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26680330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26680330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266803303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26680330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266803303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266803303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266803303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266803303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266803303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266803303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266803303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266803303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266803303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266803303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266803303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266803303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266803303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266803303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266803303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266803303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668033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668033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266803303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266803303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668033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668033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668033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668033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266803303_0_15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5266803303_0_15:notes"/>
          <p:cNvSpPr/>
          <p:nvPr>
            <p:ph idx="2" type="sldImg"/>
          </p:nvPr>
        </p:nvSpPr>
        <p:spPr>
          <a:xfrm>
            <a:off x="91278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266803303_0_102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5266803303_0_102:notes"/>
          <p:cNvSpPr/>
          <p:nvPr>
            <p:ph idx="2" type="sldImg"/>
          </p:nvPr>
        </p:nvSpPr>
        <p:spPr>
          <a:xfrm>
            <a:off x="91278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266803303_0_188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5266803303_0_188:notes"/>
          <p:cNvSpPr/>
          <p:nvPr>
            <p:ph idx="2" type="sldImg"/>
          </p:nvPr>
        </p:nvSpPr>
        <p:spPr>
          <a:xfrm>
            <a:off x="91278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266803303_0_193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5266803303_0_193:notes"/>
          <p:cNvSpPr/>
          <p:nvPr>
            <p:ph idx="2" type="sldImg"/>
          </p:nvPr>
        </p:nvSpPr>
        <p:spPr>
          <a:xfrm>
            <a:off x="91278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266803303_0_279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5266803303_0_279:notes"/>
          <p:cNvSpPr/>
          <p:nvPr>
            <p:ph idx="2" type="sldImg"/>
          </p:nvPr>
        </p:nvSpPr>
        <p:spPr>
          <a:xfrm>
            <a:off x="91278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685800" y="1028700"/>
            <a:ext cx="7848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85800" y="262890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0" i="0" sz="20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685800" y="2548890"/>
            <a:ext cx="78486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722313" y="1771650"/>
            <a:ext cx="7772400" cy="16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722313" y="3470148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17"/>
          <p:cNvCxnSpPr/>
          <p:nvPr/>
        </p:nvCxnSpPr>
        <p:spPr>
          <a:xfrm>
            <a:off x="731520" y="3449574"/>
            <a:ext cx="7848600" cy="1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57200" y="1255014"/>
            <a:ext cx="40386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648200" y="1255014"/>
            <a:ext cx="40386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57200" y="1257300"/>
            <a:ext cx="3931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57200" y="1828800"/>
            <a:ext cx="39318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3" type="body"/>
          </p:nvPr>
        </p:nvSpPr>
        <p:spPr>
          <a:xfrm>
            <a:off x="4754880" y="1257300"/>
            <a:ext cx="3931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4" type="body"/>
          </p:nvPr>
        </p:nvSpPr>
        <p:spPr>
          <a:xfrm>
            <a:off x="4754880" y="1828800"/>
            <a:ext cx="39318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19"/>
          <p:cNvCxnSpPr/>
          <p:nvPr/>
        </p:nvCxnSpPr>
        <p:spPr>
          <a:xfrm rot="5400000">
            <a:off x="2806394" y="3034230"/>
            <a:ext cx="35319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457200" y="594060"/>
            <a:ext cx="21396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2971800" y="594060"/>
            <a:ext cx="57150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13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973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57201" y="1597914"/>
            <a:ext cx="21396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1" name="Google Shape;111;p21"/>
          <p:cNvCxnSpPr/>
          <p:nvPr/>
        </p:nvCxnSpPr>
        <p:spPr>
          <a:xfrm rot="5400000">
            <a:off x="684098" y="2685060"/>
            <a:ext cx="41835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57200" y="594360"/>
            <a:ext cx="21426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4" name="Google Shape;114;p22"/>
          <p:cNvSpPr/>
          <p:nvPr>
            <p:ph idx="2" type="pic"/>
          </p:nvPr>
        </p:nvSpPr>
        <p:spPr>
          <a:xfrm>
            <a:off x="2858610" y="628651"/>
            <a:ext cx="5904300" cy="41253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19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57200" y="1600200"/>
            <a:ext cx="2139600" cy="3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 rot="5400000">
            <a:off x="2743200" y="-1085850"/>
            <a:ext cx="3657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 rot="5400000">
            <a:off x="5457900" y="1628700"/>
            <a:ext cx="4400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 rot="5400000">
            <a:off x="1266900" y="-352500"/>
            <a:ext cx="4400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65590"/>
            <a:ext cx="91440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0" y="0"/>
            <a:ext cx="9144000" cy="27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video.nationalgeographic.com/video/short-film-showcase/00000158-457d-d0be-a1dc-4f7f8e650000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outu.be/ix66tQ93bdU?t=9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 Flocking algorithm in C++</a:t>
            </a:r>
            <a:endParaRPr/>
          </a:p>
        </p:txBody>
      </p:sp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 David White - Course DNA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Flocking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https://video.nationalgeographic.com/video/short-film-showcase/00000158-457d-d0be-a1dc-4f7f8e650000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0750" y="2225312"/>
            <a:ext cx="4122500" cy="27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Flocking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00" y="1057700"/>
            <a:ext cx="51339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Flocking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013" y="1204025"/>
            <a:ext cx="5027974" cy="377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Flocking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Flocking - how to generate these fluid forms?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1: The </a:t>
            </a:r>
            <a:r>
              <a:rPr b="1" lang="en"/>
              <a:t>top down</a:t>
            </a:r>
            <a:r>
              <a:rPr lang="en"/>
              <a:t> approach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flock manager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a list of 'boids'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Decide where the boids should flock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list of places each boid should be, place each boid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the flock position around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each time, creating a new position for each boid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Perhaps add some randomness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this realistic?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it look realistic? fluid?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it scalable? Can we add on the fly?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it have the apparent complexity of real-life flocking?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the flock respond to change (e.g. a predator) realistically?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Flocking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2: The </a:t>
            </a:r>
            <a:r>
              <a:rPr b="1" lang="en"/>
              <a:t>bottom up </a:t>
            </a:r>
            <a:r>
              <a:rPr lang="en"/>
              <a:t>approach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Craig Reynolds 1987 simulation: </a:t>
            </a:r>
            <a:r>
              <a:rPr b="1" lang="en"/>
              <a:t>boids</a:t>
            </a:r>
            <a:br>
              <a:rPr b="1" lang="en"/>
            </a:b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222222"/>
                </a:solidFill>
              </a:rPr>
              <a:t>Separation </a:t>
            </a:r>
            <a:r>
              <a:rPr lang="en">
                <a:solidFill>
                  <a:srgbClr val="222222"/>
                </a:solidFill>
              </a:rPr>
              <a:t>- </a:t>
            </a:r>
            <a:r>
              <a:rPr b="1" lang="en">
                <a:solidFill>
                  <a:srgbClr val="222222"/>
                </a:solidFill>
              </a:rPr>
              <a:t>avoid </a:t>
            </a:r>
            <a:r>
              <a:rPr lang="en">
                <a:solidFill>
                  <a:srgbClr val="222222"/>
                </a:solidFill>
              </a:rPr>
              <a:t>crowding neighbours (short range repulsion)</a:t>
            </a:r>
            <a:br>
              <a:rPr lang="en">
                <a:solidFill>
                  <a:srgbClr val="222222"/>
                </a:solidFill>
              </a:rPr>
            </a:b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>
                <a:solidFill>
                  <a:srgbClr val="222222"/>
                </a:solidFill>
              </a:rPr>
              <a:t>Alignment </a:t>
            </a:r>
            <a:r>
              <a:rPr lang="en">
                <a:solidFill>
                  <a:srgbClr val="222222"/>
                </a:solidFill>
              </a:rPr>
              <a:t>- steer towards average </a:t>
            </a:r>
            <a:r>
              <a:rPr b="1" lang="en">
                <a:solidFill>
                  <a:srgbClr val="222222"/>
                </a:solidFill>
              </a:rPr>
              <a:t>heading </a:t>
            </a:r>
            <a:r>
              <a:rPr lang="en">
                <a:solidFill>
                  <a:srgbClr val="222222"/>
                </a:solidFill>
              </a:rPr>
              <a:t>of neighbours</a:t>
            </a:r>
            <a:br>
              <a:rPr lang="en">
                <a:solidFill>
                  <a:srgbClr val="222222"/>
                </a:solidFill>
              </a:rPr>
            </a:b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>
                <a:solidFill>
                  <a:srgbClr val="222222"/>
                </a:solidFill>
              </a:rPr>
              <a:t>Cohesion </a:t>
            </a:r>
            <a:r>
              <a:rPr lang="en">
                <a:solidFill>
                  <a:srgbClr val="222222"/>
                </a:solidFill>
              </a:rPr>
              <a:t>- steer towards average </a:t>
            </a:r>
            <a:r>
              <a:rPr b="1" lang="en">
                <a:solidFill>
                  <a:srgbClr val="222222"/>
                </a:solidFill>
              </a:rPr>
              <a:t>position </a:t>
            </a:r>
            <a:r>
              <a:rPr lang="en">
                <a:solidFill>
                  <a:srgbClr val="222222"/>
                </a:solidFill>
              </a:rPr>
              <a:t>of neighbours (long range attraction)</a:t>
            </a:r>
            <a:endParaRPr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Flocking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Benefits from the decentralised approach</a:t>
            </a:r>
            <a:br>
              <a:rPr b="1" lang="en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>
                <a:solidFill>
                  <a:srgbClr val="222222"/>
                </a:solidFill>
              </a:rPr>
              <a:t>Recovery</a:t>
            </a:r>
            <a:endParaRPr b="1">
              <a:solidFill>
                <a:srgbClr val="2222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>
                <a:solidFill>
                  <a:srgbClr val="222222"/>
                </a:solidFill>
              </a:rPr>
              <a:t>A disruption to the flock (e.g. a predator scattering the flock) will lead to the flock recovering</a:t>
            </a: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>
                <a:solidFill>
                  <a:srgbClr val="222222"/>
                </a:solidFill>
              </a:rPr>
              <a:t>Reactivity</a:t>
            </a:r>
            <a:endParaRPr b="1">
              <a:solidFill>
                <a:srgbClr val="2222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>
                <a:solidFill>
                  <a:srgbClr val="222222"/>
                </a:solidFill>
              </a:rPr>
              <a:t>Fast ability to change direction without losing the three flock properties</a:t>
            </a: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>
                <a:solidFill>
                  <a:srgbClr val="222222"/>
                </a:solidFill>
              </a:rPr>
              <a:t>Scalability</a:t>
            </a:r>
            <a:endParaRPr b="1">
              <a:solidFill>
                <a:srgbClr val="2222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>
                <a:solidFill>
                  <a:srgbClr val="222222"/>
                </a:solidFill>
              </a:rPr>
              <a:t>Similar behaviour is observed regardless of swarm size, </a:t>
            </a:r>
            <a:r>
              <a:rPr b="1" lang="en">
                <a:solidFill>
                  <a:srgbClr val="222222"/>
                </a:solidFill>
              </a:rPr>
              <a:t>at any time </a:t>
            </a:r>
            <a:endParaRPr b="1">
              <a:solidFill>
                <a:srgbClr val="22222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■"/>
            </a:pPr>
            <a:r>
              <a:rPr lang="en">
                <a:solidFill>
                  <a:srgbClr val="222222"/>
                </a:solidFill>
              </a:rPr>
              <a:t>Adding boids is trivial</a:t>
            </a:r>
            <a:endParaRPr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to the model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>
                <a:solidFill>
                  <a:srgbClr val="222222"/>
                </a:solidFill>
              </a:rPr>
              <a:t>This session</a:t>
            </a:r>
            <a:r>
              <a:rPr lang="en">
                <a:solidFill>
                  <a:srgbClr val="222222"/>
                </a:solidFill>
              </a:rPr>
              <a:t>: </a:t>
            </a:r>
            <a:r>
              <a:rPr lang="en">
                <a:solidFill>
                  <a:srgbClr val="222222"/>
                </a:solidFill>
              </a:rPr>
              <a:t>practi</a:t>
            </a:r>
            <a:r>
              <a:rPr lang="en">
                <a:solidFill>
                  <a:srgbClr val="222222"/>
                </a:solidFill>
              </a:rPr>
              <a:t>ce with simple constant movement / instant directional changes</a:t>
            </a:r>
            <a:br>
              <a:rPr lang="en">
                <a:solidFill>
                  <a:srgbClr val="222222"/>
                </a:solidFill>
              </a:rPr>
            </a:br>
            <a:endParaRPr>
              <a:solidFill>
                <a:srgbClr val="22222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>
                <a:solidFill>
                  <a:srgbClr val="222222"/>
                </a:solidFill>
              </a:rPr>
              <a:t>Future work</a:t>
            </a:r>
            <a:r>
              <a:rPr lang="en">
                <a:solidFill>
                  <a:srgbClr val="222222"/>
                </a:solidFill>
              </a:rPr>
              <a:t>: how can we improve the movement?</a:t>
            </a:r>
            <a:endParaRPr>
              <a:solidFill>
                <a:srgbClr val="22222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>
                <a:solidFill>
                  <a:srgbClr val="222222"/>
                </a:solidFill>
              </a:rPr>
              <a:t>Better models (not cubes!)</a:t>
            </a:r>
            <a:endParaRPr>
              <a:solidFill>
                <a:srgbClr val="22222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>
                <a:solidFill>
                  <a:srgbClr val="222222"/>
                </a:solidFill>
              </a:rPr>
              <a:t>Visible rotational alignment</a:t>
            </a:r>
            <a:endParaRPr>
              <a:solidFill>
                <a:srgbClr val="22222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>
                <a:solidFill>
                  <a:srgbClr val="222222"/>
                </a:solidFill>
              </a:rPr>
              <a:t>Improved avoidance</a:t>
            </a:r>
            <a:endParaRPr>
              <a:solidFill>
                <a:srgbClr val="222222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■"/>
            </a:pPr>
            <a:r>
              <a:rPr lang="en">
                <a:solidFill>
                  <a:srgbClr val="222222"/>
                </a:solidFill>
              </a:rPr>
              <a:t>Better priorities</a:t>
            </a:r>
            <a:endParaRPr>
              <a:solidFill>
                <a:srgbClr val="22222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>
                <a:solidFill>
                  <a:srgbClr val="222222"/>
                </a:solidFill>
              </a:rPr>
              <a:t>Obstacle avoidance</a:t>
            </a:r>
            <a:endParaRPr>
              <a:solidFill>
                <a:srgbClr val="22222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>
                <a:solidFill>
                  <a:srgbClr val="222222"/>
                </a:solidFill>
              </a:rPr>
              <a:t>Newtonian particle physics</a:t>
            </a:r>
            <a:endParaRPr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to the model</a:t>
            </a:r>
            <a:endParaRPr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</a:rPr>
              <a:t>How can we improve the efficiency?</a:t>
            </a:r>
            <a:endParaRPr>
              <a:solidFill>
                <a:srgbClr val="22222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>
                <a:solidFill>
                  <a:srgbClr val="222222"/>
                </a:solidFill>
              </a:rPr>
              <a:t>Multi-processing</a:t>
            </a:r>
            <a:endParaRPr>
              <a:solidFill>
                <a:srgbClr val="22222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>
                <a:solidFill>
                  <a:srgbClr val="222222"/>
                </a:solidFill>
              </a:rPr>
              <a:t>On the CPU - multi threading</a:t>
            </a:r>
            <a:endParaRPr>
              <a:solidFill>
                <a:srgbClr val="22222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>
                <a:solidFill>
                  <a:srgbClr val="222222"/>
                </a:solidFill>
              </a:rPr>
              <a:t>A separate thread for calculating neighbours</a:t>
            </a:r>
            <a:endParaRPr>
              <a:solidFill>
                <a:srgbClr val="22222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>
                <a:solidFill>
                  <a:srgbClr val="222222"/>
                </a:solidFill>
              </a:rPr>
              <a:t>Separate threads for groups of boids</a:t>
            </a:r>
            <a:endParaRPr>
              <a:solidFill>
                <a:srgbClr val="22222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>
                <a:solidFill>
                  <a:srgbClr val="222222"/>
                </a:solidFill>
              </a:rPr>
              <a:t>On the GPU</a:t>
            </a:r>
            <a:endParaRPr>
              <a:solidFill>
                <a:srgbClr val="222222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■"/>
            </a:pPr>
            <a:r>
              <a:rPr lang="en">
                <a:solidFill>
                  <a:srgbClr val="222222"/>
                </a:solidFill>
              </a:rPr>
              <a:t>Compute Shaders</a:t>
            </a:r>
            <a:endParaRPr>
              <a:solidFill>
                <a:srgbClr val="222222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walkthrough of the code. 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-"/>
            </a:pPr>
            <a:r>
              <a:rPr lang="en">
                <a:solidFill>
                  <a:srgbClr val="222222"/>
                </a:solidFill>
              </a:rPr>
              <a:t>The project</a:t>
            </a:r>
            <a:br>
              <a:rPr lang="en">
                <a:solidFill>
                  <a:srgbClr val="222222"/>
                </a:solidFill>
              </a:rPr>
            </a:br>
            <a:endParaRPr>
              <a:solidFill>
                <a:srgbClr val="22222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-"/>
            </a:pPr>
            <a:r>
              <a:rPr lang="en">
                <a:solidFill>
                  <a:srgbClr val="222222"/>
                </a:solidFill>
              </a:rPr>
              <a:t>main.cpp</a:t>
            </a:r>
            <a:br>
              <a:rPr lang="en">
                <a:solidFill>
                  <a:srgbClr val="222222"/>
                </a:solidFill>
              </a:rPr>
            </a:br>
            <a:endParaRPr>
              <a:solidFill>
                <a:srgbClr val="22222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-"/>
            </a:pPr>
            <a:r>
              <a:rPr lang="en">
                <a:solidFill>
                  <a:srgbClr val="222222"/>
                </a:solidFill>
              </a:rPr>
              <a:t>DrawableGameObject</a:t>
            </a:r>
            <a:endParaRPr>
              <a:solidFill>
                <a:srgbClr val="22222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-"/>
            </a:pPr>
            <a:r>
              <a:rPr lang="en">
                <a:solidFill>
                  <a:srgbClr val="222222"/>
                </a:solidFill>
              </a:rPr>
              <a:t>math functions</a:t>
            </a:r>
            <a:endParaRPr>
              <a:solidFill>
                <a:srgbClr val="22222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-"/>
            </a:pPr>
            <a:r>
              <a:rPr lang="en">
                <a:solidFill>
                  <a:srgbClr val="222222"/>
                </a:solidFill>
              </a:rPr>
              <a:t>other functions</a:t>
            </a:r>
            <a:endParaRPr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working knowledge of C++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knowledge of 3D and 2D vectors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required: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Graphics programming skills (though these are beneficial)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and Video Sources</a:t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National Geographic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Wikipedia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you will achieve on this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Artificial Life - an introduction</a:t>
            </a:r>
            <a:r>
              <a:rPr lang="en"/>
              <a:t>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The Flocking Algorithm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Demonstration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Walkthrough of the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achieve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understanding of the basic principles of </a:t>
            </a:r>
            <a:r>
              <a:rPr b="1" lang="en"/>
              <a:t>Artificial Life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understanding of </a:t>
            </a:r>
            <a:r>
              <a:rPr b="1" lang="en"/>
              <a:t>Flocking </a:t>
            </a:r>
            <a:r>
              <a:rPr lang="en"/>
              <a:t>- widely used in games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of a flocking simulation in C++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Skeletal code is provided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worksheet will provide the steps to achieve the goal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understanding of how to improve the model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improve efficiency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improve the look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add realism to the model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Artificial Life</a:t>
            </a:r>
            <a:endParaRPr b="0" i="0" sz="4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life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life by replicating it in a 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simulation</a:t>
            </a:r>
            <a:endParaRPr/>
          </a:p>
          <a:p>
            <a:pPr indent="-18288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Based on simplifying assumptions.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Or… Using Computer Simulation to test out biological ideas.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have a theory on why some biological mechanism occurs...</a:t>
            </a:r>
            <a:endParaRPr sz="2400"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we simulate it - does the same thing happen?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700" y="1824775"/>
            <a:ext cx="1550306" cy="956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Artificial Life</a:t>
            </a:r>
            <a:endParaRPr b="0" i="0" sz="4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Some simple terminology to remember!</a:t>
            </a:r>
            <a:br>
              <a:rPr lang="en" sz="28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A-Life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= Artificial Life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A-Life → complexity from the </a:t>
            </a: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bottom up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agents 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(fish / ants / people) control themselves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(usually…) from the </a:t>
            </a: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top down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No 'manager' with some knowledge of all agent states tells each agent what to do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Artificial Life</a:t>
            </a:r>
            <a:endParaRPr b="0" i="0" sz="4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Complexity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- the level of understanding of </a:t>
            </a: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state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Emergent Behaviour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- behaviour which emerges which hasn't been directly programmed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Artificial Life</a:t>
            </a:r>
            <a:endParaRPr b="0" i="0" sz="4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in A-Life have 5 general properties.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A set of SIMPLE instructions about how 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agents </a:t>
            </a: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interact.</a:t>
            </a:r>
            <a:endParaRPr/>
          </a:p>
          <a:p>
            <a:pPr indent="-18288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No ‘director’ to control the actions of the 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agents</a:t>
            </a: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8288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Each instruction defines how 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agents </a:t>
            </a: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respond to the environment.</a:t>
            </a:r>
            <a:endParaRPr/>
          </a:p>
          <a:p>
            <a:pPr indent="-18288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No rules (at agent l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evel) </a:t>
            </a: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that direct global behaviours of the system.</a:t>
            </a:r>
            <a:endParaRPr/>
          </a:p>
          <a:p>
            <a:pPr indent="-18288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5. Emergence is on a higher level than the individuals.</a:t>
            </a:r>
            <a:endParaRPr/>
          </a:p>
          <a:p>
            <a:pPr indent="-80009" lvl="2" marL="73152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4572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Emergent Behaviours</a:t>
            </a:r>
            <a:endParaRPr b="0" i="0" sz="4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simple, local interactions the collective: </a:t>
            </a:r>
            <a:endParaRPr/>
          </a:p>
          <a:p>
            <a:pPr indent="-18288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Acquires properties, dynamic and global behaviours that are not present or predictable in individuals.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5740" lvl="1" marL="4572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•"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https://youtu.be/ix66tQ93bdU?t=92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behaviours will seem organised and directed.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though controlled by a higher power. </a:t>
            </a:r>
            <a:endParaRPr b="0" i="0" sz="1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esult is complex, self-organising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systems.</a:t>
            </a:r>
            <a:endParaRPr/>
          </a:p>
          <a:p>
            <a:pPr indent="-18288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That carry out intricate tasks and behaviours.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0009" lvl="2" marL="73152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