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8" autoAdjust="0"/>
  </p:normalViewPr>
  <p:slideViewPr>
    <p:cSldViewPr>
      <p:cViewPr>
        <p:scale>
          <a:sx n="117" d="100"/>
          <a:sy n="117" d="100"/>
        </p:scale>
        <p:origin x="-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5D841-1DF9-40F5-B650-B863B61E0AED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56896646-119A-418C-ABA7-8C7F3EBEDF30}">
      <dgm:prSet phldrT="[텍스트]" custT="1"/>
      <dgm:spPr/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1200" b="1" dirty="0" smtClean="0"/>
            <a:t>개발 환경</a:t>
          </a:r>
          <a:endParaRPr lang="ko-KR" altLang="en-US" sz="1200" b="1" dirty="0"/>
        </a:p>
      </dgm:t>
    </dgm:pt>
    <dgm:pt modelId="{C9255C7D-E3E4-439A-ADAD-D63D0BCACB75}" type="parTrans" cxnId="{7040D875-FC46-4275-BF7F-F5F566C9550F}">
      <dgm:prSet/>
      <dgm:spPr/>
      <dgm:t>
        <a:bodyPr/>
        <a:lstStyle/>
        <a:p>
          <a:pPr latinLnBrk="1"/>
          <a:endParaRPr lang="ko-KR" altLang="en-US"/>
        </a:p>
      </dgm:t>
    </dgm:pt>
    <dgm:pt modelId="{89C556E2-30F3-4DDC-A2F7-D76F63133CED}" type="sibTrans" cxnId="{7040D875-FC46-4275-BF7F-F5F566C9550F}">
      <dgm:prSet/>
      <dgm:spPr/>
      <dgm:t>
        <a:bodyPr/>
        <a:lstStyle/>
        <a:p>
          <a:pPr latinLnBrk="1"/>
          <a:endParaRPr lang="ko-KR" altLang="en-US"/>
        </a:p>
      </dgm:t>
    </dgm:pt>
    <dgm:pt modelId="{F0531266-6762-4E46-948C-1B78BD8A6DE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200" b="1" dirty="0" smtClean="0"/>
            <a:t>참고 자료 출처</a:t>
          </a:r>
          <a:endParaRPr lang="en-US" altLang="ko-KR" sz="1200" b="1" dirty="0" smtClean="0"/>
        </a:p>
      </dgm:t>
    </dgm:pt>
    <dgm:pt modelId="{E23653A5-8345-4A6C-B8EC-A793E4EAB222}" type="parTrans" cxnId="{EE8B4DA7-A482-4F21-9AEA-C7E97704B591}">
      <dgm:prSet/>
      <dgm:spPr/>
      <dgm:t>
        <a:bodyPr/>
        <a:lstStyle/>
        <a:p>
          <a:pPr latinLnBrk="1"/>
          <a:endParaRPr lang="ko-KR" altLang="en-US"/>
        </a:p>
      </dgm:t>
    </dgm:pt>
    <dgm:pt modelId="{6937A401-EC25-4E4A-8D6E-91EBAA862E93}" type="sibTrans" cxnId="{EE8B4DA7-A482-4F21-9AEA-C7E97704B591}">
      <dgm:prSet/>
      <dgm:spPr/>
      <dgm:t>
        <a:bodyPr/>
        <a:lstStyle/>
        <a:p>
          <a:pPr latinLnBrk="1"/>
          <a:endParaRPr lang="ko-KR" altLang="en-US"/>
        </a:p>
      </dgm:t>
    </dgm:pt>
    <dgm:pt modelId="{5A954545-0CEA-47C0-B6C8-28E89CB49DE9}">
      <dgm:prSet custT="1"/>
      <dgm:spPr/>
      <dgm:t>
        <a:bodyPr/>
        <a:lstStyle/>
        <a:p>
          <a:pPr latinLnBrk="1">
            <a:lnSpc>
              <a:spcPct val="50000"/>
            </a:lnSpc>
          </a:pPr>
          <a:r>
            <a:rPr lang="ko-KR" altLang="en-US" sz="1200" b="1" dirty="0" smtClean="0"/>
            <a:t>원본 소스 분석 및 설계</a:t>
          </a:r>
          <a:endParaRPr lang="ko-KR" altLang="ko-KR" sz="1200" b="1" dirty="0" smtClean="0"/>
        </a:p>
      </dgm:t>
    </dgm:pt>
    <dgm:pt modelId="{9BDE689C-ADC9-4319-96D2-D73D34DBB8C9}" type="parTrans" cxnId="{95551C8E-2FC0-4A58-8D1A-8D7C37ED2BD5}">
      <dgm:prSet/>
      <dgm:spPr/>
      <dgm:t>
        <a:bodyPr/>
        <a:lstStyle/>
        <a:p>
          <a:pPr latinLnBrk="1"/>
          <a:endParaRPr lang="ko-KR" altLang="en-US"/>
        </a:p>
      </dgm:t>
    </dgm:pt>
    <dgm:pt modelId="{C530EB03-6E7D-433B-A0AB-6D24AE3E9B48}" type="sibTrans" cxnId="{95551C8E-2FC0-4A58-8D1A-8D7C37ED2BD5}">
      <dgm:prSet/>
      <dgm:spPr/>
      <dgm:t>
        <a:bodyPr/>
        <a:lstStyle/>
        <a:p>
          <a:pPr latinLnBrk="1"/>
          <a:endParaRPr lang="ko-KR" altLang="en-US"/>
        </a:p>
      </dgm:t>
    </dgm:pt>
    <dgm:pt modelId="{DC443C51-0837-46B3-85EB-6FCBBF364CDB}" type="pres">
      <dgm:prSet presAssocID="{9855D841-1DF9-40F5-B650-B863B61E0AED}" presName="CompostProcess" presStyleCnt="0">
        <dgm:presLayoutVars>
          <dgm:dir/>
          <dgm:resizeHandles val="exact"/>
        </dgm:presLayoutVars>
      </dgm:prSet>
      <dgm:spPr/>
    </dgm:pt>
    <dgm:pt modelId="{57DA5C6F-B4B5-4C63-BBB7-6AF34BA902BE}" type="pres">
      <dgm:prSet presAssocID="{9855D841-1DF9-40F5-B650-B863B61E0AED}" presName="arrow" presStyleLbl="bgShp" presStyleIdx="0" presStyleCnt="1" custScaleX="117647" custLinFactNeighborX="-8646"/>
      <dgm:spPr/>
      <dgm:t>
        <a:bodyPr/>
        <a:lstStyle/>
        <a:p>
          <a:pPr latinLnBrk="1"/>
          <a:endParaRPr lang="ko-KR" altLang="en-US"/>
        </a:p>
      </dgm:t>
    </dgm:pt>
    <dgm:pt modelId="{588A9824-C96C-43FF-B2E0-ED3FBC8AF43A}" type="pres">
      <dgm:prSet presAssocID="{9855D841-1DF9-40F5-B650-B863B61E0AED}" presName="linearProcess" presStyleCnt="0"/>
      <dgm:spPr/>
    </dgm:pt>
    <dgm:pt modelId="{9CDDAD3A-D92A-42B5-A4CF-F88C2E7CBF1D}" type="pres">
      <dgm:prSet presAssocID="{56896646-119A-418C-ABA7-8C7F3EBEDF3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55795E-331F-45D5-8DEA-04599ACEEF36}" type="pres">
      <dgm:prSet presAssocID="{89C556E2-30F3-4DDC-A2F7-D76F63133CED}" presName="sibTrans" presStyleCnt="0"/>
      <dgm:spPr/>
    </dgm:pt>
    <dgm:pt modelId="{0D61B154-8789-4349-8D6F-65C39F8F5791}" type="pres">
      <dgm:prSet presAssocID="{5A954545-0CEA-47C0-B6C8-28E89CB49DE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22ED4-9EDC-488A-ACFB-E4FFCD5FC27F}" type="pres">
      <dgm:prSet presAssocID="{C530EB03-6E7D-433B-A0AB-6D24AE3E9B48}" presName="sibTrans" presStyleCnt="0"/>
      <dgm:spPr/>
    </dgm:pt>
    <dgm:pt modelId="{2B7659A6-6451-4F04-8E5B-DE76DBA99549}" type="pres">
      <dgm:prSet presAssocID="{F0531266-6762-4E46-948C-1B78BD8A6DE1}" presName="textNode" presStyleLbl="node1" presStyleIdx="2" presStyleCnt="3" custLinFactNeighborX="42009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551C8E-2FC0-4A58-8D1A-8D7C37ED2BD5}" srcId="{9855D841-1DF9-40F5-B650-B863B61E0AED}" destId="{5A954545-0CEA-47C0-B6C8-28E89CB49DE9}" srcOrd="1" destOrd="0" parTransId="{9BDE689C-ADC9-4319-96D2-D73D34DBB8C9}" sibTransId="{C530EB03-6E7D-433B-A0AB-6D24AE3E9B48}"/>
    <dgm:cxn modelId="{7040D875-FC46-4275-BF7F-F5F566C9550F}" srcId="{9855D841-1DF9-40F5-B650-B863B61E0AED}" destId="{56896646-119A-418C-ABA7-8C7F3EBEDF30}" srcOrd="0" destOrd="0" parTransId="{C9255C7D-E3E4-439A-ADAD-D63D0BCACB75}" sibTransId="{89C556E2-30F3-4DDC-A2F7-D76F63133CED}"/>
    <dgm:cxn modelId="{5551CED4-7649-4B1C-A78B-B5462D16FA08}" type="presOf" srcId="{56896646-119A-418C-ABA7-8C7F3EBEDF30}" destId="{9CDDAD3A-D92A-42B5-A4CF-F88C2E7CBF1D}" srcOrd="0" destOrd="0" presId="urn:microsoft.com/office/officeart/2005/8/layout/hProcess9"/>
    <dgm:cxn modelId="{EE8B4DA7-A482-4F21-9AEA-C7E97704B591}" srcId="{9855D841-1DF9-40F5-B650-B863B61E0AED}" destId="{F0531266-6762-4E46-948C-1B78BD8A6DE1}" srcOrd="2" destOrd="0" parTransId="{E23653A5-8345-4A6C-B8EC-A793E4EAB222}" sibTransId="{6937A401-EC25-4E4A-8D6E-91EBAA862E93}"/>
    <dgm:cxn modelId="{082076E6-3C60-49A3-A6DD-6F8DA51EFB3B}" type="presOf" srcId="{F0531266-6762-4E46-948C-1B78BD8A6DE1}" destId="{2B7659A6-6451-4F04-8E5B-DE76DBA99549}" srcOrd="0" destOrd="0" presId="urn:microsoft.com/office/officeart/2005/8/layout/hProcess9"/>
    <dgm:cxn modelId="{10581B10-502D-4410-AD05-9538BA259CAA}" type="presOf" srcId="{9855D841-1DF9-40F5-B650-B863B61E0AED}" destId="{DC443C51-0837-46B3-85EB-6FCBBF364CDB}" srcOrd="0" destOrd="0" presId="urn:microsoft.com/office/officeart/2005/8/layout/hProcess9"/>
    <dgm:cxn modelId="{740AAFD5-24D7-48EA-80FF-AFD47E79E518}" type="presOf" srcId="{5A954545-0CEA-47C0-B6C8-28E89CB49DE9}" destId="{0D61B154-8789-4349-8D6F-65C39F8F5791}" srcOrd="0" destOrd="0" presId="urn:microsoft.com/office/officeart/2005/8/layout/hProcess9"/>
    <dgm:cxn modelId="{372F8881-C032-4BFB-95FF-C9B6302C704F}" type="presParOf" srcId="{DC443C51-0837-46B3-85EB-6FCBBF364CDB}" destId="{57DA5C6F-B4B5-4C63-BBB7-6AF34BA902BE}" srcOrd="0" destOrd="0" presId="urn:microsoft.com/office/officeart/2005/8/layout/hProcess9"/>
    <dgm:cxn modelId="{082059AC-2401-43DD-8135-278F7B332F2F}" type="presParOf" srcId="{DC443C51-0837-46B3-85EB-6FCBBF364CDB}" destId="{588A9824-C96C-43FF-B2E0-ED3FBC8AF43A}" srcOrd="1" destOrd="0" presId="urn:microsoft.com/office/officeart/2005/8/layout/hProcess9"/>
    <dgm:cxn modelId="{00182CE8-2EAD-43E0-A210-E21A5F75163F}" type="presParOf" srcId="{588A9824-C96C-43FF-B2E0-ED3FBC8AF43A}" destId="{9CDDAD3A-D92A-42B5-A4CF-F88C2E7CBF1D}" srcOrd="0" destOrd="0" presId="urn:microsoft.com/office/officeart/2005/8/layout/hProcess9"/>
    <dgm:cxn modelId="{E4FEA110-C44F-4E23-8F1B-C4DAAA53A8A3}" type="presParOf" srcId="{588A9824-C96C-43FF-B2E0-ED3FBC8AF43A}" destId="{1555795E-331F-45D5-8DEA-04599ACEEF36}" srcOrd="1" destOrd="0" presId="urn:microsoft.com/office/officeart/2005/8/layout/hProcess9"/>
    <dgm:cxn modelId="{CCC2D486-6F1B-44A0-832F-D85A8DFB92DC}" type="presParOf" srcId="{588A9824-C96C-43FF-B2E0-ED3FBC8AF43A}" destId="{0D61B154-8789-4349-8D6F-65C39F8F5791}" srcOrd="2" destOrd="0" presId="urn:microsoft.com/office/officeart/2005/8/layout/hProcess9"/>
    <dgm:cxn modelId="{41AAFDB5-1DD6-4B55-8E95-C2F252DCBF17}" type="presParOf" srcId="{588A9824-C96C-43FF-B2E0-ED3FBC8AF43A}" destId="{B5822ED4-9EDC-488A-ACFB-E4FFCD5FC27F}" srcOrd="3" destOrd="0" presId="urn:microsoft.com/office/officeart/2005/8/layout/hProcess9"/>
    <dgm:cxn modelId="{74914428-196C-4633-828E-969AF4CE1322}" type="presParOf" srcId="{588A9824-C96C-43FF-B2E0-ED3FBC8AF43A}" destId="{2B7659A6-6451-4F04-8E5B-DE76DBA9954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A5C6F-B4B5-4C63-BBB7-6AF34BA902BE}">
      <dsp:nvSpPr>
        <dsp:cNvPr id="0" name=""/>
        <dsp:cNvSpPr/>
      </dsp:nvSpPr>
      <dsp:spPr>
        <a:xfrm>
          <a:off x="0" y="0"/>
          <a:ext cx="7860701" cy="51758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DAD3A-D92A-42B5-A4CF-F88C2E7CBF1D}">
      <dsp:nvSpPr>
        <dsp:cNvPr id="0" name=""/>
        <dsp:cNvSpPr/>
      </dsp:nvSpPr>
      <dsp:spPr>
        <a:xfrm>
          <a:off x="0" y="1552759"/>
          <a:ext cx="2358211" cy="2070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개발 환경</a:t>
          </a:r>
          <a:endParaRPr lang="ko-KR" altLang="en-US" sz="1200" b="1" kern="1200" dirty="0"/>
        </a:p>
      </dsp:txBody>
      <dsp:txXfrm>
        <a:off x="101066" y="1653825"/>
        <a:ext cx="2156079" cy="1868214"/>
      </dsp:txXfrm>
    </dsp:sp>
    <dsp:sp modelId="{0D61B154-8789-4349-8D6F-65C39F8F5791}">
      <dsp:nvSpPr>
        <dsp:cNvPr id="0" name=""/>
        <dsp:cNvSpPr/>
      </dsp:nvSpPr>
      <dsp:spPr>
        <a:xfrm>
          <a:off x="2751246" y="1552759"/>
          <a:ext cx="2358211" cy="2070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원본 소스 분석 및 설계</a:t>
          </a:r>
          <a:endParaRPr lang="ko-KR" altLang="ko-KR" sz="1200" b="1" kern="1200" dirty="0" smtClean="0"/>
        </a:p>
      </dsp:txBody>
      <dsp:txXfrm>
        <a:off x="2852312" y="1653825"/>
        <a:ext cx="2156079" cy="1868214"/>
      </dsp:txXfrm>
    </dsp:sp>
    <dsp:sp modelId="{2B7659A6-6451-4F04-8E5B-DE76DBA99549}">
      <dsp:nvSpPr>
        <dsp:cNvPr id="0" name=""/>
        <dsp:cNvSpPr/>
      </dsp:nvSpPr>
      <dsp:spPr>
        <a:xfrm>
          <a:off x="5502493" y="1552759"/>
          <a:ext cx="2358211" cy="2070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참고 자료 출처</a:t>
          </a:r>
          <a:endParaRPr lang="en-US" altLang="ko-KR" sz="1200" b="1" kern="1200" dirty="0" smtClean="0"/>
        </a:p>
      </dsp:txBody>
      <dsp:txXfrm>
        <a:off x="5603559" y="1653825"/>
        <a:ext cx="2156079" cy="1868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8F07-1AD8-49D8-B539-282049FFF3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8EE9-65CE-475E-B884-A427A24F8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3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6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4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2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0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4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2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4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1747D-D978-484B-9B3E-846ED84B2FB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3022C-7960-450D-A293-C7D63676C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2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signature-jpg\signature-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73202"/>
            <a:ext cx="2247009" cy="5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0" y="0"/>
            <a:ext cx="1512168" cy="15121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41168"/>
            <a:ext cx="9144000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4084" y="5085184"/>
            <a:ext cx="65758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모바일</a:t>
            </a:r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웹 포트폴리오 분석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&amp;</a:t>
            </a:r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설계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8" name="Picture 4" descr="C:\Users\USER\Desktop\mug_obj_201509051556378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75" y="548680"/>
            <a:ext cx="4156249" cy="38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15271" y="5669959"/>
            <a:ext cx="2313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201730529 </a:t>
            </a:r>
            <a:r>
              <a:rPr lang="ko-KR" alt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김민철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8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4294" y="116632"/>
            <a:ext cx="2935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참고 자료 출처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2002" y="2414460"/>
            <a:ext cx="53799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▶ 화면 구조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시맨틱</a:t>
            </a:r>
            <a:r>
              <a:rPr lang="ko-KR" altLang="en-US" b="1" dirty="0" smtClean="0"/>
              <a:t> 태그</a:t>
            </a:r>
            <a:endParaRPr lang="en-US" altLang="ko-KR" b="1" dirty="0" smtClean="0"/>
          </a:p>
          <a:p>
            <a:r>
              <a:rPr lang="en-US" altLang="ko-KR" b="1" dirty="0" smtClean="0"/>
              <a:t>https</a:t>
            </a:r>
            <a:r>
              <a:rPr lang="en-US" altLang="ko-KR" b="1" dirty="0"/>
              <a:t>://hunit.tistory.com/172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에 대한 정보</a:t>
            </a:r>
            <a:endParaRPr lang="en-US" altLang="ko-KR" b="1" dirty="0" smtClean="0"/>
          </a:p>
          <a:p>
            <a:r>
              <a:rPr lang="en-US" altLang="ko-KR" b="1" dirty="0"/>
              <a:t>https://</a:t>
            </a:r>
            <a:r>
              <a:rPr lang="en-US" altLang="ko-KR" b="1" dirty="0" smtClean="0"/>
              <a:t>www.w3schools.com/css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포트에 대한 설명</a:t>
            </a:r>
            <a:endParaRPr lang="en-US" altLang="ko-KR" b="1" dirty="0" smtClean="0"/>
          </a:p>
          <a:p>
            <a:r>
              <a:rPr lang="en-US" altLang="ko-KR" b="1" dirty="0"/>
              <a:t>https://</a:t>
            </a:r>
            <a:r>
              <a:rPr lang="en-US" altLang="ko-KR" b="1" dirty="0" smtClean="0"/>
              <a:t>blog.naver.com/soseoga/221069090317</a:t>
            </a:r>
          </a:p>
        </p:txBody>
      </p:sp>
    </p:spTree>
    <p:extLst>
      <p:ext uri="{BB962C8B-B14F-4D97-AF65-F5344CB8AC3E}">
        <p14:creationId xmlns:p14="http://schemas.microsoft.com/office/powerpoint/2010/main" val="2822027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56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2341329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THANK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356992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!</a:t>
            </a:r>
            <a:endParaRPr lang="ko-KR" altLang="en-US" sz="6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89665" y="116632"/>
            <a:ext cx="13646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INDEX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24000" y="3172320"/>
            <a:ext cx="6096000" cy="513360"/>
            <a:chOff x="0" y="2572441"/>
            <a:chExt cx="6096000" cy="513360"/>
          </a:xfrm>
        </p:grpSpPr>
        <p:sp>
          <p:nvSpPr>
            <p:cNvPr id="9" name="직사각형 8"/>
            <p:cNvSpPr/>
            <p:nvPr/>
          </p:nvSpPr>
          <p:spPr>
            <a:xfrm>
              <a:off x="0" y="2572441"/>
              <a:ext cx="6096000" cy="51336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0" y="2572441"/>
              <a:ext cx="6096000" cy="513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3548" tIns="35560" rIns="199136" bIns="35560" numCol="1" spcCol="1270" anchor="t" anchorCtr="0">
              <a:noAutofit/>
            </a:bodyPr>
            <a:lstStyle/>
            <a:p>
              <a:pPr marL="228600" lvl="1" indent="-228600" algn="l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ko-KR" altLang="en-US" sz="2200" kern="1200" dirty="0"/>
            </a:p>
          </p:txBody>
        </p:sp>
      </p:grp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969407716"/>
              </p:ext>
            </p:extLst>
          </p:nvPr>
        </p:nvGraphicFramePr>
        <p:xfrm>
          <a:off x="641647" y="1097747"/>
          <a:ext cx="7860705" cy="517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9305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6797" y="116632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개발 환경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26586"/>
              </p:ext>
            </p:extLst>
          </p:nvPr>
        </p:nvGraphicFramePr>
        <p:xfrm>
          <a:off x="899595" y="1340768"/>
          <a:ext cx="7344816" cy="4608512"/>
        </p:xfrm>
        <a:graphic>
          <a:graphicData uri="http://schemas.openxmlformats.org/drawingml/2006/table">
            <a:tbl>
              <a:tblPr/>
              <a:tblGrid>
                <a:gridCol w="3038741">
                  <a:extLst>
                    <a:ext uri="{9D8B030D-6E8A-4147-A177-3AD203B41FA5}">
                      <a16:colId xmlns:a16="http://schemas.microsoft.com/office/drawing/2014/main" xmlns="" val="1276260181"/>
                    </a:ext>
                  </a:extLst>
                </a:gridCol>
                <a:gridCol w="4306075">
                  <a:extLst>
                    <a:ext uri="{9D8B030D-6E8A-4147-A177-3AD203B41FA5}">
                      <a16:colId xmlns:a16="http://schemas.microsoft.com/office/drawing/2014/main" xmlns="" val="169814664"/>
                    </a:ext>
                  </a:extLst>
                </a:gridCol>
              </a:tblGrid>
              <a:tr h="492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 환경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34219" marR="34219" marT="9461" marB="94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bg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아이콘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34219" marR="34219" marT="9461" marB="9461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8265793"/>
                  </a:ext>
                </a:extLst>
              </a:tr>
              <a:tr h="1371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 환경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Windows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10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</a:txBody>
                  <a:tcPr marL="34219" marR="34219" marT="9461" marB="94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</a:txBody>
                  <a:tcPr marL="34219" marR="34219" marT="9461" marB="9461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1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 환경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Chrome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</a:txBody>
                  <a:tcPr marL="34219" marR="34219" marT="9461" marB="94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</a:txBody>
                  <a:tcPr marL="34219" marR="34219" marT="9461" marB="9461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1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 환경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Sublime Text 3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</a:txBody>
                  <a:tcPr marL="34219" marR="34219" marT="9461" marB="94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</a:endParaRPr>
                    </a:p>
                  </a:txBody>
                  <a:tcPr marL="34219" marR="34219" marT="9461" marB="9461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2041913" cy="107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USER\Desktop\IkoxdKFKjvi-7LK3UIIOhS9RPpM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06" y="3368302"/>
            <a:ext cx="1904811" cy="10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IOCE16CLPmqGYbbvQ1YRs-LNvrx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97" y="4943068"/>
            <a:ext cx="2224830" cy="7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56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7703" y="116632"/>
            <a:ext cx="7108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원본 소스 </a:t>
            </a:r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분석 및 설계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mintro.html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908720"/>
            <a:ext cx="92416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※</a:t>
            </a:r>
          </a:p>
          <a:p>
            <a:r>
              <a:rPr lang="ko-KR" altLang="en-US" sz="1400" b="1" dirty="0" smtClean="0"/>
              <a:t> ☞ 해당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은 자기 소개를 주로 다루고 있다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 </a:t>
            </a:r>
            <a:r>
              <a:rPr lang="ko-KR" altLang="en-US" sz="1400" dirty="0" smtClean="0"/>
              <a:t>태그를 사용한 포트폴리오 중 전형적인 자기 소개 내용이다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어떠한 내용을 담을 때 사용되는 태그이다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분석 결과 </a:t>
            </a:r>
            <a:r>
              <a:rPr lang="ko-KR" altLang="en-US" sz="1400" dirty="0"/>
              <a:t>해당 태그는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따로 </a:t>
            </a:r>
            <a:r>
              <a:rPr lang="ko-KR" altLang="en-US" sz="1400" dirty="0"/>
              <a:t>적용되지 </a:t>
            </a:r>
            <a:r>
              <a:rPr lang="ko-KR" altLang="en-US" sz="1400" dirty="0" smtClean="0"/>
              <a:t>않았으며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&lt;p&gt;</a:t>
            </a:r>
            <a:r>
              <a:rPr lang="ko-KR" alt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&lt;/p&gt;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형식으로 사용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body </a:t>
            </a:r>
            <a:r>
              <a:rPr lang="ko-KR" altLang="en-US" sz="1400" dirty="0"/>
              <a:t>태그 내부의 </a:t>
            </a:r>
            <a:r>
              <a:rPr lang="en-US" altLang="ko-KR" sz="1400" dirty="0"/>
              <a:t>div(content) </a:t>
            </a:r>
            <a:r>
              <a:rPr lang="ko-KR" altLang="en-US" sz="1400" dirty="0"/>
              <a:t>태그 안에 있는 </a:t>
            </a:r>
            <a:r>
              <a:rPr lang="en-US" altLang="ko-KR" sz="1400" dirty="0"/>
              <a:t>section(section1) </a:t>
            </a:r>
            <a:r>
              <a:rPr lang="ko-KR" altLang="en-US" sz="1400" dirty="0"/>
              <a:t>태그 안에 위치함으로써 </a:t>
            </a:r>
            <a:r>
              <a:rPr lang="ko-KR" altLang="en-US" sz="1400" dirty="0" smtClean="0"/>
              <a:t>해당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상위 태그들의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적용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</a:t>
            </a:r>
            <a:r>
              <a:rPr lang="en-US" altLang="ko-KR" sz="1400" dirty="0" smtClean="0">
                <a:solidFill>
                  <a:srgbClr val="C00000"/>
                </a:solidFill>
              </a:rPr>
              <a:t>div(content)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태그는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</a:t>
            </a:r>
            <a:r>
              <a:rPr lang="en-US" altLang="ko-KR" sz="1400" dirty="0"/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전역적</a:t>
            </a:r>
            <a:r>
              <a:rPr lang="ko-KR" altLang="en-US" sz="1400" dirty="0" smtClean="0"/>
              <a:t>으로 적용되는 반면에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C00000"/>
                </a:solidFill>
              </a:rPr>
              <a:t>section(section1) 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/>
              <a:t>태그는 내부의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ul</a:t>
            </a:r>
            <a:r>
              <a:rPr lang="en-US" altLang="ko-KR" sz="1400" dirty="0" smtClean="0">
                <a:solidFill>
                  <a:srgbClr val="C00000"/>
                </a:solidFill>
              </a:rPr>
              <a:t>, li </a:t>
            </a:r>
            <a:r>
              <a:rPr lang="ko-KR" altLang="en-US" sz="1400" dirty="0" smtClean="0"/>
              <a:t>태그만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적용 되기 때문에 </a:t>
            </a:r>
            <a:r>
              <a:rPr lang="en-US" altLang="ko-KR" sz="1400" dirty="0" smtClean="0"/>
              <a:t>div(content) </a:t>
            </a:r>
            <a:r>
              <a:rPr lang="ko-KR" altLang="en-US" sz="1400" dirty="0" smtClean="0"/>
              <a:t>태그의 영향만을 받는다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b="1" dirty="0"/>
              <a:t>☞ </a:t>
            </a:r>
            <a:r>
              <a:rPr lang="ko-KR" altLang="en-US" sz="1400" b="1" dirty="0" smtClean="0"/>
              <a:t>자기 소개가 글로만 장황하여 다소 지루함이 느껴지고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전달력이</a:t>
            </a:r>
            <a:r>
              <a:rPr lang="ko-KR" altLang="en-US" sz="1400" b="1" dirty="0" smtClean="0"/>
              <a:t> 약하다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누구나 그렇듯 글로만 길게 쓰여져 있는 것들은 동영상이나 이미지에 반해 지루하며 </a:t>
            </a:r>
            <a:r>
              <a:rPr lang="ko-KR" altLang="en-US" sz="1400" dirty="0" err="1" smtClean="0"/>
              <a:t>전달력이</a:t>
            </a:r>
            <a:r>
              <a:rPr lang="ko-KR" altLang="en-US" sz="1400" dirty="0" smtClean="0"/>
              <a:t> 약하기 마련이다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현재 원본 소스 기준으로 글로만 작성이 되어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이것은 포트폴리오라는 목적에 치명적인 단점이 될 수 </a:t>
            </a:r>
            <a:r>
              <a:rPr lang="ko-KR" altLang="en-US" sz="1400" dirty="0" err="1" smtClean="0"/>
              <a:t>있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※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☞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동영상 또는 이미지를 첨부</a:t>
            </a:r>
            <a:r>
              <a:rPr lang="ko-KR" altLang="en-US" sz="1400" b="1" dirty="0" smtClean="0"/>
              <a:t>하여 내용이 좀 더 알차고 흥미로워 보이게끔 만들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/>
              <a:t>☞ 해당 태그들의 용도와 속성을 잘 파악하고 숙지하여</a:t>
            </a:r>
            <a:r>
              <a:rPr lang="en-US" altLang="ko-KR" sz="1400" b="1" dirty="0"/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자기 소개를 작성</a:t>
            </a:r>
            <a:r>
              <a:rPr lang="ko-KR" altLang="en-US" sz="1400" b="1" dirty="0"/>
              <a:t> 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것 이다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479473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3331" y="116632"/>
            <a:ext cx="6957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원본 소스 분석 및 설계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minfo.html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908720"/>
            <a:ext cx="916949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※</a:t>
            </a:r>
          </a:p>
          <a:p>
            <a:r>
              <a:rPr lang="ko-KR" altLang="en-US" sz="1400" b="1" dirty="0" smtClean="0"/>
              <a:t> ☞ 해당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은 학업 외 참여한 활동들을 주로 다루고 있다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태그들을 사용한 포트폴리오 중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교외 참가 활동 내용이다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주로 어떠한 리스트를 담을 때 사용되는 태그들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분석 결과 </a:t>
            </a:r>
            <a:r>
              <a:rPr lang="ko-KR" altLang="en-US" sz="1400" dirty="0"/>
              <a:t>해당 </a:t>
            </a:r>
            <a:r>
              <a:rPr lang="ko-KR" altLang="en-US" sz="1400" dirty="0" smtClean="0"/>
              <a:t>태그들은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따로 </a:t>
            </a:r>
            <a:r>
              <a:rPr lang="ko-KR" altLang="en-US" sz="1400" dirty="0"/>
              <a:t>적용되지 </a:t>
            </a:r>
            <a:r>
              <a:rPr lang="ko-KR" altLang="en-US" sz="1400" dirty="0" smtClean="0"/>
              <a:t>않았으며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&gt;…&lt;li&gt;</a:t>
            </a:r>
            <a:r>
              <a:rPr lang="ko-KR" alt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&lt;/li&gt;…&lt;/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형식으로 사용 할 수 </a:t>
            </a:r>
            <a:endParaRPr lang="en-US" altLang="ko-KR" sz="1400" dirty="0"/>
          </a:p>
          <a:p>
            <a:r>
              <a:rPr lang="ko-KR" altLang="en-US" sz="1400" dirty="0" smtClean="0"/>
              <a:t> 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body </a:t>
            </a:r>
            <a:r>
              <a:rPr lang="ko-KR" altLang="en-US" sz="1400" dirty="0" smtClean="0"/>
              <a:t>태그 내부의 </a:t>
            </a:r>
            <a:r>
              <a:rPr lang="en-US" altLang="ko-KR" sz="1400" dirty="0" smtClean="0"/>
              <a:t>div(content) </a:t>
            </a:r>
            <a:r>
              <a:rPr lang="ko-KR" altLang="en-US" sz="1400" dirty="0" smtClean="0"/>
              <a:t>태그 안에 있는 </a:t>
            </a:r>
            <a:r>
              <a:rPr lang="en-US" altLang="ko-KR" sz="1400" dirty="0" smtClean="0"/>
              <a:t>section(section1) </a:t>
            </a:r>
            <a:r>
              <a:rPr lang="ko-KR" altLang="en-US" sz="1400" dirty="0" smtClean="0"/>
              <a:t>태그 안에 위치함으로써 해당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상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위 태그들의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적용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앞서 분석하였던 </a:t>
            </a:r>
            <a:r>
              <a:rPr lang="en-US" altLang="ko-KR" sz="1400" dirty="0" smtClean="0"/>
              <a:t>mintro.html </a:t>
            </a:r>
            <a:r>
              <a:rPr lang="ko-KR" altLang="en-US" sz="1400" dirty="0" smtClean="0"/>
              <a:t>과 다르게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태그가 모두 사용 되었기 때문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div(content), section(section1) </a:t>
            </a:r>
            <a:r>
              <a:rPr lang="ko-KR" altLang="en-US" sz="1400" dirty="0" smtClean="0"/>
              <a:t>태그의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영향을 모두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추가적으로 </a:t>
            </a:r>
            <a:r>
              <a:rPr lang="en-US" altLang="ko-KR" sz="1400" dirty="0" smtClean="0">
                <a:solidFill>
                  <a:srgbClr val="C00000"/>
                </a:solidFill>
              </a:rPr>
              <a:t>div(pic-container)</a:t>
            </a:r>
            <a:r>
              <a:rPr lang="ko-KR" altLang="en-US" sz="1400" dirty="0" smtClean="0"/>
              <a:t> 부분의 이미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 </a:t>
            </a:r>
            <a:r>
              <a:rPr lang="ko-KR" altLang="en-US" sz="1400" dirty="0" smtClean="0">
                <a:solidFill>
                  <a:srgbClr val="C00000"/>
                </a:solidFill>
              </a:rPr>
              <a:t>마우스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오버 </a:t>
            </a:r>
            <a:r>
              <a:rPr lang="ko-KR" altLang="en-US" sz="1400" dirty="0" smtClean="0"/>
              <a:t>기능이 기존 이미지를 확대하여 강조하기 위해 만들어진 기능인 것 같으나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반대로 사진이 작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아지고</a:t>
            </a:r>
            <a:r>
              <a:rPr lang="ko-KR" altLang="en-US" sz="1400" dirty="0" smtClean="0"/>
              <a:t> 다른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태그들이 밀려나는 것으로 보아 </a:t>
            </a:r>
            <a:r>
              <a:rPr lang="ko-KR" altLang="en-US" sz="1400" dirty="0" smtClean="0">
                <a:solidFill>
                  <a:srgbClr val="C00000"/>
                </a:solidFill>
              </a:rPr>
              <a:t>오류</a:t>
            </a:r>
            <a:r>
              <a:rPr lang="ko-KR" altLang="en-US" sz="1400" dirty="0" smtClean="0"/>
              <a:t>로 판단 하였다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※</a:t>
            </a:r>
            <a:endParaRPr lang="en-US" altLang="ko-KR" b="1" dirty="0"/>
          </a:p>
          <a:p>
            <a:r>
              <a:rPr lang="ko-KR" altLang="en-US" sz="1400" b="1" dirty="0" smtClean="0"/>
              <a:t> ☞ </a:t>
            </a:r>
            <a:r>
              <a:rPr lang="en-US" altLang="ko-KR" sz="1400" b="1" dirty="0">
                <a:solidFill>
                  <a:srgbClr val="C00000"/>
                </a:solidFill>
              </a:rPr>
              <a:t>div(pic-container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태그의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마우스 오버 오류를 해결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 ☞ </a:t>
            </a:r>
            <a:r>
              <a:rPr lang="en-US" altLang="ko-KR" sz="1400" b="1" dirty="0">
                <a:solidFill>
                  <a:srgbClr val="C00000"/>
                </a:solidFill>
              </a:rPr>
              <a:t>div(pic-container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400" b="1" dirty="0" smtClean="0"/>
              <a:t>태그 중복 사용 시 여러 사진들의 사이즈 문제로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시각적 불편함을 줄 수 있는 점을 해결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할 것 이다</a:t>
            </a:r>
            <a:r>
              <a:rPr lang="en-US" altLang="ko-KR" sz="1400" b="1" dirty="0" smtClean="0"/>
              <a:t>. </a:t>
            </a:r>
            <a:r>
              <a:rPr lang="en-US" altLang="ko-KR" sz="1400" b="1" dirty="0"/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테이블 형식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☞ 해당 태그들의 용도와 속성을 잘 파악하고 숙지하여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경험을 토대로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학업 외 참여한 활동들을 리스트화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ko-KR" altLang="en-US" sz="1400" b="1" dirty="0" smtClean="0"/>
              <a:t>     할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것 이다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47309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183" y="116632"/>
            <a:ext cx="7221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원본 소스 분석 및 설계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mstudy.html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908720"/>
            <a:ext cx="91310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※</a:t>
            </a:r>
          </a:p>
          <a:p>
            <a:r>
              <a:rPr lang="ko-KR" altLang="en-US" sz="1400" b="1" dirty="0" smtClean="0"/>
              <a:t> ☞ 해당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은 지금까지의 결과물 영상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수상 경력과 같은 업적을 주로 다루고 있다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video,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태그들을 사용한 포트폴리오 중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업적에 대한 내용이다</a:t>
            </a:r>
            <a:r>
              <a:rPr lang="en-US" altLang="ko-KR" sz="1400" dirty="0" smtClean="0"/>
              <a:t>. video </a:t>
            </a:r>
            <a:r>
              <a:rPr lang="ko-KR" altLang="en-US" sz="1400" dirty="0" smtClean="0"/>
              <a:t>태그는 이름과 같이 비디오 재생에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되는 태그이며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태그는 주로 어떠한 리스트를 담을 때 사용되는 태그들이다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분석 결과 </a:t>
            </a:r>
            <a:r>
              <a:rPr lang="ko-KR" altLang="en-US" sz="1400" dirty="0"/>
              <a:t>해당 </a:t>
            </a:r>
            <a:r>
              <a:rPr lang="ko-KR" altLang="en-US" sz="1400" dirty="0" smtClean="0"/>
              <a:t>태그들은 각각 </a:t>
            </a:r>
            <a:r>
              <a:rPr lang="en-US" altLang="ko-KR" sz="1400" dirty="0" smtClean="0"/>
              <a:t>video </a:t>
            </a:r>
            <a:r>
              <a:rPr lang="ko-KR" altLang="en-US" sz="1400" dirty="0" smtClean="0"/>
              <a:t>전용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태그들은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미적용</a:t>
            </a:r>
            <a:r>
              <a:rPr lang="ko-KR" altLang="en-US" sz="1400" dirty="0" smtClean="0"/>
              <a:t> 상태이며</a:t>
            </a:r>
            <a:r>
              <a:rPr lang="en-US" altLang="ko-KR" sz="1400" dirty="0" smtClean="0"/>
              <a:t>, video </a:t>
            </a:r>
            <a:r>
              <a:rPr lang="ko-KR" altLang="en-US" sz="1400" dirty="0" smtClean="0"/>
              <a:t>태그는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&lt;video (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autoplay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 controls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등 속성 부여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)&gt;…&lt;source (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 type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등 속성 부여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)&gt;&lt;/source&gt;…&lt;/video&gt;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태그는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&gt;…&lt;li&gt;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&lt;/li&gt;…&lt;/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형식으로 사용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body </a:t>
            </a:r>
            <a:r>
              <a:rPr lang="ko-KR" altLang="en-US" sz="1400" dirty="0" smtClean="0"/>
              <a:t>태그 내부의 </a:t>
            </a:r>
            <a:r>
              <a:rPr lang="en-US" altLang="ko-KR" sz="1400" dirty="0" smtClean="0"/>
              <a:t>div(content)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태그 안에 있는 </a:t>
            </a:r>
            <a:r>
              <a:rPr lang="en-US" altLang="ko-KR" sz="1400" dirty="0" smtClean="0"/>
              <a:t>section(section1) </a:t>
            </a:r>
            <a:r>
              <a:rPr lang="ko-KR" altLang="en-US" sz="1400" dirty="0" smtClean="0"/>
              <a:t>태그 안에 위치함으로써 해당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상위 태그들의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적용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앞서 분석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하였던 </a:t>
            </a:r>
            <a:r>
              <a:rPr lang="en-US" altLang="ko-KR" sz="1400" dirty="0" smtClean="0"/>
              <a:t>mintro.html </a:t>
            </a:r>
            <a:r>
              <a:rPr lang="ko-KR" altLang="en-US" sz="1400" dirty="0" smtClean="0"/>
              <a:t>과 다르게 </a:t>
            </a:r>
            <a:r>
              <a:rPr lang="en-US" altLang="ko-KR" sz="1400" dirty="0" smtClean="0"/>
              <a:t>video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태그를 제외한 모든 부분에서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태그가 모두 사용 되었기 때문에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 div(content), section(section1) </a:t>
            </a:r>
            <a:r>
              <a:rPr lang="ko-KR" altLang="en-US" sz="1400" dirty="0" smtClean="0"/>
              <a:t>태그의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영향을 모두 받는다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※</a:t>
            </a:r>
            <a:endParaRPr lang="en-US" altLang="ko-KR" b="1" dirty="0"/>
          </a:p>
          <a:p>
            <a:r>
              <a:rPr lang="ko-KR" altLang="en-US" sz="1400" b="1" dirty="0" smtClean="0"/>
              <a:t> </a:t>
            </a:r>
            <a:r>
              <a:rPr lang="ko-KR" altLang="en-US" sz="1400" b="1" dirty="0"/>
              <a:t>☞ </a:t>
            </a:r>
            <a:r>
              <a:rPr lang="ko-KR" altLang="en-US" sz="1400" b="1" dirty="0" smtClean="0"/>
              <a:t>웹 브라우저마다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호환성이 다른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video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태그의 문제점을 고려하여 사용자가 동영상 시청에 불편함이 없도록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해결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 ☞ </a:t>
            </a:r>
            <a:r>
              <a:rPr lang="en-US" altLang="ko-KR" sz="1400" b="1" dirty="0">
                <a:solidFill>
                  <a:srgbClr val="C00000"/>
                </a:solidFill>
              </a:rPr>
              <a:t>div(pic-container) </a:t>
            </a:r>
            <a:r>
              <a:rPr lang="ko-KR" altLang="en-US" sz="1400" b="1" dirty="0"/>
              <a:t>태그 중복 사용 시 여러 사진들의 사이즈 문제로 </a:t>
            </a:r>
            <a:r>
              <a:rPr lang="ko-KR" altLang="en-US" sz="1400" b="1" dirty="0">
                <a:solidFill>
                  <a:srgbClr val="C00000"/>
                </a:solidFill>
              </a:rPr>
              <a:t>시각적 불편함을 줄 수 있는 점을 해결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할 것 이다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테이블 형식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☞ 해당 태그들의 용도와 속성을 잘 파악하고 숙지하여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실제 경험을 </a:t>
            </a:r>
            <a:r>
              <a:rPr lang="ko-KR" altLang="en-US" sz="1400" b="1" dirty="0" smtClean="0"/>
              <a:t>토대로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결과물 영상과 수상 경력 증빙자료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등을 첨부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2996952"/>
            <a:ext cx="475150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&lt;video (</a:t>
            </a:r>
            <a:r>
              <a:rPr lang="en-US" altLang="ko-KR" sz="1200" b="1" dirty="0" err="1">
                <a:solidFill>
                  <a:schemeClr val="bg1"/>
                </a:solidFill>
              </a:rPr>
              <a:t>autoplay</a:t>
            </a:r>
            <a:r>
              <a:rPr lang="en-US" altLang="ko-KR" sz="1200" b="1" dirty="0">
                <a:solidFill>
                  <a:schemeClr val="bg1"/>
                </a:solidFill>
              </a:rPr>
              <a:t>, controls </a:t>
            </a:r>
            <a:r>
              <a:rPr lang="ko-KR" altLang="en-US" sz="1200" b="1" dirty="0">
                <a:solidFill>
                  <a:schemeClr val="bg1"/>
                </a:solidFill>
              </a:rPr>
              <a:t>등 속성 부여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)&gt;</a:t>
            </a:r>
          </a:p>
          <a:p>
            <a:r>
              <a:rPr lang="en-US" altLang="ko-KR" sz="1200" b="1" dirty="0">
                <a:solidFill>
                  <a:schemeClr val="bg1"/>
                </a:solidFill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200" b="1" dirty="0">
                <a:solidFill>
                  <a:schemeClr val="bg1"/>
                </a:solidFill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>
                <a:solidFill>
                  <a:schemeClr val="bg1"/>
                </a:solidFill>
              </a:rPr>
              <a:t>source (</a:t>
            </a:r>
            <a:r>
              <a:rPr lang="en-US" altLang="ko-KR" sz="1200" b="1" dirty="0" err="1">
                <a:solidFill>
                  <a:schemeClr val="bg1"/>
                </a:solidFill>
              </a:rPr>
              <a:t>src</a:t>
            </a:r>
            <a:r>
              <a:rPr lang="en-US" altLang="ko-KR" sz="1200" b="1" dirty="0">
                <a:solidFill>
                  <a:schemeClr val="bg1"/>
                </a:solidFill>
              </a:rPr>
              <a:t>, type </a:t>
            </a:r>
            <a:r>
              <a:rPr lang="ko-KR" altLang="en-US" sz="1200" b="1" dirty="0">
                <a:solidFill>
                  <a:schemeClr val="bg1"/>
                </a:solidFill>
              </a:rPr>
              <a:t>등 속성 부여</a:t>
            </a:r>
            <a:r>
              <a:rPr lang="en-US" altLang="ko-KR" sz="1200" b="1" dirty="0">
                <a:solidFill>
                  <a:schemeClr val="bg1"/>
                </a:solidFill>
              </a:rPr>
              <a:t>)&gt;&lt;/source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&lt;/</a:t>
            </a:r>
            <a:r>
              <a:rPr lang="en-US" altLang="ko-KR" sz="1200" b="1" dirty="0">
                <a:solidFill>
                  <a:schemeClr val="bg1"/>
                </a:solidFill>
              </a:rPr>
              <a:t>video&gt;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USER\Desktop\vid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10991"/>
            <a:ext cx="2876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39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2287" y="116632"/>
            <a:ext cx="73394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원본 소스 분석 및 설계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mcareer.html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908720"/>
            <a:ext cx="91470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※</a:t>
            </a:r>
          </a:p>
          <a:p>
            <a:r>
              <a:rPr lang="ko-KR" altLang="en-US" sz="1400" b="1" dirty="0" smtClean="0"/>
              <a:t> ☞ 해당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은 인적 사항을 주로 다루고 있다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table, 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태그들을 사용한 포트폴리오 중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인적 사항에 대한 내용이다</a:t>
            </a:r>
            <a:r>
              <a:rPr lang="en-US" altLang="ko-KR" sz="1400" dirty="0" smtClean="0"/>
              <a:t>. table </a:t>
            </a:r>
            <a:r>
              <a:rPr lang="ko-KR" altLang="en-US" sz="1400" dirty="0" smtClean="0"/>
              <a:t>태그는 어떠한 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보를 정렬하여 </a:t>
            </a:r>
            <a:r>
              <a:rPr lang="ko-KR" altLang="en-US" sz="1400" dirty="0" err="1" smtClean="0"/>
              <a:t>가독성을</a:t>
            </a:r>
            <a:r>
              <a:rPr lang="ko-KR" altLang="en-US" sz="1400" dirty="0" smtClean="0"/>
              <a:t> 높이기 위해 사용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되는 태그이며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태그들은 각각 테이블의 타이틀과 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용부를</a:t>
            </a:r>
            <a:r>
              <a:rPr lang="ko-KR" altLang="en-US" sz="1400" dirty="0" smtClean="0"/>
              <a:t> 구분하기 위해 사용 되는 태그들이고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태그는 주로 어떠한 리스트를 담을 때 사용되는 태그들이다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분석 결과 </a:t>
            </a:r>
            <a:r>
              <a:rPr lang="ko-KR" altLang="en-US" sz="1400" dirty="0"/>
              <a:t>해당 </a:t>
            </a:r>
            <a:r>
              <a:rPr lang="ko-KR" altLang="en-US" sz="1400" dirty="0" smtClean="0"/>
              <a:t>태그들은 각각 </a:t>
            </a:r>
            <a:r>
              <a:rPr lang="en-US" altLang="ko-KR" sz="1400" dirty="0" smtClean="0"/>
              <a:t>table(year-table), 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전용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태그들은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미적용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상태이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며</a:t>
            </a:r>
            <a:r>
              <a:rPr lang="en-US" altLang="ko-KR" sz="1400" dirty="0" smtClean="0"/>
              <a:t>, table, 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태그들</a:t>
            </a:r>
            <a:r>
              <a:rPr lang="ko-KR" altLang="en-US" sz="1400" dirty="0"/>
              <a:t>은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&lt;table (border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등 속성 부여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)&gt;…&lt;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thead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내용부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&lt;/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thead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tbody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내용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부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tbody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&gt;…&lt;/table&gt;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태그는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&gt;…&lt;li&gt;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내용부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&lt;/li&gt;…&lt;/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형식으로 사용 할 수 </a:t>
            </a:r>
            <a:r>
              <a:rPr lang="ko-KR" altLang="en-US" sz="1400" dirty="0" err="1" smtClean="0"/>
              <a:t>있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body </a:t>
            </a:r>
            <a:r>
              <a:rPr lang="ko-KR" altLang="en-US" sz="1400" dirty="0" smtClean="0"/>
              <a:t>태그 내부의 </a:t>
            </a:r>
            <a:r>
              <a:rPr lang="en-US" altLang="ko-KR" sz="1400" dirty="0" smtClean="0"/>
              <a:t>div(content) </a:t>
            </a:r>
            <a:r>
              <a:rPr lang="ko-KR" altLang="en-US" sz="1400" dirty="0" smtClean="0"/>
              <a:t>태그 안에 있는 </a:t>
            </a:r>
            <a:r>
              <a:rPr lang="en-US" altLang="ko-KR" sz="1400" dirty="0" smtClean="0"/>
              <a:t>section(section1) </a:t>
            </a:r>
            <a:r>
              <a:rPr lang="ko-KR" altLang="en-US" sz="1400" dirty="0" smtClean="0"/>
              <a:t>태그 안에 위치함으로써 해당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상위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태그들의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적용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앞서 분석하였던 </a:t>
            </a:r>
            <a:r>
              <a:rPr lang="en-US" altLang="ko-KR" sz="1400" dirty="0" smtClean="0"/>
              <a:t>mintro.html </a:t>
            </a:r>
            <a:r>
              <a:rPr lang="ko-KR" altLang="en-US" sz="1400" dirty="0" smtClean="0"/>
              <a:t>과 다르게 </a:t>
            </a:r>
            <a:r>
              <a:rPr lang="en-US" altLang="ko-KR" sz="1400" dirty="0" smtClean="0"/>
              <a:t>table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태그를 제외한 모든 부분에서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, li </a:t>
            </a:r>
            <a:r>
              <a:rPr lang="ko-KR" altLang="en-US" sz="1400" dirty="0" smtClean="0"/>
              <a:t>태그가 모두 사용 되었기 때문에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div(content), section(section1) </a:t>
            </a:r>
            <a:r>
              <a:rPr lang="ko-KR" altLang="en-US" sz="1400" dirty="0" smtClean="0"/>
              <a:t>태그의 </a:t>
            </a:r>
            <a:r>
              <a:rPr lang="en-US" altLang="ko-KR" sz="1400" dirty="0" err="1" smtClean="0"/>
              <a:t>css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영향을 모두 받는다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※</a:t>
            </a:r>
            <a:endParaRPr lang="en-US" altLang="ko-KR" b="1" dirty="0"/>
          </a:p>
          <a:p>
            <a:r>
              <a:rPr lang="ko-KR" altLang="en-US" sz="1400" b="1" dirty="0" smtClean="0"/>
              <a:t> ☞ 인적 사항 </a:t>
            </a:r>
            <a:r>
              <a:rPr lang="ko-KR" altLang="en-US" sz="1400" b="1" dirty="0" err="1" smtClean="0"/>
              <a:t>최상단에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어색하지 않은 위치를 찾아 </a:t>
            </a:r>
            <a:r>
              <a:rPr lang="ko-KR" altLang="en-US" sz="1400" b="1" dirty="0">
                <a:solidFill>
                  <a:srgbClr val="C00000"/>
                </a:solidFill>
              </a:rPr>
              <a:t>증명 사진을 게시 </a:t>
            </a:r>
            <a:r>
              <a:rPr lang="ko-KR" altLang="en-US" sz="1400" b="1" dirty="0"/>
              <a:t>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☞ </a:t>
            </a:r>
            <a:r>
              <a:rPr lang="ko-KR" altLang="en-US" sz="1400" b="1" dirty="0"/>
              <a:t>해당 태그들의 용도와 속성을 잘 파악하고 숙지하여</a:t>
            </a:r>
            <a:r>
              <a:rPr lang="en-US" altLang="ko-KR" sz="1400" b="1" dirty="0"/>
              <a:t>,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실 정보를 토대로 인적 사항을 작성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340768"/>
            <a:ext cx="4751508" cy="46085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&lt;table 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(border </a:t>
            </a:r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등 속성 부여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)&gt;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…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thead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200" b="1" dirty="0" err="1">
                <a:solidFill>
                  <a:schemeClr val="bg1"/>
                </a:solidFill>
                <a:latin typeface="+mj-lt"/>
              </a:rPr>
              <a:t>내용부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j-lt"/>
              </a:rPr>
              <a:t>내용부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thead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endParaRPr lang="en-US" altLang="ko-KR" sz="12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tbody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200" b="1" dirty="0" err="1">
                <a:solidFill>
                  <a:schemeClr val="bg1"/>
                </a:solidFill>
                <a:latin typeface="+mj-lt"/>
              </a:rPr>
              <a:t>내용부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200" b="1" dirty="0" err="1">
                <a:solidFill>
                  <a:schemeClr val="bg1"/>
                </a:solidFill>
                <a:latin typeface="+mj-lt"/>
              </a:rPr>
              <a:t>내용부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200" b="1" dirty="0" err="1">
                <a:solidFill>
                  <a:schemeClr val="bg1"/>
                </a:solidFill>
                <a:latin typeface="+mj-lt"/>
              </a:rPr>
              <a:t>내용부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	&lt;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j-lt"/>
              </a:rPr>
              <a:t>내용부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	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 err="1">
                <a:solidFill>
                  <a:schemeClr val="bg1"/>
                </a:solidFill>
                <a:latin typeface="+mj-lt"/>
              </a:rPr>
              <a:t>tbody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…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table&gt;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USER\Desktop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7" y="3531986"/>
            <a:ext cx="8689965" cy="4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74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9696" y="116632"/>
            <a:ext cx="61446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원본 소스 분석 및 설계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공통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908720"/>
            <a:ext cx="9238426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※</a:t>
            </a:r>
          </a:p>
          <a:p>
            <a:r>
              <a:rPr lang="ko-KR" altLang="en-US" sz="1400" b="1" dirty="0" smtClean="0"/>
              <a:t> ☞ 전체적으로 웹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모두 원래의 크기로 표시되도록 </a:t>
            </a:r>
            <a:r>
              <a:rPr lang="ko-KR" altLang="en-US" sz="1400" b="1" dirty="0" err="1" smtClean="0"/>
              <a:t>뷰</a:t>
            </a:r>
            <a:r>
              <a:rPr lang="ko-KR" altLang="en-US" sz="1400" b="1" dirty="0" smtClean="0"/>
              <a:t> 포트가 사용되고 있다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meta name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viewport“ content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="width=device-width, initial-scale=1.0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"/&gt;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/>
              <a:t>content </a:t>
            </a:r>
            <a:r>
              <a:rPr lang="ko-KR" altLang="en-US" sz="1400" dirty="0" smtClean="0"/>
              <a:t>는 화면의 크기 또는 내용의 확대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축소 수치를 지정 할 때 사용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</a:t>
            </a:r>
            <a:r>
              <a:rPr lang="en-US" altLang="ko-KR" sz="1400" dirty="0" smtClean="0"/>
              <a:t>width </a:t>
            </a:r>
            <a:r>
              <a:rPr lang="ko-KR" altLang="en-US" sz="1400" dirty="0" smtClean="0"/>
              <a:t>속성에는 </a:t>
            </a:r>
            <a:r>
              <a:rPr lang="en-US" altLang="ko-KR" sz="1400" dirty="0" smtClean="0"/>
              <a:t>device-</a:t>
            </a:r>
            <a:r>
              <a:rPr lang="en-US" altLang="ko-KR" sz="1400" dirty="0" err="1" smtClean="0"/>
              <a:t>wid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선언하여 디바이스 가로 사이즈에 맞춰 표현하며</a:t>
            </a:r>
            <a:r>
              <a:rPr lang="en-US" altLang="ko-KR" sz="1400" dirty="0" smtClean="0"/>
              <a:t>, initial-scale </a:t>
            </a:r>
            <a:r>
              <a:rPr lang="ko-KR" altLang="en-US" sz="1400" dirty="0" smtClean="0"/>
              <a:t>속성에는 </a:t>
            </a:r>
            <a:r>
              <a:rPr lang="en-US" altLang="ko-KR" sz="1400" dirty="0" smtClean="0"/>
              <a:t>1.0 </a:t>
            </a:r>
            <a:r>
              <a:rPr lang="ko-KR" altLang="en-US" sz="1400" dirty="0" smtClean="0"/>
              <a:t>을 선언하여 원래 크기 값인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1.0 </a:t>
            </a:r>
            <a:r>
              <a:rPr lang="ko-KR" altLang="en-US" sz="1400" dirty="0" smtClean="0"/>
              <a:t>배의 값으로 </a:t>
            </a:r>
            <a:r>
              <a:rPr lang="ko-KR" altLang="en-US" sz="1400" dirty="0" err="1" smtClean="0"/>
              <a:t>로드하게끔</a:t>
            </a:r>
            <a:r>
              <a:rPr lang="ko-KR" altLang="en-US" sz="1400" dirty="0" smtClean="0"/>
              <a:t>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content=“width=device-width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initial-scale=1.0”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400" b="1" dirty="0"/>
              <a:t> ☞ </a:t>
            </a:r>
            <a:r>
              <a:rPr lang="ko-KR" altLang="en-US" sz="1400" b="1" dirty="0" smtClean="0"/>
              <a:t>전체적으로 스타일시트를 적용하여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모든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의 모양새가 동일하게 나온다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&lt;link 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rel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stylesheet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" type="text/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css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="mportfolio.css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"/&gt;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/>
              <a:t>mportfolio.css </a:t>
            </a:r>
            <a:r>
              <a:rPr lang="ko-KR" altLang="en-US" sz="1400" dirty="0" smtClean="0"/>
              <a:t>를 모든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하이퍼</a:t>
            </a:r>
            <a:r>
              <a:rPr lang="ko-KR" altLang="en-US" sz="1400" dirty="0" smtClean="0"/>
              <a:t> 링크 함으로써 전체적인 모양새가 </a:t>
            </a:r>
            <a:r>
              <a:rPr lang="en-US" altLang="ko-KR" sz="1400" dirty="0" smtClean="0"/>
              <a:t>mportfolio.css </a:t>
            </a:r>
            <a:r>
              <a:rPr lang="ko-KR" altLang="en-US" sz="1400" dirty="0" smtClean="0"/>
              <a:t>를 기반하여 구성된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뜻은 </a:t>
            </a:r>
            <a:r>
              <a:rPr lang="en-US" altLang="ko-KR" sz="1400" dirty="0" smtClean="0"/>
              <a:t>mportfolio.css </a:t>
            </a:r>
            <a:r>
              <a:rPr lang="ko-KR" altLang="en-US" sz="1400" dirty="0" smtClean="0"/>
              <a:t>를 수정하면 모든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의 모양새를 한번에 수정 할 수 있다는 의미이다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※</a:t>
            </a:r>
            <a:endParaRPr lang="en-US" altLang="ko-KR" b="1" dirty="0"/>
          </a:p>
          <a:p>
            <a:r>
              <a:rPr lang="ko-KR" altLang="en-US" sz="1400" b="1" dirty="0" smtClean="0"/>
              <a:t> ☞ 웹 포트폴리오 입장 시 전체적으로 심심한 분위기가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해당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분위기를 전환하기 위해 간단한 음성 인사와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클래식 노래를 제공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☞ 음성 인사와 클래식 노래를 제공하기 위해 </a:t>
            </a:r>
            <a:r>
              <a:rPr lang="en-US" altLang="ko-KR" sz="1400" b="1" dirty="0" smtClean="0"/>
              <a:t>audio, embed </a:t>
            </a:r>
            <a:r>
              <a:rPr lang="ko-KR" altLang="en-US" sz="1400" b="1" dirty="0" smtClean="0"/>
              <a:t>태그들을 사용하여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각 브라우저마다 호환이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가능하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도록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구현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☞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nav</a:t>
            </a:r>
            <a:r>
              <a:rPr lang="en-US" altLang="ko-KR" sz="1400" b="1" dirty="0" smtClean="0"/>
              <a:t> &gt; span &gt; a </a:t>
            </a:r>
            <a:r>
              <a:rPr lang="ko-KR" altLang="en-US" sz="1400" b="1" dirty="0" smtClean="0"/>
              <a:t>태그의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기본 색상과 마우스 오버 색상을 변경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33257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9696" y="116632"/>
            <a:ext cx="61446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원본 소스 분석 및 설계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공통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altLang="ko-K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908720"/>
            <a:ext cx="92745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※</a:t>
            </a:r>
          </a:p>
          <a:p>
            <a:r>
              <a:rPr lang="ko-KR" altLang="en-US" sz="1400" b="1" dirty="0" smtClean="0"/>
              <a:t> ☞ 참조 링크가 불필요하게 많다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ko-KR" altLang="en-US" sz="1400" dirty="0" smtClean="0"/>
              <a:t>참조 링크는 말 그대로 참조용 일 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대부분은 내용은 포트폴리오에 담을 수 있도록 하여 참조 링크의 개수를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최소화 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너무 많을 경우 방문자에게 혼동을 줄 수 있다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 ☞ </a:t>
            </a:r>
            <a:r>
              <a:rPr lang="ko-KR" altLang="en-US" sz="1400" b="1" dirty="0" err="1" smtClean="0"/>
              <a:t>시맨틱</a:t>
            </a:r>
            <a:r>
              <a:rPr lang="ko-KR" altLang="en-US" sz="1400" b="1" dirty="0" smtClean="0"/>
              <a:t> 태그가 사용하기 쉽게 배치되어 있다</a:t>
            </a:r>
            <a:r>
              <a:rPr lang="en-US" altLang="ko-KR" sz="1400" b="1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 err="1" smtClean="0"/>
              <a:t>시맨틱</a:t>
            </a:r>
            <a:r>
              <a:rPr lang="ko-KR" altLang="en-US" sz="1400" dirty="0" smtClean="0"/>
              <a:t> 태그를 이용한 웹 설계를 할 경우 보다 화면 구성에 편의를 얻을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이러한 장점을 이용하여 상단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내용부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하단 배너 등으로 구분하여 앞서 말했던 스타일 시트 </a:t>
            </a:r>
            <a:r>
              <a:rPr lang="ko-KR" altLang="en-US" sz="1400" dirty="0" err="1" smtClean="0"/>
              <a:t>하이퍼</a:t>
            </a:r>
            <a:r>
              <a:rPr lang="ko-KR" altLang="en-US" sz="1400" dirty="0" smtClean="0"/>
              <a:t> 링크의 도움으로 일관적이고 </a:t>
            </a:r>
            <a:r>
              <a:rPr lang="ko-KR" altLang="en-US" sz="1400" dirty="0" err="1" smtClean="0"/>
              <a:t>가독성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좋은 웹 디자인이 가능해 진다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※</a:t>
            </a:r>
            <a:endParaRPr lang="en-US" altLang="ko-KR" b="1" dirty="0"/>
          </a:p>
          <a:p>
            <a:r>
              <a:rPr lang="ko-KR" altLang="en-US" sz="1400" b="1" dirty="0" smtClean="0"/>
              <a:t> ☞ 과 특성상 프로그래밍에 대한 </a:t>
            </a:r>
            <a:r>
              <a:rPr lang="en-US" altLang="ko-KR" sz="1400" b="1" dirty="0" smtClean="0"/>
              <a:t>Output </a:t>
            </a:r>
            <a:r>
              <a:rPr lang="ko-KR" altLang="en-US" sz="1400" b="1" dirty="0" smtClean="0"/>
              <a:t>을 보여주게 될 일이 많을 것 이다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이런 경우 가장 유용한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GitHub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를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참조 링크로 변경</a:t>
            </a:r>
            <a:r>
              <a:rPr lang="ko-KR" altLang="en-US" sz="1400" b="1" dirty="0" smtClean="0"/>
              <a:t> 한다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☞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기존 </a:t>
            </a:r>
            <a:r>
              <a:rPr lang="en-US" altLang="ko-KR" sz="1400" b="1" dirty="0" smtClean="0"/>
              <a:t>footer &gt; h3 </a:t>
            </a:r>
            <a:r>
              <a:rPr lang="ko-KR" altLang="en-US" sz="1400" b="1" dirty="0" smtClean="0"/>
              <a:t>에 사용하기 위해 만들어진 </a:t>
            </a:r>
            <a:r>
              <a:rPr lang="en-US" altLang="ko-KR" sz="1400" b="1" dirty="0" err="1" smtClean="0"/>
              <a:t>css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h4 </a:t>
            </a:r>
            <a:r>
              <a:rPr lang="ko-KR" altLang="en-US" sz="1400" b="1" dirty="0" smtClean="0"/>
              <a:t>태그로 변경하며 </a:t>
            </a:r>
            <a:r>
              <a:rPr lang="en-US" altLang="ko-KR" sz="1400" b="1" dirty="0" smtClean="0"/>
              <a:t>h3 </a:t>
            </a:r>
            <a:r>
              <a:rPr lang="ko-KR" altLang="en-US" sz="1400" b="1" dirty="0" smtClean="0"/>
              <a:t>전용 </a:t>
            </a:r>
            <a:r>
              <a:rPr lang="en-US" altLang="ko-KR" sz="1400" b="1" dirty="0" err="1" smtClean="0"/>
              <a:t>css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효과를 없앤다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하단 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너 대신 간단한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Copyright,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Copyleft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등으로 변경</a:t>
            </a:r>
            <a:r>
              <a:rPr lang="ko-KR" altLang="en-US" sz="1400" b="1" dirty="0" smtClean="0"/>
              <a:t> 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/>
              <a:t>☞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소개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학술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경력 등 메뉴를 조금 더 </a:t>
            </a:r>
            <a:r>
              <a:rPr lang="ko-KR" altLang="en-US" sz="1400" b="1" dirty="0">
                <a:solidFill>
                  <a:srgbClr val="C00000"/>
                </a:solidFill>
              </a:rPr>
              <a:t>유저의 편의를 고려하여 디자인</a:t>
            </a:r>
            <a:r>
              <a:rPr lang="ko-KR" altLang="en-US" sz="1400" b="1" dirty="0"/>
              <a:t> 할 것 이다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☞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기존 </a:t>
            </a:r>
            <a:r>
              <a:rPr lang="en-US" altLang="ko-KR" sz="1400" b="1" dirty="0"/>
              <a:t>header &gt; h1 </a:t>
            </a:r>
            <a:r>
              <a:rPr lang="ko-KR" altLang="en-US" sz="1400" b="1" dirty="0"/>
              <a:t>에 사용하기 위해 만들어진 </a:t>
            </a:r>
            <a:r>
              <a:rPr lang="en-US" altLang="ko-KR" sz="1400" b="1" dirty="0" err="1"/>
              <a:t>css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div(banner) </a:t>
            </a:r>
            <a:r>
              <a:rPr lang="ko-KR" altLang="en-US" sz="1400" b="1" dirty="0"/>
              <a:t>태그를 따로 만들어 주며 </a:t>
            </a:r>
            <a:r>
              <a:rPr lang="en-US" altLang="ko-KR" sz="1400" b="1" dirty="0"/>
              <a:t>banner </a:t>
            </a:r>
            <a:r>
              <a:rPr lang="ko-KR" altLang="en-US" sz="1400" b="1" dirty="0"/>
              <a:t>전용 </a:t>
            </a:r>
            <a:r>
              <a:rPr lang="en-US" altLang="ko-KR" sz="1400" b="1" dirty="0" err="1"/>
              <a:t>css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로 바꾸어 </a:t>
            </a:r>
            <a:r>
              <a:rPr lang="ko-KR" altLang="en-US" sz="1400" b="1" dirty="0">
                <a:solidFill>
                  <a:srgbClr val="C00000"/>
                </a:solidFill>
              </a:rPr>
              <a:t>화면 구성에 조금 더 용이하게 변경</a:t>
            </a:r>
            <a:r>
              <a:rPr lang="ko-KR" altLang="en-US" sz="1400" b="1" dirty="0"/>
              <a:t> 할 것 이다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3261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1537</Words>
  <Application>Microsoft Office PowerPoint</Application>
  <PresentationFormat>화면 슬라이드 쇼(4:3)</PresentationFormat>
  <Paragraphs>180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D7701</cp:lastModifiedBy>
  <cp:revision>167</cp:revision>
  <dcterms:created xsi:type="dcterms:W3CDTF">2019-04-22T06:21:05Z</dcterms:created>
  <dcterms:modified xsi:type="dcterms:W3CDTF">2019-10-11T01:04:25Z</dcterms:modified>
</cp:coreProperties>
</file>