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8"/>
  </p:notesMasterIdLst>
  <p:sldIdLst>
    <p:sldId id="271" r:id="rId2"/>
    <p:sldId id="282" r:id="rId3"/>
    <p:sldId id="286" r:id="rId4"/>
    <p:sldId id="289" r:id="rId5"/>
    <p:sldId id="288" r:id="rId6"/>
    <p:sldId id="290" r:id="rId7"/>
    <p:sldId id="293" r:id="rId8"/>
    <p:sldId id="295" r:id="rId9"/>
    <p:sldId id="309" r:id="rId10"/>
    <p:sldId id="292" r:id="rId11"/>
    <p:sldId id="291" r:id="rId12"/>
    <p:sldId id="294" r:id="rId13"/>
    <p:sldId id="296" r:id="rId14"/>
    <p:sldId id="308" r:id="rId15"/>
    <p:sldId id="302" r:id="rId16"/>
    <p:sldId id="297" r:id="rId17"/>
    <p:sldId id="298" r:id="rId18"/>
    <p:sldId id="299" r:id="rId19"/>
    <p:sldId id="306" r:id="rId20"/>
    <p:sldId id="301" r:id="rId21"/>
    <p:sldId id="300" r:id="rId22"/>
    <p:sldId id="307" r:id="rId23"/>
    <p:sldId id="305" r:id="rId24"/>
    <p:sldId id="304" r:id="rId25"/>
    <p:sldId id="303" r:id="rId26"/>
    <p:sldId id="272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4CF2B"/>
    <a:srgbClr val="B4D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7EBC1-9108-4C13-8647-639457080EBD}" type="datetimeFigureOut">
              <a:rPr lang="ru-RU" smtClean="0"/>
              <a:pPr/>
              <a:t>11.06.2017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46BF0-E81F-4BF0-8632-18A93E413F9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46BF0-E81F-4BF0-8632-18A93E413F97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B7FE-0F1B-44BD-8AF1-BD879AF3DFFD}" type="datetimeFigureOut">
              <a:rPr lang="ru-RU" smtClean="0"/>
              <a:pPr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E415-FDFB-48C3-BB2D-E5B3C6CAB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B7FE-0F1B-44BD-8AF1-BD879AF3DFFD}" type="datetimeFigureOut">
              <a:rPr lang="ru-RU" smtClean="0"/>
              <a:pPr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E415-FDFB-48C3-BB2D-E5B3C6CAB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B7FE-0F1B-44BD-8AF1-BD879AF3DFFD}" type="datetimeFigureOut">
              <a:rPr lang="ru-RU" smtClean="0"/>
              <a:pPr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E415-FDFB-48C3-BB2D-E5B3C6CAB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B7FE-0F1B-44BD-8AF1-BD879AF3DFFD}" type="datetimeFigureOut">
              <a:rPr lang="ru-RU" smtClean="0"/>
              <a:pPr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E415-FDFB-48C3-BB2D-E5B3C6CAB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B7FE-0F1B-44BD-8AF1-BD879AF3DFFD}" type="datetimeFigureOut">
              <a:rPr lang="ru-RU" smtClean="0"/>
              <a:pPr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E415-FDFB-48C3-BB2D-E5B3C6CAB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B7FE-0F1B-44BD-8AF1-BD879AF3DFFD}" type="datetimeFigureOut">
              <a:rPr lang="ru-RU" smtClean="0"/>
              <a:pPr/>
              <a:t>11.06.2017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E415-FDFB-48C3-BB2D-E5B3C6CAB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B7FE-0F1B-44BD-8AF1-BD879AF3DFFD}" type="datetimeFigureOut">
              <a:rPr lang="ru-RU" smtClean="0"/>
              <a:pPr/>
              <a:t>11.06.2017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E415-FDFB-48C3-BB2D-E5B3C6CAB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B7FE-0F1B-44BD-8AF1-BD879AF3DFFD}" type="datetimeFigureOut">
              <a:rPr lang="ru-RU" smtClean="0"/>
              <a:pPr/>
              <a:t>11.06.2017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E415-FDFB-48C3-BB2D-E5B3C6CAB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B7FE-0F1B-44BD-8AF1-BD879AF3DFFD}" type="datetimeFigureOut">
              <a:rPr lang="ru-RU" smtClean="0"/>
              <a:pPr/>
              <a:t>11.06.2017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E415-FDFB-48C3-BB2D-E5B3C6CAB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B7FE-0F1B-44BD-8AF1-BD879AF3DFFD}" type="datetimeFigureOut">
              <a:rPr lang="ru-RU" smtClean="0"/>
              <a:pPr/>
              <a:t>11.06.2017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E415-FDFB-48C3-BB2D-E5B3C6CAB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B7FE-0F1B-44BD-8AF1-BD879AF3DFFD}" type="datetimeFigureOut">
              <a:rPr lang="ru-RU" smtClean="0"/>
              <a:pPr/>
              <a:t>11.06.2017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E415-FDFB-48C3-BB2D-E5B3C6CAB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2B7FE-0F1B-44BD-8AF1-BD879AF3DFFD}" type="datetimeFigureOut">
              <a:rPr lang="ru-RU" smtClean="0"/>
              <a:pPr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E415-FDFB-48C3-BB2D-E5B3C6CABF9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3429000"/>
            <a:ext cx="8429684" cy="1500198"/>
          </a:xfrm>
        </p:spPr>
        <p:txBody>
          <a:bodyPr>
            <a:normAutofit/>
          </a:bodyPr>
          <a:lstStyle/>
          <a:p>
            <a:pPr hangingPunct="0"/>
            <a:r>
              <a:rPr lang="uk-U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“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Розробка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програми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автоматичного 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розрахунку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кредитних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та 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депозитних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операцій</a:t>
            </a:r>
            <a:r>
              <a:rPr lang="uk-U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”</a:t>
            </a:r>
            <a:endParaRPr lang="ru-RU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429388" y="4429132"/>
            <a:ext cx="33575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Виконав </a:t>
            </a:r>
            <a:r>
              <a:rPr lang="uk-UA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Куц</a:t>
            </a:r>
            <a:r>
              <a:rPr lang="uk-UA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В.</a:t>
            </a:r>
            <a:endParaRPr lang="ru-RU" sz="20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uk-UA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студент 4 курсу </a:t>
            </a:r>
          </a:p>
          <a:p>
            <a:r>
              <a:rPr lang="uk-UA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групи К1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</a:t>
            </a:r>
            <a:endParaRPr lang="uk-UA" sz="20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uk-UA" sz="20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uk-UA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Науковий керівник: </a:t>
            </a:r>
          </a:p>
          <a:p>
            <a:r>
              <a:rPr lang="uk-UA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Поліщук В.В.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786314" y="6286520"/>
            <a:ext cx="857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201</a:t>
            </a: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7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500298" y="28572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hangingPunct="0"/>
            <a:r>
              <a:rPr lang="uk-UA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haroni" pitchFamily="2" charset="-79"/>
              </a:rPr>
              <a:t>Міністерство освіти і науки України</a:t>
            </a:r>
            <a:b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haroni" pitchFamily="2" charset="-79"/>
              </a:rPr>
            </a:br>
            <a:r>
              <a:rPr lang="uk-UA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haroni" pitchFamily="2" charset="-79"/>
              </a:rPr>
              <a:t>Університет митної справи та фінансів</a:t>
            </a:r>
            <a:r>
              <a:rPr lang="uk-UA" sz="2000" b="1" cap="all" dirty="0">
                <a:latin typeface="+mj-lt"/>
                <a:cs typeface="Aharoni" pitchFamily="2" charset="-79"/>
              </a:rPr>
              <a:t> 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643174" y="264318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Дипломна</a:t>
            </a: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робота </a:t>
            </a:r>
          </a:p>
          <a:p>
            <a:pPr algn="ctr"/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на тему: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000232" y="1857364"/>
            <a:ext cx="5500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Факультет: «Технічний» </a:t>
            </a:r>
          </a:p>
          <a:p>
            <a:pPr algn="ctr" hangingPunct="0"/>
            <a:r>
              <a:rPr lang="uk-UA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 </a:t>
            </a: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Кафедра: «Інформаційних систем та технологій»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Діаграма класів</a:t>
            </a:r>
            <a:b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WCF </a:t>
            </a:r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сервісу)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1640" y="1988840"/>
            <a:ext cx="6624736" cy="43204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Діаграма класів</a:t>
            </a:r>
            <a:b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(Додатку клієнта)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3648" y="1556792"/>
            <a:ext cx="6264696" cy="50405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ru-RU" sz="3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Microsoft</a:t>
            </a:r>
            <a:r>
              <a:rPr lang="ru-RU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Visual</a:t>
            </a:r>
            <a:r>
              <a:rPr lang="ru-RU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Studio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560" y="1804174"/>
            <a:ext cx="784887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5085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uk-UA" sz="2400" b="0" i="0" u="none" strike="noStrike" cap="none" normalizeH="0" baseline="0" dirty="0">
                <a:ln>
                  <a:noFill/>
                </a:ln>
                <a:effectLst/>
                <a:ea typeface="Verdana" pitchFamily="34" charset="0"/>
                <a:cs typeface="Verdana" pitchFamily="34" charset="0"/>
              </a:rPr>
              <a:t>Microsoft </a:t>
            </a:r>
            <a:r>
              <a:rPr kumimoji="0" lang="uk-UA" sz="2400" b="0" i="0" u="none" strike="noStrike" cap="none" normalizeH="0" baseline="0" dirty="0" err="1">
                <a:ln>
                  <a:noFill/>
                </a:ln>
                <a:effectLst/>
                <a:ea typeface="Verdana" pitchFamily="34" charset="0"/>
                <a:cs typeface="Verdana" pitchFamily="34" charset="0"/>
              </a:rPr>
              <a:t>Visual</a:t>
            </a:r>
            <a:r>
              <a:rPr kumimoji="0" lang="uk-UA" sz="2400" b="0" i="0" u="none" strike="noStrike" cap="none" normalizeH="0" baseline="0" dirty="0">
                <a:ln>
                  <a:noFill/>
                </a:ln>
                <a:effectLst/>
                <a:ea typeface="Verdana" pitchFamily="34" charset="0"/>
                <a:cs typeface="Verdana" pitchFamily="34" charset="0"/>
              </a:rPr>
              <a:t> </a:t>
            </a:r>
            <a:r>
              <a:rPr kumimoji="0" lang="uk-UA" sz="2400" b="0" i="0" u="none" strike="noStrike" cap="none" normalizeH="0" baseline="0" dirty="0" err="1">
                <a:ln>
                  <a:noFill/>
                </a:ln>
                <a:effectLst/>
                <a:ea typeface="Verdana" pitchFamily="34" charset="0"/>
                <a:cs typeface="Verdana" pitchFamily="34" charset="0"/>
              </a:rPr>
              <a:t>Studio</a:t>
            </a:r>
            <a:r>
              <a:rPr kumimoji="0" lang="uk-UA" sz="2400" b="0" i="0" u="none" strike="noStrike" cap="none" normalizeH="0" baseline="0" dirty="0">
                <a:ln>
                  <a:noFill/>
                </a:ln>
                <a:effectLst/>
                <a:ea typeface="Verdana" pitchFamily="34" charset="0"/>
                <a:cs typeface="Verdana" pitchFamily="34" charset="0"/>
              </a:rPr>
              <a:t> — серія продуктів фірми </a:t>
            </a:r>
            <a:r>
              <a:rPr kumimoji="0" lang="uk-UA" sz="2400" b="0" i="0" u="none" strike="noStrike" cap="none" normalizeH="0" baseline="0" dirty="0" err="1">
                <a:ln>
                  <a:noFill/>
                </a:ln>
                <a:effectLst/>
                <a:ea typeface="Verdana" pitchFamily="34" charset="0"/>
                <a:cs typeface="Verdana" pitchFamily="34" charset="0"/>
              </a:rPr>
              <a:t>Майкрософт</a:t>
            </a:r>
            <a:r>
              <a:rPr kumimoji="0" lang="uk-UA" sz="2400" b="0" i="0" u="none" strike="noStrike" cap="none" normalizeH="0" baseline="0" dirty="0">
                <a:ln>
                  <a:noFill/>
                </a:ln>
                <a:effectLst/>
                <a:ea typeface="Verdana" pitchFamily="34" charset="0"/>
                <a:cs typeface="Verdana" pitchFamily="34" charset="0"/>
              </a:rPr>
              <a:t>, які включають інтегроване середовище розробки програмного забезпечення та ряд інших інструментальних засобів. Ці продукти дозволяють розробляти як консольні програми, так і програми з </a:t>
            </a:r>
            <a:r>
              <a:rPr lang="uk-UA" sz="2400" dirty="0">
                <a:ea typeface="Verdana" pitchFamily="34" charset="0"/>
                <a:cs typeface="Verdana" pitchFamily="34" charset="0"/>
              </a:rPr>
              <a:t>графічним інтерфейсом.</a:t>
            </a:r>
            <a:endParaRPr kumimoji="0" lang="uk-UA" sz="4000" b="0" i="0" u="none" strike="noStrike" cap="none" normalizeH="0" baseline="0" dirty="0">
              <a:ln>
                <a:noFill/>
              </a:ln>
              <a:effectLst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4293096"/>
            <a:ext cx="4968552" cy="221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Приклад використання програмного продукту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1640" y="1988840"/>
            <a:ext cx="6768752" cy="44644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Приклад використання програмного продукту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46CC4C-D2A6-4BDB-BDC1-50291F00AD0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31640" y="2060848"/>
            <a:ext cx="6768751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74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Приклад використання програмного продукту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914" name="AutoShape 2" descr="blob:https://web.telegram.org/cab0e2a7-5583-4dc1-a373-2a1aa67bf87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8916" name="AutoShape 4" descr="blob:https://web.telegram.org/cab0e2a7-5583-4dc1-a373-2a1aa67bf87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8918" name="AutoShape 6" descr="blob:https://web.telegram.org/cab0e2a7-5583-4dc1-a373-2a1aa67bf87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8920" name="AutoShape 8" descr="blob:https://web.telegram.org/cab0e2a7-5583-4dc1-a373-2a1aa67bf87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892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060848"/>
            <a:ext cx="7142301" cy="425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Приклад використання програмного продукту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5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3648" y="1844824"/>
            <a:ext cx="6408712" cy="43204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Приклад використання програмного продукту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5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83768" y="1556792"/>
            <a:ext cx="4621684" cy="49249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Приклад використання програмного продукту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5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7624" y="2420888"/>
            <a:ext cx="6804481" cy="313738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Приклад використання програмного продукту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D67AC-EE42-4419-916F-E649F2F39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654" y="1694034"/>
            <a:ext cx="71247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1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285884"/>
          </a:xfrm>
        </p:spPr>
        <p:txBody>
          <a:bodyPr>
            <a:normAutofit fontScale="90000"/>
          </a:bodyPr>
          <a:lstStyle/>
          <a:p>
            <a:r>
              <a:rPr lang="uk-UA" b="1" dirty="0">
                <a:solidFill>
                  <a:schemeClr val="tx1">
                    <a:lumMod val="65000"/>
                    <a:lumOff val="35000"/>
                  </a:schemeClr>
                </a:solidFill>
                <a:cs typeface="David" pitchFamily="34" charset="-79"/>
              </a:rPr>
              <a:t>Об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David" pitchFamily="34" charset="-79"/>
              </a:rPr>
              <a:t>’</a:t>
            </a:r>
            <a:r>
              <a:rPr lang="uk-UA" b="1" dirty="0">
                <a:solidFill>
                  <a:schemeClr val="tx1">
                    <a:lumMod val="65000"/>
                    <a:lumOff val="35000"/>
                  </a:schemeClr>
                </a:solidFill>
                <a:cs typeface="David" pitchFamily="34" charset="-79"/>
              </a:rPr>
              <a:t>єкт, предмет та мета досліджень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2060848"/>
            <a:ext cx="728667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uk-UA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Об’єкт дослідження:</a:t>
            </a:r>
            <a:r>
              <a:rPr lang="uk-UA" sz="28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uk-UA" sz="2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особливості проведення банківських операцій;</a:t>
            </a:r>
            <a:endParaRPr lang="uk-UA" sz="2800" dirty="0">
              <a:solidFill>
                <a:schemeClr val="tx1">
                  <a:lumMod val="85000"/>
                  <a:lumOff val="15000"/>
                </a:schemeClr>
              </a:solidFill>
              <a:cs typeface="Times New Roman" pitchFamily="18" charset="0"/>
            </a:endParaRPr>
          </a:p>
          <a:p>
            <a:pPr algn="just">
              <a:buNone/>
            </a:pPr>
            <a:endParaRPr lang="uk-UA" sz="2800" dirty="0">
              <a:solidFill>
                <a:schemeClr val="tx1">
                  <a:lumMod val="85000"/>
                  <a:lumOff val="15000"/>
                </a:schemeClr>
              </a:solidFill>
              <a:cs typeface="Times New Roman" pitchFamily="18" charset="0"/>
            </a:endParaRPr>
          </a:p>
          <a:p>
            <a:pPr algn="just">
              <a:buNone/>
            </a:pPr>
            <a:r>
              <a:rPr lang="uk-UA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Мета: </a:t>
            </a:r>
            <a:r>
              <a:rPr lang="uk-U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створення автоматизованої інформаційної системи розрахунку кредитних та депозитних операцій клієнтами комерційного банку</a:t>
            </a:r>
            <a:r>
              <a:rPr lang="uk-UA" sz="2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;</a:t>
            </a:r>
            <a:endParaRPr lang="uk-UA" sz="2800" dirty="0">
              <a:solidFill>
                <a:schemeClr val="tx1">
                  <a:lumMod val="85000"/>
                  <a:lumOff val="15000"/>
                </a:schemeClr>
              </a:solidFill>
              <a:cs typeface="Times New Roman" pitchFamily="18" charset="0"/>
            </a:endParaRPr>
          </a:p>
          <a:p>
            <a:pPr algn="just">
              <a:buNone/>
            </a:pPr>
            <a:endParaRPr lang="uk-UA" sz="2800" dirty="0">
              <a:solidFill>
                <a:schemeClr val="tx1">
                  <a:lumMod val="85000"/>
                  <a:lumOff val="15000"/>
                </a:schemeClr>
              </a:solidFill>
              <a:cs typeface="Times New Roman" pitchFamily="18" charset="0"/>
            </a:endParaRPr>
          </a:p>
          <a:p>
            <a:pPr algn="just">
              <a:buNone/>
            </a:pPr>
            <a:r>
              <a:rPr lang="uk-UA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Область застосування</a:t>
            </a:r>
            <a:r>
              <a:rPr lang="uk-UA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: </a:t>
            </a:r>
            <a:r>
              <a:rPr lang="uk-UA" sz="2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надання банківських послуг.</a:t>
            </a: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Приклад використання програмного продукту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C844B3-C131-4368-B6DD-A9FA8380A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129" y="1713469"/>
            <a:ext cx="7143750" cy="49625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Приклад використання програмного продукту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3B9BB8-9696-4F73-A0D6-B2D48B14D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663097"/>
            <a:ext cx="7458075" cy="500626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Приклад використання програмного продукту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97AFE-9129-4674-9ACD-EE802E650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541" y="1694761"/>
            <a:ext cx="7400925" cy="494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99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404664"/>
            <a:ext cx="6264696" cy="1285884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Забезпечення безпеки програмного продукту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284" y="2510050"/>
            <a:ext cx="8245424" cy="1001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4" descr="Картинки по запросу rijndae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21496" y="4005064"/>
            <a:ext cx="3429000" cy="2286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ru-RU" sz="3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Позитивні</a:t>
            </a:r>
            <a:r>
              <a:rPr lang="ru-RU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сторони</a:t>
            </a:r>
            <a:r>
              <a:rPr lang="ru-RU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програмного</a:t>
            </a:r>
            <a:r>
              <a:rPr lang="ru-RU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забезпечення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15616" y="1628800"/>
            <a:ext cx="756084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uk-UA" sz="2200" dirty="0">
                <a:ea typeface="Verdana" pitchFamily="34" charset="0"/>
                <a:cs typeface="Verdana" pitchFamily="34" charset="0"/>
              </a:rPr>
              <a:t>   Простий, інтуїтивно-зрозумілий функціонал.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uk-UA" sz="2200" dirty="0">
                <a:ea typeface="Verdana" pitchFamily="34" charset="0"/>
                <a:cs typeface="Verdana" pitchFamily="34" charset="0"/>
              </a:rPr>
              <a:t>   Відсутні реклама та нагромадження інформації.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uk-UA" sz="2200" dirty="0">
                <a:ea typeface="Verdana" pitchFamily="34" charset="0"/>
                <a:cs typeface="Verdana" pitchFamily="34" charset="0"/>
              </a:rPr>
              <a:t>   Функціонал та інтерфейс залежать від ролі користувача: адміністратор, клієнт комерційного банку.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uk-UA" sz="2200" dirty="0">
                <a:ea typeface="Verdana" pitchFamily="34" charset="0"/>
                <a:cs typeface="Verdana" pitchFamily="34" charset="0"/>
              </a:rPr>
              <a:t>   Безкоштовність.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uk-UA" sz="2200" dirty="0">
                <a:ea typeface="Verdana" pitchFamily="34" charset="0"/>
                <a:cs typeface="Verdana" pitchFamily="34" charset="0"/>
              </a:rPr>
              <a:t>   Забезпечення відповідного рівня безпеки даних</a:t>
            </a:r>
            <a:r>
              <a:rPr lang="en-US" sz="2200" dirty="0">
                <a:ea typeface="Verdana" pitchFamily="34" charset="0"/>
                <a:cs typeface="Verdana" pitchFamily="34" charset="0"/>
              </a:rPr>
              <a:t>.</a:t>
            </a:r>
            <a:endParaRPr lang="uk-UA" sz="2200" dirty="0"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uk-UA" sz="2200" dirty="0">
                <a:ea typeface="Verdana" pitchFamily="34" charset="0"/>
                <a:cs typeface="Verdana" pitchFamily="34" charset="0"/>
              </a:rPr>
              <a:t>   Поєднання сучасних підходів, технологій </a:t>
            </a:r>
            <a:r>
              <a:rPr lang="uk-UA" sz="2200" dirty="0" err="1">
                <a:ea typeface="Verdana" pitchFamily="34" charset="0"/>
                <a:cs typeface="Verdana" pitchFamily="34" charset="0"/>
              </a:rPr>
              <a:t>десктопного</a:t>
            </a:r>
            <a:r>
              <a:rPr lang="uk-UA" sz="2200" dirty="0">
                <a:ea typeface="Verdana" pitchFamily="34" charset="0"/>
                <a:cs typeface="Verdana" pitchFamily="34" charset="0"/>
              </a:rPr>
              <a:t> програмування.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uk-UA" sz="2200" dirty="0">
                <a:ea typeface="Verdana" pitchFamily="34" charset="0"/>
                <a:cs typeface="Verdana" pitchFamily="34" charset="0"/>
              </a:rPr>
              <a:t>   Можливість зберігати великі об’єми даних.</a:t>
            </a:r>
            <a:endParaRPr lang="ru-RU" sz="2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Висновки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A2B77A-B20C-4A32-ACC3-CC4D04F7A455}"/>
              </a:ext>
            </a:extLst>
          </p:cNvPr>
          <p:cNvSpPr/>
          <p:nvPr/>
        </p:nvSpPr>
        <p:spPr>
          <a:xfrm>
            <a:off x="323528" y="2551837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uk-UA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ході роботи було розроблено автоматизовану інформаційну систему розрахунку кредитних та депозитних операцій, оповіщення користувачів із забезпеченнями відповідного рівня безпеки особистих даних користувачів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500042"/>
            <a:ext cx="7772400" cy="1470025"/>
          </a:xfrm>
        </p:spPr>
        <p:txBody>
          <a:bodyPr/>
          <a:lstStyle/>
          <a:p>
            <a:br>
              <a:rPr lang="en-US" dirty="0"/>
            </a:b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132856"/>
            <a:ext cx="7618040" cy="2664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Дякую за увагу!</a:t>
            </a:r>
            <a:endParaRPr kumimoji="0" lang="ru-RU" sz="7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285884"/>
          </a:xfrm>
        </p:spPr>
        <p:txBody>
          <a:bodyPr>
            <a:normAutofit/>
          </a:bodyPr>
          <a:lstStyle/>
          <a:p>
            <a:r>
              <a:rPr lang="uk-UA" b="1" dirty="0">
                <a:solidFill>
                  <a:schemeClr val="tx1">
                    <a:lumMod val="65000"/>
                    <a:lumOff val="35000"/>
                  </a:schemeClr>
                </a:solidFill>
                <a:cs typeface="David" pitchFamily="34" charset="-79"/>
              </a:rPr>
              <a:t>Актуальність теми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2708920"/>
            <a:ext cx="799288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dirty="0"/>
              <a:t>	Актуальність теми дипломної роботи полягає в  необхідності розробки автоматизованої системи обробки банківської інформації, оскільки на сьогоднішній день наступає новий етап автоматичних систем банківського самообслуговування, в якому персонал банку все менше приймає участь у банківських транзакціях. </a:t>
            </a:r>
            <a:endParaRPr lang="ru-RU" sz="2400" dirty="0"/>
          </a:p>
          <a:p>
            <a:pPr algn="just">
              <a:buNone/>
            </a:pP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285884"/>
          </a:xfrm>
        </p:spPr>
        <p:txBody>
          <a:bodyPr>
            <a:normAutofit/>
          </a:bodyPr>
          <a:lstStyle/>
          <a:p>
            <a:r>
              <a:rPr lang="uk-U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Аналоги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3728" y="5805264"/>
            <a:ext cx="4878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/>
              <a:t>Інформаційний портал “</a:t>
            </a:r>
            <a:r>
              <a:rPr lang="en-US" sz="2400" dirty="0"/>
              <a:t>finance.ua</a:t>
            </a:r>
            <a:r>
              <a:rPr lang="uk-UA" sz="2400" dirty="0"/>
              <a:t>”</a:t>
            </a:r>
            <a:endParaRPr lang="ru-RU" sz="2400" dirty="0"/>
          </a:p>
        </p:txBody>
      </p:sp>
      <p:pic>
        <p:nvPicPr>
          <p:cNvPr id="8" name="Рисунок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9617" y="1153704"/>
            <a:ext cx="5704765" cy="455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285884"/>
          </a:xfrm>
        </p:spPr>
        <p:txBody>
          <a:bodyPr>
            <a:normAutofit/>
          </a:bodyPr>
          <a:lstStyle/>
          <a:p>
            <a:r>
              <a:rPr lang="uk-U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Аналоги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1484784"/>
            <a:ext cx="604867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483768" y="6021288"/>
            <a:ext cx="4467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/>
              <a:t>Депозитний калькулятор “</a:t>
            </a:r>
            <a:r>
              <a:rPr lang="en-US" sz="2400" dirty="0"/>
              <a:t>Profit</a:t>
            </a:r>
            <a:r>
              <a:rPr lang="uk-UA" sz="2400" dirty="0"/>
              <a:t>”</a:t>
            </a:r>
            <a:endParaRPr lang="ru-RU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 fontScale="90000"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Реалізація поставленої мети вимагає вирішення наступних завдань: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539552" y="2060848"/>
            <a:ext cx="820891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9625" algn="l"/>
              </a:tabLst>
            </a:pPr>
            <a:r>
              <a:rPr kumimoji="0" lang="uk-UA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розробка і впровадження комплексної автоматизованої системи;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9625" algn="l"/>
              </a:tabLst>
            </a:pPr>
            <a:r>
              <a:rPr kumimoji="0" lang="uk-UA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створення єдиної бази даних;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9625" algn="l"/>
              </a:tabLst>
            </a:pPr>
            <a:r>
              <a:rPr kumimoji="0" lang="uk-UA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абстрагування від технології додатку-клієнта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;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9625" algn="l"/>
              </a:tabLst>
            </a:pPr>
            <a:r>
              <a:rPr kumimoji="0" lang="uk-UA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розробка багатофункціонального, але зручного у користуванні інтерфейсу, зрозумілого для пересічного користувача;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9625" algn="l"/>
              </a:tabLst>
            </a:pPr>
            <a:r>
              <a:rPr kumimoji="0" lang="uk-UA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швидке реагування на звернення клієнтів;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9625" algn="l"/>
              </a:tabLst>
            </a:pPr>
            <a:r>
              <a:rPr kumimoji="0" lang="uk-UA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забезпечення інформування клієнта на високому рівні;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9625" algn="l"/>
              </a:tabLst>
            </a:pP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безпека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персональних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даних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кл</a:t>
            </a:r>
            <a:r>
              <a:rPr kumimoji="0" lang="uk-UA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ієнтів</a:t>
            </a:r>
            <a:r>
              <a:rPr kumimoji="0" lang="uk-UA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шляхом використання алгоритмів шифрування.</a:t>
            </a:r>
            <a:endParaRPr kumimoji="0" lang="uk-UA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Архітектурні рівні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WCF</a:t>
            </a:r>
          </a:p>
        </p:txBody>
      </p:sp>
      <p:pic>
        <p:nvPicPr>
          <p:cNvPr id="8" name="Picture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7624" y="1844824"/>
            <a:ext cx="6912768" cy="42484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Доступ до БД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image03.png"/>
          <p:cNvPicPr/>
          <p:nvPr/>
        </p:nvPicPr>
        <p:blipFill>
          <a:blip r:embed="rId4" cstate="print"/>
          <a:srcRect t="52083"/>
          <a:stretch>
            <a:fillRect/>
          </a:stretch>
        </p:blipFill>
        <p:spPr>
          <a:xfrm>
            <a:off x="3851920" y="2132856"/>
            <a:ext cx="5028208" cy="2679551"/>
          </a:xfrm>
          <a:prstGeom prst="rect">
            <a:avLst/>
          </a:prstGeom>
          <a:ln/>
        </p:spPr>
      </p:pic>
      <p:sp>
        <p:nvSpPr>
          <p:cNvPr id="30722" name="AutoShape 2" descr="Картинки по запросу lin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24" name="AutoShape 4" descr="Картинки по запросу lin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26" name="Picture 6" descr="Картинки по запросу linq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3129" y="2132856"/>
            <a:ext cx="3122712" cy="1821582"/>
          </a:xfrm>
          <a:prstGeom prst="rect">
            <a:avLst/>
          </a:prstGeom>
          <a:noFill/>
        </p:spPr>
      </p:pic>
      <p:sp>
        <p:nvSpPr>
          <p:cNvPr id="30728" name="AutoShape 8" descr="Картинки по запросу ms sql server 201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30" name="AutoShape 10" descr="Картинки по запросу ms sql server 201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31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78790" y="4812407"/>
            <a:ext cx="4976434" cy="1700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Картинки по запросу entity framework">
            <a:extLst>
              <a:ext uri="{FF2B5EF4-FFF2-40B4-BE49-F238E27FC236}">
                <a16:creationId xmlns:a16="http://schemas.microsoft.com/office/drawing/2014/main" id="{881F30D2-30EA-4033-BE45-A66C9486E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85" y="422721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Картинки по запросу ban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8580" y="188640"/>
            <a:ext cx="1755420" cy="1700808"/>
          </a:xfrm>
          <a:prstGeom prst="rect">
            <a:avLst/>
          </a:prstGeom>
          <a:noFill/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8640"/>
            <a:ext cx="1547664" cy="15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264696" cy="1285884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Модель «сутність — зв'язок»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722" name="AutoShape 2" descr="Картинки по запросу lin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24" name="AutoShape 4" descr="Картинки по запросу lin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28" name="AutoShape 8" descr="Картинки по запросу ms sql server 201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30" name="AutoShape 10" descr="Картинки по запросу ms sql server 201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51C7B0-8850-4078-ADE7-ACED8084929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31640" y="1917750"/>
            <a:ext cx="7200799" cy="471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650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4631</TotalTime>
  <Words>317</Words>
  <Application>Microsoft Office PowerPoint</Application>
  <PresentationFormat>On-screen Show (4:3)</PresentationFormat>
  <Paragraphs>64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Aharoni</vt:lpstr>
      <vt:lpstr>Arial</vt:lpstr>
      <vt:lpstr>Calibri</vt:lpstr>
      <vt:lpstr>David</vt:lpstr>
      <vt:lpstr>Times New Roman</vt:lpstr>
      <vt:lpstr>Verdana</vt:lpstr>
      <vt:lpstr>Тема Office</vt:lpstr>
      <vt:lpstr>PowerPoint Presentation</vt:lpstr>
      <vt:lpstr>Об’єкт, предмет та мета досліджень</vt:lpstr>
      <vt:lpstr>Актуальність теми</vt:lpstr>
      <vt:lpstr>Аналоги</vt:lpstr>
      <vt:lpstr>Аналоги</vt:lpstr>
      <vt:lpstr>Реалізація поставленої мети вимагає вирішення наступних завдань:</vt:lpstr>
      <vt:lpstr>Архітектурні рівні WCF</vt:lpstr>
      <vt:lpstr>Доступ до БД</vt:lpstr>
      <vt:lpstr>Модель «сутність — зв'язок»</vt:lpstr>
      <vt:lpstr>Діаграма класів (WCF сервісу)</vt:lpstr>
      <vt:lpstr>Діаграма класів (Додатку клієнта)</vt:lpstr>
      <vt:lpstr>Microsoft Visual Studio</vt:lpstr>
      <vt:lpstr>Приклад використання програмного продукту</vt:lpstr>
      <vt:lpstr>Приклад використання програмного продукту</vt:lpstr>
      <vt:lpstr>Приклад використання програмного продукту</vt:lpstr>
      <vt:lpstr>Приклад використання програмного продукту</vt:lpstr>
      <vt:lpstr>Приклад використання програмного продукту</vt:lpstr>
      <vt:lpstr>Приклад використання програмного продукту</vt:lpstr>
      <vt:lpstr>Приклад використання програмного продукту</vt:lpstr>
      <vt:lpstr>Приклад використання програмного продукту</vt:lpstr>
      <vt:lpstr>Приклад використання програмного продукту</vt:lpstr>
      <vt:lpstr>Приклад використання програмного продукту</vt:lpstr>
      <vt:lpstr>Забезпечення безпеки програмного продукту</vt:lpstr>
      <vt:lpstr>Позитивні сторони програмного забезпечення</vt:lpstr>
      <vt:lpstr>Висновки</vt:lpstr>
      <vt:lpstr> </vt:lpstr>
    </vt:vector>
  </TitlesOfParts>
  <Company>Ya Blondinko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Vito</dc:creator>
  <cp:lastModifiedBy>Yur Gens</cp:lastModifiedBy>
  <cp:revision>84</cp:revision>
  <dcterms:created xsi:type="dcterms:W3CDTF">2015-07-12T10:45:01Z</dcterms:created>
  <dcterms:modified xsi:type="dcterms:W3CDTF">2017-06-11T10:07:34Z</dcterms:modified>
</cp:coreProperties>
</file>