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27" r:id="rId3"/>
    <p:sldId id="385" r:id="rId4"/>
    <p:sldId id="397" r:id="rId5"/>
    <p:sldId id="430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33" r:id="rId19"/>
    <p:sldId id="425" r:id="rId20"/>
    <p:sldId id="426" r:id="rId21"/>
    <p:sldId id="427" r:id="rId22"/>
    <p:sldId id="428" r:id="rId23"/>
    <p:sldId id="429" r:id="rId24"/>
    <p:sldId id="431" r:id="rId25"/>
    <p:sldId id="434" r:id="rId26"/>
    <p:sldId id="435" r:id="rId27"/>
    <p:sldId id="436" r:id="rId28"/>
    <p:sldId id="437" r:id="rId29"/>
    <p:sldId id="439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ECFF"/>
    <a:srgbClr val="FF3399"/>
    <a:srgbClr val="CCFFFF"/>
    <a:srgbClr val="99CCFF"/>
    <a:srgbClr val="FFCCFF"/>
    <a:srgbClr val="FFCC99"/>
    <a:srgbClr val="CCCCFF"/>
    <a:srgbClr val="CC99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5669" autoAdjust="0"/>
  </p:normalViewPr>
  <p:slideViewPr>
    <p:cSldViewPr>
      <p:cViewPr>
        <p:scale>
          <a:sx n="70" d="100"/>
          <a:sy n="70" d="100"/>
        </p:scale>
        <p:origin x="-1027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FB4FD2-40DE-4077-9F22-6A1ED43CA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指令地址用程序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地址表示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83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指令信息的约定方法：先确定表示方式（哪些显式、哪些隐式），再进行编码（仅显式信息）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寻址方式通过操作码、寻址方式位来识别，通过相关部件来实现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1200" b="0" dirty="0" smtClean="0">
                <a:solidFill>
                  <a:srgbClr val="0033CC"/>
                </a:solidFill>
                <a:latin typeface="+mn-ea"/>
              </a:rPr>
              <a:t>CPU</a:t>
            </a:r>
            <a:r>
              <a:rPr lang="zh-CN" altLang="en-US" sz="1200" b="0" dirty="0" smtClean="0">
                <a:solidFill>
                  <a:srgbClr val="0033CC"/>
                </a:solidFill>
                <a:latin typeface="+mn-ea"/>
              </a:rPr>
              <a:t>工作原理</a:t>
            </a:r>
            <a:r>
              <a:rPr lang="en-US" altLang="zh-CN" sz="1200" b="0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en-US" altLang="zh-CN" sz="1200" b="0" dirty="0" smtClean="0">
                <a:latin typeface="+mn-ea"/>
              </a:rPr>
              <a:t>CU</a:t>
            </a:r>
            <a:r>
              <a:rPr lang="zh-CN" altLang="en-US" sz="1200" b="0" dirty="0" smtClean="0">
                <a:latin typeface="+mn-ea"/>
              </a:rPr>
              <a:t>循环地产生工作流程所需的</a:t>
            </a:r>
            <a:r>
              <a:rPr lang="en-US" altLang="zh-CN" sz="1200" b="0" spc="-8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μ</a:t>
            </a:r>
            <a:r>
              <a:rPr lang="en-US" altLang="zh-CN" sz="1200" b="0" spc="-80" dirty="0" err="1" smtClean="0">
                <a:latin typeface="宋体" pitchFamily="2" charset="-122"/>
              </a:rPr>
              <a:t>OP</a:t>
            </a:r>
            <a:r>
              <a:rPr lang="zh-CN" altLang="en-US" sz="1200" b="0" spc="-80" dirty="0" smtClean="0">
                <a:latin typeface="宋体" pitchFamily="2" charset="-122"/>
              </a:rPr>
              <a:t>控制信号，控制</a:t>
            </a:r>
            <a:r>
              <a:rPr lang="en-US" altLang="zh-CN" sz="1200" b="0" spc="-80" dirty="0" err="1" smtClean="0">
                <a:latin typeface="宋体" pitchFamily="2" charset="-122"/>
              </a:rPr>
              <a:t>DataPath</a:t>
            </a:r>
            <a:r>
              <a:rPr lang="zh-CN" altLang="en-US" sz="1200" b="0" spc="-80" dirty="0" smtClean="0">
                <a:latin typeface="宋体" pitchFamily="2" charset="-122"/>
              </a:rPr>
              <a:t>实现工作流程约定的操作</a:t>
            </a:r>
            <a:endParaRPr lang="en-US" altLang="zh-CN" sz="1200" b="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16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9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050A-F57A-40C0-9B1B-373CE1AC8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5888-32B9-4CAB-AF74-F9CAFEAEF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1C2F-8197-4EDA-89D9-CC230000E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90A0-C1D7-4D81-BC83-BB8B5B83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B6CB-6BFD-4E2B-B1E4-61114F34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85928-72D7-42F3-890C-59D38CD3E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82DC-BC2B-490B-872A-14D20A008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C57-9535-4CE0-B4EB-86CA6883D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525344"/>
            <a:ext cx="1187624" cy="288032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15D5-EFA9-4F76-9D3B-C25D31E19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6FE7-E0C2-4275-AC9D-E8EDB399D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4E53F5-CDC8-4E76-9FDD-E52403B1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2&#31456;.pptx#-1,60,PowerPoint &#28436;&#31034;&#25991;&#31295;" TargetMode="External"/><Relationship Id="rId2" Type="http://schemas.openxmlformats.org/officeDocument/2006/relationships/hyperlink" Target="&#35745;&#31639;&#26426;&#32452;&#25104;&#21407;&#29702;&#31532;2&#31456;.pptx#-1,62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3&#31456;.pptx#-1,8,PowerPoint &#28436;&#31034;&#25991;&#31295;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4.xml"/><Relationship Id="rId4" Type="http://schemas.openxmlformats.org/officeDocument/2006/relationships/hyperlink" Target="&#35745;&#31639;&#26426;&#32452;&#25104;&#21407;&#29702;&#31532;3&#31456;.pptx#-1,14,PowerPoint &#28436;&#31034;&#25991;&#31295;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3&#31456;.pptx#-1,42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3&#31456;.pptx#-1,61,PowerPoint &#28436;&#31034;&#25991;&#31295;" TargetMode="Externa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3&#31456;.pptx#-1,74,PowerPoint &#28436;&#31034;&#25991;&#31295;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4&#31456;.pptx#-1,17,PowerPoint &#28436;&#31034;&#25991;&#31295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2&#31456;.pptx#-1,57,PowerPoint &#28436;&#31034;&#25991;&#31295;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4&#31456;.pptx#-1,34,PowerPoint &#28436;&#31034;&#25991;&#31295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5&#31456;.pptx#-1,16,PowerPoint &#28436;&#31034;&#25991;&#31295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5&#31456;.pptx#-1,50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5&#31456;.pptx#-1,53,PowerPoint &#28436;&#31034;&#25991;&#31295;" TargetMode="External"/><Relationship Id="rId2" Type="http://schemas.openxmlformats.org/officeDocument/2006/relationships/hyperlink" Target="&#35745;&#31639;&#26426;&#32452;&#25104;&#21407;&#29702;&#31532;5&#31456;.pptx#-1,73,PowerPoint &#28436;&#31034;&#25991;&#31295;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&#35745;&#31639;&#26426;&#32452;&#25104;&#21407;&#29702;&#31532;5&#31456;.pptx#-1,61,PowerPoint &#28436;&#31034;&#25991;&#31295;" TargetMode="External"/><Relationship Id="rId4" Type="http://schemas.openxmlformats.org/officeDocument/2006/relationships/hyperlink" Target="&#35745;&#31639;&#26426;&#32452;&#25104;&#21407;&#29702;&#31532;5&#31456;.pptx#-1,60,PowerPoint &#28436;&#31034;&#25991;&#31295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5&#31456;.pptx#-1,84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6&#31456;.pptx#-1,46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7&#31456;.pptx#-1,10,PowerPoint &#28436;&#31034;&#25991;&#31295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7&#31456;.pptx#-1,60,PowerPoint &#28436;&#31034;&#25991;&#31295;" TargetMode="External"/><Relationship Id="rId5" Type="http://schemas.openxmlformats.org/officeDocument/2006/relationships/hyperlink" Target="&#35745;&#31639;&#26426;&#32452;&#25104;&#21407;&#29702;&#31532;7&#31456;.pptx#-1,35,PowerPoint &#28436;&#31034;&#25991;&#31295;" TargetMode="External"/><Relationship Id="rId4" Type="http://schemas.openxmlformats.org/officeDocument/2006/relationships/hyperlink" Target="&#35745;&#31639;&#26426;&#32452;&#25104;&#21407;&#29702;&#31532;7&#31456;.pptx#-1,12,PowerPoint &#28436;&#31034;&#25991;&#31295;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35745;&#31639;&#26426;&#32452;&#25104;&#21407;&#29702;&#31532;7&#31456;.pptx#-1,48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1&#31456;.pptx#-1,39,PowerPoint &#28436;&#31034;&#25991;&#31295;" TargetMode="Externa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1&#31456;.pptx#-1,35,PowerPoint &#28436;&#31034;&#25991;&#31295;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7620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总  复  习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三、定点数的运算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7416824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加减运算               </a:t>
            </a:r>
            <a:r>
              <a:rPr lang="zh-CN" altLang="en-US" sz="2000" b="1" dirty="0">
                <a:latin typeface="宋体" pitchFamily="2" charset="-122"/>
              </a:rPr>
              <a:t>☆熟练运用、掌握实现方法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               </a:t>
            </a:r>
            <a:r>
              <a:rPr lang="zh-CN" altLang="en-US" b="1" dirty="0">
                <a:latin typeface="宋体" pitchFamily="2" charset="-122"/>
              </a:rPr>
              <a:t>◇</a:t>
            </a:r>
            <a:r>
              <a:rPr lang="zh-CN" altLang="en-US" sz="2000" b="1" dirty="0" smtClean="0">
                <a:latin typeface="宋体" pitchFamily="2" charset="-122"/>
              </a:rPr>
              <a:t>熟练</a:t>
            </a:r>
            <a:r>
              <a:rPr lang="zh-CN" altLang="en-US" sz="2000" b="1" dirty="0">
                <a:latin typeface="宋体" pitchFamily="2" charset="-122"/>
              </a:rPr>
              <a:t>运用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乘法运算     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r>
              <a:rPr lang="zh-CN" altLang="en-US" sz="2000" b="1" dirty="0">
                <a:latin typeface="宋体" pitchFamily="2" charset="-122"/>
              </a:rPr>
              <a:t>方法、不</a:t>
            </a:r>
            <a:r>
              <a:rPr lang="zh-CN" altLang="en-US" sz="2000" b="1" dirty="0" smtClean="0">
                <a:latin typeface="宋体" pitchFamily="2" charset="-122"/>
              </a:rPr>
              <a:t>考计算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易错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8812088" cy="136498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补码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无</a:t>
            </a:r>
            <a:r>
              <a:rPr lang="zh-CN" altLang="en-US" b="1" dirty="0">
                <a:latin typeface="宋体" pitchFamily="2" charset="-122"/>
              </a:rPr>
              <a:t>符号加减的运算</a:t>
            </a:r>
            <a:r>
              <a:rPr lang="zh-CN" altLang="en-US" b="1" dirty="0" smtClean="0">
                <a:latin typeface="宋体" pitchFamily="2" charset="-122"/>
              </a:rPr>
              <a:t>规则、逻辑实现、溢出判断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(</a:t>
            </a:r>
            <a:r>
              <a:rPr lang="zh-CN" altLang="en-US" sz="2000" b="1" dirty="0" smtClean="0">
                <a:latin typeface="宋体" pitchFamily="2" charset="-122"/>
              </a:rPr>
              <a:t>原码运算不考</a:t>
            </a:r>
            <a:r>
              <a:rPr lang="en-US" altLang="zh-CN" sz="2000" b="1" dirty="0" smtClean="0">
                <a:latin typeface="宋体" pitchFamily="2" charset="-122"/>
              </a:rPr>
              <a:t>)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 smtClean="0">
                <a:latin typeface="宋体" pitchFamily="2" charset="-122"/>
              </a:rPr>
              <a:t>CF/OF</a:t>
            </a:r>
            <a:r>
              <a:rPr lang="zh-CN" altLang="en-US" sz="2000" b="1" dirty="0" smtClean="0">
                <a:latin typeface="宋体" pitchFamily="2" charset="-122"/>
              </a:rPr>
              <a:t>的形成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〗</a:t>
            </a:r>
            <a:r>
              <a:rPr lang="en-US" altLang="zh-CN" sz="2200" b="1" dirty="0" smtClean="0">
                <a:latin typeface="宋体" pitchFamily="2" charset="-122"/>
              </a:rPr>
              <a:t>PPT2.P62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endParaRPr lang="en-US" altLang="zh-CN" sz="2200" dirty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512" y="3068960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逻辑移位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算术移位</a:t>
            </a:r>
            <a:r>
              <a:rPr lang="zh-CN" altLang="en-US" b="1" dirty="0" smtClean="0">
                <a:latin typeface="宋体" pitchFamily="2" charset="-122"/>
              </a:rPr>
              <a:t>的运算规则、溢出判断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不考逻辑</a:t>
            </a:r>
            <a:r>
              <a:rPr lang="zh-CN" altLang="en-US" sz="1800" b="1" dirty="0" smtClean="0">
                <a:latin typeface="宋体" pitchFamily="2" charset="-122"/>
              </a:rPr>
              <a:t>实现</a:t>
            </a:r>
            <a:r>
              <a:rPr lang="en-US" altLang="zh-CN" sz="1600" b="1" dirty="0" smtClean="0">
                <a:latin typeface="宋体" pitchFamily="2" charset="-122"/>
              </a:rPr>
              <a:t>[</a:t>
            </a:r>
            <a:r>
              <a:rPr lang="zh-CN" altLang="en-US" sz="1600" b="1" dirty="0" smtClean="0">
                <a:latin typeface="宋体" pitchFamily="2" charset="-122"/>
              </a:rPr>
              <a:t>复杂</a:t>
            </a:r>
            <a:r>
              <a:rPr lang="en-US" altLang="zh-CN" sz="1600" b="1" dirty="0" smtClean="0">
                <a:latin typeface="宋体" pitchFamily="2" charset="-122"/>
              </a:rPr>
              <a:t>]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997513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机器乘法实现思路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spc="-100" dirty="0" smtClean="0">
                <a:latin typeface="宋体" pitchFamily="2" charset="-122"/>
              </a:rPr>
              <a:t>无符号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zh-CN" altLang="en-US" b="1" spc="-100" dirty="0" smtClean="0">
                <a:latin typeface="宋体" pitchFamily="2" charset="-122"/>
              </a:rPr>
              <a:t>原码乘法的运算规则、溢出判断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</a:t>
            </a:r>
            <a:r>
              <a:rPr lang="zh-CN" altLang="en-US" sz="1800" b="1" dirty="0" smtClean="0">
                <a:latin typeface="宋体" pitchFamily="2" charset="-122"/>
              </a:rPr>
              <a:t>考逻辑实现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控制流程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941168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四、浮点数的运算         </a:t>
            </a:r>
            <a:r>
              <a:rPr lang="zh-CN" altLang="en-US" sz="2000" b="1" dirty="0" smtClean="0">
                <a:latin typeface="宋体" pitchFamily="2" charset="-122"/>
              </a:rPr>
              <a:t>△理解方法、不考计算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浮点</a:t>
            </a:r>
            <a:r>
              <a:rPr lang="zh-CN" altLang="en-US" b="1" dirty="0">
                <a:latin typeface="宋体" pitchFamily="2" charset="-122"/>
              </a:rPr>
              <a:t>加减运算的运算</a:t>
            </a:r>
            <a:r>
              <a:rPr lang="zh-CN" altLang="en-US" b="1" dirty="0" smtClean="0">
                <a:latin typeface="宋体" pitchFamily="2" charset="-122"/>
              </a:rPr>
              <a:t>步骤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87910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62">
            <a:hlinkClick r:id="rId2" action="ppaction://hlinkpres?slideindex=62&amp;slidetitle=PowerPoint 演示文稿"/>
          </p:cNvPr>
          <p:cNvSpPr>
            <a:spLocks noChangeArrowheads="1"/>
          </p:cNvSpPr>
          <p:nvPr/>
        </p:nvSpPr>
        <p:spPr bwMode="auto">
          <a:xfrm>
            <a:off x="7164288" y="2276872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AutoShape 62">
            <a:hlinkClick r:id="rId3" action="ppaction://hlinkpres?slideindex=60&amp;slidetitle=PowerPoint 演示文稿"/>
          </p:cNvPr>
          <p:cNvSpPr>
            <a:spLocks noChangeArrowheads="1"/>
          </p:cNvSpPr>
          <p:nvPr/>
        </p:nvSpPr>
        <p:spPr bwMode="auto">
          <a:xfrm>
            <a:off x="5292080" y="1844824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13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五、运算器的组成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8383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1.ALU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的组成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多功能部件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算术常为加减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、接口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数据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标志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en-US" altLang="zh-CN" sz="1800" b="1" dirty="0" smtClean="0">
                <a:latin typeface="宋体" pitchFamily="2" charset="-122"/>
              </a:rPr>
              <a:t>) 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9512" y="1774453"/>
            <a:ext cx="8785225" cy="15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运算器的组成          </a:t>
            </a:r>
            <a:r>
              <a:rPr lang="zh-CN" altLang="en-US" sz="2000" b="1" dirty="0" smtClean="0">
                <a:latin typeface="宋体" pitchFamily="2" charset="-122"/>
              </a:rPr>
              <a:t>◇理解原理、关联数据通路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存放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、部件组成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、部件互连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专用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</a:t>
            </a:r>
            <a:r>
              <a:rPr lang="zh-CN" altLang="en-US" sz="1600" b="1" dirty="0" smtClean="0">
                <a:latin typeface="宋体" pitchFamily="2" charset="-122"/>
              </a:rPr>
              <a:t>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en-US" altLang="zh-CN" sz="1800" b="1" dirty="0" smtClean="0">
                <a:latin typeface="宋体" pitchFamily="2" charset="-122"/>
              </a:rPr>
              <a:t>ALU/FPU</a:t>
            </a:r>
            <a:r>
              <a:rPr lang="zh-CN" altLang="en-US" sz="1800" b="1" dirty="0" smtClean="0">
                <a:latin typeface="宋体" pitchFamily="2" charset="-122"/>
              </a:rPr>
              <a:t>＋</a:t>
            </a:r>
            <a:r>
              <a:rPr lang="en-US" altLang="zh-CN" sz="1800" b="1" dirty="0" smtClean="0">
                <a:latin typeface="宋体" pitchFamily="2" charset="-122"/>
              </a:rPr>
              <a:t>GPRs/PSR</a:t>
            </a:r>
            <a:r>
              <a:rPr lang="zh-CN" altLang="en-US" sz="1800" dirty="0" smtClean="0">
                <a:latin typeface="宋体" pitchFamily="2" charset="-122"/>
              </a:rPr>
              <a:t>→┘</a:t>
            </a:r>
            <a:r>
              <a:rPr lang="zh-CN" altLang="en-US" sz="1800" b="1" dirty="0" smtClean="0">
                <a:latin typeface="宋体" pitchFamily="2" charset="-122"/>
              </a:rPr>
              <a:t>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←数据通路的一部分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(</a:t>
            </a:r>
            <a:r>
              <a:rPr lang="zh-CN" altLang="en-US" sz="1800" b="1" dirty="0" smtClean="0">
                <a:latin typeface="宋体" pitchFamily="2" charset="-122"/>
              </a:rPr>
              <a:t>取决于</a:t>
            </a:r>
            <a:r>
              <a:rPr lang="en-US" altLang="zh-CN" sz="1800" b="1" dirty="0" smtClean="0">
                <a:latin typeface="宋体" pitchFamily="2" charset="-122"/>
              </a:rPr>
              <a:t>ISA) 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79512" y="3260591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  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①掌握数据的</a:t>
            </a:r>
            <a:r>
              <a:rPr lang="zh-CN" altLang="en-US" b="1" u="sng" dirty="0" smtClean="0">
                <a:latin typeface="宋体" pitchFamily="2" charset="-122"/>
              </a:rPr>
              <a:t>编码方法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数值数据、</a:t>
            </a:r>
            <a:r>
              <a:rPr lang="zh-CN" altLang="en-US" sz="2000" b="1" dirty="0" smtClean="0">
                <a:latin typeface="宋体" pitchFamily="2" charset="-122"/>
              </a:rPr>
              <a:t>逻辑数及字符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②理解数据</a:t>
            </a:r>
            <a:r>
              <a:rPr lang="zh-CN" altLang="en-US" b="1" u="sng" dirty="0" smtClean="0">
                <a:latin typeface="宋体" pitchFamily="2" charset="-122"/>
              </a:rPr>
              <a:t>如何表示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表示方法、数据类型表示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③掌握数据</a:t>
            </a:r>
            <a:r>
              <a:rPr lang="zh-CN" altLang="en-US" b="1" u="sng" dirty="0" smtClean="0">
                <a:latin typeface="宋体" pitchFamily="2" charset="-122"/>
              </a:rPr>
              <a:t>如何运算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运算规则、溢出</a:t>
            </a:r>
            <a:r>
              <a:rPr lang="zh-CN" altLang="en-US" sz="2000" b="1" dirty="0">
                <a:latin typeface="宋体" pitchFamily="2" charset="-122"/>
              </a:rPr>
              <a:t>判断、逻辑实现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④了解运算器</a:t>
            </a:r>
            <a:r>
              <a:rPr lang="zh-CN" altLang="en-US" b="1" u="sng" dirty="0" smtClean="0">
                <a:latin typeface="宋体" pitchFamily="2" charset="-122"/>
              </a:rPr>
              <a:t>如何组织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部件组成、互连方法、操作控制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838200" y="33937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latin typeface="宋体" pitchFamily="2" charset="-122"/>
              </a:rPr>
              <a:t>第</a:t>
            </a:r>
            <a:r>
              <a:rPr lang="en-US" altLang="zh-CN" sz="3600" b="1" dirty="0">
                <a:latin typeface="宋体" pitchFamily="2" charset="-122"/>
              </a:rPr>
              <a:t>3</a:t>
            </a:r>
            <a:r>
              <a:rPr lang="zh-CN" altLang="en-US" sz="36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存储系统</a:t>
            </a:r>
            <a:endParaRPr lang="zh-CN" altLang="en-US" sz="36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465614"/>
            <a:ext cx="89646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、存储系统概述        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zh-CN" altLang="en-US" sz="2000" b="1" dirty="0">
                <a:latin typeface="宋体" pitchFamily="2" charset="-122"/>
              </a:rPr>
              <a:t>理解</a:t>
            </a:r>
            <a:r>
              <a:rPr lang="zh-CN" altLang="en-US" sz="2000" b="1" dirty="0" smtClean="0">
                <a:latin typeface="宋体" pitchFamily="2" charset="-122"/>
              </a:rPr>
              <a:t>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zh-CN" altLang="en-US" b="1" dirty="0">
                <a:latin typeface="宋体" pitchFamily="2" charset="-122"/>
              </a:rPr>
              <a:t>指标</a:t>
            </a:r>
            <a:r>
              <a:rPr lang="zh-CN" altLang="en-US" b="1" dirty="0" smtClean="0">
                <a:latin typeface="宋体" pitchFamily="2" charset="-122"/>
              </a:rPr>
              <a:t>，访问局部性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层次结构</a:t>
            </a:r>
            <a:r>
              <a:rPr lang="zh-CN" altLang="en-US" b="1" dirty="0"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工作过程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层次</a:t>
            </a:r>
            <a:r>
              <a:rPr lang="en-US" altLang="zh-CN" sz="1600" b="1" dirty="0" smtClean="0">
                <a:latin typeface="宋体" pitchFamily="2" charset="-122"/>
              </a:rPr>
              <a:t>+</a:t>
            </a:r>
            <a:r>
              <a:rPr lang="zh-CN" altLang="en-US" sz="1600" b="1" dirty="0" smtClean="0">
                <a:latin typeface="宋体" pitchFamily="2" charset="-122"/>
              </a:rPr>
              <a:t>变换</a:t>
            </a:r>
            <a:r>
              <a:rPr lang="en-US" altLang="zh-CN" sz="1600" b="1" dirty="0" smtClean="0">
                <a:latin typeface="宋体" pitchFamily="2" charset="-122"/>
              </a:rPr>
              <a:t>+</a:t>
            </a:r>
            <a:r>
              <a:rPr lang="zh-CN" altLang="en-US" sz="1600" b="1" dirty="0" smtClean="0">
                <a:latin typeface="宋体" pitchFamily="2" charset="-122"/>
              </a:rPr>
              <a:t>访问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80728"/>
            <a:ext cx="8812212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层次结构，</a:t>
            </a:r>
            <a:r>
              <a:rPr lang="en-US" altLang="zh-CN" sz="2200" b="1" dirty="0" smtClean="0">
                <a:latin typeface="宋体" pitchFamily="2" charset="-122"/>
              </a:rPr>
              <a:t>RAM</a:t>
            </a:r>
            <a:r>
              <a:rPr lang="zh-CN" altLang="en-US" sz="2200" b="1" dirty="0" smtClean="0">
                <a:latin typeface="宋体" pitchFamily="2" charset="-122"/>
              </a:rPr>
              <a:t>基础，主存设计，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原理，虚存概念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810755"/>
            <a:ext cx="8812212" cy="271458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1.SRAM 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原理、熟练运用</a:t>
            </a:r>
            <a:endParaRPr lang="zh-CN" altLang="en-US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芯片的组成、引脚组织、读写时序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2.DRAM     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芯片的引脚组织、组成、</a:t>
            </a:r>
            <a:r>
              <a:rPr lang="zh-CN" altLang="en-US" b="1" spc="-100" dirty="0">
                <a:latin typeface="宋体" pitchFamily="2" charset="-122"/>
              </a:rPr>
              <a:t>读写</a:t>
            </a:r>
            <a:r>
              <a:rPr lang="zh-CN" altLang="en-US" b="1" spc="-100" dirty="0" smtClean="0">
                <a:latin typeface="宋体" pitchFamily="2" charset="-122"/>
              </a:rPr>
              <a:t>时序、刷新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3.ROM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×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491880" y="4725144"/>
            <a:ext cx="3024336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491880" y="5589240"/>
            <a:ext cx="3024336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3" action="ppaction://hlinkpres?slideindex=8&amp;slidetitle=PowerPoint 演示文稿"/>
          </p:cNvPr>
          <p:cNvSpPr>
            <a:spLocks noChangeArrowheads="1"/>
          </p:cNvSpPr>
          <p:nvPr/>
        </p:nvSpPr>
        <p:spPr bwMode="auto">
          <a:xfrm>
            <a:off x="8521824" y="3068960"/>
            <a:ext cx="442664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AutoShape 62">
            <a:hlinkClick r:id="rId4" action="ppaction://hlinkpres?slideindex=14&amp;slidetitle=PowerPoint 演示文稿"/>
          </p:cNvPr>
          <p:cNvSpPr>
            <a:spLocks noChangeArrowheads="1"/>
          </p:cNvSpPr>
          <p:nvPr/>
        </p:nvSpPr>
        <p:spPr bwMode="auto">
          <a:xfrm>
            <a:off x="8388424" y="4599129"/>
            <a:ext cx="586680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99592" y="2420888"/>
            <a:ext cx="7704857" cy="1297484"/>
            <a:chOff x="899592" y="1699468"/>
            <a:chExt cx="7704857" cy="1297484"/>
          </a:xfrm>
        </p:grpSpPr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899592" y="2276872"/>
              <a:ext cx="1008189" cy="7200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1475657" y="1699468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051572" y="2347168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219255" y="1916956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>
              <a:off x="899592" y="1702641"/>
              <a:ext cx="7704857" cy="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2699793" y="1699468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5795517" y="1702643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6371780" y="1916956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5219255" y="2350343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5795517" y="2204293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7597330" y="1701056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27"/>
            <p:cNvSpPr txBox="1">
              <a:spLocks noChangeArrowheads="1"/>
            </p:cNvSpPr>
            <p:nvPr/>
          </p:nvSpPr>
          <p:spPr bwMode="auto">
            <a:xfrm>
              <a:off x="7021067" y="1916956"/>
              <a:ext cx="158338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 smtClean="0">
                  <a:latin typeface="宋体" pitchFamily="2" charset="-122"/>
                </a:rPr>
                <a:t>n(DMA)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128"/>
            <p:cNvSpPr txBox="1">
              <a:spLocks noChangeArrowheads="1"/>
            </p:cNvSpPr>
            <p:nvPr/>
          </p:nvSpPr>
          <p:spPr bwMode="auto">
            <a:xfrm>
              <a:off x="7021067" y="2350343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7597330" y="2204293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36"/>
            <p:cNvSpPr txBox="1">
              <a:spLocks noChangeArrowheads="1"/>
            </p:cNvSpPr>
            <p:nvPr/>
          </p:nvSpPr>
          <p:spPr bwMode="auto">
            <a:xfrm>
              <a:off x="3492055" y="1916956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58" name="Line 137"/>
            <p:cNvSpPr>
              <a:spLocks noChangeShapeType="1"/>
            </p:cNvSpPr>
            <p:nvPr/>
          </p:nvSpPr>
          <p:spPr bwMode="auto">
            <a:xfrm>
              <a:off x="4211192" y="1701056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38"/>
            <p:cNvSpPr txBox="1">
              <a:spLocks noChangeArrowheads="1"/>
            </p:cNvSpPr>
            <p:nvPr/>
          </p:nvSpPr>
          <p:spPr bwMode="auto">
            <a:xfrm>
              <a:off x="3492055" y="2348756"/>
              <a:ext cx="1439863" cy="28733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0" name="Line 139"/>
            <p:cNvSpPr>
              <a:spLocks noChangeShapeType="1"/>
            </p:cNvSpPr>
            <p:nvPr/>
          </p:nvSpPr>
          <p:spPr bwMode="auto">
            <a:xfrm>
              <a:off x="4211192" y="2202706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136"/>
            <p:cNvSpPr txBox="1">
              <a:spLocks noChangeArrowheads="1"/>
            </p:cNvSpPr>
            <p:nvPr/>
          </p:nvSpPr>
          <p:spPr bwMode="auto">
            <a:xfrm>
              <a:off x="2051572" y="1925612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921288" y="2287464"/>
              <a:ext cx="967140" cy="25614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BIU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>
              <a:off x="910479" y="2564904"/>
              <a:ext cx="99722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Line 139"/>
            <p:cNvSpPr>
              <a:spLocks noChangeShapeType="1"/>
            </p:cNvSpPr>
            <p:nvPr/>
          </p:nvSpPr>
          <p:spPr bwMode="auto">
            <a:xfrm>
              <a:off x="2699793" y="2203524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36"/>
            <p:cNvSpPr txBox="1">
              <a:spLocks noChangeArrowheads="1"/>
            </p:cNvSpPr>
            <p:nvPr/>
          </p:nvSpPr>
          <p:spPr bwMode="auto">
            <a:xfrm>
              <a:off x="899592" y="1923486"/>
              <a:ext cx="1020209" cy="2792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1459400" y="2203524"/>
              <a:ext cx="0" cy="720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36"/>
            <p:cNvSpPr txBox="1">
              <a:spLocks noChangeArrowheads="1"/>
            </p:cNvSpPr>
            <p:nvPr/>
          </p:nvSpPr>
          <p:spPr bwMode="auto">
            <a:xfrm>
              <a:off x="1165773" y="2563564"/>
              <a:ext cx="486636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MMU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</p:grp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2267743" y="3466714"/>
            <a:ext cx="6624737" cy="32232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en-US" altLang="zh-CN" sz="1800" b="1" dirty="0" err="1" smtClean="0">
                <a:latin typeface="宋体" pitchFamily="2" charset="-122"/>
              </a:rPr>
              <a:t>Addr</a:t>
            </a:r>
            <a:r>
              <a:rPr lang="zh-CN" altLang="en-US" sz="1800" b="1" baseline="-18000" dirty="0" smtClean="0">
                <a:latin typeface="宋体" pitchFamily="2" charset="-122"/>
              </a:rPr>
              <a:t>程序</a:t>
            </a:r>
            <a:r>
              <a:rPr lang="en-US" altLang="zh-CN" sz="1800" b="1" baseline="-18000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MMU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err="1" smtClean="0">
                <a:latin typeface="宋体" pitchFamily="2" charset="-122"/>
              </a:rPr>
              <a:t>Addr</a:t>
            </a:r>
            <a:r>
              <a:rPr lang="zh-CN" altLang="en-US" sz="1800" b="1" baseline="-18000" dirty="0" smtClean="0">
                <a:latin typeface="宋体" pitchFamily="2" charset="-122"/>
              </a:rPr>
              <a:t>主存</a:t>
            </a:r>
            <a:r>
              <a:rPr lang="zh-CN" altLang="en-US" sz="1800" b="1" dirty="0" smtClean="0">
                <a:latin typeface="宋体" pitchFamily="2" charset="-122"/>
              </a:rPr>
              <a:t>或</a:t>
            </a:r>
            <a:r>
              <a:rPr lang="zh-CN" altLang="en-US" sz="1800" b="1" dirty="0">
                <a:latin typeface="宋体" pitchFamily="2" charset="-122"/>
              </a:rPr>
              <a:t>异常</a:t>
            </a:r>
            <a:r>
              <a:rPr lang="zh-CN" altLang="en-US" sz="1800" b="1" dirty="0" smtClean="0">
                <a:latin typeface="宋体" pitchFamily="2" charset="-122"/>
              </a:rPr>
              <a:t>，程序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 smtClean="0">
                <a:latin typeface="宋体" pitchFamily="2" charset="-122"/>
              </a:rPr>
              <a:t>→主存→辅存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6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5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1" grpId="0" animBg="1"/>
      <p:bldP spid="13" grpId="0" animBg="1"/>
      <p:bldP spid="15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三、主存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79388" y="785813"/>
            <a:ext cx="87852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主存的组成             </a:t>
            </a:r>
            <a:r>
              <a:rPr lang="zh-CN" altLang="en-US" sz="2000" b="1" dirty="0" smtClean="0">
                <a:latin typeface="宋体" pitchFamily="2" charset="-122"/>
              </a:rPr>
              <a:t>△理解概念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tabLst>
                <a:tab pos="1790700" algn="l"/>
              </a:tabLst>
            </a:pPr>
            <a:r>
              <a:rPr lang="zh-CN" altLang="en-US" b="1" dirty="0" smtClean="0">
                <a:latin typeface="宋体" pitchFamily="2" charset="-122"/>
              </a:rPr>
              <a:t>   组成</a:t>
            </a:r>
            <a:r>
              <a:rPr lang="en-US" altLang="zh-CN" b="1" dirty="0" smtClean="0">
                <a:latin typeface="宋体" pitchFamily="2" charset="-122"/>
              </a:rPr>
              <a:t>(ROM+RAM)</a:t>
            </a:r>
            <a:r>
              <a:rPr lang="zh-CN" altLang="en-US" b="1" dirty="0" smtClean="0">
                <a:latin typeface="宋体" pitchFamily="2" charset="-122"/>
              </a:rPr>
              <a:t>、参数来源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主存单元长度＝</a:t>
            </a:r>
            <a:r>
              <a:rPr lang="en-US" altLang="zh-CN" sz="1800" b="1" dirty="0" smtClean="0">
                <a:latin typeface="宋体" pitchFamily="2" charset="-122"/>
              </a:rPr>
              <a:t>min{</a:t>
            </a:r>
            <a:r>
              <a:rPr lang="zh-CN" altLang="en-US" sz="1800" b="1" dirty="0" smtClean="0">
                <a:latin typeface="宋体" pitchFamily="2" charset="-122"/>
              </a:rPr>
              <a:t>数据表示长度</a:t>
            </a:r>
            <a:r>
              <a:rPr lang="en-US" altLang="zh-CN" sz="1800" b="1" dirty="0" smtClean="0">
                <a:latin typeface="宋体" pitchFamily="2" charset="-122"/>
              </a:rPr>
              <a:t>})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主存的逻辑设计         </a:t>
            </a:r>
            <a:r>
              <a:rPr lang="zh-CN" altLang="en-US" sz="2000" b="1" dirty="0" smtClean="0">
                <a:latin typeface="宋体" pitchFamily="2" charset="-122"/>
              </a:rPr>
              <a:t>☆综合应用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连接        </a:t>
            </a:r>
            <a:r>
              <a:rPr lang="zh-CN" altLang="en-US" sz="2000" b="1" dirty="0" smtClean="0">
                <a:latin typeface="宋体" pitchFamily="2" charset="-122"/>
              </a:rPr>
              <a:t>☆</a:t>
            </a:r>
            <a:r>
              <a:rPr lang="zh-CN" altLang="en-US" sz="2000" b="1" dirty="0">
                <a:latin typeface="宋体" pitchFamily="2" charset="-122"/>
              </a:rPr>
              <a:t>综合应用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提高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访存速度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的技术     </a:t>
            </a:r>
            <a:r>
              <a:rPr lang="zh-CN" altLang="en-US" sz="2000" b="1" dirty="0" smtClean="0">
                <a:latin typeface="宋体" pitchFamily="2" charset="-122"/>
              </a:rPr>
              <a:t>◇掌握概念、理解原理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分析性能</a:t>
            </a:r>
            <a:r>
              <a:rPr lang="en-US" altLang="zh-CN" sz="2000" b="1" dirty="0" smtClean="0">
                <a:latin typeface="宋体" pitchFamily="2" charset="-122"/>
              </a:rPr>
              <a:t>]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基于</a:t>
            </a:r>
            <a:r>
              <a:rPr lang="en-US" altLang="zh-CN" b="1" dirty="0" smtClean="0">
                <a:latin typeface="宋体" pitchFamily="2" charset="-122"/>
              </a:rPr>
              <a:t>RAM</a:t>
            </a:r>
            <a:r>
              <a:rPr lang="zh-CN" altLang="en-US" b="1" dirty="0" smtClean="0">
                <a:latin typeface="宋体" pitchFamily="2" charset="-122"/>
              </a:rPr>
              <a:t>芯片的容量扩展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79388" y="30834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接口，主存信号</a:t>
            </a:r>
            <a:r>
              <a:rPr lang="zh-CN" altLang="en-US" b="1" dirty="0">
                <a:latin typeface="宋体" pitchFamily="2" charset="-122"/>
              </a:rPr>
              <a:t>线与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引脚的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〗</a:t>
            </a:r>
            <a:r>
              <a:rPr lang="en-US" altLang="zh-CN" sz="2200" b="1" dirty="0" smtClean="0">
                <a:latin typeface="宋体" pitchFamily="2" charset="-122"/>
              </a:rPr>
              <a:t>PPT3.P42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主存设计与连接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179388" y="4869160"/>
            <a:ext cx="8785225" cy="14003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增强型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DDR SDRAM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的工作原理，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突发传送</a:t>
            </a:r>
            <a:r>
              <a:rPr lang="zh-CN" altLang="en-US" b="1" dirty="0" smtClean="0">
                <a:latin typeface="宋体" pitchFamily="2" charset="-122"/>
              </a:rPr>
              <a:t>模式；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多体交叉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交叉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并行方式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的结构、工作原理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(</a:t>
            </a:r>
            <a:r>
              <a:rPr lang="zh-CN" altLang="en-US" sz="2000" b="1" dirty="0" smtClean="0">
                <a:latin typeface="宋体" pitchFamily="2" charset="-122"/>
              </a:rPr>
              <a:t>双端口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388" y="1743199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843808" y="3140968"/>
            <a:ext cx="4032448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179512" y="3993594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知识点融合：</a:t>
            </a:r>
            <a:r>
              <a:rPr lang="zh-CN" altLang="en-US" sz="2200" b="1" dirty="0" smtClean="0">
                <a:latin typeface="宋体" pitchFamily="2" charset="-122"/>
              </a:rPr>
              <a:t>主存如何与总线连接？</a:t>
            </a: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</p:txBody>
      </p:sp>
      <p:sp>
        <p:nvSpPr>
          <p:cNvPr id="18" name="AutoShape 62">
            <a:hlinkClick r:id="rId2" action="ppaction://hlinkpres?slideindex=42&amp;slidetitle=PowerPoint 演示文稿"/>
          </p:cNvPr>
          <p:cNvSpPr>
            <a:spLocks noChangeArrowheads="1"/>
          </p:cNvSpPr>
          <p:nvPr/>
        </p:nvSpPr>
        <p:spPr bwMode="auto">
          <a:xfrm>
            <a:off x="8388424" y="3645024"/>
            <a:ext cx="586680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  <p:bldP spid="13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826725"/>
            <a:ext cx="8785225" cy="42749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28800" bIns="28800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               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179388" y="764704"/>
            <a:ext cx="7128916" cy="401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的基本原理        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的地址映射方式    </a:t>
            </a:r>
            <a:r>
              <a:rPr lang="zh-CN" altLang="en-US" sz="2000" b="1" dirty="0" smtClean="0">
                <a:latin typeface="宋体" pitchFamily="2" charset="-122"/>
              </a:rPr>
              <a:t>☆掌握原理、可分析性能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的替换算法        </a:t>
            </a:r>
            <a:r>
              <a:rPr lang="zh-CN" altLang="en-US" sz="2000" b="1" dirty="0" smtClean="0">
                <a:latin typeface="宋体" pitchFamily="2" charset="-122"/>
              </a:rPr>
              <a:t>△理解原理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的写策略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性</a:t>
            </a:r>
            <a:r>
              <a:rPr lang="zh-CN" altLang="en-US" b="1" spc="-100" dirty="0" smtClean="0">
                <a:latin typeface="宋体" pitchFamily="2" charset="-122"/>
              </a:rPr>
              <a:t>能，存储空间管理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交换单位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交换管理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硬件组织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，工作流程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060848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直接、全相联、组</a:t>
            </a:r>
            <a:r>
              <a:rPr lang="zh-CN" altLang="en-US" b="1" dirty="0">
                <a:latin typeface="宋体" pitchFamily="2" charset="-122"/>
              </a:rPr>
              <a:t>相</a:t>
            </a:r>
            <a:r>
              <a:rPr lang="zh-CN" altLang="en-US" b="1" dirty="0" smtClean="0">
                <a:latin typeface="宋体" pitchFamily="2" charset="-122"/>
              </a:rPr>
              <a:t>联的映射规则、标记选定、地址变换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〗PPT3.P67</a:t>
            </a:r>
            <a:r>
              <a:rPr lang="en-US" altLang="zh-CN" sz="2200" b="1" dirty="0" smtClean="0"/>
              <a:t>~</a:t>
            </a:r>
            <a:r>
              <a:rPr lang="en-US" altLang="zh-CN" sz="2200" b="1" dirty="0" smtClean="0">
                <a:latin typeface="宋体" pitchFamily="2" charset="-122"/>
              </a:rPr>
              <a:t>P74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dirty="0"/>
              <a:t>~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，自行比较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zh-CN" altLang="en-US" sz="2200" b="1" dirty="0" smtClean="0">
                <a:latin typeface="宋体" pitchFamily="2" charset="-122"/>
              </a:rPr>
              <a:t>汇总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9388" y="331177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RAND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LRU</a:t>
            </a:r>
            <a:r>
              <a:rPr lang="zh-CN" altLang="en-US" b="1" dirty="0">
                <a:latin typeface="宋体" pitchFamily="2" charset="-122"/>
              </a:rPr>
              <a:t>算法</a:t>
            </a:r>
            <a:r>
              <a:rPr lang="zh-CN" altLang="en-US" b="1" dirty="0" smtClean="0">
                <a:latin typeface="宋体" pitchFamily="2" charset="-122"/>
              </a:rPr>
              <a:t>的思想、</a:t>
            </a:r>
            <a:r>
              <a:rPr lang="zh-CN" altLang="en-US" b="1" dirty="0">
                <a:latin typeface="宋体" pitchFamily="2" charset="-122"/>
              </a:rPr>
              <a:t>实现方法</a:t>
            </a:r>
            <a:r>
              <a:rPr lang="zh-CN" altLang="en-US" b="1" dirty="0" smtClean="0">
                <a:latin typeface="宋体" pitchFamily="2" charset="-122"/>
              </a:rPr>
              <a:t>、硬件需求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17586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全写法、写回法的思想、性能、工作流程、硬件需求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555777" y="3429040"/>
            <a:ext cx="576064" cy="360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2843808" y="2138666"/>
            <a:ext cx="1008112" cy="360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88" y="465313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、虚拟存储器           </a:t>
            </a:r>
            <a:r>
              <a:rPr lang="zh-CN" altLang="en-US" sz="2000" b="1" dirty="0" smtClean="0">
                <a:latin typeface="+mn-ea"/>
                <a:ea typeface="+mn-ea"/>
              </a:rPr>
              <a:t>△了解概念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存储管理概念，</a:t>
            </a:r>
            <a:r>
              <a:rPr lang="en-US" altLang="zh-CN" b="1" dirty="0" smtClean="0">
                <a:latin typeface="+mn-ea"/>
                <a:ea typeface="+mn-ea"/>
              </a:rPr>
              <a:t>VM</a:t>
            </a:r>
            <a:r>
              <a:rPr lang="zh-CN" altLang="en-US" b="1" dirty="0" smtClean="0">
                <a:latin typeface="+mn-ea"/>
                <a:ea typeface="+mn-ea"/>
              </a:rPr>
              <a:t>的组成、工作过程，地址变换步骤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79512" y="555584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①可</a:t>
            </a:r>
            <a:r>
              <a:rPr lang="zh-CN" altLang="en-US" b="1" u="sng" dirty="0" smtClean="0">
                <a:latin typeface="宋体" pitchFamily="2" charset="-122"/>
              </a:rPr>
              <a:t>设计</a:t>
            </a:r>
            <a:r>
              <a:rPr lang="zh-CN" altLang="en-US" b="1" dirty="0" smtClean="0">
                <a:latin typeface="宋体" pitchFamily="2" charset="-122"/>
              </a:rPr>
              <a:t>主存、将主存</a:t>
            </a:r>
            <a:r>
              <a:rPr lang="zh-CN" altLang="en-US" b="1" u="sng" dirty="0" smtClean="0">
                <a:latin typeface="宋体" pitchFamily="2" charset="-122"/>
              </a:rPr>
              <a:t>连接</a:t>
            </a:r>
            <a:r>
              <a:rPr lang="zh-CN" altLang="en-US" b="1" dirty="0" smtClean="0">
                <a:latin typeface="宋体" pitchFamily="2" charset="-122"/>
              </a:rPr>
              <a:t>到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或总线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②掌握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的组成与</a:t>
            </a:r>
            <a:r>
              <a:rPr lang="zh-CN" altLang="en-US" b="1" u="sng" dirty="0" smtClean="0">
                <a:latin typeface="宋体" pitchFamily="2" charset="-122"/>
              </a:rPr>
              <a:t>工作原理</a:t>
            </a: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缓冲机制的原理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3" action="ppaction://hlinkpres?slideindex=61&amp;slidetitle=PowerPoint 演示文稿"/>
          </p:cNvPr>
          <p:cNvSpPr>
            <a:spLocks noChangeArrowheads="1"/>
          </p:cNvSpPr>
          <p:nvPr/>
        </p:nvSpPr>
        <p:spPr bwMode="auto">
          <a:xfrm>
            <a:off x="8316416" y="926721"/>
            <a:ext cx="586680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1" name="AutoShape 62">
            <a:hlinkClick r:id="rId4" action="ppaction://hlinkpres?slideindex=74&amp;slidetitle=PowerPoint 演示文稿"/>
          </p:cNvPr>
          <p:cNvSpPr>
            <a:spLocks noChangeArrowheads="1"/>
          </p:cNvSpPr>
          <p:nvPr/>
        </p:nvSpPr>
        <p:spPr bwMode="auto">
          <a:xfrm>
            <a:off x="8316416" y="2582905"/>
            <a:ext cx="586680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2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  <p:bldP spid="16" grpId="0" animBg="1"/>
      <p:bldP spid="17" grpId="0"/>
      <p:bldP spid="18" grpId="0"/>
      <p:bldP spid="22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4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指令系统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465614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、指令系统组成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信息约定方法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数据操作</a:t>
            </a:r>
            <a:r>
              <a:rPr lang="en-US" altLang="zh-CN" sz="1800" b="1" dirty="0" smtClean="0">
                <a:latin typeface="宋体" pitchFamily="2" charset="-122"/>
              </a:rPr>
              <a:t>(OP/</a:t>
            </a:r>
            <a:r>
              <a:rPr lang="zh-CN" altLang="en-US" sz="1800" b="1" dirty="0" smtClean="0">
                <a:latin typeface="宋体" pitchFamily="2" charset="-122"/>
              </a:rPr>
              <a:t>存结果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指令地址计算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组成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段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约定信息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>
                <a:latin typeface="宋体" pitchFamily="2" charset="-122"/>
              </a:rPr>
              <a:t>OP/</a:t>
            </a:r>
            <a:r>
              <a:rPr lang="zh-CN" altLang="en-US" sz="1800" b="1" dirty="0" smtClean="0">
                <a:latin typeface="宋体" pitchFamily="2" charset="-122"/>
              </a:rPr>
              <a:t>格式、</a:t>
            </a:r>
            <a:r>
              <a:rPr lang="zh-CN" altLang="en-US" sz="1800" b="1" dirty="0">
                <a:latin typeface="宋体" pitchFamily="2" charset="-122"/>
              </a:rPr>
              <a:t>源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目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性能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→信息的表示方法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显式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隐式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显式信息的编码</a:t>
            </a:r>
            <a:r>
              <a:rPr lang="en-US" altLang="zh-CN" sz="1800" b="1" dirty="0" smtClean="0">
                <a:latin typeface="宋体" pitchFamily="2" charset="-122"/>
              </a:rPr>
              <a:t>(OP</a:t>
            </a:r>
            <a:r>
              <a:rPr lang="zh-CN" altLang="en-US" sz="1800" b="1" dirty="0" smtClean="0">
                <a:latin typeface="宋体" pitchFamily="2" charset="-122"/>
              </a:rPr>
              <a:t>编码、地址编码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，指令字长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969258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指令功能、指令格式，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存放方式，寻址方式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381110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OPD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的存放方式         </a:t>
            </a:r>
            <a:r>
              <a:rPr lang="zh-CN" altLang="en-US" sz="2000" b="1" dirty="0" smtClean="0">
                <a:latin typeface="宋体" pitchFamily="2" charset="-122"/>
              </a:rPr>
              <a:t>◇理解概念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683568" y="2420888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29292"/>
              </p:ext>
            </p:extLst>
          </p:nvPr>
        </p:nvGraphicFramePr>
        <p:xfrm>
          <a:off x="467544" y="4388296"/>
          <a:ext cx="8496944" cy="148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584176"/>
                <a:gridCol w="1944216"/>
                <a:gridCol w="1944216"/>
                <a:gridCol w="172819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存放部件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  <a:endParaRPr lang="zh-CN" altLang="en-US" sz="22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全部、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AutoShape 62">
            <a:hlinkClick r:id="rId3" action="ppaction://hlinkpres?slideindex=17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162880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4-17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62">
            <a:hlinkClick r:id="rId4" action="ppaction://hlinkpres?slideindex=57&amp;slidetitle=PowerPoint 演示文稿"/>
          </p:cNvPr>
          <p:cNvSpPr>
            <a:spLocks noChangeArrowheads="1"/>
          </p:cNvSpPr>
          <p:nvPr/>
        </p:nvSpPr>
        <p:spPr bwMode="auto">
          <a:xfrm>
            <a:off x="4482338" y="594928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2-57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4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  <p:bldP spid="16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683568" y="3212976"/>
            <a:ext cx="1296144" cy="41172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4" name="Text Box 132"/>
          <p:cNvSpPr txBox="1">
            <a:spLocks noChangeArrowheads="1"/>
          </p:cNvSpPr>
          <p:nvPr/>
        </p:nvSpPr>
        <p:spPr bwMode="auto">
          <a:xfrm>
            <a:off x="3563888" y="3687415"/>
            <a:ext cx="3024336" cy="38965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三、寻址方式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179388" y="817777"/>
            <a:ext cx="741694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顺序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跳跃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隐含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直接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寻址方式的识别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译码时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68685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地址码组成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方式</a:t>
            </a:r>
            <a:r>
              <a:rPr lang="zh-CN" altLang="en-US" sz="1800" b="1" dirty="0" smtClean="0">
                <a:latin typeface="宋体" pitchFamily="2" charset="-122"/>
              </a:rPr>
              <a:t>位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地址参数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，寻址方式的</a:t>
            </a:r>
            <a:r>
              <a:rPr lang="zh-CN" altLang="en-US" b="1" dirty="0" smtClean="0">
                <a:latin typeface="宋体" pitchFamily="2" charset="-122"/>
              </a:rPr>
              <a:t>识别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译码时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寻址方式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立即</a:t>
            </a:r>
            <a:r>
              <a:rPr lang="en-US" altLang="zh-CN" sz="1800" b="1" spc="-100" dirty="0" smtClean="0">
                <a:latin typeface="宋体" pitchFamily="2" charset="-122"/>
              </a:rPr>
              <a:t>/REG/</a:t>
            </a:r>
            <a:r>
              <a:rPr lang="zh-CN" altLang="en-US" sz="1800" b="1" spc="-100" dirty="0" smtClean="0">
                <a:latin typeface="宋体" pitchFamily="2" charset="-122"/>
              </a:rPr>
              <a:t>直接</a:t>
            </a:r>
            <a:r>
              <a:rPr lang="en-US" altLang="zh-CN" sz="1800" b="1" spc="-100" dirty="0" smtClean="0">
                <a:latin typeface="宋体" pitchFamily="2" charset="-122"/>
              </a:rPr>
              <a:t>/REG</a:t>
            </a:r>
            <a:r>
              <a:rPr lang="zh-CN" altLang="en-US" sz="1800" b="1" spc="-100" dirty="0" smtClean="0">
                <a:latin typeface="宋体" pitchFamily="2" charset="-122"/>
              </a:rPr>
              <a:t>间接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基址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变址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隐含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的地址形成方法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179388" y="3595082"/>
            <a:ext cx="8785225" cy="4905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〗PPT4.P30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P34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理解指令系统组成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07707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四、指令系统发展         </a:t>
            </a:r>
            <a:r>
              <a:rPr lang="zh-CN" altLang="en-US" sz="2000" b="1" dirty="0" smtClean="0">
                <a:latin typeface="+mn-ea"/>
                <a:ea typeface="+mn-ea"/>
              </a:rPr>
              <a:t>△了解概念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9512" y="4653136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①理解指令中信息的</a:t>
            </a:r>
            <a:r>
              <a:rPr lang="zh-CN" altLang="en-US" b="1" u="sng" dirty="0" smtClean="0">
                <a:latin typeface="宋体" pitchFamily="2" charset="-122"/>
              </a:rPr>
              <a:t>约定方法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信息→格式</a:t>
            </a:r>
            <a:r>
              <a:rPr lang="zh-CN" altLang="en-US" sz="2000" b="1" dirty="0" smtClean="0">
                <a:latin typeface="宋体" pitchFamily="2" charset="-122"/>
              </a:rPr>
              <a:t>及编码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②理解数据在部件中的</a:t>
            </a:r>
            <a:r>
              <a:rPr lang="zh-CN" altLang="en-US" b="1" u="sng" dirty="0" smtClean="0">
                <a:latin typeface="宋体" pitchFamily="2" charset="-122"/>
              </a:rPr>
              <a:t>存放方法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方法→数据地址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③理解寻址方式的</a:t>
            </a:r>
            <a:r>
              <a:rPr lang="zh-CN" altLang="en-US" b="1" u="sng" dirty="0" smtClean="0">
                <a:latin typeface="宋体" pitchFamily="2" charset="-122"/>
              </a:rPr>
              <a:t>地址形成方法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地址码←地址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说明：</a:t>
            </a:r>
            <a:r>
              <a:rPr lang="zh-CN" altLang="en-US" sz="2000" b="1" dirty="0">
                <a:latin typeface="宋体" pitchFamily="2" charset="-122"/>
              </a:rPr>
              <a:t>指令系统</a:t>
            </a:r>
            <a:r>
              <a:rPr lang="zh-CN" altLang="en-US" sz="2000" b="1" dirty="0" smtClean="0">
                <a:latin typeface="宋体" pitchFamily="2" charset="-122"/>
              </a:rPr>
              <a:t>不</a:t>
            </a:r>
            <a:r>
              <a:rPr lang="zh-CN" altLang="en-US" sz="2000" b="1" dirty="0">
                <a:latin typeface="宋体" pitchFamily="2" charset="-122"/>
              </a:rPr>
              <a:t>需要</a:t>
            </a:r>
            <a:r>
              <a:rPr lang="zh-CN" altLang="en-US" sz="2000" b="1" dirty="0" smtClean="0">
                <a:latin typeface="宋体" pitchFamily="2" charset="-122"/>
              </a:rPr>
              <a:t>背，考试时会给出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3" action="ppaction://hlinkpres?slideindex=34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3735033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4-34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7834132" y="5539004"/>
            <a:ext cx="0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83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/>
      <p:bldP spid="8" grpId="0"/>
      <p:bldP spid="9" grpId="0"/>
      <p:bldP spid="10" grpId="0"/>
      <p:bldP spid="11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1834090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5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中央处理器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组成与工作流程，数据通路组织，控制单元组成，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异常及中断处理，指令流水线概念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91699"/>
            <a:ext cx="8785225" cy="467050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组成与工作流程    </a:t>
            </a:r>
            <a:r>
              <a:rPr lang="zh-CN" altLang="en-US" sz="2000" b="1" dirty="0" smtClean="0">
                <a:latin typeface="+mn-ea"/>
                <a:ea typeface="+mn-ea"/>
              </a:rPr>
              <a:t>☆深入理解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（需求：按存储程序工作方式执行程序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指令∈指令系统</a:t>
            </a:r>
            <a:r>
              <a:rPr lang="en-US" altLang="zh-CN" sz="2000" b="1" dirty="0">
                <a:latin typeface="宋体" pitchFamily="2" charset="-122"/>
              </a:rPr>
              <a:t>]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功能、组成，工作流程，工作原理</a:t>
            </a:r>
            <a:r>
              <a:rPr lang="en-US" altLang="zh-CN" sz="1800" b="1" dirty="0" smtClean="0">
                <a:latin typeface="宋体" pitchFamily="2" charset="-122"/>
              </a:rPr>
              <a:t>(CU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/DP</a:t>
            </a:r>
            <a:r>
              <a:rPr lang="zh-CN" altLang="en-US" sz="1800" b="1" dirty="0" smtClean="0">
                <a:latin typeface="宋体" pitchFamily="2" charset="-122"/>
              </a:rPr>
              <a:t>实现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指令的执行过程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u="sng" dirty="0" smtClean="0">
                <a:latin typeface="宋体" pitchFamily="2" charset="-122"/>
              </a:rPr>
              <a:t>步骤</a:t>
            </a:r>
            <a:r>
              <a:rPr lang="zh-CN" altLang="en-US" sz="1800" b="1" dirty="0" smtClean="0">
                <a:latin typeface="宋体" pitchFamily="2" charset="-122"/>
              </a:rPr>
              <a:t>及操作</a:t>
            </a:r>
            <a:r>
              <a:rPr lang="en-US" altLang="zh-CN" sz="1800" b="1" dirty="0" smtClean="0">
                <a:latin typeface="宋体" pitchFamily="2" charset="-122"/>
              </a:rPr>
              <a:t>)                </a:t>
            </a:r>
            <a:r>
              <a:rPr lang="zh-CN" altLang="en-US" sz="1800" b="1" dirty="0" smtClean="0">
                <a:latin typeface="宋体" pitchFamily="2" charset="-122"/>
              </a:rPr>
              <a:t>←面向实现的工作流程细化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4" name="AutoShape 62">
            <a:hlinkClick r:id="rId3" action="ppaction://hlinkpres?slideindex=16&amp;slidetitle=PowerPoint 演示文稿"/>
          </p:cNvPr>
          <p:cNvSpPr>
            <a:spLocks noChangeArrowheads="1"/>
          </p:cNvSpPr>
          <p:nvPr/>
        </p:nvSpPr>
        <p:spPr bwMode="auto">
          <a:xfrm>
            <a:off x="8316416" y="1916832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07504" y="3284885"/>
            <a:ext cx="8928992" cy="2520379"/>
            <a:chOff x="107504" y="3716933"/>
            <a:chExt cx="8928992" cy="2520379"/>
          </a:xfrm>
        </p:grpSpPr>
        <p:sp>
          <p:nvSpPr>
            <p:cNvPr id="18" name="Rectangle 274"/>
            <p:cNvSpPr>
              <a:spLocks noChangeArrowheads="1"/>
            </p:cNvSpPr>
            <p:nvPr/>
          </p:nvSpPr>
          <p:spPr bwMode="auto">
            <a:xfrm>
              <a:off x="5292080" y="3788941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274"/>
            <p:cNvSpPr>
              <a:spLocks noChangeArrowheads="1"/>
            </p:cNvSpPr>
            <p:nvPr/>
          </p:nvSpPr>
          <p:spPr bwMode="auto">
            <a:xfrm>
              <a:off x="3707904" y="3788941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274"/>
            <p:cNvSpPr>
              <a:spLocks noChangeArrowheads="1"/>
            </p:cNvSpPr>
            <p:nvPr/>
          </p:nvSpPr>
          <p:spPr bwMode="auto">
            <a:xfrm>
              <a:off x="2496058" y="3789566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74"/>
            <p:cNvSpPr>
              <a:spLocks noChangeArrowheads="1"/>
            </p:cNvSpPr>
            <p:nvPr/>
          </p:nvSpPr>
          <p:spPr bwMode="auto">
            <a:xfrm>
              <a:off x="3851920" y="4869061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74"/>
            <p:cNvSpPr>
              <a:spLocks noChangeArrowheads="1"/>
            </p:cNvSpPr>
            <p:nvPr/>
          </p:nvSpPr>
          <p:spPr bwMode="auto">
            <a:xfrm>
              <a:off x="2480828" y="4869966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227"/>
            <p:cNvSpPr txBox="1">
              <a:spLocks noChangeArrowheads="1"/>
            </p:cNvSpPr>
            <p:nvPr/>
          </p:nvSpPr>
          <p:spPr bwMode="auto">
            <a:xfrm>
              <a:off x="6371680" y="4653037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4" name="Text Box 254"/>
            <p:cNvSpPr txBox="1">
              <a:spLocks noChangeArrowheads="1"/>
            </p:cNvSpPr>
            <p:nvPr/>
          </p:nvSpPr>
          <p:spPr bwMode="auto">
            <a:xfrm>
              <a:off x="2627784" y="4941069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5" name="Text Box 255"/>
            <p:cNvSpPr txBox="1">
              <a:spLocks noChangeArrowheads="1"/>
            </p:cNvSpPr>
            <p:nvPr/>
          </p:nvSpPr>
          <p:spPr bwMode="auto">
            <a:xfrm>
              <a:off x="2629370" y="5517828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6" name="Text Box 256"/>
            <p:cNvSpPr txBox="1">
              <a:spLocks noChangeArrowheads="1"/>
            </p:cNvSpPr>
            <p:nvPr/>
          </p:nvSpPr>
          <p:spPr bwMode="auto">
            <a:xfrm>
              <a:off x="4100116" y="5446316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257"/>
            <p:cNvSpPr txBox="1">
              <a:spLocks noChangeArrowheads="1"/>
            </p:cNvSpPr>
            <p:nvPr/>
          </p:nvSpPr>
          <p:spPr bwMode="auto">
            <a:xfrm>
              <a:off x="4100116" y="4941069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" name="Text Box 258"/>
            <p:cNvSpPr txBox="1">
              <a:spLocks noChangeArrowheads="1"/>
            </p:cNvSpPr>
            <p:nvPr/>
          </p:nvSpPr>
          <p:spPr bwMode="auto">
            <a:xfrm>
              <a:off x="4676180" y="5447705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29" name="Text Box 271"/>
            <p:cNvSpPr txBox="1">
              <a:spLocks noChangeArrowheads="1"/>
            </p:cNvSpPr>
            <p:nvPr/>
          </p:nvSpPr>
          <p:spPr bwMode="auto">
            <a:xfrm>
              <a:off x="5108973" y="6059388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30" name="Rectangle 274"/>
            <p:cNvSpPr>
              <a:spLocks noChangeArrowheads="1"/>
            </p:cNvSpPr>
            <p:nvPr/>
          </p:nvSpPr>
          <p:spPr bwMode="auto">
            <a:xfrm>
              <a:off x="251520" y="3789735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 Box 291"/>
            <p:cNvSpPr txBox="1">
              <a:spLocks noChangeArrowheads="1"/>
            </p:cNvSpPr>
            <p:nvPr/>
          </p:nvSpPr>
          <p:spPr bwMode="auto">
            <a:xfrm>
              <a:off x="2629370" y="3860949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292"/>
            <p:cNvSpPr txBox="1">
              <a:spLocks noChangeArrowheads="1"/>
            </p:cNvSpPr>
            <p:nvPr/>
          </p:nvSpPr>
          <p:spPr bwMode="auto">
            <a:xfrm>
              <a:off x="2629370" y="4220989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293"/>
            <p:cNvSpPr txBox="1">
              <a:spLocks noChangeArrowheads="1"/>
            </p:cNvSpPr>
            <p:nvPr/>
          </p:nvSpPr>
          <p:spPr bwMode="auto">
            <a:xfrm>
              <a:off x="5973069" y="3860825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34" name="Rectangle 299"/>
            <p:cNvSpPr>
              <a:spLocks noChangeArrowheads="1"/>
            </p:cNvSpPr>
            <p:nvPr/>
          </p:nvSpPr>
          <p:spPr bwMode="auto">
            <a:xfrm>
              <a:off x="107504" y="3716933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 Box 333"/>
            <p:cNvSpPr txBox="1">
              <a:spLocks noChangeArrowheads="1"/>
            </p:cNvSpPr>
            <p:nvPr/>
          </p:nvSpPr>
          <p:spPr bwMode="auto">
            <a:xfrm>
              <a:off x="1906861" y="3789735"/>
              <a:ext cx="288875" cy="20166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36" name="Text Box 391"/>
            <p:cNvSpPr txBox="1">
              <a:spLocks noChangeArrowheads="1"/>
            </p:cNvSpPr>
            <p:nvPr/>
          </p:nvSpPr>
          <p:spPr bwMode="auto">
            <a:xfrm>
              <a:off x="5364907" y="4076973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37" name="Text Box 392"/>
            <p:cNvSpPr txBox="1">
              <a:spLocks noChangeArrowheads="1"/>
            </p:cNvSpPr>
            <p:nvPr/>
          </p:nvSpPr>
          <p:spPr bwMode="auto">
            <a:xfrm>
              <a:off x="3851920" y="5229797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6660232" y="4005411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3491620" y="4075902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>
              <a:off x="3491620" y="3932262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2195736" y="3932262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2195736" y="4076726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2195736" y="4436194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92"/>
            <p:cNvSpPr txBox="1">
              <a:spLocks noChangeArrowheads="1"/>
            </p:cNvSpPr>
            <p:nvPr/>
          </p:nvSpPr>
          <p:spPr bwMode="auto">
            <a:xfrm>
              <a:off x="4139952" y="4220989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MMU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2195736" y="5014268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2195736" y="5158732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2195736" y="5661943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1476549" y="3932957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1476549" y="4292996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476549" y="4076278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AutoShape 189"/>
            <p:cNvSpPr>
              <a:spLocks noChangeArrowheads="1"/>
            </p:cNvSpPr>
            <p:nvPr/>
          </p:nvSpPr>
          <p:spPr bwMode="auto">
            <a:xfrm>
              <a:off x="395536" y="4869966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52" name="直接箭头连接符 97"/>
            <p:cNvCxnSpPr/>
            <p:nvPr/>
          </p:nvCxnSpPr>
          <p:spPr bwMode="auto">
            <a:xfrm rot="10800000" flipV="1">
              <a:off x="611560" y="4579835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98"/>
            <p:cNvCxnSpPr/>
            <p:nvPr/>
          </p:nvCxnSpPr>
          <p:spPr bwMode="auto">
            <a:xfrm rot="10800000" flipV="1">
              <a:off x="1257016" y="4724350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98"/>
            <p:cNvCxnSpPr/>
            <p:nvPr/>
          </p:nvCxnSpPr>
          <p:spPr bwMode="auto">
            <a:xfrm>
              <a:off x="934220" y="5228854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1475657" y="5732463"/>
              <a:ext cx="426815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1476549" y="5589141"/>
              <a:ext cx="43026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386635" y="5509458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388148" y="5806356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271"/>
            <p:cNvSpPr txBox="1">
              <a:spLocks noChangeArrowheads="1"/>
            </p:cNvSpPr>
            <p:nvPr/>
          </p:nvSpPr>
          <p:spPr bwMode="auto">
            <a:xfrm rot="16200000">
              <a:off x="4312085" y="5585520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60" name="直接箭头连接符 117"/>
            <p:cNvCxnSpPr>
              <a:stCxn id="88" idx="2"/>
            </p:cNvCxnSpPr>
            <p:nvPr/>
          </p:nvCxnSpPr>
          <p:spPr bwMode="auto">
            <a:xfrm rot="16200000" flipH="1">
              <a:off x="2716510" y="3987999"/>
              <a:ext cx="144710" cy="3777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5613028" y="5238849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5180980" y="523029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271"/>
            <p:cNvSpPr txBox="1">
              <a:spLocks noChangeArrowheads="1"/>
            </p:cNvSpPr>
            <p:nvPr/>
          </p:nvSpPr>
          <p:spPr bwMode="auto">
            <a:xfrm>
              <a:off x="5252988" y="5237146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64" name="直接箭头连接符 63"/>
            <p:cNvCxnSpPr/>
            <p:nvPr/>
          </p:nvCxnSpPr>
          <p:spPr bwMode="auto">
            <a:xfrm flipH="1">
              <a:off x="6044556" y="5661149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2195736" y="4797053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2195736" y="4725045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3494360" y="5657905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5756722" y="6022380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5036964" y="6021189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Text Box 392"/>
            <p:cNvSpPr txBox="1">
              <a:spLocks noChangeArrowheads="1"/>
            </p:cNvSpPr>
            <p:nvPr/>
          </p:nvSpPr>
          <p:spPr bwMode="auto">
            <a:xfrm>
              <a:off x="2555776" y="5229100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2493764" y="3789734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2493764" y="3789735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2493764" y="4581031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>
              <a:off x="3707904" y="4148981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>
              <a:off x="3708772" y="4148956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>
              <a:off x="5292080" y="4509914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H="1">
              <a:off x="5291212" y="4148981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直接箭头连接符 77"/>
            <p:cNvCxnSpPr>
              <a:endCxn id="44" idx="1"/>
            </p:cNvCxnSpPr>
            <p:nvPr/>
          </p:nvCxnSpPr>
          <p:spPr bwMode="auto">
            <a:xfrm>
              <a:off x="3491880" y="4365005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44" idx="3"/>
            </p:cNvCxnSpPr>
            <p:nvPr/>
          </p:nvCxnSpPr>
          <p:spPr bwMode="auto">
            <a:xfrm>
              <a:off x="4932276" y="4365452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173"/>
            <p:cNvCxnSpPr>
              <a:stCxn id="44" idx="2"/>
              <a:endCxn id="23" idx="0"/>
            </p:cNvCxnSpPr>
            <p:nvPr/>
          </p:nvCxnSpPr>
          <p:spPr bwMode="auto">
            <a:xfrm rot="16200000" flipH="1">
              <a:off x="5454474" y="3591554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>
              <a:off x="6660232" y="5229101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6660232" y="5445125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660232" y="4177559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6663927" y="4365452"/>
              <a:ext cx="860401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754336" y="5238849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Text Box 392"/>
            <p:cNvSpPr txBox="1">
              <a:spLocks noChangeArrowheads="1"/>
            </p:cNvSpPr>
            <p:nvPr/>
          </p:nvSpPr>
          <p:spPr bwMode="auto">
            <a:xfrm>
              <a:off x="6948264" y="5088329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88" name="Text Box 276"/>
            <p:cNvSpPr txBox="1">
              <a:spLocks noChangeArrowheads="1"/>
            </p:cNvSpPr>
            <p:nvPr/>
          </p:nvSpPr>
          <p:spPr bwMode="auto">
            <a:xfrm>
              <a:off x="323528" y="5517133"/>
              <a:ext cx="11530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spc="-100" dirty="0" smtClean="0">
                  <a:latin typeface="宋体" pitchFamily="2" charset="-122"/>
                </a:rPr>
                <a:t>状态寄存器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89" name="Text Box 314"/>
            <p:cNvSpPr txBox="1">
              <a:spLocks noChangeArrowheads="1"/>
            </p:cNvSpPr>
            <p:nvPr/>
          </p:nvSpPr>
          <p:spPr bwMode="auto">
            <a:xfrm>
              <a:off x="396156" y="3860949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7524327" y="3716934"/>
              <a:ext cx="1" cy="252037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flipH="1" flipV="1">
              <a:off x="6663928" y="4221088"/>
              <a:ext cx="8604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028384" y="4149181"/>
              <a:ext cx="792237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25" name="Text Box 136"/>
            <p:cNvSpPr txBox="1">
              <a:spLocks noChangeArrowheads="1"/>
            </p:cNvSpPr>
            <p:nvPr/>
          </p:nvSpPr>
          <p:spPr bwMode="auto">
            <a:xfrm>
              <a:off x="7812360" y="3727401"/>
              <a:ext cx="1224136" cy="28279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26" name="Line 19"/>
            <p:cNvSpPr>
              <a:spLocks noChangeShapeType="1"/>
            </p:cNvSpPr>
            <p:nvPr/>
          </p:nvSpPr>
          <p:spPr bwMode="auto">
            <a:xfrm>
              <a:off x="7524327" y="3861048"/>
              <a:ext cx="288033" cy="138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8424938" y="4005064"/>
              <a:ext cx="0" cy="14409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Text Box 10"/>
            <p:cNvSpPr txBox="1">
              <a:spLocks noChangeArrowheads="1"/>
            </p:cNvSpPr>
            <p:nvPr/>
          </p:nvSpPr>
          <p:spPr bwMode="auto">
            <a:xfrm>
              <a:off x="7812360" y="4582071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29" name="Text Box 16"/>
            <p:cNvSpPr txBox="1">
              <a:spLocks noChangeArrowheads="1"/>
            </p:cNvSpPr>
            <p:nvPr/>
          </p:nvSpPr>
          <p:spPr bwMode="auto">
            <a:xfrm>
              <a:off x="7812360" y="5015458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0" name="Line 17"/>
            <p:cNvSpPr>
              <a:spLocks noChangeShapeType="1"/>
            </p:cNvSpPr>
            <p:nvPr/>
          </p:nvSpPr>
          <p:spPr bwMode="auto">
            <a:xfrm>
              <a:off x="8388622" y="486940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524328" y="4723755"/>
              <a:ext cx="288033" cy="138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7812360" y="5518175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接口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3" name="Text Box 16"/>
            <p:cNvSpPr txBox="1">
              <a:spLocks noChangeArrowheads="1"/>
            </p:cNvSpPr>
            <p:nvPr/>
          </p:nvSpPr>
          <p:spPr bwMode="auto">
            <a:xfrm>
              <a:off x="7812360" y="5951562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8388622" y="5805512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5" name="Line 19"/>
            <p:cNvSpPr>
              <a:spLocks noChangeShapeType="1"/>
            </p:cNvSpPr>
            <p:nvPr/>
          </p:nvSpPr>
          <p:spPr bwMode="auto">
            <a:xfrm>
              <a:off x="7524328" y="5659859"/>
              <a:ext cx="288033" cy="138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6" name="Text Box 14"/>
            <p:cNvSpPr txBox="1">
              <a:spLocks noChangeArrowheads="1"/>
            </p:cNvSpPr>
            <p:nvPr/>
          </p:nvSpPr>
          <p:spPr bwMode="auto">
            <a:xfrm>
              <a:off x="8243515" y="5229200"/>
              <a:ext cx="288925" cy="21825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</p:grpSp>
      <p:sp>
        <p:nvSpPr>
          <p:cNvPr id="14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9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8785225" cy="4244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812212" cy="42473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二、数据通路的组织 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数据通路的组成         </a:t>
            </a:r>
            <a:r>
              <a:rPr lang="zh-CN" altLang="en-US" sz="2000" b="1" dirty="0" smtClean="0">
                <a:latin typeface="宋体" pitchFamily="2" charset="-122"/>
              </a:rPr>
              <a:t>☆深入理解、熟练运用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数据通路的设计         </a:t>
            </a:r>
            <a:r>
              <a:rPr lang="zh-CN" altLang="en-US" sz="2000" b="1" dirty="0" smtClean="0">
                <a:latin typeface="宋体" pitchFamily="2" charset="-122"/>
              </a:rPr>
              <a:t>△理解概念、了解设计流程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812212" cy="2823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30" dirty="0" smtClean="0">
                <a:latin typeface="宋体" pitchFamily="2" charset="-122"/>
              </a:rPr>
              <a:t>  通路</a:t>
            </a:r>
            <a:r>
              <a:rPr lang="zh-CN" altLang="en-US" b="1" spc="-30" dirty="0">
                <a:latin typeface="宋体" pitchFamily="2" charset="-122"/>
              </a:rPr>
              <a:t>组成</a:t>
            </a:r>
            <a:r>
              <a:rPr lang="en-US" altLang="zh-CN" sz="1800" b="1" spc="-30" dirty="0" smtClean="0">
                <a:latin typeface="宋体" pitchFamily="2" charset="-122"/>
              </a:rPr>
              <a:t>(</a:t>
            </a:r>
            <a:r>
              <a:rPr lang="zh-CN" altLang="en-US" sz="1800" b="1" spc="-30" dirty="0" smtClean="0">
                <a:latin typeface="宋体" pitchFamily="2" charset="-122"/>
              </a:rPr>
              <a:t>部件</a:t>
            </a:r>
            <a:r>
              <a:rPr lang="en-US" altLang="zh-CN" sz="1800" b="1" spc="-30" dirty="0" smtClean="0">
                <a:latin typeface="宋体" pitchFamily="2" charset="-122"/>
              </a:rPr>
              <a:t>+</a:t>
            </a:r>
            <a:r>
              <a:rPr lang="zh-CN" altLang="en-US" sz="1800" b="1" spc="-30" dirty="0" smtClean="0">
                <a:latin typeface="宋体" pitchFamily="2" charset="-122"/>
              </a:rPr>
              <a:t>互连</a:t>
            </a:r>
            <a:r>
              <a:rPr lang="en-US" altLang="zh-CN" sz="1800" b="1" spc="-30" dirty="0" smtClean="0">
                <a:latin typeface="宋体" pitchFamily="2" charset="-122"/>
              </a:rPr>
              <a:t>)  </a:t>
            </a:r>
            <a:r>
              <a:rPr lang="zh-CN" altLang="en-US" b="1" spc="-30" dirty="0" smtClean="0">
                <a:latin typeface="宋体" pitchFamily="2" charset="-122"/>
              </a:rPr>
              <a:t>                      </a:t>
            </a:r>
            <a:r>
              <a:rPr lang="zh-CN" altLang="en-US" sz="2000" b="1" spc="-30" dirty="0" smtClean="0">
                <a:latin typeface="宋体" pitchFamily="2" charset="-122"/>
              </a:rPr>
              <a:t>  </a:t>
            </a:r>
            <a:r>
              <a:rPr lang="zh-CN" altLang="en-US" sz="1600" b="1" spc="-30" dirty="0" smtClean="0">
                <a:latin typeface="宋体" pitchFamily="2" charset="-122"/>
              </a:rPr>
              <a:t> </a:t>
            </a:r>
            <a:r>
              <a:rPr lang="zh-CN" altLang="en-US" sz="1800" b="1" spc="-30" dirty="0" smtClean="0">
                <a:latin typeface="宋体" pitchFamily="2" charset="-122"/>
              </a:rPr>
              <a:t>←电路的组成要求</a:t>
            </a:r>
            <a:endParaRPr lang="en-US" altLang="zh-CN" b="1" spc="-3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30" dirty="0">
                <a:latin typeface="宋体" pitchFamily="2" charset="-122"/>
              </a:rPr>
              <a:t> </a:t>
            </a:r>
            <a:r>
              <a:rPr lang="en-US" altLang="zh-CN" b="1" spc="-30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部件组成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取指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执行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通路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连接需求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传送特性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，端口连接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端口连接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连线结构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及其控制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组成要求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spc="-3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spc="-30" dirty="0" smtClean="0">
                <a:latin typeface="宋体" pitchFamily="2" charset="-122"/>
              </a:rPr>
              <a:t>  指令执行过程的</a:t>
            </a:r>
            <a:r>
              <a:rPr lang="zh-CN" altLang="en-US" b="1" u="sng" spc="-30" dirty="0" smtClean="0">
                <a:latin typeface="宋体" pitchFamily="2" charset="-122"/>
              </a:rPr>
              <a:t>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指令功能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通路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zh-CN" altLang="en-US" sz="1800" b="1" dirty="0" smtClean="0">
                <a:latin typeface="宋体" pitchFamily="2" charset="-122"/>
              </a:rPr>
              <a:t>序列</a:t>
            </a:r>
            <a:r>
              <a:rPr lang="en-US" altLang="zh-CN" sz="1800" b="1" dirty="0" smtClean="0">
                <a:latin typeface="宋体" pitchFamily="2" charset="-122"/>
              </a:rPr>
              <a:t>)    </a:t>
            </a:r>
            <a:r>
              <a:rPr lang="zh-CN" altLang="en-US" sz="1800" b="1" dirty="0" smtClean="0">
                <a:latin typeface="宋体" pitchFamily="2" charset="-122"/>
              </a:rPr>
              <a:t>←电路</a:t>
            </a:r>
            <a:r>
              <a:rPr lang="zh-CN" altLang="en-US" sz="1800" b="1" spc="-30" dirty="0" smtClean="0">
                <a:latin typeface="宋体" pitchFamily="2" charset="-122"/>
              </a:rPr>
              <a:t>的控制要求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</a:t>
            </a:r>
            <a:r>
              <a:rPr lang="zh-CN" altLang="en-US" sz="2200" b="1" dirty="0" smtClean="0">
                <a:latin typeface="宋体" pitchFamily="2" charset="-122"/>
              </a:rPr>
              <a:t>教材</a:t>
            </a:r>
            <a:r>
              <a:rPr lang="en-US" altLang="zh-CN" sz="2200" b="1" dirty="0" smtClean="0">
                <a:latin typeface="宋体" pitchFamily="2" charset="-122"/>
              </a:rPr>
              <a:t>P180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5.1</a:t>
            </a:r>
            <a:r>
              <a:rPr lang="zh-CN" altLang="en-US" sz="2200" b="1" dirty="0" smtClean="0">
                <a:latin typeface="宋体" pitchFamily="2" charset="-122"/>
              </a:rPr>
              <a:t>及例</a:t>
            </a:r>
            <a:r>
              <a:rPr lang="en-US" altLang="zh-CN" sz="2200" b="1" dirty="0" smtClean="0">
                <a:latin typeface="宋体" pitchFamily="2" charset="-122"/>
              </a:rPr>
              <a:t>5.2</a:t>
            </a:r>
            <a:r>
              <a:rPr lang="zh-CN" altLang="en-US" sz="2200" b="1" dirty="0" smtClean="0">
                <a:latin typeface="宋体" pitchFamily="2" charset="-122"/>
              </a:rPr>
              <a:t>，注意各种寻址方式的实现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45917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单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多周期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特征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DP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r>
              <a:rPr lang="zh-CN" altLang="en-US" b="1" dirty="0">
                <a:latin typeface="宋体" pitchFamily="2" charset="-122"/>
              </a:rPr>
              <a:t>方法，单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多周期</a:t>
            </a:r>
            <a:r>
              <a:rPr lang="en-US" altLang="zh-CN" b="1" dirty="0">
                <a:latin typeface="宋体" pitchFamily="2" charset="-122"/>
              </a:rPr>
              <a:t>DP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r>
              <a:rPr lang="en-US" altLang="zh-CN" sz="1800" b="1" dirty="0" smtClean="0">
                <a:latin typeface="宋体" pitchFamily="2" charset="-122"/>
              </a:rPr>
              <a:t>(×)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7" name="AutoShape 62">
            <a:hlinkClick r:id="rId2" action="ppaction://hlinkpres?slideindex=50&amp;slidetitle=PowerPoint 演示文稿"/>
          </p:cNvPr>
          <p:cNvSpPr>
            <a:spLocks noChangeArrowheads="1"/>
          </p:cNvSpPr>
          <p:nvPr/>
        </p:nvSpPr>
        <p:spPr bwMode="auto">
          <a:xfrm>
            <a:off x="8172400" y="913944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7" y="332656"/>
            <a:ext cx="8785225" cy="584621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三、控制器的组成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控制器的基本结构       </a:t>
            </a:r>
            <a:r>
              <a:rPr lang="zh-CN" altLang="en-US" sz="2000" b="1" dirty="0" smtClean="0">
                <a:latin typeface="+mn-ea"/>
                <a:ea typeface="+mn-ea"/>
              </a:rPr>
              <a:t>◇理解原理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(</a:t>
            </a:r>
            <a:r>
              <a:rPr lang="zh-CN" altLang="en-US" sz="2000" b="1" dirty="0" smtClean="0">
                <a:latin typeface="宋体" pitchFamily="2" charset="-122"/>
              </a:rPr>
              <a:t>需求：</a:t>
            </a:r>
            <a:r>
              <a:rPr lang="zh-CN" altLang="en-US" sz="2000" b="1" dirty="0">
                <a:latin typeface="宋体" pitchFamily="2" charset="-122"/>
              </a:rPr>
              <a:t>实现</a:t>
            </a:r>
            <a:r>
              <a:rPr lang="en-US" altLang="zh-CN" sz="2000" b="1" dirty="0">
                <a:latin typeface="宋体" pitchFamily="2" charset="-122"/>
              </a:rPr>
              <a:t>CPU</a:t>
            </a:r>
            <a:r>
              <a:rPr lang="zh-CN" altLang="en-US" sz="2000" b="1" dirty="0">
                <a:latin typeface="宋体" pitchFamily="2" charset="-122"/>
              </a:rPr>
              <a:t>工作流程的状态转换图</a:t>
            </a:r>
            <a:r>
              <a:rPr lang="en-US" altLang="zh-CN" sz="2000" b="1" dirty="0">
                <a:latin typeface="宋体" pitchFamily="2" charset="-122"/>
              </a:rPr>
              <a:t>[</a:t>
            </a:r>
            <a:r>
              <a:rPr lang="zh-CN" altLang="en-US" sz="2000" b="1" dirty="0">
                <a:latin typeface="宋体" pitchFamily="2" charset="-122"/>
              </a:rPr>
              <a:t>指令周期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zh-CN" altLang="en-US" sz="2000" b="1" dirty="0">
                <a:latin typeface="宋体" pitchFamily="2" charset="-122"/>
              </a:rPr>
              <a:t>中断</a:t>
            </a:r>
            <a:r>
              <a:rPr lang="zh-CN" altLang="en-US" sz="2000" b="1" dirty="0" smtClean="0">
                <a:latin typeface="宋体" pitchFamily="2" charset="-122"/>
              </a:rPr>
              <a:t>响应周期</a:t>
            </a:r>
            <a:r>
              <a:rPr lang="en-US" altLang="zh-CN" sz="2000" b="1" dirty="0" smtClean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1800" b="1" dirty="0">
                <a:latin typeface="宋体" pitchFamily="2" charset="-122"/>
              </a:rPr>
              <a:t>(3</a:t>
            </a:r>
            <a:r>
              <a:rPr lang="zh-CN" altLang="en-US" sz="1800" b="1" dirty="0">
                <a:latin typeface="宋体" pitchFamily="2" charset="-122"/>
              </a:rPr>
              <a:t>个部件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，工作原理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循环产生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，类型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时序信号的形成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时序</a:t>
            </a:r>
            <a:r>
              <a:rPr lang="zh-CN" altLang="en-US" b="1" dirty="0">
                <a:latin typeface="宋体" pitchFamily="2" charset="-122"/>
              </a:rPr>
              <a:t>系统组织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信号个数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定时、</a:t>
            </a:r>
            <a:r>
              <a:rPr lang="zh-CN" altLang="en-US" sz="1800" b="1" dirty="0" smtClean="0">
                <a:latin typeface="宋体" pitchFamily="2" charset="-122"/>
              </a:rPr>
              <a:t>序列组成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时序电路组成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定时</a:t>
            </a:r>
            <a:r>
              <a:rPr lang="zh-CN" altLang="en-US" sz="1800" b="1" dirty="0" smtClean="0">
                <a:latin typeface="宋体" pitchFamily="2" charset="-122"/>
              </a:rPr>
              <a:t>逻辑＋定</a:t>
            </a:r>
            <a:r>
              <a:rPr lang="zh-CN" altLang="en-US" sz="1800" b="1" dirty="0">
                <a:latin typeface="宋体" pitchFamily="2" charset="-122"/>
              </a:rPr>
              <a:t>序逻辑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，定时方式</a:t>
            </a:r>
            <a:r>
              <a:rPr lang="en-US" altLang="zh-CN" sz="1800" b="1" dirty="0">
                <a:latin typeface="宋体" pitchFamily="2" charset="-122"/>
              </a:rPr>
              <a:t>(3</a:t>
            </a:r>
            <a:r>
              <a:rPr lang="zh-CN" altLang="en-US" sz="1800" b="1" dirty="0">
                <a:latin typeface="宋体" pitchFamily="2" charset="-122"/>
              </a:rPr>
              <a:t>种、基于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itchFamily="2" charset="-122"/>
              </a:rPr>
              <a:t>                      </a:t>
            </a:r>
            <a:r>
              <a:rPr lang="en-US" altLang="zh-CN" sz="1600" b="1" dirty="0" smtClean="0">
                <a:latin typeface="宋体" pitchFamily="2" charset="-122"/>
              </a:rPr>
              <a:t>    </a:t>
            </a:r>
            <a:r>
              <a:rPr lang="en-US" altLang="zh-CN" sz="1600" b="1" dirty="0">
                <a:latin typeface="宋体" pitchFamily="2" charset="-122"/>
              </a:rPr>
              <a:t>[</a:t>
            </a:r>
            <a:r>
              <a:rPr lang="en-US" altLang="zh-CN" sz="1600" b="1" dirty="0">
                <a:solidFill>
                  <a:srgbClr val="990099"/>
                </a:solidFill>
                <a:latin typeface="宋体" pitchFamily="2" charset="-122"/>
              </a:rPr>
              <a:t>CLK</a:t>
            </a:r>
            <a:r>
              <a:rPr lang="zh-CN" altLang="en-US" sz="1600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sz="1600" b="1" dirty="0">
                <a:latin typeface="宋体" pitchFamily="2" charset="-122"/>
              </a:rPr>
              <a:t>CP</a:t>
            </a:r>
            <a:r>
              <a:rPr lang="zh-CN" altLang="en-US" sz="1600" b="1" dirty="0">
                <a:solidFill>
                  <a:srgbClr val="990099"/>
                </a:solidFill>
                <a:latin typeface="宋体" pitchFamily="2" charset="-122"/>
              </a:rPr>
              <a:t>→节拍</a:t>
            </a:r>
            <a:r>
              <a:rPr lang="zh-CN" altLang="en-US" sz="1600" b="1" dirty="0" smtClean="0">
                <a:solidFill>
                  <a:srgbClr val="990099"/>
                </a:solidFill>
                <a:latin typeface="宋体" pitchFamily="2" charset="-122"/>
              </a:rPr>
              <a:t>及工作脉冲序列</a:t>
            </a:r>
            <a:r>
              <a:rPr lang="en-US" altLang="zh-CN" sz="1600" b="1" dirty="0" smtClean="0">
                <a:latin typeface="宋体" pitchFamily="2" charset="-122"/>
              </a:rPr>
              <a:t>]</a:t>
            </a:r>
            <a:endParaRPr lang="en-US" altLang="zh-CN" sz="16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控制信号的形成   </a:t>
            </a:r>
            <a:r>
              <a:rPr lang="zh-CN" altLang="en-US" sz="16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△了解功能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引脚</a:t>
            </a:r>
            <a:r>
              <a:rPr lang="zh-CN" altLang="en-US" b="1" dirty="0">
                <a:latin typeface="宋体" pitchFamily="2" charset="-122"/>
              </a:rPr>
              <a:t>信号</a:t>
            </a:r>
            <a:r>
              <a:rPr lang="en-US" altLang="zh-CN" sz="1800" b="1" dirty="0">
                <a:latin typeface="宋体" pitchFamily="2" charset="-122"/>
              </a:rPr>
              <a:t>(4</a:t>
            </a:r>
            <a:r>
              <a:rPr lang="zh-CN" altLang="en-US" sz="1800" b="1" dirty="0">
                <a:latin typeface="宋体" pitchFamily="2" charset="-122"/>
              </a:rPr>
              <a:t>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、内部逻辑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状态转换图的状态实现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硬布线控制器的设计     </a:t>
            </a:r>
            <a:r>
              <a:rPr lang="zh-CN" altLang="en-US" sz="2000" b="1" dirty="0" smtClean="0">
                <a:latin typeface="宋体" pitchFamily="2" charset="-122"/>
              </a:rPr>
              <a:t>△了解设计流程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视作例题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微程序控制器的设计     </a:t>
            </a:r>
            <a:r>
              <a:rPr lang="zh-CN" altLang="en-US" sz="2000" b="1" dirty="0" smtClean="0">
                <a:latin typeface="宋体" pitchFamily="2" charset="-122"/>
              </a:rPr>
              <a:t>△了</a:t>
            </a:r>
            <a:r>
              <a:rPr lang="zh-CN" altLang="en-US" sz="2000" b="1" dirty="0" smtClean="0">
                <a:latin typeface="+mn-ea"/>
              </a:rPr>
              <a:t>解原理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的产生方法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组成、工作原理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共理解</a:t>
            </a:r>
            <a:r>
              <a:rPr lang="en-US" altLang="zh-CN" sz="1800" b="1" dirty="0">
                <a:latin typeface="宋体" pitchFamily="2" charset="-122"/>
              </a:rPr>
              <a:t>3</a:t>
            </a:r>
            <a:r>
              <a:rPr lang="zh-CN" altLang="en-US" sz="1800" b="1" dirty="0">
                <a:latin typeface="宋体" pitchFamily="2" charset="-122"/>
              </a:rPr>
              <a:t>张图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388" y="2161026"/>
            <a:ext cx="8785225" cy="382106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2" action="ppaction://hlinkpres?slideindex=73&amp;slidetitle=PowerPoint 演示文稿"/>
          </p:cNvPr>
          <p:cNvSpPr>
            <a:spLocks noChangeArrowheads="1"/>
          </p:cNvSpPr>
          <p:nvPr/>
        </p:nvSpPr>
        <p:spPr bwMode="auto">
          <a:xfrm>
            <a:off x="8226754" y="5373216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5-73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AutoShape 62">
            <a:hlinkClick r:id="rId3" action="ppaction://hlinkpres?slideindex=53&amp;slidetitle=PowerPoint 演示文稿"/>
          </p:cNvPr>
          <p:cNvSpPr>
            <a:spLocks noChangeArrowheads="1"/>
          </p:cNvSpPr>
          <p:nvPr/>
        </p:nvSpPr>
        <p:spPr bwMode="auto">
          <a:xfrm>
            <a:off x="8235138" y="2780928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3563888" y="2060848"/>
            <a:ext cx="2736304" cy="648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sm"/>
            <a:tailEnd type="arrow" w="med" len="sm"/>
          </a:ln>
          <a:effectLst/>
        </p:spPr>
      </p:cxnSp>
      <p:sp>
        <p:nvSpPr>
          <p:cNvPr id="15" name="AutoShape 62">
            <a:hlinkClick r:id="rId4" action="ppaction://hlinkpres?slideindex=60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4455113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62">
            <a:hlinkClick r:id="rId5" action="ppaction://hlinkpres?slideindex=61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90872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29CF-EAF2-4097-B0D5-FADE98AC916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099" name="Text Box 173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itchFamily="2" charset="-122"/>
              </a:rPr>
              <a:t>考试</a:t>
            </a:r>
            <a:r>
              <a:rPr lang="zh-CN" altLang="en-US" sz="2800" b="1" dirty="0" smtClean="0">
                <a:latin typeface="宋体" pitchFamily="2" charset="-122"/>
              </a:rPr>
              <a:t>题型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闭卷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/>
          </a:p>
        </p:txBody>
      </p:sp>
      <p:sp>
        <p:nvSpPr>
          <p:cNvPr id="135343" name="Text Box 175"/>
          <p:cNvSpPr txBox="1">
            <a:spLocks noChangeArrowheads="1"/>
          </p:cNvSpPr>
          <p:nvPr/>
        </p:nvSpPr>
        <p:spPr bwMode="auto">
          <a:xfrm>
            <a:off x="179388" y="836712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、选择题（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12=24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35344" name="Text Box 176"/>
          <p:cNvSpPr txBox="1">
            <a:spLocks noChangeArrowheads="1"/>
          </p:cNvSpPr>
          <p:nvPr/>
        </p:nvSpPr>
        <p:spPr bwMode="auto">
          <a:xfrm>
            <a:off x="179388" y="1268760"/>
            <a:ext cx="8812212" cy="79406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下列总线仲裁方法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</a:rPr>
              <a:t>，会发生</a:t>
            </a:r>
            <a:r>
              <a:rPr lang="zh-CN" altLang="en-US" sz="2000" b="1" dirty="0">
                <a:latin typeface="宋体" pitchFamily="2" charset="-122"/>
              </a:rPr>
              <a:t>断链</a:t>
            </a:r>
            <a:r>
              <a:rPr lang="zh-CN" altLang="en-US" sz="2000" b="1" dirty="0" smtClean="0">
                <a:latin typeface="宋体" pitchFamily="2" charset="-122"/>
              </a:rPr>
              <a:t>现象的是</a:t>
            </a:r>
            <a:r>
              <a:rPr lang="en-US" altLang="zh-CN" sz="2000" b="1" dirty="0">
                <a:latin typeface="宋体" pitchFamily="2" charset="-122"/>
              </a:rPr>
              <a:t>( 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方式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宋体" pitchFamily="2" charset="-122"/>
              </a:rPr>
              <a:t>       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en-US" altLang="zh-CN" sz="2000" b="1" dirty="0" smtClean="0">
                <a:latin typeface="宋体" pitchFamily="2" charset="-122"/>
              </a:rPr>
              <a:t>.</a:t>
            </a:r>
            <a:r>
              <a:rPr lang="zh-CN" altLang="en-US" sz="2000" b="1" dirty="0">
                <a:latin typeface="宋体" pitchFamily="2" charset="-122"/>
              </a:rPr>
              <a:t>链式</a:t>
            </a:r>
            <a:r>
              <a:rPr lang="zh-CN" altLang="en-US" sz="2000" b="1" dirty="0" smtClean="0">
                <a:latin typeface="宋体" pitchFamily="2" charset="-122"/>
              </a:rPr>
              <a:t>查询     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en-US" altLang="zh-CN" sz="2000" b="1" dirty="0">
                <a:latin typeface="宋体" pitchFamily="2" charset="-122"/>
              </a:rPr>
              <a:t>.</a:t>
            </a:r>
            <a:r>
              <a:rPr lang="zh-CN" altLang="en-US" sz="2000" b="1" dirty="0">
                <a:latin typeface="宋体" pitchFamily="2" charset="-122"/>
              </a:rPr>
              <a:t>计数器定时查询   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dirty="0" smtClean="0">
                <a:latin typeface="宋体" pitchFamily="2" charset="-122"/>
              </a:rPr>
              <a:t>.</a:t>
            </a:r>
            <a:r>
              <a:rPr lang="zh-CN" altLang="en-US" sz="2000" b="1" dirty="0">
                <a:latin typeface="宋体" pitchFamily="2" charset="-122"/>
              </a:rPr>
              <a:t>独立</a:t>
            </a:r>
            <a:r>
              <a:rPr lang="zh-CN" altLang="en-US" sz="2000" b="1" dirty="0" smtClean="0">
                <a:latin typeface="宋体" pitchFamily="2" charset="-122"/>
              </a:rPr>
              <a:t>请求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3284984"/>
            <a:ext cx="8812212" cy="4431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若</a:t>
            </a:r>
            <a:r>
              <a:rPr lang="en-US" altLang="zh-CN" sz="2000" b="1" dirty="0">
                <a:latin typeface="宋体" pitchFamily="2" charset="-122"/>
              </a:rPr>
              <a:t>X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-1011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 smtClean="0">
                <a:latin typeface="宋体" pitchFamily="2" charset="-122"/>
              </a:rPr>
              <a:t>1101</a:t>
            </a:r>
            <a:r>
              <a:rPr lang="zh-CN" altLang="en-US" sz="2000" b="1" dirty="0" smtClean="0">
                <a:latin typeface="宋体" pitchFamily="2" charset="-122"/>
              </a:rPr>
              <a:t>的机器数为</a:t>
            </a:r>
            <a:r>
              <a:rPr lang="en-US" altLang="zh-CN" sz="2000" b="1" dirty="0" smtClean="0">
                <a:latin typeface="宋体" pitchFamily="2" charset="-122"/>
              </a:rPr>
              <a:t>8</a:t>
            </a:r>
            <a:r>
              <a:rPr lang="zh-CN" altLang="en-US" sz="2000" b="1" dirty="0" smtClean="0">
                <a:latin typeface="宋体" pitchFamily="2" charset="-122"/>
              </a:rPr>
              <a:t>位，</a:t>
            </a:r>
            <a:r>
              <a:rPr lang="zh-CN" altLang="en-US" sz="2000" b="1" dirty="0">
                <a:latin typeface="宋体" pitchFamily="2" charset="-122"/>
              </a:rPr>
              <a:t>求</a:t>
            </a:r>
            <a:r>
              <a:rPr lang="en-US" altLang="zh-CN" sz="2000" b="1" dirty="0">
                <a:latin typeface="宋体" pitchFamily="2" charset="-122"/>
              </a:rPr>
              <a:t>[X]</a:t>
            </a:r>
            <a:r>
              <a:rPr lang="zh-CN" altLang="en-US" sz="2000" b="1" baseline="-20000" dirty="0" smtClean="0">
                <a:latin typeface="宋体" pitchFamily="2" charset="-122"/>
              </a:rPr>
              <a:t>原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[X]</a:t>
            </a:r>
            <a:r>
              <a:rPr lang="zh-CN" altLang="en-US" sz="2000" b="1" baseline="-20000" dirty="0" smtClean="0">
                <a:latin typeface="宋体" pitchFamily="2" charset="-122"/>
              </a:rPr>
              <a:t>移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en-US" altLang="zh-CN" sz="2000" b="1" dirty="0">
                <a:latin typeface="宋体" pitchFamily="2" charset="-122"/>
              </a:rPr>
              <a:t>X+Y]</a:t>
            </a:r>
            <a:r>
              <a:rPr lang="zh-CN" altLang="en-US" sz="2000" b="1" baseline="-20000" dirty="0" smtClean="0">
                <a:latin typeface="宋体" pitchFamily="2" charset="-122"/>
              </a:rPr>
              <a:t>补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r>
              <a:rPr lang="zh-CN" altLang="en-US" sz="2000" dirty="0" smtClean="0">
                <a:latin typeface="宋体" pitchFamily="2" charset="-122"/>
              </a:rPr>
              <a:t>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2852936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计算题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（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7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×3=21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149080"/>
            <a:ext cx="8812212" cy="39876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简述</a:t>
            </a:r>
            <a:r>
              <a:rPr lang="zh-CN" altLang="en-US" sz="2000" b="1" dirty="0">
                <a:latin typeface="宋体" pitchFamily="2" charset="-122"/>
              </a:rPr>
              <a:t>冯</a:t>
            </a:r>
            <a:r>
              <a:rPr lang="en-US" altLang="zh-CN" sz="2000" b="1" dirty="0">
                <a:latin typeface="宋体" pitchFamily="2" charset="-122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诺依曼</a:t>
            </a:r>
            <a:r>
              <a:rPr lang="zh-CN" altLang="en-US" sz="2000" b="1" dirty="0" smtClean="0">
                <a:latin typeface="宋体" pitchFamily="2" charset="-122"/>
              </a:rPr>
              <a:t>计算机中存储程序工作方式的基本思想</a:t>
            </a:r>
            <a:r>
              <a:rPr lang="zh-CN" altLang="en-US" sz="2000" dirty="0" smtClean="0">
                <a:latin typeface="宋体" pitchFamily="2" charset="-122"/>
              </a:rPr>
              <a:t>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388" y="3718193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简答题（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×3=15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388" y="5013176"/>
            <a:ext cx="8812212" cy="11449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sz="2000" b="1" dirty="0" smtClean="0">
                <a:latin typeface="宋体" pitchFamily="2" charset="-122"/>
              </a:rPr>
              <a:t>用</a:t>
            </a:r>
            <a:r>
              <a:rPr lang="en-US" altLang="zh-CN" sz="2000" b="1" dirty="0">
                <a:latin typeface="宋体" pitchFamily="2" charset="-122"/>
              </a:rPr>
              <a:t>1K×4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SRAM</a:t>
            </a:r>
            <a:r>
              <a:rPr lang="zh-CN" altLang="en-US" sz="2000" b="1" dirty="0" smtClean="0">
                <a:latin typeface="宋体" pitchFamily="2" charset="-122"/>
              </a:rPr>
              <a:t>芯片构成</a:t>
            </a:r>
            <a:r>
              <a:rPr lang="en-US" altLang="zh-CN" sz="2000" b="1" dirty="0">
                <a:latin typeface="宋体" pitchFamily="2" charset="-122"/>
              </a:rPr>
              <a:t>2K×8</a:t>
            </a:r>
            <a:r>
              <a:rPr lang="zh-CN" altLang="en-US" sz="2000" b="1" dirty="0" smtClean="0">
                <a:latin typeface="宋体" pitchFamily="2" charset="-122"/>
              </a:rPr>
              <a:t>位存储模块，画出存储模块内部的芯片连接图，及连接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时其</a:t>
            </a:r>
            <a:r>
              <a:rPr lang="en-US" altLang="zh-CN" sz="2000" b="1" dirty="0" smtClean="0">
                <a:latin typeface="宋体" pitchFamily="2" charset="-122"/>
              </a:rPr>
              <a:t>CS#</a:t>
            </a:r>
            <a:r>
              <a:rPr lang="zh-CN" altLang="en-US" sz="2000" b="1" dirty="0" smtClean="0">
                <a:latin typeface="宋体" pitchFamily="2" charset="-122"/>
              </a:rPr>
              <a:t>的逻辑表达式   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←第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3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章课件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P42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en-US" altLang="zh-CN" sz="2000" b="1" dirty="0" smtClean="0">
                <a:latin typeface="宋体" pitchFamily="2" charset="-122"/>
              </a:rPr>
              <a:t>P182</a:t>
            </a:r>
            <a:r>
              <a:rPr lang="zh-CN" altLang="en-US" sz="2000" b="1" dirty="0" smtClean="0">
                <a:latin typeface="宋体" pitchFamily="2" charset="-122"/>
              </a:rPr>
              <a:t>例</a:t>
            </a:r>
            <a:r>
              <a:rPr lang="en-US" altLang="zh-CN" sz="2000" b="1" dirty="0" smtClean="0">
                <a:latin typeface="宋体" pitchFamily="2" charset="-122"/>
              </a:rPr>
              <a:t>5.2</a:t>
            </a:r>
            <a:r>
              <a:rPr lang="zh-CN" altLang="en-US" sz="2000" b="1" dirty="0" smtClean="0">
                <a:latin typeface="宋体" pitchFamily="2" charset="-122"/>
              </a:rPr>
              <a:t>，写出</a:t>
            </a:r>
            <a:r>
              <a:rPr lang="en-US" altLang="zh-CN" sz="2000" b="1" dirty="0" smtClean="0">
                <a:latin typeface="宋体" pitchFamily="2" charset="-122"/>
              </a:rPr>
              <a:t>R1</a:t>
            </a:r>
            <a:r>
              <a:rPr lang="en-US" altLang="zh-CN" sz="2000" b="1" dirty="0">
                <a:latin typeface="宋体" pitchFamily="2" charset="-122"/>
              </a:rPr>
              <a:t>←(R2</a:t>
            </a:r>
            <a:r>
              <a:rPr lang="en-US" altLang="zh-CN" sz="2000" b="1" dirty="0" smtClean="0">
                <a:latin typeface="宋体" pitchFamily="2" charset="-122"/>
              </a:rPr>
              <a:t>)+M[(R3)]</a:t>
            </a:r>
            <a:r>
              <a:rPr lang="zh-CN" altLang="en-US" sz="2000" b="1" dirty="0" smtClean="0">
                <a:latin typeface="宋体" pitchFamily="2" charset="-122"/>
              </a:rPr>
              <a:t>执行阶段的</a:t>
            </a:r>
            <a:r>
              <a:rPr lang="en-US" altLang="zh-CN" sz="2000" dirty="0" err="1" smtClean="0">
                <a:latin typeface="+mn-lt"/>
              </a:rPr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9388" y="4581128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应用题（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13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分＋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12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=25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4" name="Text Box 175"/>
          <p:cNvSpPr txBox="1">
            <a:spLocks noChangeArrowheads="1"/>
          </p:cNvSpPr>
          <p:nvPr/>
        </p:nvSpPr>
        <p:spPr bwMode="auto">
          <a:xfrm>
            <a:off x="179512" y="1988840"/>
            <a:ext cx="8812212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、判断题（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15=15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5" name="Text Box 176"/>
          <p:cNvSpPr txBox="1">
            <a:spLocks noChangeArrowheads="1"/>
          </p:cNvSpPr>
          <p:nvPr/>
        </p:nvSpPr>
        <p:spPr bwMode="auto">
          <a:xfrm>
            <a:off x="179512" y="2420888"/>
            <a:ext cx="8812212" cy="4431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同样长度的补码比原码多表示一个数。</a:t>
            </a:r>
            <a:r>
              <a:rPr lang="en-US" altLang="zh-CN" sz="2000" b="1" dirty="0" smtClean="0">
                <a:latin typeface="宋体" pitchFamily="2" charset="-122"/>
              </a:rPr>
              <a:t>(  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、异常及中断的处理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异常及中断</a:t>
            </a:r>
            <a:r>
              <a:rPr lang="zh-CN" altLang="en-US" b="1" dirty="0">
                <a:latin typeface="宋体" pitchFamily="2" charset="-122"/>
              </a:rPr>
              <a:t>的分类、处理</a:t>
            </a:r>
            <a:r>
              <a:rPr lang="zh-CN" altLang="en-US" b="1" dirty="0" smtClean="0">
                <a:latin typeface="宋体" pitchFamily="2" charset="-122"/>
              </a:rPr>
              <a:t>时机、返回方式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处理过程      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◇理解原理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  <a:ea typeface="+mn-ea"/>
              </a:rPr>
              <a:t> 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处理过程</a:t>
            </a:r>
            <a:r>
              <a:rPr lang="en-US" altLang="zh-CN" sz="1800" b="1" dirty="0" smtClean="0">
                <a:latin typeface="宋体" pitchFamily="2" charset="-122"/>
                <a:ea typeface="+mn-ea"/>
              </a:rPr>
              <a:t>(3</a:t>
            </a:r>
            <a:r>
              <a:rPr lang="zh-CN" altLang="en-US" sz="1800" b="1" dirty="0" smtClean="0">
                <a:latin typeface="宋体" pitchFamily="2" charset="-122"/>
                <a:ea typeface="+mn-ea"/>
              </a:rPr>
              <a:t>段</a:t>
            </a:r>
            <a:r>
              <a:rPr lang="en-US" altLang="zh-CN" sz="1800" b="1" dirty="0" smtClean="0">
                <a:latin typeface="宋体" pitchFamily="2" charset="-122"/>
                <a:ea typeface="+mn-ea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响应的任务</a:t>
            </a:r>
            <a:r>
              <a:rPr lang="en-US" altLang="zh-CN" sz="1800" b="1" dirty="0">
                <a:latin typeface="宋体" pitchFamily="2" charset="-122"/>
              </a:rPr>
              <a:t>(3</a:t>
            </a:r>
            <a:r>
              <a:rPr lang="zh-CN" altLang="en-US" sz="1800" b="1" dirty="0" smtClean="0">
                <a:latin typeface="宋体" pitchFamily="2" charset="-122"/>
              </a:rPr>
              <a:t>点→</a:t>
            </a:r>
            <a:r>
              <a:rPr lang="en-US" altLang="zh-CN" sz="1800" b="1" dirty="0" smtClean="0">
                <a:latin typeface="宋体" pitchFamily="2" charset="-122"/>
              </a:rPr>
              <a:t>5</a:t>
            </a:r>
            <a:r>
              <a:rPr lang="zh-CN" altLang="en-US" sz="1800" b="1" dirty="0" smtClean="0">
                <a:latin typeface="宋体" pitchFamily="2" charset="-122"/>
              </a:rPr>
              <a:t>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及实现方法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中断机构的组成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△了解基本结构及功能实现</a:t>
            </a:r>
            <a:endParaRPr lang="en-US" altLang="zh-CN" sz="18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133417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五、指令流水线技术       </a:t>
            </a:r>
            <a:r>
              <a:rPr lang="en-US" altLang="zh-CN" sz="2000" b="1" dirty="0" smtClean="0">
                <a:latin typeface="+mn-ea"/>
                <a:ea typeface="+mn-ea"/>
              </a:rPr>
              <a:t>×</a:t>
            </a:r>
            <a:r>
              <a:rPr lang="zh-CN" altLang="en-US" sz="2000" b="1" dirty="0" smtClean="0">
                <a:latin typeface="+mn-ea"/>
                <a:ea typeface="+mn-ea"/>
              </a:rPr>
              <a:t>不考  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宋体" pitchFamily="2" charset="-122"/>
              </a:rPr>
              <a:t>掌握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宋体" pitchFamily="2" charset="-122"/>
              </a:rPr>
              <a:t>概念、理解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宋体" pitchFamily="2" charset="-122"/>
              </a:rPr>
              <a:t>原理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工作原理、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组成要求</a:t>
            </a:r>
            <a:r>
              <a:rPr lang="zh-CN" altLang="en-US" b="1" dirty="0" smtClean="0">
                <a:latin typeface="宋体" pitchFamily="2" charset="-122"/>
              </a:rPr>
              <a:t>、性能、分类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不考冒险处理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79512" y="4077072"/>
            <a:ext cx="8964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组成、工作流程及工作原理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基于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②能够</a:t>
            </a:r>
            <a:r>
              <a:rPr lang="zh-CN" altLang="en-US" b="1" u="sng" dirty="0" smtClean="0"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DP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dirty="0" smtClean="0">
                <a:latin typeface="宋体" pitchFamily="2" charset="-122"/>
              </a:rPr>
              <a:t>ISA)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③理解</a:t>
            </a:r>
            <a:r>
              <a:rPr lang="en-US" altLang="zh-CN" b="1" spc="-100" dirty="0" smtClean="0">
                <a:latin typeface="宋体" pitchFamily="2" charset="-122"/>
              </a:rPr>
              <a:t>CU</a:t>
            </a:r>
            <a:r>
              <a:rPr lang="zh-CN" altLang="en-US" b="1" spc="-100" dirty="0" smtClean="0">
                <a:latin typeface="宋体" pitchFamily="2" charset="-122"/>
              </a:rPr>
              <a:t>的</a:t>
            </a:r>
            <a:r>
              <a:rPr lang="zh-CN" altLang="en-US" b="1" spc="-100" dirty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基于状态转换图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及工作原理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④理解异常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中断的</a:t>
            </a:r>
            <a:r>
              <a:rPr lang="zh-CN" altLang="en-US" b="1" u="sng" dirty="0" smtClean="0">
                <a:latin typeface="宋体" pitchFamily="2" charset="-122"/>
              </a:rPr>
              <a:t>概念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响应过程</a:t>
            </a:r>
            <a:r>
              <a:rPr lang="en-US" altLang="zh-CN" b="1" u="sng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⑤了解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流水线的</a:t>
            </a:r>
            <a:r>
              <a:rPr lang="zh-CN" altLang="en-US" b="1" u="sng" dirty="0" smtClean="0">
                <a:latin typeface="宋体" pitchFamily="2" charset="-122"/>
              </a:rPr>
              <a:t>工作原理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组成要求</a:t>
            </a:r>
            <a:endParaRPr lang="en-US" altLang="zh-CN" b="1" u="sng" dirty="0" smtClean="0">
              <a:latin typeface="宋体" pitchFamily="2" charset="-122"/>
            </a:endParaRPr>
          </a:p>
        </p:txBody>
      </p:sp>
      <p:sp>
        <p:nvSpPr>
          <p:cNvPr id="6" name="AutoShape 62">
            <a:hlinkClick r:id="rId2" action="ppaction://hlinkpres?slideindex=84&amp;slidetitle=PowerPoint 演示文稿"/>
          </p:cNvPr>
          <p:cNvSpPr>
            <a:spLocks noChangeArrowheads="1"/>
          </p:cNvSpPr>
          <p:nvPr/>
        </p:nvSpPr>
        <p:spPr bwMode="auto">
          <a:xfrm>
            <a:off x="8442778" y="2798929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5-84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4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6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总线及互连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812212" cy="470898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☆掌握概念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分类</a:t>
            </a:r>
            <a:r>
              <a:rPr lang="zh-CN" altLang="en-US" b="1" dirty="0">
                <a:latin typeface="宋体" pitchFamily="2" charset="-122"/>
              </a:rPr>
              <a:t>、特性</a:t>
            </a:r>
            <a:r>
              <a:rPr lang="en-US" altLang="zh-CN" sz="1800" b="1" dirty="0">
                <a:latin typeface="宋体" pitchFamily="2" charset="-122"/>
              </a:rPr>
              <a:t>(4</a:t>
            </a:r>
            <a:r>
              <a:rPr lang="zh-CN" altLang="en-US" sz="1800" b="1" dirty="0">
                <a:latin typeface="宋体" pitchFamily="2" charset="-122"/>
              </a:rPr>
              <a:t>点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，操作过程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步骤</a:t>
            </a:r>
            <a:r>
              <a:rPr lang="en-US" altLang="zh-CN" sz="1800" b="1" dirty="0" smtClean="0">
                <a:latin typeface="宋体" pitchFamily="2" charset="-122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总线仲裁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第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步的组织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集中式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仲裁</a:t>
            </a:r>
            <a:r>
              <a:rPr lang="en-US" altLang="zh-CN" sz="1800" b="1" dirty="0">
                <a:latin typeface="宋体" pitchFamily="2" charset="-122"/>
              </a:rPr>
              <a:t>(3</a:t>
            </a:r>
            <a:r>
              <a:rPr lang="zh-CN" altLang="en-US" sz="1800" b="1" dirty="0">
                <a:latin typeface="宋体" pitchFamily="2" charset="-122"/>
              </a:rPr>
              <a:t>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的仲裁线连接、仲裁时机、仲裁</a:t>
            </a:r>
            <a:r>
              <a:rPr lang="zh-CN" altLang="en-US" b="1" dirty="0" smtClean="0">
                <a:latin typeface="宋体" pitchFamily="2" charset="-122"/>
              </a:rPr>
              <a:t>方法、特点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总线传输               </a:t>
            </a:r>
            <a:r>
              <a:rPr lang="zh-CN" altLang="en-US" sz="2000" b="1" dirty="0" smtClean="0">
                <a:latin typeface="宋体" pitchFamily="2" charset="-122"/>
              </a:rPr>
              <a:t>△了解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后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步的组织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总线事务类型，总线传输过程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传输协议的组成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总线定时               </a:t>
            </a:r>
            <a:r>
              <a:rPr lang="zh-CN" altLang="en-US" sz="2000" b="1" dirty="0">
                <a:latin typeface="+mn-ea"/>
              </a:rPr>
              <a:t>◇理解原理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每步时长的组织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种定时方式的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定时原理</a:t>
            </a:r>
            <a:r>
              <a:rPr lang="zh-CN" altLang="en-US" b="1" dirty="0">
                <a:latin typeface="宋体" pitchFamily="2" charset="-122"/>
              </a:rPr>
              <a:t>、联络方式、特点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总线标准</a:t>
            </a:r>
            <a:r>
              <a:rPr lang="en-US" altLang="zh-CN" sz="18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，总线结构，</a:t>
            </a:r>
            <a:r>
              <a:rPr lang="zh-CN" altLang="en-US" b="1" dirty="0">
                <a:latin typeface="宋体" pitchFamily="2" charset="-122"/>
              </a:rPr>
              <a:t>总线接口单元的类型、功能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4716016" y="1456209"/>
            <a:ext cx="1368152" cy="36004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掌握基本概念，理解总线操作的</a:t>
            </a:r>
            <a:r>
              <a:rPr lang="zh-CN" altLang="en-US" b="1" u="sng" dirty="0" smtClean="0">
                <a:latin typeface="宋体" pitchFamily="2" charset="-122"/>
              </a:rPr>
              <a:t>组织方法</a:t>
            </a:r>
            <a:endParaRPr lang="en-US" altLang="zh-CN" sz="2000" b="1" u="sng" dirty="0" smtClean="0">
              <a:latin typeface="宋体" pitchFamily="2" charset="-122"/>
            </a:endParaRPr>
          </a:p>
        </p:txBody>
      </p:sp>
      <p:sp>
        <p:nvSpPr>
          <p:cNvPr id="11" name="AutoShape 62">
            <a:hlinkClick r:id="rId2" action="ppaction://hlinkpres?slideindex=46&amp;slidetitle=PowerPoint 演示文稿"/>
          </p:cNvPr>
          <p:cNvSpPr>
            <a:spLocks noChangeArrowheads="1"/>
          </p:cNvSpPr>
          <p:nvPr/>
        </p:nvSpPr>
        <p:spPr bwMode="auto">
          <a:xfrm>
            <a:off x="8235138" y="1556792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6-46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511" y="4177654"/>
            <a:ext cx="8785225" cy="40347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512" y="2780928"/>
            <a:ext cx="8785225" cy="4034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7</a:t>
            </a:r>
            <a:r>
              <a:rPr lang="zh-CN" altLang="en-US" sz="3200" b="1" dirty="0" smtClean="0">
                <a:latin typeface="宋体" pitchFamily="2" charset="-122"/>
              </a:rPr>
              <a:t>章 输入输出系统</a:t>
            </a:r>
            <a:endParaRPr lang="zh-CN" altLang="en-US" sz="32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系统组成，磁盘组成，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接口，传送控制方式组织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40768"/>
            <a:ext cx="8812212" cy="33609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系统组成            </a:t>
            </a:r>
            <a:r>
              <a:rPr lang="zh-CN" altLang="en-US" sz="2000" b="1" dirty="0" smtClean="0">
                <a:latin typeface="宋体" pitchFamily="2" charset="-122"/>
              </a:rPr>
              <a:t>△了解软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硬件关系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 smtClean="0">
                <a:latin typeface="宋体" pitchFamily="2" charset="-122"/>
              </a:rPr>
              <a:t>的性能</a:t>
            </a:r>
            <a:r>
              <a:rPr lang="en-US" altLang="zh-CN" sz="1800" b="1" dirty="0" smtClean="0">
                <a:latin typeface="宋体" pitchFamily="2" charset="-122"/>
              </a:rPr>
              <a:t>(I/O</a:t>
            </a:r>
            <a:r>
              <a:rPr lang="zh-CN" altLang="en-US" sz="1800" b="1" dirty="0" smtClean="0">
                <a:latin typeface="宋体" pitchFamily="2" charset="-122"/>
              </a:rPr>
              <a:t>所占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时间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，硬件组成，软件组成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外设与主机的联系       </a:t>
            </a:r>
            <a:r>
              <a:rPr lang="zh-CN" altLang="en-US" sz="2000" b="1" dirty="0" smtClean="0">
                <a:latin typeface="宋体" pitchFamily="2" charset="-122"/>
              </a:rPr>
              <a:t>☆理解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latin typeface="宋体" pitchFamily="2" charset="-122"/>
              </a:rPr>
              <a:t>的过程及硬件组织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的传送控制方式      </a:t>
            </a:r>
            <a:r>
              <a:rPr lang="zh-CN" altLang="en-US" sz="2000" b="1" dirty="0" smtClean="0">
                <a:latin typeface="宋体" pitchFamily="2" charset="-122"/>
              </a:rPr>
              <a:t>☆理解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latin typeface="宋体" pitchFamily="2" charset="-122"/>
              </a:rPr>
              <a:t>的软件组织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" name="Text Box 352"/>
          <p:cNvSpPr txBox="1">
            <a:spLocks noChangeArrowheads="1"/>
          </p:cNvSpPr>
          <p:nvPr/>
        </p:nvSpPr>
        <p:spPr bwMode="auto">
          <a:xfrm>
            <a:off x="188944" y="3205424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连接方式</a:t>
            </a:r>
            <a:r>
              <a:rPr lang="en-US" altLang="zh-CN" sz="1800" b="1" dirty="0" smtClean="0">
                <a:latin typeface="宋体" pitchFamily="2" charset="-122"/>
              </a:rPr>
              <a:t>(I/O</a:t>
            </a:r>
            <a:r>
              <a:rPr lang="zh-CN" altLang="en-US" sz="1800" b="1" dirty="0" smtClean="0">
                <a:latin typeface="宋体" pitchFamily="2" charset="-122"/>
              </a:rPr>
              <a:t>过程、</a:t>
            </a:r>
            <a:r>
              <a:rPr lang="en-US" altLang="zh-CN" sz="1800" b="1" dirty="0" smtClean="0">
                <a:latin typeface="宋体" pitchFamily="2" charset="-122"/>
              </a:rPr>
              <a:t>I/O</a:t>
            </a:r>
            <a:r>
              <a:rPr lang="zh-CN" altLang="en-US" sz="1800" b="1" dirty="0" smtClean="0">
                <a:latin typeface="宋体" pitchFamily="2" charset="-122"/>
              </a:rPr>
              <a:t>指令格式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，编址方式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软硬件需求、特点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目标设备识别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目标从设备判断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，联络方式</a:t>
            </a:r>
            <a:r>
              <a:rPr lang="en-US" altLang="zh-CN" sz="1800" b="1" dirty="0" smtClean="0">
                <a:latin typeface="宋体" pitchFamily="2" charset="-122"/>
              </a:rPr>
              <a:t>(3</a:t>
            </a:r>
            <a:r>
              <a:rPr lang="zh-CN" altLang="en-US" sz="1800" b="1" dirty="0" smtClean="0">
                <a:latin typeface="宋体" pitchFamily="2" charset="-122"/>
              </a:rPr>
              <a:t>种</a:t>
            </a:r>
            <a:r>
              <a:rPr lang="en-US" altLang="zh-CN" sz="1800" b="1" dirty="0" smtClean="0">
                <a:latin typeface="宋体" pitchFamily="2" charset="-122"/>
              </a:rPr>
              <a:t>[</a:t>
            </a:r>
            <a:r>
              <a:rPr lang="zh-CN" altLang="en-US" sz="1800" b="1" dirty="0" smtClean="0">
                <a:latin typeface="宋体" pitchFamily="2" charset="-122"/>
              </a:rPr>
              <a:t>基于数据传送方式</a:t>
            </a:r>
            <a:r>
              <a:rPr lang="en-US" altLang="zh-CN" sz="1800" b="1" dirty="0" smtClean="0">
                <a:latin typeface="宋体" pitchFamily="2" charset="-122"/>
              </a:rPr>
              <a:t>])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0" name="Text Box 352"/>
          <p:cNvSpPr txBox="1">
            <a:spLocks noChangeArrowheads="1"/>
          </p:cNvSpPr>
          <p:nvPr/>
        </p:nvSpPr>
        <p:spPr bwMode="auto">
          <a:xfrm>
            <a:off x="179512" y="4581128"/>
            <a:ext cx="8812212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种方式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功能、传送</a:t>
            </a:r>
            <a:r>
              <a:rPr lang="zh-CN" altLang="en-US" b="1" dirty="0">
                <a:latin typeface="宋体" pitchFamily="2" charset="-122"/>
              </a:rPr>
              <a:t>控制原理、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所占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时间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(</a:t>
            </a:r>
            <a:r>
              <a:rPr lang="zh-CN" altLang="en-US" sz="1800" b="1" dirty="0" smtClean="0">
                <a:latin typeface="宋体" pitchFamily="2" charset="-122"/>
              </a:rPr>
              <a:t>查询</a:t>
            </a:r>
            <a:r>
              <a:rPr lang="zh-CN" altLang="en-US" sz="1800" b="1" dirty="0">
                <a:latin typeface="宋体" pitchFamily="2" charset="-122"/>
              </a:rPr>
              <a:t>方式</a:t>
            </a:r>
            <a:r>
              <a:rPr lang="zh-CN" altLang="en-US" sz="1800" b="1" dirty="0" smtClean="0">
                <a:latin typeface="宋体" pitchFamily="2" charset="-122"/>
              </a:rPr>
              <a:t>有独占</a:t>
            </a:r>
            <a:r>
              <a:rPr lang="zh-CN" altLang="en-US" sz="1800" b="1" dirty="0">
                <a:latin typeface="宋体" pitchFamily="2" charset="-122"/>
              </a:rPr>
              <a:t>查询</a:t>
            </a:r>
            <a:r>
              <a:rPr lang="zh-CN" altLang="en-US" sz="1800" b="1" dirty="0" smtClean="0">
                <a:latin typeface="宋体" pitchFamily="2" charset="-122"/>
              </a:rPr>
              <a:t>、定时查询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zh-CN" altLang="en-US" sz="1800" b="1" dirty="0">
                <a:latin typeface="宋体" pitchFamily="2" charset="-122"/>
              </a:rPr>
              <a:t>种类型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</a:t>
            </a:r>
            <a:r>
              <a:rPr lang="zh-CN" altLang="en-US" sz="2200" b="1" dirty="0" smtClean="0">
                <a:latin typeface="宋体" pitchFamily="2" charset="-122"/>
              </a:rPr>
              <a:t>第</a:t>
            </a:r>
            <a:r>
              <a:rPr lang="en-US" altLang="zh-CN" sz="2200" b="1" dirty="0" smtClean="0">
                <a:latin typeface="宋体" pitchFamily="2" charset="-122"/>
              </a:rPr>
              <a:t>7</a:t>
            </a:r>
            <a:r>
              <a:rPr lang="zh-CN" altLang="en-US" sz="2200" b="1" dirty="0" smtClean="0">
                <a:latin typeface="宋体" pitchFamily="2" charset="-122"/>
              </a:rPr>
              <a:t>章</a:t>
            </a:r>
            <a:r>
              <a:rPr lang="en-US" altLang="zh-CN" sz="2200" b="1" dirty="0" smtClean="0">
                <a:latin typeface="宋体" pitchFamily="2" charset="-122"/>
              </a:rPr>
              <a:t>PPT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P35</a:t>
            </a:r>
            <a:r>
              <a:rPr lang="zh-CN" altLang="en-US" sz="2200" b="1" dirty="0" smtClean="0">
                <a:latin typeface="宋体" pitchFamily="2" charset="-122"/>
              </a:rPr>
              <a:t>例、</a:t>
            </a:r>
            <a:r>
              <a:rPr lang="en-US" altLang="zh-CN" sz="2200" b="1" dirty="0" smtClean="0">
                <a:latin typeface="宋体" pitchFamily="2" charset="-122"/>
              </a:rPr>
              <a:t>P60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AutoShape 62">
            <a:hlinkClick r:id="rId3" action="ppaction://hlinkpres?slideindex=10&amp;slidetitle=PowerPoint 演示文稿"/>
          </p:cNvPr>
          <p:cNvSpPr>
            <a:spLocks noChangeArrowheads="1"/>
          </p:cNvSpPr>
          <p:nvPr/>
        </p:nvSpPr>
        <p:spPr bwMode="auto">
          <a:xfrm>
            <a:off x="8298762" y="2870937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AutoShape 62">
            <a:hlinkClick r:id="rId4" action="ppaction://hlinkpres?slideindex=12&amp;slidetitle=PowerPoint 演示文稿"/>
          </p:cNvPr>
          <p:cNvSpPr>
            <a:spLocks noChangeArrowheads="1"/>
          </p:cNvSpPr>
          <p:nvPr/>
        </p:nvSpPr>
        <p:spPr bwMode="auto">
          <a:xfrm>
            <a:off x="8370770" y="5157192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62">
            <a:hlinkClick r:id="rId5" action="ppaction://hlinkpres?slideindex=35&amp;slidetitle=PowerPoint 演示文稿"/>
          </p:cNvPr>
          <p:cNvSpPr>
            <a:spLocks noChangeArrowheads="1"/>
          </p:cNvSpPr>
          <p:nvPr/>
        </p:nvSpPr>
        <p:spPr bwMode="auto">
          <a:xfrm>
            <a:off x="7596336" y="558924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AutoShape 62">
            <a:hlinkClick r:id="rId6" action="ppaction://hlinkpres?slideindex=60&amp;slidetitle=PowerPoint 演示文稿"/>
          </p:cNvPr>
          <p:cNvSpPr>
            <a:spLocks noChangeArrowheads="1"/>
          </p:cNvSpPr>
          <p:nvPr/>
        </p:nvSpPr>
        <p:spPr bwMode="auto">
          <a:xfrm>
            <a:off x="8370770" y="5589240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6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6" grpId="0"/>
      <p:bldP spid="8" grpId="0"/>
      <p:bldP spid="10" grpId="0"/>
      <p:bldP spid="11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708920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控制方式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程序直接控制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方式    </a:t>
            </a:r>
            <a:r>
              <a:rPr lang="zh-CN" altLang="en-US" sz="2000" b="1" dirty="0" smtClean="0">
                <a:latin typeface="+mn-ea"/>
                <a:ea typeface="+mn-ea"/>
              </a:rPr>
              <a:t>◇理解控制流程→硬件组织</a:t>
            </a:r>
            <a:endParaRPr lang="en-US" altLang="zh-CN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程序查询方式</a:t>
            </a:r>
            <a:r>
              <a:rPr lang="en-US" altLang="zh-CN" b="1" dirty="0" smtClean="0">
                <a:latin typeface="宋体" pitchFamily="2" charset="-122"/>
              </a:rPr>
              <a:t>—I/O</a:t>
            </a:r>
            <a:r>
              <a:rPr lang="zh-CN" altLang="en-US" b="1" dirty="0" smtClean="0">
                <a:latin typeface="宋体" pitchFamily="2" charset="-122"/>
              </a:rPr>
              <a:t>控制流程，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端口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支持操作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  <a:ea typeface="+mn-ea"/>
              </a:rPr>
              <a:t>   直接传送方式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—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接口组织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端口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支持</a:t>
            </a:r>
            <a:r>
              <a:rPr lang="zh-CN" altLang="en-US" sz="1800" b="1" dirty="0">
                <a:latin typeface="宋体" pitchFamily="2" charset="-122"/>
              </a:rPr>
              <a:t>操作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程序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中断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方式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1772816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    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了解概念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端口类型，组成、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工作原理</a:t>
            </a:r>
            <a:r>
              <a:rPr lang="zh-CN" altLang="en-US" b="1" dirty="0" smtClean="0">
                <a:latin typeface="宋体" pitchFamily="2" charset="-122"/>
              </a:rPr>
              <a:t>，访问方法</a:t>
            </a:r>
            <a:endParaRPr lang="en-US" altLang="zh-CN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4514344"/>
            <a:ext cx="8784976" cy="19389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         </a:t>
            </a:r>
            <a:r>
              <a:rPr lang="zh-CN" altLang="en-US" sz="2000" b="1" dirty="0" smtClean="0">
                <a:latin typeface="+mn-ea"/>
              </a:rPr>
              <a:t>◇理解中断过程→软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硬件组织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，中断的类型，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zh-CN" altLang="en-US" b="1" dirty="0" smtClean="0">
                <a:latin typeface="宋体" pitchFamily="2" charset="-122"/>
              </a:rPr>
              <a:t>，中断源识别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连接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判优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，中断控制器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中断系统举例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理解软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硬件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协同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，多重中断及中断屏蔽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995936" y="5445224"/>
            <a:ext cx="828154" cy="576064"/>
            <a:chOff x="4103886" y="3573016"/>
            <a:chExt cx="828154" cy="57606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4103886" y="3573016"/>
              <a:ext cx="432048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572000" y="4005064"/>
              <a:ext cx="360040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9512" y="36749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二、外部设备             </a:t>
            </a:r>
            <a:r>
              <a:rPr lang="en-US" altLang="zh-CN" sz="2000" b="1" dirty="0" smtClean="0">
                <a:latin typeface="+mn-ea"/>
                <a:ea typeface="+mn-ea"/>
              </a:rPr>
              <a:t>×</a:t>
            </a:r>
            <a:r>
              <a:rPr lang="zh-CN" altLang="en-US" sz="2000" b="1" dirty="0" smtClean="0">
                <a:latin typeface="+mn-ea"/>
                <a:ea typeface="+mn-ea"/>
              </a:rPr>
              <a:t>不考  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宋体" pitchFamily="2" charset="-122"/>
              </a:rPr>
              <a:t>了解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磁盘组成、可分析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性能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)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输入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设备的组成、工作原理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磁盘的结构、工作原理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" name="AutoShape 62">
            <a:hlinkClick r:id="rId2" action="ppaction://hlinkpres?slideindex=48&amp;slidetitle=PowerPoint 演示文稿"/>
          </p:cNvPr>
          <p:cNvSpPr>
            <a:spLocks noChangeArrowheads="1"/>
          </p:cNvSpPr>
          <p:nvPr/>
        </p:nvSpPr>
        <p:spPr bwMode="auto">
          <a:xfrm>
            <a:off x="8370770" y="4725144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7-48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15816" y="2708920"/>
            <a:ext cx="2689705" cy="1512168"/>
            <a:chOff x="2915816" y="2708920"/>
            <a:chExt cx="2689705" cy="1512168"/>
          </a:xfrm>
        </p:grpSpPr>
        <p:cxnSp>
          <p:nvCxnSpPr>
            <p:cNvPr id="11" name="直接箭头连接符 10"/>
            <p:cNvCxnSpPr/>
            <p:nvPr/>
          </p:nvCxnSpPr>
          <p:spPr bwMode="auto">
            <a:xfrm>
              <a:off x="2915816" y="2708920"/>
              <a:ext cx="2689705" cy="10081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2915816" y="2708920"/>
              <a:ext cx="2592288" cy="1512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8784976" cy="22298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3.DMA I/O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方式 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传送过程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→对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的要求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传送方式</a:t>
            </a:r>
            <a:r>
              <a:rPr lang="en-US" altLang="zh-CN" sz="1800" b="1" dirty="0" smtClean="0">
                <a:latin typeface="宋体" pitchFamily="2" charset="-122"/>
              </a:rPr>
              <a:t>([</a:t>
            </a:r>
            <a:r>
              <a:rPr lang="zh-CN" altLang="en-US" sz="1800" b="1" dirty="0" smtClean="0">
                <a:latin typeface="宋体" pitchFamily="2" charset="-122"/>
              </a:rPr>
              <a:t>总线使用权</a:t>
            </a:r>
            <a:r>
              <a:rPr lang="zh-CN" altLang="en-US" sz="1800" b="1" dirty="0">
                <a:latin typeface="宋体" pitchFamily="2" charset="-122"/>
              </a:rPr>
              <a:t>的请求方式</a:t>
            </a:r>
            <a:r>
              <a:rPr lang="en-US" altLang="zh-CN" sz="1800" b="1" dirty="0" smtClean="0">
                <a:latin typeface="宋体" pitchFamily="2" charset="-122"/>
              </a:rPr>
              <a:t>]3</a:t>
            </a:r>
            <a:r>
              <a:rPr lang="zh-CN" altLang="en-US" sz="1800" b="1" dirty="0" smtClean="0">
                <a:latin typeface="宋体" pitchFamily="2" charset="-122"/>
              </a:rPr>
              <a:t>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DMA</a:t>
            </a:r>
            <a:r>
              <a:rPr lang="zh-CN" altLang="en-US" b="1" dirty="0" smtClean="0">
                <a:latin typeface="宋体" pitchFamily="2" charset="-122"/>
              </a:rPr>
              <a:t>接口基本结构→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传送过程，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接口组织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(</a:t>
            </a:r>
            <a:r>
              <a:rPr lang="zh-CN" altLang="en-US" sz="1800" b="1" dirty="0" smtClean="0">
                <a:latin typeface="宋体" pitchFamily="2" charset="-122"/>
              </a:rPr>
              <a:t>中断接口</a:t>
            </a:r>
            <a:r>
              <a:rPr lang="en-US" altLang="zh-CN" sz="1800" b="1" dirty="0" smtClean="0">
                <a:latin typeface="宋体" pitchFamily="2" charset="-122"/>
              </a:rPr>
              <a:t>+DMA</a:t>
            </a:r>
            <a:r>
              <a:rPr lang="zh-CN" altLang="en-US" sz="1800" b="1" dirty="0" smtClean="0">
                <a:latin typeface="宋体" pitchFamily="2" charset="-122"/>
              </a:rPr>
              <a:t>传送控制</a:t>
            </a:r>
            <a:r>
              <a:rPr lang="en-US" altLang="zh-CN" sz="1800" b="1" dirty="0" smtClean="0">
                <a:latin typeface="宋体" pitchFamily="2" charset="-122"/>
              </a:rPr>
              <a:t>)    (3</a:t>
            </a:r>
            <a:r>
              <a:rPr lang="zh-CN" altLang="en-US" sz="1800" b="1" dirty="0" smtClean="0">
                <a:latin typeface="宋体" pitchFamily="2" charset="-122"/>
              </a:rPr>
              <a:t>段式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512" y="2629361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spc="-150" dirty="0" smtClean="0">
                <a:latin typeface="宋体" pitchFamily="2" charset="-122"/>
              </a:rPr>
              <a:t>掌握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过程的</a:t>
            </a:r>
            <a:r>
              <a:rPr lang="zh-CN" altLang="en-US" b="1" u="sng" spc="-150" dirty="0" smtClean="0">
                <a:latin typeface="宋体" pitchFamily="2" charset="-122"/>
              </a:rPr>
              <a:t>软硬件协同</a:t>
            </a:r>
            <a:r>
              <a:rPr lang="zh-CN" altLang="en-US" b="1" spc="-150" dirty="0" smtClean="0">
                <a:latin typeface="宋体" pitchFamily="2" charset="-122"/>
              </a:rPr>
              <a:t>，</a:t>
            </a:r>
            <a:endParaRPr lang="en-US" altLang="zh-CN" b="1" spc="-1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spc="-150" dirty="0" smtClean="0">
                <a:latin typeface="宋体" pitchFamily="2" charset="-122"/>
              </a:rPr>
              <a:t>                                        (</a:t>
            </a:r>
            <a:r>
              <a:rPr lang="zh-CN" altLang="en-US" sz="1800" b="1" spc="-150" dirty="0">
                <a:latin typeface="宋体" pitchFamily="2" charset="-122"/>
              </a:rPr>
              <a:t>连接</a:t>
            </a:r>
            <a:r>
              <a:rPr lang="en-US" altLang="zh-CN" sz="1800" b="1" spc="-150" dirty="0" smtClean="0">
                <a:latin typeface="宋体" pitchFamily="2" charset="-122"/>
              </a:rPr>
              <a:t>/IO</a:t>
            </a:r>
            <a:r>
              <a:rPr lang="zh-CN" altLang="en-US" sz="1800" b="1" spc="-150" dirty="0" smtClean="0">
                <a:latin typeface="宋体" pitchFamily="2" charset="-122"/>
              </a:rPr>
              <a:t>过程的操作</a:t>
            </a:r>
            <a:r>
              <a:rPr lang="en-US" altLang="zh-CN" sz="1800" b="1" spc="-150" dirty="0" smtClean="0">
                <a:latin typeface="宋体" pitchFamily="2" charset="-122"/>
              </a:rPr>
              <a:t>/</a:t>
            </a:r>
            <a:r>
              <a:rPr lang="zh-CN" altLang="en-US" sz="1800" b="1" spc="-150" dirty="0" smtClean="0">
                <a:latin typeface="宋体" pitchFamily="2" charset="-122"/>
              </a:rPr>
              <a:t>指令格式</a:t>
            </a:r>
            <a:r>
              <a:rPr lang="en-US" altLang="zh-CN" sz="1800" b="1" spc="-150" dirty="0">
                <a:latin typeface="宋体" pitchFamily="2" charset="-122"/>
              </a:rPr>
              <a:t>/</a:t>
            </a:r>
            <a:r>
              <a:rPr lang="zh-CN" altLang="en-US" sz="1800" b="1" spc="-150" dirty="0">
                <a:latin typeface="宋体" pitchFamily="2" charset="-122"/>
              </a:rPr>
              <a:t>总线操作实现</a:t>
            </a:r>
            <a:r>
              <a:rPr lang="en-US" altLang="zh-CN" sz="1800" b="1" spc="-150" dirty="0">
                <a:latin typeface="宋体" pitchFamily="2" charset="-122"/>
              </a:rPr>
              <a:t>)</a:t>
            </a:r>
            <a:endParaRPr lang="en-US" altLang="zh-CN" b="1" spc="-1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150" dirty="0">
                <a:latin typeface="宋体" pitchFamily="2" charset="-122"/>
              </a:rPr>
              <a:t> </a:t>
            </a:r>
            <a:r>
              <a:rPr lang="en-US" altLang="zh-CN" b="1" spc="-150" dirty="0" smtClean="0">
                <a:latin typeface="宋体" pitchFamily="2" charset="-122"/>
              </a:rPr>
              <a:t>             </a:t>
            </a:r>
            <a:r>
              <a:rPr lang="zh-CN" altLang="en-US" b="1" spc="-150" dirty="0" smtClean="0">
                <a:latin typeface="宋体" pitchFamily="2" charset="-122"/>
              </a:rPr>
              <a:t>理解各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方式的</a:t>
            </a:r>
            <a:r>
              <a:rPr lang="zh-CN" altLang="en-US" b="1" u="sng" spc="-150" dirty="0" smtClean="0">
                <a:latin typeface="宋体" pitchFamily="2" charset="-122"/>
              </a:rPr>
              <a:t>接口组成</a:t>
            </a:r>
            <a:r>
              <a:rPr lang="en-US" altLang="zh-CN" sz="2000" b="1" spc="-150" dirty="0" smtClean="0">
                <a:latin typeface="宋体" pitchFamily="2" charset="-122"/>
              </a:rPr>
              <a:t>(</a:t>
            </a:r>
            <a:r>
              <a:rPr lang="zh-CN" altLang="en-US" sz="2000" b="1" spc="-150" dirty="0" smtClean="0">
                <a:latin typeface="宋体" pitchFamily="2" charset="-122"/>
              </a:rPr>
              <a:t>功能、</a:t>
            </a:r>
            <a:r>
              <a:rPr lang="en-US" altLang="zh-CN" sz="2000" b="1" spc="-150" dirty="0" smtClean="0">
                <a:latin typeface="宋体" pitchFamily="2" charset="-122"/>
              </a:rPr>
              <a:t>I/O</a:t>
            </a:r>
            <a:r>
              <a:rPr lang="zh-CN" altLang="en-US" sz="2000" b="1" spc="-150" dirty="0" smtClean="0">
                <a:latin typeface="宋体" pitchFamily="2" charset="-122"/>
              </a:rPr>
              <a:t>端口类型</a:t>
            </a:r>
            <a:r>
              <a:rPr lang="en-US" altLang="zh-CN" sz="2000" b="1" spc="-150" dirty="0" smtClean="0">
                <a:latin typeface="宋体" pitchFamily="2" charset="-122"/>
              </a:rPr>
              <a:t>)</a:t>
            </a:r>
            <a:endParaRPr lang="en-US" altLang="zh-CN" sz="1800" b="1" spc="-150" dirty="0" smtClean="0">
              <a:latin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259632" y="1268760"/>
            <a:ext cx="1008112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9531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1" y="332656"/>
            <a:ext cx="4608513" cy="497828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</a:rPr>
              <a:t>图解计算机组成</a:t>
            </a:r>
            <a:endParaRPr lang="en-US" altLang="zh-CN" sz="2200" b="1" dirty="0" smtClean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*硬件组成：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*软件组成：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</a:rPr>
              <a:t>指令序列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</a:t>
            </a:r>
            <a:r>
              <a:rPr lang="zh-CN" altLang="en-US" sz="2000" b="1" dirty="0">
                <a:latin typeface="宋体" pitchFamily="2" charset="-122"/>
              </a:rPr>
              <a:t>∈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ISA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程序空间→存储器空间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latin typeface="宋体" pitchFamily="2" charset="-122"/>
              </a:rPr>
              <a:t>地址从</a:t>
            </a:r>
            <a:r>
              <a:rPr lang="en-US" altLang="zh-CN" sz="2000" b="1" dirty="0" smtClean="0">
                <a:latin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</a:rPr>
              <a:t>开始、指令长度可变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*工作方式：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程序存放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程序执行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2195736" y="764704"/>
            <a:ext cx="6552728" cy="55861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大部件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总线互连，存储器</a:t>
            </a:r>
            <a:r>
              <a:rPr lang="en-US" altLang="zh-CN" sz="2000" b="1" dirty="0" smtClean="0">
                <a:latin typeface="宋体" pitchFamily="2" charset="-122"/>
              </a:rPr>
              <a:t>=</a:t>
            </a:r>
            <a:r>
              <a:rPr lang="zh-CN" altLang="en-US" sz="2000" b="1" dirty="0" smtClean="0"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辅存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存储程序方式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预先装入主存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装入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r>
              <a:rPr lang="zh-CN" altLang="en-US" sz="2000" b="1" dirty="0" smtClean="0">
                <a:latin typeface="宋体" pitchFamily="2" charset="-122"/>
              </a:rPr>
              <a:t>可变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①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 ②</a:t>
            </a:r>
            <a:r>
              <a:rPr lang="zh-CN" altLang="en-US" sz="2000" b="1" dirty="0">
                <a:latin typeface="宋体" pitchFamily="2" charset="-122"/>
              </a:rPr>
              <a:t>访</a:t>
            </a:r>
            <a:r>
              <a:rPr lang="zh-CN" altLang="en-US" sz="2000" b="1" dirty="0" smtClean="0">
                <a:latin typeface="宋体" pitchFamily="2" charset="-122"/>
              </a:rPr>
              <a:t>存时先进行</a:t>
            </a:r>
            <a:r>
              <a:rPr lang="zh-CN" altLang="en-US" sz="2000" b="1" u="sng" dirty="0" smtClean="0">
                <a:latin typeface="宋体" pitchFamily="2" charset="-122"/>
              </a:rPr>
              <a:t>地址变换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逻辑地址→物理地址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043607" y="1268760"/>
            <a:ext cx="7704857" cy="937444"/>
            <a:chOff x="755575" y="5157192"/>
            <a:chExt cx="7704857" cy="937444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755575" y="5160365"/>
              <a:ext cx="7704857" cy="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58338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 smtClean="0">
                  <a:latin typeface="宋体" pitchFamily="2" charset="-122"/>
                </a:rPr>
                <a:t>n(DMA)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19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1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" name="Text Box 136"/>
            <p:cNvSpPr txBox="1">
              <a:spLocks noChangeArrowheads="1"/>
            </p:cNvSpPr>
            <p:nvPr/>
          </p:nvSpPr>
          <p:spPr bwMode="auto">
            <a:xfrm>
              <a:off x="766462" y="5400431"/>
              <a:ext cx="986416" cy="25614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BIU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03849" y="4869160"/>
            <a:ext cx="4896543" cy="797789"/>
            <a:chOff x="1547665" y="3428999"/>
            <a:chExt cx="4896543" cy="797789"/>
          </a:xfrm>
        </p:grpSpPr>
        <p:sp>
          <p:nvSpPr>
            <p:cNvPr id="28" name="矩形 27"/>
            <p:cNvSpPr/>
            <p:nvPr/>
          </p:nvSpPr>
          <p:spPr bwMode="auto">
            <a:xfrm>
              <a:off x="1547665" y="3428999"/>
              <a:ext cx="4896543" cy="797789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Text Box 316"/>
            <p:cNvSpPr txBox="1">
              <a:spLocks noChangeArrowheads="1"/>
            </p:cNvSpPr>
            <p:nvPr/>
          </p:nvSpPr>
          <p:spPr bwMode="auto">
            <a:xfrm>
              <a:off x="4572000" y="3825915"/>
              <a:ext cx="1729185" cy="324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←计算结果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0" name="Text Box 316"/>
            <p:cNvSpPr txBox="1">
              <a:spLocks noChangeArrowheads="1"/>
            </p:cNvSpPr>
            <p:nvPr/>
          </p:nvSpPr>
          <p:spPr bwMode="auto">
            <a:xfrm>
              <a:off x="4572000" y="3501008"/>
              <a:ext cx="1729185" cy="324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1" name="直接箭头连接符 30"/>
            <p:cNvCxnSpPr>
              <a:stCxn id="35" idx="3"/>
              <a:endCxn id="36" idx="1"/>
            </p:cNvCxnSpPr>
            <p:nvPr/>
          </p:nvCxnSpPr>
          <p:spPr bwMode="auto">
            <a:xfrm>
              <a:off x="2771800" y="3663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>
              <a:stCxn id="36" idx="3"/>
              <a:endCxn id="30" idx="1"/>
            </p:cNvCxnSpPr>
            <p:nvPr/>
          </p:nvCxnSpPr>
          <p:spPr bwMode="auto">
            <a:xfrm>
              <a:off x="4211960" y="3663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Text Box 316"/>
            <p:cNvSpPr txBox="1">
              <a:spLocks noChangeArrowheads="1"/>
            </p:cNvSpPr>
            <p:nvPr/>
          </p:nvSpPr>
          <p:spPr bwMode="auto">
            <a:xfrm>
              <a:off x="2123728" y="3825915"/>
              <a:ext cx="1944216" cy="324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4" name="直接箭头连接符 27"/>
            <p:cNvCxnSpPr>
              <a:stCxn id="30" idx="3"/>
              <a:endCxn id="35" idx="1"/>
            </p:cNvCxnSpPr>
            <p:nvPr/>
          </p:nvCxnSpPr>
          <p:spPr bwMode="auto">
            <a:xfrm flipH="1">
              <a:off x="1691682" y="3663008"/>
              <a:ext cx="4609503" cy="12700"/>
            </a:xfrm>
            <a:prstGeom prst="bentConnector5">
              <a:avLst>
                <a:gd name="adj1" fmla="val -4959"/>
                <a:gd name="adj2" fmla="val 5155591"/>
                <a:gd name="adj3" fmla="val 10495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691682" y="3501008"/>
              <a:ext cx="1080118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131840" y="3501008"/>
              <a:ext cx="1080120" cy="32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223218" y="2662732"/>
            <a:ext cx="1813278" cy="1482201"/>
            <a:chOff x="2719332" y="4251055"/>
            <a:chExt cx="1813278" cy="1482201"/>
          </a:xfrm>
        </p:grpSpPr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590044" y="4547669"/>
              <a:ext cx="942565" cy="1111639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55H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39H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>
              <a:off x="3590044" y="4762539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3590044" y="4466977"/>
              <a:ext cx="0" cy="126627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H="1">
              <a:off x="4526148" y="4466977"/>
              <a:ext cx="6462" cy="126627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590044" y="4547669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3590044" y="5212125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 Box 36"/>
            <p:cNvSpPr txBox="1">
              <a:spLocks noChangeArrowheads="1"/>
            </p:cNvSpPr>
            <p:nvPr/>
          </p:nvSpPr>
          <p:spPr bwMode="auto">
            <a:xfrm>
              <a:off x="2987824" y="4547670"/>
              <a:ext cx="602220" cy="1111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…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21020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+mn-ea"/>
                  <a:ea typeface="+mn-ea"/>
                </a:rPr>
                <a:t>2105F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…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590044" y="4992003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3590044" y="5436770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3590044" y="5659307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2719332" y="4251055"/>
              <a:ext cx="1806816" cy="2519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</a:rPr>
                <a:t>    地址   </a:t>
              </a:r>
              <a:r>
                <a:rPr lang="zh-CN" altLang="en-US" sz="1800" b="1" dirty="0" smtClean="0">
                  <a:latin typeface="+mn-ea"/>
                </a:rPr>
                <a:t>主存</a:t>
              </a:r>
              <a:endParaRPr lang="en-US" altLang="zh-CN" sz="2000" b="1" dirty="0" smtClean="0">
                <a:latin typeface="+mn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729251" y="2416741"/>
            <a:ext cx="1904825" cy="1732339"/>
            <a:chOff x="4323359" y="2849892"/>
            <a:chExt cx="1904825" cy="1732339"/>
          </a:xfrm>
        </p:grpSpPr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5285619" y="3153142"/>
              <a:ext cx="942565" cy="133176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02H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55H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39H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5285619" y="3368013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5285619" y="3144458"/>
              <a:ext cx="3230" cy="143777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6228184" y="3144458"/>
              <a:ext cx="0" cy="143777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5285619" y="3153143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5285619" y="3817599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 Box 36"/>
            <p:cNvSpPr txBox="1">
              <a:spLocks noChangeArrowheads="1"/>
            </p:cNvSpPr>
            <p:nvPr/>
          </p:nvSpPr>
          <p:spPr bwMode="auto">
            <a:xfrm>
              <a:off x="4323359" y="3153144"/>
              <a:ext cx="962260" cy="13317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00000000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…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00401020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0040105F</a:t>
              </a:r>
              <a:endParaRPr lang="en-US" altLang="zh-CN" sz="1600" b="1" dirty="0"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+mn-ea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5285619" y="3597477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5285619" y="404224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285619" y="4484903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5285619" y="4264781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4355976" y="2849892"/>
              <a:ext cx="1865747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</a:rPr>
                <a:t>    </a:t>
              </a:r>
              <a:r>
                <a:rPr lang="zh-CN" altLang="en-US" sz="1600" b="1" dirty="0" smtClean="0">
                  <a:latin typeface="+mn-ea"/>
                </a:rPr>
                <a:t>地址</a:t>
              </a:r>
              <a:r>
                <a:rPr lang="zh-CN" altLang="en-US" sz="1800" b="1" dirty="0" smtClean="0">
                  <a:latin typeface="+mn-ea"/>
                </a:rPr>
                <a:t>   程序</a:t>
              </a:r>
              <a:endParaRPr lang="en-US" altLang="zh-CN" sz="2000" b="1" dirty="0" smtClean="0">
                <a:latin typeface="+mn-ea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47000" y="3280837"/>
            <a:ext cx="851172" cy="451779"/>
            <a:chOff x="4421368" y="3501008"/>
            <a:chExt cx="851172" cy="451779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4421368" y="3501008"/>
              <a:ext cx="851172" cy="0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4421368" y="3952787"/>
              <a:ext cx="851172" cy="0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1" name="Text Box 36"/>
            <p:cNvSpPr txBox="1">
              <a:spLocks noChangeArrowheads="1"/>
            </p:cNvSpPr>
            <p:nvPr/>
          </p:nvSpPr>
          <p:spPr bwMode="auto">
            <a:xfrm>
              <a:off x="4565538" y="3638489"/>
              <a:ext cx="504056" cy="2225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FF3399"/>
                  </a:solidFill>
                  <a:latin typeface="宋体" pitchFamily="2" charset="-122"/>
                </a:rPr>
                <a:t>装入</a:t>
              </a:r>
              <a:endParaRPr lang="en-US" altLang="zh-CN" sz="1800" b="1" dirty="0" smtClean="0">
                <a:solidFill>
                  <a:srgbClr val="FF3399"/>
                </a:solidFill>
                <a:latin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814826" y="2416773"/>
            <a:ext cx="2912448" cy="503992"/>
            <a:chOff x="2752750" y="2420920"/>
            <a:chExt cx="2912448" cy="503992"/>
          </a:xfrm>
        </p:grpSpPr>
        <p:sp>
          <p:nvSpPr>
            <p:cNvPr id="103" name="Text Box 36"/>
            <p:cNvSpPr txBox="1">
              <a:spLocks noChangeArrowheads="1"/>
            </p:cNvSpPr>
            <p:nvPr/>
          </p:nvSpPr>
          <p:spPr bwMode="auto">
            <a:xfrm>
              <a:off x="5161142" y="2636912"/>
              <a:ext cx="504056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物理</a:t>
              </a:r>
              <a:endParaRPr lang="en-US" altLang="zh-CN" sz="1600" b="1" dirty="0" smtClean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9" name="Text Box 36"/>
            <p:cNvSpPr txBox="1">
              <a:spLocks noChangeArrowheads="1"/>
            </p:cNvSpPr>
            <p:nvPr/>
          </p:nvSpPr>
          <p:spPr bwMode="auto">
            <a:xfrm>
              <a:off x="2752750" y="2420920"/>
              <a:ext cx="2484275" cy="28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+mn-ea"/>
                </a:rPr>
                <a:t>逻辑</a:t>
              </a:r>
              <a:r>
                <a:rPr lang="zh-CN" altLang="en-US" sz="1600" b="1" dirty="0" smtClean="0">
                  <a:latin typeface="+mn-ea"/>
                </a:rPr>
                <a:t>    </a:t>
              </a:r>
              <a:r>
                <a:rPr lang="zh-CN" altLang="en-US" sz="1800" b="1" dirty="0" smtClean="0">
                  <a:latin typeface="+mn-ea"/>
                </a:rPr>
                <a:t>       存储器</a:t>
              </a:r>
              <a:endParaRPr lang="en-US" altLang="zh-CN" sz="2000" b="1" dirty="0" smtClean="0">
                <a:latin typeface="+mn-ea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 bwMode="auto">
          <a:xfrm flipH="1" flipV="1">
            <a:off x="2195736" y="3430193"/>
            <a:ext cx="1152130" cy="10069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sp>
        <p:nvSpPr>
          <p:cNvPr id="88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1259632" y="6197242"/>
            <a:ext cx="3669522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总体需求：</a:t>
            </a:r>
            <a:r>
              <a:rPr lang="zh-CN" altLang="en-US" sz="2000" b="1" dirty="0" smtClean="0">
                <a:latin typeface="宋体" pitchFamily="2" charset="-122"/>
              </a:rPr>
              <a:t>实现工作方式＋</a:t>
            </a:r>
            <a:r>
              <a:rPr lang="en-US" altLang="zh-CN" sz="2000" b="1" dirty="0" smtClean="0">
                <a:latin typeface="宋体" pitchFamily="2" charset="-122"/>
              </a:rPr>
              <a:t>ISA</a:t>
            </a:r>
            <a:endParaRPr lang="en-US" altLang="zh-CN" sz="2000" b="1" spc="-150" dirty="0" smtClean="0">
              <a:latin typeface="宋体" pitchFamily="2" charset="-122"/>
            </a:endParaRPr>
          </a:p>
        </p:txBody>
      </p:sp>
      <p:sp>
        <p:nvSpPr>
          <p:cNvPr id="74" name="AutoShape 62">
            <a:hlinkClick r:id="rId3" action="ppaction://hlinkpres?slideindex=39&amp;slidetitle=PowerPoint 演示文稿"/>
          </p:cNvPr>
          <p:cNvSpPr>
            <a:spLocks noChangeArrowheads="1"/>
          </p:cNvSpPr>
          <p:nvPr/>
        </p:nvSpPr>
        <p:spPr bwMode="auto">
          <a:xfrm>
            <a:off x="8316416" y="5895273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1-39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926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7272808" cy="49654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*运算器的组成：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任务：实现运算、暂存结果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部件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互连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运算部件的组织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数据表示：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运算方法：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部件组织：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存放部件的组织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63688" y="771669"/>
            <a:ext cx="7272808" cy="43935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运算部件</a:t>
            </a:r>
            <a:r>
              <a:rPr lang="en-US" altLang="zh-CN" sz="1800" b="1" dirty="0" smtClean="0">
                <a:latin typeface="宋体" pitchFamily="2" charset="-122"/>
              </a:rPr>
              <a:t>(ALU/FPU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)+</a:t>
            </a:r>
            <a:r>
              <a:rPr lang="zh-CN" altLang="en-US" sz="2000" b="1" dirty="0" smtClean="0">
                <a:latin typeface="宋体" pitchFamily="2" charset="-122"/>
              </a:rPr>
              <a:t>存放部件</a:t>
            </a:r>
            <a:r>
              <a:rPr lang="en-US" altLang="zh-CN" sz="1800" b="1" dirty="0" smtClean="0">
                <a:latin typeface="宋体" pitchFamily="2" charset="-122"/>
              </a:rPr>
              <a:t>(GPRs/PSR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总线结构、</a:t>
            </a:r>
            <a:r>
              <a:rPr lang="zh-CN" altLang="en-US" sz="2000" b="1" dirty="0">
                <a:latin typeface="宋体" pitchFamily="2" charset="-122"/>
              </a:rPr>
              <a:t>专用</a:t>
            </a:r>
            <a:r>
              <a:rPr lang="zh-CN" altLang="en-US" sz="2000" b="1" dirty="0" smtClean="0">
                <a:latin typeface="宋体" pitchFamily="2" charset="-122"/>
              </a:rPr>
              <a:t>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即专用结构</a:t>
            </a:r>
            <a:r>
              <a:rPr lang="en-US" altLang="zh-CN" sz="2000" b="1" dirty="0" smtClean="0">
                <a:latin typeface="宋体" pitchFamily="2" charset="-122"/>
              </a:rPr>
              <a:t>)     </a:t>
            </a:r>
            <a:r>
              <a:rPr lang="zh-CN" altLang="en-US" sz="1800" b="1" dirty="0" smtClean="0">
                <a:latin typeface="宋体" pitchFamily="2" charset="-122"/>
              </a:rPr>
              <a:t>←相关于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的数据通路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ISA)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进</a:t>
            </a:r>
            <a:r>
              <a:rPr lang="zh-CN" altLang="en-US" sz="2000" b="1" dirty="0">
                <a:latin typeface="宋体" pitchFamily="2" charset="-122"/>
              </a:rPr>
              <a:t>制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格式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编码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长度，定点数、浮点数、逻辑数等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定点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算术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移位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、逻辑、关系、浮点运算等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latin typeface="宋体" pitchFamily="2" charset="-122"/>
              </a:rPr>
              <a:t>尽量复用器件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如算逻运算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，并行的运算→不同部件</a:t>
            </a:r>
            <a:r>
              <a:rPr lang="en-US" altLang="zh-CN" sz="22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         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ISA)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716199" y="1655493"/>
            <a:ext cx="7104273" cy="1341459"/>
            <a:chOff x="1259632" y="1795618"/>
            <a:chExt cx="7104273" cy="1341459"/>
          </a:xfrm>
        </p:grpSpPr>
        <p:sp>
          <p:nvSpPr>
            <p:cNvPr id="55" name="Text Box 256"/>
            <p:cNvSpPr txBox="1">
              <a:spLocks noChangeArrowheads="1"/>
            </p:cNvSpPr>
            <p:nvPr/>
          </p:nvSpPr>
          <p:spPr bwMode="auto">
            <a:xfrm>
              <a:off x="3683861" y="2204865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6" name="Text Box 256"/>
            <p:cNvSpPr txBox="1">
              <a:spLocks noChangeArrowheads="1"/>
            </p:cNvSpPr>
            <p:nvPr/>
          </p:nvSpPr>
          <p:spPr bwMode="auto">
            <a:xfrm>
              <a:off x="4547957" y="2204864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7" name="AutoShape 266"/>
            <p:cNvSpPr>
              <a:spLocks noChangeArrowheads="1"/>
            </p:cNvSpPr>
            <p:nvPr/>
          </p:nvSpPr>
          <p:spPr bwMode="auto">
            <a:xfrm>
              <a:off x="3900263" y="2636912"/>
              <a:ext cx="1151254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ALU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58" name="直接箭头连接符 57"/>
            <p:cNvCxnSpPr>
              <a:stCxn id="55" idx="2"/>
            </p:cNvCxnSpPr>
            <p:nvPr/>
          </p:nvCxnSpPr>
          <p:spPr bwMode="auto">
            <a:xfrm>
              <a:off x="4043901" y="2493790"/>
              <a:ext cx="0" cy="1431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6" idx="2"/>
            </p:cNvCxnSpPr>
            <p:nvPr/>
          </p:nvCxnSpPr>
          <p:spPr bwMode="auto">
            <a:xfrm>
              <a:off x="4907749" y="2493789"/>
              <a:ext cx="0" cy="1431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12"/>
            <p:cNvCxnSpPr>
              <a:stCxn id="57" idx="1"/>
            </p:cNvCxnSpPr>
            <p:nvPr/>
          </p:nvCxnSpPr>
          <p:spPr bwMode="auto">
            <a:xfrm>
              <a:off x="4475890" y="2990311"/>
              <a:ext cx="1117501" cy="102344"/>
            </a:xfrm>
            <a:prstGeom prst="bentConnector3">
              <a:avLst>
                <a:gd name="adj1" fmla="val -11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1259632" y="2076640"/>
              <a:ext cx="7104273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4043901" y="2083650"/>
              <a:ext cx="0" cy="1278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907749" y="2083650"/>
              <a:ext cx="0" cy="1278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67" idx="0"/>
            </p:cNvCxnSpPr>
            <p:nvPr/>
          </p:nvCxnSpPr>
          <p:spPr bwMode="auto">
            <a:xfrm flipH="1" flipV="1">
              <a:off x="5593390" y="2083650"/>
              <a:ext cx="1" cy="1932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255"/>
            <p:cNvSpPr txBox="1">
              <a:spLocks noChangeArrowheads="1"/>
            </p:cNvSpPr>
            <p:nvPr/>
          </p:nvSpPr>
          <p:spPr bwMode="auto">
            <a:xfrm>
              <a:off x="7154171" y="2348880"/>
              <a:ext cx="801757" cy="576064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</a:rPr>
                <a:t>寄存器</a:t>
              </a:r>
              <a:endParaRPr lang="en-US" altLang="zh-CN" sz="18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</a:rPr>
                <a:t>组</a:t>
              </a:r>
              <a:endParaRPr lang="en-US" altLang="zh-CN" sz="1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Text Box 255"/>
            <p:cNvSpPr txBox="1">
              <a:spLocks noChangeArrowheads="1"/>
            </p:cNvSpPr>
            <p:nvPr/>
          </p:nvSpPr>
          <p:spPr bwMode="auto">
            <a:xfrm>
              <a:off x="1791342" y="2204864"/>
              <a:ext cx="1224137" cy="360040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桶形移位器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等腰三角形 66"/>
            <p:cNvSpPr/>
            <p:nvPr/>
          </p:nvSpPr>
          <p:spPr bwMode="auto">
            <a:xfrm>
              <a:off x="5486318" y="2276872"/>
              <a:ext cx="214145" cy="15102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68" name="直接箭头连接符 12"/>
            <p:cNvCxnSpPr>
              <a:endCxn id="67" idx="3"/>
            </p:cNvCxnSpPr>
            <p:nvPr/>
          </p:nvCxnSpPr>
          <p:spPr bwMode="auto">
            <a:xfrm flipV="1">
              <a:off x="5593390" y="2427898"/>
              <a:ext cx="1" cy="6647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箭头连接符 68"/>
            <p:cNvCxnSpPr>
              <a:endCxn id="66" idx="0"/>
            </p:cNvCxnSpPr>
            <p:nvPr/>
          </p:nvCxnSpPr>
          <p:spPr bwMode="auto">
            <a:xfrm>
              <a:off x="2403411" y="2083650"/>
              <a:ext cx="0" cy="1212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3203848" y="2083650"/>
              <a:ext cx="0" cy="1932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等腰三角形 70"/>
            <p:cNvSpPr/>
            <p:nvPr/>
          </p:nvSpPr>
          <p:spPr bwMode="auto">
            <a:xfrm>
              <a:off x="3093740" y="2276872"/>
              <a:ext cx="212266" cy="17161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2" name="直接箭头连接符 12"/>
            <p:cNvCxnSpPr/>
            <p:nvPr/>
          </p:nvCxnSpPr>
          <p:spPr bwMode="auto">
            <a:xfrm flipV="1">
              <a:off x="3203848" y="2448487"/>
              <a:ext cx="1" cy="6885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12"/>
            <p:cNvCxnSpPr>
              <a:stCxn id="93" idx="2"/>
            </p:cNvCxnSpPr>
            <p:nvPr/>
          </p:nvCxnSpPr>
          <p:spPr bwMode="auto">
            <a:xfrm rot="16200000" flipH="1">
              <a:off x="2734013" y="2667241"/>
              <a:ext cx="139232" cy="8004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>
              <a:endCxn id="65" idx="0"/>
            </p:cNvCxnSpPr>
            <p:nvPr/>
          </p:nvCxnSpPr>
          <p:spPr bwMode="auto">
            <a:xfrm>
              <a:off x="7555050" y="2076640"/>
              <a:ext cx="0" cy="2722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8172400" y="2083650"/>
              <a:ext cx="0" cy="1786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等腰三角形 75"/>
            <p:cNvSpPr/>
            <p:nvPr/>
          </p:nvSpPr>
          <p:spPr bwMode="auto">
            <a:xfrm>
              <a:off x="8069912" y="2262327"/>
              <a:ext cx="212266" cy="158561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7" name="直接箭头连接符 12"/>
            <p:cNvCxnSpPr/>
            <p:nvPr/>
          </p:nvCxnSpPr>
          <p:spPr bwMode="auto">
            <a:xfrm flipH="1" flipV="1">
              <a:off x="8172400" y="2420888"/>
              <a:ext cx="1385" cy="64657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直接箭头连接符 12"/>
            <p:cNvCxnSpPr>
              <a:stCxn id="65" idx="2"/>
            </p:cNvCxnSpPr>
            <p:nvPr/>
          </p:nvCxnSpPr>
          <p:spPr bwMode="auto">
            <a:xfrm rot="16200000" flipH="1">
              <a:off x="7792467" y="2687527"/>
              <a:ext cx="142518" cy="61735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9" name="直接箭头连接符 78"/>
            <p:cNvCxnSpPr>
              <a:endCxn id="55" idx="1"/>
            </p:cNvCxnSpPr>
            <p:nvPr/>
          </p:nvCxnSpPr>
          <p:spPr bwMode="auto">
            <a:xfrm flipV="1">
              <a:off x="3575849" y="2349328"/>
              <a:ext cx="108012" cy="13351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0" name="直接箭头连接符 79"/>
            <p:cNvCxnSpPr>
              <a:endCxn id="56" idx="3"/>
            </p:cNvCxnSpPr>
            <p:nvPr/>
          </p:nvCxnSpPr>
          <p:spPr bwMode="auto">
            <a:xfrm flipH="1" flipV="1">
              <a:off x="5267541" y="2349327"/>
              <a:ext cx="108260" cy="5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1" name="直接箭头连接符 80"/>
            <p:cNvCxnSpPr>
              <a:endCxn id="67" idx="5"/>
            </p:cNvCxnSpPr>
            <p:nvPr/>
          </p:nvCxnSpPr>
          <p:spPr bwMode="auto">
            <a:xfrm flipH="1">
              <a:off x="5646927" y="2352385"/>
              <a:ext cx="13478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3900263" y="2852936"/>
              <a:ext cx="14401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1642902" y="2348879"/>
              <a:ext cx="14363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4" name="直接箭头连接符 83"/>
            <p:cNvCxnSpPr>
              <a:endCxn id="71" idx="5"/>
            </p:cNvCxnSpPr>
            <p:nvPr/>
          </p:nvCxnSpPr>
          <p:spPr bwMode="auto">
            <a:xfrm flipH="1">
              <a:off x="3252940" y="2362679"/>
              <a:ext cx="15931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7019825" y="2636912"/>
              <a:ext cx="134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6" name="直接箭头连接符 85"/>
            <p:cNvCxnSpPr>
              <a:endCxn id="76" idx="5"/>
            </p:cNvCxnSpPr>
            <p:nvPr/>
          </p:nvCxnSpPr>
          <p:spPr bwMode="auto">
            <a:xfrm flipH="1">
              <a:off x="8229112" y="2330878"/>
              <a:ext cx="134793" cy="1073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87" name="Text Box 286"/>
            <p:cNvSpPr txBox="1">
              <a:spLocks noChangeArrowheads="1"/>
            </p:cNvSpPr>
            <p:nvPr/>
          </p:nvSpPr>
          <p:spPr bwMode="auto">
            <a:xfrm>
              <a:off x="3423827" y="2730232"/>
              <a:ext cx="440054" cy="1947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5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op1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88" name="Text Box 286"/>
            <p:cNvSpPr txBox="1">
              <a:spLocks noChangeArrowheads="1"/>
            </p:cNvSpPr>
            <p:nvPr/>
          </p:nvSpPr>
          <p:spPr bwMode="auto">
            <a:xfrm>
              <a:off x="1259632" y="2240868"/>
              <a:ext cx="38327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5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op2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Text Box 286"/>
            <p:cNvSpPr txBox="1">
              <a:spLocks noChangeArrowheads="1"/>
            </p:cNvSpPr>
            <p:nvPr/>
          </p:nvSpPr>
          <p:spPr bwMode="auto">
            <a:xfrm>
              <a:off x="6660232" y="2492896"/>
              <a:ext cx="359593" cy="2512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5000"/>
                </a:lnSpc>
              </a:pPr>
              <a:r>
                <a:rPr lang="en-US" altLang="zh-CN" sz="1600" dirty="0" err="1" smtClean="0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endParaRPr lang="zh-CN" altLang="en-US" sz="1600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>
              <a:off x="7019825" y="2448486"/>
              <a:ext cx="134793" cy="296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7379865" y="2924944"/>
              <a:ext cx="0" cy="16771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 Box 286"/>
            <p:cNvSpPr txBox="1">
              <a:spLocks noChangeArrowheads="1"/>
            </p:cNvSpPr>
            <p:nvPr/>
          </p:nvSpPr>
          <p:spPr bwMode="auto">
            <a:xfrm>
              <a:off x="3419872" y="1795618"/>
              <a:ext cx="222705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内部数据通路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总线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Text Box 256"/>
            <p:cNvSpPr txBox="1">
              <a:spLocks noChangeArrowheads="1"/>
            </p:cNvSpPr>
            <p:nvPr/>
          </p:nvSpPr>
          <p:spPr bwMode="auto">
            <a:xfrm>
              <a:off x="2043618" y="2708920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cxnSp>
          <p:nvCxnSpPr>
            <p:cNvPr id="94" name="直接箭头连接符 12"/>
            <p:cNvCxnSpPr>
              <a:stCxn id="66" idx="2"/>
              <a:endCxn id="93" idx="0"/>
            </p:cNvCxnSpPr>
            <p:nvPr/>
          </p:nvCxnSpPr>
          <p:spPr bwMode="auto">
            <a:xfrm flipH="1">
              <a:off x="2403410" y="2564904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714317" y="2636912"/>
              <a:ext cx="12828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96" name="Text Box 255"/>
            <p:cNvSpPr txBox="1">
              <a:spLocks noChangeArrowheads="1"/>
            </p:cNvSpPr>
            <p:nvPr/>
          </p:nvSpPr>
          <p:spPr bwMode="auto">
            <a:xfrm>
              <a:off x="5842597" y="2528900"/>
              <a:ext cx="821590" cy="540060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状态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寄存器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97" name="直接箭头连接符 96"/>
            <p:cNvCxnSpPr>
              <a:stCxn id="57" idx="0"/>
              <a:endCxn id="96" idx="1"/>
            </p:cNvCxnSpPr>
            <p:nvPr/>
          </p:nvCxnSpPr>
          <p:spPr bwMode="auto">
            <a:xfrm flipV="1">
              <a:off x="4938737" y="2798930"/>
              <a:ext cx="9038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endCxn id="100" idx="3"/>
            </p:cNvCxnSpPr>
            <p:nvPr/>
          </p:nvCxnSpPr>
          <p:spPr bwMode="auto">
            <a:xfrm flipV="1">
              <a:off x="6411219" y="2420888"/>
              <a:ext cx="1" cy="1080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直接箭头连接符 98"/>
            <p:cNvCxnSpPr>
              <a:stCxn id="100" idx="0"/>
            </p:cNvCxnSpPr>
            <p:nvPr/>
          </p:nvCxnSpPr>
          <p:spPr bwMode="auto">
            <a:xfrm flipH="1" flipV="1">
              <a:off x="6411219" y="2076640"/>
              <a:ext cx="1" cy="1932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0" name="等腰三角形 99"/>
            <p:cNvSpPr/>
            <p:nvPr/>
          </p:nvSpPr>
          <p:spPr bwMode="auto">
            <a:xfrm>
              <a:off x="6304147" y="2269862"/>
              <a:ext cx="214145" cy="15102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01" name="直接箭头连接符 100"/>
            <p:cNvCxnSpPr>
              <a:endCxn id="100" idx="5"/>
            </p:cNvCxnSpPr>
            <p:nvPr/>
          </p:nvCxnSpPr>
          <p:spPr bwMode="auto">
            <a:xfrm flipH="1">
              <a:off x="6464756" y="2345375"/>
              <a:ext cx="13478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6088123" y="2083650"/>
              <a:ext cx="0" cy="44525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81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7272808" cy="632480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*存储系统的组成：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任务：存储信息、按地址访问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内部结构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baseline="-25000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主存的组成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组成：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优化：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连接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(RAM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控制器组织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Cache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原理：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组成：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技术：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虚拟存储器的组成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原理：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组成：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技术：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63688" y="771669"/>
            <a:ext cx="7200800" cy="582980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baseline="-25000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ISA/</a:t>
            </a:r>
            <a:r>
              <a:rPr lang="zh-CN" altLang="en-US" sz="2000" b="1" dirty="0" smtClean="0">
                <a:latin typeface="宋体" pitchFamily="2" charset="-122"/>
              </a:rPr>
              <a:t>用户等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</a:rPr>
              <a:t>ROM+SRAM/DRAM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 smtClean="0">
                <a:latin typeface="宋体" pitchFamily="2" charset="-122"/>
              </a:rPr>
              <a:t>芯片进行扩展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字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位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字位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、多体交叉</a:t>
            </a:r>
            <a:r>
              <a:rPr lang="en-US" altLang="zh-CN" sz="2000" b="1" dirty="0">
                <a:latin typeface="宋体" pitchFamily="2" charset="-122"/>
              </a:rPr>
              <a:t>MEM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交叉访问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并行访问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、缓冲机制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              </a:t>
            </a:r>
            <a:r>
              <a:rPr lang="zh-CN" altLang="en-US" sz="2000" b="1" dirty="0" smtClean="0">
                <a:latin typeface="宋体" pitchFamily="2" charset="-122"/>
              </a:rPr>
              <a:t>数据线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CPU/</a:t>
            </a:r>
            <a:r>
              <a:rPr lang="zh-CN" altLang="en-US" sz="1800" b="1" dirty="0" smtClean="0">
                <a:latin typeface="宋体" pitchFamily="2" charset="-122"/>
              </a:rPr>
              <a:t>总线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、地址线、控制线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基于性能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成本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存储空间管理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基于</a:t>
            </a:r>
            <a:r>
              <a:rPr lang="zh-CN" altLang="en-US" sz="1800" b="1" dirty="0" smtClean="0">
                <a:latin typeface="宋体" pitchFamily="2" charset="-122"/>
              </a:rPr>
              <a:t>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、工作流程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地址变换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访问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写回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行数组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访问控制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映射方式、替换算法、写策略，对应的硬件需求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   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ISA)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程序装入方法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主存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>
                <a:latin typeface="宋体" pitchFamily="2" charset="-122"/>
              </a:rPr>
              <a:t>辅存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、工作过程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地址变换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访问主存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MMU+</a:t>
            </a:r>
            <a:r>
              <a:rPr lang="zh-CN" altLang="en-US" sz="2000" b="1" dirty="0" smtClean="0">
                <a:latin typeface="宋体" pitchFamily="2" charset="-122"/>
              </a:rPr>
              <a:t>软件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处理缺失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存储管理方式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管理表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变换实现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、地址变换优化</a:t>
            </a:r>
            <a:r>
              <a:rPr lang="en-US" altLang="zh-CN" sz="1800" b="1" dirty="0" smtClean="0">
                <a:latin typeface="宋体" pitchFamily="2" charset="-122"/>
              </a:rPr>
              <a:t>(TLB)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44008" y="4077072"/>
            <a:ext cx="4176464" cy="288925"/>
            <a:chOff x="1908374" y="6020395"/>
            <a:chExt cx="4176464" cy="288925"/>
          </a:xfrm>
        </p:grpSpPr>
        <p:sp>
          <p:nvSpPr>
            <p:cNvPr id="35" name="Text Box 1364"/>
            <p:cNvSpPr txBox="1">
              <a:spLocks noChangeArrowheads="1"/>
            </p:cNvSpPr>
            <p:nvPr/>
          </p:nvSpPr>
          <p:spPr bwMode="auto">
            <a:xfrm>
              <a:off x="1908374" y="6020395"/>
              <a:ext cx="863427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600" b="1" u="none" dirty="0" smtClean="0">
                  <a:latin typeface="宋体" pitchFamily="2" charset="-122"/>
                </a:rPr>
                <a:t>行组成：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8" name="Text Box 1367"/>
            <p:cNvSpPr txBox="1">
              <a:spLocks noChangeArrowheads="1"/>
            </p:cNvSpPr>
            <p:nvPr/>
          </p:nvSpPr>
          <p:spPr bwMode="auto">
            <a:xfrm>
              <a:off x="2771800" y="6020395"/>
              <a:ext cx="863923" cy="28892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有效位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39" name="Text Box 1368"/>
            <p:cNvSpPr txBox="1">
              <a:spLocks noChangeArrowheads="1"/>
            </p:cNvSpPr>
            <p:nvPr/>
          </p:nvSpPr>
          <p:spPr bwMode="auto">
            <a:xfrm>
              <a:off x="3635723" y="6020395"/>
              <a:ext cx="864269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40" name="Text Box 1369"/>
            <p:cNvSpPr txBox="1">
              <a:spLocks noChangeArrowheads="1"/>
            </p:cNvSpPr>
            <p:nvPr/>
          </p:nvSpPr>
          <p:spPr bwMode="auto">
            <a:xfrm>
              <a:off x="5148064" y="6020395"/>
              <a:ext cx="936774" cy="288925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缓存块</a:t>
              </a:r>
              <a:endParaRPr lang="zh-CN" altLang="zh-CN" sz="1600" b="1" u="none" dirty="0">
                <a:latin typeface="宋体" pitchFamily="2" charset="-122"/>
              </a:endParaRPr>
            </a:p>
          </p:txBody>
        </p:sp>
        <p:sp>
          <p:nvSpPr>
            <p:cNvPr id="41" name="Text Box 1375"/>
            <p:cNvSpPr txBox="1">
              <a:spLocks noChangeArrowheads="1"/>
            </p:cNvSpPr>
            <p:nvPr/>
          </p:nvSpPr>
          <p:spPr bwMode="auto">
            <a:xfrm>
              <a:off x="4932040" y="6020395"/>
              <a:ext cx="216024" cy="28892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M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44" name="Text Box 1375"/>
            <p:cNvSpPr txBox="1">
              <a:spLocks noChangeArrowheads="1"/>
            </p:cNvSpPr>
            <p:nvPr/>
          </p:nvSpPr>
          <p:spPr bwMode="auto">
            <a:xfrm>
              <a:off x="4500662" y="6021288"/>
              <a:ext cx="431378" cy="28701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LRU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815917" y="1363628"/>
            <a:ext cx="3420379" cy="1053066"/>
            <a:chOff x="1655678" y="1937190"/>
            <a:chExt cx="3420379" cy="1053066"/>
          </a:xfrm>
        </p:grpSpPr>
        <p:cxnSp>
          <p:nvCxnSpPr>
            <p:cNvPr id="85" name="直接箭头连接符 84"/>
            <p:cNvCxnSpPr>
              <a:stCxn id="86" idx="0"/>
            </p:cNvCxnSpPr>
            <p:nvPr/>
          </p:nvCxnSpPr>
          <p:spPr bwMode="auto">
            <a:xfrm flipH="1" flipV="1">
              <a:off x="1655678" y="1937190"/>
              <a:ext cx="2520278" cy="26767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86" name="Text Box 451"/>
            <p:cNvSpPr txBox="1">
              <a:spLocks noChangeArrowheads="1"/>
            </p:cNvSpPr>
            <p:nvPr/>
          </p:nvSpPr>
          <p:spPr bwMode="auto">
            <a:xfrm>
              <a:off x="3275855" y="2204864"/>
              <a:ext cx="1800202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400" b="1" u="none" dirty="0" smtClean="0">
                  <a:latin typeface="宋体" pitchFamily="2" charset="-122"/>
                </a:rPr>
                <a:t>存储单元→机器字长</a:t>
              </a:r>
              <a:endParaRPr lang="zh-CN" altLang="en-US" sz="1400" b="1" u="none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 flipV="1">
              <a:off x="4021567" y="2456864"/>
              <a:ext cx="46378" cy="5333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99" name="组合 98"/>
          <p:cNvGrpSpPr/>
          <p:nvPr/>
        </p:nvGrpSpPr>
        <p:grpSpPr>
          <a:xfrm>
            <a:off x="2627784" y="821472"/>
            <a:ext cx="6408712" cy="576064"/>
            <a:chOff x="2123728" y="2310780"/>
            <a:chExt cx="6408712" cy="576064"/>
          </a:xfrm>
        </p:grpSpPr>
        <p:sp>
          <p:nvSpPr>
            <p:cNvPr id="100" name="Rectangle 141"/>
            <p:cNvSpPr>
              <a:spLocks noChangeArrowheads="1"/>
            </p:cNvSpPr>
            <p:nvPr/>
          </p:nvSpPr>
          <p:spPr bwMode="auto">
            <a:xfrm>
              <a:off x="3923928" y="2310780"/>
              <a:ext cx="4608512" cy="57606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Text Box 81"/>
            <p:cNvSpPr txBox="1">
              <a:spLocks noChangeArrowheads="1"/>
            </p:cNvSpPr>
            <p:nvPr/>
          </p:nvSpPr>
          <p:spPr bwMode="auto">
            <a:xfrm>
              <a:off x="3995936" y="2348880"/>
              <a:ext cx="714772" cy="5040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02" name="Text Box 82"/>
            <p:cNvSpPr txBox="1">
              <a:spLocks noChangeArrowheads="1"/>
            </p:cNvSpPr>
            <p:nvPr/>
          </p:nvSpPr>
          <p:spPr bwMode="auto">
            <a:xfrm>
              <a:off x="5868144" y="2348708"/>
              <a:ext cx="792088" cy="50447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 主存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03" name="Text Box 83"/>
            <p:cNvSpPr txBox="1">
              <a:spLocks noChangeArrowheads="1"/>
            </p:cNvSpPr>
            <p:nvPr/>
          </p:nvSpPr>
          <p:spPr bwMode="auto">
            <a:xfrm>
              <a:off x="2123728" y="2348880"/>
              <a:ext cx="864096" cy="50405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cxnSp>
          <p:nvCxnSpPr>
            <p:cNvPr id="104" name="直接连接符 103"/>
            <p:cNvCxnSpPr>
              <a:stCxn id="103" idx="3"/>
              <a:endCxn id="101" idx="1"/>
            </p:cNvCxnSpPr>
            <p:nvPr/>
          </p:nvCxnSpPr>
          <p:spPr bwMode="auto">
            <a:xfrm>
              <a:off x="2987824" y="2600908"/>
              <a:ext cx="1008112" cy="0"/>
            </a:xfrm>
            <a:prstGeom prst="line">
              <a:avLst/>
            </a:prstGeom>
            <a:solidFill>
              <a:schemeClr val="accent1"/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>
              <a:stCxn id="101" idx="3"/>
              <a:endCxn id="102" idx="1"/>
            </p:cNvCxnSpPr>
            <p:nvPr/>
          </p:nvCxnSpPr>
          <p:spPr bwMode="auto">
            <a:xfrm>
              <a:off x="4710708" y="2600908"/>
              <a:ext cx="1157436" cy="39"/>
            </a:xfrm>
            <a:prstGeom prst="line">
              <a:avLst/>
            </a:prstGeom>
            <a:solidFill>
              <a:schemeClr val="accent1"/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 Box 82"/>
            <p:cNvSpPr txBox="1">
              <a:spLocks noChangeArrowheads="1"/>
            </p:cNvSpPr>
            <p:nvPr/>
          </p:nvSpPr>
          <p:spPr bwMode="auto">
            <a:xfrm>
              <a:off x="7668344" y="2348881"/>
              <a:ext cx="792088" cy="50430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 辅</a:t>
              </a:r>
              <a:r>
                <a:rPr lang="zh-CN" altLang="en-US" sz="2000" b="1" dirty="0">
                  <a:latin typeface="宋体" pitchFamily="2" charset="-122"/>
                </a:rPr>
                <a:t>存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107" name="直接连接符 106"/>
            <p:cNvCxnSpPr>
              <a:stCxn id="102" idx="3"/>
              <a:endCxn id="106" idx="1"/>
            </p:cNvCxnSpPr>
            <p:nvPr/>
          </p:nvCxnSpPr>
          <p:spPr bwMode="auto">
            <a:xfrm>
              <a:off x="6660232" y="2600947"/>
              <a:ext cx="1008112" cy="86"/>
            </a:xfrm>
            <a:prstGeom prst="line">
              <a:avLst/>
            </a:prstGeom>
            <a:solidFill>
              <a:schemeClr val="accent1"/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9" name="组合 108"/>
          <p:cNvGrpSpPr/>
          <p:nvPr/>
        </p:nvGrpSpPr>
        <p:grpSpPr>
          <a:xfrm>
            <a:off x="3563888" y="1113696"/>
            <a:ext cx="4536504" cy="299080"/>
            <a:chOff x="2699792" y="2603983"/>
            <a:chExt cx="4536504" cy="299080"/>
          </a:xfrm>
        </p:grpSpPr>
        <p:sp>
          <p:nvSpPr>
            <p:cNvPr id="110" name="Text Box 451"/>
            <p:cNvSpPr txBox="1">
              <a:spLocks noChangeArrowheads="1"/>
            </p:cNvSpPr>
            <p:nvPr/>
          </p:nvSpPr>
          <p:spPr bwMode="auto">
            <a:xfrm>
              <a:off x="2699792" y="2614138"/>
              <a:ext cx="81248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字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次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1" name="Text Box 451"/>
            <p:cNvSpPr txBox="1">
              <a:spLocks noChangeArrowheads="1"/>
            </p:cNvSpPr>
            <p:nvPr/>
          </p:nvSpPr>
          <p:spPr bwMode="auto">
            <a:xfrm>
              <a:off x="4499992" y="2607325"/>
              <a:ext cx="864096" cy="288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次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2" name="Text Box 451"/>
            <p:cNvSpPr txBox="1">
              <a:spLocks noChangeArrowheads="1"/>
            </p:cNvSpPr>
            <p:nvPr/>
          </p:nvSpPr>
          <p:spPr bwMode="auto">
            <a:xfrm>
              <a:off x="6372200" y="2603983"/>
              <a:ext cx="864096" cy="288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页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次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71479" y="858679"/>
            <a:ext cx="4880941" cy="504950"/>
            <a:chOff x="2967423" y="2347094"/>
            <a:chExt cx="4880941" cy="504950"/>
          </a:xfrm>
        </p:grpSpPr>
        <p:sp>
          <p:nvSpPr>
            <p:cNvPr id="114" name="Text Box 83"/>
            <p:cNvSpPr txBox="1">
              <a:spLocks noChangeArrowheads="1"/>
            </p:cNvSpPr>
            <p:nvPr/>
          </p:nvSpPr>
          <p:spPr bwMode="auto">
            <a:xfrm>
              <a:off x="5868144" y="2352362"/>
              <a:ext cx="180019" cy="4996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 smtClean="0">
                  <a:latin typeface="宋体" pitchFamily="2" charset="-122"/>
                </a:rPr>
                <a:t>控制器</a:t>
              </a:r>
              <a:endParaRPr lang="en-US" altLang="zh-CN" sz="1200" b="1" u="none" dirty="0">
                <a:latin typeface="宋体" pitchFamily="2" charset="-122"/>
              </a:endParaRPr>
            </a:p>
          </p:txBody>
        </p:sp>
        <p:sp>
          <p:nvSpPr>
            <p:cNvPr id="115" name="Text Box 83"/>
            <p:cNvSpPr txBox="1">
              <a:spLocks noChangeArrowheads="1"/>
            </p:cNvSpPr>
            <p:nvPr/>
          </p:nvSpPr>
          <p:spPr bwMode="auto">
            <a:xfrm>
              <a:off x="7668344" y="2348880"/>
              <a:ext cx="180020" cy="5031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 smtClean="0">
                  <a:latin typeface="宋体" pitchFamily="2" charset="-122"/>
                </a:rPr>
                <a:t>适配器</a:t>
              </a:r>
              <a:endParaRPr lang="en-US" altLang="zh-CN" sz="1200" b="1" u="none" dirty="0">
                <a:latin typeface="宋体" pitchFamily="2" charset="-122"/>
              </a:endParaRPr>
            </a:p>
          </p:txBody>
        </p:sp>
        <p:sp>
          <p:nvSpPr>
            <p:cNvPr id="116" name="Text Box 451"/>
            <p:cNvSpPr txBox="1">
              <a:spLocks noChangeArrowheads="1"/>
            </p:cNvSpPr>
            <p:nvPr/>
          </p:nvSpPr>
          <p:spPr bwMode="auto">
            <a:xfrm>
              <a:off x="2967423" y="2348880"/>
              <a:ext cx="956505" cy="25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总线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7" name="Text Box 451"/>
            <p:cNvSpPr txBox="1">
              <a:spLocks noChangeArrowheads="1"/>
            </p:cNvSpPr>
            <p:nvPr/>
          </p:nvSpPr>
          <p:spPr bwMode="auto">
            <a:xfrm>
              <a:off x="4710709" y="2347094"/>
              <a:ext cx="1157436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HOST</a:t>
              </a:r>
              <a:r>
                <a:rPr lang="zh-CN" altLang="en-US" sz="1800" b="1" u="none" dirty="0" smtClean="0">
                  <a:latin typeface="宋体" pitchFamily="2" charset="-122"/>
                </a:rPr>
                <a:t>总线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8" name="Text Box 451"/>
            <p:cNvSpPr txBox="1">
              <a:spLocks noChangeArrowheads="1"/>
            </p:cNvSpPr>
            <p:nvPr/>
          </p:nvSpPr>
          <p:spPr bwMode="auto">
            <a:xfrm>
              <a:off x="6660232" y="2348966"/>
              <a:ext cx="969539" cy="248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总线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60" name="Text Box 83"/>
          <p:cNvSpPr txBox="1">
            <a:spLocks noChangeArrowheads="1"/>
          </p:cNvSpPr>
          <p:nvPr/>
        </p:nvSpPr>
        <p:spPr bwMode="auto">
          <a:xfrm>
            <a:off x="3131840" y="980728"/>
            <a:ext cx="360040" cy="288032"/>
          </a:xfrm>
          <a:prstGeom prst="rect">
            <a:avLst/>
          </a:prstGeom>
          <a:solidFill>
            <a:srgbClr val="CCFF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b="1" u="none" dirty="0" smtClean="0">
                <a:latin typeface="宋体" pitchFamily="2" charset="-122"/>
              </a:rPr>
              <a:t>MMU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3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07640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5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225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7272808" cy="60811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*指令系统的组成：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指令格式与指令功能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操作码编码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OPD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的存放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寻址方式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26" name="Text Box 5"/>
          <p:cNvSpPr txBox="1">
            <a:spLocks noChangeArrowheads="1"/>
          </p:cNvSpPr>
          <p:nvPr/>
        </p:nvSpPr>
        <p:spPr bwMode="auto">
          <a:xfrm>
            <a:off x="1763688" y="771669"/>
            <a:ext cx="7200800" cy="55861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机器指令的集合，指令功能通过指令格式来表示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约定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软件</a:t>
            </a:r>
            <a:r>
              <a:rPr lang="en-US" altLang="zh-CN" sz="2000" b="1" dirty="0" smtClean="0">
                <a:latin typeface="宋体" pitchFamily="2" charset="-122"/>
              </a:rPr>
              <a:t>-</a:t>
            </a:r>
            <a:r>
              <a:rPr lang="zh-CN" altLang="en-US" sz="2000" b="1" dirty="0" smtClean="0">
                <a:latin typeface="宋体" pitchFamily="2" charset="-122"/>
              </a:rPr>
              <a:t>硬件间的约定，如运算器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寄存器组等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zh-CN" altLang="en-US" sz="2000" b="1" dirty="0">
                <a:latin typeface="宋体" pitchFamily="2" charset="-122"/>
              </a:rPr>
              <a:t>功能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sz="2000" b="1" dirty="0" smtClean="0">
                <a:latin typeface="宋体" pitchFamily="2" charset="-122"/>
              </a:rPr>
              <a:t>数据操作</a:t>
            </a:r>
            <a:r>
              <a:rPr lang="en-US" altLang="zh-CN" sz="2000" b="1" dirty="0" smtClean="0">
                <a:latin typeface="宋体" pitchFamily="2" charset="-122"/>
              </a:rPr>
              <a:t>(OP+</a:t>
            </a:r>
            <a:r>
              <a:rPr lang="zh-CN" altLang="en-US" sz="2000" b="1" dirty="0" smtClean="0">
                <a:latin typeface="宋体" pitchFamily="2" charset="-122"/>
              </a:rPr>
              <a:t>存结果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、指令地址计算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约定方法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latin typeface="宋体" pitchFamily="2" charset="-122"/>
              </a:rPr>
              <a:t>定长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扩展编码，无二义性</a:t>
            </a:r>
            <a:r>
              <a:rPr lang="en-US" altLang="zh-CN" sz="1800" b="1" spc="-50" dirty="0" smtClean="0">
                <a:latin typeface="+mn-ea"/>
                <a:ea typeface="+mn-ea"/>
              </a:rPr>
              <a:t>(</a:t>
            </a:r>
            <a:r>
              <a:rPr lang="zh-CN" altLang="en-US" sz="1800" b="1" spc="-50" dirty="0" smtClean="0">
                <a:latin typeface="+mn-ea"/>
                <a:ea typeface="+mn-ea"/>
              </a:rPr>
              <a:t>标识</a:t>
            </a:r>
            <a:r>
              <a:rPr lang="zh-CN" altLang="en-US" sz="1800" b="1" spc="-50" dirty="0">
                <a:latin typeface="+mn-ea"/>
                <a:ea typeface="+mn-ea"/>
              </a:rPr>
              <a:t>不同</a:t>
            </a:r>
            <a:r>
              <a:rPr lang="zh-CN" altLang="en-US" sz="1800" b="1" spc="-50" dirty="0" smtClean="0">
                <a:latin typeface="+mn-ea"/>
                <a:ea typeface="+mn-ea"/>
              </a:rPr>
              <a:t>指令、指明隐含信息</a:t>
            </a:r>
            <a:r>
              <a:rPr lang="en-US" altLang="zh-CN" sz="1800" b="1" spc="-50" dirty="0" smtClean="0">
                <a:latin typeface="+mn-ea"/>
                <a:ea typeface="+mn-ea"/>
              </a:rPr>
              <a:t>)</a:t>
            </a:r>
            <a:endParaRPr lang="en-US" altLang="zh-CN" sz="2000" b="1" spc="-50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</a:rPr>
              <a:t>寄存器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存储器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指令字</a:t>
            </a:r>
            <a:r>
              <a:rPr lang="zh-CN" altLang="en-US" sz="2000" b="1" dirty="0" smtClean="0">
                <a:latin typeface="宋体" pitchFamily="2" charset="-122"/>
              </a:rPr>
              <a:t>中的存放方式、地址表示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000" b="1" dirty="0" smtClean="0">
                <a:latin typeface="宋体" pitchFamily="2" charset="-122"/>
              </a:rPr>
              <a:t>指令寻址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数据寻址，立即</a:t>
            </a:r>
            <a:r>
              <a:rPr lang="en-US" altLang="zh-CN" sz="2000" b="1" dirty="0" smtClean="0">
                <a:latin typeface="宋体" pitchFamily="2" charset="-122"/>
              </a:rPr>
              <a:t>/REG/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/REG</a:t>
            </a:r>
            <a:r>
              <a:rPr lang="zh-CN" altLang="en-US" sz="2000" b="1" dirty="0" smtClean="0">
                <a:latin typeface="宋体" pitchFamily="2" charset="-122"/>
              </a:rPr>
              <a:t>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相对</a:t>
            </a:r>
            <a:r>
              <a:rPr lang="en-US" altLang="zh-CN" sz="2000" b="1" dirty="0" smtClean="0">
                <a:latin typeface="宋体" pitchFamily="2" charset="-122"/>
              </a:rPr>
              <a:t>/…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270" name="组合 269"/>
          <p:cNvGrpSpPr/>
          <p:nvPr/>
        </p:nvGrpSpPr>
        <p:grpSpPr>
          <a:xfrm>
            <a:off x="6289019" y="3284984"/>
            <a:ext cx="1235184" cy="823022"/>
            <a:chOff x="6073120" y="3966858"/>
            <a:chExt cx="1235184" cy="823022"/>
          </a:xfrm>
        </p:grpSpPr>
        <p:cxnSp>
          <p:nvCxnSpPr>
            <p:cNvPr id="271" name="直接箭头连接符 270"/>
            <p:cNvCxnSpPr/>
            <p:nvPr/>
          </p:nvCxnSpPr>
          <p:spPr>
            <a:xfrm>
              <a:off x="6588224" y="3966858"/>
              <a:ext cx="0" cy="823022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 Box 22"/>
            <p:cNvSpPr txBox="1">
              <a:spLocks noChangeArrowheads="1"/>
            </p:cNvSpPr>
            <p:nvPr/>
          </p:nvSpPr>
          <p:spPr bwMode="auto">
            <a:xfrm>
              <a:off x="6588223" y="4110874"/>
              <a:ext cx="720081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操作码</a:t>
              </a:r>
              <a:endParaRPr lang="en-US" altLang="zh-CN" sz="1600" b="1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编码</a:t>
              </a:r>
              <a:endParaRPr lang="zh-CN" altLang="en-US" sz="14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273" name="直接箭头连接符 272"/>
            <p:cNvCxnSpPr/>
            <p:nvPr/>
          </p:nvCxnSpPr>
          <p:spPr>
            <a:xfrm>
              <a:off x="6073120" y="3969060"/>
              <a:ext cx="515103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组合 273"/>
          <p:cNvGrpSpPr/>
          <p:nvPr/>
        </p:nvGrpSpPr>
        <p:grpSpPr>
          <a:xfrm>
            <a:off x="1403523" y="2492896"/>
            <a:ext cx="7560839" cy="1944219"/>
            <a:chOff x="827584" y="2204864"/>
            <a:chExt cx="7560839" cy="1944219"/>
          </a:xfrm>
        </p:grpSpPr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19872" y="3609049"/>
              <a:ext cx="2250250" cy="252000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地址码个数</a:t>
              </a:r>
              <a:r>
                <a:rPr lang="en-US" altLang="zh-CN" sz="1400" b="1" dirty="0" smtClean="0">
                  <a:latin typeface="宋体" pitchFamily="2" charset="-122"/>
                </a:rPr>
                <a:t>/</a:t>
              </a:r>
              <a:r>
                <a:rPr lang="zh-CN" altLang="en-US" sz="1400" b="1" dirty="0" smtClean="0">
                  <a:latin typeface="宋体" pitchFamily="2" charset="-122"/>
                </a:rPr>
                <a:t>目的</a:t>
              </a:r>
              <a:r>
                <a:rPr lang="en-US" altLang="zh-CN" sz="1400" b="1" dirty="0" smtClean="0">
                  <a:latin typeface="宋体" pitchFamily="2" charset="-122"/>
                </a:rPr>
                <a:t>OPD</a:t>
              </a:r>
              <a:r>
                <a:rPr lang="zh-CN" altLang="en-US" sz="1400" b="1" dirty="0" smtClean="0">
                  <a:latin typeface="宋体" pitchFamily="2" charset="-122"/>
                </a:rPr>
                <a:t>位置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276" name="Text Box 22"/>
            <p:cNvSpPr txBox="1">
              <a:spLocks noChangeArrowheads="1"/>
            </p:cNvSpPr>
            <p:nvPr/>
          </p:nvSpPr>
          <p:spPr bwMode="auto">
            <a:xfrm>
              <a:off x="1763688" y="2663200"/>
              <a:ext cx="504056" cy="7277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功能</a:t>
              </a:r>
              <a:r>
                <a:rPr lang="zh-CN" altLang="en-US" sz="1600" b="1" dirty="0" smtClean="0">
                  <a:latin typeface="宋体" pitchFamily="2" charset="-122"/>
                </a:rPr>
                <a:t>所含信息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77" name="Text Box 23"/>
            <p:cNvSpPr txBox="1">
              <a:spLocks noChangeArrowheads="1"/>
            </p:cNvSpPr>
            <p:nvPr/>
          </p:nvSpPr>
          <p:spPr bwMode="auto">
            <a:xfrm>
              <a:off x="6732240" y="3860758"/>
              <a:ext cx="1656183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地址码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78" name="直接连接符 277"/>
            <p:cNvCxnSpPr/>
            <p:nvPr/>
          </p:nvCxnSpPr>
          <p:spPr bwMode="auto">
            <a:xfrm>
              <a:off x="7164288" y="3861048"/>
              <a:ext cx="0" cy="2880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直接连接符 278"/>
            <p:cNvCxnSpPr/>
            <p:nvPr/>
          </p:nvCxnSpPr>
          <p:spPr bwMode="auto">
            <a:xfrm>
              <a:off x="7956376" y="3861048"/>
              <a:ext cx="0" cy="28742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0" name="Text Box 22"/>
            <p:cNvSpPr txBox="1">
              <a:spLocks noChangeArrowheads="1"/>
            </p:cNvSpPr>
            <p:nvPr/>
          </p:nvSpPr>
          <p:spPr bwMode="auto">
            <a:xfrm>
              <a:off x="971600" y="3861048"/>
              <a:ext cx="936104" cy="28803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指令格式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2555776" y="2564905"/>
              <a:ext cx="720080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指令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需约定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信息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282" name="直接箭头连接符 281"/>
            <p:cNvCxnSpPr/>
            <p:nvPr/>
          </p:nvCxnSpPr>
          <p:spPr>
            <a:xfrm>
              <a:off x="2267743" y="3032352"/>
              <a:ext cx="288033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/>
            <p:nvPr/>
          </p:nvCxnSpPr>
          <p:spPr>
            <a:xfrm flipV="1">
              <a:off x="1907704" y="4005062"/>
              <a:ext cx="3888432" cy="2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 Box 22"/>
            <p:cNvSpPr txBox="1">
              <a:spLocks noChangeArrowheads="1"/>
            </p:cNvSpPr>
            <p:nvPr/>
          </p:nvSpPr>
          <p:spPr bwMode="auto">
            <a:xfrm>
              <a:off x="5868144" y="3861080"/>
              <a:ext cx="864097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操作码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5" name="Text Box 22"/>
            <p:cNvSpPr txBox="1">
              <a:spLocks noChangeArrowheads="1"/>
            </p:cNvSpPr>
            <p:nvPr/>
          </p:nvSpPr>
          <p:spPr bwMode="auto">
            <a:xfrm>
              <a:off x="2411758" y="3609048"/>
              <a:ext cx="1011909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格式信息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86" name="直接箭头连接符 285"/>
            <p:cNvCxnSpPr>
              <a:stCxn id="285" idx="0"/>
              <a:endCxn id="281" idx="2"/>
            </p:cNvCxnSpPr>
            <p:nvPr/>
          </p:nvCxnSpPr>
          <p:spPr>
            <a:xfrm flipH="1" flipV="1">
              <a:off x="2915816" y="3429001"/>
              <a:ext cx="1897" cy="180047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 Box 22"/>
            <p:cNvSpPr txBox="1">
              <a:spLocks noChangeArrowheads="1"/>
            </p:cNvSpPr>
            <p:nvPr/>
          </p:nvSpPr>
          <p:spPr bwMode="auto">
            <a:xfrm>
              <a:off x="971600" y="2663200"/>
              <a:ext cx="504056" cy="7277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指令</a:t>
              </a:r>
              <a:r>
                <a:rPr lang="zh-CN" altLang="en-US" sz="1600" b="1" dirty="0">
                  <a:latin typeface="宋体" pitchFamily="2" charset="-122"/>
                </a:rPr>
                <a:t>功能</a:t>
              </a:r>
            </a:p>
          </p:txBody>
        </p:sp>
        <p:cxnSp>
          <p:nvCxnSpPr>
            <p:cNvPr id="288" name="直接箭头连接符 287"/>
            <p:cNvCxnSpPr/>
            <p:nvPr/>
          </p:nvCxnSpPr>
          <p:spPr>
            <a:xfrm>
              <a:off x="1475656" y="3032352"/>
              <a:ext cx="288032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/>
            <p:nvPr/>
          </p:nvCxnSpPr>
          <p:spPr>
            <a:xfrm flipV="1">
              <a:off x="2915816" y="3861048"/>
              <a:ext cx="0" cy="144016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/>
            <p:nvPr/>
          </p:nvCxnSpPr>
          <p:spPr>
            <a:xfrm>
              <a:off x="3419872" y="2469438"/>
              <a:ext cx="0" cy="180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 Box 22"/>
            <p:cNvSpPr txBox="1">
              <a:spLocks noChangeArrowheads="1"/>
            </p:cNvSpPr>
            <p:nvPr/>
          </p:nvSpPr>
          <p:spPr bwMode="auto">
            <a:xfrm>
              <a:off x="2555776" y="2204864"/>
              <a:ext cx="2448271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信息表示方式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显式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隐式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92" name="直接箭头连接符 291"/>
            <p:cNvCxnSpPr/>
            <p:nvPr/>
          </p:nvCxnSpPr>
          <p:spPr>
            <a:xfrm>
              <a:off x="827584" y="2348864"/>
              <a:ext cx="360041" cy="16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37"/>
            <p:cNvCxnSpPr/>
            <p:nvPr/>
          </p:nvCxnSpPr>
          <p:spPr>
            <a:xfrm rot="16200000" flipV="1">
              <a:off x="71501" y="3104964"/>
              <a:ext cx="1656185" cy="144017"/>
            </a:xfrm>
            <a:prstGeom prst="bentConnector3">
              <a:avLst>
                <a:gd name="adj1" fmla="val 310"/>
              </a:avLst>
            </a:prstGeom>
            <a:ln w="12700">
              <a:solidFill>
                <a:srgbClr val="FF3399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>
              <a:stCxn id="295" idx="3"/>
              <a:endCxn id="291" idx="1"/>
            </p:cNvCxnSpPr>
            <p:nvPr/>
          </p:nvCxnSpPr>
          <p:spPr>
            <a:xfrm flipV="1">
              <a:off x="2123728" y="2348880"/>
              <a:ext cx="432048" cy="7385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 Box 22"/>
            <p:cNvSpPr txBox="1">
              <a:spLocks noChangeArrowheads="1"/>
            </p:cNvSpPr>
            <p:nvPr/>
          </p:nvSpPr>
          <p:spPr bwMode="auto">
            <a:xfrm>
              <a:off x="1187624" y="2230265"/>
              <a:ext cx="936104" cy="2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表示</a:t>
              </a:r>
              <a:r>
                <a:rPr lang="zh-CN" altLang="en-US" sz="1600" b="1" dirty="0" smtClean="0">
                  <a:latin typeface="宋体" pitchFamily="2" charset="-122"/>
                </a:rPr>
                <a:t>性能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3851795" y="2816933"/>
            <a:ext cx="2736304" cy="864096"/>
            <a:chOff x="3275856" y="2528901"/>
            <a:chExt cx="2736304" cy="864096"/>
          </a:xfrm>
        </p:grpSpPr>
        <p:sp>
          <p:nvSpPr>
            <p:cNvPr id="297" name="Text Box 22"/>
            <p:cNvSpPr txBox="1">
              <a:spLocks noChangeArrowheads="1"/>
            </p:cNvSpPr>
            <p:nvPr/>
          </p:nvSpPr>
          <p:spPr bwMode="auto">
            <a:xfrm>
              <a:off x="3635896" y="2528901"/>
              <a:ext cx="2376264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显式的</a:t>
              </a:r>
              <a:r>
                <a:rPr lang="en-US" altLang="zh-CN" sz="1600" b="1" dirty="0" smtClean="0">
                  <a:latin typeface="宋体" pitchFamily="2" charset="-122"/>
                </a:rPr>
                <a:t>OPD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指令地址信息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98" name="Text Box 22"/>
            <p:cNvSpPr txBox="1">
              <a:spLocks noChangeArrowheads="1"/>
            </p:cNvSpPr>
            <p:nvPr/>
          </p:nvSpPr>
          <p:spPr bwMode="auto">
            <a:xfrm>
              <a:off x="3635896" y="2839793"/>
              <a:ext cx="2034226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显式的</a:t>
              </a:r>
              <a:r>
                <a:rPr lang="zh-CN" altLang="en-US" sz="1600" b="1" dirty="0" smtClean="0">
                  <a:latin typeface="宋体" pitchFamily="2" charset="-122"/>
                </a:rPr>
                <a:t>操作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格式信息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299" name="直接箭头连接符 298"/>
            <p:cNvCxnSpPr/>
            <p:nvPr/>
          </p:nvCxnSpPr>
          <p:spPr>
            <a:xfrm>
              <a:off x="3275857" y="2678441"/>
              <a:ext cx="36004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/>
            <p:cNvCxnSpPr/>
            <p:nvPr/>
          </p:nvCxnSpPr>
          <p:spPr>
            <a:xfrm>
              <a:off x="3275857" y="2964377"/>
              <a:ext cx="36004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 Box 22"/>
            <p:cNvSpPr txBox="1">
              <a:spLocks noChangeArrowheads="1"/>
            </p:cNvSpPr>
            <p:nvPr/>
          </p:nvSpPr>
          <p:spPr bwMode="auto">
            <a:xfrm>
              <a:off x="3635896" y="3140997"/>
              <a:ext cx="1152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隐式的</a:t>
              </a:r>
              <a:r>
                <a:rPr lang="zh-CN" altLang="en-US" sz="1600" b="1" dirty="0" smtClean="0">
                  <a:latin typeface="宋体" pitchFamily="2" charset="-122"/>
                </a:rPr>
                <a:t>信息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302" name="直接箭头连接符 301"/>
            <p:cNvCxnSpPr/>
            <p:nvPr/>
          </p:nvCxnSpPr>
          <p:spPr>
            <a:xfrm>
              <a:off x="3275856" y="3256601"/>
              <a:ext cx="36004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组合 302"/>
          <p:cNvGrpSpPr/>
          <p:nvPr/>
        </p:nvGrpSpPr>
        <p:grpSpPr>
          <a:xfrm>
            <a:off x="6372075" y="2492896"/>
            <a:ext cx="2592288" cy="575433"/>
            <a:chOff x="5796136" y="1377376"/>
            <a:chExt cx="2592288" cy="575433"/>
          </a:xfrm>
        </p:grpSpPr>
        <p:sp>
          <p:nvSpPr>
            <p:cNvPr id="304" name="Text Box 22"/>
            <p:cNvSpPr txBox="1">
              <a:spLocks noChangeArrowheads="1"/>
            </p:cNvSpPr>
            <p:nvPr/>
          </p:nvSpPr>
          <p:spPr bwMode="auto">
            <a:xfrm>
              <a:off x="6582561" y="1700809"/>
              <a:ext cx="1805863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OPD</a:t>
              </a:r>
              <a:r>
                <a:rPr lang="zh-CN" altLang="en-US" sz="1600" b="1" dirty="0" smtClean="0">
                  <a:latin typeface="宋体" pitchFamily="2" charset="-122"/>
                </a:rPr>
                <a:t>地址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指令地址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305" name="直接箭头连接符 304"/>
            <p:cNvCxnSpPr/>
            <p:nvPr/>
          </p:nvCxnSpPr>
          <p:spPr>
            <a:xfrm flipV="1">
              <a:off x="6012160" y="1843292"/>
              <a:ext cx="570401" cy="604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 Box 22"/>
            <p:cNvSpPr txBox="1">
              <a:spLocks noChangeArrowheads="1"/>
            </p:cNvSpPr>
            <p:nvPr/>
          </p:nvSpPr>
          <p:spPr bwMode="auto">
            <a:xfrm>
              <a:off x="5796136" y="1377376"/>
              <a:ext cx="2592288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的存放</a:t>
              </a:r>
              <a:r>
                <a:rPr lang="en-US" altLang="zh-CN" sz="1600" b="1" dirty="0" smtClean="0">
                  <a:latin typeface="宋体" pitchFamily="2" charset="-122"/>
                </a:rPr>
                <a:t>(GPRs/MEM/IR</a:t>
              </a:r>
              <a:r>
                <a:rPr lang="zh-CN" altLang="en-US" sz="1600" b="1" dirty="0" smtClean="0">
                  <a:latin typeface="宋体" pitchFamily="2" charset="-122"/>
                </a:rPr>
                <a:t>等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307" name="直接箭头连接符 306"/>
            <p:cNvCxnSpPr/>
            <p:nvPr/>
          </p:nvCxnSpPr>
          <p:spPr>
            <a:xfrm>
              <a:off x="6300192" y="1636406"/>
              <a:ext cx="0" cy="18000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组合 307"/>
          <p:cNvGrpSpPr/>
          <p:nvPr/>
        </p:nvGrpSpPr>
        <p:grpSpPr>
          <a:xfrm>
            <a:off x="7812235" y="3140968"/>
            <a:ext cx="1152253" cy="962740"/>
            <a:chOff x="7236296" y="2025448"/>
            <a:chExt cx="1152253" cy="962740"/>
          </a:xfrm>
        </p:grpSpPr>
        <p:cxnSp>
          <p:nvCxnSpPr>
            <p:cNvPr id="309" name="直接箭头连接符 308"/>
            <p:cNvCxnSpPr/>
            <p:nvPr/>
          </p:nvCxnSpPr>
          <p:spPr>
            <a:xfrm>
              <a:off x="7236296" y="2025448"/>
              <a:ext cx="0" cy="96274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 Box 22"/>
            <p:cNvSpPr txBox="1">
              <a:spLocks noChangeArrowheads="1"/>
            </p:cNvSpPr>
            <p:nvPr/>
          </p:nvSpPr>
          <p:spPr bwMode="auto">
            <a:xfrm>
              <a:off x="7236296" y="2276871"/>
              <a:ext cx="1152253" cy="468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地址码编码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311" name="Text Box 205"/>
          <p:cNvSpPr txBox="1">
            <a:spLocks noChangeArrowheads="1"/>
          </p:cNvSpPr>
          <p:nvPr/>
        </p:nvSpPr>
        <p:spPr bwMode="auto">
          <a:xfrm>
            <a:off x="1835571" y="4475786"/>
            <a:ext cx="6912768" cy="55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pPr>
              <a:lnSpc>
                <a:spcPct val="105000"/>
              </a:lnSpc>
            </a:pPr>
            <a:r>
              <a:rPr lang="zh-CN" altLang="en-US" sz="1600" b="1" dirty="0" smtClean="0">
                <a:latin typeface="+mn-ea"/>
              </a:rPr>
              <a:t>注：指令所含信息</a:t>
            </a:r>
            <a:r>
              <a:rPr lang="en-US" altLang="zh-CN" sz="1600" b="1" dirty="0" smtClean="0">
                <a:latin typeface="+mn-ea"/>
              </a:rPr>
              <a:t>—</a:t>
            </a:r>
            <a:r>
              <a:rPr lang="zh-CN" altLang="en-US" sz="1600" b="1" dirty="0" smtClean="0">
                <a:latin typeface="+mn-ea"/>
              </a:rPr>
              <a:t>操作类型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功能</a:t>
            </a:r>
            <a:r>
              <a:rPr lang="en-US" altLang="zh-CN" sz="1600" b="1" dirty="0" smtClean="0">
                <a:latin typeface="+mn-ea"/>
              </a:rPr>
              <a:t>+OPD</a:t>
            </a:r>
            <a:r>
              <a:rPr lang="zh-CN" altLang="en-US" sz="1600" b="1" dirty="0" smtClean="0">
                <a:latin typeface="+mn-ea"/>
              </a:rPr>
              <a:t>类型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目的</a:t>
            </a:r>
            <a:r>
              <a:rPr lang="en-US" altLang="zh-CN" sz="1600" b="1" dirty="0">
                <a:latin typeface="+mn-ea"/>
              </a:rPr>
              <a:t>OPD</a:t>
            </a:r>
            <a:r>
              <a:rPr lang="zh-CN" altLang="en-US" sz="1600" b="1" dirty="0">
                <a:latin typeface="+mn-ea"/>
              </a:rPr>
              <a:t>、下条</a:t>
            </a:r>
            <a:r>
              <a:rPr lang="zh-CN" altLang="en-US" sz="1600" b="1" dirty="0" smtClean="0">
                <a:latin typeface="+mn-ea"/>
              </a:rPr>
              <a:t>指令地址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   </a:t>
            </a:r>
            <a:r>
              <a:rPr lang="zh-CN" altLang="en-US" sz="1600" b="1" dirty="0" smtClean="0">
                <a:latin typeface="+mn-ea"/>
              </a:rPr>
              <a:t>隐含表示条件</a:t>
            </a:r>
            <a:r>
              <a:rPr lang="en-US" altLang="zh-CN" sz="1600" b="1" dirty="0" smtClean="0">
                <a:latin typeface="+mn-ea"/>
              </a:rPr>
              <a:t>—</a:t>
            </a:r>
            <a:r>
              <a:rPr lang="zh-CN" altLang="en-US" sz="1600" b="1" dirty="0" smtClean="0">
                <a:latin typeface="+mn-ea"/>
              </a:rPr>
              <a:t>当前指令中，信息的取值只有一种</a:t>
            </a:r>
            <a:endParaRPr lang="en-US" altLang="zh-CN" sz="1600" b="1" dirty="0" smtClean="0">
              <a:latin typeface="+mn-ea"/>
            </a:endParaRPr>
          </a:p>
        </p:txBody>
      </p:sp>
      <p:cxnSp>
        <p:nvCxnSpPr>
          <p:cNvPr id="312" name="直接箭头连接符 311"/>
          <p:cNvCxnSpPr/>
          <p:nvPr/>
        </p:nvCxnSpPr>
        <p:spPr>
          <a:xfrm>
            <a:off x="5394315" y="3591032"/>
            <a:ext cx="1121775" cy="630056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163622" y="332656"/>
            <a:ext cx="7432713" cy="581184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的组成：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任务：按存储程序工作方式执行程序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基本组成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工作流程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电路控制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表示：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数据通路的组成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互连：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指令执行过程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控制需求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控制器的组成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基本结构：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时序信号形成电路：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sz="2000" spc="-80" dirty="0" err="1">
                <a:solidFill>
                  <a:srgbClr val="990099"/>
                </a:solidFill>
              </a:rPr>
              <a:t>μ</a:t>
            </a:r>
            <a:r>
              <a:rPr lang="en-US" altLang="zh-CN" sz="2000" b="1" spc="-80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控制信号形成电路：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中断机构的组成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771669"/>
            <a:ext cx="7272808" cy="539378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操作类</a:t>
            </a:r>
            <a:r>
              <a:rPr lang="en-US" altLang="zh-CN" sz="2000" b="1" dirty="0" smtClean="0">
                <a:latin typeface="宋体" pitchFamily="2" charset="-122"/>
              </a:rPr>
              <a:t>3.5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计算机模型</a:t>
            </a:r>
            <a:r>
              <a:rPr lang="en-US" altLang="zh-CN" sz="1600" b="1" dirty="0">
                <a:latin typeface="宋体" pitchFamily="2" charset="-122"/>
              </a:rPr>
              <a:t>/ISA/</a:t>
            </a:r>
            <a:r>
              <a:rPr lang="zh-CN" altLang="en-US" sz="1600" b="1" dirty="0">
                <a:latin typeface="宋体" pitchFamily="2" charset="-122"/>
              </a:rPr>
              <a:t>中断处理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，控制类</a:t>
            </a:r>
            <a:r>
              <a:rPr lang="en-US" altLang="zh-CN" sz="2000" b="1" dirty="0" smtClean="0">
                <a:latin typeface="宋体" pitchFamily="2" charset="-122"/>
              </a:rPr>
              <a:t>2.5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宋体" pitchFamily="2" charset="-122"/>
              </a:rPr>
              <a:t>              </a:t>
            </a:r>
            <a:r>
              <a:rPr lang="zh-CN" altLang="en-US" sz="2000" b="1" u="sng" dirty="0" smtClean="0">
                <a:latin typeface="宋体" pitchFamily="2" charset="-122"/>
              </a:rPr>
              <a:t>运算器</a:t>
            </a:r>
            <a:r>
              <a:rPr lang="en-US" altLang="zh-CN" sz="2000" b="1" u="sng" dirty="0" smtClean="0">
                <a:latin typeface="宋体" pitchFamily="2" charset="-122"/>
              </a:rPr>
              <a:t>/BIU/MMU/</a:t>
            </a:r>
            <a:r>
              <a:rPr lang="zh-CN" altLang="en-US" sz="2000" b="1" u="sng" dirty="0" smtClean="0"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+mn-lt"/>
              </a:rPr>
              <a:t> </a:t>
            </a:r>
            <a:r>
              <a:rPr lang="zh-CN" altLang="en-US" sz="2000" b="1" u="sng" dirty="0" smtClean="0">
                <a:latin typeface="宋体" pitchFamily="2" charset="-122"/>
              </a:rPr>
              <a:t>部件</a:t>
            </a:r>
            <a:r>
              <a:rPr lang="en-US" altLang="zh-CN" sz="2000" b="1" u="sng" dirty="0" smtClean="0">
                <a:latin typeface="宋体" pitchFamily="2" charset="-122"/>
              </a:rPr>
              <a:t>/CU/</a:t>
            </a:r>
            <a:r>
              <a:rPr lang="zh-CN" altLang="en-US" sz="2000" b="1" u="sng" dirty="0" smtClean="0">
                <a:latin typeface="宋体" pitchFamily="2" charset="-122"/>
              </a:rPr>
              <a:t>中断机构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        </a:t>
            </a:r>
            <a:r>
              <a:rPr lang="zh-CN" altLang="en-US" sz="2000" b="1" dirty="0" smtClean="0">
                <a:latin typeface="宋体" pitchFamily="2" charset="-122"/>
              </a:rPr>
              <a:t>循环地</a:t>
            </a:r>
            <a:r>
              <a:rPr lang="zh-CN" altLang="en-US" sz="2000" b="1" dirty="0" smtClean="0">
                <a:latin typeface="+mn-lt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执行指令＋检测并响应中断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循环的操作序列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～指令类型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中断类型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取指</a:t>
            </a:r>
            <a:r>
              <a:rPr lang="en-US" altLang="zh-CN" sz="1800" b="1" dirty="0" smtClean="0">
                <a:latin typeface="宋体" pitchFamily="2" charset="-122"/>
              </a:rPr>
              <a:t>(PC/IR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＋执行</a:t>
            </a:r>
            <a:r>
              <a:rPr lang="en-US" altLang="zh-CN" sz="1800" b="1" dirty="0" smtClean="0">
                <a:latin typeface="宋体" pitchFamily="2" charset="-122"/>
              </a:rPr>
              <a:t>(ALU/GPRs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连</a:t>
            </a:r>
            <a:r>
              <a:rPr lang="zh-CN" altLang="en-US" sz="2000" b="1" dirty="0">
                <a:latin typeface="宋体" pitchFamily="2" charset="-122"/>
              </a:rPr>
              <a:t>线结构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专用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，端口连接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各操作序列的数据路径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             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      各操作序列的组成与控制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spc="-50" dirty="0" smtClean="0">
                <a:latin typeface="+mn-ea"/>
                <a:ea typeface="+mn-ea"/>
              </a:rPr>
              <a:t>      CU</a:t>
            </a:r>
            <a:r>
              <a:rPr lang="en-US" altLang="zh-CN" sz="1800" b="1" spc="-50" dirty="0" smtClean="0">
                <a:latin typeface="+mn-ea"/>
                <a:ea typeface="+mn-ea"/>
              </a:rPr>
              <a:t>(ID/</a:t>
            </a:r>
            <a:r>
              <a:rPr lang="zh-CN" altLang="en-US" sz="1800" b="1" spc="-50" dirty="0" smtClean="0">
                <a:latin typeface="+mn-ea"/>
                <a:ea typeface="+mn-ea"/>
              </a:rPr>
              <a:t>时序电路</a:t>
            </a:r>
            <a:r>
              <a:rPr lang="en-US" altLang="zh-CN" sz="1800" b="1" spc="-50" dirty="0" smtClean="0">
                <a:latin typeface="+mn-ea"/>
                <a:ea typeface="+mn-ea"/>
              </a:rPr>
              <a:t>/</a:t>
            </a:r>
            <a:r>
              <a:rPr lang="zh-CN" altLang="en-US" sz="1800" b="1" spc="-50" dirty="0" smtClean="0">
                <a:latin typeface="+mn-ea"/>
                <a:ea typeface="+mn-ea"/>
              </a:rPr>
              <a:t>控制信号形成电路</a:t>
            </a:r>
            <a:r>
              <a:rPr lang="en-US" altLang="zh-CN" sz="1800" b="1" spc="-50" dirty="0" smtClean="0">
                <a:latin typeface="+mn-ea"/>
                <a:ea typeface="+mn-ea"/>
              </a:rPr>
              <a:t>)</a:t>
            </a:r>
            <a:r>
              <a:rPr lang="zh-CN" altLang="en-US" sz="2000" b="1" spc="-50" dirty="0" smtClean="0">
                <a:latin typeface="+mn-ea"/>
                <a:ea typeface="+mn-ea"/>
              </a:rPr>
              <a:t>，其余∈</a:t>
            </a:r>
            <a:r>
              <a:rPr lang="en-US" altLang="zh-CN" sz="2000" b="1" spc="-50" dirty="0" smtClean="0">
                <a:latin typeface="+mn-ea"/>
                <a:ea typeface="+mn-ea"/>
              </a:rPr>
              <a:t>DP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时序系统的组织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信号序列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、实现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定序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定时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             </a:t>
            </a:r>
            <a:r>
              <a:rPr lang="zh-CN" altLang="en-US" sz="2000" b="1" dirty="0" smtClean="0">
                <a:latin typeface="宋体" pitchFamily="2" charset="-122"/>
              </a:rPr>
              <a:t>需求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基于时序系统的状态转换图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，实现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</a:t>
            </a:r>
            <a:r>
              <a:rPr lang="zh-CN" altLang="en-US" sz="2000" b="1" dirty="0" smtClean="0">
                <a:latin typeface="宋体" pitchFamily="2" charset="-122"/>
              </a:rPr>
              <a:t>事件组织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含处理需求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，处理过程，硬件组成</a:t>
            </a:r>
            <a:endParaRPr lang="en-US" altLang="zh-CN" sz="22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1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179512" y="3284984"/>
            <a:ext cx="8812088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复习建议：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思路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优先建立整机概念，基于需求理解部件</a:t>
            </a:r>
            <a:r>
              <a:rPr lang="zh-CN" altLang="en-US" sz="2200" b="1" dirty="0" smtClean="0">
                <a:latin typeface="宋体" pitchFamily="2" charset="-122"/>
              </a:rPr>
              <a:t>组成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方法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教材、课件同步</a:t>
            </a:r>
            <a:r>
              <a:rPr lang="zh-CN" altLang="en-US" sz="2200" b="1" dirty="0" smtClean="0">
                <a:latin typeface="宋体" pitchFamily="2" charset="-122"/>
              </a:rPr>
              <a:t>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互补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 smtClean="0">
                <a:latin typeface="宋体" pitchFamily="2" charset="-122"/>
              </a:rPr>
              <a:t>通过做题巩固、查漏，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</a:t>
            </a:r>
            <a:r>
              <a:rPr lang="zh-CN" altLang="en-US" sz="2200" b="1" dirty="0" smtClean="0">
                <a:latin typeface="宋体" pitchFamily="2" charset="-122"/>
              </a:rPr>
              <a:t>注意知识点</a:t>
            </a:r>
            <a:r>
              <a:rPr lang="zh-CN" altLang="en-US" sz="2200" b="1" dirty="0" smtClean="0">
                <a:latin typeface="宋体" pitchFamily="2" charset="-122"/>
              </a:rPr>
              <a:t>融合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2FA3-BBCA-4B4E-B6D6-64EDDDF54463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79512" y="476672"/>
            <a:ext cx="8712968" cy="2862322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课程考核的相关问题：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考核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基本概念、</a:t>
            </a:r>
            <a:r>
              <a:rPr lang="zh-CN" altLang="en-US" sz="2200" b="1" dirty="0" smtClean="0">
                <a:latin typeface="宋体" pitchFamily="2" charset="-122"/>
              </a:rPr>
              <a:t>基本原理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考核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spc="-100" dirty="0">
                <a:latin typeface="宋体" pitchFamily="2" charset="-122"/>
              </a:rPr>
              <a:t>概念理解、原理解释、量化分析、</a:t>
            </a:r>
            <a:r>
              <a:rPr lang="zh-CN" altLang="en-US" sz="2200" b="1" spc="-100" dirty="0" smtClean="0">
                <a:latin typeface="宋体" pitchFamily="2" charset="-122"/>
              </a:rPr>
              <a:t>简单设计</a:t>
            </a:r>
            <a:endParaRPr lang="en-US" altLang="zh-CN" sz="2200" b="1" spc="-100" dirty="0">
              <a:latin typeface="宋体" pitchFamily="2" charset="-122"/>
            </a:endParaRPr>
          </a:p>
          <a:p>
            <a:pPr algn="just">
              <a:lnSpc>
                <a:spcPct val="105000"/>
              </a:lnSpc>
            </a:pPr>
            <a:r>
              <a:rPr lang="en-US" altLang="zh-CN" sz="1600" b="1" spc="-100" dirty="0">
                <a:latin typeface="宋体" pitchFamily="2" charset="-122"/>
              </a:rPr>
              <a:t>                         (</a:t>
            </a:r>
            <a:r>
              <a:rPr lang="zh-CN" altLang="en-US" sz="1600" b="1" spc="-100" dirty="0">
                <a:latin typeface="宋体" pitchFamily="2" charset="-122"/>
              </a:rPr>
              <a:t>闭卷考试时，场景会给出的</a:t>
            </a:r>
            <a:r>
              <a:rPr lang="en-US" altLang="zh-CN" sz="1600" b="1" spc="-100" dirty="0">
                <a:latin typeface="宋体" pitchFamily="2" charset="-122"/>
              </a:rPr>
              <a:t>[</a:t>
            </a:r>
            <a:r>
              <a:rPr lang="zh-CN" altLang="en-US" sz="1600" b="1" spc="-100" dirty="0">
                <a:latin typeface="宋体" pitchFamily="2" charset="-122"/>
              </a:rPr>
              <a:t>不需要背</a:t>
            </a:r>
            <a:r>
              <a:rPr lang="en-US" altLang="zh-CN" sz="1600" b="1" spc="-100" dirty="0" smtClean="0">
                <a:latin typeface="宋体" pitchFamily="2" charset="-122"/>
              </a:rPr>
              <a:t>])</a:t>
            </a:r>
          </a:p>
          <a:p>
            <a:pPr algn="just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考核范围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课件未讲的不考，</a:t>
            </a:r>
            <a:r>
              <a:rPr lang="zh-CN" altLang="en-US" sz="2200" b="1" dirty="0">
                <a:latin typeface="宋体" pitchFamily="2" charset="-122"/>
              </a:rPr>
              <a:t>标</a:t>
            </a:r>
            <a:r>
              <a:rPr lang="en-US" altLang="zh-CN" sz="2200" b="1" dirty="0" smtClean="0">
                <a:latin typeface="宋体" pitchFamily="2" charset="-122"/>
              </a:rPr>
              <a:t>×</a:t>
            </a:r>
            <a:r>
              <a:rPr lang="zh-CN" altLang="en-US" sz="2200" b="1" dirty="0" smtClean="0">
                <a:latin typeface="宋体" pitchFamily="2" charset="-122"/>
              </a:rPr>
              <a:t>的不考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latin typeface="宋体" pitchFamily="2" charset="-122"/>
              </a:rPr>
              <a:t>重 要 性：</a:t>
            </a:r>
            <a:r>
              <a:rPr lang="zh-CN" altLang="en-US" sz="2000" b="1" dirty="0">
                <a:latin typeface="宋体" pitchFamily="2" charset="-122"/>
              </a:rPr>
              <a:t>层次有     、    、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紫色文字</a:t>
            </a:r>
            <a:r>
              <a:rPr lang="zh-CN" altLang="en-US" sz="2000" b="1" dirty="0">
                <a:latin typeface="宋体" pitchFamily="2" charset="-122"/>
              </a:rPr>
              <a:t>、黑色</a:t>
            </a:r>
            <a:r>
              <a:rPr lang="zh-CN" altLang="en-US" sz="2000" b="1" dirty="0" smtClean="0">
                <a:latin typeface="宋体" pitchFamily="2" charset="-122"/>
              </a:rPr>
              <a:t>文字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latin typeface="宋体" pitchFamily="2" charset="-122"/>
              </a:rPr>
              <a:t>掌握</a:t>
            </a:r>
            <a:r>
              <a:rPr lang="zh-CN" altLang="en-US" sz="2000" b="1" dirty="0">
                <a:latin typeface="宋体" pitchFamily="2" charset="-122"/>
              </a:rPr>
              <a:t>程度</a:t>
            </a:r>
            <a:r>
              <a:rPr lang="zh-CN" altLang="en-US" sz="2000" b="1" dirty="0" smtClean="0">
                <a:latin typeface="宋体" pitchFamily="2" charset="-122"/>
              </a:rPr>
              <a:t>：级别有</a:t>
            </a:r>
            <a:r>
              <a:rPr lang="zh-CN" altLang="en-US" sz="2000" b="1" dirty="0">
                <a:latin typeface="宋体" pitchFamily="2" charset="-122"/>
              </a:rPr>
              <a:t>☆、◇、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9872" y="2528928"/>
            <a:ext cx="1351662" cy="252000"/>
            <a:chOff x="3618318" y="4229612"/>
            <a:chExt cx="1426039" cy="352715"/>
          </a:xfrm>
        </p:grpSpPr>
        <p:sp>
          <p:nvSpPr>
            <p:cNvPr id="10" name="Text Box 75"/>
            <p:cNvSpPr txBox="1">
              <a:spLocks noChangeArrowheads="1"/>
            </p:cNvSpPr>
            <p:nvPr/>
          </p:nvSpPr>
          <p:spPr bwMode="auto">
            <a:xfrm>
              <a:off x="3618318" y="4229612"/>
              <a:ext cx="576064" cy="352715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4468293" y="4229612"/>
              <a:ext cx="576064" cy="3527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456776" y="4221088"/>
            <a:ext cx="4901182" cy="1296144"/>
            <a:chOff x="2770730" y="4221088"/>
            <a:chExt cx="4901182" cy="1296144"/>
          </a:xfrm>
        </p:grpSpPr>
        <p:cxnSp>
          <p:nvCxnSpPr>
            <p:cNvPr id="44" name="直接箭头连接符 43"/>
            <p:cNvCxnSpPr>
              <a:endCxn id="56" idx="1"/>
            </p:cNvCxnSpPr>
            <p:nvPr/>
          </p:nvCxnSpPr>
          <p:spPr bwMode="auto">
            <a:xfrm>
              <a:off x="3131840" y="4576157"/>
              <a:ext cx="24091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 Box 314"/>
            <p:cNvSpPr txBox="1">
              <a:spLocks noChangeArrowheads="1"/>
            </p:cNvSpPr>
            <p:nvPr/>
          </p:nvSpPr>
          <p:spPr bwMode="auto">
            <a:xfrm>
              <a:off x="4896579" y="4432189"/>
              <a:ext cx="59962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组成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7" name="Text Box 314"/>
            <p:cNvSpPr txBox="1">
              <a:spLocks noChangeArrowheads="1"/>
            </p:cNvSpPr>
            <p:nvPr/>
          </p:nvSpPr>
          <p:spPr bwMode="auto">
            <a:xfrm>
              <a:off x="4896579" y="4937478"/>
              <a:ext cx="59962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组成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8" name="Text Box 314"/>
            <p:cNvSpPr txBox="1">
              <a:spLocks noChangeArrowheads="1"/>
            </p:cNvSpPr>
            <p:nvPr/>
          </p:nvSpPr>
          <p:spPr bwMode="auto">
            <a:xfrm>
              <a:off x="5857571" y="4941165"/>
              <a:ext cx="1055232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工作原理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9" name="Text Box 314"/>
            <p:cNvSpPr txBox="1">
              <a:spLocks noChangeArrowheads="1"/>
            </p:cNvSpPr>
            <p:nvPr/>
          </p:nvSpPr>
          <p:spPr bwMode="auto">
            <a:xfrm>
              <a:off x="5832683" y="4437109"/>
              <a:ext cx="108012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工作原理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0" name="直接箭头连接符 49"/>
            <p:cNvCxnSpPr>
              <a:endCxn id="57" idx="1"/>
            </p:cNvCxnSpPr>
            <p:nvPr/>
          </p:nvCxnSpPr>
          <p:spPr bwMode="auto">
            <a:xfrm flipV="1">
              <a:off x="3131840" y="5081446"/>
              <a:ext cx="240912" cy="373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316"/>
            <p:cNvSpPr txBox="1">
              <a:spLocks noChangeArrowheads="1"/>
            </p:cNvSpPr>
            <p:nvPr/>
          </p:nvSpPr>
          <p:spPr bwMode="auto">
            <a:xfrm>
              <a:off x="3802402" y="4689770"/>
              <a:ext cx="278582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… </a:t>
              </a:r>
              <a:r>
                <a:rPr lang="en-US" altLang="zh-CN" sz="1800" b="1" dirty="0" smtClean="0">
                  <a:latin typeface="宋体" pitchFamily="2" charset="-122"/>
                </a:rPr>
                <a:t>        …       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>
              <a:stCxn id="46" idx="3"/>
              <a:endCxn id="49" idx="1"/>
            </p:cNvCxnSpPr>
            <p:nvPr/>
          </p:nvCxnSpPr>
          <p:spPr bwMode="auto">
            <a:xfrm>
              <a:off x="5496203" y="4576189"/>
              <a:ext cx="336480" cy="492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7" idx="3"/>
              <a:endCxn id="48" idx="1"/>
            </p:cNvCxnSpPr>
            <p:nvPr/>
          </p:nvCxnSpPr>
          <p:spPr bwMode="auto">
            <a:xfrm>
              <a:off x="5496203" y="5081478"/>
              <a:ext cx="361368" cy="368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49" idx="3"/>
            </p:cNvCxnSpPr>
            <p:nvPr/>
          </p:nvCxnSpPr>
          <p:spPr bwMode="auto">
            <a:xfrm>
              <a:off x="6912803" y="4581109"/>
              <a:ext cx="432048" cy="57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314"/>
            <p:cNvSpPr txBox="1">
              <a:spLocks noChangeArrowheads="1"/>
            </p:cNvSpPr>
            <p:nvPr/>
          </p:nvSpPr>
          <p:spPr bwMode="auto">
            <a:xfrm>
              <a:off x="3372752" y="4432157"/>
              <a:ext cx="1199248" cy="28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部件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需求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7" name="Text Box 314"/>
            <p:cNvSpPr txBox="1">
              <a:spLocks noChangeArrowheads="1"/>
            </p:cNvSpPr>
            <p:nvPr/>
          </p:nvSpPr>
          <p:spPr bwMode="auto">
            <a:xfrm>
              <a:off x="3372752" y="4937446"/>
              <a:ext cx="1199248" cy="28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部件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r>
                <a:rPr lang="zh-CN" altLang="en-US" sz="1800" b="1" dirty="0" smtClean="0">
                  <a:latin typeface="宋体" pitchFamily="2" charset="-122"/>
                </a:rPr>
                <a:t>需求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8" name="直接箭头连接符 57"/>
            <p:cNvCxnSpPr>
              <a:stCxn id="56" idx="3"/>
              <a:endCxn id="46" idx="1"/>
            </p:cNvCxnSpPr>
            <p:nvPr/>
          </p:nvCxnSpPr>
          <p:spPr bwMode="auto">
            <a:xfrm>
              <a:off x="4572000" y="4576157"/>
              <a:ext cx="324579" cy="3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7" idx="3"/>
              <a:endCxn id="47" idx="1"/>
            </p:cNvCxnSpPr>
            <p:nvPr/>
          </p:nvCxnSpPr>
          <p:spPr bwMode="auto">
            <a:xfrm>
              <a:off x="4572000" y="5081446"/>
              <a:ext cx="324579" cy="3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131844" y="5301208"/>
              <a:ext cx="403244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87"/>
            <p:cNvCxnSpPr/>
            <p:nvPr/>
          </p:nvCxnSpPr>
          <p:spPr bwMode="auto">
            <a:xfrm flipH="1">
              <a:off x="7164286" y="4581109"/>
              <a:ext cx="2" cy="720099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oval" w="med" len="med"/>
              <a:tailEnd type="non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6912803" y="5081446"/>
              <a:ext cx="432048" cy="373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87"/>
            <p:cNvCxnSpPr/>
            <p:nvPr/>
          </p:nvCxnSpPr>
          <p:spPr bwMode="auto">
            <a:xfrm>
              <a:off x="7052082" y="5085180"/>
              <a:ext cx="0" cy="21602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oval" w="med" len="med"/>
              <a:tailEnd type="none"/>
            </a:ln>
            <a:effectLst/>
          </p:spPr>
        </p:cxnSp>
        <p:sp>
          <p:nvSpPr>
            <p:cNvPr id="41" name="Text Box 311"/>
            <p:cNvSpPr txBox="1">
              <a:spLocks noChangeArrowheads="1"/>
            </p:cNvSpPr>
            <p:nvPr/>
          </p:nvSpPr>
          <p:spPr bwMode="auto">
            <a:xfrm>
              <a:off x="2770730" y="4221088"/>
              <a:ext cx="361110" cy="129614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ISA</a:t>
              </a:r>
              <a:r>
                <a:rPr lang="zh-CN" altLang="en-US" sz="1800" b="1" dirty="0" smtClean="0">
                  <a:latin typeface="宋体" pitchFamily="2" charset="-122"/>
                </a:rPr>
                <a:t>约定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8" name="Text Box 316"/>
            <p:cNvSpPr txBox="1">
              <a:spLocks noChangeArrowheads="1"/>
            </p:cNvSpPr>
            <p:nvPr/>
          </p:nvSpPr>
          <p:spPr bwMode="auto">
            <a:xfrm>
              <a:off x="7198730" y="5157192"/>
              <a:ext cx="47318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验证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477098" y="4221085"/>
            <a:ext cx="1979678" cy="1296147"/>
            <a:chOff x="791052" y="4221085"/>
            <a:chExt cx="1979678" cy="1296147"/>
          </a:xfrm>
        </p:grpSpPr>
        <p:sp>
          <p:nvSpPr>
            <p:cNvPr id="43" name="Text Box 311"/>
            <p:cNvSpPr txBox="1">
              <a:spLocks noChangeArrowheads="1"/>
            </p:cNvSpPr>
            <p:nvPr/>
          </p:nvSpPr>
          <p:spPr bwMode="auto">
            <a:xfrm>
              <a:off x="791052" y="4221085"/>
              <a:ext cx="325632" cy="129614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计算机模型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2411760" y="4869160"/>
              <a:ext cx="358970" cy="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311"/>
            <p:cNvSpPr txBox="1">
              <a:spLocks noChangeArrowheads="1"/>
            </p:cNvSpPr>
            <p:nvPr/>
          </p:nvSpPr>
          <p:spPr bwMode="auto">
            <a:xfrm>
              <a:off x="1403647" y="4687771"/>
              <a:ext cx="1008113" cy="3650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硬件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68" name="Text Box 311"/>
            <p:cNvSpPr txBox="1">
              <a:spLocks noChangeArrowheads="1"/>
            </p:cNvSpPr>
            <p:nvPr/>
          </p:nvSpPr>
          <p:spPr bwMode="auto">
            <a:xfrm>
              <a:off x="1403647" y="5153458"/>
              <a:ext cx="1008113" cy="2917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工作过程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>
              <a:off x="1116684" y="4869160"/>
              <a:ext cx="286963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1115615" y="5301208"/>
              <a:ext cx="286963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311"/>
            <p:cNvSpPr txBox="1">
              <a:spLocks noChangeArrowheads="1"/>
            </p:cNvSpPr>
            <p:nvPr/>
          </p:nvSpPr>
          <p:spPr bwMode="auto">
            <a:xfrm>
              <a:off x="1403647" y="4293096"/>
              <a:ext cx="1008113" cy="28804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软件组成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>
              <a:off x="1116684" y="4437112"/>
              <a:ext cx="286963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2411760" y="5301204"/>
              <a:ext cx="358970" cy="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2411760" y="4437112"/>
              <a:ext cx="358970" cy="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>
            <a:off x="3817886" y="4292298"/>
            <a:ext cx="4930578" cy="1152926"/>
            <a:chOff x="3131840" y="4292298"/>
            <a:chExt cx="4930578" cy="1152926"/>
          </a:xfrm>
        </p:grpSpPr>
        <p:cxnSp>
          <p:nvCxnSpPr>
            <p:cNvPr id="83" name="直接箭头连接符 27"/>
            <p:cNvCxnSpPr/>
            <p:nvPr/>
          </p:nvCxnSpPr>
          <p:spPr bwMode="auto">
            <a:xfrm flipH="1">
              <a:off x="3132910" y="5445224"/>
              <a:ext cx="4929508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311"/>
            <p:cNvSpPr txBox="1">
              <a:spLocks noChangeArrowheads="1"/>
            </p:cNvSpPr>
            <p:nvPr/>
          </p:nvSpPr>
          <p:spPr bwMode="auto">
            <a:xfrm>
              <a:off x="7344851" y="4509118"/>
              <a:ext cx="591285" cy="64807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硬件控制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5" name="直接箭头连接符 109"/>
            <p:cNvCxnSpPr>
              <a:stCxn id="84" idx="3"/>
            </p:cNvCxnSpPr>
            <p:nvPr/>
          </p:nvCxnSpPr>
          <p:spPr bwMode="auto">
            <a:xfrm>
              <a:off x="7936136" y="4833154"/>
              <a:ext cx="126282" cy="612070"/>
            </a:xfrm>
            <a:prstGeom prst="bentConnector2">
              <a:avLst/>
            </a:prstGeom>
            <a:noFill/>
            <a:ln w="1587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直接箭头连接符 85"/>
            <p:cNvCxnSpPr>
              <a:endCxn id="84" idx="0"/>
            </p:cNvCxnSpPr>
            <p:nvPr/>
          </p:nvCxnSpPr>
          <p:spPr bwMode="auto">
            <a:xfrm>
              <a:off x="7640494" y="4293093"/>
              <a:ext cx="0" cy="21602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3131840" y="4292298"/>
              <a:ext cx="4508653" cy="79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1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计算机系统</a:t>
            </a:r>
            <a:r>
              <a:rPr lang="zh-CN" altLang="en-US" sz="3200" b="1" dirty="0" smtClean="0"/>
              <a:t>概述</a:t>
            </a:r>
            <a:endParaRPr lang="zh-CN" altLang="en-US" sz="3200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32524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计算机硬件组成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179388" y="188721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冯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        </a:t>
            </a:r>
            <a:r>
              <a:rPr lang="zh-CN" altLang="en-US" sz="2000" b="1" dirty="0" smtClean="0">
                <a:latin typeface="宋体" pitchFamily="2" charset="-122"/>
              </a:rPr>
              <a:t>☆</a:t>
            </a:r>
            <a:r>
              <a:rPr lang="zh-CN" altLang="en-US" sz="2000" b="1" dirty="0">
                <a:latin typeface="宋体" pitchFamily="2" charset="-122"/>
              </a:rPr>
              <a:t>建立整机</a:t>
            </a:r>
            <a:r>
              <a:rPr lang="zh-CN" altLang="en-US" sz="2000" b="1" dirty="0" smtClean="0">
                <a:latin typeface="宋体" pitchFamily="2" charset="-122"/>
              </a:rPr>
              <a:t>概念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软硬件模型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79388" y="2341329"/>
            <a:ext cx="8812211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硬</a:t>
            </a:r>
            <a:r>
              <a:rPr lang="zh-CN" altLang="en-US" b="1" spc="-100" dirty="0" smtClean="0">
                <a:latin typeface="宋体" pitchFamily="2" charset="-122"/>
              </a:rPr>
              <a:t>件结构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含存储器结构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，软件组成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含</a:t>
            </a:r>
            <a:r>
              <a:rPr lang="zh-CN" altLang="en-US" sz="1800" b="1" spc="-100" dirty="0" smtClean="0">
                <a:latin typeface="宋体" pitchFamily="2" charset="-122"/>
              </a:rPr>
              <a:t>指令组成、执行顺序</a:t>
            </a:r>
            <a:r>
              <a:rPr lang="en-US" altLang="zh-CN" sz="1800" b="1" spc="-100" dirty="0" smtClean="0">
                <a:latin typeface="宋体" pitchFamily="2" charset="-122"/>
              </a:rPr>
              <a:t>[</a:t>
            </a:r>
            <a:r>
              <a:rPr lang="zh-CN" altLang="en-US" sz="1800" b="1" spc="-100" dirty="0" smtClean="0">
                <a:latin typeface="宋体" pitchFamily="2" charset="-122"/>
              </a:rPr>
              <a:t>～指令类型</a:t>
            </a:r>
            <a:r>
              <a:rPr lang="en-US" altLang="zh-CN" sz="1800" b="1" spc="-100" dirty="0" smtClean="0">
                <a:latin typeface="宋体" pitchFamily="2" charset="-122"/>
              </a:rPr>
              <a:t>])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工作方式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预先存放到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中、自动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逐条取指令并执行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19672" y="3429000"/>
            <a:ext cx="6552728" cy="936104"/>
            <a:chOff x="1403648" y="4725144"/>
            <a:chExt cx="6552728" cy="936104"/>
          </a:xfrm>
        </p:grpSpPr>
        <p:sp>
          <p:nvSpPr>
            <p:cNvPr id="34" name="矩形 33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37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7" idx="3"/>
              <a:endCxn id="40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7"/>
            <p:cNvCxnSpPr>
              <a:stCxn id="40" idx="3"/>
              <a:endCxn id="35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1"/>
            <p:cNvCxnSpPr>
              <a:stCxn id="40" idx="2"/>
              <a:endCxn id="43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8" y="4479503"/>
            <a:ext cx="8785348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硬件的结构与组成       </a:t>
            </a:r>
            <a:r>
              <a:rPr lang="zh-CN" altLang="en-US" sz="2000" b="1" dirty="0" smtClean="0">
                <a:latin typeface="宋体" pitchFamily="2" charset="-122"/>
              </a:rPr>
              <a:t>☆理解硬件结构、掌握基本概念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179512" y="4941168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基本结构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点改进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，部件组成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传输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7" y="5445224"/>
            <a:ext cx="7704857" cy="937444"/>
            <a:chOff x="755575" y="5157192"/>
            <a:chExt cx="7704857" cy="93744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755575" y="5160365"/>
              <a:ext cx="7704857" cy="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58338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 smtClean="0">
                  <a:latin typeface="宋体" pitchFamily="2" charset="-122"/>
                </a:rPr>
                <a:t>n(DMA)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63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136"/>
            <p:cNvSpPr txBox="1">
              <a:spLocks noChangeArrowheads="1"/>
            </p:cNvSpPr>
            <p:nvPr/>
          </p:nvSpPr>
          <p:spPr bwMode="auto">
            <a:xfrm>
              <a:off x="766462" y="5400431"/>
              <a:ext cx="986416" cy="25614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BIU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785101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计算机硬件组成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含模型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，工作过程，性能指标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6" name="AutoShape 5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843733" y="3212976"/>
            <a:ext cx="648147" cy="18722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sm"/>
            <a:tailEnd type="arrow" w="med" len="sm"/>
          </a:ln>
          <a:effectLst/>
        </p:spPr>
      </p:cxnSp>
      <p:sp>
        <p:nvSpPr>
          <p:cNvPr id="70" name="AutoShape 5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5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215" grpId="0" animBg="1"/>
      <p:bldP spid="220216" grpId="0"/>
      <p:bldP spid="46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512" y="332656"/>
            <a:ext cx="8812088" cy="62176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tIns="0" bIns="0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知识点融合：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复习时应能回答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①为什么存储器≥主存</a:t>
            </a:r>
            <a:r>
              <a:rPr lang="en-US" altLang="zh-CN" sz="2200" b="1" dirty="0" smtClean="0">
                <a:latin typeface="宋体" pitchFamily="2" charset="-122"/>
              </a:rPr>
              <a:t>+</a:t>
            </a:r>
            <a:r>
              <a:rPr lang="zh-CN" altLang="en-US" sz="2200" b="1" dirty="0" smtClean="0">
                <a:latin typeface="宋体" pitchFamily="2" charset="-122"/>
              </a:rPr>
              <a:t>辅存？主存</a:t>
            </a:r>
            <a:r>
              <a:rPr lang="en-US" altLang="zh-CN" sz="2200" b="1" dirty="0" smtClean="0">
                <a:latin typeface="宋体" pitchFamily="2" charset="-122"/>
              </a:rPr>
              <a:t>-</a:t>
            </a:r>
            <a:r>
              <a:rPr lang="zh-CN" altLang="en-US" sz="2200" b="1" dirty="0" smtClean="0">
                <a:latin typeface="宋体" pitchFamily="2" charset="-122"/>
              </a:rPr>
              <a:t>辅存间关系及其原因？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提高性能、降低成本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层次结构，局部性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</a:t>
            </a: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②硬件</a:t>
            </a:r>
            <a:r>
              <a:rPr lang="zh-CN" altLang="en-US" sz="2200" b="1" dirty="0">
                <a:latin typeface="宋体" pitchFamily="2" charset="-122"/>
              </a:rPr>
              <a:t>结构</a:t>
            </a:r>
            <a:r>
              <a:rPr lang="zh-CN" altLang="en-US" sz="2200" b="1" dirty="0" smtClean="0">
                <a:latin typeface="宋体" pitchFamily="2" charset="-122"/>
              </a:rPr>
              <a:t>以存储器为中心的目标？基本</a:t>
            </a:r>
            <a:r>
              <a:rPr lang="zh-CN" altLang="en-US" sz="2200" b="1" dirty="0">
                <a:latin typeface="宋体" pitchFamily="2" charset="-122"/>
              </a:rPr>
              <a:t>实现技术</a:t>
            </a:r>
            <a:r>
              <a:rPr lang="zh-CN" altLang="en-US" sz="2200" b="1" dirty="0" smtClean="0">
                <a:latin typeface="宋体" pitchFamily="2" charset="-122"/>
              </a:rPr>
              <a:t>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</a:t>
            </a:r>
            <a:r>
              <a:rPr lang="zh-CN" altLang="en-US" sz="1600" b="1" dirty="0" smtClean="0">
                <a:latin typeface="宋体" pitchFamily="2" charset="-122"/>
              </a:rPr>
              <a:t>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运算与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I/O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并行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缓冲技术＋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DMA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技术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③运算器的功能取决于什么？为什么要设置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指令系统的运算需求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避免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频繁访问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MEM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④主存容量能否改变？对主存引脚、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地址引脚有什么要求？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能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             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增加片选引脚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(=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最大容量地址位数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⑤控制器</a:t>
            </a:r>
            <a:r>
              <a:rPr lang="zh-CN" altLang="en-US" sz="2200" b="1" dirty="0" smtClean="0">
                <a:latin typeface="宋体" pitchFamily="2" charset="-122"/>
              </a:rPr>
              <a:t>由哪些基本部件组成？设置原因各是什么？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(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PC/IR/ID/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时序信号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控制信号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循环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多步骤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二进制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时间控制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操作控制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⑥</a:t>
            </a:r>
            <a:r>
              <a:rPr lang="zh-CN" altLang="en-US" sz="2200" b="1" dirty="0">
                <a:latin typeface="宋体" pitchFamily="2" charset="-122"/>
              </a:rPr>
              <a:t>部件</a:t>
            </a:r>
            <a:r>
              <a:rPr lang="zh-CN" altLang="en-US" sz="2200" b="1" dirty="0" smtClean="0">
                <a:latin typeface="宋体" pitchFamily="2" charset="-122"/>
              </a:rPr>
              <a:t>为什么采用总线</a:t>
            </a:r>
            <a:r>
              <a:rPr lang="zh-CN" altLang="en-US" sz="2200" b="1" dirty="0">
                <a:latin typeface="宋体" pitchFamily="2" charset="-122"/>
              </a:rPr>
              <a:t>方式互连？</a:t>
            </a:r>
            <a:r>
              <a:rPr lang="zh-CN" altLang="en-US" sz="2200" b="1" dirty="0" smtClean="0">
                <a:latin typeface="宋体" pitchFamily="2" charset="-122"/>
              </a:rPr>
              <a:t>为什么要设置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接口？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提高应用可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扩展性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            (I/O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操作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标准化、提高部件通用性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endParaRPr lang="en-US" altLang="zh-CN" sz="16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⑦总线</a:t>
            </a:r>
            <a:r>
              <a:rPr lang="zh-CN" altLang="en-US" sz="2200" b="1" dirty="0" smtClean="0">
                <a:latin typeface="宋体" pitchFamily="2" charset="-122"/>
              </a:rPr>
              <a:t>上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部件</a:t>
            </a:r>
            <a:r>
              <a:rPr lang="zh-CN" altLang="en-US" sz="2200" b="1" dirty="0">
                <a:latin typeface="宋体" pitchFamily="2" charset="-122"/>
              </a:rPr>
              <a:t>如何标识</a:t>
            </a:r>
            <a:r>
              <a:rPr lang="zh-CN" altLang="en-US" sz="2200" b="1" dirty="0" smtClean="0">
                <a:latin typeface="宋体" pitchFamily="2" charset="-122"/>
              </a:rPr>
              <a:t>？</a:t>
            </a:r>
            <a:r>
              <a:rPr lang="zh-CN" altLang="en-US" sz="2200" b="1" dirty="0">
                <a:latin typeface="宋体" pitchFamily="2" charset="-122"/>
              </a:rPr>
              <a:t>相对于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，部件操作有哪些类型？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按地址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(4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种，部件通过地址再识别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[</a:t>
            </a:r>
            <a:r>
              <a:rPr lang="en-US" altLang="zh-CN" sz="1600" b="1" dirty="0" err="1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Cmd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/Data/State])</a:t>
            </a:r>
            <a:endParaRPr lang="en-US" altLang="zh-CN" sz="16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  <a:p>
            <a:pPr>
              <a:defRPr/>
            </a:pP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⑧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与外设如何</a:t>
            </a:r>
            <a:r>
              <a:rPr lang="zh-CN" altLang="en-US" sz="2200" b="1" dirty="0" smtClean="0">
                <a:latin typeface="宋体" pitchFamily="2" charset="-122"/>
              </a:rPr>
              <a:t>区分？对总线信号的要求？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统一编址、独立编址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 (2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种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信号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、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4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种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信号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endParaRPr lang="zh-CN" altLang="en-US" sz="16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⑨总线</a:t>
            </a:r>
            <a:r>
              <a:rPr lang="zh-CN" altLang="en-US" sz="2200" b="1" dirty="0" smtClean="0">
                <a:latin typeface="宋体" pitchFamily="2" charset="-122"/>
              </a:rPr>
              <a:t>操作有哪些基本步骤？为什么？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仲裁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地址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数据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结束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多主设备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按地址标识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传送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资源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共用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r>
              <a:rPr lang="en-US" altLang="zh-CN" sz="1600" b="1" dirty="0" smtClean="0">
                <a:latin typeface="宋体" pitchFamily="2" charset="-122"/>
              </a:rPr>
              <a:t> </a:t>
            </a:r>
          </a:p>
          <a:p>
            <a:pPr>
              <a:defRPr/>
            </a:pPr>
            <a:r>
              <a:rPr lang="zh-CN" altLang="en-US" sz="2200" b="1" dirty="0" smtClean="0">
                <a:latin typeface="宋体" pitchFamily="2" charset="-122"/>
              </a:rPr>
              <a:t>     ⑩程序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与</a:t>
            </a:r>
            <a:r>
              <a:rPr lang="zh-CN" altLang="en-US" sz="2200" b="1" dirty="0" smtClean="0">
                <a:latin typeface="宋体" pitchFamily="2" charset="-122"/>
              </a:rPr>
              <a:t>主存的关系？</a:t>
            </a:r>
            <a:r>
              <a:rPr lang="zh-CN" altLang="en-US" sz="2200" b="1" dirty="0">
                <a:latin typeface="宋体" pitchFamily="2" charset="-122"/>
              </a:rPr>
              <a:t>程序</a:t>
            </a:r>
            <a:r>
              <a:rPr lang="zh-CN" altLang="en-US" sz="2200" b="1" dirty="0" smtClean="0">
                <a:latin typeface="宋体" pitchFamily="2" charset="-122"/>
              </a:rPr>
              <a:t>执行时如何访问主存？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编址单位相同、地址空间不同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按程序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地址访问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=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地址变换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+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按主存地址访问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   </a:t>
            </a:r>
            <a:endParaRPr lang="en-US" altLang="zh-CN" sz="16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</p:txBody>
      </p:sp>
      <p:sp>
        <p:nvSpPr>
          <p:cNvPr id="4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二、计算机的层次结构     </a:t>
            </a:r>
            <a:r>
              <a:rPr lang="zh-CN" altLang="en-US" sz="2000" b="1" dirty="0" smtClean="0">
                <a:latin typeface="+mn-ea"/>
                <a:ea typeface="+mn-ea"/>
              </a:rPr>
              <a:t>△了解组成的任务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层次结构</a:t>
            </a:r>
            <a:r>
              <a:rPr lang="zh-CN" altLang="en-US" b="1" dirty="0">
                <a:latin typeface="宋体" pitchFamily="2" charset="-122"/>
              </a:rPr>
              <a:t>，软件与硬件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成本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，结构与组成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设计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zh-CN" altLang="en-US" sz="1800" b="1" u="sng" dirty="0" smtClean="0">
                <a:latin typeface="宋体" pitchFamily="2" charset="-122"/>
              </a:rPr>
              <a:t>逻辑实现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三、计算机的工作过程    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计算机的工作方式       </a:t>
            </a:r>
            <a:r>
              <a:rPr lang="zh-CN" altLang="en-US" sz="2000" b="1" dirty="0" smtClean="0">
                <a:latin typeface="宋体" pitchFamily="2" charset="-122"/>
              </a:rPr>
              <a:t>☆理解工作方式的实现</a:t>
            </a:r>
            <a:r>
              <a:rPr lang="zh-CN" altLang="en-US" sz="2000" b="1" dirty="0">
                <a:latin typeface="宋体" pitchFamily="2" charset="-122"/>
              </a:rPr>
              <a:t>方案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79512" y="2269321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程</a:t>
            </a:r>
            <a:r>
              <a:rPr lang="zh-CN" altLang="en-US" b="1" spc="-100" dirty="0" smtClean="0">
                <a:latin typeface="宋体" pitchFamily="2" charset="-122"/>
              </a:rPr>
              <a:t>序执行顺序</a:t>
            </a:r>
            <a:r>
              <a:rPr lang="zh-CN" altLang="en-US" b="1" spc="-100" dirty="0">
                <a:latin typeface="宋体" pitchFamily="2" charset="-122"/>
              </a:rPr>
              <a:t>的表示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u="sng" spc="-100" dirty="0" smtClean="0">
                <a:latin typeface="宋体" pitchFamily="2" charset="-122"/>
              </a:rPr>
              <a:t>指令地址</a:t>
            </a:r>
            <a:r>
              <a:rPr lang="zh-CN" altLang="en-US" sz="1800" b="1" spc="-100" dirty="0" smtClean="0">
                <a:latin typeface="宋体" pitchFamily="2" charset="-122"/>
              </a:rPr>
              <a:t>序列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，下条指令地址的形成</a:t>
            </a:r>
            <a:r>
              <a:rPr lang="en-US" altLang="zh-CN" sz="1800" b="1" spc="-100" dirty="0" smtClean="0">
                <a:latin typeface="宋体" pitchFamily="2" charset="-122"/>
              </a:rPr>
              <a:t>(2</a:t>
            </a:r>
            <a:r>
              <a:rPr lang="zh-CN" altLang="en-US" sz="1800" b="1" spc="-100" dirty="0" smtClean="0">
                <a:latin typeface="宋体" pitchFamily="2" charset="-122"/>
              </a:rPr>
              <a:t>种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程序的执行机制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循环的指令执行过程、循环处理与执行</a:t>
            </a:r>
            <a:r>
              <a:rPr lang="zh-CN" altLang="en-US" sz="1800" b="1" dirty="0">
                <a:latin typeface="宋体" pitchFamily="2" charset="-122"/>
              </a:rPr>
              <a:t>过程</a:t>
            </a:r>
            <a:r>
              <a:rPr lang="zh-CN" altLang="en-US" sz="1800" b="1" dirty="0" smtClean="0">
                <a:latin typeface="宋体" pitchFamily="2" charset="-122"/>
              </a:rPr>
              <a:t>重叠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79512" y="4293096"/>
            <a:ext cx="388848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程序执行的实现   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1640" y="3351291"/>
            <a:ext cx="6192687" cy="869797"/>
            <a:chOff x="1547665" y="3428999"/>
            <a:chExt cx="6192687" cy="869797"/>
          </a:xfrm>
        </p:grpSpPr>
        <p:sp>
          <p:nvSpPr>
            <p:cNvPr id="11" name="矩形 10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←计算结果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" name="直接箭头连接符 27"/>
            <p:cNvCxnSpPr>
              <a:stCxn id="15" idx="3"/>
              <a:endCxn id="13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512" y="4789601"/>
            <a:ext cx="3816424" cy="13619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执行的准备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装入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置</a:t>
            </a:r>
            <a:r>
              <a:rPr lang="en-US" altLang="zh-CN" sz="1800" b="1" dirty="0" smtClean="0">
                <a:latin typeface="宋体" pitchFamily="2" charset="-122"/>
              </a:rPr>
              <a:t>PC)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执行的实现</a:t>
            </a:r>
            <a:r>
              <a:rPr lang="en-US" altLang="zh-CN" sz="1800" b="1" dirty="0" smtClean="0">
                <a:latin typeface="宋体" pitchFamily="2" charset="-122"/>
              </a:rPr>
              <a:t>(3</a:t>
            </a:r>
            <a:r>
              <a:rPr lang="zh-CN" altLang="en-US" sz="1800" b="1" dirty="0" smtClean="0">
                <a:latin typeface="宋体" pitchFamily="2" charset="-122"/>
              </a:rPr>
              <a:t>段</a:t>
            </a:r>
            <a:r>
              <a:rPr lang="zh-CN" altLang="en-US" sz="1800" b="1" dirty="0">
                <a:latin typeface="宋体" pitchFamily="2" charset="-122"/>
              </a:rPr>
              <a:t>式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(</a:t>
            </a:r>
            <a:r>
              <a:rPr lang="zh-CN" altLang="en-US" sz="1800" b="1" dirty="0" smtClean="0">
                <a:latin typeface="宋体" pitchFamily="2" charset="-122"/>
              </a:rPr>
              <a:t>需求：按逻辑地址访问主存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6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067944" y="4437112"/>
            <a:ext cx="4752528" cy="1870942"/>
            <a:chOff x="4067944" y="4437112"/>
            <a:chExt cx="4752528" cy="1870942"/>
          </a:xfrm>
        </p:grpSpPr>
        <p:sp>
          <p:nvSpPr>
            <p:cNvPr id="59" name="矩形 58"/>
            <p:cNvSpPr/>
            <p:nvPr/>
          </p:nvSpPr>
          <p:spPr bwMode="auto">
            <a:xfrm>
              <a:off x="7740352" y="5949280"/>
              <a:ext cx="576064" cy="357533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092280" y="5949280"/>
              <a:ext cx="648072" cy="3575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352"/>
            <p:cNvSpPr txBox="1">
              <a:spLocks noChangeArrowheads="1"/>
            </p:cNvSpPr>
            <p:nvPr/>
          </p:nvSpPr>
          <p:spPr bwMode="auto">
            <a:xfrm>
              <a:off x="4067944" y="5181127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354"/>
            <p:cNvSpPr txBox="1">
              <a:spLocks noChangeArrowheads="1"/>
            </p:cNvSpPr>
            <p:nvPr/>
          </p:nvSpPr>
          <p:spPr bwMode="auto">
            <a:xfrm>
              <a:off x="4067944" y="5949280"/>
              <a:ext cx="1440160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408"/>
            <p:cNvSpPr txBox="1">
              <a:spLocks noChangeArrowheads="1"/>
            </p:cNvSpPr>
            <p:nvPr/>
          </p:nvSpPr>
          <p:spPr bwMode="auto">
            <a:xfrm>
              <a:off x="6084168" y="5057697"/>
              <a:ext cx="648072" cy="604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439"/>
            <p:cNvSpPr txBox="1">
              <a:spLocks noChangeArrowheads="1"/>
            </p:cNvSpPr>
            <p:nvPr/>
          </p:nvSpPr>
          <p:spPr bwMode="auto">
            <a:xfrm>
              <a:off x="4932040" y="4581127"/>
              <a:ext cx="648072" cy="36004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34" name="Text Box 460"/>
            <p:cNvSpPr txBox="1">
              <a:spLocks noChangeArrowheads="1"/>
            </p:cNvSpPr>
            <p:nvPr/>
          </p:nvSpPr>
          <p:spPr bwMode="auto">
            <a:xfrm>
              <a:off x="7380312" y="4509440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460"/>
            <p:cNvSpPr txBox="1">
              <a:spLocks noChangeArrowheads="1"/>
            </p:cNvSpPr>
            <p:nvPr/>
          </p:nvSpPr>
          <p:spPr bwMode="auto">
            <a:xfrm>
              <a:off x="7380312" y="4941168"/>
              <a:ext cx="1440160" cy="36003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endCxn id="51" idx="2"/>
            </p:cNvCxnSpPr>
            <p:nvPr/>
          </p:nvCxnSpPr>
          <p:spPr bwMode="auto">
            <a:xfrm flipV="1">
              <a:off x="5220072" y="5517232"/>
              <a:ext cx="0" cy="28929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 bwMode="auto">
            <a:xfrm>
              <a:off x="4355976" y="5517232"/>
              <a:ext cx="4" cy="28929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508104" y="5373216"/>
              <a:ext cx="5760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连接符 141"/>
            <p:cNvCxnSpPr/>
            <p:nvPr/>
          </p:nvCxnSpPr>
          <p:spPr bwMode="auto">
            <a:xfrm>
              <a:off x="6732240" y="5517232"/>
              <a:ext cx="1008112" cy="289298"/>
            </a:xfrm>
            <a:prstGeom prst="bentConnector3">
              <a:avLst>
                <a:gd name="adj1" fmla="val 9988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141"/>
            <p:cNvCxnSpPr/>
            <p:nvPr/>
          </p:nvCxnSpPr>
          <p:spPr bwMode="auto">
            <a:xfrm>
              <a:off x="6732240" y="5587974"/>
              <a:ext cx="702078" cy="218556"/>
            </a:xfrm>
            <a:prstGeom prst="bentConnector3">
              <a:avLst>
                <a:gd name="adj1" fmla="val 9992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524328" y="5301207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732240" y="5157192"/>
              <a:ext cx="6480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141"/>
            <p:cNvCxnSpPr/>
            <p:nvPr/>
          </p:nvCxnSpPr>
          <p:spPr bwMode="auto">
            <a:xfrm>
              <a:off x="6732240" y="5445224"/>
              <a:ext cx="1440160" cy="360040"/>
            </a:xfrm>
            <a:prstGeom prst="bentConnector3">
              <a:avLst>
                <a:gd name="adj1" fmla="val 100265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箭头连接符 160"/>
            <p:cNvCxnSpPr/>
            <p:nvPr/>
          </p:nvCxnSpPr>
          <p:spPr bwMode="auto">
            <a:xfrm>
              <a:off x="8244408" y="5301208"/>
              <a:ext cx="0" cy="50405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22"/>
            <p:cNvCxnSpPr/>
            <p:nvPr/>
          </p:nvCxnSpPr>
          <p:spPr bwMode="auto">
            <a:xfrm rot="5400000" flipH="1" flipV="1">
              <a:off x="6841999" y="4906911"/>
              <a:ext cx="754658" cy="321968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46" name="Text Box 479"/>
            <p:cNvSpPr txBox="1">
              <a:spLocks noChangeArrowheads="1"/>
            </p:cNvSpPr>
            <p:nvPr/>
          </p:nvSpPr>
          <p:spPr bwMode="auto">
            <a:xfrm>
              <a:off x="6012160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7" name="直接箭头连接符 222"/>
            <p:cNvCxnSpPr>
              <a:stCxn id="34" idx="3"/>
            </p:cNvCxnSpPr>
            <p:nvPr/>
          </p:nvCxnSpPr>
          <p:spPr bwMode="auto">
            <a:xfrm flipH="1" flipV="1">
              <a:off x="5724128" y="4437112"/>
              <a:ext cx="3096344" cy="252188"/>
            </a:xfrm>
            <a:prstGeom prst="bentConnector3">
              <a:avLst>
                <a:gd name="adj1" fmla="val -4733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222"/>
            <p:cNvCxnSpPr/>
            <p:nvPr/>
          </p:nvCxnSpPr>
          <p:spPr bwMode="auto">
            <a:xfrm>
              <a:off x="4788024" y="4797152"/>
              <a:ext cx="1440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22"/>
            <p:cNvCxnSpPr>
              <a:stCxn id="33" idx="3"/>
              <a:endCxn id="30" idx="0"/>
            </p:cNvCxnSpPr>
            <p:nvPr/>
          </p:nvCxnSpPr>
          <p:spPr bwMode="auto">
            <a:xfrm flipH="1">
              <a:off x="4355976" y="4761148"/>
              <a:ext cx="1224136" cy="419979"/>
            </a:xfrm>
            <a:prstGeom prst="bentConnector4">
              <a:avLst>
                <a:gd name="adj1" fmla="val -11492"/>
                <a:gd name="adj2" fmla="val -7734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22"/>
            <p:cNvCxnSpPr/>
            <p:nvPr/>
          </p:nvCxnSpPr>
          <p:spPr bwMode="auto">
            <a:xfrm rot="5400000" flipH="1" flipV="1">
              <a:off x="4157855" y="4995242"/>
              <a:ext cx="828260" cy="432081"/>
            </a:xfrm>
            <a:prstGeom prst="bentConnector3">
              <a:avLst>
                <a:gd name="adj1" fmla="val 32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4932040" y="5181127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7812360" y="5301208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矩形 52"/>
            <p:cNvSpPr/>
            <p:nvPr/>
          </p:nvSpPr>
          <p:spPr bwMode="auto">
            <a:xfrm>
              <a:off x="8316416" y="5949280"/>
              <a:ext cx="504056" cy="3575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354"/>
            <p:cNvSpPr txBox="1">
              <a:spLocks noChangeArrowheads="1"/>
            </p:cNvSpPr>
            <p:nvPr/>
          </p:nvSpPr>
          <p:spPr bwMode="auto">
            <a:xfrm>
              <a:off x="7092280" y="5949280"/>
              <a:ext cx="1728192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外设</a:t>
              </a:r>
              <a:r>
                <a:rPr lang="en-US" altLang="zh-CN" sz="1800" b="1" dirty="0" smtClean="0">
                  <a:latin typeface="宋体" pitchFamily="2" charset="-122"/>
                </a:rPr>
                <a:t>/GPRs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868144" y="4564093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876256" y="4581128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316"/>
            <p:cNvSpPr txBox="1">
              <a:spLocks noChangeArrowheads="1"/>
            </p:cNvSpPr>
            <p:nvPr/>
          </p:nvSpPr>
          <p:spPr bwMode="auto">
            <a:xfrm>
              <a:off x="4067992" y="5805264"/>
              <a:ext cx="4248424" cy="14401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 smtClean="0">
                  <a:latin typeface="宋体" pitchFamily="2" charset="-122"/>
                </a:rPr>
                <a:t>MMU</a:t>
              </a:r>
              <a:endPara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61" name="直接连接符 141"/>
            <p:cNvCxnSpPr/>
            <p:nvPr/>
          </p:nvCxnSpPr>
          <p:spPr bwMode="auto">
            <a:xfrm rot="16200000" flipH="1">
              <a:off x="8064388" y="5553236"/>
              <a:ext cx="504056" cy="288032"/>
            </a:xfrm>
            <a:prstGeom prst="bentConnector3">
              <a:avLst>
                <a:gd name="adj1" fmla="val -391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7" name="直接箭头连接符 160"/>
            <p:cNvCxnSpPr/>
            <p:nvPr/>
          </p:nvCxnSpPr>
          <p:spPr bwMode="auto">
            <a:xfrm rot="16200000" flipH="1">
              <a:off x="8190402" y="5607242"/>
              <a:ext cx="396044" cy="288032"/>
            </a:xfrm>
            <a:prstGeom prst="bentConnector3">
              <a:avLst>
                <a:gd name="adj1" fmla="val -2911"/>
              </a:avLst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3" name="AutoShape 338"/>
          <p:cNvSpPr>
            <a:spLocks/>
          </p:cNvSpPr>
          <p:nvPr/>
        </p:nvSpPr>
        <p:spPr bwMode="auto">
          <a:xfrm>
            <a:off x="4814008" y="1356094"/>
            <a:ext cx="1774216" cy="284682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11303"/>
              <a:gd name="adj5" fmla="val 379364"/>
              <a:gd name="adj6" fmla="val -51090"/>
            </a:avLst>
          </a:prstGeom>
          <a:noFill/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600" b="1" dirty="0" smtClean="0">
                <a:latin typeface="宋体" pitchFamily="2" charset="-122"/>
              </a:rPr>
              <a:t>用什么地址表示？</a:t>
            </a:r>
            <a:endParaRPr lang="zh-CN" altLang="en-US" sz="1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8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62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四、计算机的性能指标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179388" y="8367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        </a:t>
            </a:r>
            <a:r>
              <a:rPr lang="zh-CN" altLang="en-US" sz="2000" b="1" dirty="0" smtClean="0">
                <a:latin typeface="+mn-ea"/>
              </a:rPr>
              <a:t>☆掌握</a:t>
            </a:r>
            <a:r>
              <a:rPr lang="zh-CN" altLang="en-US" sz="2000" b="1" dirty="0">
                <a:latin typeface="+mn-ea"/>
              </a:rPr>
              <a:t>概念、</a:t>
            </a:r>
            <a:r>
              <a:rPr lang="zh-CN" altLang="en-US" sz="2000" b="1" dirty="0" smtClean="0">
                <a:latin typeface="+mn-ea"/>
              </a:rPr>
              <a:t>关联知识点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9" name="Text Box 7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系统的性能指标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1" name="Text Box 74"/>
          <p:cNvSpPr txBox="1">
            <a:spLocks noChangeArrowheads="1"/>
          </p:cNvSpPr>
          <p:nvPr/>
        </p:nvSpPr>
        <p:spPr bwMode="auto">
          <a:xfrm>
            <a:off x="179388" y="1282297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机器字长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主频、存储容量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可寻址空间、主存地址位数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22" name="Text Box 78"/>
          <p:cNvSpPr txBox="1">
            <a:spLocks noChangeArrowheads="1"/>
          </p:cNvSpPr>
          <p:nvPr/>
        </p:nvSpPr>
        <p:spPr bwMode="auto">
          <a:xfrm>
            <a:off x="179388" y="227687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响应时间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响应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吞 </a:t>
            </a:r>
            <a:r>
              <a:rPr lang="zh-CN" altLang="en-US" b="1" dirty="0">
                <a:latin typeface="宋体" pitchFamily="2" charset="-122"/>
              </a:rPr>
              <a:t>吐 </a:t>
            </a:r>
            <a:r>
              <a:rPr lang="zh-CN" altLang="en-US" b="1" dirty="0" smtClean="0">
                <a:latin typeface="宋体" pitchFamily="2" charset="-122"/>
              </a:rPr>
              <a:t>率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4000" dirty="0" smtClean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b="1" i="1" dirty="0" smtClean="0">
                <a:latin typeface="+mn-ea"/>
                <a:ea typeface="+mn-ea"/>
              </a:rPr>
              <a:t>I</a:t>
            </a:r>
            <a:r>
              <a:rPr lang="en-US" altLang="zh-CN" b="1" i="1" baseline="-14000" dirty="0" smtClean="0">
                <a:latin typeface="+mn-ea"/>
                <a:ea typeface="+mn-ea"/>
              </a:rPr>
              <a:t>N</a:t>
            </a:r>
            <a:r>
              <a:rPr lang="en-US" altLang="zh-CN" b="1" baseline="-14000" dirty="0" smtClean="0">
                <a:latin typeface="+mn-ea"/>
                <a:ea typeface="+mn-ea"/>
              </a:rPr>
              <a:t>(</a:t>
            </a:r>
            <a:r>
              <a:rPr lang="zh-CN" altLang="en-US" b="1" baseline="-14000" dirty="0" smtClean="0">
                <a:latin typeface="+mn-ea"/>
                <a:ea typeface="+mn-ea"/>
              </a:rPr>
              <a:t>任务</a:t>
            </a:r>
            <a:r>
              <a:rPr lang="en-US" altLang="zh-CN" b="1" i="1" baseline="-14000" dirty="0" err="1" smtClean="0">
                <a:latin typeface="+mn-lt"/>
                <a:ea typeface="+mn-ea"/>
              </a:rPr>
              <a:t>i</a:t>
            </a:r>
            <a:r>
              <a:rPr lang="en-US" altLang="zh-CN" b="1" baseline="-14000" dirty="0" smtClean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÷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4000" dirty="0" smtClean="0">
                <a:latin typeface="+mn-ea"/>
                <a:ea typeface="+mn-ea"/>
              </a:rPr>
              <a:t>CPU(</a:t>
            </a:r>
            <a:r>
              <a:rPr lang="zh-CN" altLang="en-US" b="1" baseline="-14000" dirty="0" smtClean="0">
                <a:latin typeface="+mn-ea"/>
                <a:ea typeface="+mn-ea"/>
              </a:rPr>
              <a:t>所有</a:t>
            </a:r>
            <a:r>
              <a:rPr lang="zh-CN" altLang="en-US" b="1" baseline="-14000" dirty="0" smtClean="0">
                <a:latin typeface="宋体" pitchFamily="2" charset="-122"/>
              </a:rPr>
              <a:t>任务</a:t>
            </a:r>
            <a:r>
              <a:rPr lang="en-US" altLang="zh-CN" b="1" baseline="-14000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〗PPT1.P34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endParaRPr lang="en-US" altLang="zh-CN" sz="2200" b="1" baseline="-14000" dirty="0">
              <a:latin typeface="宋体" pitchFamily="2" charset="-122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179512" y="49411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zh-CN" altLang="en-US" b="1" u="sng" dirty="0" smtClean="0">
                <a:latin typeface="宋体" pitchFamily="2" charset="-122"/>
              </a:rPr>
              <a:t>硬件组成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结构、部件、互连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②理解</a:t>
            </a:r>
            <a:r>
              <a:rPr lang="zh-CN" altLang="en-US" b="1" u="sng" dirty="0" smtClean="0">
                <a:latin typeface="宋体" pitchFamily="2" charset="-122"/>
              </a:rPr>
              <a:t>工作过程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执行机制、准备及操作过程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③理解</a:t>
            </a:r>
            <a:r>
              <a:rPr lang="zh-CN" altLang="en-US" b="1" u="sng" dirty="0" smtClean="0">
                <a:latin typeface="宋体" pitchFamily="2" charset="-122"/>
              </a:rPr>
              <a:t>性能组成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关联软硬件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179512" y="3684220"/>
            <a:ext cx="8812088" cy="11849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知识点融合：</a:t>
            </a:r>
            <a:r>
              <a:rPr lang="zh-CN" altLang="en-US" sz="2200" b="1" dirty="0" smtClean="0">
                <a:latin typeface="宋体" pitchFamily="2" charset="-122"/>
              </a:rPr>
              <a:t>机器字长与哪些部件有关？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200" b="1">
                <a:latin typeface="宋体" pitchFamily="2" charset="-122"/>
              </a:rPr>
              <a:t> </a:t>
            </a:r>
            <a:r>
              <a:rPr lang="en-US" altLang="zh-CN" sz="2200" b="1" smtClean="0">
                <a:latin typeface="宋体" pitchFamily="2" charset="-122"/>
              </a:rPr>
              <a:t>               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主频、</a:t>
            </a:r>
            <a:r>
              <a:rPr lang="en-US" altLang="zh-CN" sz="2200" b="1" dirty="0" smtClean="0">
                <a:latin typeface="宋体" pitchFamily="2" charset="-122"/>
              </a:rPr>
              <a:t>CPI</a:t>
            </a:r>
            <a:r>
              <a:rPr lang="zh-CN" altLang="en-US" sz="2200" b="1" dirty="0" smtClean="0">
                <a:latin typeface="宋体" pitchFamily="2" charset="-122"/>
              </a:rPr>
              <a:t>与指令执行过程的关联？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           (ALU/GPRs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等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(T</a:t>
            </a:r>
            <a:r>
              <a:rPr lang="en-US" altLang="zh-CN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C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=max{T</a:t>
            </a:r>
            <a:r>
              <a:rPr lang="zh-CN" altLang="en-US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基本</a:t>
            </a:r>
            <a:r>
              <a:rPr lang="en-US" altLang="zh-CN" sz="1600" baseline="-18000" dirty="0" err="1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μ</a:t>
            </a:r>
            <a:r>
              <a:rPr lang="en-US" altLang="zh-CN" sz="1600" b="1" baseline="-18000" dirty="0" err="1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}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，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CPI=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步数</a:t>
            </a:r>
            <a:r>
              <a:rPr lang="en-US" altLang="zh-CN" sz="1600" baseline="-18000" dirty="0" err="1" smtClean="0">
                <a:solidFill>
                  <a:schemeClr val="bg1">
                    <a:lumMod val="85000"/>
                  </a:schemeClr>
                </a:solidFill>
              </a:rPr>
              <a:t>μ</a:t>
            </a:r>
            <a:r>
              <a:rPr lang="en-US" altLang="zh-CN" sz="1600" b="1" baseline="-18000" dirty="0" err="1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zh-CN" altLang="en-US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序列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[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同步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]=T</a:t>
            </a:r>
            <a:r>
              <a:rPr lang="en-US" altLang="zh-CN" sz="1600" baseline="-18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1600" baseline="-18000" dirty="0" err="1" smtClean="0">
                <a:solidFill>
                  <a:schemeClr val="bg1">
                    <a:lumMod val="85000"/>
                  </a:schemeClr>
                </a:solidFill>
              </a:rPr>
              <a:t>μ</a:t>
            </a:r>
            <a:r>
              <a:rPr lang="en-US" altLang="zh-CN" sz="1600" b="1" baseline="-18000" dirty="0" err="1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</a:t>
            </a:r>
            <a:r>
              <a:rPr lang="zh-CN" altLang="en-US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序列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/T</a:t>
            </a:r>
            <a:r>
              <a:rPr lang="en-US" altLang="zh-CN" sz="1600" b="1" baseline="-18000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C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[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联合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])   </a:t>
            </a:r>
          </a:p>
        </p:txBody>
      </p:sp>
      <p:sp>
        <p:nvSpPr>
          <p:cNvPr id="15" name="AutoShape 62">
            <a:hlinkClick r:id="rId3" action="ppaction://hlinkpres?slideindex=35&amp;slidetitle=PowerPoint 演示文稿"/>
          </p:cNvPr>
          <p:cNvSpPr>
            <a:spLocks noChangeArrowheads="1"/>
          </p:cNvSpPr>
          <p:nvPr/>
        </p:nvSpPr>
        <p:spPr bwMode="auto">
          <a:xfrm>
            <a:off x="8244408" y="3374993"/>
            <a:ext cx="593718" cy="270031"/>
          </a:xfrm>
          <a:prstGeom prst="homePlate">
            <a:avLst>
              <a:gd name="adj" fmla="val 25000"/>
            </a:avLst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-35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5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9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2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数据的表示与运算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756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、数据的编码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834445"/>
            <a:ext cx="8713787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数制转换       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机器数编码             </a:t>
            </a:r>
            <a:r>
              <a:rPr lang="zh-CN" altLang="en-US" sz="2000" b="1" dirty="0">
                <a:latin typeface="+mn-ea"/>
              </a:rPr>
              <a:t>☆熟练</a:t>
            </a:r>
            <a:r>
              <a:rPr lang="zh-CN" altLang="en-US" sz="2000" b="1" dirty="0" smtClean="0">
                <a:latin typeface="+mn-ea"/>
              </a:rPr>
              <a:t>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十进制数编码   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</a:rPr>
              <a:t>△了解</a:t>
            </a:r>
            <a:r>
              <a:rPr lang="en-US" altLang="zh-CN" sz="2000" b="1" dirty="0">
                <a:latin typeface="+mn-ea"/>
              </a:rPr>
              <a:t>8421</a:t>
            </a:r>
            <a:r>
              <a:rPr lang="zh-CN" altLang="en-US" sz="2000" b="1" dirty="0">
                <a:latin typeface="+mn-ea"/>
              </a:rPr>
              <a:t>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字符及字符串编码       </a:t>
            </a:r>
            <a:r>
              <a:rPr lang="zh-CN" altLang="en-US" sz="2000" b="1" dirty="0" smtClean="0">
                <a:latin typeface="+mn-ea"/>
              </a:rPr>
              <a:t>△了解编码</a:t>
            </a:r>
            <a:r>
              <a:rPr lang="zh-CN" altLang="en-US" sz="2000" b="1" dirty="0">
                <a:latin typeface="+mn-ea"/>
              </a:rPr>
              <a:t>类型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校验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码                 </a:t>
            </a:r>
            <a:r>
              <a:rPr lang="en-US" altLang="zh-CN" sz="2000" b="1" dirty="0" smtClean="0">
                <a:latin typeface="+mn-ea"/>
              </a:rPr>
              <a:t>×</a:t>
            </a:r>
            <a:r>
              <a:rPr lang="zh-CN" altLang="en-US" sz="2000" b="1" dirty="0" smtClean="0">
                <a:latin typeface="+mn-ea"/>
              </a:rPr>
              <a:t>不考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9388" y="2780928"/>
            <a:ext cx="8812212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原码、</a:t>
            </a:r>
            <a:r>
              <a:rPr lang="zh-CN" altLang="en-US" b="1" dirty="0" smtClean="0">
                <a:latin typeface="宋体" pitchFamily="2" charset="-122"/>
              </a:rPr>
              <a:t>补码、</a:t>
            </a:r>
            <a:r>
              <a:rPr lang="zh-CN" altLang="en-US" b="1" dirty="0">
                <a:latin typeface="宋体" pitchFamily="2" charset="-122"/>
              </a:rPr>
              <a:t>移码</a:t>
            </a:r>
            <a:r>
              <a:rPr lang="zh-CN" altLang="en-US" b="1" dirty="0" smtClean="0">
                <a:latin typeface="宋体" pitchFamily="2" charset="-122"/>
              </a:rPr>
              <a:t>的定义</a:t>
            </a:r>
            <a:r>
              <a:rPr lang="zh-CN" altLang="en-US" b="1" dirty="0">
                <a:latin typeface="宋体" pitchFamily="2" charset="-122"/>
              </a:rPr>
              <a:t>、特性、相互转换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数据编码，数据表示，定点运算组织，运算器组成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二、数据的表示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792163"/>
            <a:ext cx="6696868" cy="422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的表示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方法         </a:t>
            </a:r>
            <a:r>
              <a:rPr lang="zh-CN" altLang="en-US" sz="2000" b="1" dirty="0" smtClean="0">
                <a:latin typeface="+mn-ea"/>
              </a:rPr>
              <a:t>△理解相互关系</a:t>
            </a:r>
            <a:r>
              <a:rPr lang="zh-CN" altLang="en-US" b="1" dirty="0" smtClean="0"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整数的表示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实数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非数值数据的表示       </a:t>
            </a:r>
            <a:r>
              <a:rPr lang="zh-CN" altLang="en-US" sz="2000" b="1" dirty="0" smtClean="0">
                <a:latin typeface="宋体" pitchFamily="2" charset="-122"/>
              </a:rPr>
              <a:t>◇掌握运算实现方法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表示方法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进制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格式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编码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      数据</a:t>
            </a:r>
            <a:r>
              <a:rPr lang="zh-CN" altLang="en-US" b="1" spc="-100" dirty="0">
                <a:latin typeface="宋体" pitchFamily="2" charset="-122"/>
              </a:rPr>
              <a:t>的</a:t>
            </a:r>
            <a:r>
              <a:rPr lang="zh-CN" altLang="en-US" b="1" spc="-100" dirty="0" smtClean="0">
                <a:latin typeface="宋体" pitchFamily="2" charset="-122"/>
              </a:rPr>
              <a:t>表示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表示方法</a:t>
            </a:r>
            <a:r>
              <a:rPr lang="en-US" altLang="zh-CN" sz="1800" b="1" spc="-100" dirty="0" smtClean="0">
                <a:latin typeface="宋体" pitchFamily="2" charset="-122"/>
              </a:rPr>
              <a:t>+</a:t>
            </a:r>
            <a:r>
              <a:rPr lang="zh-CN" altLang="en-US" sz="1800" b="1" spc="-100" dirty="0" smtClean="0">
                <a:latin typeface="宋体" pitchFamily="2" charset="-122"/>
              </a:rPr>
              <a:t>数据长度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表示与运算关系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，数据的运算需求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运算规则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溢出</a:t>
            </a:r>
            <a:r>
              <a:rPr lang="zh-CN" altLang="en-US" sz="1800" b="1" dirty="0">
                <a:latin typeface="宋体" pitchFamily="2" charset="-122"/>
              </a:rPr>
              <a:t>处理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512" y="2706305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定点表示法，整数的表示，整数的类型转换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截断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有几种长度、有符号数默认用补码表示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dirty="0" smtClean="0">
                <a:latin typeface="宋体" pitchFamily="2" charset="-122"/>
              </a:rPr>
              <a:t>      └</a:t>
            </a:r>
            <a:r>
              <a:rPr lang="zh-CN" altLang="en-US" sz="2000" b="1" dirty="0" smtClean="0">
                <a:latin typeface="宋体" pitchFamily="2" charset="-122"/>
              </a:rPr>
              <a:t>→逻辑实现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55900" y="2756247"/>
            <a:ext cx="158405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91099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浮点表示法，浮点数的规格化，实数的表示</a:t>
            </a:r>
            <a:r>
              <a:rPr lang="en-US" altLang="zh-CN" sz="2000" b="1" dirty="0" smtClean="0">
                <a:latin typeface="宋体" pitchFamily="2" charset="-122"/>
              </a:rPr>
              <a:t>(IEEE 754</a:t>
            </a:r>
            <a:r>
              <a:rPr lang="zh-CN" altLang="en-US" sz="2000" b="1" dirty="0" smtClean="0">
                <a:latin typeface="宋体" pitchFamily="2" charset="-122"/>
              </a:rPr>
              <a:t>标准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3568" y="3983246"/>
            <a:ext cx="1656184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8937"/>
            <a:ext cx="8856984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逻辑数的表示方法，运算规则、实现方法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字符的表示方法，运算规则、实现方法   </a:t>
            </a:r>
            <a:r>
              <a:rPr lang="zh-CN" altLang="en-US" sz="16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设置</a:t>
            </a:r>
            <a:r>
              <a:rPr lang="en-US" altLang="zh-CN" sz="1800" b="1" dirty="0" smtClean="0">
                <a:latin typeface="宋体" pitchFamily="2" charset="-122"/>
              </a:rPr>
              <a:t>ZF/SF</a:t>
            </a:r>
            <a:r>
              <a:rPr lang="zh-CN" altLang="en-US" sz="1800" b="1" dirty="0" smtClean="0">
                <a:latin typeface="宋体" pitchFamily="2" charset="-122"/>
              </a:rPr>
              <a:t>等的原因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扩展至有符号数的关系运算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91880" y="5399456"/>
            <a:ext cx="2880320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020198" y="1700808"/>
            <a:ext cx="1080194" cy="216024"/>
            <a:chOff x="6948190" y="1700808"/>
            <a:chExt cx="1080194" cy="216024"/>
          </a:xfrm>
        </p:grpSpPr>
        <p:cxnSp>
          <p:nvCxnSpPr>
            <p:cNvPr id="17" name="直接箭头连接符 16"/>
            <p:cNvCxnSpPr/>
            <p:nvPr/>
          </p:nvCxnSpPr>
          <p:spPr bwMode="auto">
            <a:xfrm>
              <a:off x="6948190" y="17008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812360" y="1700808"/>
              <a:ext cx="216024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6948264" y="1700808"/>
              <a:ext cx="864096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arrow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533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30525</TotalTime>
  <Words>5021</Words>
  <Application>Microsoft Office PowerPoint</Application>
  <PresentationFormat>全屏显示(4:3)</PresentationFormat>
  <Paragraphs>723</Paragraphs>
  <Slides>29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738</cp:revision>
  <dcterms:created xsi:type="dcterms:W3CDTF">2002-02-16T03:40:16Z</dcterms:created>
  <dcterms:modified xsi:type="dcterms:W3CDTF">2021-11-25T05:26:36Z</dcterms:modified>
</cp:coreProperties>
</file>