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9"/>
  </p:notesMasterIdLst>
  <p:sldIdLst>
    <p:sldId id="430" r:id="rId5"/>
    <p:sldId id="256" r:id="rId6"/>
    <p:sldId id="327" r:id="rId7"/>
    <p:sldId id="385" r:id="rId8"/>
    <p:sldId id="397" r:id="rId9"/>
    <p:sldId id="413" r:id="rId10"/>
    <p:sldId id="414" r:id="rId11"/>
    <p:sldId id="449" r:id="rId12"/>
    <p:sldId id="415" r:id="rId13"/>
    <p:sldId id="416" r:id="rId14"/>
    <p:sldId id="417" r:id="rId15"/>
    <p:sldId id="418" r:id="rId16"/>
    <p:sldId id="451" r:id="rId17"/>
    <p:sldId id="431" r:id="rId18"/>
    <p:sldId id="443" r:id="rId19"/>
    <p:sldId id="419" r:id="rId20"/>
    <p:sldId id="420" r:id="rId21"/>
    <p:sldId id="421" r:id="rId22"/>
    <p:sldId id="440" r:id="rId23"/>
    <p:sldId id="441" r:id="rId24"/>
    <p:sldId id="442" r:id="rId25"/>
    <p:sldId id="434" r:id="rId26"/>
    <p:sldId id="452" r:id="rId27"/>
    <p:sldId id="422" r:id="rId28"/>
    <p:sldId id="464" r:id="rId29"/>
    <p:sldId id="423" r:id="rId30"/>
    <p:sldId id="446" r:id="rId31"/>
    <p:sldId id="445" r:id="rId32"/>
    <p:sldId id="424" r:id="rId33"/>
    <p:sldId id="448" r:id="rId34"/>
    <p:sldId id="425" r:id="rId35"/>
    <p:sldId id="426" r:id="rId36"/>
    <p:sldId id="463" r:id="rId37"/>
    <p:sldId id="427" r:id="rId38"/>
    <p:sldId id="462" r:id="rId39"/>
    <p:sldId id="428" r:id="rId40"/>
    <p:sldId id="429" r:id="rId41"/>
    <p:sldId id="460" r:id="rId42"/>
    <p:sldId id="453" r:id="rId43"/>
    <p:sldId id="454" r:id="rId44"/>
    <p:sldId id="455" r:id="rId45"/>
    <p:sldId id="465" r:id="rId46"/>
    <p:sldId id="456" r:id="rId47"/>
    <p:sldId id="45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FF3300"/>
    <a:srgbClr val="FF3399"/>
    <a:srgbClr val="FFCC99"/>
    <a:srgbClr val="CCFFFF"/>
    <a:srgbClr val="CCECFF"/>
    <a:srgbClr val="CCCC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7197" autoAdjust="0"/>
  </p:normalViewPr>
  <p:slideViewPr>
    <p:cSldViewPr>
      <p:cViewPr>
        <p:scale>
          <a:sx n="80" d="100"/>
          <a:sy n="80" d="100"/>
        </p:scale>
        <p:origin x="-188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1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4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7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1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79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A591-8AB8-422E-B769-DC3EBB4193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1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1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0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43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1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06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51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84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12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59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46FB-961D-45CD-932A-737035D922E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55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0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55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7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6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" name="Arc 102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2 h 21600"/>
              <a:gd name="T4" fmla="*/ 0 w 21600"/>
              <a:gd name="T5" fmla="*/ 60182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48132" name="Rectangle 1028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8133" name="Rectangle 10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88FC-4FC6-4395-A238-8BA45FACB30F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84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6CB8-B487-485F-8E39-3EAEB3F3A268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6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9918F-5377-4C52-AD64-A5B2DCEF9215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84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9D96-0DAC-40D6-8564-A12AC0920D1B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1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831B-4154-4122-A8BB-2B82CBB073C1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668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8C59B-049E-4208-BA9E-4FA5D3DA9BA7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D8817-DBD1-4B67-BF98-A1FD200D3B8D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91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FC8-74E7-4BBE-BD5C-9A4A2CC1AF85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48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1281-ADDD-4F3F-923B-B4D66DAA034F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1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58DE6-C304-4032-BDF6-A770486104A7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86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D7CA3-EA6B-4CF8-9BED-192205E4A751}" type="slidenum">
              <a:rPr lang="en-US" altLang="zh-CN">
                <a:solidFill>
                  <a:srgbClr val="FF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E1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E1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E1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3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E1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2 h 21600"/>
              <a:gd name="T4" fmla="*/ 0 w 21600"/>
              <a:gd name="T5" fmla="*/ 60182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hlink"/>
                </a:solidFill>
                <a:latin typeface="+mn-lt"/>
                <a:ea typeface="宋体" pitchFamily="2" charset="-122"/>
              </a:defRPr>
            </a:lvl1pPr>
          </a:lstStyle>
          <a:p>
            <a:pPr eaLnBrk="0" hangingPunct="0"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latin typeface="+mn-lt"/>
                <a:ea typeface="宋体" pitchFamily="2" charset="-122"/>
              </a:defRPr>
            </a:lvl1pPr>
          </a:lstStyle>
          <a:p>
            <a:pPr eaLnBrk="0" hangingPunct="0"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latin typeface="+mn-lt"/>
                <a:ea typeface="宋体" pitchFamily="2" charset="-122"/>
              </a:defRPr>
            </a:lvl1pPr>
          </a:lstStyle>
          <a:p>
            <a:pPr eaLnBrk="0" hangingPunct="0">
              <a:defRPr/>
            </a:pPr>
            <a:fld id="{D16E20B8-35B8-47C0-AD04-9379AD5E26F8}" type="slidenum">
              <a:rPr lang="en-US" altLang="zh-CN">
                <a:solidFill>
                  <a:srgbClr val="FF0000"/>
                </a:solidFill>
              </a:rPr>
              <a:pPr eaLnBrk="0" hangingPunct="0">
                <a:defRPr/>
              </a:pPr>
              <a:t>‹#›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2&#31456;.ppt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东南大学计算机学院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Arial Narrow" pitchFamily="34" charset="0"/>
              </a:rPr>
              <a:t>计算机组成原理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kumimoji="1" lang="zh-CN" altLang="zh-CN" sz="2800" b="1">
              <a:solidFill>
                <a:srgbClr val="0000FF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876550" y="4662488"/>
            <a:ext cx="349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800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</p:spTree>
    <p:extLst>
      <p:ext uri="{BB962C8B-B14F-4D97-AF65-F5344CB8AC3E}">
        <p14:creationId xmlns:p14="http://schemas.microsoft.com/office/powerpoint/2010/main" val="13448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840883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进制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格式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编码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表示方法＋长度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表示与运算关系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-</a:t>
            </a:r>
            <a:r>
              <a:rPr lang="zh-CN" altLang="en-US" sz="2000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，运算的处理需求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运算、溢出检测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658978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</a:rPr>
              <a:t>int</a:t>
            </a:r>
            <a:r>
              <a:rPr lang="zh-CN" altLang="en-US" sz="2000" b="1" dirty="0" smtClean="0">
                <a:latin typeface="宋体" pitchFamily="2" charset="-122"/>
              </a:rPr>
              <a:t>默认用补码表示</a:t>
            </a:r>
            <a:r>
              <a:rPr lang="en-US" altLang="zh-CN" sz="2000" b="1" dirty="0" smtClean="0">
                <a:latin typeface="宋体" pitchFamily="2" charset="-122"/>
              </a:rPr>
              <a:t>)   </a:t>
            </a:r>
            <a:r>
              <a:rPr lang="zh-CN" altLang="en-US" sz="2000" dirty="0" smtClean="0">
                <a:latin typeface="宋体" pitchFamily="2" charset="-122"/>
              </a:rPr>
              <a:t>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→运算实现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08920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9644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1200" b="1" dirty="0" smtClean="0">
                <a:latin typeface="宋体" pitchFamily="2" charset="-122"/>
              </a:rPr>
              <a:t>(IEEE 754</a:t>
            </a:r>
            <a:r>
              <a:rPr lang="zh-CN" altLang="en-US" sz="1200" b="1" dirty="0" smtClean="0">
                <a:latin typeface="宋体" pitchFamily="2" charset="-122"/>
              </a:rPr>
              <a:t>：</a:t>
            </a:r>
            <a:r>
              <a:rPr lang="en-US" altLang="zh-CN" sz="12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</a:rPr>
              <a:t>=(-1)</a:t>
            </a:r>
            <a:r>
              <a:rPr lang="en-US" altLang="zh-CN" sz="1200" b="1" i="1" baseline="30000" dirty="0">
                <a:solidFill>
                  <a:srgbClr val="FF0000"/>
                </a:solidFill>
              </a:rPr>
              <a:t>S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</a:rPr>
              <a:t>×2</a:t>
            </a:r>
            <a:r>
              <a:rPr lang="en-US" altLang="zh-CN" sz="1200" b="1" i="1" baseline="30000" dirty="0">
                <a:solidFill>
                  <a:srgbClr val="FF0000"/>
                </a:solidFill>
              </a:rPr>
              <a:t>E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 </a:t>
            </a:r>
            <a:r>
              <a:rPr lang="en-US" altLang="zh-CN" sz="1200" b="1" baseline="30000" dirty="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sz="1200" b="1" baseline="30000" dirty="0" smtClean="0">
                <a:solidFill>
                  <a:srgbClr val="FF0000"/>
                </a:solidFill>
                <a:latin typeface="宋体" pitchFamily="2" charset="-122"/>
              </a:rPr>
              <a:t>127</a:t>
            </a:r>
            <a:r>
              <a:rPr lang="en-US" altLang="zh-CN" sz="1200" b="1" dirty="0" smtClean="0">
                <a:solidFill>
                  <a:srgbClr val="FF0000"/>
                </a:solidFill>
                <a:latin typeface="宋体" pitchFamily="2" charset="-122"/>
              </a:rPr>
              <a:t>×1.</a:t>
            </a:r>
            <a:r>
              <a:rPr lang="en-US" altLang="zh-CN" sz="12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1200" b="1" dirty="0" smtClean="0">
                <a:latin typeface="宋体" pitchFamily="2" charset="-122"/>
              </a:rPr>
              <a:t>)</a:t>
            </a:r>
            <a:endParaRPr lang="zh-CN" altLang="en-US" sz="12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812088" cy="14003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需设置标志位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含有符号关系运算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7984" y="5359679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34481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38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补码加减、</a:t>
            </a:r>
            <a:r>
              <a:rPr lang="zh-CN" altLang="en-US" b="1" dirty="0">
                <a:latin typeface="宋体" pitchFamily="2" charset="-122"/>
              </a:rPr>
              <a:t>无符号加减的运算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溢出判断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标志位的形成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8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19018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逻辑移位、算术移位的运算规则、溢出判断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spc="-100" dirty="0" smtClean="0">
                <a:latin typeface="宋体" pitchFamily="2" charset="-122"/>
              </a:rPr>
              <a:t>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原码乘法的运算规则、逻辑实现、控制流程、溢出判断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0038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△理解、运用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加减运算的运算步骤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乘除运算不考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十进制运算不考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rId2" action="ppaction://hlinkpres?slideindex=6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220486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算术仅为加减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、接口、组成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组合逻辑、功能决定引脚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暂存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←数据通路的一部分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重点是数值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非数值数据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如何存放</a:t>
            </a:r>
            <a:r>
              <a:rPr lang="zh-CN" altLang="en-US" b="1" dirty="0" smtClean="0">
                <a:latin typeface="宋体" pitchFamily="2" charset="-122"/>
              </a:rPr>
              <a:t>在硬件中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表示方法与数据类型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③掌握数据的</a:t>
            </a:r>
            <a:r>
              <a:rPr lang="zh-CN" altLang="en-US" b="1" u="sng" dirty="0" smtClean="0">
                <a:latin typeface="宋体" pitchFamily="2" charset="-122"/>
              </a:rPr>
              <a:t>运算方法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运算规则、溢出</a:t>
            </a:r>
            <a:r>
              <a:rPr lang="zh-CN" altLang="en-US" b="1" dirty="0">
                <a:latin typeface="宋体" pitchFamily="2" charset="-122"/>
              </a:rPr>
              <a:t>判断、逻辑实现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④理解运算器如何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部件＋互连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76773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求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IEEE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754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单精度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浮点数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CC968000H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真值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N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求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(-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11/128)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IEEE 754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单精度浮点数的机器码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4704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(-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11/128)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1011)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-7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0.1011)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-3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</a:t>
            </a:r>
          </a:p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=(-1.011)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-4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=(-1.011)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123-127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754610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CC968000H = </a:t>
            </a:r>
            <a:r>
              <a:rPr lang="en-US" altLang="zh-CN" b="1" u="sng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u="sng" dirty="0">
                <a:solidFill>
                  <a:srgbClr val="3333CC"/>
                </a:solidFill>
                <a:latin typeface="宋体" pitchFamily="2" charset="-122"/>
                <a:cs typeface="Times New Roman" pitchFamily="18" charset="0"/>
              </a:rPr>
              <a:t>10011001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  <a:cs typeface="Times New Roman" pitchFamily="18" charset="0"/>
              </a:rPr>
              <a:t>00101101000000000000000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  <a:cs typeface="Times New Roman" pitchFamily="18" charset="0"/>
            </a:endParaRPr>
          </a:p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       N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为负数，浮点数为规格化数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(∵1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＜</a:t>
            </a:r>
            <a:r>
              <a:rPr lang="en-US" altLang="zh-CN" sz="2000" b="1" dirty="0">
                <a:solidFill>
                  <a:srgbClr val="3333CC"/>
                </a:solidFill>
                <a:latin typeface="宋体" pitchFamily="2" charset="-122"/>
              </a:rPr>
              <a:t>10011001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＜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254)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205163" y="1844973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1 </a:t>
              </a:r>
              <a:endParaRPr lang="en-US" altLang="zh-CN" sz="2000" b="1" i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0111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1011</a:t>
              </a:r>
              <a:endParaRPr lang="en-US" altLang="zh-CN" sz="2000" b="1" i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0110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0000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0000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0000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0000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 pitchFamily="2" charset="-122"/>
                </a:rPr>
                <a:t>000</a:t>
              </a:r>
              <a:endParaRPr lang="en-US" altLang="zh-CN" sz="2000" b="1" i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127078" name="Rectangle 102"/>
          <p:cNvSpPr>
            <a:spLocks noChangeArrowheads="1"/>
          </p:cNvSpPr>
          <p:nvPr/>
        </p:nvSpPr>
        <p:spPr bwMode="auto">
          <a:xfrm>
            <a:off x="179388" y="1764010"/>
            <a:ext cx="30241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1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3333CC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机器码为：</a:t>
            </a:r>
            <a:endParaRPr lang="zh-CN" altLang="en-US" b="1" baseline="-18000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762673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阶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=(10011001)</a:t>
            </a:r>
            <a:r>
              <a:rPr lang="en-US" altLang="zh-CN" b="1" baseline="-180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－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01111111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00011010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26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b="1" baseline="-2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</a:t>
            </a:r>
          </a:p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尾数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</a:t>
            </a:r>
            <a:r>
              <a:rPr lang="en-US" altLang="zh-CN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.00101101)</a:t>
            </a:r>
            <a:r>
              <a:rPr lang="en-US" altLang="zh-CN" b="1" baseline="-18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=(1.17578125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b="1" baseline="-2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10</a:t>
            </a:r>
          </a:p>
          <a:p>
            <a:pPr algn="just" eaLnBrk="0" hangingPunct="0">
              <a:lnSpc>
                <a:spcPct val="125000"/>
              </a:lnSpc>
              <a:tabLst>
                <a:tab pos="206692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       ∴N=(―1)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×1.17578125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26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=-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1.17578125×2</a:t>
            </a:r>
            <a:r>
              <a:rPr lang="en-US" altLang="zh-CN" b="1" baseline="30000" dirty="0">
                <a:solidFill>
                  <a:srgbClr val="000000"/>
                </a:solidFill>
                <a:latin typeface="宋体" pitchFamily="2" charset="-122"/>
              </a:rPr>
              <a:t>26</a:t>
            </a: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29523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◇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数值数据的表示：</a:t>
            </a:r>
            <a:r>
              <a:rPr lang="zh-CN" altLang="en-US" b="1" u="sng" dirty="0">
                <a:solidFill>
                  <a:srgbClr val="3333CC"/>
                </a:solidFill>
              </a:rPr>
              <a:t>表示格式</a:t>
            </a:r>
            <a:r>
              <a:rPr lang="zh-CN" altLang="en-US" b="1" dirty="0">
                <a:solidFill>
                  <a:srgbClr val="000000"/>
                </a:solidFill>
              </a:rPr>
              <a:t>、</a:t>
            </a:r>
            <a:r>
              <a:rPr lang="zh-CN" altLang="en-US" b="1" u="sng" dirty="0">
                <a:solidFill>
                  <a:srgbClr val="3333CC"/>
                </a:solidFill>
                <a:latin typeface="宋体" pitchFamily="2" charset="-122"/>
              </a:rPr>
              <a:t>编码方式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3333CC"/>
                </a:solidFill>
                <a:latin typeface="宋体" pitchFamily="2" charset="-122"/>
              </a:rPr>
              <a:t>数码长度</a:t>
            </a:r>
            <a:r>
              <a:rPr lang="zh-CN" altLang="en-US" b="1" dirty="0">
                <a:solidFill>
                  <a:srgbClr val="3333CC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定点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浮点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) 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某种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)      (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几种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/>
              <a:pPr algn="ctr">
                <a:defRPr/>
              </a:pPr>
              <a:t>13</a:t>
            </a:fld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75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8" grpId="0"/>
      <p:bldP spid="127079" grpId="0"/>
      <p:bldP spid="1270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8892480" cy="21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例</a:t>
            </a:r>
            <a:r>
              <a:rPr lang="en-US" altLang="zh-CN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3</a:t>
            </a: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：</a:t>
            </a:r>
            <a:r>
              <a:rPr lang="zh-CN" altLang="zh-CN" sz="2200" b="1" kern="100" dirty="0" smtClean="0">
                <a:latin typeface="+mn-lt"/>
                <a:ea typeface="+mn-ea"/>
              </a:rPr>
              <a:t>已知</a:t>
            </a:r>
            <a:r>
              <a:rPr lang="zh-CN" altLang="zh-CN" sz="2200" b="1" kern="100" dirty="0">
                <a:latin typeface="+mn-lt"/>
                <a:ea typeface="+mn-ea"/>
              </a:rPr>
              <a:t>计算机中有符号整数用</a:t>
            </a:r>
            <a:r>
              <a:rPr lang="en-US" altLang="zh-CN" sz="2200" b="1" kern="100" dirty="0">
                <a:latin typeface="+mn-lt"/>
                <a:ea typeface="+mn-ea"/>
              </a:rPr>
              <a:t>8</a:t>
            </a:r>
            <a:r>
              <a:rPr lang="zh-CN" altLang="zh-CN" sz="2200" b="1" kern="100" dirty="0">
                <a:latin typeface="+mn-lt"/>
                <a:ea typeface="+mn-ea"/>
              </a:rPr>
              <a:t>位补码表示，有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无符号整数的加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减运算均基于加法器实现。</a:t>
            </a:r>
          </a:p>
          <a:p>
            <a:pPr indent="2984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1</a:t>
            </a:r>
            <a:r>
              <a:rPr lang="zh-CN" altLang="zh-CN" sz="2200" b="1" kern="100" dirty="0">
                <a:latin typeface="+mn-lt"/>
                <a:ea typeface="+mn-ea"/>
              </a:rPr>
              <a:t>）若</a:t>
            </a:r>
            <a:r>
              <a:rPr lang="en-US" altLang="zh-CN" sz="2200" b="1" kern="100" dirty="0">
                <a:latin typeface="+mn-lt"/>
                <a:ea typeface="+mn-ea"/>
              </a:rPr>
              <a:t>X</a:t>
            </a:r>
            <a:r>
              <a:rPr lang="en-US" altLang="zh-CN" sz="2200" b="1" kern="100" dirty="0" smtClean="0">
                <a:latin typeface="+mn-lt"/>
                <a:ea typeface="+mn-ea"/>
              </a:rPr>
              <a:t>=-33</a:t>
            </a:r>
            <a:r>
              <a:rPr lang="zh-CN" altLang="zh-CN" sz="2200" b="1" kern="100" dirty="0" smtClean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Y</a:t>
            </a:r>
            <a:r>
              <a:rPr lang="en-US" altLang="zh-CN" sz="2200" b="1" kern="100" dirty="0" smtClean="0">
                <a:latin typeface="+mn-lt"/>
                <a:ea typeface="+mn-ea"/>
              </a:rPr>
              <a:t>=+44</a:t>
            </a:r>
            <a:r>
              <a:rPr lang="zh-CN" altLang="zh-CN" sz="2200" b="1" kern="100" dirty="0" smtClean="0">
                <a:latin typeface="+mn-lt"/>
                <a:ea typeface="+mn-ea"/>
              </a:rPr>
              <a:t>，</a:t>
            </a:r>
            <a:r>
              <a:rPr lang="zh-CN" altLang="zh-CN" sz="2200" b="1" kern="100" dirty="0">
                <a:latin typeface="+mn-lt"/>
                <a:ea typeface="+mn-ea"/>
              </a:rPr>
              <a:t>写出</a:t>
            </a:r>
            <a:r>
              <a:rPr lang="en-US" altLang="zh-CN" sz="2200" b="1" kern="100" dirty="0">
                <a:latin typeface="+mn-lt"/>
                <a:ea typeface="+mn-ea"/>
              </a:rPr>
              <a:t>[X]</a:t>
            </a:r>
            <a:r>
              <a:rPr lang="zh-CN" altLang="zh-CN" sz="2200" b="1" kern="100" baseline="-25000" dirty="0" smtClean="0">
                <a:latin typeface="+mn-lt"/>
                <a:ea typeface="+mn-ea"/>
              </a:rPr>
              <a:t>补</a:t>
            </a:r>
            <a:r>
              <a:rPr lang="zh-CN" altLang="en-US" sz="2200" b="1" kern="100" dirty="0"/>
              <a:t>及</a:t>
            </a:r>
            <a:r>
              <a:rPr lang="zh-CN" altLang="en-US" sz="2200" b="1" kern="100" dirty="0">
                <a:solidFill>
                  <a:srgbClr val="FF0000"/>
                </a:solidFill>
              </a:rPr>
              <a:t>移位</a:t>
            </a:r>
            <a:r>
              <a:rPr lang="zh-CN" altLang="zh-CN" sz="2200" b="1" kern="100" dirty="0" smtClean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[X+Y]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[X-Y]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；</a:t>
            </a:r>
          </a:p>
          <a:p>
            <a:pPr indent="29845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2</a:t>
            </a:r>
            <a:r>
              <a:rPr lang="zh-CN" altLang="zh-CN" sz="2200" b="1" kern="100" dirty="0" smtClean="0">
                <a:latin typeface="+mn-lt"/>
                <a:ea typeface="+mn-ea"/>
              </a:rPr>
              <a:t>）</a:t>
            </a:r>
            <a:r>
              <a:rPr lang="zh-CN" altLang="en-US" sz="2200" b="1" kern="100" dirty="0" smtClean="0">
                <a:latin typeface="+mn-lt"/>
                <a:ea typeface="+mn-ea"/>
              </a:rPr>
              <a:t>叙述</a:t>
            </a:r>
            <a:r>
              <a:rPr lang="zh-CN" altLang="zh-CN" sz="2200" b="1" kern="100" dirty="0" smtClean="0">
                <a:latin typeface="+mn-lt"/>
                <a:ea typeface="+mn-ea"/>
              </a:rPr>
              <a:t>产生</a:t>
            </a:r>
            <a:r>
              <a:rPr lang="zh-CN" altLang="zh-CN" sz="2200" b="1" kern="100" dirty="0">
                <a:latin typeface="+mn-lt"/>
                <a:ea typeface="+mn-ea"/>
              </a:rPr>
              <a:t>溢出标志</a:t>
            </a:r>
            <a:r>
              <a:rPr lang="en-US" altLang="zh-CN" sz="2200" b="1" kern="100" dirty="0" smtClean="0">
                <a:latin typeface="+mn-lt"/>
                <a:ea typeface="+mn-ea"/>
              </a:rPr>
              <a:t>OF</a:t>
            </a:r>
            <a:r>
              <a:rPr lang="zh-CN" altLang="en-US" sz="2200" b="1" kern="100" dirty="0" smtClean="0">
                <a:latin typeface="+mn-lt"/>
                <a:ea typeface="+mn-ea"/>
              </a:rPr>
              <a:t>的三种表示方法及</a:t>
            </a:r>
            <a:r>
              <a:rPr lang="en-US" altLang="zh-CN" sz="2200" b="1" dirty="0"/>
              <a:t>CF</a:t>
            </a:r>
            <a:r>
              <a:rPr lang="zh-CN" altLang="en-US" sz="2200" b="1" dirty="0"/>
              <a:t>的逻辑表达式</a:t>
            </a:r>
            <a:r>
              <a:rPr lang="zh-CN" altLang="zh-CN" sz="2200" b="1" kern="100" dirty="0" smtClean="0">
                <a:latin typeface="+mn-lt"/>
                <a:ea typeface="+mn-ea"/>
              </a:rPr>
              <a:t>。</a:t>
            </a:r>
            <a:endParaRPr lang="en-US" altLang="zh-CN" sz="2200" b="1" kern="100" dirty="0" smtClean="0">
              <a:latin typeface="+mn-lt"/>
              <a:ea typeface="+mn-ea"/>
            </a:endParaRPr>
          </a:p>
          <a:p>
            <a:pPr marL="228600" indent="-228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 smtClean="0">
                <a:latin typeface="+mn-lt"/>
              </a:rPr>
              <a:t>    3</a:t>
            </a:r>
            <a:r>
              <a:rPr lang="zh-CN" altLang="zh-CN" sz="2200" b="1" kern="100" dirty="0" smtClean="0">
                <a:latin typeface="+mn-lt"/>
              </a:rPr>
              <a:t>）</a:t>
            </a:r>
            <a:r>
              <a:rPr lang="zh-CN" altLang="en-US" sz="2200" b="1" kern="100" dirty="0">
                <a:latin typeface="+mn-lt"/>
              </a:rPr>
              <a:t>关系</a:t>
            </a:r>
            <a:r>
              <a:rPr lang="zh-CN" altLang="en-US" sz="2200" b="1" kern="100" dirty="0" smtClean="0">
                <a:latin typeface="+mn-lt"/>
              </a:rPr>
              <a:t>表达式运算影响哪些标志位及移位？</a:t>
            </a:r>
            <a:endParaRPr lang="zh-CN" altLang="en-US" sz="2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284741"/>
            <a:ext cx="85330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</a:rPr>
              <a:t>解：</a:t>
            </a:r>
            <a:r>
              <a:rPr lang="en-US" altLang="zh-CN" b="1" kern="100" dirty="0" smtClean="0"/>
              <a:t>1</a:t>
            </a:r>
            <a:r>
              <a:rPr lang="zh-CN" altLang="zh-CN" b="1" kern="100" dirty="0"/>
              <a:t>）</a:t>
            </a:r>
            <a:r>
              <a:rPr lang="en-US" altLang="zh-CN" b="1" dirty="0" smtClean="0"/>
              <a:t>[</a:t>
            </a:r>
            <a:r>
              <a:rPr lang="en-US" altLang="zh-CN" b="1" dirty="0"/>
              <a:t>X]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1101 1111</a:t>
            </a:r>
            <a:r>
              <a:rPr lang="zh-CN" altLang="zh-CN" b="1" dirty="0" smtClean="0"/>
              <a:t>、</a:t>
            </a:r>
            <a:r>
              <a:rPr lang="en-US" altLang="zh-CN" b="1" dirty="0"/>
              <a:t>[Y]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=0010 1100 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[-Y</a:t>
            </a:r>
            <a:r>
              <a:rPr lang="en-US" altLang="zh-CN" b="1" dirty="0"/>
              <a:t>]</a:t>
            </a:r>
            <a:r>
              <a:rPr lang="zh-CN" altLang="zh-CN" b="1" baseline="-25000" dirty="0"/>
              <a:t>补</a:t>
            </a:r>
            <a:r>
              <a:rPr lang="en-US" altLang="zh-CN" b="1" dirty="0" smtClean="0"/>
              <a:t>=1101 0100 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         [</a:t>
            </a:r>
            <a:r>
              <a:rPr lang="en-US" altLang="zh-CN" b="1" dirty="0"/>
              <a:t>X+Y]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0000 1011</a:t>
            </a:r>
            <a:r>
              <a:rPr lang="zh-CN" altLang="zh-CN" b="1" dirty="0" smtClean="0"/>
              <a:t>，</a:t>
            </a:r>
            <a:r>
              <a:rPr lang="en-US" altLang="zh-CN" b="1" dirty="0"/>
              <a:t>[X-Y]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=1011 </a:t>
            </a:r>
            <a:r>
              <a:rPr lang="en-US" altLang="zh-CN" b="1" dirty="0" smtClean="0"/>
              <a:t>0011</a:t>
            </a:r>
            <a:endParaRPr lang="zh-CN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4313187"/>
            <a:ext cx="8209036" cy="1754326"/>
            <a:chOff x="611560" y="3480917"/>
            <a:chExt cx="8209036" cy="1754326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11560" y="3480917"/>
              <a:ext cx="8209036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  </a:t>
              </a:r>
              <a:r>
                <a:rPr lang="en-US" altLang="zh-CN" b="1" kern="100" dirty="0"/>
                <a:t> 2</a:t>
              </a:r>
              <a:r>
                <a:rPr lang="zh-CN" altLang="zh-CN" b="1" kern="100" dirty="0" smtClean="0"/>
                <a:t>）</a:t>
              </a:r>
              <a:r>
                <a:rPr lang="en-US" altLang="zh-CN" sz="2200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sz="2200" b="1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sz="2200" b="1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sz="2200" b="1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判断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200" b="1" dirty="0" smtClean="0">
                  <a:sym typeface="Symbol"/>
                </a:rPr>
                <a:t>op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=0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表示加、减。</a:t>
              </a:r>
              <a:endParaRPr lang="en-US" altLang="zh-CN" sz="2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=0)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=1)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dirty="0">
                  <a:sym typeface="Symbol"/>
                </a:rPr>
                <a:t>op 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/>
                <a:t>) </a:t>
              </a:r>
              <a:r>
                <a:rPr lang="zh-CN" altLang="en-US" sz="2200" b="1" spc="-40" dirty="0"/>
                <a:t>＋</a:t>
              </a:r>
              <a:endParaRPr lang="en-US" altLang="zh-CN" sz="2200" b="1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                                                           </a:t>
              </a:r>
              <a:r>
                <a:rPr lang="en-US" altLang="zh-CN" sz="2200" b="1" dirty="0">
                  <a:sym typeface="Symbol"/>
                </a:rPr>
                <a:t>op </a:t>
              </a:r>
              <a:r>
                <a:rPr lang="en-US" altLang="zh-CN" sz="2200" b="1" dirty="0" smtClean="0"/>
                <a:t>(</a:t>
              </a:r>
              <a:r>
                <a:rPr lang="en-US" altLang="zh-CN" sz="2200" b="1" i="1" spc="-40" dirty="0" smtClean="0"/>
                <a:t>a</a:t>
              </a:r>
              <a:r>
                <a:rPr lang="en-US" altLang="zh-CN" sz="2200" b="1" spc="-40" baseline="-18000" dirty="0" smtClean="0"/>
                <a:t>n-1 </a:t>
              </a:r>
              <a:r>
                <a:rPr lang="en-US" altLang="zh-CN" sz="2200" b="1" i="1" spc="-40" dirty="0" smtClean="0"/>
                <a:t>b</a:t>
              </a:r>
              <a:r>
                <a:rPr lang="en-US" altLang="zh-CN" sz="2200" b="1" spc="-40" baseline="-18000" dirty="0" smtClean="0"/>
                <a:t>n-1 </a:t>
              </a:r>
              <a:r>
                <a:rPr lang="en-US" altLang="zh-CN" sz="2200" b="1" i="1" spc="-40" dirty="0" smtClean="0"/>
                <a:t>z</a:t>
              </a:r>
              <a:r>
                <a:rPr lang="en-US" altLang="zh-CN" sz="2200" b="1" spc="-40" baseline="-18000" dirty="0" smtClean="0"/>
                <a:t>n-1</a:t>
              </a:r>
              <a:r>
                <a:rPr lang="zh-CN" altLang="en-US" sz="2200" b="1" spc="-40" dirty="0"/>
                <a:t>＋</a:t>
              </a:r>
              <a:r>
                <a:rPr lang="en-US" altLang="zh-CN" sz="2200" b="1" i="1" spc="-40" dirty="0" smtClean="0"/>
                <a:t>a</a:t>
              </a:r>
              <a:r>
                <a:rPr lang="en-US" altLang="zh-CN" sz="2200" b="1" spc="-40" baseline="-18000" dirty="0" smtClean="0"/>
                <a:t>n-1 </a:t>
              </a:r>
              <a:r>
                <a:rPr lang="en-US" altLang="zh-CN" sz="2200" b="1" i="1" spc="-40" dirty="0" smtClean="0"/>
                <a:t>b</a:t>
              </a:r>
              <a:r>
                <a:rPr lang="en-US" altLang="zh-CN" sz="2200" b="1" spc="-40" baseline="-18000" dirty="0" smtClean="0"/>
                <a:t>n-1 </a:t>
              </a:r>
              <a:r>
                <a:rPr lang="en-US" altLang="zh-CN" sz="2200" b="1" i="1" spc="-40" dirty="0" smtClean="0"/>
                <a:t>z</a:t>
              </a:r>
              <a:r>
                <a:rPr lang="en-US" altLang="zh-CN" sz="2200" b="1" spc="-40" baseline="-18000" dirty="0" smtClean="0"/>
                <a:t>n-1</a:t>
              </a:r>
              <a:r>
                <a:rPr lang="en-US" altLang="zh-CN" sz="2200" b="1" dirty="0" smtClean="0"/>
                <a:t>)</a:t>
              </a:r>
              <a:endParaRPr lang="en-US" altLang="zh-CN" sz="2200" b="1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635896" y="4417021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067944" y="4417021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976192" y="4468938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" name="直接连接符 11"/>
          <p:cNvCxnSpPr/>
          <p:nvPr/>
        </p:nvCxnSpPr>
        <p:spPr bwMode="auto">
          <a:xfrm>
            <a:off x="3275856" y="5301208"/>
            <a:ext cx="288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707936" y="5661248"/>
            <a:ext cx="288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580144" y="5661248"/>
            <a:ext cx="288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6012192" y="5661248"/>
            <a:ext cx="288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30552"/>
              </p:ext>
            </p:extLst>
          </p:nvPr>
        </p:nvGraphicFramePr>
        <p:xfrm>
          <a:off x="1316061" y="4583424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389473" y="5435310"/>
            <a:ext cx="4813706" cy="353200"/>
            <a:chOff x="3389473" y="4943766"/>
            <a:chExt cx="4813706" cy="353200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3424356" y="4989884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616591" y="498988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01"/>
            <p:cNvSpPr txBox="1">
              <a:spLocks noChangeArrowheads="1"/>
            </p:cNvSpPr>
            <p:nvPr/>
          </p:nvSpPr>
          <p:spPr bwMode="auto">
            <a:xfrm>
              <a:off x="3389473" y="4943766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CF   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+mn-lt"/>
                </a:rPr>
                <a:t>CF+ZF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    </a:t>
              </a:r>
              <a:r>
                <a:rPr lang="en-US" altLang="zh-CN" sz="2200" b="1" dirty="0" err="1" smtClean="0">
                  <a:solidFill>
                    <a:schemeClr val="tx1"/>
                  </a:solidFill>
                  <a:latin typeface="+mn-lt"/>
                </a:rPr>
                <a:t>CF+ZF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sz="1800" b="1" dirty="0" smtClean="0">
                  <a:latin typeface="+mn-lt"/>
                </a:rPr>
                <a:t> </a:t>
              </a:r>
              <a:r>
                <a:rPr lang="en-US" altLang="zh-CN" sz="2200" b="1" dirty="0" smtClean="0">
                  <a:latin typeface="+mn-lt"/>
                </a:rPr>
                <a:t>CF       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ZF</a:t>
              </a:r>
              <a:endParaRPr lang="en-US" altLang="zh-CN" sz="2200" b="1" baseline="-18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83568" y="980728"/>
            <a:ext cx="77051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2200" b="1" dirty="0" smtClean="0"/>
              <a:t>*</a:t>
            </a:r>
            <a:r>
              <a:rPr lang="zh-CN" altLang="en-US" sz="2200" b="1" dirty="0" smtClean="0"/>
              <a:t>判断方法②：用进位</a:t>
            </a:r>
            <a:r>
              <a:rPr lang="zh-CN" altLang="en-US" sz="2200" b="1" dirty="0"/>
              <a:t>位</a:t>
            </a:r>
            <a:r>
              <a:rPr lang="zh-CN" altLang="en-US" sz="2200" b="1" dirty="0" smtClean="0"/>
              <a:t>判断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en-US" altLang="zh-CN" sz="2200" b="1" dirty="0" smtClean="0"/>
              <a:t>      </a:t>
            </a:r>
            <a:r>
              <a:rPr lang="zh-CN" altLang="en-US" sz="2200" b="1" dirty="0" smtClean="0"/>
              <a:t>依据</a:t>
            </a:r>
            <a:r>
              <a:rPr lang="en-US" altLang="zh-CN" sz="2200" b="1" dirty="0" smtClean="0"/>
              <a:t>—</a:t>
            </a:r>
            <a:r>
              <a:rPr lang="zh-CN" altLang="en-US" sz="2200" b="1" spc="-50" dirty="0" smtClean="0"/>
              <a:t>正溢出时</a:t>
            </a:r>
            <a:r>
              <a:rPr lang="en-US" altLang="zh-CN" sz="2200" b="1" i="1" spc="-50" dirty="0" smtClean="0">
                <a:latin typeface="+mn-lt"/>
              </a:rPr>
              <a:t>C</a:t>
            </a:r>
            <a:r>
              <a:rPr lang="en-US" altLang="zh-CN" sz="2200" b="1" spc="-50" baseline="-18000" dirty="0" smtClean="0"/>
              <a:t>n-1</a:t>
            </a:r>
            <a:r>
              <a:rPr lang="en-US" altLang="zh-CN" sz="2200" b="1" spc="-50" dirty="0" smtClean="0">
                <a:sym typeface="Symbol"/>
              </a:rPr>
              <a:t>=0</a:t>
            </a:r>
            <a:r>
              <a:rPr lang="zh-CN" altLang="en-US" sz="2200" b="1" spc="-50" dirty="0" smtClean="0">
                <a:sym typeface="Symbol"/>
              </a:rPr>
              <a:t>、</a:t>
            </a:r>
            <a:r>
              <a:rPr lang="en-US" altLang="zh-CN" sz="2200" b="1" i="1" spc="-50" dirty="0" smtClean="0">
                <a:latin typeface="+mn-lt"/>
              </a:rPr>
              <a:t>C</a:t>
            </a:r>
            <a:r>
              <a:rPr lang="en-US" altLang="zh-CN" sz="2200" b="1" spc="-50" baseline="-18000" dirty="0" smtClean="0"/>
              <a:t>n-2</a:t>
            </a:r>
            <a:r>
              <a:rPr lang="en-US" altLang="zh-CN" sz="2200" b="1" spc="-50" dirty="0" smtClean="0">
                <a:sym typeface="Symbol"/>
              </a:rPr>
              <a:t>=1</a:t>
            </a:r>
            <a:r>
              <a:rPr lang="zh-CN" altLang="en-US" sz="2200" b="1" spc="-50" dirty="0" smtClean="0">
                <a:sym typeface="Symbol"/>
              </a:rPr>
              <a:t>，</a:t>
            </a:r>
            <a:r>
              <a:rPr lang="zh-CN" altLang="en-US" sz="2200" b="1" spc="-50" dirty="0" smtClean="0"/>
              <a:t>负溢出时</a:t>
            </a:r>
            <a:r>
              <a:rPr lang="en-US" altLang="zh-CN" sz="2200" b="1" i="1" spc="-50" dirty="0" smtClean="0">
                <a:latin typeface="+mn-lt"/>
              </a:rPr>
              <a:t>C</a:t>
            </a:r>
            <a:r>
              <a:rPr lang="en-US" altLang="zh-CN" sz="2200" b="1" spc="-50" baseline="-18000" dirty="0" smtClean="0"/>
              <a:t>n-1</a:t>
            </a:r>
            <a:r>
              <a:rPr lang="en-US" altLang="zh-CN" sz="2200" b="1" spc="-50" dirty="0" smtClean="0">
                <a:sym typeface="Symbol"/>
              </a:rPr>
              <a:t>=1</a:t>
            </a:r>
            <a:r>
              <a:rPr lang="zh-CN" altLang="en-US" sz="2200" b="1" spc="-50" dirty="0" smtClean="0">
                <a:sym typeface="Symbol"/>
              </a:rPr>
              <a:t>、</a:t>
            </a:r>
            <a:r>
              <a:rPr lang="en-US" altLang="zh-CN" sz="2200" b="1" i="1" spc="-50" dirty="0" smtClean="0">
                <a:latin typeface="+mn-lt"/>
              </a:rPr>
              <a:t>C</a:t>
            </a:r>
            <a:r>
              <a:rPr lang="en-US" altLang="zh-CN" sz="2200" b="1" spc="-50" baseline="-18000" dirty="0" smtClean="0"/>
              <a:t>n-2</a:t>
            </a:r>
            <a:r>
              <a:rPr lang="en-US" altLang="zh-CN" sz="2200" b="1" spc="-50" dirty="0" smtClean="0">
                <a:sym typeface="Symbol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 smtClean="0"/>
              <a:t>      </a:t>
            </a:r>
            <a:r>
              <a:rPr lang="zh-CN" altLang="en-US" sz="2200" b="1" dirty="0" smtClean="0"/>
              <a:t>溢出</a:t>
            </a:r>
            <a:r>
              <a:rPr lang="zh-CN" altLang="en-US" sz="2200" b="1" dirty="0"/>
              <a:t>逻辑</a:t>
            </a:r>
            <a:r>
              <a:rPr lang="en-US" altLang="zh-CN" sz="2200" b="1" dirty="0" smtClean="0"/>
              <a:t>—OF</a:t>
            </a:r>
            <a:r>
              <a:rPr lang="zh-CN" altLang="en-US" sz="2200" b="1" dirty="0"/>
              <a:t>＝</a:t>
            </a:r>
            <a:r>
              <a:rPr lang="en-US" altLang="zh-CN" sz="2200" b="1" i="1" dirty="0">
                <a:latin typeface="+mn-lt"/>
              </a:rPr>
              <a:t>C</a:t>
            </a:r>
            <a:r>
              <a:rPr lang="en-US" altLang="zh-CN" sz="2200" b="1" baseline="-18000" dirty="0"/>
              <a:t>n-1</a:t>
            </a:r>
            <a:r>
              <a:rPr lang="en-US" altLang="zh-CN" sz="2200" b="1" dirty="0">
                <a:sym typeface="Symbol"/>
              </a:rPr>
              <a:t></a:t>
            </a:r>
            <a:r>
              <a:rPr lang="en-US" altLang="zh-CN" sz="2200" b="1" i="1" dirty="0">
                <a:latin typeface="+mn-lt"/>
              </a:rPr>
              <a:t>C</a:t>
            </a:r>
            <a:r>
              <a:rPr lang="en-US" altLang="zh-CN" sz="2200" b="1" baseline="-18000" dirty="0"/>
              <a:t>n-2</a:t>
            </a:r>
            <a:r>
              <a:rPr lang="en-US" altLang="zh-CN" sz="2200" b="1" dirty="0"/>
              <a:t> 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1115616" y="2420888"/>
            <a:ext cx="6120680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chemeClr val="accent2"/>
                </a:solidFill>
              </a:rPr>
              <a:t>    </a:t>
            </a:r>
            <a:r>
              <a:rPr lang="en-US" altLang="zh-CN" sz="2200" b="1" dirty="0" smtClean="0"/>
              <a:t>*</a:t>
            </a:r>
            <a:r>
              <a:rPr lang="zh-CN" altLang="en-US" sz="2200" b="1" dirty="0" smtClean="0"/>
              <a:t>判断方法③：用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位符号位</a:t>
            </a:r>
            <a:r>
              <a:rPr lang="zh-CN" altLang="en-US" sz="2200" b="1" dirty="0"/>
              <a:t>变形</a:t>
            </a:r>
            <a:r>
              <a:rPr lang="zh-CN" altLang="en-US" sz="2200" b="1" dirty="0" smtClean="0"/>
              <a:t>补码判断</a:t>
            </a:r>
          </a:p>
          <a:p>
            <a:r>
              <a:rPr lang="zh-CN" altLang="en-US" sz="2200" b="1" dirty="0" smtClean="0"/>
              <a:t>依据</a:t>
            </a:r>
            <a:r>
              <a:rPr lang="en-US" altLang="zh-CN" sz="2200" b="1" dirty="0" smtClean="0"/>
              <a:t>—</a:t>
            </a:r>
            <a:r>
              <a:rPr lang="zh-CN" altLang="en-US" sz="2200" b="1" dirty="0"/>
              <a:t>正</a:t>
            </a:r>
            <a:r>
              <a:rPr lang="zh-CN" altLang="en-US" sz="2200" b="1" dirty="0" smtClean="0"/>
              <a:t>溢出时</a:t>
            </a:r>
            <a:r>
              <a:rPr lang="en-US" altLang="zh-CN" sz="2200" b="1" i="1" dirty="0" smtClean="0">
                <a:latin typeface="+mn-lt"/>
              </a:rPr>
              <a:t>z</a:t>
            </a:r>
            <a:r>
              <a:rPr lang="en-US" altLang="zh-CN" sz="2200" b="1" baseline="-18000" dirty="0" smtClean="0"/>
              <a:t>n</a:t>
            </a:r>
            <a:r>
              <a:rPr lang="en-US" altLang="zh-CN" sz="2200" b="1" i="1" dirty="0" smtClean="0">
                <a:latin typeface="+mn-lt"/>
              </a:rPr>
              <a:t>z</a:t>
            </a:r>
            <a:r>
              <a:rPr lang="en-US" altLang="zh-CN" sz="2200" b="1" baseline="-18000" dirty="0" smtClean="0"/>
              <a:t>n-1</a:t>
            </a:r>
            <a:r>
              <a:rPr lang="en-US" altLang="zh-CN" sz="2200" b="1" dirty="0" smtClean="0"/>
              <a:t>=01</a:t>
            </a:r>
            <a:r>
              <a:rPr lang="zh-CN" altLang="en-US" sz="2200" b="1" dirty="0" smtClean="0"/>
              <a:t>，负溢出</a:t>
            </a:r>
            <a:r>
              <a:rPr lang="zh-CN" altLang="en-US" sz="2200" b="1" dirty="0"/>
              <a:t>时</a:t>
            </a:r>
            <a:r>
              <a:rPr lang="en-US" altLang="zh-CN" sz="2200" b="1" i="1" dirty="0" smtClean="0">
                <a:latin typeface="+mn-lt"/>
              </a:rPr>
              <a:t>z</a:t>
            </a:r>
            <a:r>
              <a:rPr lang="en-US" altLang="zh-CN" sz="2200" b="1" baseline="-18000" dirty="0" smtClean="0"/>
              <a:t>n</a:t>
            </a:r>
            <a:r>
              <a:rPr lang="en-US" altLang="zh-CN" sz="2200" b="1" i="1" dirty="0" smtClean="0">
                <a:latin typeface="+mn-lt"/>
              </a:rPr>
              <a:t>z</a:t>
            </a:r>
            <a:r>
              <a:rPr lang="en-US" altLang="zh-CN" sz="2200" b="1" baseline="-18000" dirty="0" smtClean="0"/>
              <a:t>n-1</a:t>
            </a:r>
            <a:r>
              <a:rPr lang="en-US" altLang="zh-CN" sz="2200" b="1" dirty="0" smtClean="0"/>
              <a:t>=10</a:t>
            </a:r>
          </a:p>
          <a:p>
            <a:r>
              <a:rPr lang="zh-CN" altLang="en-US" sz="2200" b="1" dirty="0" smtClean="0"/>
              <a:t>溢出逻辑</a:t>
            </a:r>
            <a:r>
              <a:rPr lang="en-US" altLang="zh-CN" sz="2200" b="1" dirty="0" smtClean="0"/>
              <a:t>—OF</a:t>
            </a:r>
            <a:r>
              <a:rPr lang="zh-CN" altLang="en-US" sz="2200" b="1" dirty="0" smtClean="0"/>
              <a:t>＝</a:t>
            </a:r>
            <a:r>
              <a:rPr lang="en-US" altLang="zh-CN" sz="2200" b="1" i="1" dirty="0">
                <a:latin typeface="+mn-lt"/>
              </a:rPr>
              <a:t>z</a:t>
            </a:r>
            <a:r>
              <a:rPr lang="en-US" altLang="zh-CN" sz="2200" b="1" baseline="-18000" dirty="0" smtClean="0"/>
              <a:t>n</a:t>
            </a:r>
            <a:r>
              <a:rPr lang="en-US" altLang="zh-CN" sz="2200" b="1" dirty="0" smtClean="0">
                <a:sym typeface="Symbol"/>
              </a:rPr>
              <a:t></a:t>
            </a:r>
            <a:r>
              <a:rPr lang="en-US" altLang="zh-CN" sz="2200" b="1" i="1" dirty="0" smtClean="0">
                <a:latin typeface="+mn-lt"/>
              </a:rPr>
              <a:t>z</a:t>
            </a:r>
            <a:r>
              <a:rPr lang="en-US" altLang="zh-CN" sz="2200" b="1" baseline="-18000" dirty="0" smtClean="0"/>
              <a:t>n-1</a:t>
            </a:r>
          </a:p>
          <a:p>
            <a:endParaRPr lang="en-US" altLang="zh-CN" sz="2200" b="1" baseline="-18000" dirty="0"/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</a:rPr>
              <a:t>CF</a:t>
            </a:r>
            <a:r>
              <a:rPr lang="zh-CN" altLang="en-US" sz="2200" b="1" dirty="0">
                <a:solidFill>
                  <a:srgbClr val="C00000"/>
                </a:solidFill>
              </a:rPr>
              <a:t>的逻辑表达式：</a:t>
            </a:r>
            <a:r>
              <a:rPr lang="en-US" altLang="zh-CN" sz="2200" b="1" dirty="0"/>
              <a:t>CF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=</a:t>
            </a:r>
            <a:r>
              <a:rPr lang="en-US" altLang="zh-CN" sz="2200" b="1" i="1" dirty="0"/>
              <a:t>C</a:t>
            </a:r>
            <a:r>
              <a:rPr lang="en-US" altLang="zh-CN" sz="2200" b="1" baseline="-16000" dirty="0"/>
              <a:t>n-1</a:t>
            </a:r>
            <a:r>
              <a:rPr lang="en-US" altLang="zh-CN" sz="2200" b="1" dirty="0">
                <a:sym typeface="Symbol"/>
              </a:rPr>
              <a:t>op</a:t>
            </a:r>
            <a:endParaRPr lang="en-US" altLang="zh-CN" sz="2200" b="1" dirty="0"/>
          </a:p>
          <a:p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4136568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+mn-lt"/>
              </a:rPr>
              <a:t>3</a:t>
            </a:r>
            <a:r>
              <a:rPr lang="zh-CN" altLang="zh-CN" b="1" kern="100" dirty="0" smtClean="0">
                <a:latin typeface="+mn-lt"/>
              </a:rPr>
              <a:t>）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指标，程序访问局部性，层次结构的组织、工作过程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，虚拟存储器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366878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芯片的引脚组织、组成、操作时序、刷新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64012" y="3374990"/>
            <a:ext cx="2952204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、特性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容量可配置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措施     </a:t>
            </a:r>
            <a:r>
              <a:rPr lang="zh-CN" altLang="en-US" sz="2000" b="1" dirty="0" smtClean="0">
                <a:latin typeface="宋体" pitchFamily="2" charset="-122"/>
              </a:rPr>
              <a:t>◇掌握原理、可分析性能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芯片、采用位扩展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扩展的主存设计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外部接口，主存各信号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的工作方式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99792" y="3140968"/>
            <a:ext cx="424847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604879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 smtClean="0">
                <a:latin typeface="宋体" pitchFamily="2" charset="-122"/>
              </a:rPr>
              <a:t>☆可分析性能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传送管理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，工作流程，结构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〖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〗PPT3.P68</a:t>
            </a:r>
            <a:r>
              <a:rPr lang="en-US" altLang="zh-CN" b="1" dirty="0" smtClean="0"/>
              <a:t>~</a:t>
            </a:r>
            <a:r>
              <a:rPr lang="en-US" altLang="zh-CN" b="1" dirty="0" smtClean="0">
                <a:latin typeface="宋体" pitchFamily="2" charset="-122"/>
              </a:rPr>
              <a:t>P75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/>
              <a:t>~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，自行汇总、比较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455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39189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zh-CN" altLang="en-US" b="1" dirty="0" smtClean="0">
                <a:latin typeface="宋体" pitchFamily="2" charset="-122"/>
              </a:rPr>
              <a:t>、写回法的思想、性能、工作流程、硬件支持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527797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65415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882697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MMU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、页表</a:t>
            </a:r>
            <a:r>
              <a:rPr lang="en-US" altLang="zh-CN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内存中</a:t>
            </a:r>
            <a:r>
              <a:rPr lang="en-US" altLang="zh-CN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TLB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中）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①可设计主存、并与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的组织与工作原理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可扩展至</a:t>
            </a:r>
            <a:r>
              <a:rPr lang="zh-CN" altLang="en-US" sz="2000" b="1" dirty="0">
                <a:latin typeface="宋体" pitchFamily="2" charset="-122"/>
              </a:rPr>
              <a:t>任意</a:t>
            </a:r>
            <a:r>
              <a:rPr lang="zh-CN" altLang="en-US" sz="2000" b="1" dirty="0" smtClean="0">
                <a:latin typeface="宋体" pitchFamily="2" charset="-122"/>
              </a:rPr>
              <a:t>缓冲器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092676-1262-4DAD-807E-48E875256232}" type="slidenum">
              <a:rPr lang="en-US" altLang="zh-CN"/>
              <a:pPr/>
              <a:t>19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 smtClean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5702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50092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noFill/>
        </p:spPr>
        <p:txBody>
          <a:bodyPr/>
          <a:lstStyle/>
          <a:p>
            <a:fld id="{C29E29CF-EAF2-4097-B0D5-FADE98AC9160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noFill/>
        </p:spPr>
        <p:txBody>
          <a:bodyPr/>
          <a:lstStyle/>
          <a:p>
            <a:fld id="{DC092676-1262-4DAD-807E-48E875256232}" type="slidenum">
              <a:rPr lang="en-US" altLang="zh-CN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1762B-1201-4EBA-A120-C0B41B94483E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存储器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+mn-ea"/>
                <a:ea typeface="+mn-ea"/>
              </a:rPr>
              <a:t>访问时间</a:t>
            </a:r>
            <a:r>
              <a:rPr lang="zh-CN" altLang="en-US" sz="2000" b="1" u="none" dirty="0" smtClean="0">
                <a:latin typeface="+mn-ea"/>
                <a:ea typeface="+mn-ea"/>
              </a:rPr>
              <a:t>计算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5604"/>
            <a:ext cx="8784976" cy="628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  <a:latin typeface="+mn-lt"/>
              </a:rPr>
              <a:t>例</a:t>
            </a:r>
            <a:r>
              <a:rPr lang="en-US" altLang="zh-CN" b="1" kern="10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b="1" kern="10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zh-CN" b="1" dirty="0">
                <a:latin typeface="+mn-lt"/>
              </a:rPr>
              <a:t>第</a:t>
            </a:r>
            <a:r>
              <a:rPr lang="en-US" altLang="zh-CN" b="1" dirty="0">
                <a:latin typeface="+mn-lt"/>
              </a:rPr>
              <a:t>3</a:t>
            </a:r>
            <a:r>
              <a:rPr lang="zh-CN" altLang="zh-CN" b="1" dirty="0">
                <a:latin typeface="+mn-lt"/>
              </a:rPr>
              <a:t>章</a:t>
            </a:r>
            <a:r>
              <a:rPr lang="zh-CN" altLang="en-US" b="1" kern="100" dirty="0" smtClean="0">
                <a:latin typeface="+mn-lt"/>
              </a:rPr>
              <a:t>作业第</a:t>
            </a:r>
            <a:r>
              <a:rPr lang="en-US" altLang="zh-CN" b="1" dirty="0" smtClean="0">
                <a:latin typeface="+mn-lt"/>
              </a:rPr>
              <a:t>28</a:t>
            </a:r>
            <a:r>
              <a:rPr lang="zh-CN" altLang="en-US" b="1" dirty="0" smtClean="0">
                <a:latin typeface="+mn-lt"/>
              </a:rPr>
              <a:t>题：</a:t>
            </a:r>
            <a:r>
              <a:rPr lang="zh-CN" altLang="zh-CN" b="1" dirty="0" smtClean="0">
                <a:latin typeface="+mn-lt"/>
              </a:rPr>
              <a:t>某</a:t>
            </a:r>
            <a:r>
              <a:rPr lang="zh-CN" altLang="zh-CN" b="1" dirty="0">
                <a:latin typeface="+mn-lt"/>
              </a:rPr>
              <a:t>计算机的存储器按字节编址，主存地址空间为</a:t>
            </a:r>
            <a:r>
              <a:rPr lang="en-US" altLang="zh-CN" b="1" dirty="0">
                <a:latin typeface="+mn-lt"/>
              </a:rPr>
              <a:t>24</a:t>
            </a:r>
            <a:r>
              <a:rPr lang="zh-CN" altLang="zh-CN" b="1" dirty="0">
                <a:latin typeface="+mn-lt"/>
              </a:rPr>
              <a:t>位，配置有</a:t>
            </a:r>
            <a:r>
              <a:rPr lang="en-US" altLang="zh-CN" b="1" dirty="0">
                <a:latin typeface="+mn-lt"/>
              </a:rPr>
              <a:t>4MB</a:t>
            </a:r>
            <a:r>
              <a:rPr lang="zh-CN" altLang="zh-CN" b="1" dirty="0">
                <a:latin typeface="+mn-lt"/>
              </a:rPr>
              <a:t>的主存，主存块大小为</a:t>
            </a:r>
            <a:r>
              <a:rPr lang="en-US" altLang="zh-CN" b="1" dirty="0">
                <a:latin typeface="+mn-lt"/>
              </a:rPr>
              <a:t>32B</a:t>
            </a:r>
            <a:r>
              <a:rPr lang="zh-CN" altLang="zh-CN" b="1" dirty="0">
                <a:latin typeface="+mn-lt"/>
              </a:rPr>
              <a:t>，</a:t>
            </a:r>
            <a:r>
              <a:rPr lang="en-US" altLang="zh-CN" b="1" dirty="0">
                <a:latin typeface="+mn-lt"/>
              </a:rPr>
              <a:t>Cache</a:t>
            </a:r>
            <a:r>
              <a:rPr lang="zh-CN" altLang="zh-CN" b="1" dirty="0">
                <a:latin typeface="+mn-lt"/>
              </a:rPr>
              <a:t>有</a:t>
            </a:r>
            <a:r>
              <a:rPr lang="en-US" altLang="zh-CN" b="1" dirty="0">
                <a:latin typeface="+mn-lt"/>
              </a:rPr>
              <a:t>256</a:t>
            </a:r>
            <a:r>
              <a:rPr lang="zh-CN" altLang="zh-CN" b="1" dirty="0">
                <a:latin typeface="+mn-lt"/>
              </a:rPr>
              <a:t>个行，采用</a:t>
            </a:r>
            <a:r>
              <a:rPr lang="en-US" altLang="zh-CN" b="1" dirty="0">
                <a:latin typeface="+mn-lt"/>
              </a:rPr>
              <a:t>4</a:t>
            </a:r>
            <a:r>
              <a:rPr lang="zh-CN" altLang="zh-CN" b="1" dirty="0">
                <a:latin typeface="+mn-lt"/>
              </a:rPr>
              <a:t>路组相联映射、</a:t>
            </a:r>
            <a:r>
              <a:rPr lang="en-US" altLang="zh-CN" b="1" dirty="0">
                <a:latin typeface="+mn-lt"/>
              </a:rPr>
              <a:t>LRU</a:t>
            </a:r>
            <a:r>
              <a:rPr lang="zh-CN" altLang="zh-CN" b="1" dirty="0">
                <a:latin typeface="+mn-lt"/>
              </a:rPr>
              <a:t>替换算法、写回法写策略，</a:t>
            </a:r>
            <a:r>
              <a:rPr lang="en-US" altLang="zh-CN" b="1" dirty="0">
                <a:latin typeface="+mn-lt"/>
              </a:rPr>
              <a:t>Cache</a:t>
            </a:r>
            <a:r>
              <a:rPr lang="zh-CN" altLang="zh-CN" b="1" dirty="0">
                <a:latin typeface="+mn-lt"/>
              </a:rPr>
              <a:t>行的管理信息至少有多少位</a:t>
            </a:r>
            <a:r>
              <a:rPr lang="zh-CN" altLang="zh-CN" b="1" dirty="0" smtClean="0">
                <a:latin typeface="+mn-lt"/>
              </a:rPr>
              <a:t>？</a:t>
            </a:r>
            <a:r>
              <a:rPr lang="en-US" altLang="zh-CN" sz="1800" b="1" dirty="0">
                <a:latin typeface="+mn-lt"/>
              </a:rPr>
              <a:t>CPU</a:t>
            </a:r>
            <a:r>
              <a:rPr lang="zh-CN" altLang="en-US" sz="1800" b="1" dirty="0">
                <a:latin typeface="+mn-lt"/>
              </a:rPr>
              <a:t>访存地址</a:t>
            </a:r>
            <a:r>
              <a:rPr lang="zh-CN" altLang="en-US" sz="1800" b="1" dirty="0" smtClean="0">
                <a:latin typeface="+mn-lt"/>
              </a:rPr>
              <a:t>为</a:t>
            </a:r>
            <a:r>
              <a:rPr lang="en-US" altLang="zh-CN" sz="1800" b="1" dirty="0" smtClean="0">
                <a:latin typeface="+mn-lt"/>
              </a:rPr>
              <a:t>123456H</a:t>
            </a:r>
            <a:r>
              <a:rPr lang="zh-CN" altLang="en-US" sz="1800" b="1" dirty="0">
                <a:latin typeface="+mn-lt"/>
              </a:rPr>
              <a:t>时，则可能命中的</a:t>
            </a:r>
            <a:r>
              <a:rPr lang="en-US" altLang="zh-CN" sz="1800" b="1" dirty="0">
                <a:latin typeface="+mn-lt"/>
              </a:rPr>
              <a:t>Cache</a:t>
            </a:r>
            <a:r>
              <a:rPr lang="zh-CN" altLang="en-US" sz="1800" b="1" dirty="0">
                <a:latin typeface="+mn-lt"/>
              </a:rPr>
              <a:t>组</a:t>
            </a:r>
            <a:r>
              <a:rPr lang="zh-CN" altLang="en-US" sz="1800" b="1" dirty="0" smtClean="0">
                <a:latin typeface="+mn-lt"/>
              </a:rPr>
              <a:t>号</a:t>
            </a:r>
            <a:r>
              <a:rPr lang="zh-CN" altLang="en-US" sz="1800" b="1" dirty="0">
                <a:latin typeface="+mn-lt"/>
              </a:rPr>
              <a:t>及行号</a:t>
            </a:r>
            <a:r>
              <a:rPr lang="zh-CN" altLang="en-US" sz="1800" b="1" dirty="0" smtClean="0">
                <a:latin typeface="+mn-lt"/>
              </a:rPr>
              <a:t>是</a:t>
            </a:r>
            <a:r>
              <a:rPr lang="zh-CN" altLang="en-US" sz="1800" b="1" dirty="0">
                <a:latin typeface="+mn-lt"/>
              </a:rPr>
              <a:t>多少？命中时目标行的</a:t>
            </a:r>
            <a:r>
              <a:rPr lang="en-US" altLang="zh-CN" sz="1800" b="1" dirty="0" smtClean="0">
                <a:latin typeface="+mn-lt"/>
              </a:rPr>
              <a:t>Tag</a:t>
            </a:r>
            <a:r>
              <a:rPr lang="zh-CN" altLang="en-US" sz="1800" b="1" dirty="0" smtClean="0">
                <a:latin typeface="+mn-lt"/>
              </a:rPr>
              <a:t>（标记）为</a:t>
            </a:r>
            <a:r>
              <a:rPr lang="zh-CN" altLang="en-US" sz="1800" b="1" dirty="0">
                <a:latin typeface="+mn-lt"/>
              </a:rPr>
              <a:t>多少？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  <a:latin typeface="+mn-lt"/>
              </a:rPr>
              <a:t>解</a:t>
            </a:r>
            <a:r>
              <a:rPr lang="zh-CN" altLang="zh-CN" b="1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en-US" altLang="zh-CN" b="1" dirty="0" smtClean="0">
                <a:latin typeface="+mn-lt"/>
              </a:rPr>
              <a:t>Cache</a:t>
            </a:r>
            <a:r>
              <a:rPr lang="zh-CN" altLang="zh-CN" b="1" dirty="0">
                <a:latin typeface="+mn-lt"/>
              </a:rPr>
              <a:t>组内行</a:t>
            </a:r>
            <a:r>
              <a:rPr lang="zh-CN" altLang="zh-CN" b="1" dirty="0" smtClean="0">
                <a:latin typeface="+mn-lt"/>
              </a:rPr>
              <a:t>号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 smtClean="0">
                <a:latin typeface="+mn-lt"/>
              </a:rPr>
              <a:t>log</a:t>
            </a:r>
            <a:r>
              <a:rPr lang="en-US" altLang="zh-CN" b="1" baseline="-25000" dirty="0" smtClean="0">
                <a:latin typeface="+mn-lt"/>
              </a:rPr>
              <a:t>2</a:t>
            </a:r>
            <a:r>
              <a:rPr lang="en-US" altLang="zh-CN" b="1" dirty="0" smtClean="0">
                <a:latin typeface="+mn-lt"/>
              </a:rPr>
              <a:t>4</a:t>
            </a:r>
            <a:r>
              <a:rPr lang="zh-CN" altLang="zh-CN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2</a:t>
            </a:r>
            <a:r>
              <a:rPr lang="zh-CN" altLang="zh-CN" b="1" dirty="0">
                <a:latin typeface="+mn-lt"/>
              </a:rPr>
              <a:t>位，组号为</a:t>
            </a:r>
            <a:r>
              <a:rPr lang="en-US" altLang="zh-CN" b="1" dirty="0" smtClean="0">
                <a:latin typeface="+mn-lt"/>
              </a:rPr>
              <a:t>log</a:t>
            </a:r>
            <a:r>
              <a:rPr lang="en-US" altLang="zh-CN" b="1" baseline="-25000" dirty="0" smtClean="0">
                <a:latin typeface="+mn-lt"/>
              </a:rPr>
              <a:t>2</a:t>
            </a:r>
            <a:r>
              <a:rPr lang="en-US" altLang="zh-CN" b="1" dirty="0" smtClean="0">
                <a:latin typeface="+mn-lt"/>
              </a:rPr>
              <a:t>256 – 2</a:t>
            </a:r>
            <a:r>
              <a:rPr lang="zh-CN" altLang="zh-CN" b="1" dirty="0">
                <a:latin typeface="+mn-lt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位</a:t>
            </a:r>
            <a:r>
              <a:rPr lang="zh-CN" altLang="zh-CN" b="1" dirty="0" smtClean="0">
                <a:latin typeface="+mn-lt"/>
              </a:rPr>
              <a:t>；</a:t>
            </a:r>
            <a:endParaRPr lang="en-US" altLang="zh-CN" b="1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zh-CN" b="1" dirty="0" smtClean="0">
                <a:latin typeface="+mn-lt"/>
              </a:rPr>
              <a:t>主存地址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zh-CN" altLang="zh-CN" b="1" dirty="0" smtClean="0">
                <a:latin typeface="+mn-lt"/>
              </a:rPr>
              <a:t>由</a:t>
            </a:r>
            <a:r>
              <a:rPr lang="zh-CN" altLang="zh-CN" b="1" dirty="0">
                <a:latin typeface="+mn-lt"/>
              </a:rPr>
              <a:t>群号、群内块号、块内地址</a:t>
            </a:r>
            <a:r>
              <a:rPr lang="zh-CN" altLang="zh-CN" b="1" dirty="0" smtClean="0">
                <a:latin typeface="+mn-lt"/>
              </a:rPr>
              <a:t>组成</a:t>
            </a:r>
            <a:r>
              <a:rPr lang="zh-CN" altLang="en-US" b="1" dirty="0" smtClean="0">
                <a:latin typeface="+mn-lt"/>
              </a:rPr>
              <a:t>；</a:t>
            </a:r>
            <a:endParaRPr lang="en-US" altLang="zh-CN" b="1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zh-CN" b="1" dirty="0" smtClean="0">
                <a:latin typeface="+mn-lt"/>
              </a:rPr>
              <a:t>块</a:t>
            </a:r>
            <a:r>
              <a:rPr lang="zh-CN" altLang="zh-CN" b="1" dirty="0">
                <a:latin typeface="+mn-lt"/>
              </a:rPr>
              <a:t>内地址为</a:t>
            </a:r>
            <a:r>
              <a:rPr lang="en-US" altLang="zh-CN" b="1" dirty="0">
                <a:latin typeface="+mn-lt"/>
              </a:rPr>
              <a:t>log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(32B/1B)</a:t>
            </a:r>
            <a:r>
              <a:rPr lang="zh-CN" altLang="zh-CN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5</a:t>
            </a:r>
            <a:r>
              <a:rPr lang="zh-CN" altLang="zh-CN" b="1" dirty="0">
                <a:latin typeface="+mn-lt"/>
              </a:rPr>
              <a:t>位，群内块号为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zh-CN" altLang="zh-CN" b="1" dirty="0" smtClean="0">
                <a:solidFill>
                  <a:srgbClr val="FF0000"/>
                </a:solidFill>
                <a:latin typeface="+mn-lt"/>
              </a:rPr>
              <a:t>位</a:t>
            </a:r>
            <a:r>
              <a:rPr lang="zh-CN" altLang="en-US" b="1" dirty="0" smtClean="0">
                <a:latin typeface="+mn-lt"/>
              </a:rPr>
              <a:t>；</a:t>
            </a:r>
            <a:endParaRPr lang="en-US" altLang="zh-CN" b="1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zh-CN" b="1" dirty="0" smtClean="0">
                <a:latin typeface="+mn-lt"/>
              </a:rPr>
              <a:t>群</a:t>
            </a:r>
            <a:r>
              <a:rPr lang="zh-CN" altLang="zh-CN" b="1" dirty="0">
                <a:latin typeface="+mn-lt"/>
              </a:rPr>
              <a:t>号为</a:t>
            </a:r>
            <a:r>
              <a:rPr lang="en-US" altLang="zh-CN" b="1" dirty="0" smtClean="0">
                <a:latin typeface="+mn-lt"/>
              </a:rPr>
              <a:t>24 – 6 – 5</a:t>
            </a:r>
            <a:r>
              <a:rPr lang="zh-CN" altLang="zh-CN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13</a:t>
            </a:r>
            <a:r>
              <a:rPr lang="zh-CN" altLang="zh-CN" b="1" dirty="0" smtClean="0">
                <a:latin typeface="+mn-lt"/>
              </a:rPr>
              <a:t>位</a:t>
            </a:r>
            <a:r>
              <a:rPr lang="zh-CN" altLang="en-US" b="1" dirty="0" smtClean="0">
                <a:latin typeface="+mn-lt"/>
              </a:rPr>
              <a:t>，</a:t>
            </a:r>
            <a:r>
              <a:rPr lang="zh-CN" altLang="zh-CN" b="1" dirty="0" smtClean="0">
                <a:latin typeface="+mn-lt"/>
              </a:rPr>
              <a:t>故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Cache</a:t>
            </a:r>
            <a:r>
              <a:rPr lang="zh-CN" altLang="zh-CN" b="1" dirty="0">
                <a:solidFill>
                  <a:srgbClr val="FF3399"/>
                </a:solidFill>
                <a:latin typeface="+mn-lt"/>
              </a:rPr>
              <a:t>行的标记为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13</a:t>
            </a:r>
            <a:r>
              <a:rPr lang="zh-CN" altLang="zh-CN" b="1" dirty="0" smtClean="0">
                <a:solidFill>
                  <a:srgbClr val="FF3399"/>
                </a:solidFill>
                <a:latin typeface="+mn-lt"/>
              </a:rPr>
              <a:t>位</a:t>
            </a:r>
            <a:r>
              <a:rPr lang="zh-CN" altLang="en-US" b="1" dirty="0" smtClean="0">
                <a:solidFill>
                  <a:srgbClr val="FF3399"/>
                </a:solidFill>
                <a:latin typeface="+mn-lt"/>
              </a:rPr>
              <a:t>；</a:t>
            </a:r>
            <a:endParaRPr lang="zh-CN" altLang="zh-CN" b="1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zh-CN" b="1" dirty="0" smtClean="0">
                <a:latin typeface="+mn-lt"/>
              </a:rPr>
              <a:t>采用</a:t>
            </a:r>
            <a:r>
              <a:rPr lang="en-US" altLang="zh-CN" b="1" dirty="0">
                <a:latin typeface="+mn-lt"/>
              </a:rPr>
              <a:t>LRU</a:t>
            </a:r>
            <a:r>
              <a:rPr lang="zh-CN" altLang="zh-CN" b="1" dirty="0">
                <a:latin typeface="+mn-lt"/>
              </a:rPr>
              <a:t>替换算法时，每个</a:t>
            </a:r>
            <a:r>
              <a:rPr lang="en-US" altLang="zh-CN" b="1" dirty="0">
                <a:latin typeface="+mn-lt"/>
              </a:rPr>
              <a:t>Cache</a:t>
            </a:r>
            <a:r>
              <a:rPr lang="zh-CN" altLang="zh-CN" b="1" dirty="0">
                <a:latin typeface="+mn-lt"/>
              </a:rPr>
              <a:t>行的</a:t>
            </a:r>
            <a:r>
              <a:rPr lang="en-US" altLang="zh-CN" b="1" dirty="0">
                <a:latin typeface="+mn-lt"/>
              </a:rPr>
              <a:t>LRU</a:t>
            </a:r>
            <a:r>
              <a:rPr lang="zh-CN" altLang="zh-CN" b="1" dirty="0">
                <a:latin typeface="+mn-lt"/>
              </a:rPr>
              <a:t>位为</a:t>
            </a:r>
            <a:r>
              <a:rPr lang="en-US" altLang="zh-CN" b="1" dirty="0">
                <a:latin typeface="+mn-lt"/>
              </a:rPr>
              <a:t>log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4</a:t>
            </a:r>
            <a:r>
              <a:rPr lang="zh-CN" altLang="zh-CN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2</a:t>
            </a:r>
            <a:r>
              <a:rPr lang="zh-CN" altLang="zh-CN" b="1" dirty="0" smtClean="0">
                <a:latin typeface="+mn-lt"/>
              </a:rPr>
              <a:t>位</a:t>
            </a:r>
            <a:r>
              <a:rPr lang="zh-CN" altLang="en-US" b="1" dirty="0" smtClean="0">
                <a:latin typeface="+mn-lt"/>
              </a:rPr>
              <a:t>；</a:t>
            </a:r>
            <a:endParaRPr lang="zh-CN" altLang="zh-CN" b="1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zh-CN" b="1" dirty="0" smtClean="0">
                <a:latin typeface="+mn-lt"/>
              </a:rPr>
              <a:t>采用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写回法</a:t>
            </a:r>
            <a:r>
              <a:rPr lang="zh-CN" altLang="zh-CN" b="1" dirty="0">
                <a:latin typeface="+mn-lt"/>
              </a:rPr>
              <a:t>写策略时，每个</a:t>
            </a:r>
            <a:r>
              <a:rPr lang="en-US" altLang="zh-CN" b="1" dirty="0">
                <a:latin typeface="+mn-lt"/>
              </a:rPr>
              <a:t>Cache</a:t>
            </a:r>
            <a:r>
              <a:rPr lang="zh-CN" altLang="zh-CN" b="1" dirty="0">
                <a:latin typeface="+mn-lt"/>
              </a:rPr>
              <a:t>行需设置脏位（</a:t>
            </a:r>
            <a:r>
              <a:rPr lang="en-US" altLang="zh-CN" b="1" dirty="0">
                <a:latin typeface="+mn-lt"/>
              </a:rPr>
              <a:t>1</a:t>
            </a:r>
            <a:r>
              <a:rPr lang="zh-CN" altLang="zh-CN" b="1" dirty="0">
                <a:latin typeface="+mn-lt"/>
              </a:rPr>
              <a:t>位</a:t>
            </a:r>
            <a:r>
              <a:rPr lang="zh-CN" altLang="zh-CN" b="1" dirty="0" smtClean="0">
                <a:latin typeface="+mn-lt"/>
              </a:rPr>
              <a:t>）</a:t>
            </a:r>
            <a:r>
              <a:rPr lang="zh-CN" altLang="en-US" b="1" dirty="0" smtClean="0">
                <a:latin typeface="+mn-lt"/>
              </a:rPr>
              <a:t>；</a:t>
            </a:r>
            <a:endParaRPr lang="zh-CN" altLang="zh-CN" b="1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  </a:t>
            </a:r>
            <a:r>
              <a:rPr lang="zh-CN" altLang="zh-CN" b="1" dirty="0" smtClean="0">
                <a:solidFill>
                  <a:srgbClr val="7030A0"/>
                </a:solidFill>
                <a:latin typeface="+mn-lt"/>
              </a:rPr>
              <a:t>每个</a:t>
            </a:r>
            <a:r>
              <a:rPr lang="en-US" altLang="zh-CN" b="1" dirty="0">
                <a:solidFill>
                  <a:srgbClr val="7030A0"/>
                </a:solidFill>
                <a:latin typeface="+mn-lt"/>
              </a:rPr>
              <a:t>Cache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行的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管理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信息至少有</a:t>
            </a:r>
            <a:r>
              <a:rPr lang="zh-CN" altLang="zh-CN" b="1" dirty="0" smtClean="0">
                <a:solidFill>
                  <a:srgbClr val="7030A0"/>
                </a:solidFill>
                <a:latin typeface="+mn-lt"/>
              </a:rPr>
              <a:t>：</a:t>
            </a:r>
            <a:endParaRPr lang="en-US" altLang="zh-CN" b="1" dirty="0" smtClean="0">
              <a:solidFill>
                <a:srgbClr val="7030A0"/>
              </a:solidFill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  </a:t>
            </a:r>
            <a:r>
              <a:rPr lang="zh-CN" altLang="zh-CN" b="1" dirty="0" smtClean="0">
                <a:solidFill>
                  <a:srgbClr val="7030A0"/>
                </a:solidFill>
                <a:latin typeface="+mn-lt"/>
              </a:rPr>
              <a:t>有效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>
                <a:solidFill>
                  <a:srgbClr val="7030A0"/>
                </a:solidFill>
                <a:latin typeface="+mn-lt"/>
              </a:rPr>
              <a:t>(1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  <a:latin typeface="+mn-lt"/>
              </a:rPr>
              <a:t>标记</a:t>
            </a:r>
            <a:r>
              <a:rPr lang="en-US" altLang="zh-CN" b="1" dirty="0">
                <a:solidFill>
                  <a:srgbClr val="7030A0"/>
                </a:solidFill>
                <a:latin typeface="+mn-lt"/>
              </a:rPr>
              <a:t>(13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)+LRU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>
                <a:solidFill>
                  <a:srgbClr val="7030A0"/>
                </a:solidFill>
                <a:latin typeface="+mn-lt"/>
              </a:rPr>
              <a:t>(2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  <a:latin typeface="+mn-lt"/>
              </a:rPr>
              <a:t>脏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>
                <a:solidFill>
                  <a:srgbClr val="7030A0"/>
                </a:solidFill>
                <a:latin typeface="+mn-lt"/>
              </a:rPr>
              <a:t>(1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  <a:latin typeface="+mn-lt"/>
              </a:rPr>
              <a:t>)=17</a:t>
            </a:r>
            <a:r>
              <a:rPr lang="zh-CN" altLang="zh-CN" b="1" dirty="0">
                <a:solidFill>
                  <a:srgbClr val="7030A0"/>
                </a:solidFill>
                <a:latin typeface="+mn-lt"/>
              </a:rPr>
              <a:t>位</a:t>
            </a:r>
            <a:r>
              <a:rPr lang="zh-CN" altLang="zh-CN" b="1" dirty="0">
                <a:latin typeface="+mn-lt"/>
              </a:rPr>
              <a:t>。</a:t>
            </a:r>
            <a:endParaRPr lang="en-US" altLang="zh-CN" b="1" kern="1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lt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主存地址空间为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16M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、按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字节编址，块大小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32B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；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容量为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8KB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，采用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路组相联映射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方式。⑴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主存地址如何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划分？ ⑵若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初态为空，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从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#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单元起连续读出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100B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数据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(1B/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次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，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此时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的命中率？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平均访问时间是多少</a:t>
            </a:r>
            <a:r>
              <a:rPr lang="zh-CN" altLang="en-US" b="1" dirty="0" smtClean="0">
                <a:solidFill>
                  <a:srgbClr val="0000CC"/>
                </a:solidFill>
                <a:latin typeface="+mn-lt"/>
              </a:rPr>
              <a:t>？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⑶若题⑵中的</a:t>
            </a:r>
            <a:r>
              <a:rPr lang="en-US" altLang="zh-CN" b="1" dirty="0">
                <a:latin typeface="+mn-lt"/>
              </a:rPr>
              <a:t>100B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数据从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62#</a:t>
            </a:r>
            <a:r>
              <a:rPr lang="zh-CN" altLang="en-US" b="1" dirty="0">
                <a:solidFill>
                  <a:srgbClr val="000000"/>
                </a:solidFill>
                <a:latin typeface="+mn-lt"/>
              </a:rPr>
              <a:t>单元起存储，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则命中率又为多少？</a:t>
            </a:r>
            <a:endParaRPr lang="zh-CN" alt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⑴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8KB/32B)/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64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个组，组号为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log</a:t>
            </a:r>
            <a:r>
              <a:rPr lang="en-US" altLang="zh-CN" b="1" baseline="-18000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64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位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主存地址组成：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群号</a:t>
              </a:r>
              <a:endParaRPr lang="zh-CN" altLang="en-US" sz="1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群内块号</a:t>
              </a:r>
              <a:endParaRPr lang="zh-CN" altLang="en-US" sz="1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9" y="360392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⑵100B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数据放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连续的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个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主存块中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数据调入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时，放在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 组中，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连续访问时，每个块不命中的块内地址是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因此，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命中率＝      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9" y="5445224"/>
            <a:ext cx="849706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03288" indent="-903288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⑶100B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数据从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62#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单元起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存储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[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(62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63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；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64</a:t>
            </a:r>
            <a:r>
              <a:rPr lang="zh-CN" altLang="en-US" b="1" dirty="0" smtClean="0">
                <a:solidFill>
                  <a:srgbClr val="3333CC"/>
                </a:solidFill>
                <a:latin typeface="宋体" pitchFamily="2" charset="-122"/>
              </a:rPr>
              <a:t>～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95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；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96</a:t>
            </a:r>
            <a:r>
              <a:rPr lang="zh-CN" altLang="en-US" b="1" dirty="0" smtClean="0">
                <a:solidFill>
                  <a:srgbClr val="3333CC"/>
                </a:solidFill>
                <a:latin typeface="宋体" pitchFamily="2" charset="-122"/>
              </a:rPr>
              <a:t>～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99]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个块中。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＝（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38-3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/38=92%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81407" y="3573016"/>
            <a:ext cx="36429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[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dirty="0">
                <a:solidFill>
                  <a:srgbClr val="3333CC"/>
                </a:solidFill>
                <a:latin typeface="宋体" pitchFamily="2" charset="-122"/>
              </a:rPr>
              <a:t>100</a:t>
            </a:r>
            <a:r>
              <a:rPr lang="zh-CN" altLang="en-US" b="1" dirty="0">
                <a:solidFill>
                  <a:srgbClr val="3333CC"/>
                </a:solidFill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3333CC"/>
                </a:solidFill>
                <a:latin typeface="宋体" pitchFamily="2" charset="-122"/>
              </a:rPr>
              <a:t>0)/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32]</a:t>
            </a:r>
            <a:r>
              <a:rPr lang="zh-CN" altLang="en-US" b="1" dirty="0" smtClean="0">
                <a:solidFill>
                  <a:srgbClr val="3333CC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    0#</a:t>
            </a:r>
            <a:r>
              <a:rPr lang="zh-CN" altLang="en-US" b="1" dirty="0" smtClean="0">
                <a:solidFill>
                  <a:srgbClr val="3333CC"/>
                </a:solidFill>
                <a:latin typeface="宋体" pitchFamily="2" charset="-122"/>
              </a:rPr>
              <a:t>～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3#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                  </a:t>
            </a:r>
            <a:r>
              <a:rPr lang="en-US" altLang="zh-CN" dirty="0" smtClean="0">
                <a:solidFill>
                  <a:srgbClr val="3333CC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0#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  (100-4)/100</a:t>
            </a:r>
            <a:r>
              <a:rPr lang="zh-CN" altLang="en-US" b="1" dirty="0" smtClean="0">
                <a:solidFill>
                  <a:srgbClr val="3333CC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3333CC"/>
                </a:solidFill>
                <a:latin typeface="宋体" pitchFamily="2" charset="-122"/>
              </a:rPr>
              <a:t>96%</a:t>
            </a:r>
            <a:endParaRPr lang="en-US" altLang="zh-CN" b="1" dirty="0">
              <a:solidFill>
                <a:srgbClr val="3333CC"/>
              </a:solidFill>
              <a:latin typeface="宋体" pitchFamily="2" charset="-122"/>
            </a:endParaRPr>
          </a:p>
        </p:txBody>
      </p:sp>
      <p:sp>
        <p:nvSpPr>
          <p:cNvPr id="3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/>
              <a:pPr algn="ctr">
                <a:defRPr/>
              </a:pPr>
              <a:t>23</a:t>
            </a:fld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636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(OP/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指令地址计算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(2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类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需约定信息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OP/</a:t>
            </a:r>
            <a:r>
              <a:rPr lang="zh-CN" altLang="en-US" sz="2000" b="1" dirty="0" smtClean="0">
                <a:latin typeface="宋体" pitchFamily="2" charset="-122"/>
              </a:rPr>
              <a:t>格式、</a:t>
            </a:r>
            <a:r>
              <a:rPr lang="zh-CN" altLang="en-US" sz="2000" b="1" dirty="0">
                <a:latin typeface="宋体" pitchFamily="2" charset="-122"/>
              </a:rPr>
              <a:t>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→组成，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性能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→信息的表示方法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显式信息的约定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的存放，寻址方式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的存放（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语言定义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5468"/>
              </p:ext>
            </p:extLst>
          </p:nvPr>
        </p:nvGraphicFramePr>
        <p:xfrm>
          <a:off x="323528" y="4255824"/>
          <a:ext cx="8712968" cy="18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512168"/>
                <a:gridCol w="2088232"/>
                <a:gridCol w="1872208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所有位、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4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值受对齐影响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496" y="241176"/>
            <a:ext cx="3023815" cy="4515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三、堆栈存取方式</a:t>
            </a:r>
            <a:endParaRPr lang="zh-CN" altLang="en-US" sz="24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587375" y="692696"/>
            <a:ext cx="5054600" cy="2541588"/>
            <a:chOff x="202" y="2326"/>
            <a:chExt cx="3184" cy="1601"/>
          </a:xfrm>
        </p:grpSpPr>
        <p:sp>
          <p:nvSpPr>
            <p:cNvPr id="28" name="Text Box 59"/>
            <p:cNvSpPr txBox="1">
              <a:spLocks noChangeArrowheads="1"/>
            </p:cNvSpPr>
            <p:nvPr/>
          </p:nvSpPr>
          <p:spPr bwMode="auto">
            <a:xfrm>
              <a:off x="672" y="2326"/>
              <a:ext cx="222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zh-CN" altLang="en-US" b="1" dirty="0">
                  <a:solidFill>
                    <a:srgbClr val="FF0000"/>
                  </a:solidFill>
                </a:rPr>
                <a:t>满递减方式</a:t>
              </a:r>
              <a:r>
                <a:rPr lang="zh-CN" altLang="en-US" sz="1800" b="1" dirty="0"/>
                <a:t>（小端）</a:t>
              </a: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436" y="2558"/>
              <a:ext cx="127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2000" b="1">
                  <a:solidFill>
                    <a:srgbClr val="2020D6"/>
                  </a:solidFill>
                  <a:ea typeface="楷体_GB2312" pitchFamily="49" charset="-122"/>
                </a:rPr>
                <a:t>        </a:t>
              </a:r>
              <a:r>
                <a:rPr kumimoji="0" lang="zh-CN" altLang="en-US" sz="2000" b="1">
                  <a:solidFill>
                    <a:srgbClr val="2020D6"/>
                  </a:solidFill>
                  <a:ea typeface="楷体_GB2312" pitchFamily="49" charset="-122"/>
                </a:rPr>
                <a:t>压栈前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1408" y="2562"/>
              <a:ext cx="127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1800" b="1" dirty="0">
                  <a:solidFill>
                    <a:srgbClr val="2020D6"/>
                  </a:solidFill>
                  <a:ea typeface="楷体_GB2312" pitchFamily="49" charset="-122"/>
                </a:rPr>
                <a:t>    </a:t>
              </a:r>
              <a:r>
                <a:rPr kumimoji="0" lang="zh-CN" altLang="en-US" sz="1800" b="1" dirty="0">
                  <a:solidFill>
                    <a:srgbClr val="2020D6"/>
                  </a:solidFill>
                  <a:ea typeface="楷体_GB2312" pitchFamily="49" charset="-122"/>
                </a:rPr>
                <a:t>压栈后</a:t>
              </a:r>
            </a:p>
          </p:txBody>
        </p:sp>
        <p:grpSp>
          <p:nvGrpSpPr>
            <p:cNvPr id="31" name="Group 62"/>
            <p:cNvGrpSpPr>
              <a:grpSpLocks/>
            </p:cNvGrpSpPr>
            <p:nvPr/>
          </p:nvGrpSpPr>
          <p:grpSpPr bwMode="auto">
            <a:xfrm>
              <a:off x="761" y="2786"/>
              <a:ext cx="637" cy="1141"/>
              <a:chOff x="2517" y="2376"/>
              <a:chExt cx="720" cy="2184"/>
            </a:xfrm>
          </p:grpSpPr>
          <p:sp>
            <p:nvSpPr>
              <p:cNvPr id="73" name="Rectangle 63"/>
              <p:cNvSpPr>
                <a:spLocks noChangeArrowheads="1"/>
              </p:cNvSpPr>
              <p:nvPr/>
            </p:nvSpPr>
            <p:spPr bwMode="auto">
              <a:xfrm>
                <a:off x="2517" y="2376"/>
                <a:ext cx="720" cy="21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kumimoji="0" lang="zh-CN" altLang="zh-CN" sz="1800">
                  <a:ea typeface="楷体_GB2312" pitchFamily="49" charset="-122"/>
                </a:endParaRPr>
              </a:p>
            </p:txBody>
          </p:sp>
          <p:sp>
            <p:nvSpPr>
              <p:cNvPr id="74" name="Line 64"/>
              <p:cNvSpPr>
                <a:spLocks noChangeShapeType="1"/>
              </p:cNvSpPr>
              <p:nvPr/>
            </p:nvSpPr>
            <p:spPr bwMode="auto">
              <a:xfrm>
                <a:off x="2517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65"/>
              <p:cNvSpPr>
                <a:spLocks noChangeShapeType="1"/>
              </p:cNvSpPr>
              <p:nvPr/>
            </p:nvSpPr>
            <p:spPr bwMode="auto">
              <a:xfrm>
                <a:off x="2517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>
                <a:off x="2517" y="33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67"/>
              <p:cNvSpPr>
                <a:spLocks noChangeShapeType="1"/>
              </p:cNvSpPr>
              <p:nvPr/>
            </p:nvSpPr>
            <p:spPr bwMode="auto">
              <a:xfrm>
                <a:off x="2517" y="36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>
                <a:off x="2517" y="39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69"/>
              <p:cNvSpPr>
                <a:spLocks noChangeShapeType="1"/>
              </p:cNvSpPr>
              <p:nvPr/>
            </p:nvSpPr>
            <p:spPr bwMode="auto">
              <a:xfrm>
                <a:off x="2517" y="42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70"/>
            <p:cNvGrpSpPr>
              <a:grpSpLocks/>
            </p:cNvGrpSpPr>
            <p:nvPr/>
          </p:nvGrpSpPr>
          <p:grpSpPr bwMode="auto">
            <a:xfrm>
              <a:off x="1557" y="2786"/>
              <a:ext cx="637" cy="1141"/>
              <a:chOff x="2517" y="2376"/>
              <a:chExt cx="720" cy="2184"/>
            </a:xfrm>
          </p:grpSpPr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2517" y="2376"/>
                <a:ext cx="720" cy="21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kumimoji="0" lang="zh-CN" altLang="zh-CN" sz="1800">
                  <a:ea typeface="楷体_GB2312" pitchFamily="49" charset="-122"/>
                </a:endParaRPr>
              </a:p>
            </p:txBody>
          </p:sp>
          <p:sp>
            <p:nvSpPr>
              <p:cNvPr id="67" name="Line 72"/>
              <p:cNvSpPr>
                <a:spLocks noChangeShapeType="1"/>
              </p:cNvSpPr>
              <p:nvPr/>
            </p:nvSpPr>
            <p:spPr bwMode="auto">
              <a:xfrm>
                <a:off x="2517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73"/>
              <p:cNvSpPr>
                <a:spLocks noChangeShapeType="1"/>
              </p:cNvSpPr>
              <p:nvPr/>
            </p:nvSpPr>
            <p:spPr bwMode="auto">
              <a:xfrm>
                <a:off x="2517" y="30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74"/>
              <p:cNvSpPr>
                <a:spLocks noChangeShapeType="1"/>
              </p:cNvSpPr>
              <p:nvPr/>
            </p:nvSpPr>
            <p:spPr bwMode="auto">
              <a:xfrm>
                <a:off x="2517" y="331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5"/>
              <p:cNvSpPr>
                <a:spLocks noChangeShapeType="1"/>
              </p:cNvSpPr>
              <p:nvPr/>
            </p:nvSpPr>
            <p:spPr bwMode="auto">
              <a:xfrm>
                <a:off x="2517" y="362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76"/>
              <p:cNvSpPr>
                <a:spLocks noChangeShapeType="1"/>
              </p:cNvSpPr>
              <p:nvPr/>
            </p:nvSpPr>
            <p:spPr bwMode="auto">
              <a:xfrm>
                <a:off x="2517" y="393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2517" y="424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78"/>
            <p:cNvSpPr txBox="1">
              <a:spLocks noChangeArrowheads="1"/>
            </p:cNvSpPr>
            <p:nvPr/>
          </p:nvSpPr>
          <p:spPr bwMode="auto">
            <a:xfrm>
              <a:off x="202" y="3475"/>
              <a:ext cx="47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1800" dirty="0">
                  <a:solidFill>
                    <a:srgbClr val="2020D6"/>
                  </a:solidFill>
                  <a:ea typeface="楷体_GB2312" pitchFamily="49" charset="-122"/>
                </a:rPr>
                <a:t>SP</a:t>
              </a: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669" y="3243"/>
              <a:ext cx="47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1800" b="1" dirty="0" smtClean="0">
                  <a:solidFill>
                    <a:srgbClr val="FF0000"/>
                  </a:solidFill>
                  <a:ea typeface="楷体_GB2312" pitchFamily="49" charset="-122"/>
                </a:rPr>
                <a:t>B0</a:t>
              </a:r>
              <a:endParaRPr kumimoji="0" lang="en-US" altLang="zh-CN" sz="1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1677" y="3408"/>
              <a:ext cx="47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1800" b="1" dirty="0" smtClean="0">
                  <a:solidFill>
                    <a:srgbClr val="FF0000"/>
                  </a:solidFill>
                  <a:ea typeface="楷体_GB2312" pitchFamily="49" charset="-122"/>
                </a:rPr>
                <a:t>B1</a:t>
              </a:r>
              <a:endParaRPr kumimoji="0" lang="en-US" altLang="zh-CN" sz="1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6" name="Text Box 82"/>
            <p:cNvSpPr txBox="1">
              <a:spLocks noChangeArrowheads="1"/>
            </p:cNvSpPr>
            <p:nvPr/>
          </p:nvSpPr>
          <p:spPr bwMode="auto">
            <a:xfrm>
              <a:off x="2265" y="3158"/>
              <a:ext cx="47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en-US" altLang="zh-CN" sz="1800" dirty="0">
                  <a:solidFill>
                    <a:srgbClr val="FF0000"/>
                  </a:solidFill>
                  <a:ea typeface="楷体_GB2312" pitchFamily="49" charset="-122"/>
                </a:rPr>
                <a:t>SP</a:t>
              </a:r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>
              <a:off x="283" y="3702"/>
              <a:ext cx="4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84"/>
            <p:cNvSpPr>
              <a:spLocks noChangeShapeType="1"/>
            </p:cNvSpPr>
            <p:nvPr/>
          </p:nvSpPr>
          <p:spPr bwMode="auto">
            <a:xfrm flipH="1">
              <a:off x="2194" y="3357"/>
              <a:ext cx="47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 flipV="1">
              <a:off x="2883" y="2959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431" y="2734"/>
              <a:ext cx="95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0" lang="zh-CN" altLang="en-US" sz="1800" b="1" dirty="0" smtClean="0">
                  <a:solidFill>
                    <a:srgbClr val="2020D6"/>
                  </a:solidFill>
                  <a:ea typeface="楷体_GB2312" pitchFamily="49" charset="-122"/>
                </a:rPr>
                <a:t>地址</a:t>
              </a:r>
              <a:r>
                <a:rPr kumimoji="0" lang="zh-CN" altLang="en-US" sz="1800" b="1" dirty="0">
                  <a:solidFill>
                    <a:srgbClr val="2020D6"/>
                  </a:solidFill>
                  <a:ea typeface="楷体_GB2312" pitchFamily="49" charset="-122"/>
                </a:rPr>
                <a:t>增</a:t>
              </a:r>
            </a:p>
          </p:txBody>
        </p:sp>
      </p:grpSp>
      <p:sp>
        <p:nvSpPr>
          <p:cNvPr id="111" name="Text Box 40"/>
          <p:cNvSpPr txBox="1">
            <a:spLocks noChangeArrowheads="1"/>
          </p:cNvSpPr>
          <p:nvPr/>
        </p:nvSpPr>
        <p:spPr bwMode="auto">
          <a:xfrm>
            <a:off x="179388" y="3333006"/>
            <a:ext cx="87852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424113" indent="-24241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60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7828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962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1416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598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0560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513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9704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charset="-122"/>
              </a:rPr>
              <a:t>存储器堆栈：</a:t>
            </a:r>
            <a:r>
              <a:rPr lang="en-US" altLang="zh-CN" b="1" dirty="0">
                <a:latin typeface="宋体" charset="-122"/>
              </a:rPr>
              <a:t>--</a:t>
            </a:r>
            <a:r>
              <a:rPr lang="zh-CN" altLang="en-US" b="1" dirty="0">
                <a:latin typeface="宋体" charset="-122"/>
              </a:rPr>
              <a:t>借用主存空间实现，面向软件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 </a:t>
            </a:r>
            <a:r>
              <a:rPr lang="zh-CN" altLang="en-US" b="1" dirty="0">
                <a:solidFill>
                  <a:srgbClr val="2020D6"/>
                </a:solidFill>
                <a:latin typeface="宋体" charset="-122"/>
              </a:rPr>
              <a:t>组成特征</a:t>
            </a:r>
            <a:r>
              <a:rPr lang="en-US" altLang="zh-CN" b="1" dirty="0"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大小及栈顶均</a:t>
            </a:r>
            <a:r>
              <a:rPr lang="zh-CN" altLang="en-US" b="1" u="sng" dirty="0">
                <a:solidFill>
                  <a:srgbClr val="990099"/>
                </a:solidFill>
                <a:latin typeface="宋体" charset="-122"/>
              </a:rPr>
              <a:t>可变</a:t>
            </a:r>
            <a:r>
              <a:rPr lang="zh-CN" altLang="en-US" b="1" dirty="0">
                <a:latin typeface="宋体" charset="-122"/>
              </a:rPr>
              <a:t>，</a:t>
            </a:r>
          </a:p>
        </p:txBody>
      </p:sp>
      <p:sp>
        <p:nvSpPr>
          <p:cNvPr id="112" name="Text Box 41"/>
          <p:cNvSpPr txBox="1">
            <a:spLocks noChangeArrowheads="1"/>
          </p:cNvSpPr>
          <p:nvPr/>
        </p:nvSpPr>
        <p:spPr bwMode="auto">
          <a:xfrm>
            <a:off x="179388" y="5277693"/>
            <a:ext cx="87852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327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5066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686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865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322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779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2370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69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     </a:t>
            </a:r>
            <a:r>
              <a:rPr lang="zh-CN" altLang="en-US" b="1" dirty="0">
                <a:solidFill>
                  <a:srgbClr val="2020D6"/>
                </a:solidFill>
                <a:latin typeface="宋体" charset="-122"/>
              </a:rPr>
              <a:t>操作步骤</a:t>
            </a:r>
            <a:r>
              <a:rPr lang="en-US" altLang="zh-CN" b="1" dirty="0"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以</a:t>
            </a:r>
            <a:r>
              <a:rPr lang="zh-CN" altLang="en-US" b="1" u="sng" dirty="0">
                <a:solidFill>
                  <a:srgbClr val="CC3300"/>
                </a:solidFill>
                <a:latin typeface="宋体" charset="-122"/>
              </a:rPr>
              <a:t>入栈时</a:t>
            </a:r>
            <a:r>
              <a:rPr lang="en-US" altLang="zh-CN" b="1" u="sng" dirty="0">
                <a:solidFill>
                  <a:srgbClr val="CC3300"/>
                </a:solidFill>
                <a:latin typeface="宋体" charset="-122"/>
              </a:rPr>
              <a:t>SP</a:t>
            </a:r>
            <a:r>
              <a:rPr lang="zh-CN" altLang="en-US" b="1" u="sng" dirty="0">
                <a:solidFill>
                  <a:srgbClr val="CC3300"/>
                </a:solidFill>
                <a:latin typeface="宋体" charset="-122"/>
              </a:rPr>
              <a:t>递减移动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满递减方式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charset="-122"/>
              </a:rPr>
              <a:t>        入栈：</a:t>
            </a:r>
            <a:r>
              <a:rPr lang="zh-CN" altLang="en-US" b="1" dirty="0">
                <a:latin typeface="宋体" charset="-122"/>
              </a:rPr>
              <a:t>①</a:t>
            </a:r>
            <a:r>
              <a:rPr lang="en-US" altLang="zh-CN" b="1" dirty="0">
                <a:latin typeface="宋体" charset="-122"/>
              </a:rPr>
              <a:t>SP←(SP)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-X</a:t>
            </a:r>
            <a:r>
              <a:rPr lang="zh-CN" altLang="en-US" b="1" dirty="0">
                <a:latin typeface="宋体" charset="-122"/>
              </a:rPr>
              <a:t>，    ②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[</a:t>
            </a:r>
            <a:r>
              <a:rPr lang="en-US" altLang="zh-CN" b="1" dirty="0">
                <a:latin typeface="宋体" charset="-122"/>
              </a:rPr>
              <a:t>SP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]</a:t>
            </a:r>
            <a:r>
              <a:rPr lang="en-US" altLang="zh-CN" b="1" dirty="0">
                <a:latin typeface="宋体" charset="-122"/>
              </a:rPr>
              <a:t>←</a:t>
            </a:r>
            <a:r>
              <a:rPr lang="zh-CN" altLang="en-US" b="1" dirty="0">
                <a:latin typeface="宋体" charset="-122"/>
              </a:rPr>
              <a:t>源数据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charset="-122"/>
              </a:rPr>
              <a:t>        出栈：</a:t>
            </a:r>
            <a:r>
              <a:rPr lang="zh-CN" altLang="en-US" b="1" dirty="0">
                <a:latin typeface="宋体" charset="-122"/>
              </a:rPr>
              <a:t>①目标地址←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[</a:t>
            </a:r>
            <a:r>
              <a:rPr lang="en-US" altLang="zh-CN" b="1" dirty="0">
                <a:latin typeface="宋体" charset="-122"/>
              </a:rPr>
              <a:t>SP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]</a:t>
            </a:r>
            <a:r>
              <a:rPr lang="zh-CN" altLang="en-US" b="1" dirty="0">
                <a:latin typeface="宋体" charset="-122"/>
              </a:rPr>
              <a:t>，②</a:t>
            </a:r>
            <a:r>
              <a:rPr lang="en-US" altLang="zh-CN" b="1" dirty="0">
                <a:latin typeface="宋体" charset="-122"/>
              </a:rPr>
              <a:t>SP←(SP)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+X</a:t>
            </a:r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388" y="4263281"/>
            <a:ext cx="6121400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424113" indent="-24241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260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27828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962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1416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598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0560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513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9704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latin typeface="宋体" charset="-122"/>
              </a:rPr>
              <a:t>          CPU</a:t>
            </a:r>
            <a:r>
              <a:rPr lang="zh-CN" altLang="en-US" b="1" dirty="0">
                <a:latin typeface="宋体" charset="-122"/>
              </a:rPr>
              <a:t>用</a:t>
            </a:r>
            <a:r>
              <a:rPr lang="zh-CN" altLang="en-US" b="1" u="sng" dirty="0">
                <a:solidFill>
                  <a:srgbClr val="CC3300"/>
                </a:solidFill>
                <a:latin typeface="宋体" charset="-122"/>
              </a:rPr>
              <a:t>堆栈指针</a:t>
            </a:r>
            <a:r>
              <a:rPr lang="en-US" altLang="zh-CN" b="1" u="sng" dirty="0">
                <a:solidFill>
                  <a:srgbClr val="CC3300"/>
                </a:solidFill>
                <a:latin typeface="宋体" charset="-122"/>
              </a:rPr>
              <a:t>REG</a:t>
            </a:r>
            <a:r>
              <a:rPr lang="zh-CN" altLang="en-US" b="1" dirty="0">
                <a:latin typeface="宋体" charset="-122"/>
              </a:rPr>
              <a:t>指向栈顶，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latin typeface="宋体" charset="-122"/>
              </a:rPr>
              <a:t>             用</a:t>
            </a:r>
            <a:r>
              <a:rPr lang="zh-CN" altLang="en-US" b="1" u="sng" dirty="0">
                <a:solidFill>
                  <a:srgbClr val="CC3300"/>
                </a:solidFill>
                <a:latin typeface="宋体" charset="-122"/>
              </a:rPr>
              <a:t>相关</a:t>
            </a:r>
            <a:r>
              <a:rPr lang="en-US" altLang="zh-CN" b="1" u="sng" dirty="0">
                <a:solidFill>
                  <a:srgbClr val="CC3300"/>
                </a:solidFill>
                <a:latin typeface="宋体" charset="-122"/>
              </a:rPr>
              <a:t>REG</a:t>
            </a:r>
            <a:r>
              <a:rPr lang="zh-CN" altLang="en-US" b="1" dirty="0">
                <a:latin typeface="宋体" charset="-122"/>
              </a:rPr>
              <a:t>表示栈底或大小</a:t>
            </a:r>
          </a:p>
        </p:txBody>
      </p:sp>
      <p:grpSp>
        <p:nvGrpSpPr>
          <p:cNvPr id="114" name="Group 45"/>
          <p:cNvGrpSpPr>
            <a:grpSpLocks/>
          </p:cNvGrpSpPr>
          <p:nvPr/>
        </p:nvGrpSpPr>
        <p:grpSpPr bwMode="auto">
          <a:xfrm>
            <a:off x="6300788" y="3933081"/>
            <a:ext cx="2663825" cy="1368425"/>
            <a:chOff x="431" y="1253"/>
            <a:chExt cx="1678" cy="862"/>
          </a:xfrm>
        </p:grpSpPr>
        <p:sp>
          <p:nvSpPr>
            <p:cNvPr id="115" name="Rectangle 46"/>
            <p:cNvSpPr>
              <a:spLocks noChangeArrowheads="1"/>
            </p:cNvSpPr>
            <p:nvPr/>
          </p:nvSpPr>
          <p:spPr bwMode="auto">
            <a:xfrm>
              <a:off x="930" y="1525"/>
              <a:ext cx="544" cy="40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612" y="1253"/>
              <a:ext cx="104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 eaLnBrk="1" hangingPunct="1"/>
              <a:r>
                <a:rPr lang="zh-CN" altLang="en-US" sz="2000" b="1">
                  <a:solidFill>
                    <a:srgbClr val="990099"/>
                  </a:solidFill>
                  <a:latin typeface="宋体" charset="-122"/>
                </a:rPr>
                <a:t>堆栈存储空间</a:t>
              </a:r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930" y="166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8" name="Line 49"/>
            <p:cNvSpPr>
              <a:spLocks noChangeShapeType="1"/>
            </p:cNvSpPr>
            <p:nvPr/>
          </p:nvSpPr>
          <p:spPr bwMode="auto">
            <a:xfrm>
              <a:off x="930" y="179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9" name="Line 50"/>
            <p:cNvSpPr>
              <a:spLocks noChangeShapeType="1"/>
            </p:cNvSpPr>
            <p:nvPr/>
          </p:nvSpPr>
          <p:spPr bwMode="auto">
            <a:xfrm>
              <a:off x="930" y="152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" name="Text Box 51"/>
            <p:cNvSpPr txBox="1">
              <a:spLocks noChangeArrowheads="1"/>
            </p:cNvSpPr>
            <p:nvPr/>
          </p:nvSpPr>
          <p:spPr bwMode="auto">
            <a:xfrm>
              <a:off x="431" y="1480"/>
              <a:ext cx="453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r" eaLnBrk="1" hangingPunct="1">
                <a:lnSpc>
                  <a:spcPct val="95000"/>
                </a:lnSpc>
              </a:pPr>
              <a:r>
                <a:rPr lang="en-US" altLang="zh-CN" sz="1800" b="1" dirty="0">
                  <a:latin typeface="宋体" charset="-122"/>
                </a:rPr>
                <a:t>8000H </a:t>
              </a:r>
            </a:p>
            <a:p>
              <a:pPr algn="r" eaLnBrk="1" hangingPunct="1">
                <a:lnSpc>
                  <a:spcPct val="85000"/>
                </a:lnSpc>
              </a:pPr>
              <a:r>
                <a:rPr lang="en-US" altLang="zh-CN" sz="1800" b="1" dirty="0">
                  <a:latin typeface="宋体" charset="-122"/>
                </a:rPr>
                <a:t>……</a:t>
              </a:r>
            </a:p>
            <a:p>
              <a:pPr algn="r" eaLnBrk="1" hangingPunct="1">
                <a:lnSpc>
                  <a:spcPct val="85000"/>
                </a:lnSpc>
              </a:pPr>
              <a:r>
                <a:rPr lang="en-US" altLang="zh-CN" sz="1800" b="1" dirty="0">
                  <a:latin typeface="宋体" charset="-122"/>
                </a:rPr>
                <a:t>803FH</a:t>
              </a:r>
            </a:p>
            <a:p>
              <a:pPr algn="r" eaLnBrk="1" hangingPunct="1">
                <a:lnSpc>
                  <a:spcPct val="85000"/>
                </a:lnSpc>
              </a:pPr>
              <a:r>
                <a:rPr lang="en-US" altLang="zh-CN" sz="1800" b="1" dirty="0">
                  <a:latin typeface="宋体" charset="-122"/>
                </a:rPr>
                <a:t>8040H</a:t>
              </a:r>
            </a:p>
          </p:txBody>
        </p:sp>
        <p:sp>
          <p:nvSpPr>
            <p:cNvPr id="121" name="Line 52"/>
            <p:cNvSpPr>
              <a:spLocks noChangeShapeType="1"/>
            </p:cNvSpPr>
            <p:nvPr/>
          </p:nvSpPr>
          <p:spPr bwMode="auto">
            <a:xfrm flipH="1" flipV="1">
              <a:off x="1474" y="1706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2" name="Line 53"/>
            <p:cNvSpPr>
              <a:spLocks noChangeShapeType="1"/>
            </p:cNvSpPr>
            <p:nvPr/>
          </p:nvSpPr>
          <p:spPr bwMode="auto">
            <a:xfrm>
              <a:off x="930" y="19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3" name="Line 54"/>
            <p:cNvSpPr>
              <a:spLocks noChangeShapeType="1"/>
            </p:cNvSpPr>
            <p:nvPr/>
          </p:nvSpPr>
          <p:spPr bwMode="auto">
            <a:xfrm>
              <a:off x="930" y="207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4" name="Line 55"/>
            <p:cNvSpPr>
              <a:spLocks noChangeShapeType="1"/>
            </p:cNvSpPr>
            <p:nvPr/>
          </p:nvSpPr>
          <p:spPr bwMode="auto">
            <a:xfrm>
              <a:off x="930" y="1480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>
              <a:off x="1474" y="1480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6" name="Text Box 57"/>
            <p:cNvSpPr txBox="1">
              <a:spLocks noChangeArrowheads="1"/>
            </p:cNvSpPr>
            <p:nvPr/>
          </p:nvSpPr>
          <p:spPr bwMode="auto">
            <a:xfrm>
              <a:off x="1701" y="1616"/>
              <a:ext cx="408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/>
            <a:p>
              <a:pPr algn="ctr" eaLnBrk="1" hangingPunct="1"/>
              <a:r>
                <a:rPr lang="en-US" altLang="zh-CN" sz="2000" b="1">
                  <a:solidFill>
                    <a:srgbClr val="CC3300"/>
                  </a:solidFill>
                  <a:latin typeface="宋体" charset="-122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6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顺序、跳跃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无、译码时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与实现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取指时、执行时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立即</a:t>
            </a:r>
            <a:r>
              <a:rPr lang="en-US" altLang="zh-CN" sz="2000" b="1" dirty="0" smtClean="0">
                <a:latin typeface="宋体" pitchFamily="2" charset="-122"/>
              </a:rPr>
              <a:t>/REG/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基址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变址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方式位、地址参数的表示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，寻址方式的识别与实现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622958"/>
            <a:ext cx="8785225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〖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〗PPT4. 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，例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理解指令信息如何约定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①理解指令信息的约定方法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表示方式及编码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②理解数据在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中的存放方法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③理解寻址方式的地址形成方法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729245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4644008" y="3687415"/>
            <a:ext cx="295232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8B1A9-3221-4966-99E7-B96DFE6AA52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某</a:t>
            </a:r>
            <a:r>
              <a:rPr lang="zh-CN" altLang="en-US" b="1" dirty="0">
                <a:latin typeface="宋体" pitchFamily="2" charset="-122"/>
              </a:rPr>
              <a:t>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 smtClean="0">
                <a:latin typeface="宋体" pitchFamily="2" charset="-122"/>
              </a:rPr>
              <a:t>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1E953-56A6-4A30-B320-3D0CFA2AEDF9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685545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</a:t>
            </a:r>
            <a:r>
              <a:rPr lang="zh-CN" altLang="en-US" sz="2200" b="1" dirty="0">
                <a:latin typeface="宋体" pitchFamily="2" charset="-122"/>
              </a:rPr>
              <a:t>符号</a:t>
            </a:r>
            <a:r>
              <a:rPr lang="zh-CN" altLang="en-US" sz="2200" b="1" dirty="0" smtClean="0">
                <a:latin typeface="宋体" pitchFamily="2" charset="-122"/>
              </a:rPr>
              <a:t>定点数用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zh-CN" altLang="en-US" sz="2200" b="1" dirty="0" smtClean="0">
                <a:latin typeface="宋体" pitchFamily="2" charset="-122"/>
              </a:rPr>
              <a:t>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地址分别为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3886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 smtClean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 smtClean="0">
                <a:latin typeface="宋体" pitchFamily="2" charset="-122"/>
              </a:rPr>
              <a:t>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820705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47688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⑶已定义指令占用了高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</a:t>
            </a:r>
            <a:r>
              <a:rPr lang="zh-CN" altLang="en-US" sz="2200" b="1" dirty="0">
                <a:latin typeface="宋体" pitchFamily="2" charset="-122"/>
              </a:rPr>
              <a:t>只可放</a:t>
            </a:r>
            <a:r>
              <a:rPr lang="zh-CN" altLang="en-US" sz="2200" b="1" dirty="0" smtClean="0">
                <a:latin typeface="宋体" pitchFamily="2" charset="-122"/>
              </a:rPr>
              <a:t>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位时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645024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的功能、组成、工作流程，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sz="2000" b="1" dirty="0" smtClean="0">
                <a:latin typeface="宋体" pitchFamily="2" charset="-122"/>
              </a:rPr>
              <a:t>步骤及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冯氏模型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结构及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工作过程串行执行的原因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，指令系统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140968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069521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通路部件、通路结构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及其控制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指令执行过程的组织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控制需求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教材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P180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例起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及例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5.2</a:t>
            </a:r>
            <a:r>
              <a:rPr lang="zh-CN" altLang="en-US" b="1" dirty="0" smtClean="0">
                <a:latin typeface="宋体" pitchFamily="2" charset="-122"/>
              </a:rPr>
              <a:t>，注意寻址方式的实现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E29CF-EAF2-4097-B0D5-FADE98AC9160}" type="slidenum">
              <a:rPr lang="en-US" altLang="zh-CN" smtClean="0">
                <a:latin typeface="+mn-lt"/>
              </a:rPr>
              <a:pPr/>
              <a:t>3</a:t>
            </a:fld>
            <a:endParaRPr lang="en-US" altLang="zh-CN" dirty="0">
              <a:latin typeface="+mn-lt"/>
            </a:endParaRPr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考试</a:t>
            </a:r>
            <a:r>
              <a:rPr lang="zh-CN" altLang="en-US" sz="3200" b="1" dirty="0" smtClean="0">
                <a:latin typeface="+mn-lt"/>
              </a:rPr>
              <a:t>题型</a:t>
            </a:r>
            <a:r>
              <a:rPr lang="en-US" altLang="zh-CN" b="1" dirty="0" smtClean="0">
                <a:latin typeface="+mn-lt"/>
              </a:rPr>
              <a:t>(</a:t>
            </a:r>
            <a:r>
              <a:rPr lang="zh-CN" altLang="en-US" b="1" dirty="0" smtClean="0">
                <a:latin typeface="+mn-lt"/>
              </a:rPr>
              <a:t>闭卷</a:t>
            </a:r>
            <a:r>
              <a:rPr lang="en-US" altLang="zh-CN" b="1" dirty="0" smtClean="0">
                <a:latin typeface="+mn-lt"/>
              </a:rPr>
              <a:t>)</a:t>
            </a:r>
            <a:endParaRPr lang="zh-CN" altLang="en-US" b="1" dirty="0">
              <a:latin typeface="+mn-lt"/>
            </a:endParaRPr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928688"/>
            <a:ext cx="8812212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3399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、选择题（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分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</a:rPr>
              <a:t>×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12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412776"/>
            <a:ext cx="8497068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8038" indent="-808038"/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   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—</a:t>
            </a:r>
            <a:r>
              <a:rPr lang="zh-CN" altLang="en-US" b="1" dirty="0">
                <a:latin typeface="+mn-lt"/>
              </a:rPr>
              <a:t>下列奇偶校验码中，假定只有一个有奇数个错误，则该校验码为</a:t>
            </a:r>
            <a:r>
              <a:rPr lang="en-US" altLang="zh-CN" b="1" dirty="0">
                <a:latin typeface="+mn-lt"/>
              </a:rPr>
              <a:t>(  </a:t>
            </a:r>
            <a:r>
              <a:rPr lang="en-US" altLang="zh-CN" b="1" dirty="0" smtClean="0">
                <a:latin typeface="+mn-lt"/>
              </a:rPr>
              <a:t>     )</a:t>
            </a:r>
            <a:endParaRPr lang="zh-CN" altLang="en-US" b="1" dirty="0">
              <a:latin typeface="+mn-lt"/>
            </a:endParaRPr>
          </a:p>
          <a:p>
            <a:r>
              <a:rPr lang="zh-CN" altLang="en-US" b="1" dirty="0">
                <a:latin typeface="+mn-lt"/>
              </a:rPr>
              <a:t>      </a:t>
            </a:r>
            <a:r>
              <a:rPr lang="zh-CN" altLang="en-US" b="1" dirty="0" smtClean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A</a:t>
            </a:r>
            <a:r>
              <a:rPr lang="en-US" altLang="zh-CN" b="1" dirty="0" smtClean="0">
                <a:latin typeface="+mn-lt"/>
              </a:rPr>
              <a:t>. 11001011</a:t>
            </a:r>
            <a:r>
              <a:rPr lang="en-US" altLang="zh-CN" b="1" dirty="0">
                <a:latin typeface="+mn-lt"/>
              </a:rPr>
              <a:t>    </a:t>
            </a:r>
            <a:r>
              <a:rPr lang="en-US" altLang="zh-CN" b="1" dirty="0" smtClean="0">
                <a:latin typeface="+mn-lt"/>
              </a:rPr>
              <a:t>          B. 11010110</a:t>
            </a:r>
            <a:r>
              <a:rPr lang="en-US" altLang="zh-CN" b="1" dirty="0">
                <a:latin typeface="+mn-lt"/>
              </a:rPr>
              <a:t>    </a:t>
            </a:r>
            <a:r>
              <a:rPr lang="en-US" altLang="zh-CN" b="1" dirty="0" smtClean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C</a:t>
            </a:r>
            <a:r>
              <a:rPr lang="en-US" altLang="zh-CN" b="1" dirty="0" smtClean="0">
                <a:latin typeface="+mn-lt"/>
              </a:rPr>
              <a:t>. 11001001</a:t>
            </a:r>
            <a:endParaRPr lang="en-US" altLang="zh-CN" b="1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4365104"/>
            <a:ext cx="812641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若</a:t>
            </a:r>
            <a:r>
              <a:rPr lang="en-US" altLang="zh-CN" b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-1011</a:t>
            </a:r>
            <a:r>
              <a:rPr lang="zh-CN" altLang="en-US" b="1" dirty="0">
                <a:latin typeface="+mn-lt"/>
              </a:rPr>
              <a:t>，</a:t>
            </a:r>
            <a:r>
              <a:rPr lang="en-US" altLang="zh-CN" b="1" dirty="0">
                <a:latin typeface="+mn-lt"/>
              </a:rPr>
              <a:t>Y</a:t>
            </a:r>
            <a:r>
              <a:rPr lang="zh-CN" altLang="en-US" b="1" dirty="0">
                <a:latin typeface="+mn-lt"/>
              </a:rPr>
              <a:t>＝</a:t>
            </a:r>
            <a:r>
              <a:rPr lang="en-US" altLang="zh-CN" b="1" dirty="0">
                <a:latin typeface="+mn-lt"/>
              </a:rPr>
              <a:t>+1101</a:t>
            </a:r>
            <a:r>
              <a:rPr lang="zh-CN" altLang="en-US" b="1" dirty="0">
                <a:latin typeface="+mn-lt"/>
              </a:rPr>
              <a:t>，求</a:t>
            </a:r>
            <a:r>
              <a:rPr lang="en-US" altLang="zh-CN" b="1" dirty="0">
                <a:latin typeface="+mn-lt"/>
              </a:rPr>
              <a:t>[X]</a:t>
            </a:r>
            <a:r>
              <a:rPr lang="zh-CN" altLang="en-US" b="1" baseline="-20000" dirty="0">
                <a:latin typeface="+mn-lt"/>
              </a:rPr>
              <a:t>原</a:t>
            </a:r>
            <a:r>
              <a:rPr lang="zh-CN" altLang="en-US" b="1" dirty="0">
                <a:latin typeface="+mn-lt"/>
              </a:rPr>
              <a:t>、</a:t>
            </a:r>
            <a:r>
              <a:rPr lang="en-US" altLang="zh-CN" b="1" dirty="0">
                <a:latin typeface="+mn-lt"/>
              </a:rPr>
              <a:t>[-Y]</a:t>
            </a:r>
            <a:r>
              <a:rPr lang="zh-CN" altLang="en-US" b="1" baseline="-20000" dirty="0">
                <a:latin typeface="+mn-lt"/>
              </a:rPr>
              <a:t>补</a:t>
            </a:r>
            <a:r>
              <a:rPr lang="zh-CN" altLang="en-US" b="1" dirty="0">
                <a:latin typeface="+mn-lt"/>
              </a:rPr>
              <a:t>、</a:t>
            </a:r>
            <a:r>
              <a:rPr lang="en-US" altLang="zh-CN" b="1" dirty="0">
                <a:latin typeface="+mn-lt"/>
              </a:rPr>
              <a:t>[X]</a:t>
            </a:r>
            <a:r>
              <a:rPr lang="zh-CN" altLang="en-US" b="1" baseline="-20000" dirty="0">
                <a:latin typeface="+mn-lt"/>
              </a:rPr>
              <a:t>移</a:t>
            </a:r>
            <a:r>
              <a:rPr lang="zh-CN" altLang="en-US" b="1" dirty="0">
                <a:latin typeface="+mn-lt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lt"/>
              </a:rPr>
              <a:t>       </a:t>
            </a:r>
            <a:r>
              <a:rPr lang="zh-CN" altLang="en-US" b="1" dirty="0" smtClean="0">
                <a:latin typeface="+mn-lt"/>
              </a:rPr>
              <a:t>    求</a:t>
            </a:r>
            <a:r>
              <a:rPr lang="en-US" altLang="zh-CN" b="1" dirty="0">
                <a:latin typeface="+mn-lt"/>
              </a:rPr>
              <a:t>[X+Y]</a:t>
            </a:r>
            <a:r>
              <a:rPr lang="zh-CN" altLang="en-US" b="1" baseline="-20000" dirty="0" smtClean="0">
                <a:latin typeface="+mn-lt"/>
              </a:rPr>
              <a:t>补</a:t>
            </a:r>
            <a:r>
              <a:rPr lang="zh-CN" altLang="en-US" b="1" dirty="0" smtClean="0">
                <a:latin typeface="+mn-lt"/>
              </a:rPr>
              <a:t>、</a:t>
            </a:r>
            <a:r>
              <a:rPr lang="en-US" altLang="zh-CN" b="1" dirty="0" smtClean="0">
                <a:latin typeface="+mn-lt"/>
              </a:rPr>
              <a:t>[X-Y</a:t>
            </a:r>
            <a:r>
              <a:rPr lang="en-US" altLang="zh-CN" b="1" dirty="0">
                <a:latin typeface="+mn-lt"/>
              </a:rPr>
              <a:t>]</a:t>
            </a:r>
            <a:r>
              <a:rPr lang="zh-CN" altLang="en-US" b="1" baseline="-20000" dirty="0" smtClean="0">
                <a:latin typeface="+mn-lt"/>
              </a:rPr>
              <a:t>补</a:t>
            </a:r>
            <a:r>
              <a:rPr lang="zh-CN" altLang="en-US" b="1" dirty="0" smtClean="0">
                <a:latin typeface="+mn-lt"/>
              </a:rPr>
              <a:t>，并判断结果是否溢出。</a:t>
            </a:r>
            <a:r>
              <a:rPr lang="zh-CN" altLang="en-US" dirty="0" smtClean="0">
                <a:latin typeface="+mn-lt"/>
              </a:rPr>
              <a:t> </a:t>
            </a:r>
            <a:endParaRPr lang="zh-CN" altLang="en-US" b="1" dirty="0">
              <a:latin typeface="+mn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3773983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3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计算题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（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7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分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×3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5827330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简述</a:t>
            </a:r>
            <a:r>
              <a:rPr lang="zh-CN" altLang="en-US" b="1" dirty="0">
                <a:latin typeface="+mn-lt"/>
              </a:rPr>
              <a:t>冯</a:t>
            </a:r>
            <a:r>
              <a:rPr lang="en-US" altLang="zh-CN" b="1" dirty="0">
                <a:latin typeface="+mn-lt"/>
              </a:rPr>
              <a:t>·</a:t>
            </a:r>
            <a:r>
              <a:rPr lang="zh-CN" altLang="en-US" b="1" dirty="0">
                <a:latin typeface="+mn-lt"/>
              </a:rPr>
              <a:t>诺依曼</a:t>
            </a:r>
            <a:r>
              <a:rPr lang="zh-CN" altLang="en-US" b="1" dirty="0" smtClean="0">
                <a:latin typeface="+mn-lt"/>
              </a:rPr>
              <a:t>计算机存储</a:t>
            </a:r>
            <a:r>
              <a:rPr lang="zh-CN" altLang="en-US" b="1" dirty="0">
                <a:latin typeface="+mn-lt"/>
              </a:rPr>
              <a:t>程序原理</a:t>
            </a:r>
            <a:r>
              <a:rPr lang="zh-CN" altLang="en-US" b="1" dirty="0" smtClean="0">
                <a:latin typeface="+mn-lt"/>
              </a:rPr>
              <a:t>的基本思想</a:t>
            </a:r>
            <a:r>
              <a:rPr lang="zh-CN" altLang="en-US" dirty="0" smtClean="0">
                <a:latin typeface="+mn-lt"/>
              </a:rPr>
              <a:t> </a:t>
            </a:r>
            <a:endParaRPr lang="zh-CN" altLang="en-US" b="1" dirty="0">
              <a:latin typeface="+mn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5323274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4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简答题（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</a:rPr>
              <a:t>5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分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×3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12" name="Text Box 175"/>
          <p:cNvSpPr txBox="1">
            <a:spLocks noChangeArrowheads="1"/>
          </p:cNvSpPr>
          <p:nvPr/>
        </p:nvSpPr>
        <p:spPr bwMode="auto">
          <a:xfrm>
            <a:off x="179512" y="2636912"/>
            <a:ext cx="8812212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2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、判断题（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1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分</a:t>
            </a:r>
            <a:r>
              <a:rPr lang="en-US" altLang="zh-CN" sz="2800" b="1" dirty="0">
                <a:solidFill>
                  <a:srgbClr val="FF3399"/>
                </a:solidFill>
                <a:latin typeface="+mn-lt"/>
              </a:rPr>
              <a:t>×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15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14" name="Text Box 176"/>
          <p:cNvSpPr txBox="1">
            <a:spLocks noChangeArrowheads="1"/>
          </p:cNvSpPr>
          <p:nvPr/>
        </p:nvSpPr>
        <p:spPr bwMode="auto">
          <a:xfrm>
            <a:off x="179512" y="321297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—</a:t>
            </a:r>
            <a:r>
              <a:rPr lang="zh-CN" altLang="zh-CN" b="1" dirty="0">
                <a:latin typeface="+mn-lt"/>
              </a:rPr>
              <a:t>虚拟存储器</a:t>
            </a:r>
            <a:r>
              <a:rPr lang="zh-CN" altLang="zh-CN" b="1" dirty="0" smtClean="0">
                <a:latin typeface="+mn-lt"/>
              </a:rPr>
              <a:t>的</a:t>
            </a:r>
            <a:r>
              <a:rPr kumimoji="0" lang="zh-CN" altLang="en-US" b="1" dirty="0" smtClean="0">
                <a:latin typeface="+mn-lt"/>
                <a:cs typeface="Times New Roman" pitchFamily="18" charset="0"/>
              </a:rPr>
              <a:t>快</a:t>
            </a:r>
            <a:r>
              <a:rPr kumimoji="0" lang="zh-CN" altLang="en-US" b="1" dirty="0">
                <a:latin typeface="+mn-lt"/>
                <a:cs typeface="Times New Roman" pitchFamily="18" charset="0"/>
              </a:rPr>
              <a:t>表放在</a:t>
            </a:r>
            <a:r>
              <a:rPr kumimoji="0" lang="en-US" altLang="zh-CN" b="1" dirty="0">
                <a:latin typeface="+mn-lt"/>
                <a:cs typeface="Times New Roman" pitchFamily="18" charset="0"/>
              </a:rPr>
              <a:t>CPU</a:t>
            </a:r>
            <a:r>
              <a:rPr kumimoji="0" lang="zh-CN" altLang="en-US" b="1" dirty="0">
                <a:latin typeface="+mn-lt"/>
                <a:cs typeface="Times New Roman" pitchFamily="18" charset="0"/>
              </a:rPr>
              <a:t>中 </a:t>
            </a:r>
            <a:r>
              <a:rPr lang="zh-CN" altLang="en-US" b="1" dirty="0" smtClean="0">
                <a:latin typeface="+mn-lt"/>
              </a:rPr>
              <a:t>，</a:t>
            </a:r>
            <a:r>
              <a:rPr lang="zh-CN" altLang="zh-CN" b="1" kern="100" dirty="0" smtClean="0">
                <a:latin typeface="+mn-lt"/>
              </a:rPr>
              <a:t>慢</a:t>
            </a:r>
            <a:r>
              <a:rPr lang="zh-CN" altLang="zh-CN" b="1" kern="100" dirty="0">
                <a:latin typeface="+mn-lt"/>
              </a:rPr>
              <a:t>表放在主存</a:t>
            </a:r>
            <a:r>
              <a:rPr lang="zh-CN" altLang="zh-CN" b="1" kern="100" dirty="0" smtClean="0">
                <a:latin typeface="+mn-lt"/>
              </a:rPr>
              <a:t>中</a:t>
            </a:r>
            <a:r>
              <a:rPr lang="zh-CN" altLang="en-US" b="1" kern="100" dirty="0" smtClean="0">
                <a:latin typeface="+mn-lt"/>
              </a:rPr>
              <a:t>。</a:t>
            </a:r>
            <a:r>
              <a:rPr lang="en-US" altLang="zh-CN" b="1" dirty="0" smtClean="0">
                <a:latin typeface="+mn-lt"/>
              </a:rPr>
              <a:t>(       )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43" grpId="0" animBg="1"/>
      <p:bldP spid="135344" grpId="0"/>
      <p:bldP spid="8" grpId="0"/>
      <p:bldP spid="9" grpId="0" animBg="1"/>
      <p:bldP spid="10" grpId="0"/>
      <p:bldP spid="11" grpId="0" animBg="1"/>
      <p:bldP spid="12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05036"/>
              </p:ext>
            </p:extLst>
          </p:nvPr>
        </p:nvGraphicFramePr>
        <p:xfrm>
          <a:off x="1044476" y="1428297"/>
          <a:ext cx="6911900" cy="308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76" y="1428297"/>
                        <a:ext cx="6911900" cy="308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725144"/>
            <a:ext cx="8136904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>
                <a:latin typeface="宋体" pitchFamily="2" charset="-122"/>
              </a:rPr>
              <a:t>△了解设计</a:t>
            </a:r>
            <a:r>
              <a:rPr lang="zh-CN" altLang="en-US" sz="2000" b="1" dirty="0" smtClean="0">
                <a:latin typeface="宋体" pitchFamily="2" charset="-122"/>
              </a:rPr>
              <a:t>流程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指令周期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数据宽度</a:t>
            </a:r>
            <a:r>
              <a:rPr lang="zh-CN" altLang="en-US" b="1" dirty="0" smtClean="0">
                <a:latin typeface="宋体" pitchFamily="2" charset="-122"/>
              </a:rPr>
              <a:t>、设计</a:t>
            </a:r>
            <a:r>
              <a:rPr lang="zh-CN" altLang="en-US" b="1" dirty="0">
                <a:latin typeface="宋体" pitchFamily="2" charset="-122"/>
              </a:rPr>
              <a:t>方法，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的设计示例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数据通路的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组成实例：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004048" y="2780928"/>
            <a:ext cx="432048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641084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单周期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CPU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+mn-ea"/>
              </a:rPr>
              <a:t>不采用总线结构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个部件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，工作原理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，类型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指令及中断响应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序列的整合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时序系统组织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基于状态转换</a:t>
            </a:r>
            <a:r>
              <a:rPr lang="zh-CN" altLang="en-US" sz="2000" b="1" dirty="0" smtClean="0">
                <a:latin typeface="宋体" pitchFamily="2" charset="-122"/>
              </a:rPr>
              <a:t>图，信号个数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序列种类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如图</a:t>
            </a:r>
            <a:r>
              <a:rPr lang="en-US" altLang="zh-CN" sz="2000" b="1" dirty="0" smtClean="0">
                <a:latin typeface="宋体" pitchFamily="2" charset="-122"/>
              </a:rPr>
              <a:t>5.25])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zh-CN" altLang="en-US" b="1" dirty="0" smtClean="0"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</a:t>
            </a:r>
            <a:r>
              <a:rPr lang="zh-CN" altLang="en-US" sz="2000" b="1" dirty="0" smtClean="0">
                <a:latin typeface="宋体" pitchFamily="2" charset="-122"/>
              </a:rPr>
              <a:t>逻辑、信号发生器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，定时方式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[CLK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CP]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[CP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节拍</a:t>
            </a:r>
            <a:r>
              <a:rPr lang="zh-CN" altLang="en-US" sz="1800" b="1" dirty="0" smtClean="0">
                <a:latin typeface="宋体" pitchFamily="2" charset="-122"/>
              </a:rPr>
              <a:t>及脉冲（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不用于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微程序控制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器</a:t>
            </a:r>
            <a:r>
              <a:rPr lang="zh-CN" altLang="en-US" sz="1800" b="1" dirty="0" smtClean="0">
                <a:solidFill>
                  <a:srgbClr val="FF3399"/>
                </a:solidFill>
                <a:latin typeface="+mn-ea"/>
              </a:rPr>
              <a:t>）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引脚信号、内部逻辑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状态转换图的需求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工作流程的实现方法，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组成、工作原理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共理解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张图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中断的处理</a:t>
            </a:r>
            <a:r>
              <a:rPr lang="zh-CN" altLang="en-US" b="1" dirty="0">
                <a:latin typeface="宋体" pitchFamily="2" charset="-122"/>
              </a:rPr>
              <a:t>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，响应需完成的任务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点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</a:t>
            </a:r>
            <a:endParaRPr lang="en-US" altLang="zh-CN" sz="20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工作原理、组成要求、性能、分类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的组成与工作流程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②能够组织指令的执行过程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DP)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③理解状态转换图的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④理解中断响应的任务及相关概念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流水线的基本组成及工作原理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00CC"/>
                </a:solidFill>
                <a:latin typeface="+mn-lt"/>
              </a:rPr>
              <a:t>      例：</a:t>
            </a:r>
            <a:r>
              <a:rPr lang="zh-CN" altLang="zh-CN" sz="2200" b="1" dirty="0" smtClean="0">
                <a:latin typeface="+mn-lt"/>
              </a:rPr>
              <a:t>某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主频为</a:t>
            </a:r>
            <a:r>
              <a:rPr lang="en-US" altLang="zh-CN" sz="2200" b="1" dirty="0">
                <a:latin typeface="+mn-lt"/>
              </a:rPr>
              <a:t>100MHz</a:t>
            </a:r>
            <a:r>
              <a:rPr lang="zh-CN" altLang="zh-CN" sz="2200" b="1" dirty="0">
                <a:latin typeface="+mn-lt"/>
              </a:rPr>
              <a:t>，指令周期由取指</a:t>
            </a:r>
            <a:r>
              <a:rPr lang="en-US" altLang="zh-CN" sz="2200" b="1" dirty="0">
                <a:latin typeface="+mn-lt"/>
              </a:rPr>
              <a:t>(IF)</a:t>
            </a:r>
            <a:r>
              <a:rPr lang="zh-CN" altLang="zh-CN" sz="2200" b="1" dirty="0">
                <a:latin typeface="+mn-lt"/>
              </a:rPr>
              <a:t>、译码</a:t>
            </a:r>
            <a:r>
              <a:rPr lang="en-US" altLang="zh-CN" sz="2200" b="1" dirty="0">
                <a:latin typeface="+mn-lt"/>
              </a:rPr>
              <a:t>(ID)</a:t>
            </a:r>
            <a:r>
              <a:rPr lang="zh-CN" altLang="zh-CN" sz="2200" b="1" dirty="0">
                <a:latin typeface="+mn-lt"/>
              </a:rPr>
              <a:t>、取操作数</a:t>
            </a:r>
            <a:r>
              <a:rPr lang="en-US" altLang="zh-CN" sz="2200" b="1" dirty="0">
                <a:latin typeface="+mn-lt"/>
              </a:rPr>
              <a:t>(OF)</a:t>
            </a:r>
            <a:r>
              <a:rPr lang="zh-CN" altLang="zh-CN" sz="2200" b="1" dirty="0">
                <a:latin typeface="+mn-lt"/>
              </a:rPr>
              <a:t>、执行</a:t>
            </a:r>
            <a:r>
              <a:rPr lang="en-US" altLang="zh-CN" sz="2200" b="1" dirty="0">
                <a:latin typeface="+mn-lt"/>
              </a:rPr>
              <a:t>(EX)</a:t>
            </a:r>
            <a:r>
              <a:rPr lang="zh-CN" altLang="zh-CN" sz="2200" b="1" dirty="0">
                <a:latin typeface="+mn-lt"/>
              </a:rPr>
              <a:t>、写结果</a:t>
            </a:r>
            <a:r>
              <a:rPr lang="en-US" altLang="zh-CN" sz="2200" b="1" dirty="0">
                <a:latin typeface="+mn-lt"/>
              </a:rPr>
              <a:t>(WB)</a:t>
            </a:r>
            <a:r>
              <a:rPr lang="zh-CN" altLang="zh-CN" sz="2200" b="1" dirty="0">
                <a:latin typeface="+mn-lt"/>
              </a:rPr>
              <a:t>五个阶段组成，每个阶段需</a:t>
            </a:r>
            <a:r>
              <a:rPr lang="en-US" altLang="zh-CN" sz="2200" b="1" dirty="0">
                <a:latin typeface="+mn-lt"/>
              </a:rPr>
              <a:t>1</a:t>
            </a:r>
            <a:r>
              <a:rPr lang="zh-CN" altLang="zh-CN" sz="2200" b="1" dirty="0">
                <a:latin typeface="+mn-lt"/>
              </a:rPr>
              <a:t>个时钟周期。程序</a:t>
            </a:r>
            <a:r>
              <a:rPr lang="en-US" altLang="zh-CN" sz="2200" b="1" dirty="0">
                <a:latin typeface="+mn-lt"/>
              </a:rPr>
              <a:t>A</a:t>
            </a:r>
            <a:r>
              <a:rPr lang="zh-CN" altLang="zh-CN" sz="2200" b="1" dirty="0">
                <a:latin typeface="+mn-lt"/>
              </a:rPr>
              <a:t>执行时共需执行</a:t>
            </a:r>
            <a:r>
              <a:rPr lang="en-US" altLang="zh-CN" sz="2200" b="1" dirty="0">
                <a:latin typeface="+mn-lt"/>
              </a:rPr>
              <a:t>2000</a:t>
            </a:r>
            <a:r>
              <a:rPr lang="zh-CN" altLang="zh-CN" sz="2200" b="1" dirty="0">
                <a:latin typeface="+mn-lt"/>
              </a:rPr>
              <a:t>条指令</a:t>
            </a:r>
            <a:r>
              <a:rPr lang="zh-CN" altLang="zh-CN" sz="2200" b="1" dirty="0" smtClean="0">
                <a:latin typeface="+mn-lt"/>
              </a:rPr>
              <a:t>。</a:t>
            </a:r>
            <a:endParaRPr lang="en-US" altLang="zh-CN" sz="2200" b="1" dirty="0" smtClean="0">
              <a:latin typeface="+mn-lt"/>
            </a:endParaRPr>
          </a:p>
          <a:p>
            <a:r>
              <a:rPr lang="en-US" altLang="zh-CN" sz="2200" b="1" dirty="0">
                <a:latin typeface="+mn-lt"/>
              </a:rPr>
              <a:t>1</a:t>
            </a:r>
            <a:r>
              <a:rPr lang="zh-CN" altLang="zh-CN" sz="2200" b="1" dirty="0">
                <a:latin typeface="+mn-lt"/>
              </a:rPr>
              <a:t>）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采用串行方式执行程序时，计算程序</a:t>
            </a:r>
            <a:r>
              <a:rPr lang="en-US" altLang="zh-CN" sz="2200" b="1" dirty="0">
                <a:latin typeface="+mn-lt"/>
              </a:rPr>
              <a:t>A</a:t>
            </a:r>
            <a:r>
              <a:rPr lang="zh-CN" altLang="zh-CN" sz="2200" b="1" dirty="0">
                <a:latin typeface="+mn-lt"/>
              </a:rPr>
              <a:t>的执行时间</a:t>
            </a:r>
            <a:r>
              <a:rPr lang="en-US" altLang="zh-CN" sz="2200" b="1" dirty="0">
                <a:latin typeface="+mn-lt"/>
              </a:rPr>
              <a:t>T0</a:t>
            </a:r>
            <a:r>
              <a:rPr lang="zh-CN" altLang="zh-CN" sz="2200" b="1" dirty="0">
                <a:latin typeface="+mn-lt"/>
              </a:rPr>
              <a:t>，及此期间系统的吞吐率</a:t>
            </a:r>
            <a:r>
              <a:rPr lang="en-US" altLang="zh-CN" sz="2200" b="1" dirty="0" err="1">
                <a:latin typeface="+mn-lt"/>
              </a:rPr>
              <a:t>Tp</a:t>
            </a:r>
            <a:r>
              <a:rPr lang="zh-CN" altLang="zh-CN" sz="2200" b="1" dirty="0" smtClean="0">
                <a:latin typeface="+mn-lt"/>
              </a:rPr>
              <a:t>。</a:t>
            </a:r>
            <a:endParaRPr lang="en-US" altLang="zh-CN" sz="2200" b="1" dirty="0" smtClean="0">
              <a:latin typeface="+mn-lt"/>
            </a:endParaRPr>
          </a:p>
          <a:p>
            <a:r>
              <a:rPr lang="en-US" altLang="zh-CN" sz="2200" b="1" dirty="0">
                <a:latin typeface="+mn-lt"/>
              </a:rPr>
              <a:t>2</a:t>
            </a:r>
            <a:r>
              <a:rPr lang="zh-CN" altLang="zh-CN" sz="2200" b="1" dirty="0">
                <a:latin typeface="+mn-lt"/>
              </a:rPr>
              <a:t>）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采用流水方式执行程序时，指令流水线以时钟周期为拍。若忽略流水线中各种相关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冒险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，计算程序</a:t>
            </a:r>
            <a:r>
              <a:rPr lang="en-US" altLang="zh-CN" sz="2200" b="1" dirty="0">
                <a:latin typeface="+mn-lt"/>
              </a:rPr>
              <a:t>A</a:t>
            </a:r>
            <a:r>
              <a:rPr lang="zh-CN" altLang="zh-CN" sz="2200" b="1" dirty="0">
                <a:latin typeface="+mn-lt"/>
              </a:rPr>
              <a:t>的执行时间</a:t>
            </a:r>
            <a:r>
              <a:rPr lang="en-US" altLang="zh-CN" sz="2200" b="1" dirty="0">
                <a:latin typeface="+mn-lt"/>
              </a:rPr>
              <a:t>T1</a:t>
            </a:r>
            <a:r>
              <a:rPr lang="zh-CN" altLang="zh-CN" sz="2200" b="1" dirty="0">
                <a:latin typeface="+mn-lt"/>
              </a:rPr>
              <a:t>。若</a:t>
            </a:r>
            <a:r>
              <a:rPr lang="en-US" altLang="zh-CN" sz="2200" b="1" dirty="0">
                <a:latin typeface="+mn-lt"/>
              </a:rPr>
              <a:t> RAW</a:t>
            </a:r>
            <a:r>
              <a:rPr lang="zh-CN" altLang="zh-CN" sz="2200" b="1" dirty="0">
                <a:latin typeface="+mn-lt"/>
              </a:rPr>
              <a:t>相关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冒险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仅采用后推法处理，则流水线最多会停顿多少拍？</a:t>
            </a:r>
            <a:r>
              <a:rPr lang="zh-CN" altLang="zh-CN" sz="2200" b="1" dirty="0" smtClean="0">
                <a:latin typeface="+mn-lt"/>
              </a:rPr>
              <a:t>举例说明</a:t>
            </a:r>
            <a:r>
              <a:rPr lang="zh-CN" altLang="en-US" sz="2200" b="1" dirty="0" smtClean="0">
                <a:latin typeface="+mn-lt"/>
              </a:rPr>
              <a:t>。</a:t>
            </a:r>
            <a:endParaRPr lang="en-US" altLang="zh-CN" sz="2200" b="1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942" y="3382039"/>
            <a:ext cx="74334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CC"/>
                </a:solidFill>
              </a:rPr>
              <a:t>解：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1</a:t>
            </a:r>
            <a:r>
              <a:rPr lang="zh-CN" altLang="zh-CN" sz="2200" b="1" dirty="0"/>
              <a:t>）串行</a:t>
            </a:r>
            <a:r>
              <a:rPr lang="en-US" altLang="zh-CN" sz="2200" b="1" dirty="0"/>
              <a:t>T0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2000*5*1/(100*10</a:t>
            </a:r>
            <a:r>
              <a:rPr lang="en-US" altLang="zh-CN" sz="2200" b="1" baseline="30000" dirty="0"/>
              <a:t>6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100us</a:t>
            </a:r>
            <a:r>
              <a:rPr lang="zh-CN" altLang="zh-CN" sz="2200" b="1" dirty="0" smtClean="0"/>
              <a:t>，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en-US" altLang="zh-CN" sz="2200" b="1" dirty="0" err="1" smtClean="0"/>
              <a:t>Tp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2000/100us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20MIPS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             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2</a:t>
            </a:r>
            <a:r>
              <a:rPr lang="zh-CN" altLang="zh-CN" sz="2200" b="1" dirty="0"/>
              <a:t>）流水</a:t>
            </a:r>
            <a:r>
              <a:rPr lang="en-US" altLang="zh-CN" sz="2200" b="1" dirty="0"/>
              <a:t>T1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[5+(2000-1)]*1/(100*10</a:t>
            </a:r>
            <a:r>
              <a:rPr lang="en-US" altLang="zh-CN" sz="2200" b="1" baseline="30000" dirty="0"/>
              <a:t>6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20.04us</a:t>
            </a:r>
            <a:r>
              <a:rPr lang="zh-CN" altLang="zh-CN" sz="2200" b="1" dirty="0" smtClean="0"/>
              <a:t>，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</a:t>
            </a:r>
            <a:r>
              <a:rPr lang="zh-CN" altLang="zh-CN" sz="2200" b="1" dirty="0" smtClean="0"/>
              <a:t>最多</a:t>
            </a:r>
            <a:r>
              <a:rPr lang="zh-CN" altLang="zh-CN" sz="2200" b="1" dirty="0"/>
              <a:t>停顿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拍，相邻两条指令有</a:t>
            </a:r>
            <a:r>
              <a:rPr lang="en-US" altLang="zh-CN" sz="2200" b="1" dirty="0"/>
              <a:t>RAW</a:t>
            </a:r>
            <a:r>
              <a:rPr lang="zh-CN" altLang="zh-CN" sz="2200" b="1" dirty="0"/>
              <a:t>相关时</a:t>
            </a:r>
            <a:r>
              <a:rPr lang="zh-CN" altLang="zh-CN" sz="2200" b="1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41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步骤及操作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阶段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每步时长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 smtClean="0">
                <a:latin typeface="+mn-ea"/>
              </a:rPr>
              <a:t>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>
                <a:latin typeface="宋体" pitchFamily="2" charset="-122"/>
              </a:rPr>
              <a:t>提高</a:t>
            </a:r>
            <a:r>
              <a:rPr lang="zh-CN" altLang="en-US" sz="2000" b="1" dirty="0" smtClean="0">
                <a:latin typeface="宋体" pitchFamily="2" charset="-122"/>
              </a:rPr>
              <a:t>性能的方法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412776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集中式仲裁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(3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的仲裁线连接、仲裁时机、仲裁方法、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特点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1630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种定时方式</a:t>
            </a:r>
            <a:r>
              <a:rPr lang="zh-CN" altLang="en-US" sz="1600" b="1" dirty="0" smtClean="0">
                <a:latin typeface="宋体" pitchFamily="2" charset="-122"/>
              </a:rPr>
              <a:t>（同步、异步、半同步）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 smtClean="0">
                <a:latin typeface="宋体" pitchFamily="2" charset="-122"/>
              </a:rPr>
              <a:t>、联络方式、特点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099138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总线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事务</a:t>
            </a:r>
            <a:r>
              <a:rPr lang="zh-CN" altLang="en-US" b="1" dirty="0" smtClean="0">
                <a:latin typeface="宋体" pitchFamily="2" charset="-122"/>
              </a:rPr>
              <a:t>、传输需求、所支持模式的表示与实现，总线标准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(</a:t>
            </a:r>
            <a:r>
              <a:rPr lang="zh-CN" altLang="en-US" sz="2000" b="1" dirty="0">
                <a:latin typeface="宋体" pitchFamily="2" charset="-122"/>
              </a:rPr>
              <a:t>不同</a:t>
            </a:r>
            <a:r>
              <a:rPr lang="zh-CN" altLang="en-US" sz="2000" b="1" dirty="0" smtClean="0">
                <a:latin typeface="宋体" pitchFamily="2" charset="-122"/>
              </a:rPr>
              <a:t>事务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不同协议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844824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25126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总线结构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的类型、特点，总线接口单元的类型、功能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742950" y="1224920"/>
            <a:ext cx="613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6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影响总线带宽的因素</a:t>
            </a: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1043609" y="1864915"/>
            <a:ext cx="583344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n-ea"/>
                <a:ea typeface="+mn-ea"/>
              </a:rPr>
              <a:t>(1) </a:t>
            </a:r>
            <a:r>
              <a:rPr lang="zh-CN" altLang="en-US" sz="2400" b="1" dirty="0">
                <a:latin typeface="+mn-ea"/>
                <a:ea typeface="+mn-ea"/>
              </a:rPr>
              <a:t>数据总线宽度；</a:t>
            </a:r>
            <a:endParaRPr lang="zh-CN" altLang="en-US" sz="2400" b="1" dirty="0">
              <a:solidFill>
                <a:srgbClr val="00808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n-ea"/>
                <a:ea typeface="+mn-ea"/>
              </a:rPr>
              <a:t>(2) </a:t>
            </a:r>
            <a:r>
              <a:rPr lang="zh-CN" altLang="en-US" sz="2400" b="1" dirty="0">
                <a:latin typeface="+mn-ea"/>
                <a:ea typeface="+mn-ea"/>
              </a:rPr>
              <a:t>信号线是专用还是分时复用；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n-ea"/>
                <a:ea typeface="+mn-ea"/>
              </a:rPr>
              <a:t>(3) </a:t>
            </a:r>
            <a:r>
              <a:rPr lang="zh-CN" altLang="en-US" sz="2400" b="1" dirty="0">
                <a:latin typeface="+mn-ea"/>
                <a:ea typeface="+mn-ea"/>
              </a:rPr>
              <a:t>是否允许大数据块传送。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14388" y="3493457"/>
            <a:ext cx="613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7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  <a:ea typeface="+mn-ea"/>
              </a:rPr>
              <a:t>总线带宽计算</a:t>
            </a: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742950" y="4149080"/>
            <a:ext cx="74076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掌握基本概念，理解总线操作过程的组织方法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/>
              <a:pPr algn="ctr">
                <a:defRPr/>
              </a:pPr>
              <a:t>35</a:t>
            </a:fld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256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/>
      <p:bldP spid="2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852936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系统组成，外设组成，接口组成，传送控制方式组织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>
                <a:latin typeface="宋体" pitchFamily="2" charset="-122"/>
              </a:rPr>
              <a:t>☆</a:t>
            </a:r>
            <a:r>
              <a:rPr lang="zh-CN" altLang="en-US" sz="2000" b="1" dirty="0" smtClean="0">
                <a:latin typeface="宋体" pitchFamily="2" charset="-122"/>
              </a:rPr>
              <a:t>掌握传送实现的基本条件及组织方法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zh-CN" altLang="en-US" sz="2000" b="1" dirty="0">
                <a:latin typeface="+mn-ea"/>
                <a:ea typeface="+mn-ea"/>
              </a:rPr>
              <a:t>掌握</a:t>
            </a:r>
            <a:r>
              <a:rPr lang="zh-CN" altLang="en-US" sz="2000" b="1" dirty="0" smtClean="0">
                <a:latin typeface="+mn-ea"/>
                <a:ea typeface="+mn-ea"/>
              </a:rPr>
              <a:t>概念、了解组成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输入设备、输出设备的组成、工作原理，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latin typeface="宋体" pitchFamily="2" charset="-122"/>
              </a:rPr>
              <a:t>，磁盘信息记录格式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8498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传送实现原理、总线地址含义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识别方法，数据传送方式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目标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方式的传送控制原理、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所占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时间计算*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619672" y="4699302"/>
            <a:ext cx="331236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0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、信息中转原理，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端口</a:t>
            </a:r>
            <a:r>
              <a:rPr lang="zh-CN" altLang="en-US" b="1" dirty="0" smtClean="0">
                <a:latin typeface="宋体" pitchFamily="2" charset="-122"/>
              </a:rPr>
              <a:t>的访问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27524"/>
            <a:ext cx="8964488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程序查询方式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控制流程，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（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控制口、识别自己为从设备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）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2564904"/>
            <a:ext cx="9144000" cy="20313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en-US" altLang="zh-CN" b="1" dirty="0" smtClean="0">
                <a:latin typeface="宋体" pitchFamily="2" charset="-122"/>
              </a:rPr>
              <a:t>  I/O</a:t>
            </a:r>
            <a:r>
              <a:rPr lang="zh-CN" altLang="en-US" b="1" dirty="0" smtClean="0">
                <a:latin typeface="宋体" pitchFamily="2" charset="-122"/>
              </a:rPr>
              <a:t>控制流程，中断的类型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多重中断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中断过程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中断响应任务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:</a:t>
            </a:r>
            <a:endParaRPr lang="zh-CN" altLang="en-US" sz="1800" dirty="0"/>
          </a:p>
          <a:p>
            <a:r>
              <a:rPr lang="zh-CN" altLang="en-US" sz="1800" b="1" dirty="0" smtClean="0">
                <a:solidFill>
                  <a:srgbClr val="0000CC"/>
                </a:solidFill>
              </a:rPr>
              <a:t>操作</a:t>
            </a:r>
            <a:r>
              <a:rPr lang="zh-CN" altLang="en-US" sz="1800" b="1" dirty="0">
                <a:solidFill>
                  <a:srgbClr val="0000CC"/>
                </a:solidFill>
              </a:rPr>
              <a:t>有保存断点及</a:t>
            </a:r>
            <a:r>
              <a:rPr lang="en-US" altLang="zh-CN" sz="1800" b="1" dirty="0">
                <a:solidFill>
                  <a:srgbClr val="0000CC"/>
                </a:solidFill>
              </a:rPr>
              <a:t>PSW</a:t>
            </a:r>
            <a:r>
              <a:rPr lang="zh-CN" altLang="en-US" sz="1800" b="1" dirty="0">
                <a:solidFill>
                  <a:srgbClr val="0000CC"/>
                </a:solidFill>
              </a:rPr>
              <a:t>、关中断、中断源判优、查</a:t>
            </a:r>
            <a:r>
              <a:rPr lang="en-US" altLang="zh-CN" sz="1800" b="1" dirty="0">
                <a:solidFill>
                  <a:srgbClr val="0000CC"/>
                </a:solidFill>
              </a:rPr>
              <a:t>IVT</a:t>
            </a:r>
            <a:r>
              <a:rPr lang="zh-CN" altLang="en-US" sz="1800" b="1" dirty="0">
                <a:solidFill>
                  <a:srgbClr val="0000CC"/>
                </a:solidFill>
              </a:rPr>
              <a:t>、所得中断程序入口地址写入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，识别中断源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→中断控制器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理解各部件如何协同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7195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（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 smtClean="0">
                <a:latin typeface="宋体" pitchFamily="2" charset="-122"/>
              </a:rPr>
              <a:t>）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，传送方式，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功能→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结</a:t>
            </a:r>
            <a:r>
              <a:rPr lang="zh-CN" altLang="en-US" b="1" dirty="0">
                <a:latin typeface="宋体" pitchFamily="2" charset="-122"/>
              </a:rPr>
              <a:t>构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通用型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增强型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9644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的软硬件关联，理解各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方式的接口组成</a:t>
            </a:r>
            <a:endParaRPr lang="en-US" altLang="zh-CN" sz="2000" b="1" spc="-15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60648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8450">
              <a:spcAft>
                <a:spcPts val="0"/>
              </a:spcAft>
            </a:pP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</a:rPr>
              <a:t>例：</a:t>
            </a:r>
            <a:r>
              <a:rPr lang="zh-CN" altLang="zh-CN" sz="2200" b="1" kern="100" dirty="0" smtClean="0">
                <a:latin typeface="+mn-lt"/>
              </a:rPr>
              <a:t>某</a:t>
            </a:r>
            <a:r>
              <a:rPr lang="zh-CN" altLang="zh-CN" sz="2200" b="1" kern="100" dirty="0">
                <a:latin typeface="+mn-lt"/>
              </a:rPr>
              <a:t>计算机的主频为</a:t>
            </a:r>
            <a:r>
              <a:rPr lang="en-US" altLang="zh-CN" sz="2200" b="1" kern="100" dirty="0">
                <a:latin typeface="+mn-lt"/>
              </a:rPr>
              <a:t>100MHz</a:t>
            </a:r>
            <a:r>
              <a:rPr lang="zh-CN" altLang="zh-CN" sz="2200" b="1" kern="100" dirty="0">
                <a:latin typeface="+mn-lt"/>
              </a:rPr>
              <a:t>、</a:t>
            </a:r>
            <a:r>
              <a:rPr lang="en-US" altLang="zh-CN" sz="2200" b="1" kern="100" dirty="0">
                <a:latin typeface="+mn-lt"/>
              </a:rPr>
              <a:t>CPI</a:t>
            </a:r>
            <a:r>
              <a:rPr lang="zh-CN" altLang="zh-CN" sz="2200" b="1" kern="100" dirty="0">
                <a:latin typeface="+mn-lt"/>
              </a:rPr>
              <a:t>为</a:t>
            </a:r>
            <a:r>
              <a:rPr lang="en-US" altLang="zh-CN" sz="2200" b="1" kern="100" dirty="0">
                <a:latin typeface="+mn-lt"/>
              </a:rPr>
              <a:t>5</a:t>
            </a:r>
            <a:r>
              <a:rPr lang="zh-CN" altLang="zh-CN" sz="2200" b="1" kern="100" dirty="0">
                <a:latin typeface="+mn-lt"/>
              </a:rPr>
              <a:t>，中断响应需要</a:t>
            </a:r>
            <a:r>
              <a:rPr lang="en-US" altLang="zh-CN" sz="2200" b="1" kern="100" dirty="0">
                <a:latin typeface="+mn-lt"/>
              </a:rPr>
              <a:t>8</a:t>
            </a:r>
            <a:r>
              <a:rPr lang="zh-CN" altLang="zh-CN" sz="2200" b="1" kern="100" dirty="0">
                <a:latin typeface="+mn-lt"/>
              </a:rPr>
              <a:t>个时钟周期；外设</a:t>
            </a:r>
            <a:r>
              <a:rPr lang="en-US" altLang="zh-CN" sz="2200" b="1" kern="100" dirty="0">
                <a:latin typeface="+mn-lt"/>
              </a:rPr>
              <a:t>A</a:t>
            </a:r>
            <a:r>
              <a:rPr lang="zh-CN" altLang="zh-CN" sz="2200" b="1" kern="100" dirty="0">
                <a:latin typeface="+mn-lt"/>
              </a:rPr>
              <a:t>的数据传输率为</a:t>
            </a:r>
            <a:r>
              <a:rPr lang="en-US" altLang="zh-CN" sz="2200" b="1" kern="100" dirty="0">
                <a:latin typeface="+mn-lt"/>
              </a:rPr>
              <a:t>400Kbps</a:t>
            </a:r>
            <a:r>
              <a:rPr lang="zh-CN" altLang="zh-CN" sz="2200" b="1" kern="100" dirty="0">
                <a:latin typeface="+mn-lt"/>
              </a:rPr>
              <a:t>，每次传输</a:t>
            </a:r>
            <a:r>
              <a:rPr lang="en-US" altLang="zh-CN" sz="2200" b="1" kern="100" dirty="0">
                <a:latin typeface="+mn-lt"/>
              </a:rPr>
              <a:t>16</a:t>
            </a:r>
            <a:r>
              <a:rPr lang="zh-CN" altLang="zh-CN" sz="2200" b="1" kern="100" dirty="0">
                <a:latin typeface="+mn-lt"/>
              </a:rPr>
              <a:t>位数据。假设外设</a:t>
            </a:r>
            <a:r>
              <a:rPr lang="en-US" altLang="zh-CN" sz="2200" b="1" kern="100" dirty="0">
                <a:latin typeface="+mn-lt"/>
              </a:rPr>
              <a:t>A</a:t>
            </a:r>
            <a:r>
              <a:rPr lang="zh-CN" altLang="zh-CN" sz="2200" b="1" kern="100" dirty="0">
                <a:latin typeface="+mn-lt"/>
              </a:rPr>
              <a:t>有</a:t>
            </a:r>
            <a:r>
              <a:rPr lang="en-US" altLang="zh-CN" sz="2200" b="1" kern="100" dirty="0">
                <a:latin typeface="+mn-lt"/>
              </a:rPr>
              <a:t>20%</a:t>
            </a:r>
            <a:r>
              <a:rPr lang="zh-CN" altLang="zh-CN" sz="2200" b="1" kern="100" dirty="0">
                <a:latin typeface="+mn-lt"/>
              </a:rPr>
              <a:t>的时间在进行</a:t>
            </a:r>
            <a:r>
              <a:rPr lang="en-US" altLang="zh-CN" sz="2200" b="1" kern="100" dirty="0">
                <a:latin typeface="+mn-lt"/>
              </a:rPr>
              <a:t>I/O</a:t>
            </a:r>
            <a:r>
              <a:rPr lang="zh-CN" altLang="zh-CN" sz="2200" b="1" kern="100" dirty="0">
                <a:latin typeface="+mn-lt"/>
              </a:rPr>
              <a:t>，回答下列问题：</a:t>
            </a:r>
          </a:p>
          <a:p>
            <a:pPr indent="298450">
              <a:spcAft>
                <a:spcPts val="0"/>
              </a:spcAft>
            </a:pPr>
            <a:r>
              <a:rPr lang="zh-CN" altLang="zh-CN" sz="2200" b="1" kern="100" dirty="0">
                <a:latin typeface="+mn-lt"/>
              </a:rPr>
              <a:t>（</a:t>
            </a:r>
            <a:r>
              <a:rPr lang="en-US" altLang="zh-CN" sz="2200" b="1" kern="100" dirty="0">
                <a:latin typeface="+mn-lt"/>
              </a:rPr>
              <a:t>1</a:t>
            </a:r>
            <a:r>
              <a:rPr lang="zh-CN" altLang="zh-CN" sz="2200" b="1" kern="100" dirty="0">
                <a:latin typeface="+mn-lt"/>
              </a:rPr>
              <a:t>）采用独占查询方式</a:t>
            </a:r>
            <a:r>
              <a:rPr lang="en-US" altLang="zh-CN" sz="2200" b="1" kern="100" dirty="0">
                <a:latin typeface="+mn-lt"/>
              </a:rPr>
              <a:t>I/O</a:t>
            </a:r>
            <a:r>
              <a:rPr lang="zh-CN" altLang="zh-CN" sz="2200" b="1" kern="100" dirty="0">
                <a:latin typeface="+mn-lt"/>
              </a:rPr>
              <a:t>时，</a:t>
            </a:r>
            <a:r>
              <a:rPr lang="en-US" altLang="zh-CN" sz="2200" b="1" kern="100" dirty="0">
                <a:latin typeface="+mn-lt"/>
              </a:rPr>
              <a:t>I/O</a:t>
            </a:r>
            <a:r>
              <a:rPr lang="zh-CN" altLang="zh-CN" sz="2200" b="1" kern="100" dirty="0">
                <a:latin typeface="+mn-lt"/>
              </a:rPr>
              <a:t>所占</a:t>
            </a:r>
            <a:r>
              <a:rPr lang="en-US" altLang="zh-CN" sz="2200" b="1" kern="100" dirty="0">
                <a:latin typeface="+mn-lt"/>
              </a:rPr>
              <a:t>CPU</a:t>
            </a:r>
            <a:r>
              <a:rPr lang="zh-CN" altLang="zh-CN" sz="2200" b="1" kern="100" dirty="0">
                <a:latin typeface="+mn-lt"/>
              </a:rPr>
              <a:t>时间的百分比是多少？</a:t>
            </a:r>
          </a:p>
          <a:p>
            <a:pPr indent="298450">
              <a:spcAft>
                <a:spcPts val="0"/>
              </a:spcAft>
            </a:pPr>
            <a:r>
              <a:rPr lang="zh-CN" altLang="zh-CN" sz="2200" b="1" kern="100" dirty="0">
                <a:latin typeface="+mn-lt"/>
              </a:rPr>
              <a:t>（</a:t>
            </a:r>
            <a:r>
              <a:rPr lang="en-US" altLang="zh-CN" sz="2200" b="1" kern="100" dirty="0">
                <a:latin typeface="+mn-lt"/>
              </a:rPr>
              <a:t>2</a:t>
            </a:r>
            <a:r>
              <a:rPr lang="zh-CN" altLang="zh-CN" sz="2200" b="1" kern="100" dirty="0">
                <a:latin typeface="+mn-lt"/>
              </a:rPr>
              <a:t>）采用定时查询方式</a:t>
            </a:r>
            <a:r>
              <a:rPr lang="en-US" altLang="zh-CN" sz="2200" b="1" kern="100" dirty="0">
                <a:latin typeface="+mn-lt"/>
              </a:rPr>
              <a:t>I/O</a:t>
            </a:r>
            <a:r>
              <a:rPr lang="zh-CN" altLang="zh-CN" sz="2200" b="1" kern="100" dirty="0">
                <a:latin typeface="+mn-lt"/>
              </a:rPr>
              <a:t>时，若设备启动</a:t>
            </a:r>
            <a:r>
              <a:rPr lang="en-US" altLang="zh-CN" sz="2200" b="1" kern="100" dirty="0">
                <a:latin typeface="+mn-lt"/>
              </a:rPr>
              <a:t>35μs</a:t>
            </a:r>
            <a:r>
              <a:rPr lang="zh-CN" altLang="zh-CN" sz="2200" b="1" kern="100" dirty="0">
                <a:latin typeface="+mn-lt"/>
              </a:rPr>
              <a:t>后开始查询，则</a:t>
            </a:r>
            <a:r>
              <a:rPr lang="en-US" altLang="zh-CN" sz="2200" b="1" kern="100" dirty="0">
                <a:latin typeface="+mn-lt"/>
              </a:rPr>
              <a:t>I/O</a:t>
            </a:r>
            <a:r>
              <a:rPr lang="zh-CN" altLang="zh-CN" sz="2200" b="1" kern="100" dirty="0">
                <a:latin typeface="+mn-lt"/>
              </a:rPr>
              <a:t>所占</a:t>
            </a:r>
            <a:r>
              <a:rPr lang="en-US" altLang="zh-CN" sz="2200" b="1" kern="100" dirty="0">
                <a:latin typeface="+mn-lt"/>
              </a:rPr>
              <a:t>CPU</a:t>
            </a:r>
            <a:r>
              <a:rPr lang="zh-CN" altLang="zh-CN" sz="2200" b="1" kern="100" dirty="0">
                <a:latin typeface="+mn-lt"/>
              </a:rPr>
              <a:t>时间的百分比是多少</a:t>
            </a:r>
            <a:r>
              <a:rPr lang="zh-CN" altLang="zh-CN" sz="2200" b="1" kern="100" dirty="0" smtClean="0">
                <a:latin typeface="+mn-lt"/>
              </a:rPr>
              <a:t>？</a:t>
            </a:r>
            <a:endParaRPr lang="en-US" altLang="zh-CN" sz="2200" b="1" kern="100" dirty="0" smtClean="0">
              <a:latin typeface="+mn-lt"/>
            </a:endParaRPr>
          </a:p>
          <a:p>
            <a:pPr indent="298450">
              <a:spcAft>
                <a:spcPts val="0"/>
              </a:spcAft>
            </a:pPr>
            <a:r>
              <a:rPr lang="zh-CN" altLang="zh-CN" sz="2200" b="1" kern="100" dirty="0"/>
              <a:t>（</a:t>
            </a:r>
            <a:r>
              <a:rPr lang="en-US" altLang="zh-CN" sz="2200" b="1" kern="100" dirty="0"/>
              <a:t>3</a:t>
            </a:r>
            <a:r>
              <a:rPr lang="zh-CN" altLang="zh-CN" sz="2200" b="1" kern="100" dirty="0"/>
              <a:t>）采用中断方式</a:t>
            </a:r>
            <a:r>
              <a:rPr lang="en-US" altLang="zh-CN" sz="2200" b="1" kern="100" dirty="0"/>
              <a:t>I/O</a:t>
            </a:r>
            <a:r>
              <a:rPr lang="zh-CN" altLang="zh-CN" sz="2200" b="1" kern="100" dirty="0"/>
              <a:t>时，若中断服务程序包含</a:t>
            </a:r>
            <a:r>
              <a:rPr lang="en-US" altLang="zh-CN" sz="2200" b="1" kern="100" dirty="0"/>
              <a:t>18</a:t>
            </a:r>
            <a:r>
              <a:rPr lang="zh-CN" altLang="zh-CN" sz="2200" b="1" kern="100" dirty="0"/>
              <a:t>条指令，则</a:t>
            </a:r>
            <a:r>
              <a:rPr lang="en-US" altLang="zh-CN" sz="2200" b="1" kern="100" dirty="0"/>
              <a:t>I/O</a:t>
            </a:r>
            <a:r>
              <a:rPr lang="zh-CN" altLang="zh-CN" sz="2200" b="1" kern="100" dirty="0"/>
              <a:t>所占</a:t>
            </a:r>
            <a:r>
              <a:rPr lang="en-US" altLang="zh-CN" sz="2200" b="1" kern="100" dirty="0"/>
              <a:t>CPU</a:t>
            </a:r>
            <a:r>
              <a:rPr lang="zh-CN" altLang="zh-CN" sz="2200" b="1" kern="100" dirty="0"/>
              <a:t>时间的百分比是多少</a:t>
            </a:r>
            <a:r>
              <a:rPr lang="zh-CN" altLang="zh-CN" sz="2200" b="1" kern="100" dirty="0" smtClean="0"/>
              <a:t>？</a:t>
            </a:r>
            <a:endParaRPr lang="zh-CN" altLang="en-US" sz="2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28498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</a:rPr>
              <a:t>解：</a:t>
            </a:r>
            <a:endParaRPr lang="en-US" altLang="zh-CN" sz="2200" b="1" dirty="0" smtClean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200" b="1" dirty="0" smtClean="0"/>
              <a:t>外设</a:t>
            </a:r>
            <a:r>
              <a:rPr lang="en-US" altLang="zh-CN" sz="2200" b="1" dirty="0"/>
              <a:t>A</a:t>
            </a:r>
            <a:r>
              <a:rPr lang="zh-CN" altLang="zh-CN" sz="2200" b="1" dirty="0"/>
              <a:t>每秒传送</a:t>
            </a:r>
            <a:r>
              <a:rPr lang="en-US" altLang="zh-CN" sz="2200" b="1" dirty="0"/>
              <a:t>400Kbps/16b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25000</a:t>
            </a:r>
            <a:r>
              <a:rPr lang="zh-CN" altLang="zh-CN" sz="2200" b="1" dirty="0"/>
              <a:t>次，每次间隔为</a:t>
            </a:r>
            <a:r>
              <a:rPr lang="en-US" altLang="zh-CN" sz="2200" b="1" dirty="0"/>
              <a:t>1/25000</a:t>
            </a:r>
            <a:r>
              <a:rPr lang="zh-CN" altLang="zh-CN" sz="2200" b="1" dirty="0"/>
              <a:t>＝</a:t>
            </a:r>
            <a:r>
              <a:rPr lang="en-US" altLang="zh-CN" sz="2200" b="1" dirty="0" smtClean="0"/>
              <a:t>40μs</a:t>
            </a:r>
            <a:r>
              <a:rPr lang="zh-CN" altLang="en-US" sz="2200" b="1" dirty="0" smtClean="0"/>
              <a:t>；</a:t>
            </a:r>
            <a:endParaRPr lang="zh-CN" altLang="zh-CN" sz="2200" b="1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b="1" dirty="0" smtClean="0"/>
              <a:t>I/O</a:t>
            </a:r>
            <a:r>
              <a:rPr lang="zh-CN" altLang="zh-CN" sz="2200" b="1" dirty="0"/>
              <a:t>所占</a:t>
            </a:r>
            <a:r>
              <a:rPr lang="en-US" altLang="zh-CN" sz="2200" b="1" dirty="0"/>
              <a:t>CPU</a:t>
            </a:r>
            <a:r>
              <a:rPr lang="zh-CN" altLang="zh-CN" sz="2200" b="1" dirty="0"/>
              <a:t>时间百分比＝</a:t>
            </a:r>
            <a:r>
              <a:rPr lang="en-US" altLang="zh-CN" sz="2200" b="1" dirty="0"/>
              <a:t>(40/40</a:t>
            </a:r>
            <a:r>
              <a:rPr lang="zh-CN" altLang="zh-CN" sz="2200" b="1" dirty="0"/>
              <a:t>×</a:t>
            </a:r>
            <a:r>
              <a:rPr lang="en-US" altLang="zh-CN" sz="2200" b="1" dirty="0"/>
              <a:t>0.2s)/1s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20</a:t>
            </a:r>
            <a:r>
              <a:rPr lang="en-US" altLang="zh-CN" sz="2200" b="1" dirty="0" smtClean="0"/>
              <a:t>%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b="1" dirty="0" smtClean="0"/>
              <a:t>I/O</a:t>
            </a:r>
            <a:r>
              <a:rPr lang="zh-CN" altLang="zh-CN" sz="2200" b="1" dirty="0"/>
              <a:t>所占</a:t>
            </a:r>
            <a:r>
              <a:rPr lang="en-US" altLang="zh-CN" sz="2200" b="1" dirty="0"/>
              <a:t>CPU</a:t>
            </a:r>
            <a:r>
              <a:rPr lang="zh-CN" altLang="zh-CN" sz="2200" b="1" dirty="0"/>
              <a:t>时间百分比＝</a:t>
            </a:r>
            <a:r>
              <a:rPr lang="en-US" altLang="zh-CN" sz="2200" b="1" dirty="0"/>
              <a:t>[(40</a:t>
            </a:r>
            <a:r>
              <a:rPr lang="zh-CN" altLang="zh-CN" sz="2200" b="1" dirty="0"/>
              <a:t>－</a:t>
            </a:r>
            <a:r>
              <a:rPr lang="en-US" altLang="zh-CN" sz="2200" b="1" dirty="0"/>
              <a:t>35)/40</a:t>
            </a:r>
            <a:r>
              <a:rPr lang="zh-CN" altLang="zh-CN" sz="2200" b="1" dirty="0"/>
              <a:t>×</a:t>
            </a:r>
            <a:r>
              <a:rPr lang="en-US" altLang="zh-CN" sz="2200" b="1" dirty="0"/>
              <a:t>0.2s]/1s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2.5</a:t>
            </a:r>
            <a:r>
              <a:rPr lang="en-US" altLang="zh-CN" sz="2200" b="1" dirty="0" smtClean="0"/>
              <a:t>%</a:t>
            </a:r>
            <a:r>
              <a:rPr lang="zh-CN" altLang="en-US" sz="2200" b="1" dirty="0" smtClean="0"/>
              <a:t>；</a:t>
            </a:r>
            <a:endParaRPr lang="zh-CN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(3</a:t>
            </a:r>
            <a:r>
              <a:rPr lang="en-US" altLang="zh-CN" sz="2200" b="1" dirty="0" smtClean="0"/>
              <a:t>) </a:t>
            </a:r>
            <a:r>
              <a:rPr lang="zh-CN" altLang="zh-CN" sz="2200" b="1" dirty="0" smtClean="0"/>
              <a:t>每次</a:t>
            </a:r>
            <a:r>
              <a:rPr lang="zh-CN" altLang="zh-CN" sz="2200" b="1" dirty="0"/>
              <a:t>中断占</a:t>
            </a:r>
            <a:r>
              <a:rPr lang="en-US" altLang="zh-CN" sz="2200" b="1" dirty="0"/>
              <a:t>CPU</a:t>
            </a:r>
            <a:r>
              <a:rPr lang="zh-CN" altLang="zh-CN" sz="2200" b="1" dirty="0"/>
              <a:t>时间</a:t>
            </a:r>
            <a:r>
              <a:rPr lang="en-US" altLang="zh-CN" sz="2200" b="1" dirty="0"/>
              <a:t>Ti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(8+18</a:t>
            </a:r>
            <a:r>
              <a:rPr lang="zh-CN" altLang="zh-CN" sz="2200" b="1" dirty="0"/>
              <a:t>×</a:t>
            </a:r>
            <a:r>
              <a:rPr lang="en-US" altLang="zh-CN" sz="2200" b="1" dirty="0"/>
              <a:t>5)/(100</a:t>
            </a:r>
            <a:r>
              <a:rPr lang="zh-CN" altLang="zh-CN" sz="2200" b="1" dirty="0"/>
              <a:t>×</a:t>
            </a:r>
            <a:r>
              <a:rPr lang="en-US" altLang="zh-CN" sz="2200" b="1" dirty="0"/>
              <a:t>10</a:t>
            </a:r>
            <a:r>
              <a:rPr lang="en-US" altLang="zh-CN" sz="2200" b="1" baseline="30000" dirty="0"/>
              <a:t>6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0.98μs</a:t>
            </a:r>
            <a:r>
              <a:rPr lang="zh-CN" altLang="zh-CN" sz="2200" b="1" dirty="0" smtClean="0"/>
              <a:t>，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I/O</a:t>
            </a:r>
            <a:r>
              <a:rPr lang="zh-CN" altLang="zh-CN" sz="2200" b="1" dirty="0"/>
              <a:t>所占</a:t>
            </a:r>
            <a:r>
              <a:rPr lang="en-US" altLang="zh-CN" sz="2200" b="1" dirty="0"/>
              <a:t>CPU</a:t>
            </a:r>
            <a:r>
              <a:rPr lang="zh-CN" altLang="zh-CN" sz="2200" b="1" dirty="0"/>
              <a:t>时间百分比＝</a:t>
            </a:r>
            <a:r>
              <a:rPr lang="en-US" altLang="zh-CN" sz="2200" b="1" dirty="0"/>
              <a:t>(0.98/40)</a:t>
            </a:r>
            <a:r>
              <a:rPr lang="zh-CN" altLang="zh-CN" sz="2200" b="1" dirty="0"/>
              <a:t>×</a:t>
            </a:r>
            <a:r>
              <a:rPr lang="en-US" altLang="zh-CN" sz="2200" b="1" dirty="0"/>
              <a:t>20%</a:t>
            </a:r>
            <a:r>
              <a:rPr lang="zh-CN" altLang="zh-CN" sz="2200" b="1" dirty="0"/>
              <a:t>＝</a:t>
            </a:r>
            <a:r>
              <a:rPr lang="en-US" altLang="zh-CN" sz="2200" b="1" dirty="0"/>
              <a:t>0.49% </a:t>
            </a:r>
            <a:r>
              <a:rPr lang="zh-CN" altLang="en-US" sz="2200" b="1" dirty="0" smtClean="0"/>
              <a:t>。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331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41991" name="Text Box 1027"/>
          <p:cNvSpPr txBox="1">
            <a:spLocks noChangeArrowheads="1"/>
          </p:cNvSpPr>
          <p:nvPr/>
        </p:nvSpPr>
        <p:spPr bwMode="auto">
          <a:xfrm>
            <a:off x="428625" y="1176338"/>
            <a:ext cx="82867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欲用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16K×8bits  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8K×8bits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8K×8bits   ROM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芯片构成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64K×8bits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的主存储器（前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8KB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ROM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空间），主存片选信号线记为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    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，完成下列要求：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主存储器的地址信号线、数据信号线的个数各是多少？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主存储器需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ROM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芯片各多少片？说明各芯片在主存储器空间中的位置及地址范围；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3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）画出该主存储器引脚与各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ROM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芯片引脚的连接图；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4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CPU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地址线为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A19~A0（20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）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MEM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写控制线为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       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，写出该主存储器与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CPU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连接时，其片选信号线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的有效逻辑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(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表达式或电路均可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)。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1500188" y="5140325"/>
          <a:ext cx="6334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公式" r:id="rId3" imgW="368140" imgH="203112" progId="Equation.3">
                  <p:embed/>
                </p:oleObj>
              </mc:Choice>
              <mc:Fallback>
                <p:oleObj name="公式" r:id="rId3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140325"/>
                        <a:ext cx="6334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571500" y="5143500"/>
          <a:ext cx="622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公式" r:id="rId5" imgW="355292" imgH="203024" progId="Equation.3">
                  <p:embed/>
                </p:oleObj>
              </mc:Choice>
              <mc:Fallback>
                <p:oleObj name="公式" r:id="rId5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143500"/>
                        <a:ext cx="622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533400" y="5000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典型例题：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defRPr/>
              </a:pPr>
              <a:t>39</a:t>
            </a:fld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63928"/>
              </p:ext>
            </p:extLst>
          </p:nvPr>
        </p:nvGraphicFramePr>
        <p:xfrm>
          <a:off x="5292331" y="2060848"/>
          <a:ext cx="431797" cy="43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Microsoft 公式 3.0" r:id="rId7" imgW="228501" imgH="215806" progId="Equation.3">
                  <p:embed/>
                </p:oleObj>
              </mc:Choice>
              <mc:Fallback>
                <p:oleObj name="Microsoft 公式 3.0" r:id="rId7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331" y="2060848"/>
                        <a:ext cx="431797" cy="43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8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22FA3-BBCA-4B4E-B6D6-64EDDDF54463}" type="slidenum">
              <a:rPr lang="en-US" altLang="zh-CN" smtClean="0">
                <a:latin typeface="+mn-lt"/>
              </a:rPr>
              <a:pPr/>
              <a:t>4</a:t>
            </a:fld>
            <a:endParaRPr lang="en-US" altLang="zh-CN" dirty="0">
              <a:latin typeface="+mn-lt"/>
            </a:endParaRP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83568" y="548680"/>
            <a:ext cx="7776988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1—</a:t>
            </a:r>
            <a:r>
              <a:rPr lang="zh-CN" altLang="en-US" b="1" dirty="0" smtClean="0">
                <a:latin typeface="+mn-lt"/>
              </a:rPr>
              <a:t>用</a:t>
            </a:r>
            <a:r>
              <a:rPr lang="en-US" altLang="zh-CN" b="1" dirty="0">
                <a:latin typeface="+mn-lt"/>
              </a:rPr>
              <a:t>1K×4</a:t>
            </a:r>
            <a:r>
              <a:rPr lang="zh-CN" altLang="en-US" b="1" dirty="0" smtClean="0">
                <a:latin typeface="+mn-lt"/>
              </a:rPr>
              <a:t>位</a:t>
            </a:r>
            <a:r>
              <a:rPr lang="en-US" altLang="zh-CN" b="1" dirty="0" smtClean="0">
                <a:latin typeface="+mn-lt"/>
              </a:rPr>
              <a:t>SRAM</a:t>
            </a:r>
            <a:r>
              <a:rPr lang="zh-CN" altLang="en-US" b="1" dirty="0" smtClean="0">
                <a:latin typeface="+mn-lt"/>
              </a:rPr>
              <a:t>芯片构成</a:t>
            </a:r>
            <a:r>
              <a:rPr lang="en-US" altLang="zh-CN" b="1" dirty="0">
                <a:latin typeface="+mn-lt"/>
              </a:rPr>
              <a:t>2K×8</a:t>
            </a:r>
            <a:r>
              <a:rPr lang="zh-CN" altLang="en-US" b="1" dirty="0">
                <a:latin typeface="+mn-lt"/>
              </a:rPr>
              <a:t>位的</a:t>
            </a:r>
            <a:r>
              <a:rPr lang="zh-CN" altLang="en-US" b="1" dirty="0" smtClean="0">
                <a:latin typeface="+mn-lt"/>
              </a:rPr>
              <a:t>存储模块，说明</a:t>
            </a:r>
            <a:r>
              <a:rPr lang="zh-CN" altLang="en-US" b="1" dirty="0">
                <a:latin typeface="+mn-lt"/>
              </a:rPr>
              <a:t>需</a:t>
            </a:r>
            <a:r>
              <a:rPr lang="zh-CN" altLang="en-US" b="1" dirty="0" smtClean="0">
                <a:latin typeface="+mn-lt"/>
              </a:rPr>
              <a:t>多少块芯片</a:t>
            </a:r>
            <a:r>
              <a:rPr lang="zh-CN" altLang="en-US" b="1" dirty="0">
                <a:latin typeface="+mn-lt"/>
              </a:rPr>
              <a:t>、画</a:t>
            </a:r>
            <a:r>
              <a:rPr lang="zh-CN" altLang="en-US" b="1" dirty="0" smtClean="0">
                <a:latin typeface="+mn-lt"/>
              </a:rPr>
              <a:t>出模块内部的芯片连接图。</a:t>
            </a:r>
            <a:endParaRPr lang="en-US" altLang="zh-CN" sz="2000" b="1" dirty="0" smtClean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2—</a:t>
            </a:r>
            <a:r>
              <a:rPr lang="zh-CN" altLang="en-US" b="1" dirty="0" smtClean="0">
                <a:latin typeface="+mn-lt"/>
              </a:rPr>
              <a:t>数据通路如下图，写出指令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R1←M[(RB)+A]</a:t>
            </a:r>
            <a:r>
              <a:rPr lang="zh-CN" altLang="en-US" b="1" dirty="0" smtClean="0">
                <a:latin typeface="+mn-lt"/>
              </a:rPr>
              <a:t>的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+mn-lt"/>
              </a:rPr>
              <a:t>OPCmd</a:t>
            </a:r>
            <a:r>
              <a:rPr lang="zh-CN" altLang="en-US" b="1" dirty="0" smtClean="0">
                <a:latin typeface="+mn-lt"/>
              </a:rPr>
              <a:t>序列</a:t>
            </a:r>
            <a:endParaRPr lang="en-US" altLang="zh-CN" sz="2000" b="1" dirty="0">
              <a:latin typeface="+mn-lt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179388" y="30047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5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+mn-lt"/>
              </a:rPr>
              <a:t>应用题（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13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分＋</a:t>
            </a:r>
            <a:r>
              <a:rPr lang="en-US" altLang="zh-CN" sz="2800" b="1" dirty="0" smtClean="0">
                <a:solidFill>
                  <a:srgbClr val="FF3399"/>
                </a:solidFill>
                <a:latin typeface="+mn-lt"/>
              </a:rPr>
              <a:t>12</a:t>
            </a:r>
            <a:r>
              <a:rPr lang="zh-CN" altLang="en-US" sz="2800" b="1" dirty="0" smtClean="0">
                <a:solidFill>
                  <a:srgbClr val="FF3399"/>
                </a:solidFill>
                <a:latin typeface="+mn-lt"/>
              </a:rPr>
              <a:t>分）</a:t>
            </a:r>
            <a:endParaRPr lang="zh-CN" altLang="en-US" sz="28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179388" y="4176095"/>
            <a:ext cx="8812212" cy="105310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bIns="8280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+mn-lt"/>
              </a:rPr>
              <a:t>考核要求：</a:t>
            </a:r>
            <a:r>
              <a:rPr lang="zh-CN" altLang="en-US" b="1" dirty="0" smtClean="0">
                <a:latin typeface="+mn-lt"/>
              </a:rPr>
              <a:t>掌握基本概念、基本原理</a:t>
            </a:r>
            <a:endParaRPr lang="en-US" altLang="zh-CN" b="1" dirty="0" smtClean="0">
              <a:latin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+mn-lt"/>
              </a:rPr>
              <a:t>考核方法：</a:t>
            </a:r>
            <a:r>
              <a:rPr lang="zh-CN" altLang="en-US" b="1" dirty="0" smtClean="0">
                <a:latin typeface="+mn-lt"/>
              </a:rPr>
              <a:t>概念理解、量化分析、原理解释、应用或简单设计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5157192"/>
            <a:ext cx="8812088" cy="1477328"/>
            <a:chOff x="179512" y="4027130"/>
            <a:chExt cx="8812088" cy="147732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79512" y="4027130"/>
              <a:ext cx="8812088" cy="147732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rgbClr val="C00000"/>
                  </a:solidFill>
                  <a:latin typeface="+mn-lt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+mn-lt"/>
                </a:rPr>
                <a:t>※</a:t>
              </a:r>
              <a:r>
                <a:rPr lang="zh-CN" altLang="en-US" b="1" dirty="0">
                  <a:solidFill>
                    <a:srgbClr val="C00000"/>
                  </a:solidFill>
                  <a:latin typeface="+mn-lt"/>
                </a:rPr>
                <a:t>课程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lt"/>
                </a:rPr>
                <a:t>内容的</a:t>
              </a:r>
              <a:r>
                <a:rPr lang="zh-CN" altLang="en-US" b="1" dirty="0">
                  <a:solidFill>
                    <a:srgbClr val="C00000"/>
                  </a:solidFill>
                  <a:latin typeface="+mn-lt"/>
                </a:rPr>
                <a:t>考核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lt"/>
                </a:rPr>
                <a:t>属性</a:t>
              </a:r>
              <a:r>
                <a:rPr lang="zh-CN" altLang="en-US" b="1" dirty="0">
                  <a:solidFill>
                    <a:srgbClr val="C00000"/>
                  </a:solidFill>
                  <a:latin typeface="+mn-lt"/>
                </a:rPr>
                <a:t>表示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lt"/>
                </a:rPr>
                <a:t>：</a:t>
              </a:r>
              <a:endParaRPr lang="en-US" altLang="zh-CN" b="1" dirty="0" smtClean="0">
                <a:solidFill>
                  <a:srgbClr val="C00000"/>
                </a:solidFill>
                <a:latin typeface="+mn-lt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lt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lt"/>
                </a:rPr>
                <a:t>重 要 性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lt"/>
                </a:rPr>
                <a:t>—</a:t>
              </a:r>
              <a:r>
                <a:rPr lang="zh-CN" altLang="en-US" b="1" dirty="0" smtClean="0">
                  <a:latin typeface="+mn-lt"/>
                </a:rPr>
                <a:t>层次有          、       、</a:t>
              </a:r>
              <a:r>
                <a:rPr lang="zh-CN" altLang="en-US" b="1" dirty="0" smtClean="0">
                  <a:solidFill>
                    <a:srgbClr val="990099"/>
                  </a:solidFill>
                  <a:latin typeface="+mn-lt"/>
                </a:rPr>
                <a:t>紫色文字</a:t>
              </a:r>
              <a:r>
                <a:rPr lang="zh-CN" altLang="en-US" b="1" dirty="0" smtClean="0">
                  <a:latin typeface="+mn-lt"/>
                </a:rPr>
                <a:t>、黑色文字</a:t>
              </a:r>
              <a:endParaRPr lang="en-US" altLang="zh-CN" b="1" dirty="0" smtClean="0">
                <a:latin typeface="+mn-lt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lt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lt"/>
                </a:rPr>
                <a:t>掌握程度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lt"/>
                </a:rPr>
                <a:t>—</a:t>
              </a:r>
              <a:r>
                <a:rPr lang="zh-CN" altLang="en-US" b="1" dirty="0" smtClean="0">
                  <a:latin typeface="+mn-lt"/>
                </a:rPr>
                <a:t>要求有☆、◇、△</a:t>
              </a:r>
              <a:endParaRPr lang="en-US" altLang="zh-CN" b="1" dirty="0" smtClean="0">
                <a:latin typeface="+mn-lt"/>
              </a:endParaRPr>
            </a:p>
          </p:txBody>
        </p:sp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203848" y="4603194"/>
              <a:ext cx="576064" cy="36933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+mn-lt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067944" y="4603194"/>
              <a:ext cx="576064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+mn-lt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68186"/>
              </p:ext>
            </p:extLst>
          </p:nvPr>
        </p:nvGraphicFramePr>
        <p:xfrm>
          <a:off x="1905868" y="2276872"/>
          <a:ext cx="5188247" cy="189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3" imgW="4392058" imgH="1612634" progId="Visio.Drawing.11">
                  <p:embed/>
                </p:oleObj>
              </mc:Choice>
              <mc:Fallback>
                <p:oleObj r:id="rId3" imgW="4392058" imgH="1612634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68" y="2276872"/>
                        <a:ext cx="5188247" cy="189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7"/>
          <p:cNvSpPr txBox="1">
            <a:spLocks noChangeArrowheads="1"/>
          </p:cNvSpPr>
          <p:nvPr/>
        </p:nvSpPr>
        <p:spPr bwMode="auto">
          <a:xfrm>
            <a:off x="714375" y="561975"/>
            <a:ext cx="77460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/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地址信号线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=16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根、数据信号线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=8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0" hangingPunct="0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8K×8bits   ROM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片、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8K×8bits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片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16K×8bits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SRAM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芯片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片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各芯片的位置：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42527"/>
              </p:ext>
            </p:extLst>
          </p:nvPr>
        </p:nvGraphicFramePr>
        <p:xfrm>
          <a:off x="1259632" y="3068960"/>
          <a:ext cx="6696744" cy="2996597"/>
        </p:xfrm>
        <a:graphic>
          <a:graphicData uri="http://schemas.openxmlformats.org/drawingml/2006/table">
            <a:tbl>
              <a:tblPr/>
              <a:tblGrid>
                <a:gridCol w="2016224"/>
                <a:gridCol w="1512168"/>
                <a:gridCol w="3168352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芯片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数据位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在主存储器中地址范围</a:t>
                      </a:r>
                      <a:endParaRPr lang="zh-CN" sz="20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8K  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ROM0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#</a:t>
                      </a:r>
                      <a:endParaRPr lang="zh-CN" sz="20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b7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b0</a:t>
                      </a:r>
                      <a:endParaRPr lang="zh-CN" sz="20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0000H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1FFFH</a:t>
                      </a:r>
                      <a:endParaRPr lang="zh-CN" sz="20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8K 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lang="en-US" altLang="zh-CN" sz="2000" b="1" kern="100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SRAM0#</a:t>
                      </a:r>
                      <a:endParaRPr lang="zh-CN" altLang="zh-CN" sz="2000" b="1" kern="100" dirty="0">
                        <a:solidFill>
                          <a:srgbClr val="0000CC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b7</a:t>
                      </a:r>
                      <a:r>
                        <a:rPr lang="zh-CN" sz="2000" b="1" kern="100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b0</a:t>
                      </a:r>
                      <a:endParaRPr lang="zh-CN" sz="2000" b="1" kern="100" dirty="0">
                        <a:solidFill>
                          <a:srgbClr val="0000CC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2000H</a:t>
                      </a:r>
                      <a:r>
                        <a:rPr lang="zh-CN" sz="2000" b="1" kern="100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3FFFH</a:t>
                      </a:r>
                      <a:endParaRPr lang="zh-CN" sz="2000" b="1" kern="100" dirty="0">
                        <a:solidFill>
                          <a:srgbClr val="0000CC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16K  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SRAM0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#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b7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4000H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7FFFH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16K  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SRAM1#</a:t>
                      </a:r>
                      <a:endParaRPr lang="zh-CN" altLang="zh-CN" sz="2000" b="1" kern="1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b7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b0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8000H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BFFFH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ahoma" pitchFamily="34" charset="0"/>
                        </a:rPr>
                        <a:t>16K  </a:t>
                      </a:r>
                      <a:r>
                        <a:rPr lang="en-US" altLang="zh-CN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SRAM2#</a:t>
                      </a:r>
                      <a:endParaRPr lang="zh-CN" altLang="zh-CN" sz="2000" b="1" kern="1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b7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C000H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FFFFH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defRPr/>
              </a:pPr>
              <a:t>40</a:t>
            </a:fld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27"/>
          <p:cNvSpPr txBox="1">
            <a:spLocks noChangeArrowheads="1"/>
          </p:cNvSpPr>
          <p:nvPr/>
        </p:nvSpPr>
        <p:spPr bwMode="auto">
          <a:xfrm>
            <a:off x="669925" y="323850"/>
            <a:ext cx="654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/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zh-CN" altLang="en-US" sz="2400" b="1" smtClean="0">
                <a:solidFill>
                  <a:srgbClr val="000000"/>
                </a:solidFill>
              </a:rPr>
              <a:t>主存的信号线与内部各芯片引脚的连接图</a:t>
            </a:r>
            <a:endParaRPr lang="zh-CN" altLang="zh-CN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5662613" y="5272088"/>
          <a:ext cx="1838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Microsoft 公式 3.0" r:id="rId3" imgW="850531" imgH="241195" progId="Equation.3">
                  <p:embed/>
                </p:oleObj>
              </mc:Choice>
              <mc:Fallback>
                <p:oleObj name="Microsoft 公式 3.0" r:id="rId3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5272088"/>
                        <a:ext cx="18383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1027"/>
          <p:cNvSpPr txBox="1">
            <a:spLocks noChangeArrowheads="1"/>
          </p:cNvSpPr>
          <p:nvPr/>
        </p:nvSpPr>
        <p:spPr bwMode="auto">
          <a:xfrm>
            <a:off x="688975" y="5286375"/>
            <a:ext cx="724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/>
            <a:r>
              <a:rPr lang="zh-CN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=(A19+A18+A17+A16) +</a:t>
            </a:r>
            <a:endParaRPr lang="zh-CN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038" name="Object 1"/>
          <p:cNvGraphicFramePr>
            <a:graphicFrameLocks noChangeAspect="1"/>
          </p:cNvGraphicFramePr>
          <p:nvPr/>
        </p:nvGraphicFramePr>
        <p:xfrm>
          <a:off x="1192213" y="5246688"/>
          <a:ext cx="522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Microsoft 公式 3.0" r:id="rId5" imgW="228501" imgH="215806" progId="Equation.3">
                  <p:embed/>
                </p:oleObj>
              </mc:Choice>
              <mc:Fallback>
                <p:oleObj name="Microsoft 公式 3.0" r:id="rId5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5246688"/>
                        <a:ext cx="522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defRPr/>
              </a:pPr>
              <a:t>41</a:t>
            </a:fld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98" name="Picture 3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12676"/>
            <a:ext cx="68961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38083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思考题：</a:t>
            </a:r>
            <a:r>
              <a:rPr lang="zh-CN" altLang="en-US" b="1" dirty="0" smtClean="0"/>
              <a:t>如上述计算机</a:t>
            </a:r>
            <a:r>
              <a:rPr lang="zh-CN" altLang="en-US" b="1" dirty="0"/>
              <a:t>的</a:t>
            </a:r>
            <a:r>
              <a:rPr lang="zh-CN" altLang="en-US" b="1" dirty="0" smtClean="0"/>
              <a:t>存储器，空间</a:t>
            </a:r>
            <a:r>
              <a:rPr lang="zh-CN" altLang="en-US" b="1" dirty="0"/>
              <a:t>的低端为主存空间、高端为</a:t>
            </a:r>
            <a:r>
              <a:rPr lang="en-US" altLang="zh-CN" b="1" dirty="0"/>
              <a:t>I/O</a:t>
            </a:r>
            <a:r>
              <a:rPr lang="zh-CN" altLang="en-US" b="1" dirty="0"/>
              <a:t>空间；系统总线</a:t>
            </a:r>
            <a:r>
              <a:rPr lang="en-US" altLang="zh-CN" b="1" dirty="0"/>
              <a:t>X</a:t>
            </a:r>
            <a:r>
              <a:rPr lang="zh-CN" altLang="en-US" b="1" dirty="0"/>
              <a:t>为</a:t>
            </a:r>
            <a:r>
              <a:rPr lang="en-US" altLang="zh-CN" b="1" dirty="0"/>
              <a:t>8</a:t>
            </a:r>
            <a:r>
              <a:rPr lang="zh-CN" altLang="en-US" b="1" dirty="0"/>
              <a:t>位半同步总线，时钟频率为</a:t>
            </a:r>
            <a:r>
              <a:rPr lang="en-US" altLang="zh-CN" b="1" dirty="0"/>
              <a:t>10MHz</a:t>
            </a:r>
            <a:r>
              <a:rPr lang="zh-CN" altLang="en-US" b="1" dirty="0" smtClean="0"/>
              <a:t>，控制</a:t>
            </a:r>
            <a:r>
              <a:rPr lang="zh-CN" altLang="en-US" b="1" dirty="0"/>
              <a:t>线中的</a:t>
            </a:r>
            <a:r>
              <a:rPr lang="zh-CN" altLang="en-US" b="1" dirty="0" smtClean="0"/>
              <a:t>、         、      有效</a:t>
            </a:r>
            <a:r>
              <a:rPr lang="zh-CN" altLang="en-US" b="1" dirty="0"/>
              <a:t>分别表示存储器读、存储器写总线事务</a:t>
            </a:r>
            <a:r>
              <a:rPr lang="zh-CN" altLang="en-US" b="1" dirty="0" smtClean="0"/>
              <a:t>。芯片</a:t>
            </a:r>
            <a:r>
              <a:rPr lang="zh-CN" altLang="en-US" b="1" dirty="0"/>
              <a:t>的存取周期都为</a:t>
            </a:r>
            <a:r>
              <a:rPr lang="en-US" altLang="zh-CN" b="1" dirty="0" smtClean="0"/>
              <a:t>0.35μs</a:t>
            </a:r>
            <a:r>
              <a:rPr lang="zh-CN" altLang="en-US" b="1" dirty="0" smtClean="0"/>
              <a:t>。该</a:t>
            </a:r>
            <a:r>
              <a:rPr lang="zh-CN" altLang="en-US" b="1" dirty="0"/>
              <a:t>计算机中，</a:t>
            </a:r>
            <a:r>
              <a:rPr lang="en-US" altLang="zh-CN" b="1" dirty="0"/>
              <a:t>I/O</a:t>
            </a:r>
            <a:r>
              <a:rPr lang="zh-CN" altLang="en-US" b="1" dirty="0"/>
              <a:t>端口采用的编址方式是什么</a:t>
            </a:r>
            <a:r>
              <a:rPr lang="zh-CN" altLang="en-US" b="1" dirty="0" smtClean="0"/>
              <a:t>？若</a:t>
            </a:r>
            <a:r>
              <a:rPr lang="en-US" altLang="zh-CN" b="1" dirty="0"/>
              <a:t>X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每个时钟周期可以传送一个地址</a:t>
            </a:r>
            <a:r>
              <a:rPr lang="en-US" altLang="zh-CN" b="1" dirty="0"/>
              <a:t>/</a:t>
            </a:r>
            <a:r>
              <a:rPr lang="zh-CN" altLang="en-US" b="1" dirty="0"/>
              <a:t>命令或一个数据，数据传送支持突发传输方式，则</a:t>
            </a:r>
            <a:r>
              <a:rPr lang="en-US" altLang="zh-CN" b="1" dirty="0"/>
              <a:t>X</a:t>
            </a:r>
            <a:r>
              <a:rPr lang="zh-CN" altLang="en-US" b="1" dirty="0"/>
              <a:t>总线的总线带宽是多少？</a:t>
            </a:r>
            <a:r>
              <a:rPr lang="zh-CN" altLang="en-US" b="1" dirty="0" smtClean="0"/>
              <a:t>通过</a:t>
            </a:r>
            <a:r>
              <a:rPr lang="en-US" altLang="zh-CN" b="1" dirty="0"/>
              <a:t>X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从主存</a:t>
            </a:r>
            <a:r>
              <a:rPr lang="zh-CN" altLang="en-US" b="1" dirty="0" smtClean="0"/>
              <a:t>读取</a:t>
            </a:r>
            <a:r>
              <a:rPr lang="en-US" altLang="zh-CN" b="1" dirty="0" smtClean="0"/>
              <a:t>2B</a:t>
            </a:r>
            <a:r>
              <a:rPr lang="zh-CN" altLang="en-US" b="1" dirty="0"/>
              <a:t>数据至少需要多少时间？	</a:t>
            </a:r>
          </a:p>
          <a:p>
            <a:endParaRPr lang="en-US" altLang="zh-CN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15432"/>
              </p:ext>
            </p:extLst>
          </p:nvPr>
        </p:nvGraphicFramePr>
        <p:xfrm>
          <a:off x="3589660" y="2134121"/>
          <a:ext cx="622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3" imgW="355292" imgH="203024" progId="Equation.3">
                  <p:embed/>
                </p:oleObj>
              </mc:Choice>
              <mc:Fallback>
                <p:oleObj name="公式" r:id="rId3" imgW="355292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660" y="2134121"/>
                        <a:ext cx="622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93785"/>
              </p:ext>
            </p:extLst>
          </p:nvPr>
        </p:nvGraphicFramePr>
        <p:xfrm>
          <a:off x="4514652" y="2132533"/>
          <a:ext cx="6334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5" imgW="368140" imgH="203112" progId="Equation.3">
                  <p:embed/>
                </p:oleObj>
              </mc:Choice>
              <mc:Fallback>
                <p:oleObj name="公式" r:id="rId5" imgW="36814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652" y="2132533"/>
                        <a:ext cx="6334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13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95536" y="265872"/>
            <a:ext cx="82089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，数据通路采用单总线结构，如下图所示。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可实现加法、减法运算（控制信号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可实现零扩展、符号扩展运算（控制信号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b="1" baseline="-25000" dirty="0" err="1">
                <a:latin typeface="Times New Roman" pitchFamily="18" charset="0"/>
                <a:cs typeface="Times New Roman" pitchFamily="18" charset="0"/>
              </a:rPr>
              <a:t>sgn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具有计数功能（控制信号为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GPRs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读端口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的寄存器地址由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Rsel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选择（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对应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），未标出的部件输入、输出控制信号名用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表示。控制器采用联合控制方式进行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μOP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定时（控制信号为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WMFC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800" smtClean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0636"/>
              </p:ext>
            </p:extLst>
          </p:nvPr>
        </p:nvGraphicFramePr>
        <p:xfrm>
          <a:off x="823340" y="2132856"/>
          <a:ext cx="7497320" cy="274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3" imgW="4392058" imgH="1612634" progId="Visio.Drawing.11">
                  <p:embed/>
                </p:oleObj>
              </mc:Choice>
              <mc:Fallback>
                <p:oleObj r:id="rId3" imgW="4392058" imgH="16126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40" y="2132856"/>
                        <a:ext cx="7497320" cy="2742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1540" y="4869160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048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回答下列问题：</a:t>
            </a:r>
          </a:p>
          <a:p>
            <a:pPr marL="903288" lvl="0" indent="-598488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（</a:t>
            </a:r>
            <a:r>
              <a:rPr kumimoji="0" lang="en-US" altLang="zh-CN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1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）写出</a:t>
            </a:r>
            <a:r>
              <a:rPr kumimoji="0" lang="en-US" altLang="zh-CN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DE</a:t>
            </a: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出端信号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的逻辑</a:t>
            </a: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。</a:t>
            </a:r>
          </a:p>
          <a:p>
            <a:pPr lvl="0" indent="3048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（</a:t>
            </a:r>
            <a:r>
              <a:rPr kumimoji="0" lang="en-US" altLang="zh-CN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2</a:t>
            </a: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）说明</a:t>
            </a:r>
            <a:r>
              <a:rPr kumimoji="0" lang="en-US" altLang="zh-CN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ALU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入端</a:t>
            </a: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设置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寄存器</a:t>
            </a:r>
            <a:r>
              <a:rPr kumimoji="0" lang="en-US" altLang="zh-CN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Y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的</a:t>
            </a:r>
            <a:r>
              <a:rPr kumimoji="0" lang="zh-CN" altLang="en-US" sz="2000" b="1" kern="100" dirty="0">
                <a:solidFill>
                  <a:srgbClr val="000000"/>
                </a:solidFill>
                <a:ea typeface="+mn-ea"/>
                <a:cs typeface="Times New Roman" pitchFamily="18" charset="0"/>
              </a:rPr>
              <a:t>原因</a:t>
            </a:r>
            <a:r>
              <a:rPr kumimoji="0" lang="zh-CN" altLang="en-US" sz="2000" b="1" kern="100" dirty="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t>。</a:t>
            </a:r>
            <a:endParaRPr kumimoji="0" lang="en-US" altLang="zh-CN" sz="2000" b="1" kern="100" dirty="0" smtClean="0">
              <a:solidFill>
                <a:srgbClr val="000000"/>
              </a:solidFill>
              <a:ea typeface="+mn-ea"/>
              <a:cs typeface="Times New Roman" pitchFamily="18" charset="0"/>
            </a:endParaRPr>
          </a:p>
          <a:p>
            <a:pPr indent="304800"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b="1" kern="100" dirty="0"/>
              <a:t>（</a:t>
            </a:r>
            <a:r>
              <a:rPr lang="en-US" altLang="zh-CN" sz="2000" b="1" kern="100" dirty="0"/>
              <a:t>3</a:t>
            </a:r>
            <a:r>
              <a:rPr lang="zh-CN" altLang="zh-CN" sz="2000" b="1" kern="100" dirty="0" smtClean="0"/>
              <a:t>）</a:t>
            </a: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将存储单元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NUM</a:t>
            </a: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的内容加到寄存器</a:t>
            </a:r>
            <a:r>
              <a:rPr lang="en-US" altLang="zh-CN" sz="2000" b="1" dirty="0">
                <a:solidFill>
                  <a:srgbClr val="000000"/>
                </a:solidFill>
                <a:cs typeface="Times New Roman" pitchFamily="18" charset="0"/>
              </a:rPr>
              <a:t>RD</a:t>
            </a:r>
            <a:r>
              <a:rPr lang="zh-CN" altLang="en-US" sz="2000" b="1" dirty="0">
                <a:solidFill>
                  <a:srgbClr val="000000"/>
                </a:solidFill>
                <a:cs typeface="Times New Roman" pitchFamily="18" charset="0"/>
              </a:rPr>
              <a:t>中，该指令是双字指令；写出</a:t>
            </a:r>
            <a:r>
              <a:rPr lang="en-US" altLang="zh-CN" sz="2000" b="1" kern="100" dirty="0" err="1">
                <a:cs typeface="Times New Roman" pitchFamily="18" charset="0"/>
              </a:rPr>
              <a:t>μOPCmd</a:t>
            </a:r>
            <a:r>
              <a:rPr lang="zh-CN" altLang="zh-CN" sz="2000" b="1" kern="100" dirty="0" smtClean="0">
                <a:cs typeface="Times New Roman" pitchFamily="18" charset="0"/>
              </a:rPr>
              <a:t>序列</a:t>
            </a:r>
            <a:r>
              <a:rPr lang="zh-CN" altLang="zh-CN" sz="2000" b="1" kern="100" dirty="0" smtClean="0"/>
              <a:t>。</a:t>
            </a:r>
            <a:endParaRPr lang="zh-CN" altLang="en-US" sz="2000" b="1" dirty="0">
              <a:ea typeface="+mn-ea"/>
              <a:cs typeface="Times New Roman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defRPr/>
              </a:pPr>
              <a:t>43</a:t>
            </a:fld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893887"/>
            <a:ext cx="800100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0" hangingPunct="0"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）将存储单元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的内容加到寄存器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中，该指令是双字指令；写出</a:t>
            </a:r>
            <a:r>
              <a:rPr lang="en-US" altLang="zh-CN" sz="2400" b="1" kern="100" dirty="0" err="1" smtClean="0">
                <a:latin typeface="Times New Roman" pitchFamily="18" charset="0"/>
                <a:cs typeface="Times New Roman" pitchFamily="18" charset="0"/>
              </a:rPr>
              <a:t>μOPCmd</a:t>
            </a:r>
            <a:r>
              <a:rPr lang="zh-CN" altLang="zh-CN" sz="2400" b="1" kern="100" dirty="0">
                <a:latin typeface="Times New Roman" pitchFamily="18" charset="0"/>
                <a:cs typeface="Times New Roman" pitchFamily="18" charset="0"/>
              </a:rPr>
              <a:t>序列，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（若指令是单字指令？）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400" b="1" baseline="-30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2400" b="1" baseline="-30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t2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WMFC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t3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MDR</a:t>
            </a:r>
            <a:r>
              <a:rPr lang="en-US" altLang="zh-CN" sz="2400" b="1" baseline="-30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2400" b="1" baseline="-30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t4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400" b="1" baseline="-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2400" b="1" baseline="-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t5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WMFC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t6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MDR</a:t>
            </a:r>
            <a:r>
              <a:rPr lang="en-US" altLang="zh-CN" sz="2400" b="1" baseline="-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2400" b="1" baseline="-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WMFC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t7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MDR</a:t>
            </a:r>
            <a:r>
              <a:rPr lang="en-US" altLang="zh-CN" sz="2400" b="1" baseline="-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baseline="-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t8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kern="100" dirty="0"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1" kern="100" dirty="0" err="1">
                <a:latin typeface="Times New Roman" pitchFamily="18" charset="0"/>
                <a:ea typeface="宋体"/>
                <a:cs typeface="Times New Roman" pitchFamily="18" charset="0"/>
              </a:rPr>
              <a:t>GR</a:t>
            </a:r>
            <a:r>
              <a:rPr lang="en-US" altLang="zh-CN" sz="2400" b="1" kern="100" baseline="-25000" dirty="0" err="1">
                <a:latin typeface="Times New Roman" pitchFamily="18" charset="0"/>
                <a:ea typeface="宋体"/>
                <a:cs typeface="Times New Roman" pitchFamily="18" charset="0"/>
              </a:rPr>
              <a:t>out</a:t>
            </a:r>
            <a:r>
              <a:rPr lang="zh-CN" altLang="zh-CN" sz="2400" b="1" kern="100" dirty="0"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kern="100" dirty="0" err="1" smtClean="0">
                <a:latin typeface="Times New Roman" pitchFamily="18" charset="0"/>
                <a:ea typeface="宋体"/>
                <a:cs typeface="Times New Roman" pitchFamily="18" charset="0"/>
              </a:rPr>
              <a:t>Rsel</a:t>
            </a:r>
            <a:r>
              <a:rPr lang="en-US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=1</a:t>
            </a:r>
            <a:r>
              <a:rPr lang="zh-CN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Op</a:t>
            </a:r>
            <a:r>
              <a:rPr lang="zh-CN" altLang="zh-CN" sz="2400" b="1" kern="100" dirty="0">
                <a:latin typeface="Times New Roman" pitchFamily="18" charset="0"/>
                <a:ea typeface="宋体"/>
                <a:cs typeface="Times New Roman" pitchFamily="18" charset="0"/>
              </a:rPr>
              <a:t>＝</a:t>
            </a:r>
            <a:r>
              <a:rPr lang="en-US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0</a:t>
            </a:r>
            <a:r>
              <a:rPr lang="zh-CN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、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t9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baseline="-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kern="100" dirty="0" err="1" smtClean="0">
                <a:latin typeface="Times New Roman" pitchFamily="18" charset="0"/>
                <a:ea typeface="宋体"/>
                <a:cs typeface="Times New Roman" pitchFamily="18" charset="0"/>
              </a:rPr>
              <a:t>GR</a:t>
            </a:r>
            <a:r>
              <a:rPr lang="en-US" altLang="zh-CN" sz="2400" b="1" kern="100" baseline="-25000" dirty="0" err="1" smtClean="0">
                <a:latin typeface="Times New Roman" pitchFamily="18" charset="0"/>
                <a:ea typeface="宋体"/>
                <a:cs typeface="Times New Roman" pitchFamily="18" charset="0"/>
              </a:rPr>
              <a:t>in</a:t>
            </a:r>
            <a:r>
              <a:rPr lang="zh-CN" altLang="zh-CN" sz="2400" b="1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 algn="ctr">
              <a:defRPr/>
            </a:pPr>
            <a:fld id="{5C4C1B93-8483-479B-9518-A9279CF2AAB5}" type="slidenum">
              <a:rPr lang="en-US" altLang="zh-CN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defRPr/>
              </a:pPr>
              <a:t>44</a:t>
            </a:fld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6250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 smtClean="0">
                <a:solidFill>
                  <a:srgbClr val="0000CC"/>
                </a:solidFill>
                <a:ea typeface="宋体"/>
                <a:cs typeface="Times New Roman" pitchFamily="18" charset="0"/>
              </a:rPr>
              <a:t>解：</a:t>
            </a:r>
            <a:endParaRPr lang="en-US" altLang="zh-CN" b="1" kern="100" dirty="0" smtClean="0">
              <a:solidFill>
                <a:srgbClr val="0000CC"/>
              </a:solidFill>
              <a:ea typeface="宋体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arenBoth"/>
            </a:pPr>
            <a:r>
              <a:rPr lang="en-US" altLang="zh-CN" b="1" kern="100" dirty="0" smtClean="0">
                <a:ea typeface="宋体"/>
                <a:cs typeface="Times New Roman" pitchFamily="18" charset="0"/>
              </a:rPr>
              <a:t> </a:t>
            </a:r>
            <a:r>
              <a:rPr lang="zh-CN" altLang="en-US" b="1" kern="100" dirty="0" smtClean="0">
                <a:ea typeface="宋体"/>
                <a:cs typeface="Times New Roman" pitchFamily="18" charset="0"/>
              </a:rPr>
              <a:t>例如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8</a:t>
            </a:r>
            <a:r>
              <a:rPr lang="zh-CN" altLang="en-US" b="1" kern="100" dirty="0" smtClean="0">
                <a:ea typeface="宋体"/>
                <a:cs typeface="Times New Roman" pitchFamily="18" charset="0"/>
              </a:rPr>
              <a:t>位扩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16</a:t>
            </a:r>
            <a:r>
              <a:rPr lang="zh-CN" altLang="en-US" b="1" kern="100" dirty="0" smtClean="0">
                <a:ea typeface="宋体"/>
                <a:cs typeface="Times New Roman" pitchFamily="18" charset="0"/>
              </a:rPr>
              <a:t>位：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Q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15 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~ Q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8</a:t>
            </a:r>
            <a:r>
              <a:rPr lang="zh-CN" altLang="zh-CN" b="1" kern="100" dirty="0">
                <a:ea typeface="宋体"/>
                <a:cs typeface="Times New Roman" pitchFamily="18" charset="0"/>
              </a:rPr>
              <a:t>＝</a:t>
            </a:r>
            <a:r>
              <a:rPr lang="en-US" altLang="zh-CN" b="1" kern="100" dirty="0">
                <a:ea typeface="宋体"/>
                <a:cs typeface="Times New Roman" pitchFamily="18" charset="0"/>
              </a:rPr>
              <a:t>D</a:t>
            </a:r>
            <a:r>
              <a:rPr lang="en-US" altLang="zh-CN" b="1" kern="100" baseline="-25000" dirty="0">
                <a:ea typeface="宋体"/>
                <a:cs typeface="Times New Roman" pitchFamily="18" charset="0"/>
              </a:rPr>
              <a:t>7</a:t>
            </a:r>
            <a:r>
              <a:rPr lang="en-US" altLang="zh-CN" b="1" kern="100" dirty="0">
                <a:ea typeface="宋体"/>
                <a:cs typeface="Times New Roman" pitchFamily="18" charset="0"/>
              </a:rPr>
              <a:t>·DE</a:t>
            </a:r>
            <a:r>
              <a:rPr lang="en-US" altLang="zh-CN" b="1" kern="100" baseline="-25000" dirty="0">
                <a:ea typeface="宋体"/>
                <a:cs typeface="Times New Roman" pitchFamily="18" charset="0"/>
              </a:rPr>
              <a:t>sgn</a:t>
            </a:r>
            <a:r>
              <a:rPr lang="zh-CN" altLang="zh-CN" b="1" kern="100" dirty="0">
                <a:ea typeface="宋体"/>
                <a:cs typeface="Times New Roman" pitchFamily="18" charset="0"/>
              </a:rPr>
              <a:t>，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Q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7 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~ Q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0</a:t>
            </a:r>
            <a:r>
              <a:rPr lang="zh-CN" altLang="zh-CN" b="1" kern="100" dirty="0">
                <a:ea typeface="宋体"/>
                <a:cs typeface="Times New Roman" pitchFamily="18" charset="0"/>
              </a:rPr>
              <a:t>＝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D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7 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~ D</a:t>
            </a:r>
            <a:r>
              <a:rPr lang="en-US" altLang="zh-CN" b="1" kern="100" baseline="-25000" dirty="0" smtClean="0">
                <a:ea typeface="宋体"/>
                <a:cs typeface="Times New Roman" pitchFamily="18" charset="0"/>
              </a:rPr>
              <a:t>0</a:t>
            </a:r>
            <a:endParaRPr lang="en-US" altLang="zh-CN" b="1" kern="100" dirty="0" smtClean="0">
              <a:ea typeface="宋体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arenBoth"/>
            </a:pPr>
            <a:r>
              <a:rPr lang="en-US" altLang="zh-CN" b="1" kern="100" dirty="0" smtClean="0">
                <a:ea typeface="宋体"/>
                <a:cs typeface="Times New Roman" pitchFamily="18" charset="0"/>
              </a:rPr>
              <a:t> </a:t>
            </a:r>
            <a:r>
              <a:rPr lang="zh-CN" altLang="zh-CN" b="1" kern="100" dirty="0" smtClean="0">
                <a:ea typeface="宋体"/>
                <a:cs typeface="Times New Roman" pitchFamily="18" charset="0"/>
              </a:rPr>
              <a:t>如</a:t>
            </a:r>
            <a:r>
              <a:rPr lang="zh-CN" altLang="zh-CN" b="1" kern="100" dirty="0">
                <a:ea typeface="宋体"/>
                <a:cs typeface="Times New Roman" pitchFamily="18" charset="0"/>
              </a:rPr>
              <a:t>不</a:t>
            </a:r>
            <a:r>
              <a:rPr lang="zh-CN" altLang="zh-CN" b="1" kern="100" dirty="0" smtClean="0">
                <a:ea typeface="宋体"/>
                <a:cs typeface="Times New Roman" pitchFamily="18" charset="0"/>
              </a:rPr>
              <a:t>设置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Y</a:t>
            </a:r>
            <a:r>
              <a:rPr lang="zh-CN" altLang="zh-CN" b="1" kern="100" dirty="0" smtClean="0">
                <a:ea typeface="宋体"/>
                <a:cs typeface="Times New Roman" pitchFamily="18" charset="0"/>
              </a:rPr>
              <a:t>，</a:t>
            </a:r>
            <a:r>
              <a:rPr lang="en-US" altLang="zh-CN" b="1" kern="100" dirty="0" smtClean="0">
                <a:ea typeface="宋体"/>
                <a:cs typeface="Times New Roman" pitchFamily="18" charset="0"/>
              </a:rPr>
              <a:t>ALU</a:t>
            </a:r>
            <a:r>
              <a:rPr lang="zh-CN" altLang="zh-CN" b="1" kern="100" dirty="0" smtClean="0">
                <a:ea typeface="宋体"/>
                <a:cs typeface="Times New Roman" pitchFamily="18" charset="0"/>
              </a:rPr>
              <a:t>入端</a:t>
            </a:r>
            <a:r>
              <a:rPr lang="zh-CN" altLang="en-US" b="1" kern="100" dirty="0" smtClean="0">
                <a:ea typeface="宋体"/>
                <a:cs typeface="Times New Roman" pitchFamily="18" charset="0"/>
              </a:rPr>
              <a:t>数据冲突 </a:t>
            </a:r>
            <a:endParaRPr lang="en-US" altLang="zh-CN" b="1" kern="100" dirty="0" smtClean="0"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76DD8-8223-495E-BB24-1835C3AAC9E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976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☆建立软硬件模型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341329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硬件结构、存储器</a:t>
            </a:r>
            <a:r>
              <a:rPr lang="zh-CN" altLang="en-US" b="1" dirty="0">
                <a:latin typeface="宋体" pitchFamily="2" charset="-122"/>
              </a:rPr>
              <a:t>结构，程序组成、</a:t>
            </a:r>
            <a:r>
              <a:rPr lang="zh-CN" altLang="en-US" b="1" dirty="0" smtClean="0">
                <a:latin typeface="宋体" pitchFamily="2" charset="-122"/>
              </a:rPr>
              <a:t>指令类型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顺序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转移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工作方式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预先存放到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MEM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、自动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逐条取指令并执行（串行：先译码）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5445224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CPU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CC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硬件组成，工作过程，性能指标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△理解组成的任务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含需求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设计与实现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☆深入理解实现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</a:t>
            </a:r>
            <a:r>
              <a:rPr lang="zh-CN" altLang="en-US" b="1" spc="-100" dirty="0">
                <a:latin typeface="宋体" pitchFamily="2" charset="-122"/>
              </a:rPr>
              <a:t>执行的顺序表示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指令地址序列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</a:t>
            </a:r>
            <a:r>
              <a:rPr lang="zh-CN" altLang="en-US" b="1" spc="-100" dirty="0">
                <a:latin typeface="宋体" pitchFamily="2" charset="-122"/>
              </a:rPr>
              <a:t>形成</a:t>
            </a:r>
            <a:r>
              <a:rPr lang="zh-CN" altLang="en-US" b="1" spc="-100" dirty="0" smtClean="0">
                <a:latin typeface="宋体" pitchFamily="2" charset="-122"/>
              </a:rPr>
              <a:t>特征，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程序执行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的机制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循环的指令执行过程、循环与指令执行重叠，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步骤：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365104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72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solidFill>
                    <a:srgbClr val="0000CC"/>
                  </a:solidFill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solidFill>
                    <a:srgbClr val="0000CC"/>
                  </a:solidFill>
                  <a:latin typeface="宋体" pitchFamily="2" charset="-122"/>
                </a:rPr>
                <a:t>←计算结果</a:t>
              </a:r>
              <a:endParaRPr lang="zh-CN" altLang="en-US" sz="1800" b="1" dirty="0">
                <a:solidFill>
                  <a:srgbClr val="0000CC"/>
                </a:solidFill>
                <a:latin typeface="宋体" pitchFamily="2" charset="-122"/>
              </a:endParaRPr>
            </a:p>
          </p:txBody>
        </p: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itchFamily="2" charset="-122"/>
                </a:rPr>
                <a:t>指令</a:t>
              </a:r>
              <a:endParaRPr lang="zh-CN" altLang="en-US" sz="18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solidFill>
                    <a:srgbClr val="0000CC"/>
                  </a:solidFill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solidFill>
                    <a:srgbClr val="0000CC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rgbClr val="0000CC"/>
                  </a:solidFill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solidFill>
                    <a:srgbClr val="0000CC"/>
                  </a:solidFill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995936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834320"/>
            <a:ext cx="3816424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执行准备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[OS</a:t>
            </a:r>
            <a:r>
              <a:rPr lang="zh-CN" altLang="en-US" sz="2000" b="1" dirty="0" smtClean="0">
                <a:latin typeface="宋体" pitchFamily="2" charset="-122"/>
              </a:rPr>
              <a:t>负责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操作过程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面向部件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C1B93-8483-479B-9518-A9279CF2AAB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（数据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或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GPR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长度）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可寻址空间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34132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endParaRPr lang="en-US" altLang="zh-CN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7942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结构、部件、互连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执行准备、执行机制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③学会</a:t>
            </a:r>
            <a:r>
              <a:rPr lang="zh-CN" altLang="en-US" b="1" u="sng" dirty="0">
                <a:latin typeface="宋体" pitchFamily="2" charset="-122"/>
              </a:rPr>
              <a:t>计算</a:t>
            </a:r>
            <a:r>
              <a:rPr lang="zh-CN" altLang="en-US" b="1" u="sng" dirty="0" smtClean="0">
                <a:latin typeface="宋体" pitchFamily="2" charset="-122"/>
              </a:rPr>
              <a:t>性能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关联软硬件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7AC38-6360-4109-9FCF-488A37030BC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，一条指令执行时间分别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dirty="0" smtClean="0"/>
              <a:t>Ⅱ</a:t>
            </a:r>
            <a:r>
              <a:rPr lang="zh-CN" altLang="en-US" b="1" dirty="0"/>
              <a:t>类</a:t>
            </a:r>
            <a:r>
              <a:rPr lang="zh-CN" altLang="en-US" b="1" dirty="0" smtClean="0">
                <a:latin typeface="宋体" pitchFamily="2" charset="-122"/>
              </a:rPr>
              <a:t>指令执行了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9" y="2204864"/>
            <a:ext cx="80650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dirty="0" err="1" smtClean="0"/>
              <a:t>ⅠⅠ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619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△了解编码方法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编码</a:t>
            </a:r>
            <a:r>
              <a:rPr lang="zh-CN" altLang="en-US" b="1" dirty="0">
                <a:latin typeface="+mn-ea"/>
                <a:ea typeface="+mn-ea"/>
              </a:rPr>
              <a:t>原理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编码方法</a:t>
            </a:r>
            <a:r>
              <a:rPr lang="zh-CN" altLang="en-US" b="1" dirty="0">
                <a:latin typeface="+mn-ea"/>
                <a:ea typeface="+mn-ea"/>
              </a:rPr>
              <a:t>、校验</a:t>
            </a:r>
            <a:r>
              <a:rPr lang="zh-CN" altLang="en-US" b="1" dirty="0" smtClean="0">
                <a:latin typeface="+mn-ea"/>
                <a:ea typeface="+mn-ea"/>
              </a:rPr>
              <a:t>能力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u="sng" dirty="0" smtClean="0">
                <a:latin typeface="+mn-ea"/>
                <a:ea typeface="+mn-ea"/>
              </a:rPr>
              <a:t>编码</a:t>
            </a:r>
            <a:r>
              <a:rPr lang="zh-CN" altLang="en-US" b="1" u="sng" dirty="0">
                <a:latin typeface="+mn-ea"/>
                <a:ea typeface="+mn-ea"/>
              </a:rPr>
              <a:t>原理</a:t>
            </a:r>
            <a:r>
              <a:rPr lang="zh-CN" altLang="en-US" b="1" dirty="0">
                <a:latin typeface="+mn-ea"/>
                <a:ea typeface="+mn-ea"/>
              </a:rPr>
              <a:t>、校验能力、</a:t>
            </a:r>
            <a:r>
              <a:rPr lang="zh-CN" altLang="en-US" b="1" dirty="0" smtClean="0">
                <a:latin typeface="+mn-ea"/>
                <a:ea typeface="+mn-ea"/>
              </a:rPr>
              <a:t>编码方法   </a:t>
            </a:r>
            <a:r>
              <a:rPr lang="zh-CN" altLang="en-US" sz="2000" b="1" dirty="0" smtClean="0">
                <a:latin typeface="+mn-ea"/>
                <a:ea typeface="+mn-ea"/>
              </a:rPr>
              <a:t>△理解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数据编码，数据表示，定点运算，运算器组织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336699"/>
      </a:dk2>
      <a:lt2>
        <a:srgbClr val="CEC8BA"/>
      </a:lt2>
      <a:accent1>
        <a:srgbClr val="CCECFF"/>
      </a:accent1>
      <a:accent2>
        <a:srgbClr val="FFFFE7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D1"/>
      </a:accent6>
      <a:hlink>
        <a:srgbClr val="FF0000"/>
      </a:hlink>
      <a:folHlink>
        <a:srgbClr val="0000FF"/>
      </a:folHlink>
    </a:clrScheme>
    <a:fontScheme name="模板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22205</TotalTime>
  <Words>6374</Words>
  <Application>Microsoft Office PowerPoint</Application>
  <PresentationFormat>全屏显示(4:3)</PresentationFormat>
  <Paragraphs>680</Paragraphs>
  <Slides>44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默认设计模板</vt:lpstr>
      <vt:lpstr>1_默认设计模板</vt:lpstr>
      <vt:lpstr>2_默认设计模板</vt:lpstr>
      <vt:lpstr>模板</vt:lpstr>
      <vt:lpstr>Visio.Drawing.11</vt:lpstr>
      <vt:lpstr>公式</vt:lpstr>
      <vt:lpstr>Microsoft 公式 3.0</vt:lpstr>
      <vt:lpstr>东南大学计算机学院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HP</cp:lastModifiedBy>
  <cp:revision>755</cp:revision>
  <dcterms:created xsi:type="dcterms:W3CDTF">2002-02-16T03:40:16Z</dcterms:created>
  <dcterms:modified xsi:type="dcterms:W3CDTF">2021-12-21T22:02:40Z</dcterms:modified>
</cp:coreProperties>
</file>