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00FF"/>
    <a:srgbClr val="993366"/>
    <a:srgbClr val="CC3300"/>
    <a:srgbClr val="FF33CC"/>
    <a:srgbClr val="FF3300"/>
    <a:srgbClr val="0033CC"/>
    <a:srgbClr val="FF66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92" autoAdjust="0"/>
  </p:normalViewPr>
  <p:slideViewPr>
    <p:cSldViewPr>
      <p:cViewPr varScale="1">
        <p:scale>
          <a:sx n="73" d="100"/>
          <a:sy n="73" d="100"/>
        </p:scale>
        <p:origin x="-115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F5E1C54-F2C6-4A0A-934C-BB26AB88F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711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8308B72-C12F-489E-89FD-1E2BFEC0E09E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规模较大时，可选择</a:t>
            </a:r>
            <a:r>
              <a:rPr lang="en-US" altLang="zh-CN" dirty="0" smtClean="0"/>
              <a:t>Cyclone</a:t>
            </a:r>
            <a:r>
              <a:rPr lang="en-US" altLang="zh-CN" baseline="0" dirty="0" smtClean="0"/>
              <a:t> III EP3C16Q240C8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E1C54-F2C6-4A0A-934C-BB26AB88F8B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设置虚拟引脚方法：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①选择菜单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Assignments-&gt;Assignment Editor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②将对话框的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Category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栏选择为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Logic Options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（可点击右侧的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Logic Options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按钮）；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③在对话框的引脚列表中，将所需的引脚改为虚拟引脚；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④每个虚拟引脚的设置方法为：将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Assignment 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栏改为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Virtual Pin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栏改为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Enabled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栏改为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Yes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E1C54-F2C6-4A0A-934C-BB26AB88F8B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21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D014C-2083-45E5-BA5E-D173CB41F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0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64B2-EDCC-4830-920F-D77BBA90B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28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74915-F0FA-457C-BD1C-933522AB1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B0DA5-8024-4D02-888B-748EAE3AFB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74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76F96-AA9E-4440-83FC-4158B3AB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7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9D40-0A97-43EA-8011-248F8A501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2335-2957-4C84-8531-C65598BBA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8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DA4C5-DA9A-4E95-B35A-E4CE0795C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4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EA130-5987-4D35-A6F8-E4466B573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42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7D586-15E5-4FAC-9509-3C82393FD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6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D17C5-D160-4C09-B976-3887EE619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3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68309A2-902A-4AC5-83AD-3AB20F688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err="1" smtClean="0">
                <a:latin typeface="黑体" pitchFamily="2" charset="-122"/>
                <a:ea typeface="黑体" pitchFamily="2" charset="-122"/>
              </a:rPr>
              <a:t>Quartus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指南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b="1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基于原理图方式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40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419600"/>
            <a:ext cx="6019800" cy="137160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ea typeface="黑体" pitchFamily="2" charset="-122"/>
              </a:rPr>
              <a:t>东南大学计算机学院</a:t>
            </a:r>
          </a:p>
          <a:p>
            <a:pPr algn="ctr" eaLnBrk="1" hangingPunct="1"/>
            <a:r>
              <a:rPr lang="zh-CN" altLang="en-US" b="1" dirty="0" smtClean="0">
                <a:ea typeface="仿宋_GB2312" pitchFamily="49" charset="-122"/>
              </a:rPr>
              <a:t>任国林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BE28A43-5DEE-453D-A205-39AC4BB171DB}" type="slidenum">
              <a:rPr lang="en-US" altLang="zh-CN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79388" y="1905000"/>
            <a:ext cx="8812212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⑷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I/O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管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脚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的属性设置   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(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可选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)</a:t>
            </a:r>
            <a:endParaRPr lang="zh-CN" altLang="en-US" sz="2400" b="1" dirty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charset="-122"/>
              </a:rPr>
              <a:t>   当</a:t>
            </a:r>
            <a:r>
              <a:rPr lang="zh-CN" altLang="en-US" sz="2400" b="1" dirty="0">
                <a:latin typeface="宋体" charset="-122"/>
              </a:rPr>
              <a:t>管脚</a:t>
            </a:r>
            <a:r>
              <a:rPr lang="zh-CN" altLang="en-US" sz="2400" b="1" dirty="0" smtClean="0">
                <a:latin typeface="宋体" charset="-122"/>
              </a:rPr>
              <a:t>数量＞芯片最大值时</a:t>
            </a:r>
            <a:r>
              <a:rPr lang="zh-CN" altLang="en-US" sz="2400" b="1" dirty="0">
                <a:latin typeface="宋体" charset="-122"/>
              </a:rPr>
              <a:t>，需将部分管脚设置为</a:t>
            </a:r>
            <a:r>
              <a:rPr lang="zh-CN" altLang="en-US" sz="2400" b="1" u="sng" dirty="0">
                <a:solidFill>
                  <a:srgbClr val="0000FF"/>
                </a:solidFill>
                <a:latin typeface="宋体" charset="-122"/>
              </a:rPr>
              <a:t>虚拟引脚</a:t>
            </a:r>
            <a:endParaRPr lang="en-US" altLang="zh-CN" sz="2400" b="1" u="sng" dirty="0">
              <a:solidFill>
                <a:srgbClr val="0000FF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   设置方法：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从</a:t>
            </a:r>
            <a:r>
              <a:rPr lang="zh-CN" altLang="en-US" sz="2000" b="1" dirty="0" smtClean="0">
                <a:latin typeface="+mn-ea"/>
              </a:rPr>
              <a:t>菜单</a:t>
            </a:r>
            <a:r>
              <a:rPr lang="en-US" altLang="zh-CN" sz="2000" b="1" dirty="0" smtClean="0">
                <a:latin typeface="+mn-ea"/>
              </a:rPr>
              <a:t>Assignments</a:t>
            </a:r>
            <a:r>
              <a:rPr lang="zh-CN" altLang="en-US" sz="2000" b="1" dirty="0" smtClean="0">
                <a:latin typeface="+mn-ea"/>
              </a:rPr>
              <a:t>→</a:t>
            </a:r>
            <a:r>
              <a:rPr lang="en-US" altLang="zh-CN" sz="2000" b="1" dirty="0" smtClean="0">
                <a:latin typeface="+mn-ea"/>
              </a:rPr>
              <a:t>Assignment Editor</a:t>
            </a:r>
            <a:r>
              <a:rPr lang="zh-CN" altLang="en-US" sz="2000" b="1" dirty="0" smtClean="0">
                <a:latin typeface="+mn-ea"/>
              </a:rPr>
              <a:t>进入</a:t>
            </a:r>
            <a:r>
              <a:rPr lang="en-US" altLang="zh-CN" sz="2000" b="1" dirty="0" smtClean="0">
                <a:latin typeface="宋体" charset="-122"/>
              </a:rPr>
              <a:t>)</a:t>
            </a:r>
            <a:endParaRPr lang="en-US" altLang="zh-CN" sz="2400" b="1" dirty="0" smtClean="0">
              <a:latin typeface="宋体" charset="-122"/>
            </a:endParaRPr>
          </a:p>
          <a:p>
            <a:r>
              <a:rPr lang="zh-CN" altLang="en-US" sz="2400" b="1" dirty="0" smtClean="0">
                <a:latin typeface="宋体" charset="-122"/>
              </a:rPr>
              <a:t>      ①将</a:t>
            </a:r>
            <a:r>
              <a:rPr lang="en-US" altLang="zh-CN" sz="2400" b="1" dirty="0" smtClean="0">
                <a:latin typeface="宋体" charset="-122"/>
              </a:rPr>
              <a:t>Category</a:t>
            </a:r>
            <a:r>
              <a:rPr lang="zh-CN" altLang="en-US" sz="2400" b="1" dirty="0" smtClean="0">
                <a:latin typeface="宋体" charset="-122"/>
              </a:rPr>
              <a:t>栏</a:t>
            </a:r>
            <a:r>
              <a:rPr lang="zh-CN" altLang="en-US" sz="2400" b="1" u="sng" dirty="0" smtClean="0">
                <a:latin typeface="宋体" charset="-122"/>
              </a:rPr>
              <a:t>设置</a:t>
            </a:r>
            <a:r>
              <a:rPr lang="zh-CN" altLang="en-US" sz="2400" b="1" dirty="0" smtClean="0">
                <a:latin typeface="宋体" charset="-122"/>
              </a:rPr>
              <a:t>为</a:t>
            </a:r>
            <a:r>
              <a:rPr lang="en-US" altLang="zh-CN" sz="2400" b="1" dirty="0" smtClean="0">
                <a:latin typeface="宋体" charset="-122"/>
              </a:rPr>
              <a:t>logic options</a:t>
            </a:r>
            <a:endParaRPr lang="zh-CN" altLang="en-US" sz="2400" b="1" dirty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charset="-122"/>
              </a:rPr>
              <a:t>      ②在列表</a:t>
            </a:r>
            <a:r>
              <a:rPr lang="en-US" altLang="zh-CN" sz="2400" b="1" dirty="0" smtClean="0">
                <a:latin typeface="宋体" charset="-122"/>
              </a:rPr>
              <a:t>To</a:t>
            </a:r>
            <a:r>
              <a:rPr lang="zh-CN" altLang="en-US" sz="2400" b="1" dirty="0" smtClean="0">
                <a:latin typeface="宋体" charset="-122"/>
              </a:rPr>
              <a:t>列</a:t>
            </a:r>
            <a:r>
              <a:rPr lang="zh-CN" altLang="en-US" sz="2400" b="1" dirty="0">
                <a:latin typeface="宋体" charset="-122"/>
              </a:rPr>
              <a:t>中</a:t>
            </a:r>
            <a:r>
              <a:rPr lang="zh-CN" altLang="en-US" sz="2400" b="1" u="sng" dirty="0" smtClean="0">
                <a:latin typeface="宋体" charset="-122"/>
              </a:rPr>
              <a:t>添加</a:t>
            </a:r>
            <a:r>
              <a:rPr lang="zh-CN" altLang="en-US" sz="2400" b="1" dirty="0" smtClean="0">
                <a:latin typeface="宋体" charset="-122"/>
              </a:rPr>
              <a:t>需设置的管脚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 smtClean="0">
                <a:latin typeface="宋体" charset="-122"/>
              </a:rPr>
              <a:t>                         </a:t>
            </a:r>
            <a:r>
              <a:rPr lang="zh-CN" altLang="en-US" sz="2000" dirty="0" smtClean="0">
                <a:latin typeface="宋体" charset="-122"/>
              </a:rPr>
              <a:t>└</a:t>
            </a:r>
            <a:r>
              <a:rPr lang="zh-CN" altLang="en-US" sz="2000" b="1" dirty="0">
                <a:latin typeface="宋体" charset="-122"/>
              </a:rPr>
              <a:t>可</a:t>
            </a:r>
            <a:r>
              <a:rPr lang="zh-CN" altLang="en-US" sz="2000" b="1" dirty="0" smtClean="0">
                <a:latin typeface="宋体" charset="-122"/>
              </a:rPr>
              <a:t>通过单元</a:t>
            </a:r>
            <a:r>
              <a:rPr lang="en-US" altLang="zh-CN" sz="2000" b="1" dirty="0" smtClean="0">
                <a:latin typeface="宋体" charset="-122"/>
              </a:rPr>
              <a:t>&lt;new&gt;</a:t>
            </a:r>
            <a:r>
              <a:rPr lang="zh-CN" altLang="en-US" sz="2000" b="1" dirty="0" smtClean="0">
                <a:latin typeface="宋体" charset="-122"/>
              </a:rPr>
              <a:t>的右键菜单</a:t>
            </a:r>
            <a:r>
              <a:rPr lang="en-US" altLang="zh-CN" sz="2000" b="1" dirty="0" smtClean="0">
                <a:latin typeface="宋体" charset="-122"/>
              </a:rPr>
              <a:t>Node Finder</a:t>
            </a:r>
            <a:r>
              <a:rPr lang="zh-CN" altLang="en-US" sz="2000" b="1" dirty="0" smtClean="0">
                <a:latin typeface="宋体" charset="-122"/>
              </a:rPr>
              <a:t>实现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charset="-122"/>
              </a:rPr>
              <a:t>      ③将管脚的</a:t>
            </a:r>
            <a:r>
              <a:rPr lang="en-US" altLang="zh-CN" sz="2400" b="1" dirty="0" smtClean="0">
                <a:latin typeface="宋体" charset="-122"/>
              </a:rPr>
              <a:t>Assignment Name</a:t>
            </a:r>
            <a:r>
              <a:rPr lang="zh-CN" altLang="en-US" sz="2400" b="1" dirty="0" smtClean="0">
                <a:latin typeface="宋体" charset="-122"/>
              </a:rPr>
              <a:t>列设置</a:t>
            </a:r>
            <a:r>
              <a:rPr lang="zh-CN" altLang="en-US" sz="2400" b="1" dirty="0">
                <a:latin typeface="宋体" charset="-122"/>
              </a:rPr>
              <a:t>为</a:t>
            </a:r>
            <a:r>
              <a:rPr lang="en-US" altLang="zh-CN" sz="2400" b="1" dirty="0">
                <a:latin typeface="宋体" charset="-122"/>
              </a:rPr>
              <a:t>Virtual </a:t>
            </a:r>
            <a:r>
              <a:rPr lang="en-US" altLang="zh-CN" sz="2400" b="1" dirty="0" smtClean="0">
                <a:latin typeface="宋体" charset="-122"/>
              </a:rPr>
              <a:t>Pin</a:t>
            </a:r>
            <a:r>
              <a:rPr lang="zh-CN" altLang="en-US" sz="2400" b="1" dirty="0" smtClean="0">
                <a:latin typeface="宋体" charset="-122"/>
              </a:rPr>
              <a:t>、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 smtClean="0">
                <a:latin typeface="宋体" charset="-122"/>
              </a:rPr>
              <a:t>               Value</a:t>
            </a:r>
            <a:r>
              <a:rPr lang="zh-CN" altLang="en-US" sz="2400" b="1" dirty="0" smtClean="0">
                <a:latin typeface="宋体" charset="-122"/>
              </a:rPr>
              <a:t>列设置</a:t>
            </a:r>
            <a:r>
              <a:rPr lang="zh-CN" altLang="en-US" sz="2400" b="1" dirty="0">
                <a:latin typeface="宋体" charset="-122"/>
              </a:rPr>
              <a:t>为</a:t>
            </a:r>
            <a:r>
              <a:rPr lang="en-US" altLang="zh-CN" sz="2400" b="1" dirty="0" smtClean="0">
                <a:latin typeface="宋体" charset="-122"/>
              </a:rPr>
              <a:t>On</a:t>
            </a:r>
            <a:r>
              <a:rPr lang="zh-CN" altLang="en-US" sz="2400" b="1" dirty="0" smtClean="0">
                <a:latin typeface="宋体" charset="-122"/>
              </a:rPr>
              <a:t>、</a:t>
            </a:r>
            <a:r>
              <a:rPr lang="en-US" altLang="zh-CN" sz="2400" b="1" dirty="0" smtClean="0">
                <a:latin typeface="宋体" charset="-122"/>
              </a:rPr>
              <a:t>Enabled</a:t>
            </a:r>
            <a:r>
              <a:rPr lang="zh-CN" altLang="en-US" sz="2400" b="1" dirty="0" smtClean="0">
                <a:latin typeface="宋体" charset="-122"/>
              </a:rPr>
              <a:t>列设置</a:t>
            </a:r>
            <a:r>
              <a:rPr lang="zh-CN" altLang="en-US" sz="2400" b="1" dirty="0">
                <a:latin typeface="宋体" charset="-122"/>
              </a:rPr>
              <a:t>为</a:t>
            </a:r>
            <a:r>
              <a:rPr lang="en-US" altLang="zh-CN" sz="2400" b="1" dirty="0" smtClean="0">
                <a:latin typeface="宋体" charset="-122"/>
              </a:rPr>
              <a:t>Yes</a:t>
            </a:r>
            <a:endParaRPr lang="zh-CN" altLang="en-US" sz="2400" b="1" dirty="0">
              <a:latin typeface="宋体" charset="-122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79388" y="5372416"/>
            <a:ext cx="87137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、保存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charset="-122"/>
              </a:rPr>
              <a:t>原理图文件</a:t>
            </a:r>
            <a:endParaRPr lang="zh-CN" altLang="en-US" sz="2400" b="1" dirty="0">
              <a:solidFill>
                <a:srgbClr val="FF3399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从</a:t>
            </a:r>
            <a:r>
              <a:rPr lang="zh-CN" altLang="en-US" sz="2400" b="1" dirty="0">
                <a:latin typeface="宋体" charset="-122"/>
              </a:rPr>
              <a:t>菜单</a:t>
            </a:r>
            <a:r>
              <a:rPr lang="en-US" altLang="zh-CN" sz="2400" b="1" dirty="0" err="1">
                <a:latin typeface="宋体" charset="-122"/>
              </a:rPr>
              <a:t>File→Save</a:t>
            </a:r>
            <a:r>
              <a:rPr lang="zh-CN" altLang="en-US" sz="2400" b="1" dirty="0">
                <a:latin typeface="宋体" charset="-122"/>
              </a:rPr>
              <a:t>进入、或使用工具条，可保存文件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533400"/>
            <a:ext cx="8839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⑶信号线的命名  </a:t>
            </a:r>
            <a:endParaRPr lang="en-US" altLang="zh-CN" sz="2400" b="1" dirty="0" smtClean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  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charset="-122"/>
              </a:rPr>
              <a:t>命名</a:t>
            </a:r>
            <a:r>
              <a:rPr lang="zh-CN" altLang="en-US" sz="2400" b="1" dirty="0" smtClean="0">
                <a:latin typeface="宋体" charset="-122"/>
              </a:rPr>
              <a:t>针对元件入端</a:t>
            </a:r>
            <a:r>
              <a:rPr lang="en-US" altLang="zh-CN" sz="2400" b="1" dirty="0" smtClean="0">
                <a:latin typeface="宋体" charset="-122"/>
              </a:rPr>
              <a:t>/</a:t>
            </a:r>
            <a:r>
              <a:rPr lang="zh-CN" altLang="en-US" sz="2400" b="1" dirty="0" smtClean="0">
                <a:latin typeface="宋体" charset="-122"/>
              </a:rPr>
              <a:t>出端的信号线，</a:t>
            </a:r>
            <a:r>
              <a:rPr lang="en-US" altLang="zh-CN" sz="2400" b="1" dirty="0" smtClean="0">
                <a:latin typeface="宋体" charset="-122"/>
              </a:rPr>
              <a:t>I/O</a:t>
            </a:r>
            <a:r>
              <a:rPr lang="zh-CN" altLang="en-US" sz="2400" b="1" dirty="0">
                <a:latin typeface="宋体" charset="-122"/>
              </a:rPr>
              <a:t>管脚已有信号</a:t>
            </a:r>
            <a:r>
              <a:rPr lang="zh-CN" altLang="en-US" sz="2400" b="1" dirty="0" smtClean="0">
                <a:latin typeface="宋体" charset="-122"/>
              </a:rPr>
              <a:t>名；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charset="-122"/>
              </a:rPr>
              <a:t>   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charset="-122"/>
              </a:rPr>
              <a:t>重命名</a:t>
            </a:r>
            <a:r>
              <a:rPr lang="zh-CN" altLang="en-US" sz="2400" b="1" dirty="0" smtClean="0">
                <a:latin typeface="宋体" charset="-122"/>
              </a:rPr>
              <a:t>建议用</a:t>
            </a:r>
            <a:r>
              <a:rPr lang="en-US" altLang="zh-CN" sz="2400" b="1" dirty="0" smtClean="0">
                <a:latin typeface="宋体" charset="-122"/>
              </a:rPr>
              <a:t>wire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 smtClean="0">
                <a:latin typeface="宋体" charset="-122"/>
              </a:rPr>
              <a:t>系统元件库</a:t>
            </a:r>
            <a:r>
              <a:rPr lang="en-US" altLang="zh-CN" b="1" dirty="0" smtClean="0">
                <a:latin typeface="宋体" charset="-122"/>
              </a:rPr>
              <a:t>\primitives\buffer</a:t>
            </a:r>
            <a:r>
              <a:rPr lang="zh-CN" altLang="en-US" b="1" dirty="0" smtClean="0">
                <a:latin typeface="宋体" charset="-122"/>
              </a:rPr>
              <a:t>中</a:t>
            </a:r>
            <a:r>
              <a:rPr lang="en-US" altLang="zh-CN" b="1" dirty="0" smtClean="0">
                <a:latin typeface="宋体" charset="-122"/>
              </a:rPr>
              <a:t>)</a:t>
            </a:r>
            <a:r>
              <a:rPr lang="zh-CN" altLang="en-US" sz="2400" b="1" dirty="0" smtClean="0">
                <a:latin typeface="宋体" charset="-122"/>
              </a:rPr>
              <a:t>实现</a:t>
            </a:r>
            <a:endParaRPr lang="zh-CN" altLang="en-US" sz="24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BABE31D-854B-49AD-8673-0A89BB363DF7}" type="slidenum">
              <a:rPr lang="en-US" altLang="zh-CN" smtClean="0">
                <a:latin typeface="Arial Black" pitchFamily="34" charset="0"/>
              </a:rPr>
              <a:t>11</a:t>
            </a:fld>
            <a:endParaRPr lang="en-US" altLang="zh-CN" dirty="0" smtClean="0">
              <a:latin typeface="Arial Black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8122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4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、生成原理图符号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charset="-122"/>
              </a:rPr>
              <a:t>文件</a:t>
            </a:r>
            <a:endParaRPr lang="en-US" altLang="zh-CN" sz="2400" b="1" dirty="0" smtClean="0">
              <a:solidFill>
                <a:srgbClr val="FF3399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*目的：</a:t>
            </a:r>
            <a:r>
              <a:rPr lang="zh-CN" altLang="en-US" sz="2400" b="1" dirty="0" smtClean="0">
                <a:latin typeface="宋体" charset="-122"/>
              </a:rPr>
              <a:t>可在</a:t>
            </a:r>
            <a:r>
              <a:rPr lang="en-US" altLang="zh-CN" sz="2400" b="1" dirty="0">
                <a:latin typeface="宋体" charset="-122"/>
              </a:rPr>
              <a:t>Project</a:t>
            </a:r>
            <a:r>
              <a:rPr lang="zh-CN" altLang="en-US" sz="2400" b="1" dirty="0">
                <a:latin typeface="宋体" charset="-122"/>
              </a:rPr>
              <a:t>库中可选用</a:t>
            </a:r>
            <a:r>
              <a:rPr lang="zh-CN" altLang="en-US" sz="2400" b="1" dirty="0" smtClean="0">
                <a:latin typeface="宋体" charset="-122"/>
              </a:rPr>
              <a:t>该</a:t>
            </a:r>
            <a:r>
              <a:rPr lang="en-US" altLang="zh-CN" sz="2400" b="1" dirty="0" smtClean="0">
                <a:latin typeface="宋体" charset="-122"/>
              </a:rPr>
              <a:t>.</a:t>
            </a:r>
            <a:r>
              <a:rPr lang="en-US" altLang="zh-CN" sz="2400" b="1" dirty="0" err="1" smtClean="0">
                <a:latin typeface="宋体" charset="-122"/>
              </a:rPr>
              <a:t>bdf</a:t>
            </a:r>
            <a:r>
              <a:rPr lang="zh-CN" altLang="en-US" sz="2400" b="1" dirty="0" smtClean="0">
                <a:latin typeface="宋体" charset="-122"/>
              </a:rPr>
              <a:t>文件</a:t>
            </a:r>
            <a:endParaRPr lang="en-US" altLang="zh-CN" sz="2400" b="1" dirty="0" smtClean="0">
              <a:latin typeface="宋体" charset="-122"/>
            </a:endParaRPr>
          </a:p>
          <a:p>
            <a:pPr marL="1879600" indent="-1879600"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   *</a:t>
            </a:r>
            <a:r>
              <a:rPr lang="zh-CN" altLang="en-US" sz="2400" b="1" dirty="0">
                <a:solidFill>
                  <a:srgbClr val="800080"/>
                </a:solidFill>
                <a:latin typeface="宋体" charset="-122"/>
              </a:rPr>
              <a:t>步骤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①弹</a:t>
            </a:r>
            <a:r>
              <a:rPr lang="zh-CN" altLang="en-US" sz="2400" b="1" dirty="0">
                <a:latin typeface="宋体" charset="-122"/>
              </a:rPr>
              <a:t>出文件名编辑对话</a:t>
            </a:r>
            <a:r>
              <a:rPr lang="zh-CN" altLang="en-US" sz="2400" b="1" dirty="0" smtClean="0">
                <a:latin typeface="宋体" charset="-122"/>
              </a:rPr>
              <a:t>框，从菜单</a:t>
            </a:r>
            <a:r>
              <a:rPr lang="en-US" altLang="zh-CN" sz="2000" b="1" dirty="0" err="1" smtClean="0">
                <a:latin typeface="宋体" charset="-122"/>
              </a:rPr>
              <a:t>File</a:t>
            </a:r>
            <a:r>
              <a:rPr lang="en-US" altLang="zh-CN" sz="2000" b="1" dirty="0" err="1">
                <a:latin typeface="宋体" charset="-122"/>
              </a:rPr>
              <a:t>→</a:t>
            </a:r>
            <a:r>
              <a:rPr lang="en-US" altLang="zh-CN" sz="2000" b="1" dirty="0" err="1" smtClean="0">
                <a:latin typeface="宋体" charset="-122"/>
              </a:rPr>
              <a:t>Create</a:t>
            </a:r>
            <a:r>
              <a:rPr lang="en-US" altLang="zh-CN" sz="2000" b="1" dirty="0" smtClean="0">
                <a:latin typeface="宋体" charset="-122"/>
              </a:rPr>
              <a:t>/Update   →</a:t>
            </a:r>
            <a:r>
              <a:rPr lang="en-US" altLang="zh-CN" sz="2000" b="1" dirty="0">
                <a:latin typeface="宋体" charset="-122"/>
              </a:rPr>
              <a:t>Create Symbol Files </a:t>
            </a:r>
            <a:r>
              <a:rPr lang="en-US" altLang="zh-CN" sz="2000" b="1" dirty="0" smtClean="0">
                <a:latin typeface="宋体" charset="-122"/>
              </a:rPr>
              <a:t>for Current </a:t>
            </a:r>
            <a:r>
              <a:rPr lang="en-US" altLang="zh-CN" sz="2000" b="1" dirty="0">
                <a:latin typeface="宋体" charset="-122"/>
              </a:rPr>
              <a:t>File</a:t>
            </a:r>
            <a:r>
              <a:rPr lang="zh-CN" altLang="en-US" sz="2400" b="1" dirty="0" smtClean="0">
                <a:latin typeface="宋体" charset="-122"/>
              </a:rPr>
              <a:t>进入</a:t>
            </a:r>
            <a:endParaRPr lang="zh-CN" altLang="en-US" sz="2400" b="1" dirty="0">
              <a:latin typeface="宋体" charset="-122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7" y="2451121"/>
            <a:ext cx="52562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9388" y="5353094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       </a:t>
            </a:r>
            <a:r>
              <a:rPr lang="zh-CN" altLang="en-US" sz="2400" b="1" dirty="0" smtClean="0">
                <a:latin typeface="宋体" charset="-122"/>
              </a:rPr>
              <a:t>②编辑</a:t>
            </a:r>
            <a:r>
              <a:rPr lang="zh-CN" altLang="en-US" sz="2400" b="1" dirty="0">
                <a:latin typeface="宋体" charset="-122"/>
              </a:rPr>
              <a:t>文件名并保存为文件</a:t>
            </a:r>
            <a:r>
              <a:rPr lang="en-US" altLang="zh-CN" sz="2400" b="1" dirty="0">
                <a:latin typeface="宋体" charset="-122"/>
              </a:rPr>
              <a:t>(.</a:t>
            </a:r>
            <a:r>
              <a:rPr lang="en-US" altLang="zh-CN" sz="2400" b="1" dirty="0" err="1">
                <a:latin typeface="宋体" charset="-122"/>
              </a:rPr>
              <a:t>bsf</a:t>
            </a:r>
            <a:r>
              <a:rPr lang="en-US" altLang="zh-CN" sz="2400" b="1" dirty="0">
                <a:latin typeface="宋体" charset="-122"/>
              </a:rPr>
              <a:t>)</a:t>
            </a:r>
            <a:endParaRPr lang="zh-CN" altLang="en-US" sz="2400" b="1" dirty="0">
              <a:latin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1613" y="5791200"/>
            <a:ext cx="8789987" cy="46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*注意：</a:t>
            </a:r>
            <a:r>
              <a:rPr lang="en-US" altLang="zh-CN" sz="2400" b="1" dirty="0" smtClean="0">
                <a:latin typeface="宋体" charset="-122"/>
              </a:rPr>
              <a:t>.</a:t>
            </a:r>
            <a:r>
              <a:rPr lang="en-US" altLang="zh-CN" sz="2400" b="1" dirty="0" err="1" smtClean="0">
                <a:latin typeface="宋体" charset="-122"/>
              </a:rPr>
              <a:t>bdf</a:t>
            </a:r>
            <a:r>
              <a:rPr lang="zh-CN" altLang="en-US" sz="2400" b="1" dirty="0" smtClean="0">
                <a:latin typeface="宋体" charset="-122"/>
              </a:rPr>
              <a:t>文件的</a:t>
            </a:r>
            <a:r>
              <a:rPr lang="en-US" altLang="zh-CN" sz="2400" b="1" dirty="0" smtClean="0">
                <a:latin typeface="宋体" charset="-122"/>
              </a:rPr>
              <a:t>I/O</a:t>
            </a:r>
            <a:r>
              <a:rPr lang="zh-CN" altLang="en-US" sz="2400" b="1" dirty="0" smtClean="0">
                <a:latin typeface="宋体" charset="-122"/>
              </a:rPr>
              <a:t>管脚改变后，需重新生成</a:t>
            </a:r>
            <a:endParaRPr lang="zh-CN" altLang="en-US" sz="24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9F072D-0C3F-4D4B-AC17-92F5CE004B09}" type="slidenum">
              <a:rPr lang="en-US" altLang="zh-CN" smtClean="0">
                <a:latin typeface="Arial Black" pitchFamily="34" charset="0"/>
              </a:rPr>
              <a:pPr eaLnBrk="1" hangingPunct="1"/>
              <a:t>12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79388" y="669925"/>
            <a:ext cx="8713787" cy="630942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编译原理图文件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50825" y="1871663"/>
            <a:ext cx="87137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、设置顶层文件</a:t>
            </a:r>
            <a:r>
              <a:rPr lang="zh-CN" altLang="en-US" sz="2400" b="1" dirty="0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*方法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1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在</a:t>
            </a:r>
            <a:r>
              <a:rPr lang="zh-CN" altLang="en-US" sz="2400" b="1" dirty="0">
                <a:latin typeface="宋体" charset="-122"/>
              </a:rPr>
              <a:t>窗口</a:t>
            </a:r>
            <a:r>
              <a:rPr lang="en-US" altLang="zh-CN" sz="2400" b="1" dirty="0">
                <a:latin typeface="宋体" charset="-122"/>
              </a:rPr>
              <a:t>Project </a:t>
            </a:r>
            <a:r>
              <a:rPr lang="en-US" altLang="zh-CN" sz="2400" b="1" dirty="0" err="1">
                <a:latin typeface="宋体" charset="-122"/>
              </a:rPr>
              <a:t>Navigator→Files</a:t>
            </a:r>
            <a:r>
              <a:rPr lang="zh-CN" altLang="en-US" sz="2400" b="1" dirty="0">
                <a:latin typeface="宋体" charset="-122"/>
              </a:rPr>
              <a:t>中</a:t>
            </a:r>
            <a:r>
              <a:rPr lang="zh-CN" altLang="en-US" sz="2400" b="1" dirty="0" smtClean="0">
                <a:latin typeface="宋体" charset="-122"/>
              </a:rPr>
              <a:t>，通过目标文件的右键菜单，可</a:t>
            </a:r>
            <a:r>
              <a:rPr lang="zh-CN" altLang="en-US" sz="2400" b="1" dirty="0">
                <a:latin typeface="宋体" charset="-122"/>
              </a:rPr>
              <a:t>设置为顶层</a:t>
            </a:r>
            <a:r>
              <a:rPr lang="zh-CN" altLang="en-US" sz="2400" b="1" dirty="0" smtClean="0">
                <a:latin typeface="宋体" charset="-122"/>
              </a:rPr>
              <a:t>文件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等价于</a:t>
            </a:r>
            <a:r>
              <a:rPr lang="en-US" altLang="zh-CN" sz="2000" b="1" dirty="0" smtClean="0">
                <a:latin typeface="宋体" charset="-122"/>
              </a:rPr>
              <a:t>C</a:t>
            </a:r>
            <a:r>
              <a:rPr lang="zh-CN" altLang="en-US" sz="2000" b="1" dirty="0" smtClean="0">
                <a:latin typeface="宋体" charset="-122"/>
              </a:rPr>
              <a:t>语言的</a:t>
            </a:r>
            <a:r>
              <a:rPr lang="en-US" altLang="zh-CN" sz="2000" b="1" dirty="0" smtClean="0">
                <a:latin typeface="宋体" charset="-122"/>
              </a:rPr>
              <a:t>main()</a:t>
            </a:r>
            <a:r>
              <a:rPr lang="zh-CN" altLang="en-US" sz="2000" b="1" dirty="0" smtClean="0">
                <a:latin typeface="宋体" charset="-122"/>
              </a:rPr>
              <a:t>可指定</a:t>
            </a:r>
            <a:r>
              <a:rPr lang="en-US" altLang="zh-CN" sz="2000" b="1" dirty="0" smtClean="0">
                <a:latin typeface="宋体" charset="-122"/>
              </a:rPr>
              <a:t>)</a:t>
            </a:r>
            <a:endParaRPr lang="zh-CN" altLang="en-US" sz="2000" b="1" dirty="0">
              <a:latin typeface="宋体" charset="-122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276600"/>
            <a:ext cx="345598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303588"/>
            <a:ext cx="1871662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5075238" y="4284663"/>
            <a:ext cx="576262" cy="576262"/>
          </a:xfrm>
          <a:prstGeom prst="rightArrow">
            <a:avLst>
              <a:gd name="adj1" fmla="val 44907"/>
              <a:gd name="adj2" fmla="val 47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79388" y="5791200"/>
            <a:ext cx="87852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*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通过菜单</a:t>
            </a:r>
            <a:r>
              <a:rPr lang="en-US" altLang="zh-CN" sz="2400" b="1" dirty="0">
                <a:latin typeface="宋体" charset="-122"/>
              </a:rPr>
              <a:t>Project</a:t>
            </a:r>
            <a:r>
              <a:rPr lang="zh-CN" altLang="en-US" sz="2400" b="1" dirty="0">
                <a:latin typeface="宋体" charset="-122"/>
              </a:rPr>
              <a:t>，可</a:t>
            </a:r>
            <a:r>
              <a:rPr lang="zh-CN" altLang="en-US" sz="2400" b="1" dirty="0" smtClean="0">
                <a:latin typeface="宋体" charset="-122"/>
              </a:rPr>
              <a:t>设置当前</a:t>
            </a:r>
            <a:r>
              <a:rPr lang="zh-CN" altLang="en-US" sz="2400" b="1" dirty="0">
                <a:latin typeface="宋体" charset="-122"/>
              </a:rPr>
              <a:t>编辑</a:t>
            </a:r>
            <a:r>
              <a:rPr lang="zh-CN" altLang="en-US" sz="2400" b="1" dirty="0" smtClean="0">
                <a:latin typeface="宋体" charset="-122"/>
              </a:rPr>
              <a:t>文件为</a:t>
            </a:r>
            <a:r>
              <a:rPr lang="zh-CN" altLang="en-US" sz="2400" b="1" dirty="0">
                <a:latin typeface="宋体" charset="-122"/>
              </a:rPr>
              <a:t>顶层文件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79388" y="1295400"/>
            <a:ext cx="8713787" cy="549275"/>
          </a:xfrm>
          <a:prstGeom prst="rect">
            <a:avLst/>
          </a:prstGeom>
          <a:solidFill>
            <a:srgbClr val="99CCFF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☆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编译是相对工程文件而言的，</a:t>
            </a:r>
            <a:r>
              <a:rPr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必须先打开工程文件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D65FC3-29EB-4222-B5DD-552E4B12889A}" type="slidenum">
              <a:rPr lang="en-US" altLang="zh-CN" smtClean="0">
                <a:latin typeface="Arial Black" pitchFamily="34" charset="0"/>
              </a:rPr>
              <a:pPr eaLnBrk="1" hangingPunct="1"/>
              <a:t>13</a:t>
            </a:fld>
            <a:endParaRPr lang="en-US" altLang="zh-CN" dirty="0" smtClean="0">
              <a:latin typeface="Arial Black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、编译顶层文件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Processing→Compiler</a:t>
            </a:r>
            <a:r>
              <a:rPr lang="en-US" altLang="zh-CN" sz="2400" b="1" dirty="0">
                <a:latin typeface="宋体" charset="-122"/>
              </a:rPr>
              <a:t> Tool</a:t>
            </a:r>
            <a:r>
              <a:rPr lang="zh-CN" altLang="en-US" sz="2400" b="1" dirty="0">
                <a:latin typeface="宋体" charset="-122"/>
              </a:rPr>
              <a:t>后，点击</a:t>
            </a:r>
            <a:r>
              <a:rPr lang="en-US" altLang="zh-CN" sz="2400" b="1" dirty="0">
                <a:latin typeface="宋体" charset="-122"/>
              </a:rPr>
              <a:t>Start</a:t>
            </a:r>
            <a:r>
              <a:rPr lang="zh-CN" altLang="en-US" sz="2400" b="1" dirty="0">
                <a:latin typeface="宋体" charset="-122"/>
              </a:rPr>
              <a:t>即可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50403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79388" y="3859213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编译结束时，会报告警告或错误的统计情况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编译出错时，按</a:t>
            </a:r>
            <a:r>
              <a:rPr lang="en-US" altLang="zh-CN" sz="2400" b="1" dirty="0">
                <a:latin typeface="宋体" charset="-122"/>
              </a:rPr>
              <a:t>Message</a:t>
            </a:r>
            <a:r>
              <a:rPr lang="zh-CN" altLang="en-US" sz="2400" b="1" dirty="0">
                <a:latin typeface="宋体" charset="-122"/>
              </a:rPr>
              <a:t>提示修改错误，直至编译通过</a:t>
            </a:r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76800"/>
            <a:ext cx="40481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6804025" y="2228850"/>
            <a:ext cx="1728788" cy="1152525"/>
          </a:xfrm>
          <a:prstGeom prst="wedgeRectCallout">
            <a:avLst>
              <a:gd name="adj1" fmla="val -57898"/>
              <a:gd name="adj2" fmla="val -604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有多种方法触发编译开始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91200" y="5056981"/>
            <a:ext cx="3200400" cy="1152525"/>
          </a:xfrm>
          <a:prstGeom prst="wedgeRectCallout">
            <a:avLst>
              <a:gd name="adj1" fmla="val -57898"/>
              <a:gd name="adj2" fmla="val -604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对于</a:t>
            </a:r>
            <a:r>
              <a:rPr lang="en-US" altLang="zh-CN" sz="2000" b="1" dirty="0" smtClean="0">
                <a:latin typeface="宋体" charset="-122"/>
              </a:rPr>
              <a:t>I/O</a:t>
            </a:r>
            <a:r>
              <a:rPr lang="zh-CN" altLang="en-US" sz="2000" b="1" dirty="0" smtClean="0">
                <a:latin typeface="宋体" charset="-122"/>
              </a:rPr>
              <a:t>引脚不够用错误，可通过设置为虚拟引脚解决</a:t>
            </a:r>
            <a:endParaRPr lang="zh-CN" altLang="en-US" sz="20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4ADF256-9C15-468F-892C-229761AB6DAB}" type="slidenum">
              <a:rPr lang="en-US" altLang="zh-CN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13787" cy="630942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四、对电路文件进行仿真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74625" y="1889125"/>
            <a:ext cx="86645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、建立用于仿真的波形文件</a:t>
            </a:r>
            <a:r>
              <a:rPr lang="zh-CN" altLang="en-US" sz="2400" b="1" dirty="0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进入波形文件编辑器</a:t>
            </a:r>
          </a:p>
          <a:p>
            <a:pPr eaLnBrk="1" hangingPunct="1"/>
            <a:r>
              <a:rPr lang="zh-CN" altLang="en-US" sz="2400" b="1" dirty="0">
                <a:latin typeface="宋体" charset="-122"/>
              </a:rPr>
              <a:t>  </a:t>
            </a:r>
            <a:r>
              <a:rPr lang="zh-CN" altLang="en-US" sz="2400" b="1" dirty="0" smtClean="0">
                <a:latin typeface="宋体" charset="-122"/>
              </a:rPr>
              <a:t> 选择</a:t>
            </a:r>
            <a:r>
              <a:rPr lang="zh-CN" altLang="en-US" sz="2400" b="1" dirty="0">
                <a:latin typeface="宋体" charset="-122"/>
              </a:rPr>
              <a:t>菜单</a:t>
            </a:r>
            <a:r>
              <a:rPr lang="en-US" altLang="zh-CN" sz="2400" b="1" dirty="0" err="1">
                <a:latin typeface="宋体" charset="-122"/>
              </a:rPr>
              <a:t>File→New</a:t>
            </a:r>
            <a:r>
              <a:rPr lang="zh-CN" altLang="en-US" sz="2400" b="1" dirty="0">
                <a:latin typeface="宋体" charset="-122"/>
              </a:rPr>
              <a:t>，在对话框的</a:t>
            </a:r>
            <a:r>
              <a:rPr lang="en-US" altLang="zh-CN" sz="2400" b="1" dirty="0">
                <a:latin typeface="宋体" charset="-122"/>
              </a:rPr>
              <a:t>Other Files</a:t>
            </a:r>
            <a:r>
              <a:rPr lang="zh-CN" altLang="en-US" sz="2400" b="1" dirty="0">
                <a:latin typeface="宋体" charset="-122"/>
              </a:rPr>
              <a:t>中选择</a:t>
            </a:r>
            <a:r>
              <a:rPr lang="en-US" altLang="zh-CN" sz="2400" b="1" dirty="0">
                <a:latin typeface="宋体" charset="-122"/>
              </a:rPr>
              <a:t>Vector Waveform File</a:t>
            </a:r>
            <a:r>
              <a:rPr lang="zh-CN" altLang="en-US" sz="2400" b="1" dirty="0">
                <a:latin typeface="宋体" charset="-122"/>
              </a:rPr>
              <a:t>后，点击</a:t>
            </a:r>
            <a:r>
              <a:rPr lang="en-US" altLang="zh-CN" sz="2400" b="1" dirty="0">
                <a:latin typeface="宋体" charset="-122"/>
              </a:rPr>
              <a:t>OK</a:t>
            </a:r>
            <a:r>
              <a:rPr lang="zh-CN" altLang="en-US" sz="2400" b="1" dirty="0">
                <a:latin typeface="宋体" charset="-122"/>
              </a:rPr>
              <a:t>即可进入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13163"/>
            <a:ext cx="3141663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692525"/>
            <a:ext cx="41783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3"/>
          <p:cNvSpPr txBox="1">
            <a:spLocks noChangeArrowheads="1"/>
          </p:cNvSpPr>
          <p:nvPr/>
        </p:nvSpPr>
        <p:spPr bwMode="auto">
          <a:xfrm>
            <a:off x="193675" y="1371600"/>
            <a:ext cx="87979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仿真过程：建立波形文件→</a:t>
            </a:r>
            <a:r>
              <a:rPr lang="zh-CN" altLang="en-US" sz="2400" b="1" dirty="0" smtClean="0">
                <a:latin typeface="宋体" charset="-122"/>
              </a:rPr>
              <a:t>设置输入信号值</a:t>
            </a:r>
            <a:r>
              <a:rPr lang="zh-CN" altLang="en-US" sz="2400" b="1" dirty="0">
                <a:latin typeface="宋体" charset="-122"/>
              </a:rPr>
              <a:t>→仿真</a:t>
            </a:r>
            <a:r>
              <a:rPr lang="zh-CN" altLang="en-US" sz="2400" b="1" dirty="0" smtClean="0">
                <a:latin typeface="宋体" charset="-122"/>
              </a:rPr>
              <a:t>→输出结果</a:t>
            </a:r>
            <a:endParaRPr lang="zh-CN" altLang="en-US" sz="24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3638386-27B1-45EA-BE52-A4687C84FACA}" type="slidenum">
              <a:rPr lang="en-US" altLang="zh-CN" smtClean="0">
                <a:latin typeface="Arial Black" pitchFamily="34" charset="0"/>
              </a:rPr>
              <a:pPr eaLnBrk="1" hangingPunct="1"/>
              <a:t>15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选择所需的</a:t>
            </a:r>
            <a:r>
              <a:rPr lang="en-US" altLang="zh-CN" sz="2400" b="1" dirty="0">
                <a:solidFill>
                  <a:srgbClr val="CC3300"/>
                </a:solidFill>
                <a:latin typeface="宋体" charset="-122"/>
              </a:rPr>
              <a:t>I/O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管脚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</a:t>
            </a:r>
            <a:r>
              <a:rPr lang="en-US" altLang="zh-CN" sz="2400" b="1" dirty="0">
                <a:latin typeface="宋体" charset="-122"/>
              </a:rPr>
              <a:t>Name</a:t>
            </a:r>
            <a:r>
              <a:rPr lang="zh-CN" altLang="en-US" sz="2400" b="1" dirty="0">
                <a:latin typeface="宋体" charset="-122"/>
              </a:rPr>
              <a:t>区域对应右键菜单中，从</a:t>
            </a:r>
            <a:r>
              <a:rPr lang="en-US" altLang="zh-CN" sz="2400" b="1" dirty="0">
                <a:latin typeface="宋体" charset="-122"/>
              </a:rPr>
              <a:t>Insert</a:t>
            </a:r>
            <a:r>
              <a:rPr lang="zh-CN" altLang="en-US" sz="2400" b="1" dirty="0">
                <a:latin typeface="宋体" charset="-122"/>
              </a:rPr>
              <a:t>打开</a:t>
            </a:r>
            <a:r>
              <a:rPr lang="en-US" altLang="zh-CN" sz="2400" b="1" dirty="0">
                <a:latin typeface="宋体" charset="-122"/>
              </a:rPr>
              <a:t>Insert Node or Bus</a:t>
            </a:r>
            <a:r>
              <a:rPr lang="zh-CN" altLang="en-US" sz="2400" b="1" dirty="0">
                <a:latin typeface="宋体" charset="-122"/>
              </a:rPr>
              <a:t>对话框，单击</a:t>
            </a:r>
            <a:r>
              <a:rPr lang="en-US" altLang="zh-CN" sz="2400" b="1" dirty="0">
                <a:latin typeface="宋体" charset="-122"/>
              </a:rPr>
              <a:t>Node Finder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60575"/>
            <a:ext cx="604837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87775"/>
            <a:ext cx="40322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959651-ADA2-45E3-A4AE-A10E08252542}" type="slidenum">
              <a:rPr lang="en-US" altLang="zh-CN" smtClean="0">
                <a:latin typeface="Arial Black" pitchFamily="34" charset="0"/>
              </a:rPr>
              <a:pPr eaLnBrk="1" hangingPunct="1"/>
              <a:t>16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7137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</a:t>
            </a:r>
            <a:r>
              <a:rPr lang="en-US" altLang="zh-CN" sz="2400" b="1" dirty="0">
                <a:latin typeface="宋体" charset="-122"/>
              </a:rPr>
              <a:t>Node Finder</a:t>
            </a:r>
            <a:r>
              <a:rPr lang="zh-CN" altLang="en-US" sz="2400" b="1" dirty="0">
                <a:latin typeface="宋体" charset="-122"/>
              </a:rPr>
              <a:t>对话框中，单击</a:t>
            </a:r>
            <a:r>
              <a:rPr lang="en-US" altLang="zh-CN" sz="2400" b="1" dirty="0">
                <a:latin typeface="宋体" charset="-122"/>
              </a:rPr>
              <a:t>List</a:t>
            </a:r>
            <a:r>
              <a:rPr lang="zh-CN" altLang="en-US" sz="2400" b="1" dirty="0">
                <a:latin typeface="宋体" charset="-122"/>
              </a:rPr>
              <a:t>后，可从左边选择所需的</a:t>
            </a:r>
            <a:r>
              <a:rPr lang="en-US" altLang="zh-CN" sz="2400" b="1" dirty="0">
                <a:latin typeface="宋体" charset="-122"/>
              </a:rPr>
              <a:t>I/O</a:t>
            </a:r>
            <a:r>
              <a:rPr lang="zh-CN" altLang="en-US" sz="2400" b="1" dirty="0">
                <a:latin typeface="宋体" charset="-122"/>
              </a:rPr>
              <a:t>管脚到右边</a:t>
            </a:r>
            <a:r>
              <a:rPr lang="en-US" altLang="zh-CN" sz="2400" b="1" dirty="0">
                <a:latin typeface="宋体" charset="-122"/>
              </a:rPr>
              <a:t>(Filter</a:t>
            </a:r>
            <a:r>
              <a:rPr lang="zh-CN" altLang="en-US" sz="2400" b="1" dirty="0">
                <a:latin typeface="宋体" charset="-122"/>
              </a:rPr>
              <a:t>应设置为</a:t>
            </a:r>
            <a:r>
              <a:rPr lang="en-US" altLang="zh-CN" sz="2400" b="1" dirty="0" err="1">
                <a:latin typeface="宋体" charset="-122"/>
              </a:rPr>
              <a:t>Pins:all</a:t>
            </a:r>
            <a:r>
              <a:rPr lang="en-US" altLang="zh-CN" sz="2400" b="1" dirty="0">
                <a:latin typeface="宋体" charset="-122"/>
              </a:rPr>
              <a:t>)</a:t>
            </a:r>
            <a:r>
              <a:rPr lang="zh-CN" altLang="en-US" sz="2400" b="1" dirty="0">
                <a:latin typeface="宋体" charset="-122"/>
              </a:rPr>
              <a:t>，点击</a:t>
            </a:r>
            <a:r>
              <a:rPr lang="en-US" altLang="zh-CN" sz="2400" b="1" dirty="0">
                <a:latin typeface="宋体" charset="-122"/>
              </a:rPr>
              <a:t>OK</a:t>
            </a:r>
            <a:r>
              <a:rPr lang="zh-CN" altLang="en-US" sz="2400" b="1" dirty="0">
                <a:latin typeface="宋体" charset="-122"/>
              </a:rPr>
              <a:t>返回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14488"/>
            <a:ext cx="571341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6629400" y="2362200"/>
            <a:ext cx="2133600" cy="1828800"/>
          </a:xfrm>
          <a:prstGeom prst="wedgeRectCallout">
            <a:avLst>
              <a:gd name="adj1" fmla="val -51019"/>
              <a:gd name="adj2" fmla="val -5636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>
                <a:latin typeface="宋体" charset="-122"/>
              </a:rPr>
              <a:t>  </a:t>
            </a:r>
            <a:r>
              <a:rPr lang="zh-CN" altLang="en-US" sz="2000" b="1">
                <a:latin typeface="宋体" charset="-122"/>
              </a:rPr>
              <a:t>*只可对</a:t>
            </a:r>
            <a:r>
              <a:rPr lang="zh-CN" altLang="en-US" sz="2000" b="1" u="sng">
                <a:solidFill>
                  <a:srgbClr val="FF33CC"/>
                </a:solidFill>
                <a:latin typeface="宋体" charset="-122"/>
              </a:rPr>
              <a:t>顶层文件</a:t>
            </a:r>
            <a:r>
              <a:rPr lang="zh-CN" altLang="en-US" sz="2000" b="1">
                <a:latin typeface="宋体" charset="-122"/>
              </a:rPr>
              <a:t>建立仿真文件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*</a:t>
            </a:r>
            <a:r>
              <a:rPr lang="en-US" altLang="zh-CN" sz="2000" b="1">
                <a:latin typeface="宋体" charset="-122"/>
              </a:rPr>
              <a:t>Filter</a:t>
            </a:r>
            <a:r>
              <a:rPr lang="zh-CN" altLang="en-US" sz="2000" b="1">
                <a:latin typeface="宋体" charset="-122"/>
              </a:rPr>
              <a:t>可决定</a:t>
            </a:r>
            <a:r>
              <a:rPr lang="en-US" altLang="zh-CN" sz="2000" b="1">
                <a:latin typeface="宋体" charset="-122"/>
              </a:rPr>
              <a:t>Nodes Found</a:t>
            </a:r>
            <a:r>
              <a:rPr lang="zh-CN" altLang="en-US" sz="2000" b="1">
                <a:latin typeface="宋体" charset="-122"/>
              </a:rPr>
              <a:t>内容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79388" y="5159375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回到</a:t>
            </a:r>
            <a:r>
              <a:rPr lang="en-US" altLang="zh-CN" sz="2400" b="1" dirty="0">
                <a:latin typeface="宋体" charset="-122"/>
              </a:rPr>
              <a:t>Insert Node or Bus</a:t>
            </a:r>
            <a:r>
              <a:rPr lang="zh-CN" altLang="en-US" sz="2400" b="1" dirty="0">
                <a:latin typeface="宋体" charset="-122"/>
              </a:rPr>
              <a:t>对话框后，点击</a:t>
            </a:r>
            <a:r>
              <a:rPr lang="en-US" altLang="zh-CN" sz="2400" b="1" dirty="0">
                <a:latin typeface="宋体" charset="-122"/>
              </a:rPr>
              <a:t>OK</a:t>
            </a:r>
            <a:r>
              <a:rPr lang="zh-CN" altLang="en-US" sz="2400" b="1" dirty="0">
                <a:latin typeface="宋体" charset="-122"/>
              </a:rPr>
              <a:t>完成选择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保存该文件，即可实现波形文件</a:t>
            </a:r>
            <a:r>
              <a:rPr lang="en-US" altLang="zh-CN" sz="2400" b="1" dirty="0">
                <a:latin typeface="宋体" charset="-122"/>
              </a:rPr>
              <a:t>(.</a:t>
            </a:r>
            <a:r>
              <a:rPr lang="en-US" altLang="zh-CN" sz="2400" b="1" dirty="0" err="1">
                <a:latin typeface="宋体" charset="-122"/>
              </a:rPr>
              <a:t>vwf</a:t>
            </a:r>
            <a:r>
              <a:rPr lang="en-US" altLang="zh-CN" sz="2400" b="1" dirty="0">
                <a:latin typeface="宋体" charset="-122"/>
              </a:rPr>
              <a:t>)</a:t>
            </a:r>
            <a:r>
              <a:rPr lang="zh-CN" altLang="en-US" sz="2400" b="1" dirty="0">
                <a:latin typeface="宋体" charset="-122"/>
              </a:rPr>
              <a:t>的建立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E97D37-01A3-414D-BCCE-DBAE2CEEE7C1}" type="slidenum">
              <a:rPr lang="en-US" altLang="zh-CN" smtClean="0">
                <a:latin typeface="Arial Black" pitchFamily="34" charset="0"/>
              </a:rPr>
              <a:pPr eaLnBrk="1" hangingPunct="1"/>
              <a:t>17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7852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、设置波形文件的仿真时间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使当前窗口为波形文件，可显示波形文件</a:t>
            </a:r>
            <a:r>
              <a:rPr lang="zh-CN" altLang="en-US" sz="2400" b="1" dirty="0" smtClean="0">
                <a:latin typeface="宋体" charset="-122"/>
              </a:rPr>
              <a:t>编辑器的菜单</a:t>
            </a:r>
            <a:endParaRPr lang="zh-CN" altLang="en-US" sz="2400" b="1" dirty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Edit→End</a:t>
            </a:r>
            <a:r>
              <a:rPr lang="en-US" altLang="zh-CN" sz="2400" b="1" dirty="0">
                <a:latin typeface="宋体" charset="-122"/>
              </a:rPr>
              <a:t> Time</a:t>
            </a:r>
            <a:r>
              <a:rPr lang="zh-CN" altLang="en-US" sz="2400" b="1" dirty="0">
                <a:latin typeface="宋体" charset="-122"/>
              </a:rPr>
              <a:t>，在对话框中可设置结束时间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Edit→Grid</a:t>
            </a:r>
            <a:r>
              <a:rPr lang="en-US" altLang="zh-CN" sz="2400" b="1" dirty="0">
                <a:latin typeface="宋体" charset="-122"/>
              </a:rPr>
              <a:t> Size</a:t>
            </a:r>
            <a:r>
              <a:rPr lang="zh-CN" altLang="en-US" sz="2400" b="1" dirty="0">
                <a:latin typeface="宋体" charset="-122"/>
              </a:rPr>
              <a:t>，</a:t>
            </a:r>
            <a:r>
              <a:rPr lang="zh-CN" altLang="en-US" sz="2400" b="1" dirty="0"/>
              <a:t>在对话框中可设置时间单位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628900"/>
            <a:ext cx="280828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628900"/>
            <a:ext cx="4535487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79388" y="5253038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※</a:t>
            </a:r>
            <a:r>
              <a:rPr lang="zh-CN" altLang="en-US" sz="2400" b="1" dirty="0">
                <a:latin typeface="宋体" charset="-122"/>
              </a:rPr>
              <a:t>该步骤可省略，缺省值为</a:t>
            </a:r>
            <a:r>
              <a:rPr lang="en-US" altLang="zh-CN" sz="2400" b="1" dirty="0">
                <a:latin typeface="宋体" charset="-122"/>
              </a:rPr>
              <a:t>1us</a:t>
            </a:r>
            <a:r>
              <a:rPr lang="zh-CN" altLang="en-US" sz="2400" b="1" dirty="0">
                <a:latin typeface="宋体" charset="-122"/>
              </a:rPr>
              <a:t>及</a:t>
            </a:r>
            <a:r>
              <a:rPr lang="en-US" altLang="zh-CN" sz="2400" b="1" dirty="0">
                <a:latin typeface="宋体" charset="-122"/>
              </a:rPr>
              <a:t>10ns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665DECB-D14D-4334-BB01-C5FC930E399E}" type="slidenum">
              <a:rPr lang="en-US" altLang="zh-CN" smtClean="0">
                <a:latin typeface="Arial Black" pitchFamily="34" charset="0"/>
              </a:rPr>
              <a:pPr eaLnBrk="1" hangingPunct="1"/>
              <a:t>18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598488"/>
            <a:ext cx="896461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、设置波形文件的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输入信号波形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*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调整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显示区域及比例，按下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Zoom Tool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后用鼠标左右键实现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设置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各个输入管脚的信号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波形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选择起止时间：</a:t>
            </a:r>
            <a:r>
              <a:rPr lang="zh-CN" altLang="en-US" sz="2400" b="1" u="sng" dirty="0">
                <a:latin typeface="宋体" charset="-122"/>
              </a:rPr>
              <a:t>按下</a:t>
            </a:r>
            <a:r>
              <a:rPr lang="zh-CN" altLang="en-US" sz="2400" b="1" dirty="0">
                <a:latin typeface="宋体" charset="-122"/>
              </a:rPr>
              <a:t>鼠标左键、</a:t>
            </a:r>
            <a:r>
              <a:rPr lang="zh-CN" altLang="en-US" sz="2400" b="1" u="sng" dirty="0">
                <a:latin typeface="宋体" charset="-122"/>
              </a:rPr>
              <a:t>拖至</a:t>
            </a:r>
            <a:r>
              <a:rPr lang="zh-CN" altLang="en-US" sz="2400" b="1" dirty="0">
                <a:latin typeface="宋体" charset="-122"/>
              </a:rPr>
              <a:t>目标处松开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1433513" indent="-1433513"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 设置拟定值：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Node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型用工具箱的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实现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1433513" indent="-1433513">
              <a:lnSpc>
                <a:spcPct val="125000"/>
              </a:lnSpc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              Bus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型用右键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菜单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Value→Arbitrary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Value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实现，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1433513" indent="-1433513">
              <a:lnSpc>
                <a:spcPct val="125000"/>
              </a:lnSpc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               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或双击鼠标左键实现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6443663" y="4038600"/>
            <a:ext cx="2232025" cy="1944687"/>
          </a:xfrm>
          <a:prstGeom prst="wedgeRectCallout">
            <a:avLst>
              <a:gd name="adj1" fmla="val -50852"/>
              <a:gd name="adj2" fmla="val -582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dirty="0">
                <a:latin typeface="宋体" charset="-122"/>
              </a:rPr>
              <a:t>  </a:t>
            </a:r>
            <a:r>
              <a:rPr lang="zh-CN" altLang="en-US" sz="2000" b="1" dirty="0">
                <a:latin typeface="宋体" charset="-122"/>
              </a:rPr>
              <a:t>管脚可以分组，以简化设置信号值的繁杂程度 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en-US" altLang="zh-CN" sz="2000" b="1" dirty="0" err="1">
                <a:latin typeface="宋体" charset="-122"/>
              </a:rPr>
              <a:t>Edit→Grouping</a:t>
            </a:r>
            <a:r>
              <a:rPr lang="en-US" altLang="zh-CN" sz="2000" b="1" dirty="0">
                <a:latin typeface="宋体" charset="-122"/>
              </a:rPr>
              <a:t>)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79388" y="5867400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*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charset="-122"/>
              </a:rPr>
              <a:t>保存</a:t>
            </a:r>
            <a:r>
              <a:rPr lang="zh-CN" altLang="en-US" sz="2400" b="1" dirty="0" smtClean="0">
                <a:latin typeface="宋体" charset="-122"/>
              </a:rPr>
              <a:t>所设置</a:t>
            </a:r>
            <a:r>
              <a:rPr lang="zh-CN" altLang="en-US" sz="2400" b="1" dirty="0">
                <a:latin typeface="宋体" charset="-122"/>
              </a:rPr>
              <a:t>的波形</a:t>
            </a:r>
            <a:r>
              <a:rPr lang="zh-CN" altLang="en-US" sz="2400" b="1" dirty="0" smtClean="0">
                <a:latin typeface="宋体" charset="-122"/>
              </a:rPr>
              <a:t>信号到</a:t>
            </a:r>
            <a:r>
              <a:rPr lang="zh-CN" altLang="en-US" sz="2400" b="1" dirty="0">
                <a:latin typeface="宋体" charset="-122"/>
              </a:rPr>
              <a:t>文件中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810000"/>
            <a:ext cx="4895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89CDC4A-F140-4823-BBFE-3618DD274F58}" type="slidenum">
              <a:rPr lang="en-US" altLang="zh-CN" smtClean="0">
                <a:latin typeface="Arial Black" pitchFamily="34" charset="0"/>
              </a:rPr>
              <a:pPr eaLnBrk="1" hangingPunct="1"/>
              <a:t>19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4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、进行功能仿真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生成功能仿真网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表</a:t>
            </a:r>
            <a:endParaRPr lang="zh-CN" altLang="en-US" sz="2400" b="1" dirty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Processing→Simulator</a:t>
            </a:r>
            <a:r>
              <a:rPr lang="en-US" altLang="zh-CN" sz="2400" b="1" dirty="0">
                <a:latin typeface="宋体" charset="-122"/>
              </a:rPr>
              <a:t> Tool</a:t>
            </a:r>
            <a:r>
              <a:rPr lang="zh-CN" altLang="en-US" sz="2400" b="1" dirty="0">
                <a:latin typeface="宋体" charset="-122"/>
              </a:rPr>
              <a:t>，弹出相应对话框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在对话框中选择</a:t>
            </a:r>
            <a:r>
              <a:rPr lang="en-US" altLang="zh-CN" sz="2400" b="1" dirty="0">
                <a:solidFill>
                  <a:srgbClr val="FF33CC"/>
                </a:solidFill>
                <a:latin typeface="宋体" charset="-122"/>
              </a:rPr>
              <a:t>Functional</a:t>
            </a:r>
            <a:r>
              <a:rPr lang="zh-CN" altLang="en-US" sz="2400" b="1" dirty="0">
                <a:latin typeface="宋体" charset="-122"/>
              </a:rPr>
              <a:t>后，单击</a:t>
            </a:r>
            <a:r>
              <a:rPr lang="en-US" altLang="zh-CN" sz="2000" b="1" dirty="0">
                <a:latin typeface="宋体" charset="-122"/>
              </a:rPr>
              <a:t>Generate Functional Simulation Netlist</a:t>
            </a:r>
            <a:r>
              <a:rPr lang="zh-CN" altLang="en-US" sz="2400" b="1" dirty="0">
                <a:latin typeface="宋体" charset="-122"/>
              </a:rPr>
              <a:t>，即可</a:t>
            </a:r>
            <a:r>
              <a:rPr lang="zh-CN" altLang="en-US" sz="2400" b="1" dirty="0" smtClean="0">
                <a:latin typeface="宋体" charset="-122"/>
              </a:rPr>
              <a:t>生成</a:t>
            </a:r>
            <a:r>
              <a:rPr lang="zh-CN" altLang="en-US" sz="2400" b="1" u="sng" dirty="0" smtClean="0">
                <a:latin typeface="宋体" charset="-122"/>
              </a:rPr>
              <a:t>顶层文件的</a:t>
            </a:r>
            <a:r>
              <a:rPr lang="zh-CN" altLang="en-US" sz="2400" b="1" dirty="0" smtClean="0">
                <a:latin typeface="宋体" charset="-122"/>
              </a:rPr>
              <a:t>功能仿真</a:t>
            </a:r>
            <a:r>
              <a:rPr lang="zh-CN" altLang="en-US" sz="2400" b="1" dirty="0">
                <a:latin typeface="宋体" charset="-122"/>
              </a:rPr>
              <a:t>网表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21013"/>
            <a:ext cx="525621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6445250" y="3449638"/>
            <a:ext cx="2303463" cy="1587500"/>
          </a:xfrm>
          <a:prstGeom prst="wedgeRectCallout">
            <a:avLst>
              <a:gd name="adj1" fmla="val -50829"/>
              <a:gd name="adj2" fmla="val -6010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修改原理图文件后，必须重新编译、重新生成仿真网表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6DB858-480F-42C0-AB60-0F67327F0241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01613" y="644525"/>
            <a:ext cx="8713787" cy="625475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一、建立工程文件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6659563" y="3644900"/>
            <a:ext cx="1728787" cy="1871663"/>
          </a:xfrm>
          <a:prstGeom prst="wedgeRectCallout">
            <a:avLst>
              <a:gd name="adj1" fmla="val -54685"/>
              <a:gd name="adj2" fmla="val 6213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可能会弹出与工程文件或工程目录有关的询问对话框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28601" y="1341438"/>
            <a:ext cx="86868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1)</a:t>
            </a:r>
            <a:r>
              <a:rPr lang="zh-CN" altLang="en-US" sz="2400" b="1" dirty="0" smtClean="0">
                <a:latin typeface="宋体" charset="-122"/>
              </a:rPr>
              <a:t>设置工程文件名</a:t>
            </a:r>
            <a:r>
              <a:rPr lang="zh-CN" altLang="en-US" sz="2400" b="1" dirty="0">
                <a:latin typeface="宋体" charset="-122"/>
              </a:rPr>
              <a:t>及</a:t>
            </a:r>
            <a:r>
              <a:rPr lang="zh-CN" altLang="en-US" sz="2400" b="1" dirty="0" smtClean="0">
                <a:latin typeface="宋体" charset="-122"/>
              </a:rPr>
              <a:t>工作目录名</a:t>
            </a:r>
            <a:r>
              <a:rPr lang="zh-CN" altLang="en-US" sz="2400" b="1" dirty="0">
                <a:latin typeface="宋体" charset="-122"/>
              </a:rPr>
              <a:t>，完成后单击</a:t>
            </a:r>
            <a:r>
              <a:rPr lang="en-US" altLang="zh-CN" sz="2400" b="1" dirty="0" smtClean="0">
                <a:latin typeface="宋体" charset="-122"/>
              </a:rPr>
              <a:t>Next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   (</a:t>
            </a:r>
            <a:r>
              <a:rPr lang="zh-CN" altLang="en-US" sz="2000" b="1" dirty="0" smtClean="0">
                <a:latin typeface="宋体" charset="-122"/>
              </a:rPr>
              <a:t>从</a:t>
            </a:r>
            <a:r>
              <a:rPr lang="zh-CN" altLang="en-US" sz="2000" b="1" dirty="0">
                <a:latin typeface="宋体" charset="-122"/>
              </a:rPr>
              <a:t>菜单</a:t>
            </a:r>
            <a:r>
              <a:rPr lang="en-US" altLang="zh-CN" sz="2000" b="1" dirty="0" err="1">
                <a:latin typeface="宋体" charset="-122"/>
              </a:rPr>
              <a:t>File</a:t>
            </a:r>
            <a:r>
              <a:rPr lang="en-US" altLang="zh-CN" sz="2000" b="1" dirty="0" err="1" smtClean="0">
                <a:latin typeface="宋体" charset="-122"/>
              </a:rPr>
              <a:t>→New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en-US" altLang="zh-CN" sz="2000" b="1" dirty="0">
                <a:latin typeface="宋体" charset="-122"/>
              </a:rPr>
              <a:t>Project </a:t>
            </a:r>
            <a:r>
              <a:rPr lang="en-US" altLang="zh-CN" sz="2000" b="1" dirty="0" smtClean="0">
                <a:latin typeface="宋体" charset="-122"/>
              </a:rPr>
              <a:t>Wizard</a:t>
            </a:r>
            <a:r>
              <a:rPr lang="zh-CN" altLang="en-US" sz="2000" b="1" dirty="0" smtClean="0">
                <a:latin typeface="宋体" charset="-122"/>
              </a:rPr>
              <a:t>进入</a:t>
            </a:r>
            <a:r>
              <a:rPr lang="en-US" altLang="zh-CN" sz="2000" b="1" dirty="0" smtClean="0">
                <a:latin typeface="宋体" charset="-122"/>
              </a:rPr>
              <a:t>)</a:t>
            </a:r>
            <a:endParaRPr lang="en-US" altLang="zh-CN" sz="2000" b="1" dirty="0">
              <a:latin typeface="宋体" charset="-122"/>
            </a:endParaRP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57438"/>
            <a:ext cx="5329237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23A8D5-2BD7-4CFC-A3F0-155C50A34B25}" type="slidenum">
              <a:rPr lang="en-US" altLang="zh-CN" smtClean="0">
                <a:latin typeface="Arial Black" pitchFamily="34" charset="0"/>
              </a:rPr>
              <a:pPr eaLnBrk="1" hangingPunct="1"/>
              <a:t>20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进行功能仿真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</a:t>
            </a:r>
            <a:r>
              <a:rPr lang="zh-CN" altLang="en-US" sz="2400" b="1" dirty="0" smtClean="0">
                <a:latin typeface="宋体" charset="-122"/>
              </a:rPr>
              <a:t> </a:t>
            </a:r>
            <a:r>
              <a:rPr lang="zh-CN" altLang="en-US" sz="2400" b="1" dirty="0">
                <a:latin typeface="宋体" charset="-122"/>
              </a:rPr>
              <a:t>*在对话框的</a:t>
            </a:r>
            <a:r>
              <a:rPr lang="en-US" altLang="zh-CN" sz="2400" b="1" dirty="0">
                <a:latin typeface="宋体" charset="-122"/>
              </a:rPr>
              <a:t>Simulator input</a:t>
            </a:r>
            <a:r>
              <a:rPr lang="zh-CN" altLang="en-US" sz="2400" b="1" dirty="0">
                <a:latin typeface="宋体" charset="-122"/>
              </a:rPr>
              <a:t>中输入仿真波形文件名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在对话框中单击</a:t>
            </a:r>
            <a:r>
              <a:rPr lang="en-US" altLang="zh-CN" sz="2400" b="1" dirty="0">
                <a:latin typeface="宋体" charset="-122"/>
              </a:rPr>
              <a:t>Start</a:t>
            </a:r>
            <a:r>
              <a:rPr lang="zh-CN" altLang="en-US" sz="2400" b="1" dirty="0">
                <a:latin typeface="宋体" charset="-122"/>
              </a:rPr>
              <a:t>，即可开始功能仿真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</a:t>
            </a:r>
            <a:r>
              <a:rPr lang="zh-CN" altLang="en-US" sz="2400" b="1" dirty="0" smtClean="0">
                <a:latin typeface="宋体" charset="-122"/>
              </a:rPr>
              <a:t>  </a:t>
            </a:r>
            <a:r>
              <a:rPr lang="zh-CN" altLang="en-US" sz="2400" b="1" dirty="0">
                <a:latin typeface="宋体" charset="-122"/>
              </a:rPr>
              <a:t>*在对话框中单击</a:t>
            </a:r>
            <a:r>
              <a:rPr lang="en-US" altLang="zh-CN" sz="2400" b="1" dirty="0">
                <a:latin typeface="宋体" charset="-122"/>
              </a:rPr>
              <a:t>Report</a:t>
            </a:r>
            <a:r>
              <a:rPr lang="zh-CN" altLang="en-US" sz="2400" b="1" dirty="0">
                <a:latin typeface="宋体" charset="-122"/>
              </a:rPr>
              <a:t>，可查看、核对输出波形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827088" y="2565400"/>
            <a:ext cx="7704137" cy="2946400"/>
            <a:chOff x="521" y="1616"/>
            <a:chExt cx="4853" cy="1856"/>
          </a:xfrm>
        </p:grpSpPr>
        <p:pic>
          <p:nvPicPr>
            <p:cNvPr id="2253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616"/>
              <a:ext cx="4853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610" y="3204"/>
              <a:ext cx="3266" cy="181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51B664-B051-4563-A67B-029958F115D6}" type="slidenum">
              <a:rPr lang="en-US" altLang="zh-CN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609600"/>
            <a:ext cx="8713787" cy="630942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五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、将原理图文件下载到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FPGA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芯片中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50825" y="1258888"/>
            <a:ext cx="85693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、器件设置及引脚分配</a:t>
            </a:r>
            <a:r>
              <a:rPr lang="zh-CN" altLang="en-US" sz="2400" b="1" dirty="0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器件设置      </a:t>
            </a:r>
            <a:r>
              <a:rPr lang="en-US" altLang="zh-CN" sz="2400" b="1" dirty="0">
                <a:latin typeface="宋体" charset="-122"/>
              </a:rPr>
              <a:t>[</a:t>
            </a:r>
            <a:r>
              <a:rPr lang="zh-CN" altLang="en-US" sz="2400" b="1" dirty="0">
                <a:latin typeface="宋体" charset="-122"/>
              </a:rPr>
              <a:t>该步骤可缺省</a:t>
            </a:r>
            <a:r>
              <a:rPr lang="en-US" altLang="zh-CN" sz="2400" b="1" dirty="0">
                <a:latin typeface="宋体" charset="-122"/>
              </a:rPr>
              <a:t>]</a:t>
            </a:r>
            <a:endParaRPr lang="en-US" altLang="zh-CN" sz="2400" b="1" dirty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从菜单</a:t>
            </a:r>
            <a:r>
              <a:rPr lang="en-US" altLang="zh-CN" sz="2400" b="1" dirty="0" err="1">
                <a:latin typeface="宋体" charset="-122"/>
              </a:rPr>
              <a:t>Assignments→Device</a:t>
            </a:r>
            <a:r>
              <a:rPr lang="zh-CN" altLang="en-US" sz="2400" b="1" dirty="0">
                <a:latin typeface="宋体" charset="-122"/>
              </a:rPr>
              <a:t>进入，可重新选择器件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单击</a:t>
            </a:r>
            <a:r>
              <a:rPr lang="en-US" altLang="en-US" sz="2000" b="1" dirty="0">
                <a:latin typeface="宋体" charset="-122"/>
              </a:rPr>
              <a:t>Device &amp; Pin Options…</a:t>
            </a:r>
            <a:r>
              <a:rPr lang="zh-CN" altLang="en-US" sz="2400" b="1" dirty="0">
                <a:latin typeface="宋体" charset="-122"/>
              </a:rPr>
              <a:t>，可配置</a:t>
            </a:r>
            <a:r>
              <a:rPr lang="en-US" altLang="zh-CN" sz="2400" b="1" dirty="0">
                <a:latin typeface="宋体" charset="-122"/>
              </a:rPr>
              <a:t>Unused Pins</a:t>
            </a:r>
            <a:r>
              <a:rPr lang="zh-CN" altLang="en-US" sz="2400" b="1" dirty="0">
                <a:latin typeface="宋体" charset="-122"/>
              </a:rPr>
              <a:t>状态等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79388" y="3106738"/>
            <a:ext cx="87137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引脚分配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从菜单</a:t>
            </a:r>
            <a:r>
              <a:rPr lang="en-US" altLang="zh-CN" sz="2400" b="1" dirty="0" err="1">
                <a:latin typeface="宋体" charset="-122"/>
              </a:rPr>
              <a:t>Assignments→Device</a:t>
            </a:r>
            <a:r>
              <a:rPr lang="zh-CN" altLang="en-US" sz="2400" b="1" dirty="0">
                <a:latin typeface="宋体" charset="-122"/>
              </a:rPr>
              <a:t>进入，进入</a:t>
            </a:r>
            <a:r>
              <a:rPr lang="en-US" altLang="zh-CN" sz="2400" b="1" dirty="0">
                <a:latin typeface="宋体" charset="-122"/>
              </a:rPr>
              <a:t>Pin Planner</a:t>
            </a: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138613"/>
            <a:ext cx="71040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B165C4-E9EB-413D-83FD-79194ED1BA29}" type="slidenum">
              <a:rPr lang="en-US" altLang="zh-CN" smtClean="0">
                <a:latin typeface="Arial Black" pitchFamily="34" charset="0"/>
              </a:rPr>
              <a:pPr eaLnBrk="1" hangingPunct="1"/>
              <a:t>22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</a:t>
            </a:r>
            <a:r>
              <a:rPr lang="en-US" altLang="zh-CN" sz="2400" b="1" dirty="0">
                <a:latin typeface="宋体" charset="-122"/>
              </a:rPr>
              <a:t>Pin Planner</a:t>
            </a:r>
            <a:r>
              <a:rPr lang="zh-CN" altLang="en-US" sz="2400" b="1" dirty="0">
                <a:latin typeface="宋体" charset="-122"/>
              </a:rPr>
              <a:t>中，针对</a:t>
            </a:r>
            <a:r>
              <a:rPr lang="zh-CN" altLang="en-US" sz="2400" b="1" dirty="0" smtClean="0">
                <a:latin typeface="宋体" charset="-122"/>
              </a:rPr>
              <a:t>原理图中所有</a:t>
            </a:r>
            <a:r>
              <a:rPr lang="zh-CN" altLang="en-US" sz="2400" b="1" dirty="0">
                <a:latin typeface="宋体" charset="-122"/>
              </a:rPr>
              <a:t>管脚</a:t>
            </a:r>
            <a:r>
              <a:rPr lang="en-US" altLang="zh-CN" sz="2400" b="1" dirty="0">
                <a:latin typeface="宋体" charset="-122"/>
              </a:rPr>
              <a:t>[</a:t>
            </a:r>
            <a:r>
              <a:rPr lang="zh-CN" altLang="en-US" sz="2400" b="1" dirty="0">
                <a:latin typeface="宋体" charset="-122"/>
              </a:rPr>
              <a:t>即</a:t>
            </a:r>
            <a:r>
              <a:rPr lang="en-US" altLang="zh-CN" sz="2400" b="1" dirty="0">
                <a:latin typeface="宋体" charset="-122"/>
              </a:rPr>
              <a:t>Node Name]</a:t>
            </a:r>
            <a:r>
              <a:rPr lang="zh-CN" altLang="en-US" sz="2400" b="1" dirty="0">
                <a:latin typeface="宋体" charset="-122"/>
              </a:rPr>
              <a:t>，依次双击对应的</a:t>
            </a:r>
            <a:r>
              <a:rPr lang="en-US" altLang="zh-CN" sz="2400" b="1" dirty="0">
                <a:latin typeface="宋体" charset="-122"/>
              </a:rPr>
              <a:t>Location</a:t>
            </a:r>
            <a:r>
              <a:rPr lang="zh-CN" altLang="en-US" sz="2400" b="1" dirty="0">
                <a:latin typeface="宋体" charset="-122"/>
              </a:rPr>
              <a:t>栏，在出现的下拉列表中选择合适的器件引脚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09788"/>
            <a:ext cx="7777163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79388" y="4845050"/>
            <a:ext cx="8713787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保存引脚锁定信息至文件，可使用工具条、或从菜单进入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79388" y="5375275"/>
            <a:ext cx="87137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再编译一次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>
                <a:ea typeface="宋体" pitchFamily="2" charset="-122"/>
              </a:rPr>
              <a:t>把引脚分配信息编译到下载文件中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                           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(.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sof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pof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1832A2-FEFF-4AC9-9165-6829567847F9}" type="slidenum">
              <a:rPr lang="en-US" altLang="zh-CN" smtClean="0">
                <a:latin typeface="Arial Black" pitchFamily="34" charset="0"/>
              </a:rPr>
              <a:pPr eaLnBrk="1" hangingPunct="1"/>
              <a:t>23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785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charset="-122"/>
              </a:rPr>
              <a:t>、下载电路文件</a:t>
            </a:r>
            <a:r>
              <a:rPr lang="zh-CN" altLang="en-US" sz="2400" b="1" dirty="0" smtClean="0">
                <a:latin typeface="宋体" charset="-122"/>
              </a:rPr>
              <a:t>     </a:t>
            </a:r>
            <a:r>
              <a:rPr lang="en-US" altLang="zh-CN" sz="2400" b="1" dirty="0">
                <a:latin typeface="宋体" charset="-122"/>
              </a:rPr>
              <a:t>--</a:t>
            </a:r>
            <a:r>
              <a:rPr lang="zh-CN" altLang="en-US" sz="2400" b="1" dirty="0">
                <a:latin typeface="宋体" charset="-122"/>
              </a:rPr>
              <a:t>只介绍</a:t>
            </a:r>
            <a:r>
              <a:rPr lang="en-US" altLang="zh-CN" sz="2400" b="1" dirty="0">
                <a:latin typeface="宋体" charset="-122"/>
              </a:rPr>
              <a:t>JTAG</a:t>
            </a:r>
            <a:r>
              <a:rPr lang="zh-CN" altLang="en-US" sz="2400" b="1" dirty="0">
                <a:latin typeface="宋体" charset="-122"/>
              </a:rPr>
              <a:t>编程模式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JTAG</a:t>
            </a:r>
            <a:r>
              <a:rPr lang="zh-CN" altLang="en-US" sz="2400" b="1" dirty="0">
                <a:latin typeface="宋体" charset="-122"/>
              </a:rPr>
              <a:t>模式可用编译好的</a:t>
            </a:r>
            <a:r>
              <a:rPr lang="en-US" altLang="zh-CN" sz="2400" b="1" dirty="0">
                <a:latin typeface="宋体" charset="-122"/>
              </a:rPr>
              <a:t>SOF</a:t>
            </a:r>
            <a:r>
              <a:rPr lang="zh-CN" altLang="en-US" sz="2400" b="1" dirty="0">
                <a:latin typeface="宋体" charset="-122"/>
              </a:rPr>
              <a:t>文件直接对</a:t>
            </a:r>
            <a:r>
              <a:rPr lang="en-US" altLang="zh-CN" sz="2400" b="1" dirty="0">
                <a:latin typeface="宋体" charset="-122"/>
              </a:rPr>
              <a:t>FPGA</a:t>
            </a:r>
            <a:r>
              <a:rPr lang="zh-CN" altLang="en-US" sz="2400" b="1" dirty="0">
                <a:latin typeface="宋体" charset="-122"/>
              </a:rPr>
              <a:t>器件进行配置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79388" y="1579563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连接硬件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宋体" charset="-122"/>
              </a:rPr>
              <a:t>断开实验箱电源</a:t>
            </a:r>
            <a:r>
              <a:rPr lang="zh-CN" altLang="en-US" sz="2400" b="1" dirty="0">
                <a:latin typeface="宋体" charset="-122"/>
              </a:rPr>
              <a:t>，用</a:t>
            </a:r>
            <a:r>
              <a:rPr lang="en-US" altLang="zh-CN" sz="2400" b="1" dirty="0" err="1">
                <a:latin typeface="宋体" charset="-122"/>
              </a:rPr>
              <a:t>ByteBlasterMV</a:t>
            </a:r>
            <a:r>
              <a:rPr lang="zh-CN" altLang="en-US" sz="2400" b="1" dirty="0">
                <a:latin typeface="宋体" charset="-122"/>
              </a:rPr>
              <a:t>或</a:t>
            </a:r>
            <a:r>
              <a:rPr lang="en-US" altLang="zh-CN" sz="2400" b="1" dirty="0" err="1">
                <a:latin typeface="宋体" charset="-122"/>
              </a:rPr>
              <a:t>ByteBlaster</a:t>
            </a:r>
            <a:r>
              <a:rPr lang="en-US" altLang="en-US" sz="2400" b="1" dirty="0" err="1">
                <a:latin typeface="宋体" charset="-122"/>
              </a:rPr>
              <a:t>Ⅱ</a:t>
            </a:r>
            <a:r>
              <a:rPr lang="zh-CN" altLang="en-US" sz="2400" b="1" dirty="0">
                <a:latin typeface="宋体" charset="-122"/>
              </a:rPr>
              <a:t>下载电缆连接好计算机并口与实验箱的开发板，然后</a:t>
            </a:r>
            <a:r>
              <a:rPr lang="zh-CN" altLang="en-US" sz="2400" b="1" dirty="0">
                <a:solidFill>
                  <a:srgbClr val="0000FF"/>
                </a:solidFill>
                <a:latin typeface="宋体" charset="-122"/>
              </a:rPr>
              <a:t>打开电源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79388" y="2997200"/>
            <a:ext cx="87137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设置编程器           </a:t>
            </a:r>
            <a:r>
              <a:rPr lang="en-US" altLang="zh-CN" sz="2400" b="1" dirty="0">
                <a:latin typeface="宋体" charset="-122"/>
              </a:rPr>
              <a:t>--</a:t>
            </a:r>
            <a:r>
              <a:rPr lang="zh-CN" altLang="en-US" sz="2400" b="1" dirty="0">
                <a:latin typeface="宋体" charset="-122"/>
              </a:rPr>
              <a:t>初次安装或改变下载电缆时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Tools→Programer</a:t>
            </a:r>
            <a:r>
              <a:rPr lang="zh-CN" altLang="en-US" sz="2400" b="1" dirty="0">
                <a:latin typeface="宋体" charset="-122"/>
              </a:rPr>
              <a:t>，进入编程窗口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79388" y="5975350"/>
            <a:ext cx="8713787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单击</a:t>
            </a:r>
            <a:r>
              <a:rPr lang="en-US" altLang="zh-CN" sz="2400" b="1" dirty="0">
                <a:latin typeface="宋体" charset="-122"/>
              </a:rPr>
              <a:t>Hardware Setup</a:t>
            </a:r>
            <a:r>
              <a:rPr lang="zh-CN" altLang="en-US" sz="2400" b="1" dirty="0">
                <a:latin typeface="宋体" charset="-122"/>
              </a:rPr>
              <a:t>，弹出</a:t>
            </a:r>
            <a:r>
              <a:rPr lang="en-US" altLang="zh-CN" sz="2400" b="1" dirty="0">
                <a:latin typeface="宋体" charset="-122"/>
              </a:rPr>
              <a:t>Hardware Setup</a:t>
            </a:r>
            <a:r>
              <a:rPr lang="zh-CN" altLang="en-US" sz="2400" b="1" dirty="0">
                <a:latin typeface="宋体" charset="-122"/>
              </a:rPr>
              <a:t>对话框</a:t>
            </a:r>
          </a:p>
        </p:txBody>
      </p:sp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62400"/>
            <a:ext cx="65532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DB3FF7-F800-48E1-82DA-B5B453B88E11}" type="slidenum">
              <a:rPr lang="en-US" altLang="zh-CN" smtClean="0">
                <a:latin typeface="Arial Black" pitchFamily="34" charset="0"/>
              </a:rPr>
              <a:pPr eaLnBrk="1" hangingPunct="1"/>
              <a:t>24</a:t>
            </a:fld>
            <a:endParaRPr lang="en-US" altLang="zh-CN" smtClean="0">
              <a:latin typeface="Arial Black" pitchFamily="34" charset="0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28775"/>
            <a:ext cx="33845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79388" y="596900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单击</a:t>
            </a:r>
            <a:r>
              <a:rPr lang="en-US" altLang="zh-CN" sz="2400" b="1" dirty="0">
                <a:latin typeface="宋体" charset="-122"/>
              </a:rPr>
              <a:t>Add Hardware</a:t>
            </a:r>
            <a:r>
              <a:rPr lang="zh-CN" altLang="en-US" sz="2400" b="1" dirty="0">
                <a:latin typeface="宋体" charset="-122"/>
              </a:rPr>
              <a:t>，在所弹出对话框的</a:t>
            </a:r>
            <a:r>
              <a:rPr lang="en-US" altLang="zh-CN" sz="2400" b="1" dirty="0">
                <a:latin typeface="宋体" charset="-122"/>
              </a:rPr>
              <a:t>Hardware type</a:t>
            </a:r>
            <a:r>
              <a:rPr lang="zh-CN" altLang="en-US" sz="2400" b="1" dirty="0">
                <a:latin typeface="宋体" charset="-122"/>
              </a:rPr>
              <a:t>中选择</a:t>
            </a:r>
            <a:r>
              <a:rPr lang="en-US" altLang="zh-CN" sz="2400" b="1" dirty="0" err="1">
                <a:latin typeface="宋体" charset="-122"/>
              </a:rPr>
              <a:t>ByteBlasterMV</a:t>
            </a:r>
            <a:r>
              <a:rPr lang="en-US" altLang="zh-CN" sz="2400" b="1" dirty="0">
                <a:latin typeface="宋体" charset="-122"/>
              </a:rPr>
              <a:t> or </a:t>
            </a:r>
            <a:r>
              <a:rPr lang="en-US" altLang="zh-CN" sz="2400" b="1" dirty="0" err="1">
                <a:latin typeface="宋体" charset="-122"/>
              </a:rPr>
              <a:t>ByteBlaster</a:t>
            </a:r>
            <a:r>
              <a:rPr lang="en-US" altLang="en-US" sz="2400" b="1" dirty="0" err="1">
                <a:latin typeface="宋体" charset="-122"/>
              </a:rPr>
              <a:t>Ⅱ</a:t>
            </a:r>
            <a:endParaRPr lang="en-US" altLang="zh-CN" sz="2400" b="1" dirty="0">
              <a:latin typeface="宋体" charset="-122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79388" y="4437063"/>
            <a:ext cx="8713787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回到编程窗口后，其第一行将显示相应的硬件类型信息</a:t>
            </a:r>
          </a:p>
        </p:txBody>
      </p:sp>
      <p:pic>
        <p:nvPicPr>
          <p:cNvPr id="2663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600200"/>
            <a:ext cx="3305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69627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F765A4-1CE6-489C-B316-212F67099726}" type="slidenum">
              <a:rPr lang="en-US" altLang="zh-CN" smtClean="0">
                <a:latin typeface="Arial Black" pitchFamily="34" charset="0"/>
              </a:rPr>
              <a:pPr eaLnBrk="1" hangingPunct="1"/>
              <a:t>25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⑶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选择编程模式及配置文件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在编程窗口</a:t>
            </a:r>
            <a:r>
              <a:rPr lang="en-US" altLang="zh-CN" sz="2400" b="1" dirty="0">
                <a:latin typeface="宋体" charset="-122"/>
              </a:rPr>
              <a:t>Mode</a:t>
            </a:r>
            <a:r>
              <a:rPr lang="zh-CN" altLang="en-US" sz="2400" b="1" dirty="0">
                <a:latin typeface="宋体" charset="-122"/>
              </a:rPr>
              <a:t>栏中，选择</a:t>
            </a:r>
            <a:r>
              <a:rPr lang="en-US" altLang="zh-CN" sz="2400" b="1" dirty="0">
                <a:latin typeface="宋体" charset="-122"/>
              </a:rPr>
              <a:t>JTAG</a:t>
            </a:r>
            <a:r>
              <a:rPr lang="zh-CN" altLang="en-US" sz="2400" b="1" dirty="0">
                <a:latin typeface="宋体" charset="-122"/>
              </a:rPr>
              <a:t>模式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核对下载文件路径及文件名，可用</a:t>
            </a:r>
            <a:r>
              <a:rPr lang="en-US" altLang="zh-CN" sz="2400" b="1" dirty="0">
                <a:latin typeface="宋体" charset="-122"/>
              </a:rPr>
              <a:t>Add File</a:t>
            </a:r>
            <a:r>
              <a:rPr lang="zh-CN" altLang="en-US" sz="2400" b="1" dirty="0">
                <a:latin typeface="宋体" charset="-122"/>
              </a:rPr>
              <a:t>手工选择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选中下载文件的</a:t>
            </a:r>
            <a:r>
              <a:rPr lang="en-US" altLang="zh-CN" sz="2400" b="1" dirty="0">
                <a:latin typeface="宋体" charset="-122"/>
              </a:rPr>
              <a:t>Program/Configure</a:t>
            </a:r>
            <a:r>
              <a:rPr lang="zh-CN" altLang="en-US" sz="2400" b="1" dirty="0">
                <a:latin typeface="宋体" charset="-122"/>
              </a:rPr>
              <a:t>复选框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2818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6614-5530-440C-952B-30B336FBA87F}" type="slidenum">
              <a:rPr lang="en-US" altLang="zh-CN" smtClean="0">
                <a:latin typeface="Arial Black" pitchFamily="34" charset="0"/>
              </a:rPr>
              <a:pPr eaLnBrk="1" hangingPunct="1"/>
              <a:t>26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⑷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配置下载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在编程窗口中，单击</a:t>
            </a:r>
            <a:r>
              <a:rPr lang="en-US" altLang="zh-CN" sz="2400" b="1" dirty="0">
                <a:latin typeface="宋体" charset="-122"/>
              </a:rPr>
              <a:t>Start</a:t>
            </a:r>
            <a:r>
              <a:rPr lang="zh-CN" altLang="en-US" sz="2400" b="1" dirty="0">
                <a:latin typeface="宋体" charset="-122"/>
              </a:rPr>
              <a:t>，对目标</a:t>
            </a:r>
            <a:r>
              <a:rPr lang="en-US" altLang="zh-CN" sz="2400" b="1" dirty="0">
                <a:latin typeface="宋体" charset="-122"/>
              </a:rPr>
              <a:t>FPGA</a:t>
            </a:r>
            <a:r>
              <a:rPr lang="zh-CN" altLang="en-US" sz="2400" b="1" dirty="0">
                <a:latin typeface="宋体" charset="-122"/>
              </a:rPr>
              <a:t>器件配置下载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9388" y="4418013"/>
            <a:ext cx="8713787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下载失败时，根据提示的错误信息，作相应处理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9388" y="4895850"/>
            <a:ext cx="8713787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下载成功后，即可进行所设计电路的硬件调试、测试</a:t>
            </a:r>
          </a:p>
        </p:txBody>
      </p:sp>
      <p:grpSp>
        <p:nvGrpSpPr>
          <p:cNvPr id="28678" name="Group 19"/>
          <p:cNvGrpSpPr>
            <a:grpSpLocks/>
          </p:cNvGrpSpPr>
          <p:nvPr/>
        </p:nvGrpSpPr>
        <p:grpSpPr bwMode="auto">
          <a:xfrm>
            <a:off x="6705600" y="5867400"/>
            <a:ext cx="1981200" cy="533400"/>
            <a:chOff x="2448" y="3600"/>
            <a:chExt cx="1248" cy="336"/>
          </a:xfrm>
        </p:grpSpPr>
        <p:sp>
          <p:nvSpPr>
            <p:cNvPr id="28680" name="AutoShape 17" descr="浅色横线"/>
            <p:cNvSpPr>
              <a:spLocks noChangeArrowheads="1"/>
            </p:cNvSpPr>
            <p:nvPr/>
          </p:nvSpPr>
          <p:spPr bwMode="auto">
            <a:xfrm>
              <a:off x="2448" y="3600"/>
              <a:ext cx="1248" cy="336"/>
            </a:xfrm>
            <a:prstGeom prst="flowChartTerminator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Text Box 18"/>
            <p:cNvSpPr txBox="1">
              <a:spLocks noChangeArrowheads="1"/>
            </p:cNvSpPr>
            <p:nvPr/>
          </p:nvSpPr>
          <p:spPr bwMode="auto">
            <a:xfrm>
              <a:off x="2782" y="3600"/>
              <a:ext cx="57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End</a:t>
              </a:r>
            </a:p>
          </p:txBody>
        </p:sp>
      </p:grp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026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475D101-5496-4002-8E55-ABF2EEECCA31}" type="slidenum">
              <a:rPr lang="en-US" altLang="zh-CN" smtClean="0">
                <a:latin typeface="Arial Black" pitchFamily="34" charset="0"/>
              </a:rPr>
              <a:pPr eaLnBrk="1" hangingPunct="1"/>
              <a:t>3</a:t>
            </a:fld>
            <a:endParaRPr lang="en-US" altLang="zh-CN" dirty="0" smtClean="0">
              <a:latin typeface="Arial Black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01613" y="549275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2)</a:t>
            </a:r>
            <a:r>
              <a:rPr lang="zh-CN" altLang="en-US" sz="2400" b="1" dirty="0" smtClean="0">
                <a:latin typeface="宋体" charset="-122"/>
              </a:rPr>
              <a:t>添加</a:t>
            </a:r>
            <a:r>
              <a:rPr lang="zh-CN" altLang="en-US" sz="2400" b="1" dirty="0">
                <a:latin typeface="宋体" charset="-122"/>
              </a:rPr>
              <a:t>所需</a:t>
            </a:r>
            <a:r>
              <a:rPr lang="zh-CN" altLang="en-US" sz="2400" b="1" dirty="0" smtClean="0">
                <a:latin typeface="宋体" charset="-122"/>
              </a:rPr>
              <a:t>原始文件</a:t>
            </a:r>
            <a:r>
              <a:rPr lang="zh-CN" altLang="en-US" sz="2400" b="1" dirty="0">
                <a:latin typeface="宋体" charset="-122"/>
              </a:rPr>
              <a:t>到工程文件中</a:t>
            </a:r>
            <a:r>
              <a:rPr lang="zh-CN" altLang="en-US" sz="2400" b="1" dirty="0" smtClean="0">
                <a:latin typeface="宋体" charset="-122"/>
              </a:rPr>
              <a:t>，完成后单击</a:t>
            </a:r>
            <a:r>
              <a:rPr lang="en-US" altLang="zh-CN" sz="2400" b="1" dirty="0">
                <a:latin typeface="宋体" charset="-122"/>
              </a:rPr>
              <a:t>Next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6227763" y="2362200"/>
            <a:ext cx="2611437" cy="3505200"/>
          </a:xfrm>
          <a:prstGeom prst="wedgeRectCallout">
            <a:avLst>
              <a:gd name="adj1" fmla="val -50250"/>
              <a:gd name="adj2" fmla="val -5655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 smtClean="0">
                <a:latin typeface="宋体" charset="-122"/>
              </a:rPr>
              <a:t>  *</a:t>
            </a:r>
            <a:r>
              <a:rPr lang="zh-CN" altLang="en-US" sz="2000" b="1" dirty="0">
                <a:latin typeface="宋体" charset="-122"/>
              </a:rPr>
              <a:t>应</a:t>
            </a:r>
            <a:r>
              <a:rPr lang="zh-CN" altLang="en-US" sz="2000" b="1" dirty="0" smtClean="0">
                <a:latin typeface="宋体" charset="-122"/>
              </a:rPr>
              <a:t>先将文件</a:t>
            </a:r>
            <a:r>
              <a:rPr lang="zh-CN" altLang="en-US" sz="2000" b="1" u="sng" dirty="0" smtClean="0">
                <a:latin typeface="宋体" charset="-122"/>
              </a:rPr>
              <a:t>拷贝</a:t>
            </a:r>
            <a:r>
              <a:rPr lang="zh-CN" altLang="en-US" sz="2000" b="1" dirty="0">
                <a:latin typeface="宋体" charset="-122"/>
              </a:rPr>
              <a:t>到</a:t>
            </a:r>
            <a:r>
              <a:rPr lang="zh-CN" altLang="en-US" sz="2000" b="1" dirty="0" smtClean="0">
                <a:latin typeface="宋体" charset="-122"/>
              </a:rPr>
              <a:t>工作目录中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>
                <a:latin typeface="宋体" charset="-122"/>
              </a:rPr>
              <a:t>所有</a:t>
            </a:r>
            <a:r>
              <a:rPr lang="zh-CN" altLang="en-US" b="1" dirty="0" smtClean="0">
                <a:latin typeface="宋体" charset="-122"/>
              </a:rPr>
              <a:t>文件尽量在</a:t>
            </a:r>
            <a:r>
              <a:rPr lang="zh-CN" altLang="en-US" b="1" dirty="0">
                <a:latin typeface="宋体" charset="-122"/>
              </a:rPr>
              <a:t>同一</a:t>
            </a:r>
            <a:r>
              <a:rPr lang="zh-CN" altLang="en-US" b="1" dirty="0" smtClean="0">
                <a:latin typeface="宋体" charset="-122"/>
              </a:rPr>
              <a:t>目录中</a:t>
            </a:r>
            <a:r>
              <a:rPr lang="en-US" altLang="zh-CN" b="1" dirty="0" smtClean="0">
                <a:latin typeface="宋体" charset="-122"/>
              </a:rPr>
              <a:t>)</a:t>
            </a:r>
            <a:endParaRPr lang="zh-CN" altLang="en-US" b="1" dirty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000" b="1" dirty="0" smtClean="0">
                <a:latin typeface="宋体" charset="-122"/>
              </a:rPr>
              <a:t>  *</a:t>
            </a:r>
            <a:r>
              <a:rPr lang="zh-CN" altLang="en-US" sz="2000" b="1" dirty="0">
                <a:latin typeface="宋体" charset="-122"/>
              </a:rPr>
              <a:t>文件</a:t>
            </a:r>
            <a:r>
              <a:rPr lang="zh-CN" altLang="en-US" sz="2000" b="1" u="sng" dirty="0">
                <a:latin typeface="宋体" charset="-122"/>
              </a:rPr>
              <a:t>被调用</a:t>
            </a:r>
            <a:r>
              <a:rPr lang="zh-CN" altLang="en-US" sz="2000" b="1" dirty="0" smtClean="0">
                <a:latin typeface="宋体" charset="-122"/>
              </a:rPr>
              <a:t>时，默认</a:t>
            </a:r>
            <a:r>
              <a:rPr lang="zh-CN" altLang="en-US" sz="2000" b="1" dirty="0">
                <a:latin typeface="宋体" charset="-122"/>
              </a:rPr>
              <a:t>已加入工程</a:t>
            </a:r>
            <a:r>
              <a:rPr lang="zh-CN" altLang="en-US" sz="2000" b="1" dirty="0" smtClean="0">
                <a:latin typeface="宋体" charset="-122"/>
              </a:rPr>
              <a:t>文件</a:t>
            </a:r>
            <a:endParaRPr lang="en-US" altLang="zh-CN" sz="2000" b="1" dirty="0" smtClean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*工程文件建立后，通过</a:t>
            </a:r>
            <a:r>
              <a:rPr lang="zh-CN" altLang="zh-CN" sz="2000" b="1" dirty="0">
                <a:latin typeface="+mn-ea"/>
                <a:ea typeface="+mn-ea"/>
              </a:rPr>
              <a:t>菜单</a:t>
            </a:r>
            <a:r>
              <a:rPr lang="en-US" altLang="zh-CN" sz="2000" b="1" dirty="0">
                <a:latin typeface="+mn-ea"/>
                <a:ea typeface="+mn-ea"/>
              </a:rPr>
              <a:t>Add/Remove File in </a:t>
            </a:r>
            <a:r>
              <a:rPr lang="en-US" altLang="zh-CN" sz="2000" b="1" dirty="0" smtClean="0">
                <a:latin typeface="+mn-ea"/>
                <a:ea typeface="+mn-ea"/>
              </a:rPr>
              <a:t>Project</a:t>
            </a:r>
            <a:r>
              <a:rPr lang="zh-CN" altLang="en-US" sz="2000" b="1" dirty="0" smtClean="0">
                <a:latin typeface="+mn-ea"/>
                <a:ea typeface="+mn-ea"/>
              </a:rPr>
              <a:t>也可添加文件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66800"/>
            <a:ext cx="518477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0D5863-C27A-4472-B19B-38584C9C9FB1}" type="slidenum">
              <a:rPr lang="en-US" altLang="zh-CN" smtClean="0">
                <a:latin typeface="Arial Black" pitchFamily="34" charset="0"/>
              </a:rPr>
              <a:pPr eaLnBrk="1" hangingPunct="1"/>
              <a:t>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01613" y="549275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3)</a:t>
            </a:r>
            <a:r>
              <a:rPr lang="zh-CN" altLang="en-US" sz="2400" b="1" dirty="0" smtClean="0">
                <a:latin typeface="宋体" charset="-122"/>
              </a:rPr>
              <a:t>选择工程文件所</a:t>
            </a:r>
            <a:r>
              <a:rPr lang="zh-CN" altLang="en-US" sz="2400" b="1" dirty="0">
                <a:latin typeface="宋体" charset="-122"/>
              </a:rPr>
              <a:t>用</a:t>
            </a:r>
            <a:r>
              <a:rPr lang="en-US" altLang="zh-CN" sz="2400" b="1" dirty="0" smtClean="0">
                <a:latin typeface="宋体" charset="-122"/>
              </a:rPr>
              <a:t>FPGA</a:t>
            </a:r>
            <a:r>
              <a:rPr lang="zh-CN" altLang="en-US" sz="2400" b="1" dirty="0" smtClean="0">
                <a:latin typeface="宋体" charset="-122"/>
              </a:rPr>
              <a:t>芯片型号，完成后单击</a:t>
            </a:r>
            <a:r>
              <a:rPr lang="en-US" altLang="zh-CN" sz="2400" b="1" dirty="0">
                <a:latin typeface="宋体" charset="-122"/>
              </a:rPr>
              <a:t>Next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5256213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6588125" y="2420938"/>
            <a:ext cx="2305050" cy="2455862"/>
          </a:xfrm>
          <a:prstGeom prst="wedgeRectCallout">
            <a:avLst>
              <a:gd name="adj1" fmla="val -51750"/>
              <a:gd name="adj2" fmla="val 5914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*电路下载到试验台时，与</a:t>
            </a:r>
            <a:r>
              <a:rPr lang="zh-CN" altLang="en-US" sz="2000" b="1" dirty="0">
                <a:latin typeface="宋体" charset="-122"/>
              </a:rPr>
              <a:t>之有关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*可选择</a:t>
            </a:r>
            <a:r>
              <a:rPr lang="en-US" altLang="zh-CN" sz="2000" b="1" dirty="0" smtClean="0">
                <a:latin typeface="宋体" charset="-122"/>
              </a:rPr>
              <a:t>Cyclone</a:t>
            </a:r>
            <a:r>
              <a:rPr lang="zh-CN" altLang="en-US" sz="2000" b="1" dirty="0" smtClean="0">
                <a:latin typeface="宋体" charset="-122"/>
              </a:rPr>
              <a:t>系列的</a:t>
            </a:r>
            <a:r>
              <a:rPr lang="en-US" altLang="zh-CN" sz="2000" b="1" dirty="0" smtClean="0">
                <a:latin typeface="宋体" charset="-122"/>
              </a:rPr>
              <a:t>EP1C6Q240C8</a:t>
            </a:r>
            <a:r>
              <a:rPr lang="zh-CN" altLang="en-US" sz="2000" b="1" dirty="0" smtClean="0">
                <a:latin typeface="宋体" charset="-122"/>
              </a:rPr>
              <a:t>或</a:t>
            </a:r>
            <a:r>
              <a:rPr lang="en-US" altLang="zh-CN" sz="2000" b="1" dirty="0" smtClean="0">
                <a:latin typeface="宋体" charset="-122"/>
              </a:rPr>
              <a:t>Cyclone III</a:t>
            </a:r>
            <a:r>
              <a:rPr lang="zh-CN" altLang="en-US" sz="2000" b="1" dirty="0" smtClean="0">
                <a:latin typeface="宋体" charset="-122"/>
              </a:rPr>
              <a:t>系列的</a:t>
            </a:r>
            <a:r>
              <a:rPr lang="en-US" altLang="zh-CN" sz="2000" b="1" dirty="0" smtClean="0">
                <a:latin typeface="宋体" charset="-122"/>
              </a:rPr>
              <a:t>EP3C16Q240C8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62E2BB-2DC5-4C2A-A17C-7A2DB038591C}" type="slidenum">
              <a:rPr lang="en-US" altLang="zh-CN" smtClean="0">
                <a:latin typeface="Arial Black" pitchFamily="34" charset="0"/>
              </a:rPr>
              <a:pPr eaLnBrk="1" hangingPunct="1"/>
              <a:t>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1613" y="549275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4)</a:t>
            </a:r>
            <a:r>
              <a:rPr lang="zh-CN" altLang="en-US" sz="2400" b="1" dirty="0" smtClean="0">
                <a:latin typeface="宋体" charset="-122"/>
              </a:rPr>
              <a:t>添加</a:t>
            </a:r>
            <a:r>
              <a:rPr lang="zh-CN" altLang="en-US" sz="2400" b="1" dirty="0">
                <a:latin typeface="宋体" charset="-122"/>
              </a:rPr>
              <a:t>准备使用的新</a:t>
            </a:r>
            <a:r>
              <a:rPr lang="en-US" altLang="zh-CN" sz="2400" b="1" dirty="0">
                <a:latin typeface="宋体" charset="-122"/>
              </a:rPr>
              <a:t>EDA</a:t>
            </a:r>
            <a:r>
              <a:rPr lang="zh-CN" altLang="en-US" sz="2400" b="1" dirty="0">
                <a:latin typeface="宋体" charset="-122"/>
              </a:rPr>
              <a:t>工具</a:t>
            </a:r>
            <a:r>
              <a:rPr lang="zh-CN" altLang="en-US" sz="2400" b="1" dirty="0" smtClean="0">
                <a:latin typeface="宋体" charset="-122"/>
              </a:rPr>
              <a:t>，完成后单击</a:t>
            </a:r>
            <a:r>
              <a:rPr lang="en-US" altLang="zh-CN" sz="2400" b="1" dirty="0">
                <a:latin typeface="宋体" charset="-122"/>
              </a:rPr>
              <a:t>Next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54006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6661150" y="2781301"/>
            <a:ext cx="1644650" cy="1485900"/>
          </a:xfrm>
          <a:prstGeom prst="wedgeRectCallout">
            <a:avLst>
              <a:gd name="adj1" fmla="val -52940"/>
              <a:gd name="adj2" fmla="val -609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通常</a:t>
            </a:r>
            <a:r>
              <a:rPr lang="zh-CN" altLang="en-US" sz="2000" b="1" dirty="0" smtClean="0">
                <a:latin typeface="宋体" charset="-122"/>
              </a:rPr>
              <a:t>只需使用</a:t>
            </a:r>
            <a:r>
              <a:rPr lang="en-US" altLang="zh-CN" sz="2000" b="1" dirty="0" err="1">
                <a:latin typeface="宋体" charset="-122"/>
              </a:rPr>
              <a:t>Quartus</a:t>
            </a:r>
            <a:r>
              <a:rPr lang="zh-CN" altLang="en-US" sz="2000" b="1" dirty="0">
                <a:latin typeface="宋体" charset="-122"/>
              </a:rPr>
              <a:t>提供的</a:t>
            </a:r>
            <a:r>
              <a:rPr lang="en-US" altLang="zh-CN" sz="2000" b="1" dirty="0">
                <a:latin typeface="宋体" charset="-122"/>
              </a:rPr>
              <a:t>EDA</a:t>
            </a:r>
            <a:r>
              <a:rPr lang="zh-CN" altLang="en-US" sz="2000" b="1" dirty="0">
                <a:latin typeface="宋体" charset="-122"/>
              </a:rPr>
              <a:t>工具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F346AE1-C5C1-4A50-8561-3085E85DFDA4}" type="slidenum">
              <a:rPr lang="en-US" altLang="zh-CN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01613" y="549275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5)</a:t>
            </a:r>
            <a:r>
              <a:rPr lang="zh-CN" altLang="en-US" sz="2400" b="1" dirty="0" smtClean="0">
                <a:latin typeface="宋体" charset="-122"/>
              </a:rPr>
              <a:t>确认所设置信息</a:t>
            </a:r>
            <a:r>
              <a:rPr lang="zh-CN" altLang="en-US" sz="2400" b="1" dirty="0">
                <a:latin typeface="宋体" charset="-122"/>
              </a:rPr>
              <a:t>的</a:t>
            </a:r>
            <a:r>
              <a:rPr lang="zh-CN" altLang="en-US" sz="2400" b="1" dirty="0" smtClean="0">
                <a:latin typeface="宋体" charset="-122"/>
              </a:rPr>
              <a:t>正确性，完成后单击</a:t>
            </a:r>
            <a:r>
              <a:rPr lang="en-US" altLang="zh-CN" sz="2400" b="1" dirty="0">
                <a:latin typeface="宋体" charset="-122"/>
              </a:rPr>
              <a:t>Finish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496887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6172200" y="2971800"/>
            <a:ext cx="2568575" cy="2514600"/>
          </a:xfrm>
          <a:prstGeom prst="wedgeRectCallout">
            <a:avLst>
              <a:gd name="adj1" fmla="val -52204"/>
              <a:gd name="adj2" fmla="val 660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*此时</a:t>
            </a:r>
            <a:r>
              <a:rPr lang="zh-CN" altLang="en-US" sz="2000" b="1" dirty="0">
                <a:latin typeface="宋体" charset="-122"/>
              </a:rPr>
              <a:t>建立的只是一个空的工程</a:t>
            </a:r>
            <a:r>
              <a:rPr lang="zh-CN" altLang="en-US" sz="2000" b="1" dirty="0" smtClean="0">
                <a:latin typeface="宋体" charset="-122"/>
              </a:rPr>
              <a:t>文件</a:t>
            </a:r>
            <a:endParaRPr lang="en-US" altLang="zh-CN" sz="2000" b="1" dirty="0" smtClean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*</a:t>
            </a:r>
            <a:r>
              <a:rPr lang="en-US" altLang="zh-CN" sz="2000" b="1" dirty="0" err="1" smtClean="0">
                <a:latin typeface="宋体" charset="-122"/>
              </a:rPr>
              <a:t>Quartus</a:t>
            </a:r>
            <a:r>
              <a:rPr lang="zh-CN" altLang="en-US" sz="2000" b="1" dirty="0" smtClean="0">
                <a:latin typeface="宋体" charset="-122"/>
              </a:rPr>
              <a:t>允许执行工程文件中的</a:t>
            </a:r>
            <a:r>
              <a:rPr lang="zh-CN" altLang="en-US" sz="2000" b="1" u="sng" dirty="0" smtClean="0">
                <a:latin typeface="宋体" charset="-122"/>
              </a:rPr>
              <a:t>任一</a:t>
            </a:r>
            <a:r>
              <a:rPr lang="zh-CN" altLang="en-US" sz="2000" b="1" dirty="0" smtClean="0">
                <a:latin typeface="宋体" charset="-122"/>
              </a:rPr>
              <a:t>电路文件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 smtClean="0">
                <a:latin typeface="宋体" charset="-122"/>
              </a:rPr>
              <a:t>类似于</a:t>
            </a:r>
            <a:r>
              <a:rPr lang="en-US" altLang="zh-CN" b="1" dirty="0" smtClean="0">
                <a:latin typeface="宋体" charset="-122"/>
              </a:rPr>
              <a:t>C</a:t>
            </a:r>
            <a:r>
              <a:rPr lang="zh-CN" altLang="en-US" b="1" dirty="0" smtClean="0">
                <a:latin typeface="宋体" charset="-122"/>
              </a:rPr>
              <a:t>语言的</a:t>
            </a:r>
            <a:r>
              <a:rPr lang="en-US" altLang="zh-CN" b="1" dirty="0" smtClean="0">
                <a:latin typeface="宋体" charset="-122"/>
              </a:rPr>
              <a:t>main()</a:t>
            </a:r>
            <a:r>
              <a:rPr lang="zh-CN" altLang="en-US" b="1" dirty="0" smtClean="0">
                <a:latin typeface="宋体" charset="-122"/>
              </a:rPr>
              <a:t>可以指定</a:t>
            </a:r>
            <a:r>
              <a:rPr lang="en-US" altLang="zh-CN" b="1" dirty="0" smtClean="0">
                <a:latin typeface="宋体" charset="-122"/>
              </a:rPr>
              <a:t>)</a:t>
            </a:r>
            <a:endParaRPr lang="zh-CN" altLang="en-US" sz="20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3C933F-FBE9-45F8-9467-1FB9CF634EFE}" type="slidenum">
              <a:rPr lang="en-US" altLang="zh-CN" smtClean="0">
                <a:latin typeface="Arial Black" pitchFamily="34" charset="0"/>
              </a:rPr>
              <a:pPr eaLnBrk="1" hangingPunct="1"/>
              <a:t>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01613" y="714375"/>
            <a:ext cx="8740775" cy="630942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、编辑原理图文件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28600" y="1411288"/>
            <a:ext cx="87137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charset="-122"/>
              </a:rPr>
              <a:t>建立原理图文件</a:t>
            </a:r>
            <a:r>
              <a:rPr lang="zh-CN" altLang="en-US" sz="2400" b="1" dirty="0" smtClean="0">
                <a:latin typeface="宋体" charset="-122"/>
              </a:rPr>
              <a:t> </a:t>
            </a:r>
            <a:endParaRPr lang="zh-CN" altLang="en-US" sz="2400" b="1" dirty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从</a:t>
            </a:r>
            <a:r>
              <a:rPr lang="zh-CN" altLang="en-US" sz="2400" b="1" dirty="0">
                <a:latin typeface="宋体" charset="-122"/>
              </a:rPr>
              <a:t>菜单</a:t>
            </a:r>
            <a:r>
              <a:rPr lang="en-US" altLang="zh-CN" sz="2400" b="1" dirty="0" err="1">
                <a:latin typeface="宋体" charset="-122"/>
              </a:rPr>
              <a:t>File→New</a:t>
            </a:r>
            <a:r>
              <a:rPr lang="zh-CN" altLang="en-US" sz="2400" b="1" dirty="0">
                <a:latin typeface="宋体" charset="-122"/>
              </a:rPr>
              <a:t>进入，</a:t>
            </a:r>
            <a:r>
              <a:rPr lang="zh-CN" altLang="en-US" sz="2400" b="1" dirty="0" smtClean="0">
                <a:latin typeface="宋体" charset="-122"/>
              </a:rPr>
              <a:t>在文件类型中</a:t>
            </a:r>
            <a:r>
              <a:rPr lang="zh-CN" altLang="en-US" sz="2400" b="1" dirty="0">
                <a:latin typeface="宋体" charset="-122"/>
              </a:rPr>
              <a:t>选择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宋体" charset="-122"/>
              </a:rPr>
              <a:t>原理图文件</a:t>
            </a:r>
            <a:r>
              <a:rPr lang="zh-CN" altLang="en-US" sz="2400" b="1" dirty="0" smtClean="0">
                <a:latin typeface="宋体" charset="-122"/>
              </a:rPr>
              <a:t>，</a:t>
            </a:r>
            <a:r>
              <a:rPr lang="zh-CN" altLang="en-US" sz="2400" b="1" dirty="0">
                <a:latin typeface="宋体" charset="-122"/>
              </a:rPr>
              <a:t>单击</a:t>
            </a:r>
            <a:r>
              <a:rPr lang="en-US" altLang="zh-CN" sz="2400" b="1" dirty="0">
                <a:latin typeface="宋体" charset="-122"/>
              </a:rPr>
              <a:t>OK</a:t>
            </a:r>
            <a:r>
              <a:rPr lang="zh-CN" altLang="en-US" sz="2400" b="1" dirty="0">
                <a:latin typeface="宋体" charset="-122"/>
              </a:rPr>
              <a:t>，即可进入</a:t>
            </a:r>
            <a:r>
              <a:rPr lang="zh-CN" altLang="en-US" sz="2400" b="1" dirty="0" smtClean="0">
                <a:latin typeface="宋体" charset="-122"/>
              </a:rPr>
              <a:t>原理图</a:t>
            </a:r>
            <a:r>
              <a:rPr lang="zh-CN" altLang="en-US" sz="2400" b="1" dirty="0">
                <a:latin typeface="宋体" charset="-122"/>
              </a:rPr>
              <a:t>文件</a:t>
            </a:r>
            <a:r>
              <a:rPr lang="zh-CN" altLang="en-US" sz="2400" b="1" dirty="0" smtClean="0">
                <a:latin typeface="宋体" charset="-122"/>
              </a:rPr>
              <a:t>编辑器</a:t>
            </a:r>
            <a:endParaRPr lang="zh-CN" altLang="en-US" sz="2400" b="1" dirty="0">
              <a:latin typeface="宋体" charset="-122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352901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924175"/>
            <a:ext cx="334645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BAA401-BFC0-4A2C-834C-D5C623EF2CDD}" type="slidenum">
              <a:rPr lang="en-US" altLang="zh-CN" smtClean="0">
                <a:latin typeface="Arial Black" pitchFamily="34" charset="0"/>
              </a:rPr>
              <a:pPr eaLnBrk="1" hangingPunct="1"/>
              <a:t>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编辑电路</a:t>
            </a:r>
            <a:endParaRPr lang="zh-CN" altLang="en-US" sz="2400" b="1" dirty="0">
              <a:solidFill>
                <a:srgbClr val="FF3399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元件的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选用与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放置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*选用方法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Symbol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对话框中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选择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981200"/>
            <a:ext cx="401161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400989" y="2514600"/>
            <a:ext cx="3505200" cy="2438400"/>
          </a:xfrm>
          <a:prstGeom prst="wedgeRectCallout">
            <a:avLst>
              <a:gd name="adj1" fmla="val -52204"/>
              <a:gd name="adj2" fmla="val -5759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</a:t>
            </a:r>
            <a:r>
              <a:rPr lang="en-US" altLang="zh-CN" sz="2000" b="1" dirty="0" smtClean="0">
                <a:latin typeface="宋体" charset="-122"/>
              </a:rPr>
              <a:t>Symbol</a:t>
            </a:r>
            <a:r>
              <a:rPr lang="zh-CN" altLang="en-US" sz="2000" b="1" dirty="0" smtClean="0">
                <a:latin typeface="宋体" charset="-122"/>
              </a:rPr>
              <a:t>可通过工具条、编辑区双击</a:t>
            </a:r>
            <a:r>
              <a:rPr lang="zh-CN" altLang="en-US" sz="2000" b="1" dirty="0">
                <a:latin typeface="宋体" charset="-122"/>
              </a:rPr>
              <a:t>鼠标</a:t>
            </a:r>
            <a:r>
              <a:rPr lang="zh-CN" altLang="en-US" sz="2000" b="1" dirty="0" smtClean="0">
                <a:latin typeface="宋体" charset="-122"/>
              </a:rPr>
              <a:t>左键等弹出</a:t>
            </a:r>
            <a:endParaRPr lang="en-US" altLang="zh-CN" sz="2000" b="1" dirty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charset="-122"/>
              </a:rPr>
              <a:t>  *</a:t>
            </a:r>
            <a:r>
              <a:rPr lang="zh-CN" altLang="en-US" sz="2000" b="1" dirty="0">
                <a:latin typeface="宋体" charset="-122"/>
              </a:rPr>
              <a:t>元件</a:t>
            </a:r>
            <a:r>
              <a:rPr lang="zh-CN" altLang="en-US" sz="2000" b="1" dirty="0" smtClean="0">
                <a:latin typeface="宋体" charset="-122"/>
              </a:rPr>
              <a:t>库有系统库和</a:t>
            </a:r>
            <a:r>
              <a:rPr lang="en-US" altLang="zh-CN" sz="2000" b="1" dirty="0">
                <a:latin typeface="宋体" charset="-122"/>
              </a:rPr>
              <a:t>Project</a:t>
            </a:r>
            <a:r>
              <a:rPr lang="zh-CN" altLang="en-US" sz="2000" b="1" dirty="0" smtClean="0">
                <a:latin typeface="宋体" charset="-122"/>
              </a:rPr>
              <a:t>库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>
                <a:latin typeface="宋体" charset="-122"/>
              </a:rPr>
              <a:t>用户自定义符号文件</a:t>
            </a:r>
            <a:r>
              <a:rPr lang="en-US" altLang="zh-CN" b="1" dirty="0" smtClean="0">
                <a:latin typeface="宋体" charset="-122"/>
              </a:rPr>
              <a:t>)</a:t>
            </a:r>
            <a:r>
              <a:rPr lang="zh-CN" altLang="en-US" sz="2000" b="1" dirty="0" smtClean="0">
                <a:latin typeface="宋体" charset="-122"/>
              </a:rPr>
              <a:t>两类</a:t>
            </a:r>
            <a:endParaRPr lang="en-US" altLang="zh-CN" sz="2000" b="1" dirty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latin typeface="宋体" charset="-122"/>
              </a:rPr>
              <a:t>  *I/O</a:t>
            </a:r>
            <a:r>
              <a:rPr lang="zh-CN" altLang="en-US" sz="2000" b="1" dirty="0" smtClean="0">
                <a:latin typeface="宋体" charset="-122"/>
              </a:rPr>
              <a:t>管脚、</a:t>
            </a:r>
            <a:r>
              <a:rPr lang="en-US" altLang="zh-CN" sz="2000" b="1" dirty="0" err="1" smtClean="0">
                <a:latin typeface="宋体" charset="-122"/>
              </a:rPr>
              <a:t>Vcc</a:t>
            </a:r>
            <a:r>
              <a:rPr lang="zh-CN" altLang="en-US" sz="2000" b="1" dirty="0" smtClean="0">
                <a:latin typeface="宋体" charset="-122"/>
              </a:rPr>
              <a:t>、</a:t>
            </a:r>
            <a:r>
              <a:rPr lang="en-US" altLang="zh-CN" sz="2000" b="1" dirty="0" err="1" smtClean="0">
                <a:latin typeface="宋体" charset="-122"/>
              </a:rPr>
              <a:t>Gnd</a:t>
            </a:r>
            <a:r>
              <a:rPr lang="zh-CN" altLang="en-US" sz="2000" b="1" dirty="0" smtClean="0">
                <a:latin typeface="宋体" charset="-122"/>
              </a:rPr>
              <a:t>都是元件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52400" y="5486400"/>
            <a:ext cx="8713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选用方法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编辑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区中用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Copy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Paste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命令实现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152400" y="5943600"/>
            <a:ext cx="87137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*</a:t>
            </a:r>
            <a:r>
              <a:rPr lang="zh-CN" altLang="en-US" sz="2400" b="1" dirty="0">
                <a:solidFill>
                  <a:srgbClr val="800080"/>
                </a:solidFill>
                <a:latin typeface="宋体" charset="-122"/>
              </a:rPr>
              <a:t>放置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方法：</a:t>
            </a:r>
            <a:r>
              <a:rPr lang="zh-CN" altLang="en-US" sz="2400" b="1" dirty="0" smtClean="0">
                <a:latin typeface="宋体" charset="-122"/>
              </a:rPr>
              <a:t>按下鼠标左键后拖动，或用方向键移动</a:t>
            </a:r>
            <a:endParaRPr lang="zh-CN" altLang="en-US" sz="24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6EC4E0-8E2C-4DFF-B5F2-09381DDEB868}" type="slidenum">
              <a:rPr lang="en-US" altLang="zh-CN" smtClean="0">
                <a:latin typeface="Arial Black" pitchFamily="34" charset="0"/>
              </a:rPr>
              <a:pPr eaLnBrk="1" hangingPunct="1"/>
              <a:t>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元件的连接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   *连接方法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1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源端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宋体" charset="-122"/>
              </a:rPr>
              <a:t>连线至</a:t>
            </a:r>
            <a:r>
              <a:rPr lang="zh-CN" altLang="en-US" sz="2400" b="1" dirty="0" smtClean="0">
                <a:latin typeface="宋体" charset="-122"/>
              </a:rPr>
              <a:t>目标端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000" b="1" dirty="0" smtClean="0">
                <a:latin typeface="宋体" charset="-122"/>
              </a:rPr>
              <a:t>                   </a:t>
            </a:r>
            <a:r>
              <a:rPr lang="zh-CN" altLang="en-US" sz="2000" dirty="0" smtClean="0">
                <a:latin typeface="宋体" charset="-122"/>
              </a:rPr>
              <a:t>├</a:t>
            </a:r>
            <a:r>
              <a:rPr lang="zh-CN" altLang="en-US" sz="2000" b="1" dirty="0" smtClean="0">
                <a:latin typeface="宋体" charset="-122"/>
              </a:rPr>
              <a:t>为元件</a:t>
            </a:r>
            <a:r>
              <a:rPr lang="en-US" altLang="zh-CN" sz="2000" b="1" dirty="0" smtClean="0">
                <a:latin typeface="宋体" charset="-122"/>
              </a:rPr>
              <a:t>I/O</a:t>
            </a:r>
            <a:r>
              <a:rPr lang="zh-CN" altLang="en-US" sz="2000" b="1" dirty="0" smtClean="0">
                <a:latin typeface="宋体" charset="-122"/>
              </a:rPr>
              <a:t>端时，</a:t>
            </a:r>
            <a:r>
              <a:rPr lang="zh-CN" altLang="en-US" sz="2000" b="1" u="sng" dirty="0" smtClean="0">
                <a:latin typeface="宋体" charset="-122"/>
              </a:rPr>
              <a:t>按下</a:t>
            </a:r>
            <a:r>
              <a:rPr lang="zh-CN" altLang="en-US" sz="2000" b="1" dirty="0">
                <a:latin typeface="宋体" charset="-122"/>
              </a:rPr>
              <a:t>鼠标左键、</a:t>
            </a:r>
            <a:r>
              <a:rPr lang="zh-CN" altLang="en-US" sz="2000" b="1" u="sng" dirty="0">
                <a:latin typeface="宋体" charset="-122"/>
              </a:rPr>
              <a:t>拖至</a:t>
            </a:r>
            <a:r>
              <a:rPr lang="zh-CN" altLang="en-US" sz="2000" b="1" dirty="0" smtClean="0">
                <a:latin typeface="宋体" charset="-122"/>
              </a:rPr>
              <a:t>目标端松开</a:t>
            </a:r>
            <a:endParaRPr lang="en-US" altLang="zh-CN" sz="2000" b="1" dirty="0" smtClean="0">
              <a:latin typeface="宋体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 smtClean="0">
                <a:latin typeface="宋体" charset="-122"/>
              </a:rPr>
              <a:t>                   </a:t>
            </a:r>
            <a:r>
              <a:rPr lang="zh-CN" altLang="en-US" sz="2000" dirty="0" smtClean="0">
                <a:latin typeface="宋体" charset="-122"/>
              </a:rPr>
              <a:t>└</a:t>
            </a:r>
            <a:r>
              <a:rPr lang="zh-CN" altLang="en-US" sz="2000" b="1" dirty="0" smtClean="0">
                <a:latin typeface="宋体" charset="-122"/>
              </a:rPr>
              <a:t>非元件</a:t>
            </a:r>
            <a:r>
              <a:rPr lang="en-US" altLang="zh-CN" sz="2000" b="1" dirty="0" smtClean="0">
                <a:latin typeface="宋体" charset="-122"/>
              </a:rPr>
              <a:t>I/O</a:t>
            </a:r>
            <a:r>
              <a:rPr lang="zh-CN" altLang="en-US" sz="2000" b="1" dirty="0" smtClean="0">
                <a:latin typeface="宋体" charset="-122"/>
              </a:rPr>
              <a:t>端时，需先在工具箱中选择信号线类型</a:t>
            </a:r>
            <a:endParaRPr lang="zh-CN" altLang="en-US" sz="2000" b="1" dirty="0">
              <a:latin typeface="宋体" charset="-122"/>
            </a:endParaRP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6858000" y="3352801"/>
            <a:ext cx="1981200" cy="2590799"/>
          </a:xfrm>
          <a:prstGeom prst="wedgeRectCallout">
            <a:avLst>
              <a:gd name="adj1" fmla="val -58029"/>
              <a:gd name="adj2" fmla="val -400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05000"/>
              </a:lnSpc>
            </a:pPr>
            <a:r>
              <a:rPr lang="zh-CN" altLang="en-US" sz="2000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*常用线型为</a:t>
            </a:r>
            <a:r>
              <a:rPr lang="en-US" altLang="zh-CN" sz="2000" b="1" dirty="0" smtClean="0">
                <a:latin typeface="宋体" charset="-122"/>
              </a:rPr>
              <a:t>Node</a:t>
            </a:r>
            <a:r>
              <a:rPr lang="zh-CN" altLang="en-US" sz="2000" b="1" dirty="0">
                <a:latin typeface="宋体" charset="-122"/>
              </a:rPr>
              <a:t>、</a:t>
            </a:r>
            <a:r>
              <a:rPr lang="en-US" altLang="zh-CN" sz="2000" b="1" dirty="0" smtClean="0">
                <a:latin typeface="宋体" charset="-122"/>
              </a:rPr>
              <a:t>Bus</a:t>
            </a:r>
            <a:endParaRPr lang="en-US" altLang="zh-CN" sz="2000" b="1" dirty="0">
              <a:latin typeface="宋体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charset="-122"/>
              </a:rPr>
              <a:t>  </a:t>
            </a:r>
            <a:r>
              <a:rPr lang="en-US" altLang="zh-CN" sz="2000" b="1" dirty="0" smtClean="0">
                <a:latin typeface="宋体" charset="-122"/>
              </a:rPr>
              <a:t>*Bus</a:t>
            </a:r>
            <a:r>
              <a:rPr lang="zh-CN" altLang="en-US" sz="2000" b="1" dirty="0" smtClean="0">
                <a:latin typeface="宋体" charset="-122"/>
              </a:rPr>
              <a:t>中信号线</a:t>
            </a:r>
            <a:r>
              <a:rPr lang="zh-CN" altLang="en-US" sz="2000" b="1" u="sng" dirty="0" smtClean="0">
                <a:latin typeface="宋体" charset="-122"/>
              </a:rPr>
              <a:t>可拆开</a:t>
            </a:r>
            <a:r>
              <a:rPr lang="zh-CN" altLang="en-US" sz="2000" b="1" dirty="0" smtClean="0">
                <a:latin typeface="宋体" charset="-122"/>
              </a:rPr>
              <a:t>使用</a:t>
            </a:r>
            <a:r>
              <a:rPr lang="en-US" altLang="zh-CN" b="1" dirty="0">
                <a:latin typeface="宋体" charset="-122"/>
              </a:rPr>
              <a:t>(</a:t>
            </a:r>
            <a:r>
              <a:rPr lang="en-US" altLang="zh-CN" b="1" dirty="0" smtClean="0">
                <a:latin typeface="宋体" charset="-122"/>
              </a:rPr>
              <a:t>Node</a:t>
            </a:r>
            <a:r>
              <a:rPr lang="zh-CN" altLang="en-US" b="1" dirty="0" smtClean="0">
                <a:latin typeface="宋体" charset="-122"/>
              </a:rPr>
              <a:t>或</a:t>
            </a:r>
            <a:r>
              <a:rPr lang="en-US" altLang="zh-CN" b="1" dirty="0">
                <a:latin typeface="宋体" charset="-122"/>
              </a:rPr>
              <a:t>Bus</a:t>
            </a:r>
            <a:r>
              <a:rPr lang="en-US" altLang="zh-CN" b="1" dirty="0" smtClean="0">
                <a:latin typeface="宋体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charset="-122"/>
              </a:rPr>
              <a:t>  *仅复用</a:t>
            </a:r>
            <a:r>
              <a:rPr lang="zh-CN" altLang="en-US" sz="2000" b="1" dirty="0">
                <a:latin typeface="宋体" charset="-122"/>
              </a:rPr>
              <a:t>信号</a:t>
            </a:r>
            <a:r>
              <a:rPr lang="zh-CN" altLang="en-US" sz="2000" b="1" dirty="0" smtClean="0">
                <a:latin typeface="宋体" charset="-122"/>
              </a:rPr>
              <a:t>线需要命名</a:t>
            </a:r>
            <a:endParaRPr lang="en-US" altLang="zh-CN" sz="2000" b="1" dirty="0" smtClean="0">
              <a:latin typeface="宋体" charset="-12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79388" y="2209800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*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连接方法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对信号线</a:t>
            </a:r>
            <a:r>
              <a:rPr lang="zh-CN" altLang="en-US" sz="2400" b="1" u="sng" dirty="0">
                <a:solidFill>
                  <a:srgbClr val="0000FF"/>
                </a:solidFill>
                <a:latin typeface="宋体" charset="-122"/>
              </a:rPr>
              <a:t>命名</a:t>
            </a:r>
            <a:r>
              <a:rPr lang="zh-CN" altLang="en-US" sz="2400" b="1" dirty="0">
                <a:latin typeface="宋体" charset="-122"/>
              </a:rPr>
              <a:t>，</a:t>
            </a:r>
            <a:r>
              <a:rPr lang="zh-CN" altLang="en-US" sz="2400" b="1" dirty="0" smtClean="0">
                <a:latin typeface="宋体" charset="-122"/>
              </a:rPr>
              <a:t>源端、目标端的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宋体" charset="-122"/>
              </a:rPr>
              <a:t>信号线同名</a:t>
            </a:r>
            <a:endParaRPr lang="zh-CN" altLang="en-US" sz="2000" b="1" dirty="0">
              <a:latin typeface="宋体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5867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590</TotalTime>
  <Words>1806</Words>
  <Application>Microsoft Office PowerPoint</Application>
  <PresentationFormat>全屏显示(4:3)</PresentationFormat>
  <Paragraphs>177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Pixel</vt:lpstr>
      <vt:lpstr>Quartus使用指南   (基于原理图方式)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renguolin</dc:creator>
  <cp:lastModifiedBy>Windows 用户</cp:lastModifiedBy>
  <cp:revision>27</cp:revision>
  <cp:lastPrinted>1601-01-01T00:00:00Z</cp:lastPrinted>
  <dcterms:created xsi:type="dcterms:W3CDTF">1601-01-01T00:00:00Z</dcterms:created>
  <dcterms:modified xsi:type="dcterms:W3CDTF">2022-03-13T06:51:51Z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