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56" r:id="rId4"/>
    <p:sldId id="257" r:id="rId5"/>
    <p:sldId id="258" r:id="rId6"/>
    <p:sldId id="262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53" y="-1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A7F2-4847-47CB-89AA-E5142F0CDF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338D-0CE8-4D86-A665-23ACED9ED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5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C5A-01A1-471B-A5B6-87462716708F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6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AF88-6525-409F-A33E-F90326B98D9B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BCF-D8E7-4A78-B743-D51E5A048B43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D79-0DD7-4C5B-BBDC-D7CA6E7E7C9B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60F8-F666-438C-A710-F8686B26CF73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6FF-6D39-4768-8246-554A1091E559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7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942C-5205-4142-8BFC-1206AE242748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6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D65D-5FE0-4112-9CEA-FAA1E09801BE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9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E55F-EAE2-4BD3-AA44-530910A1F3D9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87-5FD7-49E4-BC38-1788704B45C8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9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C25B-CC1D-4829-B64B-1B6922DD8B96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6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FD1B-7F21-47EB-BE7E-2B7B3897D5A1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0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332656"/>
            <a:ext cx="878497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*数据的表示：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2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200" b="1" dirty="0" smtClean="0">
                <a:solidFill>
                  <a:srgbClr val="0000FF"/>
                </a:solidFill>
                <a:latin typeface="+mn-ea"/>
              </a:rPr>
              <a:t>有符号整数</a:t>
            </a:r>
            <a:r>
              <a:rPr lang="en-US" altLang="zh-CN" sz="2200" b="1" dirty="0" smtClean="0">
                <a:solidFill>
                  <a:srgbClr val="0000FF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二进制、定点格式、补码，几种长度</a:t>
            </a:r>
            <a:endParaRPr lang="en-US" altLang="zh-CN" sz="2200" b="1" dirty="0" smtClean="0">
              <a:latin typeface="+mn-ea"/>
            </a:endParaRPr>
          </a:p>
          <a:p>
            <a:r>
              <a:rPr lang="zh-CN" altLang="en-US" sz="2200" b="1" dirty="0" smtClean="0">
                <a:solidFill>
                  <a:srgbClr val="0000FF"/>
                </a:solidFill>
                <a:latin typeface="+mn-ea"/>
              </a:rPr>
              <a:t>     无符号整数</a:t>
            </a:r>
            <a:r>
              <a:rPr lang="en-US" altLang="zh-CN" sz="2200" b="1" dirty="0" smtClean="0">
                <a:solidFill>
                  <a:srgbClr val="0000FF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二进制</a:t>
            </a:r>
            <a:r>
              <a:rPr lang="zh-CN" altLang="en-US" sz="2200" b="1" dirty="0">
                <a:latin typeface="+mn-ea"/>
              </a:rPr>
              <a:t>、定点格式</a:t>
            </a:r>
            <a:r>
              <a:rPr lang="zh-CN" altLang="en-US" sz="2200" b="1" dirty="0" smtClean="0">
                <a:latin typeface="+mn-ea"/>
              </a:rPr>
              <a:t>、无符号编码</a:t>
            </a:r>
            <a:r>
              <a:rPr lang="zh-CN" altLang="en-US" sz="2200" b="1" dirty="0">
                <a:latin typeface="+mn-ea"/>
              </a:rPr>
              <a:t>，几种长度</a:t>
            </a:r>
            <a:endParaRPr lang="en-US" altLang="zh-CN" sz="22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200" b="1" dirty="0" smtClean="0">
                <a:solidFill>
                  <a:srgbClr val="0000FF"/>
                </a:solidFill>
                <a:latin typeface="+mn-ea"/>
              </a:rPr>
              <a:t>实数</a:t>
            </a:r>
            <a:r>
              <a:rPr lang="en-US" altLang="zh-CN" sz="2200" b="1" dirty="0" smtClean="0">
                <a:solidFill>
                  <a:srgbClr val="0000FF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二进制、浮点格式、原码</a:t>
            </a:r>
            <a:r>
              <a:rPr lang="en-US" altLang="zh-CN" sz="2200" b="1" dirty="0" smtClean="0">
                <a:latin typeface="+mn-ea"/>
              </a:rPr>
              <a:t>+</a:t>
            </a:r>
            <a:r>
              <a:rPr lang="zh-CN" altLang="en-US" sz="2200" b="1" dirty="0" smtClean="0">
                <a:latin typeface="+mn-ea"/>
              </a:rPr>
              <a:t>移码，</a:t>
            </a:r>
            <a:r>
              <a:rPr lang="en-US" altLang="zh-CN" sz="2200" b="1" dirty="0" smtClean="0">
                <a:latin typeface="+mn-ea"/>
              </a:rPr>
              <a:t>2</a:t>
            </a:r>
            <a:r>
              <a:rPr lang="zh-CN" altLang="en-US" sz="2200" b="1" dirty="0" smtClean="0">
                <a:latin typeface="+mn-ea"/>
              </a:rPr>
              <a:t>种长度</a:t>
            </a:r>
            <a:endParaRPr lang="en-US" altLang="zh-CN" sz="2200" b="1" dirty="0" smtClean="0">
              <a:latin typeface="+mn-ea"/>
            </a:endParaRPr>
          </a:p>
          <a:p>
            <a:endParaRPr lang="en-US" altLang="zh-CN" sz="2200" b="1" dirty="0">
              <a:latin typeface="+mn-ea"/>
            </a:endParaRPr>
          </a:p>
          <a:p>
            <a:endParaRPr lang="en-US" altLang="zh-CN" sz="2200" b="1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endParaRPr lang="en-US" altLang="zh-CN" sz="2200" b="1" dirty="0">
              <a:latin typeface="+mn-ea"/>
            </a:endParaRPr>
          </a:p>
          <a:p>
            <a:endParaRPr lang="en-US" altLang="zh-CN" sz="2200" b="1" dirty="0" smtClean="0">
              <a:latin typeface="+mn-ea"/>
            </a:endParaRPr>
          </a:p>
          <a:p>
            <a:r>
              <a:rPr lang="en-US" altLang="zh-CN" sz="2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200" b="1" dirty="0" smtClean="0">
                <a:solidFill>
                  <a:srgbClr val="0000FF"/>
                </a:solidFill>
                <a:latin typeface="+mn-ea"/>
              </a:rPr>
              <a:t>逻辑数</a:t>
            </a:r>
            <a:r>
              <a:rPr lang="en-US" altLang="zh-CN" sz="2200" b="1" dirty="0" smtClean="0">
                <a:solidFill>
                  <a:srgbClr val="0000FF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二进制、位向量格式、逻辑编码，长度同整数</a:t>
            </a:r>
            <a:endParaRPr lang="en-US" altLang="zh-CN" sz="2200" b="1" dirty="0" smtClean="0">
              <a:latin typeface="+mn-ea"/>
            </a:endParaRPr>
          </a:p>
          <a:p>
            <a:r>
              <a:rPr lang="en-US" altLang="zh-CN" sz="2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200" b="1" dirty="0" smtClean="0">
                <a:solidFill>
                  <a:srgbClr val="0000FF"/>
                </a:solidFill>
                <a:latin typeface="+mn-ea"/>
              </a:rPr>
              <a:t>字符</a:t>
            </a:r>
            <a:r>
              <a:rPr lang="en-US" altLang="zh-CN" sz="2200" b="1" dirty="0" smtClean="0">
                <a:solidFill>
                  <a:srgbClr val="0000FF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二进制、</a:t>
            </a:r>
            <a:r>
              <a:rPr lang="zh-CN" altLang="en-US" sz="2200" b="1" dirty="0">
                <a:latin typeface="+mn-ea"/>
              </a:rPr>
              <a:t>定点格式、无符号编码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几种</a:t>
            </a:r>
            <a:r>
              <a:rPr lang="zh-CN" altLang="en-US" sz="2200" b="1" dirty="0" smtClean="0">
                <a:latin typeface="+mn-ea"/>
              </a:rPr>
              <a:t>长度</a:t>
            </a:r>
            <a:endParaRPr lang="en-US" altLang="zh-CN" sz="2200" b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8509" y="1988840"/>
            <a:ext cx="3097387" cy="1207523"/>
            <a:chOff x="1187450" y="4797152"/>
            <a:chExt cx="3097387" cy="1207523"/>
          </a:xfrm>
        </p:grpSpPr>
        <p:sp>
          <p:nvSpPr>
            <p:cNvPr id="7" name="Line 529"/>
            <p:cNvSpPr>
              <a:spLocks noChangeShapeType="1"/>
            </p:cNvSpPr>
            <p:nvPr/>
          </p:nvSpPr>
          <p:spPr bwMode="auto">
            <a:xfrm>
              <a:off x="1187450" y="5085308"/>
              <a:ext cx="0" cy="2159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30"/>
            <p:cNvSpPr>
              <a:spLocks noChangeShapeType="1"/>
            </p:cNvSpPr>
            <p:nvPr/>
          </p:nvSpPr>
          <p:spPr bwMode="auto">
            <a:xfrm>
              <a:off x="4284663" y="5086895"/>
              <a:ext cx="0" cy="21431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531"/>
            <p:cNvSpPr txBox="1">
              <a:spLocks noChangeArrowheads="1"/>
            </p:cNvSpPr>
            <p:nvPr/>
          </p:nvSpPr>
          <p:spPr bwMode="auto">
            <a:xfrm>
              <a:off x="3492500" y="5010373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/>
                <a:t>52</a:t>
              </a:r>
              <a:endParaRPr lang="en-US" altLang="zh-CN" sz="1800" dirty="0"/>
            </a:p>
          </p:txBody>
        </p:sp>
        <p:sp>
          <p:nvSpPr>
            <p:cNvPr id="10" name="Line 532"/>
            <p:cNvSpPr>
              <a:spLocks noChangeShapeType="1"/>
            </p:cNvSpPr>
            <p:nvPr/>
          </p:nvSpPr>
          <p:spPr bwMode="auto">
            <a:xfrm>
              <a:off x="3852863" y="5158010"/>
              <a:ext cx="4318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33"/>
            <p:cNvSpPr>
              <a:spLocks noChangeShapeType="1"/>
            </p:cNvSpPr>
            <p:nvPr/>
          </p:nvSpPr>
          <p:spPr bwMode="auto">
            <a:xfrm>
              <a:off x="2987675" y="5086895"/>
              <a:ext cx="1588" cy="21431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34"/>
            <p:cNvSpPr>
              <a:spLocks noChangeShapeType="1"/>
            </p:cNvSpPr>
            <p:nvPr/>
          </p:nvSpPr>
          <p:spPr bwMode="auto">
            <a:xfrm>
              <a:off x="1979613" y="5086895"/>
              <a:ext cx="1588" cy="21431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35"/>
            <p:cNvSpPr>
              <a:spLocks noChangeShapeType="1"/>
            </p:cNvSpPr>
            <p:nvPr/>
          </p:nvSpPr>
          <p:spPr bwMode="auto">
            <a:xfrm flipH="1">
              <a:off x="2989263" y="5158010"/>
              <a:ext cx="4333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536"/>
            <p:cNvSpPr txBox="1">
              <a:spLocks noChangeArrowheads="1"/>
            </p:cNvSpPr>
            <p:nvPr/>
          </p:nvSpPr>
          <p:spPr bwMode="auto">
            <a:xfrm>
              <a:off x="2341563" y="5011960"/>
              <a:ext cx="287337" cy="1820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/>
                <a:t>11</a:t>
              </a:r>
              <a:endParaRPr lang="en-US" altLang="zh-CN" sz="1800" dirty="0"/>
            </a:p>
          </p:txBody>
        </p:sp>
        <p:sp>
          <p:nvSpPr>
            <p:cNvPr id="15" name="Line 537"/>
            <p:cNvSpPr>
              <a:spLocks noChangeShapeType="1"/>
            </p:cNvSpPr>
            <p:nvPr/>
          </p:nvSpPr>
          <p:spPr bwMode="auto">
            <a:xfrm flipV="1">
              <a:off x="2628900" y="5156423"/>
              <a:ext cx="360363" cy="158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538"/>
            <p:cNvSpPr txBox="1">
              <a:spLocks noChangeArrowheads="1"/>
            </p:cNvSpPr>
            <p:nvPr/>
          </p:nvSpPr>
          <p:spPr bwMode="auto">
            <a:xfrm>
              <a:off x="1477963" y="5011960"/>
              <a:ext cx="142875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7" name="Line 539"/>
            <p:cNvSpPr>
              <a:spLocks noChangeShapeType="1"/>
            </p:cNvSpPr>
            <p:nvPr/>
          </p:nvSpPr>
          <p:spPr bwMode="auto">
            <a:xfrm flipV="1">
              <a:off x="1692275" y="5158010"/>
              <a:ext cx="288925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40"/>
            <p:cNvSpPr>
              <a:spLocks noChangeShapeType="1"/>
            </p:cNvSpPr>
            <p:nvPr/>
          </p:nvSpPr>
          <p:spPr bwMode="auto">
            <a:xfrm flipH="1" flipV="1">
              <a:off x="1189038" y="5158010"/>
              <a:ext cx="28733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41"/>
            <p:cNvSpPr>
              <a:spLocks noChangeShapeType="1"/>
            </p:cNvSpPr>
            <p:nvPr/>
          </p:nvSpPr>
          <p:spPr bwMode="auto">
            <a:xfrm flipH="1" flipV="1">
              <a:off x="1981200" y="5156423"/>
              <a:ext cx="360363" cy="158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542"/>
            <p:cNvSpPr txBox="1">
              <a:spLocks noChangeArrowheads="1"/>
            </p:cNvSpPr>
            <p:nvPr/>
          </p:nvSpPr>
          <p:spPr bwMode="auto">
            <a:xfrm>
              <a:off x="1375642" y="5733256"/>
              <a:ext cx="2806327" cy="2714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tx1"/>
                  </a:solidFill>
                </a:rPr>
                <a:t>单精度及双</a:t>
              </a:r>
              <a:r>
                <a:rPr lang="zh-CN" altLang="en-US" b="1" dirty="0" smtClean="0"/>
                <a:t>精度浮点格式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 Box 543"/>
            <p:cNvSpPr txBox="1">
              <a:spLocks noChangeArrowheads="1"/>
            </p:cNvSpPr>
            <p:nvPr/>
          </p:nvSpPr>
          <p:spPr bwMode="auto">
            <a:xfrm>
              <a:off x="1189038" y="5300885"/>
              <a:ext cx="792163" cy="360363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2" name="Text Box 544"/>
            <p:cNvSpPr txBox="1">
              <a:spLocks noChangeArrowheads="1"/>
            </p:cNvSpPr>
            <p:nvPr/>
          </p:nvSpPr>
          <p:spPr bwMode="auto">
            <a:xfrm>
              <a:off x="1981200" y="5300885"/>
              <a:ext cx="1008063" cy="360363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阶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3" name="Text Box 545"/>
            <p:cNvSpPr txBox="1">
              <a:spLocks noChangeArrowheads="1"/>
            </p:cNvSpPr>
            <p:nvPr/>
          </p:nvSpPr>
          <p:spPr bwMode="auto">
            <a:xfrm>
              <a:off x="2989263" y="5300885"/>
              <a:ext cx="1295400" cy="360363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4" name="Line 529"/>
            <p:cNvSpPr>
              <a:spLocks noChangeShapeType="1"/>
            </p:cNvSpPr>
            <p:nvPr/>
          </p:nvSpPr>
          <p:spPr bwMode="auto">
            <a:xfrm>
              <a:off x="1187624" y="4800327"/>
              <a:ext cx="0" cy="21590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30"/>
            <p:cNvSpPr>
              <a:spLocks noChangeShapeType="1"/>
            </p:cNvSpPr>
            <p:nvPr/>
          </p:nvSpPr>
          <p:spPr bwMode="auto">
            <a:xfrm>
              <a:off x="4284837" y="4800327"/>
              <a:ext cx="0" cy="21431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531"/>
            <p:cNvSpPr txBox="1">
              <a:spLocks noChangeArrowheads="1"/>
            </p:cNvSpPr>
            <p:nvPr/>
          </p:nvSpPr>
          <p:spPr bwMode="auto">
            <a:xfrm>
              <a:off x="3492674" y="4797152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23</a:t>
              </a:r>
            </a:p>
          </p:txBody>
        </p:sp>
        <p:sp>
          <p:nvSpPr>
            <p:cNvPr id="27" name="Line 532"/>
            <p:cNvSpPr>
              <a:spLocks noChangeShapeType="1"/>
            </p:cNvSpPr>
            <p:nvPr/>
          </p:nvSpPr>
          <p:spPr bwMode="auto">
            <a:xfrm>
              <a:off x="3853037" y="4944789"/>
              <a:ext cx="4318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33"/>
            <p:cNvSpPr>
              <a:spLocks noChangeShapeType="1"/>
            </p:cNvSpPr>
            <p:nvPr/>
          </p:nvSpPr>
          <p:spPr bwMode="auto">
            <a:xfrm>
              <a:off x="2987849" y="4800327"/>
              <a:ext cx="1588" cy="21431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34"/>
            <p:cNvSpPr>
              <a:spLocks noChangeShapeType="1"/>
            </p:cNvSpPr>
            <p:nvPr/>
          </p:nvSpPr>
          <p:spPr bwMode="auto">
            <a:xfrm>
              <a:off x="1979787" y="4800327"/>
              <a:ext cx="1588" cy="21431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35"/>
            <p:cNvSpPr>
              <a:spLocks noChangeShapeType="1"/>
            </p:cNvSpPr>
            <p:nvPr/>
          </p:nvSpPr>
          <p:spPr bwMode="auto">
            <a:xfrm flipH="1">
              <a:off x="2989437" y="4944789"/>
              <a:ext cx="4333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536"/>
            <p:cNvSpPr txBox="1">
              <a:spLocks noChangeArrowheads="1"/>
            </p:cNvSpPr>
            <p:nvPr/>
          </p:nvSpPr>
          <p:spPr bwMode="auto">
            <a:xfrm>
              <a:off x="2413174" y="4798739"/>
              <a:ext cx="1444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8</a:t>
              </a:r>
            </a:p>
          </p:txBody>
        </p:sp>
        <p:sp>
          <p:nvSpPr>
            <p:cNvPr id="32" name="Line 537"/>
            <p:cNvSpPr>
              <a:spLocks noChangeShapeType="1"/>
            </p:cNvSpPr>
            <p:nvPr/>
          </p:nvSpPr>
          <p:spPr bwMode="auto">
            <a:xfrm flipV="1">
              <a:off x="2629074" y="4943202"/>
              <a:ext cx="360363" cy="158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538"/>
            <p:cNvSpPr txBox="1">
              <a:spLocks noChangeArrowheads="1"/>
            </p:cNvSpPr>
            <p:nvPr/>
          </p:nvSpPr>
          <p:spPr bwMode="auto">
            <a:xfrm>
              <a:off x="1478137" y="4798739"/>
              <a:ext cx="142875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34" name="Line 539"/>
            <p:cNvSpPr>
              <a:spLocks noChangeShapeType="1"/>
            </p:cNvSpPr>
            <p:nvPr/>
          </p:nvSpPr>
          <p:spPr bwMode="auto">
            <a:xfrm flipV="1">
              <a:off x="1692449" y="4944789"/>
              <a:ext cx="288925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40"/>
            <p:cNvSpPr>
              <a:spLocks noChangeShapeType="1"/>
            </p:cNvSpPr>
            <p:nvPr/>
          </p:nvSpPr>
          <p:spPr bwMode="auto">
            <a:xfrm flipH="1" flipV="1">
              <a:off x="1189212" y="4944789"/>
              <a:ext cx="28733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41"/>
            <p:cNvSpPr>
              <a:spLocks noChangeShapeType="1"/>
            </p:cNvSpPr>
            <p:nvPr/>
          </p:nvSpPr>
          <p:spPr bwMode="auto">
            <a:xfrm flipH="1" flipV="1">
              <a:off x="1981374" y="4943202"/>
              <a:ext cx="360363" cy="158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07078"/>
              </p:ext>
            </p:extLst>
          </p:nvPr>
        </p:nvGraphicFramePr>
        <p:xfrm>
          <a:off x="3779912" y="1843776"/>
          <a:ext cx="5112568" cy="1458352"/>
        </p:xfrm>
        <a:graphic>
          <a:graphicData uri="http://schemas.openxmlformats.org/drawingml/2006/table">
            <a:tbl>
              <a:tblPr/>
              <a:tblGrid>
                <a:gridCol w="1656184"/>
                <a:gridCol w="2160240"/>
                <a:gridCol w="1296144"/>
              </a:tblGrid>
              <a:tr h="321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机器零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18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×0.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1≤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≤254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18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18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-127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×1.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NaN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非数值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×∞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ext Box 200"/>
          <p:cNvSpPr txBox="1">
            <a:spLocks noChangeArrowheads="1"/>
          </p:cNvSpPr>
          <p:nvPr/>
        </p:nvSpPr>
        <p:spPr bwMode="auto">
          <a:xfrm>
            <a:off x="179512" y="4077072"/>
            <a:ext cx="752456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   例</a:t>
            </a:r>
            <a:r>
              <a:rPr lang="en-US" altLang="zh-CN" sz="2200" b="1" dirty="0" smtClean="0">
                <a:solidFill>
                  <a:srgbClr val="800080"/>
                </a:solidFill>
                <a:latin typeface="+mn-ea"/>
              </a:rPr>
              <a:t>1</a:t>
            </a: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：</a:t>
            </a:r>
            <a:r>
              <a:rPr lang="en-US" altLang="zh-CN" sz="2200" b="1" dirty="0" smtClean="0">
                <a:latin typeface="+mn-ea"/>
              </a:rPr>
              <a:t>IA32</a:t>
            </a:r>
            <a:r>
              <a:rPr lang="zh-CN" altLang="en-US" sz="2200" b="1" dirty="0" smtClean="0">
                <a:latin typeface="+mn-ea"/>
              </a:rPr>
              <a:t>计算机中，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按字节编址，数据在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中存放时，低位</a:t>
            </a:r>
            <a:r>
              <a:rPr lang="zh-CN" altLang="en-US" sz="2200" b="1" dirty="0">
                <a:latin typeface="+mn-ea"/>
              </a:rPr>
              <a:t>放</a:t>
            </a:r>
            <a:r>
              <a:rPr lang="zh-CN" altLang="en-US" sz="2200" b="1" dirty="0" smtClean="0">
                <a:latin typeface="+mn-ea"/>
              </a:rPr>
              <a:t>在地址较小的单元中。若数据从</a:t>
            </a:r>
            <a:r>
              <a:rPr lang="en-US" altLang="zh-CN" sz="2200" b="1" dirty="0">
                <a:latin typeface="+mn-ea"/>
              </a:rPr>
              <a:t>2#</a:t>
            </a:r>
            <a:r>
              <a:rPr lang="zh-CN" altLang="en-US" sz="2200" b="1" dirty="0" smtClean="0">
                <a:latin typeface="+mn-ea"/>
              </a:rPr>
              <a:t>单元起连续存放，画出下列语句的存放结果。</a:t>
            </a:r>
            <a:endParaRPr lang="en-US" altLang="zh-CN" sz="2200" b="1" dirty="0" smtClean="0">
              <a:latin typeface="+mn-ea"/>
            </a:endParaRPr>
          </a:p>
          <a:p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char a=</a:t>
            </a:r>
            <a:r>
              <a:rPr lang="en-US" altLang="zh-CN" sz="2200" b="1" dirty="0" smtClean="0">
                <a:latin typeface="+mn-ea"/>
                <a:sym typeface="Symbol"/>
              </a:rPr>
              <a:t></a:t>
            </a:r>
            <a:r>
              <a:rPr lang="en-US" altLang="zh-CN" sz="2200" b="1" dirty="0" smtClean="0">
                <a:latin typeface="+mn-ea"/>
              </a:rPr>
              <a:t>A</a:t>
            </a:r>
            <a:r>
              <a:rPr lang="en-US" altLang="zh-CN" sz="2200" b="1" dirty="0" smtClean="0">
                <a:latin typeface="+mn-ea"/>
                <a:sym typeface="Symbol"/>
              </a:rPr>
              <a:t></a:t>
            </a:r>
            <a:r>
              <a:rPr lang="en-US" altLang="zh-CN" sz="2200" b="1" dirty="0" smtClean="0">
                <a:latin typeface="+mn-ea"/>
              </a:rPr>
              <a:t>;</a:t>
            </a:r>
          </a:p>
          <a:p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float b=40; </a:t>
            </a:r>
          </a:p>
          <a:p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</a:t>
            </a:r>
            <a:r>
              <a:rPr lang="en-US" altLang="zh-CN" sz="2200" b="1" dirty="0" err="1" smtClean="0">
                <a:latin typeface="+mn-ea"/>
              </a:rPr>
              <a:t>int</a:t>
            </a:r>
            <a:r>
              <a:rPr lang="en-US" altLang="zh-CN" sz="2200" b="1" dirty="0" smtClean="0">
                <a:latin typeface="+mn-ea"/>
              </a:rPr>
              <a:t> c=-36; </a:t>
            </a:r>
          </a:p>
          <a:p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short d=</a:t>
            </a:r>
            <a:r>
              <a:rPr lang="en-US" altLang="zh-CN" sz="2200" b="1" dirty="0" err="1" smtClean="0">
                <a:latin typeface="+mn-ea"/>
              </a:rPr>
              <a:t>c,e</a:t>
            </a:r>
            <a:r>
              <a:rPr lang="en-US" altLang="zh-CN" sz="2200" b="1" dirty="0" smtClean="0">
                <a:latin typeface="+mn-ea"/>
              </a:rPr>
              <a:t>=</a:t>
            </a:r>
            <a:r>
              <a:rPr lang="en-US" altLang="zh-CN" sz="2200" b="1" dirty="0" err="1" smtClean="0">
                <a:latin typeface="+mn-ea"/>
              </a:rPr>
              <a:t>a&amp;d</a:t>
            </a:r>
            <a:r>
              <a:rPr lang="en-US" altLang="zh-CN" sz="2200" b="1" dirty="0" smtClean="0">
                <a:latin typeface="+mn-ea"/>
              </a:rPr>
              <a:t>;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8136124" y="3933057"/>
            <a:ext cx="468324" cy="259202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41H</a:t>
            </a: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42H</a:t>
            </a:r>
            <a:endParaRPr lang="en-US" altLang="zh-CN" sz="1600" b="1" dirty="0">
              <a:latin typeface="宋体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20H</a:t>
            </a: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00H</a:t>
            </a: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00H</a:t>
            </a: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DCH</a:t>
            </a:r>
            <a:endParaRPr lang="en-US" altLang="zh-CN" sz="1600" b="1" dirty="0">
              <a:latin typeface="宋体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FFH</a:t>
            </a: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FFH</a:t>
            </a:r>
            <a:endParaRPr lang="en-US" altLang="zh-CN" sz="1600" b="1" dirty="0">
              <a:latin typeface="宋体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FFH</a:t>
            </a: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DCH</a:t>
            </a: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FFH</a:t>
            </a: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20H</a:t>
            </a:r>
          </a:p>
          <a:p>
            <a:pPr algn="ctr">
              <a:lnSpc>
                <a:spcPct val="80000"/>
              </a:lnSpc>
            </a:pPr>
            <a:r>
              <a:rPr lang="en-US" altLang="zh-CN" sz="1600" b="1" dirty="0" smtClean="0">
                <a:latin typeface="宋体" pitchFamily="2" charset="-122"/>
              </a:rPr>
              <a:t>00H</a:t>
            </a:r>
            <a:endParaRPr lang="en-US" altLang="zh-CN" sz="1600" b="1" dirty="0">
              <a:latin typeface="宋体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704076" y="3717033"/>
            <a:ext cx="972380" cy="2808311"/>
            <a:chOff x="6407932" y="404664"/>
            <a:chExt cx="972380" cy="2808311"/>
          </a:xfrm>
        </p:grpSpPr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6407932" y="620952"/>
              <a:ext cx="324308" cy="25920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 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 3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 4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 5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 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 7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 8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 9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14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6732239" y="139220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6732239" y="548680"/>
              <a:ext cx="1" cy="25922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7380311" y="548680"/>
              <a:ext cx="1" cy="25922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6732239" y="62068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732239" y="2163717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6732239" y="1006445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6732239" y="813567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732239" y="119932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6732239" y="1777959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732239" y="1585081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732239" y="197083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732240" y="2356595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6732240" y="2536615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6732240" y="29223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732240" y="272949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6732240" y="3115251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6804248" y="404664"/>
              <a:ext cx="504056" cy="225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MEM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4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512" y="332656"/>
            <a:ext cx="878497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*数据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的运算：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数据运算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部件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—</a:t>
            </a:r>
            <a:r>
              <a:rPr lang="en-US" altLang="zh-CN" sz="2400" b="1" dirty="0">
                <a:latin typeface="+mn-ea"/>
              </a:rPr>
              <a:t>ALU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定点算术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逻辑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关系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FPU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浮点算术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等</a:t>
            </a:r>
            <a:endParaRPr lang="en-US" altLang="zh-CN" sz="24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     结果暂存部件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—</a:t>
            </a:r>
            <a:r>
              <a:rPr lang="en-US" altLang="zh-CN" sz="2400" b="1" dirty="0" smtClean="0">
                <a:latin typeface="+mn-ea"/>
              </a:rPr>
              <a:t>GPRs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PSR</a:t>
            </a:r>
            <a:r>
              <a:rPr lang="zh-CN" altLang="en-US" sz="2400" b="1" dirty="0" smtClean="0">
                <a:latin typeface="+mn-ea"/>
              </a:rPr>
              <a:t>等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部件的连接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总线结构、点点结构</a:t>
            </a: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2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07704" y="3573016"/>
            <a:ext cx="6495309" cy="2664296"/>
            <a:chOff x="2145205" y="2276872"/>
            <a:chExt cx="6495309" cy="2664296"/>
          </a:xfrm>
        </p:grpSpPr>
        <p:sp>
          <p:nvSpPr>
            <p:cNvPr id="5" name="Text Box 235"/>
            <p:cNvSpPr txBox="1">
              <a:spLocks noChangeArrowheads="1"/>
            </p:cNvSpPr>
            <p:nvPr/>
          </p:nvSpPr>
          <p:spPr bwMode="auto">
            <a:xfrm>
              <a:off x="2145205" y="2708920"/>
              <a:ext cx="4803059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b="1" i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流程图: 手动操作 5"/>
            <p:cNvSpPr/>
            <p:nvPr/>
          </p:nvSpPr>
          <p:spPr bwMode="auto">
            <a:xfrm>
              <a:off x="2699792" y="347599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位加法器</a:t>
              </a:r>
            </a:p>
          </p:txBody>
        </p:sp>
        <p:sp>
          <p:nvSpPr>
            <p:cNvPr id="7" name="Text Box 235"/>
            <p:cNvSpPr txBox="1">
              <a:spLocks noChangeArrowheads="1"/>
            </p:cNvSpPr>
            <p:nvPr/>
          </p:nvSpPr>
          <p:spPr bwMode="auto">
            <a:xfrm>
              <a:off x="3504754" y="227687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 flipH="1">
              <a:off x="4137782" y="256490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2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控制门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5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6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8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9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1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i="1" dirty="0" smtClean="0">
                  <a:solidFill>
                    <a:schemeClr val="tx1"/>
                  </a:solidFill>
                  <a:latin typeface="+mn-ea"/>
                </a:rPr>
                <a:t>C</a:t>
              </a:r>
              <a:r>
                <a:rPr lang="en-US" altLang="zh-CN" sz="2000" b="1" baseline="-16000" dirty="0" smtClean="0">
                  <a:solidFill>
                    <a:schemeClr val="tx1"/>
                  </a:solidFill>
                  <a:latin typeface="+mn-ea"/>
                </a:rPr>
                <a:t>n-1</a:t>
              </a:r>
              <a:endParaRPr lang="en-US" altLang="zh-CN" sz="2000" b="1" baseline="-16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3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24" name="直接箭头连接符 61"/>
            <p:cNvCxnSpPr>
              <a:stCxn id="22" idx="1"/>
              <a:endCxn id="9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控制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逻辑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31" name="直接箭头连接符 61"/>
            <p:cNvCxnSpPr>
              <a:endCxn id="12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计数器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3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加法</a:t>
              </a:r>
            </a:p>
          </p:txBody>
        </p:sp>
        <p:sp>
          <p:nvSpPr>
            <p:cNvPr id="3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右移</a:t>
              </a:r>
            </a:p>
          </p:txBody>
        </p:sp>
        <p:sp>
          <p:nvSpPr>
            <p:cNvPr id="3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判断</a:t>
              </a:r>
            </a:p>
          </p:txBody>
        </p:sp>
        <p:cxnSp>
          <p:nvCxnSpPr>
            <p:cNvPr id="37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o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p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</a:rPr>
                <a:t>无符号乘法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39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0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Z</a:t>
              </a:r>
              <a:endParaRPr lang="en-US" altLang="zh-CN" sz="2000" b="1" baseline="-16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61"/>
            <p:cNvCxnSpPr>
              <a:endCxn id="32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时钟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Clk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Text Box 201"/>
          <p:cNvSpPr txBox="1">
            <a:spLocks noChangeArrowheads="1"/>
          </p:cNvSpPr>
          <p:nvPr/>
        </p:nvSpPr>
        <p:spPr bwMode="auto">
          <a:xfrm>
            <a:off x="179512" y="2132856"/>
            <a:ext cx="88216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*无符号乘法器的组成：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 marL="1077913" indent="-1077913"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寄存器为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位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+mn-ea"/>
              </a:rPr>
              <a:t>Cnt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初值为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1077913" indent="-1077913"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控制门输出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+mn-ea"/>
              </a:rPr>
              <a:t>RegA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，加法器运算为加法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6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10660"/>
              </p:ext>
            </p:extLst>
          </p:nvPr>
        </p:nvGraphicFramePr>
        <p:xfrm>
          <a:off x="1259632" y="908720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46449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 Box 200"/>
          <p:cNvSpPr txBox="1">
            <a:spLocks noChangeArrowheads="1"/>
          </p:cNvSpPr>
          <p:nvPr/>
        </p:nvSpPr>
        <p:spPr bwMode="auto">
          <a:xfrm>
            <a:off x="179512" y="404664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*无符号乘法的实现方法：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循环</a:t>
            </a:r>
            <a:r>
              <a:rPr lang="en-US" altLang="zh-CN" sz="2400" b="1" u="sng" dirty="0" smtClean="0">
                <a:latin typeface="+mn-ea"/>
              </a:rPr>
              <a:t>n</a:t>
            </a:r>
            <a:r>
              <a:rPr lang="zh-CN" altLang="en-US" sz="2400" b="1" u="sng" dirty="0" smtClean="0">
                <a:latin typeface="+mn-ea"/>
              </a:rPr>
              <a:t>次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判断</a:t>
            </a:r>
            <a:r>
              <a:rPr lang="en-US" altLang="zh-CN" sz="2400" b="1" u="sng" dirty="0">
                <a:solidFill>
                  <a:srgbClr val="990099"/>
                </a:solidFill>
                <a:latin typeface="+mn-ea"/>
              </a:rPr>
              <a:t>-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</a:rPr>
              <a:t>加法</a:t>
            </a:r>
            <a:r>
              <a:rPr lang="en-US" altLang="zh-CN" sz="2400" b="1" u="sng" dirty="0">
                <a:solidFill>
                  <a:srgbClr val="990099"/>
                </a:solidFill>
                <a:latin typeface="+mn-ea"/>
              </a:rPr>
              <a:t>-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移位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操作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696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60201" y="980728"/>
            <a:ext cx="5739392" cy="4536504"/>
            <a:chOff x="1403648" y="1268760"/>
            <a:chExt cx="5739392" cy="4536504"/>
          </a:xfrm>
        </p:grpSpPr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baseline="-1800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+mn-ea"/>
                </a:rPr>
                <a:t>带</a:t>
              </a:r>
              <a:r>
                <a:rPr lang="zh-CN" altLang="en-US" sz="2000" b="1" dirty="0" smtClean="0">
                  <a:latin typeface="+mn-ea"/>
                </a:rPr>
                <a:t>进位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的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同时右移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－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被乘数，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乘数，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op←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无符号乘法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←0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Cnt←n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endCxn id="6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=0?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六边形 2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乘积在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及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</p:grpSp>
      <p:sp>
        <p:nvSpPr>
          <p:cNvPr id="30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*无符号乘法器的控制流程： </a:t>
            </a:r>
            <a:r>
              <a:rPr lang="zh-CN" altLang="en-US" sz="2400" b="1" dirty="0" smtClean="0">
                <a:latin typeface="+mn-ea"/>
              </a:rPr>
              <a:t>整数乘法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31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6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60201" y="1340768"/>
            <a:ext cx="7128223" cy="5184576"/>
            <a:chOff x="1260201" y="908720"/>
            <a:chExt cx="7128223" cy="5184576"/>
          </a:xfrm>
        </p:grpSpPr>
        <p:sp>
          <p:nvSpPr>
            <p:cNvPr id="5" name="Text Box 100"/>
            <p:cNvSpPr txBox="1">
              <a:spLocks noChangeArrowheads="1"/>
            </p:cNvSpPr>
            <p:nvPr/>
          </p:nvSpPr>
          <p:spPr bwMode="auto">
            <a:xfrm>
              <a:off x="4067944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617790" y="3794190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708920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baseline="-1800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=1?</a:t>
              </a: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916509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260201" y="3268983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983741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同时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+mn-ea"/>
                </a:rPr>
                <a:t>逻辑右移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581128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－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1640" y="90872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被乘数，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乘数，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op←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+mn-ea"/>
                </a:rPr>
                <a:t>原码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1763119" y="1484784"/>
              <a:ext cx="475252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←0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Cnt←n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S</a:t>
              </a:r>
              <a:r>
                <a:rPr lang="en-US" altLang="zh-CN" sz="2000" b="1" baseline="-20000" dirty="0">
                  <a:solidFill>
                    <a:srgbClr val="0033CC"/>
                  </a:solidFill>
                  <a:latin typeface="+mn-ea"/>
                </a:rPr>
                <a:t>P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←RegA</a:t>
              </a:r>
              <a:r>
                <a:rPr lang="en-US" altLang="zh-CN" sz="2000" b="1" baseline="-18000" dirty="0">
                  <a:solidFill>
                    <a:srgbClr val="0033CC"/>
                  </a:solidFill>
                  <a:latin typeface="+mn-ea"/>
                </a:rPr>
                <a:t>n-1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  <a:sym typeface="Symbol"/>
                </a:rPr>
                <a:t>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RegB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n-1</a:t>
              </a:r>
              <a:endParaRPr lang="en-US" altLang="zh-CN" sz="2000" b="1" dirty="0">
                <a:solidFill>
                  <a:srgbClr val="0033CC"/>
                </a:solidFill>
                <a:latin typeface="+mn-ea"/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 flipH="1">
              <a:off x="4139383" y="1268760"/>
              <a:ext cx="1498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4113860" y="2457586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617791" y="2924943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5" y="3263661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924944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617791" y="3627758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</p:cNvCxnSpPr>
            <p:nvPr/>
          </p:nvCxnSpPr>
          <p:spPr bwMode="auto">
            <a:xfrm>
              <a:off x="5650989" y="3622436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794190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4344104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941168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5135869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=0?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564905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509454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475905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4621" y="547686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  <p:sp>
          <p:nvSpPr>
            <p:cNvPr id="30" name="Text Box 139"/>
            <p:cNvSpPr txBox="1">
              <a:spLocks noChangeArrowheads="1"/>
            </p:cNvSpPr>
            <p:nvPr/>
          </p:nvSpPr>
          <p:spPr bwMode="auto">
            <a:xfrm>
              <a:off x="7668714" y="278092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</a:rPr>
                <a:t>判断</a:t>
              </a:r>
              <a:endParaRPr lang="zh-CN" altLang="en-US" sz="1800" b="1" baseline="-18000" dirty="0">
                <a:solidFill>
                  <a:srgbClr val="FF3399"/>
                </a:solidFill>
                <a:latin typeface="+mn-ea"/>
              </a:endParaRPr>
            </a:p>
          </p:txBody>
        </p:sp>
        <p:sp>
          <p:nvSpPr>
            <p:cNvPr id="31" name="Text Box 140"/>
            <p:cNvSpPr txBox="1">
              <a:spLocks noChangeArrowheads="1"/>
            </p:cNvSpPr>
            <p:nvPr/>
          </p:nvSpPr>
          <p:spPr bwMode="auto">
            <a:xfrm>
              <a:off x="7668714" y="328498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</a:rPr>
                <a:t>加法</a:t>
              </a:r>
              <a:endParaRPr lang="zh-CN" altLang="en-US" sz="1800" b="1" baseline="-18000" dirty="0">
                <a:solidFill>
                  <a:srgbClr val="FF3399"/>
                </a:solidFill>
                <a:latin typeface="+mn-ea"/>
              </a:endParaRPr>
            </a:p>
          </p:txBody>
        </p:sp>
        <p:sp>
          <p:nvSpPr>
            <p:cNvPr id="32" name="Text Box 141"/>
            <p:cNvSpPr txBox="1">
              <a:spLocks noChangeArrowheads="1"/>
            </p:cNvSpPr>
            <p:nvPr/>
          </p:nvSpPr>
          <p:spPr bwMode="auto">
            <a:xfrm>
              <a:off x="7668913" y="407776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</a:rPr>
                <a:t>移位</a:t>
              </a:r>
              <a:endParaRPr lang="zh-CN" altLang="en-US" sz="1800" b="1" baseline="-18000" dirty="0">
                <a:solidFill>
                  <a:srgbClr val="FF3399"/>
                </a:solidFill>
                <a:latin typeface="+mn-ea"/>
              </a:endParaRPr>
            </a:p>
          </p:txBody>
        </p:sp>
        <p:sp>
          <p:nvSpPr>
            <p:cNvPr id="33" name="Line 142"/>
            <p:cNvSpPr>
              <a:spLocks noChangeShapeType="1"/>
            </p:cNvSpPr>
            <p:nvPr/>
          </p:nvSpPr>
          <p:spPr bwMode="auto">
            <a:xfrm flipH="1">
              <a:off x="7166666" y="299695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4" name="AutoShape 144"/>
            <p:cNvSpPr>
              <a:spLocks/>
            </p:cNvSpPr>
            <p:nvPr/>
          </p:nvSpPr>
          <p:spPr bwMode="auto">
            <a:xfrm rot="10800000">
              <a:off x="8245176" y="292494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5" name="Line 146"/>
            <p:cNvSpPr>
              <a:spLocks noChangeShapeType="1"/>
            </p:cNvSpPr>
            <p:nvPr/>
          </p:nvSpPr>
          <p:spPr bwMode="auto">
            <a:xfrm flipH="1">
              <a:off x="7166666" y="350100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6" name="Line 147"/>
            <p:cNvSpPr>
              <a:spLocks noChangeShapeType="1"/>
            </p:cNvSpPr>
            <p:nvPr/>
          </p:nvSpPr>
          <p:spPr bwMode="auto">
            <a:xfrm flipH="1">
              <a:off x="7166666" y="422108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37" name="直接箭头连接符 36"/>
            <p:cNvCxnSpPr>
              <a:stCxn id="13" idx="2"/>
              <a:endCxn id="38" idx="0"/>
            </p:cNvCxnSpPr>
            <p:nvPr/>
          </p:nvCxnSpPr>
          <p:spPr bwMode="auto">
            <a:xfrm flipH="1">
              <a:off x="4134389" y="1844824"/>
              <a:ext cx="4994" cy="2500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Text Box 105"/>
            <p:cNvSpPr txBox="1">
              <a:spLocks noChangeArrowheads="1"/>
            </p:cNvSpPr>
            <p:nvPr/>
          </p:nvSpPr>
          <p:spPr bwMode="auto">
            <a:xfrm>
              <a:off x="2693732" y="2094892"/>
              <a:ext cx="2881313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RegA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n-1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←0</a:t>
              </a:r>
              <a:r>
                <a:rPr lang="zh-CN" altLang="en-US" sz="2000" b="1" dirty="0">
                  <a:solidFill>
                    <a:srgbClr val="0033CC"/>
                  </a:solidFill>
                  <a:latin typeface="+mn-ea"/>
                </a:rPr>
                <a:t>，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RegB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n-1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←0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3347864" y="5733256"/>
              <a:ext cx="1586035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RegP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n-1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←S</a:t>
              </a:r>
              <a:r>
                <a:rPr lang="en-US" altLang="zh-CN" sz="2000" b="1" baseline="-18000" dirty="0">
                  <a:solidFill>
                    <a:srgbClr val="0033CC"/>
                  </a:solidFill>
                  <a:latin typeface="+mn-ea"/>
                </a:rPr>
                <a:t>P</a:t>
              </a:r>
            </a:p>
          </p:txBody>
        </p:sp>
        <p:sp>
          <p:nvSpPr>
            <p:cNvPr id="40" name="Text Box 131"/>
            <p:cNvSpPr txBox="1">
              <a:spLocks noChangeArrowheads="1"/>
            </p:cNvSpPr>
            <p:nvPr/>
          </p:nvSpPr>
          <p:spPr bwMode="auto">
            <a:xfrm>
              <a:off x="6834708" y="2133550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求绝对值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(n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位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Line 132"/>
            <p:cNvSpPr>
              <a:spLocks noChangeShapeType="1"/>
            </p:cNvSpPr>
            <p:nvPr/>
          </p:nvSpPr>
          <p:spPr bwMode="auto">
            <a:xfrm flipH="1">
              <a:off x="6372448" y="2276425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2" name="Text Box 131"/>
            <p:cNvSpPr txBox="1">
              <a:spLocks noChangeArrowheads="1"/>
            </p:cNvSpPr>
            <p:nvPr/>
          </p:nvSpPr>
          <p:spPr bwMode="auto">
            <a:xfrm>
              <a:off x="6834460" y="5733256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置符号位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Line 132"/>
            <p:cNvSpPr>
              <a:spLocks noChangeShapeType="1"/>
            </p:cNvSpPr>
            <p:nvPr/>
          </p:nvSpPr>
          <p:spPr bwMode="auto">
            <a:xfrm flipH="1">
              <a:off x="6372200" y="587613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</p:grpSp>
      <p:sp>
        <p:nvSpPr>
          <p:cNvPr id="44" name="Text Box 201"/>
          <p:cNvSpPr txBox="1">
            <a:spLocks noChangeArrowheads="1"/>
          </p:cNvSpPr>
          <p:nvPr/>
        </p:nvSpPr>
        <p:spPr bwMode="auto">
          <a:xfrm>
            <a:off x="179512" y="764704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*原码乘法器的控制流程： </a:t>
            </a:r>
            <a:r>
              <a:rPr lang="zh-CN" altLang="en-US" sz="2400" b="1" dirty="0" smtClean="0">
                <a:latin typeface="+mn-ea"/>
              </a:rPr>
              <a:t>整数乘法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45" name="Text Box 201"/>
          <p:cNvSpPr txBox="1">
            <a:spLocks noChangeArrowheads="1"/>
          </p:cNvSpPr>
          <p:nvPr/>
        </p:nvSpPr>
        <p:spPr bwMode="auto">
          <a:xfrm>
            <a:off x="179512" y="282714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*原码乘法器组成：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基于无符号乘法器，增加触发器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zh-CN" sz="2400" b="1" baseline="-16000" dirty="0" smtClean="0">
                <a:solidFill>
                  <a:schemeClr val="tx1"/>
                </a:solidFill>
                <a:latin typeface="+mn-ea"/>
              </a:rPr>
              <a:t>P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600" u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5260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85165" y="3645024"/>
            <a:ext cx="6459243" cy="2664296"/>
            <a:chOff x="1641149" y="2636912"/>
            <a:chExt cx="6459243" cy="2664296"/>
          </a:xfrm>
        </p:grpSpPr>
        <p:sp>
          <p:nvSpPr>
            <p:cNvPr id="5" name="Text Box 235"/>
            <p:cNvSpPr txBox="1">
              <a:spLocks noChangeArrowheads="1"/>
            </p:cNvSpPr>
            <p:nvPr/>
          </p:nvSpPr>
          <p:spPr bwMode="auto">
            <a:xfrm>
              <a:off x="1641149" y="3068960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b="1" i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流程图: 手动操作 5"/>
            <p:cNvSpPr/>
            <p:nvPr/>
          </p:nvSpPr>
          <p:spPr bwMode="auto">
            <a:xfrm>
              <a:off x="1979712" y="383603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位加法器</a:t>
              </a:r>
            </a:p>
          </p:txBody>
        </p:sp>
        <p:sp>
          <p:nvSpPr>
            <p:cNvPr id="7" name="Text Box 235"/>
            <p:cNvSpPr txBox="1">
              <a:spLocks noChangeArrowheads="1"/>
            </p:cNvSpPr>
            <p:nvPr/>
          </p:nvSpPr>
          <p:spPr bwMode="auto">
            <a:xfrm>
              <a:off x="2784674" y="263691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4211960" y="465235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2234849" y="465383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Line 238"/>
            <p:cNvSpPr>
              <a:spLocks noChangeShapeType="1"/>
            </p:cNvSpPr>
            <p:nvPr/>
          </p:nvSpPr>
          <p:spPr bwMode="auto">
            <a:xfrm>
              <a:off x="3417702" y="357301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 flipH="1">
              <a:off x="3417702" y="292494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2" name="Text Box 230"/>
            <p:cNvSpPr txBox="1">
              <a:spLocks noChangeArrowheads="1"/>
            </p:cNvSpPr>
            <p:nvPr/>
          </p:nvSpPr>
          <p:spPr bwMode="auto">
            <a:xfrm>
              <a:off x="2789436" y="328567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控制门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Line 238"/>
            <p:cNvSpPr>
              <a:spLocks noChangeShapeType="1"/>
            </p:cNvSpPr>
            <p:nvPr/>
          </p:nvSpPr>
          <p:spPr bwMode="auto">
            <a:xfrm>
              <a:off x="2339752" y="350068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 flipH="1">
              <a:off x="2834990" y="426355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5" name="Line 236"/>
            <p:cNvSpPr>
              <a:spLocks noChangeShapeType="1"/>
            </p:cNvSpPr>
            <p:nvPr/>
          </p:nvSpPr>
          <p:spPr bwMode="auto">
            <a:xfrm>
              <a:off x="3513358" y="4804301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6" name="Line 238"/>
            <p:cNvSpPr>
              <a:spLocks noChangeShapeType="1"/>
            </p:cNvSpPr>
            <p:nvPr/>
          </p:nvSpPr>
          <p:spPr bwMode="auto">
            <a:xfrm flipH="1">
              <a:off x="2834990" y="493259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4716016" y="493259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8" name="Line 233"/>
            <p:cNvSpPr>
              <a:spLocks noChangeShapeType="1"/>
            </p:cNvSpPr>
            <p:nvPr/>
          </p:nvSpPr>
          <p:spPr bwMode="auto">
            <a:xfrm flipH="1" flipV="1">
              <a:off x="1835696" y="5013955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9" name="Line 238"/>
            <p:cNvSpPr>
              <a:spLocks noChangeShapeType="1"/>
            </p:cNvSpPr>
            <p:nvPr/>
          </p:nvSpPr>
          <p:spPr bwMode="auto">
            <a:xfrm flipV="1">
              <a:off x="1835696" y="3500311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1835696" y="348698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1" name="Line 236"/>
            <p:cNvSpPr>
              <a:spLocks noChangeShapeType="1"/>
            </p:cNvSpPr>
            <p:nvPr/>
          </p:nvSpPr>
          <p:spPr bwMode="auto">
            <a:xfrm>
              <a:off x="3123022" y="450092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2" name="Line 236"/>
            <p:cNvSpPr>
              <a:spLocks noChangeShapeType="1"/>
            </p:cNvSpPr>
            <p:nvPr/>
          </p:nvSpPr>
          <p:spPr bwMode="auto">
            <a:xfrm>
              <a:off x="4572000" y="449922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3" name="Text Box 239"/>
            <p:cNvSpPr txBox="1">
              <a:spLocks noChangeArrowheads="1"/>
            </p:cNvSpPr>
            <p:nvPr/>
          </p:nvSpPr>
          <p:spPr bwMode="auto">
            <a:xfrm>
              <a:off x="5004048" y="386151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控制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逻辑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5292080" y="465235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364088" y="422108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 flipH="1" flipV="1">
              <a:off x="3618307" y="4041302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27" name="直接箭头连接符 61"/>
            <p:cNvCxnSpPr/>
            <p:nvPr/>
          </p:nvCxnSpPr>
          <p:spPr bwMode="auto">
            <a:xfrm flipH="1" flipV="1">
              <a:off x="4067944" y="3465711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 Box 242"/>
            <p:cNvSpPr txBox="1">
              <a:spLocks noChangeArrowheads="1"/>
            </p:cNvSpPr>
            <p:nvPr/>
          </p:nvSpPr>
          <p:spPr bwMode="auto">
            <a:xfrm>
              <a:off x="5328766" y="328567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计数器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9" name="直接箭头连接符 61"/>
            <p:cNvCxnSpPr/>
            <p:nvPr/>
          </p:nvCxnSpPr>
          <p:spPr bwMode="auto">
            <a:xfrm rot="5400000">
              <a:off x="5993142" y="3645743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 Box 232"/>
            <p:cNvSpPr txBox="1">
              <a:spLocks noChangeArrowheads="1"/>
            </p:cNvSpPr>
            <p:nvPr/>
          </p:nvSpPr>
          <p:spPr bwMode="auto">
            <a:xfrm>
              <a:off x="3962854" y="3726052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加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减</a:t>
              </a:r>
              <a:endParaRPr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 Box 247"/>
            <p:cNvSpPr txBox="1">
              <a:spLocks noChangeArrowheads="1"/>
            </p:cNvSpPr>
            <p:nvPr/>
          </p:nvSpPr>
          <p:spPr bwMode="auto">
            <a:xfrm>
              <a:off x="4023690" y="418022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右移</a:t>
              </a:r>
            </a:p>
          </p:txBody>
        </p:sp>
        <p:sp>
          <p:nvSpPr>
            <p:cNvPr id="32" name="Text Box 232"/>
            <p:cNvSpPr txBox="1">
              <a:spLocks noChangeArrowheads="1"/>
            </p:cNvSpPr>
            <p:nvPr/>
          </p:nvSpPr>
          <p:spPr bwMode="auto">
            <a:xfrm>
              <a:off x="5364088" y="4323889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判断</a:t>
              </a:r>
            </a:p>
          </p:txBody>
        </p:sp>
        <p:cxnSp>
          <p:nvCxnSpPr>
            <p:cNvPr id="33" name="直接箭头连接符 61"/>
            <p:cNvCxnSpPr/>
            <p:nvPr/>
          </p:nvCxnSpPr>
          <p:spPr bwMode="auto">
            <a:xfrm flipH="1">
              <a:off x="6047953" y="414887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 Box 232"/>
            <p:cNvSpPr txBox="1">
              <a:spLocks noChangeArrowheads="1"/>
            </p:cNvSpPr>
            <p:nvPr/>
          </p:nvSpPr>
          <p:spPr bwMode="auto">
            <a:xfrm>
              <a:off x="6804248" y="3967691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o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p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</a:rPr>
                <a:t>补码乘法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35" name="Line 238"/>
            <p:cNvSpPr>
              <a:spLocks noChangeShapeType="1"/>
            </p:cNvSpPr>
            <p:nvPr/>
          </p:nvSpPr>
          <p:spPr bwMode="auto">
            <a:xfrm flipV="1">
              <a:off x="5076056" y="493259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6" name="Text Box 235"/>
            <p:cNvSpPr txBox="1">
              <a:spLocks noChangeArrowheads="1"/>
            </p:cNvSpPr>
            <p:nvPr/>
          </p:nvSpPr>
          <p:spPr bwMode="auto">
            <a:xfrm>
              <a:off x="2555776" y="426355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Z</a:t>
              </a:r>
              <a:endParaRPr lang="en-US" altLang="zh-CN" sz="2000" b="1" baseline="-16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7" name="直接箭头连接符 61"/>
            <p:cNvCxnSpPr>
              <a:endCxn id="21" idx="0"/>
            </p:cNvCxnSpPr>
            <p:nvPr/>
          </p:nvCxnSpPr>
          <p:spPr bwMode="auto">
            <a:xfrm rot="10800000" flipV="1">
              <a:off x="3123022" y="4221088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直接箭头连接符 61"/>
            <p:cNvCxnSpPr/>
            <p:nvPr/>
          </p:nvCxnSpPr>
          <p:spPr bwMode="auto">
            <a:xfrm flipH="1">
              <a:off x="6516216" y="342934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6794439" y="328498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时钟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Clk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 Box 235"/>
            <p:cNvSpPr txBox="1">
              <a:spLocks noChangeArrowheads="1"/>
            </p:cNvSpPr>
            <p:nvPr/>
          </p:nvSpPr>
          <p:spPr bwMode="auto">
            <a:xfrm>
              <a:off x="5760874" y="4660634"/>
              <a:ext cx="42793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B</a:t>
              </a:r>
              <a:r>
                <a:rPr lang="zh-CN" altLang="en-US" sz="2000" b="1" baseline="-16000" dirty="0" smtClean="0">
                  <a:solidFill>
                    <a:schemeClr val="tx1"/>
                  </a:solidFill>
                  <a:latin typeface="+mn-ea"/>
                </a:rPr>
                <a:t>附</a:t>
              </a:r>
              <a:endParaRPr lang="en-US" altLang="zh-CN" sz="2000" b="1" baseline="-16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Line 236"/>
            <p:cNvSpPr>
              <a:spLocks noChangeShapeType="1"/>
            </p:cNvSpPr>
            <p:nvPr/>
          </p:nvSpPr>
          <p:spPr bwMode="auto">
            <a:xfrm flipV="1">
              <a:off x="5490468" y="4797152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2" name="Line 236"/>
            <p:cNvSpPr>
              <a:spLocks noChangeShapeType="1"/>
            </p:cNvSpPr>
            <p:nvPr/>
          </p:nvSpPr>
          <p:spPr bwMode="auto">
            <a:xfrm flipV="1">
              <a:off x="5940151" y="4221088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43" name="直接箭头连接符 61"/>
            <p:cNvCxnSpPr/>
            <p:nvPr/>
          </p:nvCxnSpPr>
          <p:spPr bwMode="auto">
            <a:xfrm flipH="1" flipV="1">
              <a:off x="4067944" y="3394050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4" name="Text Box 201"/>
          <p:cNvSpPr txBox="1">
            <a:spLocks noChangeArrowheads="1"/>
          </p:cNvSpPr>
          <p:nvPr/>
        </p:nvSpPr>
        <p:spPr bwMode="auto">
          <a:xfrm>
            <a:off x="179512" y="2485345"/>
            <a:ext cx="8821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*补码乘法器组成：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基于无符号乘法器，增加触发器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400" b="1" baseline="-16000" dirty="0" smtClean="0">
                <a:solidFill>
                  <a:schemeClr val="tx1"/>
                </a:solidFill>
                <a:latin typeface="+mn-ea"/>
              </a:rPr>
              <a:t>附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1077913" indent="-1077913"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控制门输出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+mn-ea"/>
              </a:rPr>
              <a:t>RegA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+mn-ea"/>
              </a:rPr>
              <a:t>RegA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，加法器运算为加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减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4170096" y="3068960"/>
            <a:ext cx="540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600" u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4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10980"/>
              </p:ext>
            </p:extLst>
          </p:nvPr>
        </p:nvGraphicFramePr>
        <p:xfrm>
          <a:off x="755576" y="926242"/>
          <a:ext cx="8136904" cy="1494646"/>
        </p:xfrm>
        <a:graphic>
          <a:graphicData uri="http://schemas.openxmlformats.org/drawingml/2006/table">
            <a:tbl>
              <a:tblPr/>
              <a:tblGrid>
                <a:gridCol w="1944216"/>
                <a:gridCol w="4752528"/>
                <a:gridCol w="144016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 Box 200"/>
          <p:cNvSpPr txBox="1">
            <a:spLocks noChangeArrowheads="1"/>
          </p:cNvSpPr>
          <p:nvPr/>
        </p:nvSpPr>
        <p:spPr bwMode="auto">
          <a:xfrm>
            <a:off x="179512" y="404664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*补码乘法的实现方法：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循环</a:t>
            </a:r>
            <a:r>
              <a:rPr lang="en-US" altLang="zh-CN" sz="2400" b="1" u="sng" dirty="0" smtClean="0">
                <a:latin typeface="+mn-ea"/>
              </a:rPr>
              <a:t>n</a:t>
            </a:r>
            <a:r>
              <a:rPr lang="zh-CN" altLang="en-US" sz="2400" b="1" u="sng" dirty="0" smtClean="0">
                <a:latin typeface="+mn-ea"/>
              </a:rPr>
              <a:t>次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判断</a:t>
            </a:r>
            <a:r>
              <a:rPr lang="en-US" altLang="zh-CN" sz="2400" b="1" u="sng" dirty="0">
                <a:solidFill>
                  <a:srgbClr val="990099"/>
                </a:solidFill>
                <a:latin typeface="+mn-ea"/>
              </a:rPr>
              <a:t>-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</a:rPr>
              <a:t>加法</a:t>
            </a:r>
            <a:r>
              <a:rPr lang="en-US" altLang="zh-CN" sz="2400" b="1" u="sng" dirty="0">
                <a:solidFill>
                  <a:srgbClr val="990099"/>
                </a:solidFill>
                <a:latin typeface="+mn-ea"/>
              </a:rPr>
              <a:t>-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移位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操作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*补码乘法器的控制流程： </a:t>
            </a:r>
            <a:r>
              <a:rPr lang="zh-CN" altLang="en-US" sz="2400" b="1" dirty="0" smtClean="0">
                <a:latin typeface="+mn-ea"/>
              </a:rPr>
              <a:t>整数乘法</a:t>
            </a:r>
            <a:endParaRPr lang="en-US" altLang="zh-CN" sz="2400" b="1" dirty="0" smtClean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87624" y="980728"/>
            <a:ext cx="6408712" cy="4680520"/>
            <a:chOff x="1187624" y="980728"/>
            <a:chExt cx="6408712" cy="4680520"/>
          </a:xfrm>
        </p:grpSpPr>
        <p:sp>
          <p:nvSpPr>
            <p:cNvPr id="4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40414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RegB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0 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B</a:t>
              </a:r>
              <a:r>
                <a:rPr lang="zh-CN" altLang="en-US" sz="2000" b="1" baseline="-18000" dirty="0" smtClean="0">
                  <a:solidFill>
                    <a:srgbClr val="0033CC"/>
                  </a:solidFill>
                  <a:latin typeface="+mn-ea"/>
                </a:rPr>
                <a:t>附</a:t>
              </a:r>
              <a:endParaRPr lang="en-US" altLang="zh-CN" sz="2000" b="1" dirty="0">
                <a:solidFill>
                  <a:srgbClr val="0033CC"/>
                </a:solidFill>
                <a:latin typeface="+mn-ea"/>
              </a:endParaRPr>
            </a:p>
          </p:txBody>
        </p:sp>
        <p:sp>
          <p:nvSpPr>
            <p:cNvPr id="6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rgbClr val="0033CC"/>
                  </a:solidFill>
                  <a:latin typeface="+mn-ea"/>
                </a:rPr>
                <a:t>01</a:t>
              </a:r>
              <a:endParaRPr lang="en-US" altLang="zh-CN" sz="1800" b="1" dirty="0">
                <a:solidFill>
                  <a:srgbClr val="0033CC"/>
                </a:solidFill>
                <a:latin typeface="+mn-ea"/>
              </a:endParaRPr>
            </a:p>
          </p:txBody>
        </p:sp>
        <p:sp>
          <p:nvSpPr>
            <p:cNvPr id="7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8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B</a:t>
              </a:r>
              <a:r>
                <a:rPr lang="zh-CN" altLang="en-US" sz="2000" b="1" baseline="-16000" dirty="0" smtClean="0">
                  <a:solidFill>
                    <a:schemeClr val="tx1"/>
                  </a:solidFill>
                  <a:latin typeface="+mn-ea"/>
                </a:rPr>
                <a:t>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同时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+mn-ea"/>
                </a:rPr>
                <a:t>算术右移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位</a:t>
              </a:r>
            </a:p>
          </p:txBody>
        </p:sp>
        <p:sp>
          <p:nvSpPr>
            <p:cNvPr id="9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－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六边形 9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被乘数，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乘数，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op←</a:t>
              </a:r>
              <a:r>
                <a:rPr lang="zh-CN" altLang="en-US" sz="2000" b="1" dirty="0">
                  <a:solidFill>
                    <a:srgbClr val="0033CC"/>
                  </a:solidFill>
                  <a:latin typeface="+mn-ea"/>
                </a:rPr>
                <a:t>补码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11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←0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Cnt←n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B</a:t>
              </a:r>
              <a:r>
                <a:rPr lang="zh-CN" altLang="en-US" sz="2000" b="1" baseline="-16000" dirty="0" smtClean="0">
                  <a:solidFill>
                    <a:srgbClr val="0033CC"/>
                  </a:solidFill>
                  <a:latin typeface="+mn-ea"/>
                </a:rPr>
                <a:t>附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=0</a:t>
              </a:r>
              <a:endParaRPr lang="en-US" altLang="zh-CN" sz="2000" b="1" dirty="0">
                <a:solidFill>
                  <a:srgbClr val="0033CC"/>
                </a:solidFill>
                <a:latin typeface="+mn-ea"/>
              </a:endParaRPr>
            </a:p>
          </p:txBody>
        </p:sp>
        <p:cxnSp>
          <p:nvCxnSpPr>
            <p:cNvPr id="12" name="直接箭头连接符 11"/>
            <p:cNvCxnSpPr>
              <a:endCxn id="11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endCxn id="5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52"/>
            <p:cNvCxnSpPr>
              <a:stCxn id="5" idx="1"/>
              <a:endCxn id="7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329395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[-(</a:t>
              </a:r>
              <a:r>
                <a:rPr lang="en-US" altLang="zh-CN" sz="2000" b="1" dirty="0" err="1" smtClean="0">
                  <a:solidFill>
                    <a:srgbClr val="0033CC"/>
                  </a:solidFill>
                  <a:latin typeface="+mn-ea"/>
                </a:rPr>
                <a:t>RegA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)]</a:t>
              </a:r>
              <a:r>
                <a:rPr lang="zh-CN" altLang="en-US" sz="2000" b="1" baseline="-16000" dirty="0" smtClean="0">
                  <a:solidFill>
                    <a:srgbClr val="0033CC"/>
                  </a:solidFill>
                  <a:latin typeface="+mn-ea"/>
                </a:rPr>
                <a:t>补</a:t>
              </a:r>
              <a:endParaRPr lang="en-US" altLang="zh-CN" sz="2000" b="1" baseline="-16000" dirty="0">
                <a:solidFill>
                  <a:srgbClr val="0033CC"/>
                </a:solidFill>
                <a:latin typeface="+mn-ea"/>
              </a:endParaRPr>
            </a:p>
          </p:txBody>
        </p:sp>
        <p:cxnSp>
          <p:nvCxnSpPr>
            <p:cNvPr id="16" name="直接箭头连接符 52"/>
            <p:cNvCxnSpPr>
              <a:stCxn id="5" idx="3"/>
              <a:endCxn id="15" idx="0"/>
            </p:cNvCxnSpPr>
            <p:nvPr/>
          </p:nvCxnSpPr>
          <p:spPr bwMode="auto">
            <a:xfrm>
              <a:off x="5076625" y="2348880"/>
              <a:ext cx="872735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rgbClr val="0033CC"/>
                  </a:solidFill>
                  <a:latin typeface="+mn-ea"/>
                </a:rPr>
                <a:t>10</a:t>
              </a:r>
              <a:endParaRPr lang="en-US" altLang="zh-CN" sz="1800" b="1" dirty="0">
                <a:solidFill>
                  <a:srgbClr val="0033CC"/>
                </a:solidFill>
                <a:latin typeface="+mn-ea"/>
              </a:endParaRPr>
            </a:p>
          </p:txBody>
        </p:sp>
        <p:cxnSp>
          <p:nvCxnSpPr>
            <p:cNvPr id="18" name="直接箭头连接符 17"/>
            <p:cNvCxnSpPr>
              <a:stCxn id="7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>
              <a:stCxn id="15" idx="2"/>
              <a:endCxn id="4" idx="1"/>
            </p:cNvCxnSpPr>
            <p:nvPr/>
          </p:nvCxnSpPr>
          <p:spPr bwMode="auto">
            <a:xfrm>
              <a:off x="5949360" y="3190388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8" idx="2"/>
              <a:endCxn id="9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23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=0?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直接箭头连接符 52"/>
            <p:cNvCxnSpPr>
              <a:stCxn id="23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直接箭头连接符 25"/>
            <p:cNvCxnSpPr>
              <a:stCxn id="23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六边形 26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乘积在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及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28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  <p:cxnSp>
          <p:nvCxnSpPr>
            <p:cNvPr id="29" name="直接箭头连接符 28"/>
            <p:cNvCxnSpPr>
              <a:stCxn id="5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rgbClr val="0033CC"/>
                  </a:solidFill>
                  <a:latin typeface="+mn-ea"/>
                </a:rPr>
                <a:t>00 11</a:t>
              </a:r>
              <a:endParaRPr lang="en-US" altLang="zh-CN" sz="1800" b="1" dirty="0">
                <a:solidFill>
                  <a:srgbClr val="0033CC"/>
                </a:solidFill>
                <a:latin typeface="+mn-ea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600" u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54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908</Words>
  <Application>Microsoft Office PowerPoint</Application>
  <PresentationFormat>全屏显示(4:3)</PresentationFormat>
  <Paragraphs>187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</cp:revision>
  <dcterms:created xsi:type="dcterms:W3CDTF">2018-03-30T00:42:34Z</dcterms:created>
  <dcterms:modified xsi:type="dcterms:W3CDTF">2018-10-31T00:17:22Z</dcterms:modified>
</cp:coreProperties>
</file>