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7"/>
  </p:notesMasterIdLst>
  <p:handoutMasterIdLst>
    <p:handoutMasterId r:id="rId118"/>
  </p:handoutMasterIdLst>
  <p:sldIdLst>
    <p:sldId id="256" r:id="rId2"/>
    <p:sldId id="636" r:id="rId3"/>
    <p:sldId id="417" r:id="rId4"/>
    <p:sldId id="418" r:id="rId5"/>
    <p:sldId id="419" r:id="rId6"/>
    <p:sldId id="560" r:id="rId7"/>
    <p:sldId id="421" r:id="rId8"/>
    <p:sldId id="632" r:id="rId9"/>
    <p:sldId id="427" r:id="rId10"/>
    <p:sldId id="646" r:id="rId11"/>
    <p:sldId id="647" r:id="rId12"/>
    <p:sldId id="648" r:id="rId13"/>
    <p:sldId id="649" r:id="rId14"/>
    <p:sldId id="650" r:id="rId15"/>
    <p:sldId id="651" r:id="rId16"/>
    <p:sldId id="652" r:id="rId17"/>
    <p:sldId id="654" r:id="rId18"/>
    <p:sldId id="653" r:id="rId19"/>
    <p:sldId id="655" r:id="rId20"/>
    <p:sldId id="656" r:id="rId21"/>
    <p:sldId id="657" r:id="rId22"/>
    <p:sldId id="658" r:id="rId23"/>
    <p:sldId id="660" r:id="rId24"/>
    <p:sldId id="659" r:id="rId25"/>
    <p:sldId id="661" r:id="rId26"/>
    <p:sldId id="663" r:id="rId27"/>
    <p:sldId id="664" r:id="rId28"/>
    <p:sldId id="662" r:id="rId29"/>
    <p:sldId id="665" r:id="rId30"/>
    <p:sldId id="666" r:id="rId31"/>
    <p:sldId id="668" r:id="rId32"/>
    <p:sldId id="667" r:id="rId33"/>
    <p:sldId id="669" r:id="rId34"/>
    <p:sldId id="670" r:id="rId35"/>
    <p:sldId id="671" r:id="rId36"/>
    <p:sldId id="673" r:id="rId37"/>
    <p:sldId id="674" r:id="rId38"/>
    <p:sldId id="672" r:id="rId39"/>
    <p:sldId id="675" r:id="rId40"/>
    <p:sldId id="676" r:id="rId41"/>
    <p:sldId id="677" r:id="rId42"/>
    <p:sldId id="678" r:id="rId43"/>
    <p:sldId id="680" r:id="rId44"/>
    <p:sldId id="679" r:id="rId45"/>
    <p:sldId id="681" r:id="rId46"/>
    <p:sldId id="682" r:id="rId47"/>
    <p:sldId id="684" r:id="rId48"/>
    <p:sldId id="683" r:id="rId49"/>
    <p:sldId id="687" r:id="rId50"/>
    <p:sldId id="685" r:id="rId51"/>
    <p:sldId id="688" r:id="rId52"/>
    <p:sldId id="690" r:id="rId53"/>
    <p:sldId id="691" r:id="rId54"/>
    <p:sldId id="692" r:id="rId55"/>
    <p:sldId id="696" r:id="rId56"/>
    <p:sldId id="693" r:id="rId57"/>
    <p:sldId id="689" r:id="rId58"/>
    <p:sldId id="697" r:id="rId59"/>
    <p:sldId id="481" r:id="rId60"/>
    <p:sldId id="698" r:id="rId61"/>
    <p:sldId id="699" r:id="rId62"/>
    <p:sldId id="700" r:id="rId63"/>
    <p:sldId id="701" r:id="rId64"/>
    <p:sldId id="703" r:id="rId65"/>
    <p:sldId id="702" r:id="rId66"/>
    <p:sldId id="704" r:id="rId67"/>
    <p:sldId id="705" r:id="rId68"/>
    <p:sldId id="351" r:id="rId69"/>
    <p:sldId id="594" r:id="rId70"/>
    <p:sldId id="592" r:id="rId71"/>
    <p:sldId id="706" r:id="rId72"/>
    <p:sldId id="708" r:id="rId73"/>
    <p:sldId id="707" r:id="rId74"/>
    <p:sldId id="709" r:id="rId75"/>
    <p:sldId id="710" r:id="rId76"/>
    <p:sldId id="711" r:id="rId77"/>
    <p:sldId id="712" r:id="rId78"/>
    <p:sldId id="713" r:id="rId79"/>
    <p:sldId id="364" r:id="rId80"/>
    <p:sldId id="714" r:id="rId81"/>
    <p:sldId id="715" r:id="rId82"/>
    <p:sldId id="534" r:id="rId83"/>
    <p:sldId id="716" r:id="rId84"/>
    <p:sldId id="717" r:id="rId85"/>
    <p:sldId id="719" r:id="rId86"/>
    <p:sldId id="720" r:id="rId87"/>
    <p:sldId id="718" r:id="rId88"/>
    <p:sldId id="721" r:id="rId89"/>
    <p:sldId id="722" r:id="rId90"/>
    <p:sldId id="724" r:id="rId91"/>
    <p:sldId id="723" r:id="rId92"/>
    <p:sldId id="725" r:id="rId93"/>
    <p:sldId id="726" r:id="rId94"/>
    <p:sldId id="384" r:id="rId95"/>
    <p:sldId id="615" r:id="rId96"/>
    <p:sldId id="727" r:id="rId97"/>
    <p:sldId id="728" r:id="rId98"/>
    <p:sldId id="618" r:id="rId99"/>
    <p:sldId id="617" r:id="rId100"/>
    <p:sldId id="729" r:id="rId101"/>
    <p:sldId id="730" r:id="rId102"/>
    <p:sldId id="731" r:id="rId103"/>
    <p:sldId id="732" r:id="rId104"/>
    <p:sldId id="733" r:id="rId105"/>
    <p:sldId id="734" r:id="rId106"/>
    <p:sldId id="735" r:id="rId107"/>
    <p:sldId id="737" r:id="rId108"/>
    <p:sldId id="736" r:id="rId109"/>
    <p:sldId id="738" r:id="rId110"/>
    <p:sldId id="742" r:id="rId111"/>
    <p:sldId id="741" r:id="rId112"/>
    <p:sldId id="740" r:id="rId113"/>
    <p:sldId id="629" r:id="rId114"/>
    <p:sldId id="739" r:id="rId115"/>
    <p:sldId id="743" r:id="rId116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CC3300"/>
    <a:srgbClr val="FFCC99"/>
    <a:srgbClr val="FF3399"/>
    <a:srgbClr val="CCCCFF"/>
    <a:srgbClr val="CCFFFF"/>
    <a:srgbClr val="FFCCFF"/>
    <a:srgbClr val="99CCFF"/>
    <a:srgbClr val="CC99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4" autoAdjust="0"/>
    <p:restoredTop sz="94140" autoAdjust="0"/>
  </p:normalViewPr>
  <p:slideViewPr>
    <p:cSldViewPr>
      <p:cViewPr>
        <p:scale>
          <a:sx n="70" d="100"/>
          <a:sy n="70" d="100"/>
        </p:scale>
        <p:origin x="-1502" y="-18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51"/>
    </p:cViewPr>
  </p:sorterViewPr>
  <p:notesViewPr>
    <p:cSldViewPr>
      <p:cViewPr varScale="1">
        <p:scale>
          <a:sx n="61" d="100"/>
          <a:sy n="61" d="100"/>
        </p:scale>
        <p:origin x="-25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handoutMaster" Target="handoutMasters/handout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26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26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B6F26E7-574D-4CA8-975B-8F51F23828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2151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35278BF-B3A1-4F44-8B36-56B73E962E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81834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由</a:t>
            </a:r>
            <a:r>
              <a:rPr lang="en-US" altLang="zh-CN" dirty="0" smtClean="0"/>
              <a:t>DP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CU</a:t>
            </a:r>
            <a:r>
              <a:rPr lang="zh-CN" altLang="en-US" dirty="0" smtClean="0"/>
              <a:t>、中断机构等组成，</a:t>
            </a:r>
            <a:r>
              <a:rPr lang="en-US" altLang="zh-CN" dirty="0" smtClean="0"/>
              <a:t>DP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CU</a:t>
            </a:r>
            <a:r>
              <a:rPr lang="zh-CN" altLang="en-US" dirty="0" smtClean="0"/>
              <a:t>的组成取决于指令系统；</a:t>
            </a:r>
            <a:endParaRPr lang="en-US" altLang="zh-CN" dirty="0" smtClean="0"/>
          </a:p>
          <a:p>
            <a:r>
              <a:rPr lang="en-US" altLang="zh-CN" dirty="0" smtClean="0"/>
              <a:t>CPU</a:t>
            </a:r>
            <a:r>
              <a:rPr lang="zh-CN" altLang="en-US" dirty="0" smtClean="0"/>
              <a:t>的工作原理是</a:t>
            </a:r>
            <a:r>
              <a:rPr lang="en-US" altLang="zh-CN" dirty="0" smtClean="0"/>
              <a:t>DP</a:t>
            </a:r>
            <a:r>
              <a:rPr lang="zh-CN" altLang="en-US" dirty="0" smtClean="0"/>
              <a:t>实现指令执行过程的操作，</a:t>
            </a:r>
            <a:r>
              <a:rPr lang="en-US" altLang="zh-CN" dirty="0" smtClean="0"/>
              <a:t>CU</a:t>
            </a:r>
            <a:r>
              <a:rPr lang="zh-CN" altLang="en-US" dirty="0" smtClean="0"/>
              <a:t>负责产生数据通路所需的操作控制信号。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5626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思考</a:t>
            </a:r>
            <a:r>
              <a:rPr lang="en-US" altLang="zh-CN" dirty="0" smtClean="0"/>
              <a:t>1—</a:t>
            </a:r>
            <a:r>
              <a:rPr lang="zh-CN" altLang="en-US" dirty="0" smtClean="0"/>
              <a:t>同时只能传送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个数据；思考</a:t>
            </a:r>
            <a:r>
              <a:rPr lang="en-US" altLang="zh-CN" dirty="0" smtClean="0"/>
              <a:t>2—</a:t>
            </a:r>
            <a:r>
              <a:rPr lang="zh-CN" altLang="en-US" dirty="0" smtClean="0"/>
              <a:t>共用信号线时才使用三态门；</a:t>
            </a: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思考</a:t>
            </a:r>
            <a:r>
              <a:rPr lang="en-US" altLang="zh-CN" dirty="0" smtClean="0"/>
              <a:t>3—3</a:t>
            </a:r>
            <a:r>
              <a:rPr lang="zh-CN" altLang="en-US" dirty="0" smtClean="0"/>
              <a:t>个，</a:t>
            </a:r>
            <a:r>
              <a:rPr lang="en-US" altLang="zh-CN" dirty="0" smtClean="0"/>
              <a:t>(R0)</a:t>
            </a:r>
            <a:r>
              <a:rPr lang="zh-CN" altLang="en-US" dirty="0" smtClean="0"/>
              <a:t>→</a:t>
            </a:r>
            <a:r>
              <a:rPr lang="en-US" altLang="zh-CN" dirty="0" smtClean="0"/>
              <a:t>Y</a:t>
            </a:r>
            <a:r>
              <a:rPr lang="zh-CN" altLang="en-US" dirty="0" smtClean="0"/>
              <a:t>、结果→</a:t>
            </a:r>
            <a:r>
              <a:rPr lang="en-US" altLang="zh-CN" dirty="0" smtClean="0"/>
              <a:t>Z</a:t>
            </a:r>
            <a:r>
              <a:rPr lang="zh-CN" altLang="en-US" dirty="0" smtClean="0"/>
              <a:t>、</a:t>
            </a:r>
            <a:r>
              <a:rPr lang="en-US" altLang="zh-CN" dirty="0" smtClean="0"/>
              <a:t>(Z)</a:t>
            </a:r>
            <a:r>
              <a:rPr lang="zh-CN" altLang="en-US" dirty="0" smtClean="0"/>
              <a:t>→</a:t>
            </a:r>
            <a:r>
              <a:rPr lang="en-US" altLang="zh-CN" dirty="0" smtClean="0"/>
              <a:t>R2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8206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r>
              <a:rPr lang="en-US" altLang="zh-CN" dirty="0" smtClean="0"/>
              <a:t>1—</a:t>
            </a:r>
            <a:r>
              <a:rPr lang="zh-CN" altLang="en-US" dirty="0" smtClean="0"/>
              <a:t>可以，只有写</a:t>
            </a:r>
            <a:r>
              <a:rPr lang="en-US" altLang="zh-CN" dirty="0" smtClean="0"/>
              <a:t>R2</a:t>
            </a:r>
            <a:r>
              <a:rPr lang="zh-CN" altLang="en-US" dirty="0" smtClean="0"/>
              <a:t>为时序逻辑操作；思考</a:t>
            </a:r>
            <a:r>
              <a:rPr lang="en-US" altLang="zh-CN" dirty="0" smtClean="0"/>
              <a:t>2—ALU</a:t>
            </a:r>
            <a:r>
              <a:rPr lang="zh-CN" altLang="en-US" dirty="0" smtClean="0"/>
              <a:t>前增设锁存器</a:t>
            </a:r>
            <a:r>
              <a:rPr lang="en-US" altLang="zh-CN" dirty="0" smtClean="0"/>
              <a:t>Y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095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P19</a:t>
            </a:r>
            <a:r>
              <a:rPr lang="zh-CN" altLang="en-US" dirty="0" smtClean="0"/>
              <a:t>看单总线通路部件，如</a:t>
            </a:r>
            <a:r>
              <a:rPr lang="en-US" altLang="zh-CN" dirty="0" smtClean="0"/>
              <a:t>MAR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359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P19</a:t>
            </a:r>
            <a:r>
              <a:rPr lang="zh-CN" altLang="en-US" dirty="0" smtClean="0"/>
              <a:t>看</a:t>
            </a:r>
            <a:r>
              <a:rPr lang="en-US" altLang="zh-CN" dirty="0" smtClean="0"/>
              <a:t>ALU</a:t>
            </a:r>
            <a:r>
              <a:rPr lang="zh-CN" altLang="en-US" dirty="0" smtClean="0"/>
              <a:t>的</a:t>
            </a:r>
            <a:r>
              <a:rPr lang="en-US" altLang="zh-CN" dirty="0" smtClean="0"/>
              <a:t>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Z</a:t>
            </a:r>
            <a:r>
              <a:rPr lang="zh-CN" altLang="en-US" dirty="0" smtClean="0"/>
              <a:t>，上页看</a:t>
            </a:r>
            <a:r>
              <a:rPr lang="en-US" altLang="zh-CN" dirty="0" smtClean="0"/>
              <a:t>GPRs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4164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767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P7—End</a:t>
            </a:r>
            <a:r>
              <a:rPr lang="zh-CN" altLang="en-US" dirty="0" smtClean="0"/>
              <a:t>的含义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2665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勘误：</a:t>
            </a:r>
            <a:r>
              <a:rPr kumimoji="1" lang="zh-CN" altLang="en-US" sz="1200" b="0" u="sng" kern="1200" dirty="0" smtClean="0">
                <a:solidFill>
                  <a:srgbClr val="FF3399"/>
                </a:solidFill>
                <a:latin typeface="+mn-ea"/>
                <a:ea typeface="宋体" pitchFamily="2" charset="-122"/>
                <a:cs typeface="Arial Unicode MS" panose="020B0604020202020204" pitchFamily="34" charset="-122"/>
              </a:rPr>
              <a:t>有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Arial Unicode MS" panose="020B0604020202020204" pitchFamily="34" charset="-122"/>
              </a:rPr>
              <a:t>符号加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Arial Unicode MS" panose="020B0604020202020204" pitchFamily="34" charset="-122"/>
              </a:rPr>
              <a:t>/</a:t>
            </a:r>
            <a:r>
              <a:rPr kumimoji="1" lang="zh-CN" altLang="en-US" sz="1200" b="0" u="sng" kern="1200" dirty="0" smtClean="0">
                <a:solidFill>
                  <a:srgbClr val="FF3399"/>
                </a:solidFill>
                <a:latin typeface="+mn-ea"/>
                <a:ea typeface="宋体" pitchFamily="2" charset="-122"/>
                <a:cs typeface="Arial Unicode MS" panose="020B0604020202020204" pitchFamily="34" charset="-122"/>
              </a:rPr>
              <a:t>有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Arial Unicode MS" panose="020B0604020202020204" pitchFamily="34" charset="-122"/>
              </a:rPr>
              <a:t>符号加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39228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04566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88154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4877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MMU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CU</a:t>
            </a:r>
            <a:r>
              <a:rPr lang="zh-CN" altLang="en-US" dirty="0" smtClean="0"/>
              <a:t>不是数据通路部件，中断机构可能传送中断类型号、异常类型号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25508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程序状态：如单步跟踪标志</a:t>
            </a:r>
            <a:r>
              <a:rPr lang="en-US" altLang="zh-CN" dirty="0" smtClean="0"/>
              <a:t>TF</a:t>
            </a:r>
            <a:r>
              <a:rPr lang="zh-CN" altLang="en-US" dirty="0" smtClean="0"/>
              <a:t>，结果标志</a:t>
            </a:r>
            <a:r>
              <a:rPr lang="en-US" altLang="zh-CN" dirty="0" smtClean="0"/>
              <a:t>CF/ZF</a:t>
            </a:r>
            <a:r>
              <a:rPr lang="zh-CN" altLang="en-US" dirty="0" smtClean="0"/>
              <a:t>等（可选）</a:t>
            </a:r>
            <a:endParaRPr lang="en-US" altLang="zh-CN" dirty="0" smtClean="0"/>
          </a:p>
          <a:p>
            <a:r>
              <a:rPr lang="zh-CN" altLang="en-US" dirty="0" smtClean="0"/>
              <a:t>机器状态：如中断</a:t>
            </a:r>
            <a:r>
              <a:rPr lang="en-US" altLang="zh-CN" dirty="0" smtClean="0"/>
              <a:t>/</a:t>
            </a:r>
            <a:r>
              <a:rPr lang="zh-CN" altLang="en-US" dirty="0" smtClean="0"/>
              <a:t>异常类型号</a:t>
            </a:r>
            <a:endParaRPr lang="en-US" altLang="zh-CN" dirty="0" smtClean="0"/>
          </a:p>
          <a:p>
            <a:r>
              <a:rPr lang="zh-CN" altLang="en-US" dirty="0" smtClean="0"/>
              <a:t>操作状态：如完成位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mfc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、就绪位等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1408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98814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变长参数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如操作码、寻址方式、中断请求等</a:t>
            </a:r>
            <a:endParaRPr lang="en-US" altLang="zh-CN" dirty="0" smtClean="0"/>
          </a:p>
          <a:p>
            <a:r>
              <a:rPr lang="zh-CN" altLang="en-US" dirty="0" smtClean="0"/>
              <a:t>环形信号发生器组成</a:t>
            </a:r>
            <a:r>
              <a:rPr lang="en-US" altLang="zh-CN" dirty="0" smtClean="0"/>
              <a:t>—T0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</a:t>
            </a:r>
            <a:r>
              <a:rPr lang="zh-CN" altLang="en-US" dirty="0" smtClean="0"/>
              <a:t>＝</a:t>
            </a:r>
            <a:r>
              <a:rPr lang="en-US" altLang="zh-CN" dirty="0" smtClean="0"/>
              <a:t>T2</a:t>
            </a:r>
            <a:r>
              <a:rPr lang="zh-CN" altLang="en-US" dirty="0" smtClean="0"/>
              <a:t>＋</a:t>
            </a:r>
            <a:r>
              <a:rPr lang="en-US" altLang="zh-CN" dirty="0" smtClean="0"/>
              <a:t>T0#T1#</a:t>
            </a:r>
            <a:r>
              <a:rPr lang="zh-CN" altLang="en-US" dirty="0" smtClean="0"/>
              <a:t>，前者是循环逻辑，后者是初始化逻辑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</a:t>
            </a:r>
            <a:r>
              <a:rPr lang="en-US" altLang="zh-CN" dirty="0" smtClean="0"/>
              <a:t>T2</a:t>
            </a:r>
            <a:r>
              <a:rPr lang="zh-CN" altLang="en-US" dirty="0" smtClean="0"/>
              <a:t>＝</a:t>
            </a:r>
            <a:r>
              <a:rPr lang="en-US" altLang="zh-CN" dirty="0" smtClean="0"/>
              <a:t>T0#T1#</a:t>
            </a:r>
            <a:r>
              <a:rPr lang="zh-CN" altLang="en-US" dirty="0" smtClean="0"/>
              <a:t>，故</a:t>
            </a:r>
            <a:r>
              <a:rPr lang="en-US" altLang="zh-CN" dirty="0" smtClean="0"/>
              <a:t>D</a:t>
            </a:r>
            <a:r>
              <a:rPr lang="zh-CN" altLang="en-US" dirty="0" smtClean="0"/>
              <a:t>＝</a:t>
            </a:r>
            <a:r>
              <a:rPr lang="en-US" altLang="zh-CN" dirty="0" smtClean="0"/>
              <a:t>T0#T1#</a:t>
            </a:r>
            <a:r>
              <a:rPr lang="zh-CN" altLang="en-US" dirty="0" smtClean="0"/>
              <a:t>＋</a:t>
            </a:r>
            <a:r>
              <a:rPr lang="en-US" altLang="zh-CN" dirty="0" smtClean="0"/>
              <a:t>T0#T1#</a:t>
            </a:r>
            <a:r>
              <a:rPr lang="zh-CN" altLang="en-US" dirty="0" smtClean="0"/>
              <a:t>＝</a:t>
            </a:r>
            <a:r>
              <a:rPr lang="en-US" altLang="zh-CN" dirty="0" smtClean="0"/>
              <a:t>T0#T1#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36773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P53</a:t>
            </a:r>
            <a:r>
              <a:rPr lang="zh-CN" altLang="en-US" dirty="0" smtClean="0"/>
              <a:t>总结定时方式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77655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P47</a:t>
            </a:r>
            <a:r>
              <a:rPr lang="zh-CN" altLang="en-US" dirty="0" smtClean="0"/>
              <a:t>看状态转换图，</a:t>
            </a:r>
            <a:r>
              <a:rPr lang="en-US" altLang="zh-CN" dirty="0" smtClean="0"/>
              <a:t>P49</a:t>
            </a:r>
            <a:r>
              <a:rPr lang="zh-CN" altLang="en-US" dirty="0" smtClean="0"/>
              <a:t>看控制器类型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89025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Finite State Machine, FSM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48738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22B9E0-BC33-4AF6-9A40-5AE4ECA38192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 smtClean="0">
                <a:latin typeface="+mn-ea"/>
                <a:ea typeface="+mn-ea"/>
              </a:rPr>
              <a:t>思考</a:t>
            </a:r>
            <a:r>
              <a:rPr lang="en-US" altLang="zh-CN" b="0" dirty="0" smtClean="0">
                <a:latin typeface="+mn-ea"/>
                <a:ea typeface="+mn-ea"/>
              </a:rPr>
              <a:t>1—PC,PSR</a:t>
            </a:r>
            <a:r>
              <a:rPr lang="zh-CN" altLang="en-US" b="0" dirty="0" smtClean="0">
                <a:latin typeface="+mn-ea"/>
                <a:ea typeface="+mn-ea"/>
              </a:rPr>
              <a:t>，</a:t>
            </a:r>
            <a:r>
              <a:rPr lang="en-US" altLang="zh-CN" b="0" dirty="0" smtClean="0">
                <a:latin typeface="+mn-ea"/>
                <a:ea typeface="+mn-ea"/>
              </a:rPr>
              <a:t>GPRs</a:t>
            </a:r>
          </a:p>
          <a:p>
            <a:r>
              <a:rPr lang="zh-CN" altLang="en-US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思考</a:t>
            </a:r>
            <a:r>
              <a:rPr lang="en-US" altLang="zh-CN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2—</a:t>
            </a:r>
            <a:r>
              <a:rPr lang="zh-CN" altLang="en-US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软件不知何时改写</a:t>
            </a:r>
            <a:r>
              <a:rPr lang="en-US" altLang="zh-CN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PC</a:t>
            </a:r>
            <a:r>
              <a:rPr lang="zh-CN" altLang="en-US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，硬件不知何时处理结束</a:t>
            </a:r>
            <a:endParaRPr lang="en-US" altLang="zh-CN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83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94904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故障无法修复时系统正常工作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84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06307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P7</a:t>
            </a:r>
            <a:r>
              <a:rPr lang="zh-CN" altLang="en-US" dirty="0" smtClean="0"/>
              <a:t>看中断周期在指令周期之间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85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7613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CA1028-0474-4237-97ED-7DD9A9F9F20B}" type="slidenum">
              <a:rPr lang="en-US" altLang="zh-CN"/>
              <a:pPr/>
              <a:t>5</a:t>
            </a:fld>
            <a:endParaRPr lang="en-US" altLang="zh-CN" dirty="0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⑴异常为</a:t>
            </a:r>
            <a:r>
              <a:rPr lang="en-US" altLang="zh-CN" dirty="0" smtClean="0"/>
              <a:t>PC-1</a:t>
            </a:r>
            <a:r>
              <a:rPr lang="zh-CN" altLang="en-US" dirty="0" smtClean="0"/>
              <a:t>或</a:t>
            </a:r>
            <a:r>
              <a:rPr lang="en-US" altLang="zh-CN" dirty="0" smtClean="0"/>
              <a:t>PC</a:t>
            </a:r>
            <a:r>
              <a:rPr lang="zh-CN" altLang="en-US" dirty="0" smtClean="0"/>
              <a:t>、中断为</a:t>
            </a:r>
            <a:r>
              <a:rPr lang="en-US" altLang="zh-CN" dirty="0" smtClean="0"/>
              <a:t>PC</a:t>
            </a:r>
            <a:r>
              <a:rPr lang="zh-CN" altLang="en-US" dirty="0" smtClean="0"/>
              <a:t>；⑵处理程序保存于恢复；⑶不可以，</a:t>
            </a:r>
            <a:r>
              <a:rPr lang="en-US" altLang="zh-CN" dirty="0" smtClean="0"/>
              <a:t>IF</a:t>
            </a:r>
            <a:r>
              <a:rPr lang="zh-CN" altLang="en-US" dirty="0" smtClean="0"/>
              <a:t>在</a:t>
            </a:r>
            <a:r>
              <a:rPr lang="en-US" altLang="zh-CN" dirty="0" smtClean="0"/>
              <a:t>PSR</a:t>
            </a:r>
            <a:r>
              <a:rPr lang="zh-CN" altLang="en-US" dirty="0" smtClean="0"/>
              <a:t>中，次序颠倒后返回的</a:t>
            </a:r>
            <a:r>
              <a:rPr lang="en-US" altLang="zh-CN" dirty="0" smtClean="0"/>
              <a:t>IF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87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99105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P87</a:t>
            </a:r>
            <a:r>
              <a:rPr lang="zh-CN" altLang="en-US" dirty="0" smtClean="0"/>
              <a:t>看后援寄存器内容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89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32478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P87</a:t>
            </a:r>
            <a:r>
              <a:rPr lang="zh-CN" altLang="en-US" dirty="0" smtClean="0"/>
              <a:t>看保存断点、关中断的功能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90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8141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P88</a:t>
            </a:r>
            <a:r>
              <a:rPr lang="zh-CN" altLang="en-US" dirty="0" smtClean="0"/>
              <a:t>看非向量方式处理过程，</a:t>
            </a:r>
            <a:r>
              <a:rPr lang="en-US" altLang="zh-CN" dirty="0" smtClean="0"/>
              <a:t>P87</a:t>
            </a:r>
            <a:r>
              <a:rPr lang="zh-CN" altLang="en-US" dirty="0" smtClean="0"/>
              <a:t>看响应部件及过程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91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08800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 smtClean="0">
                <a:latin typeface="宋体" panose="02010600030101010101" pitchFamily="2" charset="-122"/>
              </a:rPr>
              <a:t>P52</a:t>
            </a:r>
            <a:r>
              <a:rPr lang="zh-CN" altLang="en-US" sz="1200" b="0" dirty="0" smtClean="0">
                <a:latin typeface="宋体" panose="02010600030101010101" pitchFamily="2" charset="-122"/>
              </a:rPr>
              <a:t>看增加时序信号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93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74480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P92</a:t>
            </a:r>
            <a:r>
              <a:rPr lang="zh-CN" altLang="en-US" dirty="0" smtClean="0"/>
              <a:t>看</a:t>
            </a:r>
            <a:r>
              <a:rPr lang="en-US" altLang="zh-CN" dirty="0" smtClean="0"/>
              <a:t>PC+4</a:t>
            </a:r>
            <a:r>
              <a:rPr lang="zh-CN" altLang="en-US" dirty="0" smtClean="0"/>
              <a:t>等现象，</a:t>
            </a:r>
            <a:r>
              <a:rPr lang="en-US" altLang="zh-CN" dirty="0" smtClean="0"/>
              <a:t>P100</a:t>
            </a:r>
            <a:r>
              <a:rPr lang="zh-CN" altLang="en-US" dirty="0" smtClean="0"/>
              <a:t>看</a:t>
            </a:r>
            <a:r>
              <a:rPr lang="en-US" altLang="zh-CN" dirty="0" smtClean="0"/>
              <a:t>GPRs</a:t>
            </a:r>
            <a:r>
              <a:rPr lang="zh-CN" altLang="en-US" dirty="0" smtClean="0"/>
              <a:t>在同一个段写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100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72181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P97</a:t>
            </a:r>
            <a:r>
              <a:rPr lang="zh-CN" altLang="en-US" dirty="0" smtClean="0"/>
              <a:t>看暂停</a:t>
            </a:r>
            <a:r>
              <a:rPr lang="en-US" altLang="zh-CN" dirty="0" smtClean="0"/>
              <a:t>IF</a:t>
            </a:r>
            <a:r>
              <a:rPr lang="zh-CN" altLang="en-US" dirty="0" smtClean="0"/>
              <a:t>段方法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102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14592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P102</a:t>
            </a:r>
            <a:r>
              <a:rPr lang="zh-CN" altLang="en-US" dirty="0" smtClean="0"/>
              <a:t>看阻塞法的实现机制（暂停</a:t>
            </a:r>
            <a:r>
              <a:rPr lang="en-US" altLang="zh-CN" dirty="0" smtClean="0"/>
              <a:t>IF</a:t>
            </a:r>
            <a:r>
              <a:rPr lang="zh-CN" altLang="en-US" dirty="0" smtClean="0"/>
              <a:t>段、</a:t>
            </a:r>
            <a:r>
              <a:rPr lang="en-US" altLang="zh-CN" dirty="0" smtClean="0"/>
              <a:t>ID</a:t>
            </a:r>
            <a:r>
              <a:rPr lang="zh-CN" altLang="en-US" dirty="0" smtClean="0"/>
              <a:t>段产生气泡）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104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26550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P104</a:t>
            </a:r>
            <a:r>
              <a:rPr lang="zh-CN" altLang="en-US" dirty="0" smtClean="0"/>
              <a:t>看阻塞法的实现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106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4401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P101</a:t>
            </a:r>
            <a:r>
              <a:rPr lang="zh-CN" altLang="en-US" dirty="0" smtClean="0"/>
              <a:t>小结数据冒险的处理方法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107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9963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执行步骤不同的原因：操作码、寻址方式可能不同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93649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P109</a:t>
            </a:r>
            <a:r>
              <a:rPr lang="zh-CN" altLang="en-US" dirty="0" smtClean="0"/>
              <a:t>看阻塞法停顿拍数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111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86560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P108</a:t>
            </a:r>
            <a:r>
              <a:rPr lang="zh-CN" altLang="en-US" dirty="0" smtClean="0"/>
              <a:t>小结控制冒险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112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4756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操作的组成的原因：结果不一定马上使用，为简化设计，结果应保存在时序部件中→源数据也在时序部件中；不可细分的原因是降低设计成本，如只有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ALU</a:t>
            </a:r>
          </a:p>
          <a:p>
            <a:r>
              <a:rPr lang="zh-CN" altLang="en-US" dirty="0" smtClean="0"/>
              <a:t>时序逻辑部件</a:t>
            </a:r>
            <a:r>
              <a:rPr lang="en-US" altLang="zh-CN" dirty="0" smtClean="0"/>
              <a:t>(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sequential logic module)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，组合逻辑部件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(combination logic module )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5234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P8—</a:t>
            </a:r>
            <a:r>
              <a:rPr lang="zh-CN" altLang="en-US" dirty="0" smtClean="0"/>
              <a:t>指令地址计算分为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个环节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5644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思考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指令功能为</a:t>
            </a:r>
            <a:r>
              <a:rPr lang="en-US" altLang="zh-CN" sz="1200" b="0" dirty="0" smtClean="0">
                <a:latin typeface="宋体" pitchFamily="2" charset="-122"/>
              </a:rPr>
              <a:t>RD←(RD)</a:t>
            </a:r>
            <a:r>
              <a:rPr lang="zh-CN" altLang="en-US" sz="1200" b="0" dirty="0" smtClean="0">
                <a:latin typeface="宋体" pitchFamily="2" charset="-122"/>
              </a:rPr>
              <a:t>＋</a:t>
            </a:r>
            <a:r>
              <a:rPr lang="en-US" altLang="zh-CN" sz="1200" b="0" dirty="0" smtClean="0">
                <a:latin typeface="宋体" pitchFamily="2" charset="-122"/>
              </a:rPr>
              <a:t>M[(RS)]</a:t>
            </a:r>
            <a:r>
              <a:rPr lang="zh-CN" altLang="en-US" sz="1200" b="0" dirty="0" smtClean="0">
                <a:latin typeface="宋体" pitchFamily="2" charset="-122"/>
              </a:rPr>
              <a:t>，</a:t>
            </a:r>
            <a:r>
              <a:rPr lang="en-US" altLang="zh-CN" sz="1200" b="0" dirty="0" smtClean="0">
                <a:latin typeface="宋体" pitchFamily="2" charset="-122"/>
              </a:rPr>
              <a:t>RS</a:t>
            </a:r>
            <a:r>
              <a:rPr lang="zh-CN" altLang="en-US" sz="1200" b="0" dirty="0" smtClean="0">
                <a:latin typeface="宋体" pitchFamily="2" charset="-122"/>
              </a:rPr>
              <a:t>＝</a:t>
            </a:r>
            <a:r>
              <a:rPr lang="en-US" altLang="zh-CN" sz="1200" b="0" dirty="0" smtClean="0">
                <a:latin typeface="宋体" pitchFamily="2" charset="-122"/>
              </a:rPr>
              <a:t>10</a:t>
            </a:r>
            <a:r>
              <a:rPr lang="zh-CN" altLang="en-US" sz="1200" b="0" dirty="0" smtClean="0">
                <a:latin typeface="宋体" pitchFamily="2" charset="-122"/>
              </a:rPr>
              <a:t>、</a:t>
            </a:r>
            <a:r>
              <a:rPr lang="en-US" altLang="zh-CN" sz="1200" b="0" dirty="0" smtClean="0">
                <a:latin typeface="宋体" pitchFamily="2" charset="-122"/>
              </a:rPr>
              <a:t>RD</a:t>
            </a:r>
            <a:r>
              <a:rPr lang="zh-CN" altLang="en-US" sz="1200" b="0" dirty="0" smtClean="0">
                <a:latin typeface="宋体" pitchFamily="2" charset="-122"/>
              </a:rPr>
              <a:t>＝</a:t>
            </a:r>
            <a:r>
              <a:rPr lang="en-US" altLang="zh-CN" sz="1200" b="0" dirty="0" smtClean="0">
                <a:latin typeface="宋体" pitchFamily="2" charset="-122"/>
              </a:rPr>
              <a:t>01</a:t>
            </a:r>
            <a:r>
              <a:rPr lang="zh-CN" altLang="en-US" sz="1200" b="0" dirty="0" smtClean="0">
                <a:latin typeface="宋体" pitchFamily="2" charset="-122"/>
              </a:rPr>
              <a:t>；操作序列为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④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MAR←(R2)</a:t>
            </a:r>
            <a:r>
              <a:rPr kumimoji="1" lang="zh-CN" altLang="zh-CN" sz="1200" b="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，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⑤</a:t>
            </a:r>
            <a:r>
              <a:rPr lang="en-US" altLang="zh-CN" sz="1200" b="0" dirty="0" smtClean="0">
                <a:latin typeface="+mn-ea"/>
              </a:rPr>
              <a:t>MDR←M[(MAR)]</a:t>
            </a:r>
            <a:r>
              <a:rPr lang="zh-CN" altLang="zh-CN" sz="1200" b="0" dirty="0" smtClean="0">
                <a:latin typeface="+mn-ea"/>
              </a:rPr>
              <a:t>，</a:t>
            </a:r>
            <a:r>
              <a:rPr lang="zh-CN" altLang="en-US" sz="1200" b="0" dirty="0" smtClean="0">
                <a:latin typeface="+mn-ea"/>
              </a:rPr>
              <a:t>⑥</a:t>
            </a:r>
            <a:r>
              <a:rPr lang="en-US" altLang="zh-CN" sz="1200" b="0" dirty="0" smtClean="0">
                <a:latin typeface="宋体" pitchFamily="2" charset="-122"/>
              </a:rPr>
              <a:t>R1←(R1)</a:t>
            </a:r>
            <a:r>
              <a:rPr lang="zh-CN" altLang="en-US" sz="1200" b="0" dirty="0" smtClean="0">
                <a:latin typeface="宋体" pitchFamily="2" charset="-122"/>
              </a:rPr>
              <a:t>＋</a:t>
            </a:r>
            <a:r>
              <a:rPr lang="en-US" altLang="zh-CN" sz="1200" b="0" dirty="0" smtClean="0">
                <a:latin typeface="宋体" pitchFamily="2" charset="-122"/>
              </a:rPr>
              <a:t>(MDR)</a:t>
            </a:r>
            <a:endParaRPr lang="en-US" altLang="zh-CN" sz="1200" b="0" dirty="0" smtClean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dirty="0" smtClean="0">
              <a:latin typeface="宋体" pitchFamily="2" charset="-122"/>
            </a:endParaRP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4019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思考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数据</a:t>
            </a:r>
            <a:r>
              <a:rPr lang="zh-CN" altLang="en-US" sz="1200" b="0" dirty="0" smtClean="0">
                <a:latin typeface="宋体" pitchFamily="2" charset="-122"/>
              </a:rPr>
              <a:t>操作序列为：无，指令地址计算操作序列为：无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7634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后解释传送特性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6769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7F11A5-702D-4259-924C-A338DC96A34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ADA4DE-3F6A-4B5F-9434-6DAC35E00C4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684A3A-370F-49C5-BBB3-6671E097359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B6CE0F-E368-4619-973C-B3EF7012EF7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9E0806-4AE2-4094-AA46-20AA093919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E4A4BA-C34C-4D99-A1F2-B12F128DD2F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E21E9F-FFC4-4FF6-9F32-548575A8569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E4083-08A8-466D-9E7D-E14BAA745C2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0392" y="6453336"/>
            <a:ext cx="1040904" cy="360040"/>
          </a:xfr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</p:spPr>
        <p:txBody>
          <a:bodyPr lIns="18000" tIns="10800" rIns="18000" bIns="10800" anchor="ctr" anchorCtr="0"/>
          <a:lstStyle>
            <a:lvl1pPr algn="ctr">
              <a:defRPr sz="1600"/>
            </a:lvl1pPr>
          </a:lstStyle>
          <a:p>
            <a:fld id="{D9F6E18D-FF9A-4BD5-BDFA-25F6368EE48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灯片编号占位符 3"/>
          <p:cNvSpPr txBox="1">
            <a:spLocks/>
          </p:cNvSpPr>
          <p:nvPr userDrawn="1"/>
        </p:nvSpPr>
        <p:spPr bwMode="auto">
          <a:xfrm>
            <a:off x="2704" y="6453336"/>
            <a:ext cx="1184920" cy="360040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SEU.CSE.RGL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C8ED17-9A3A-4F92-8B6C-970C0EE496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21311-FED6-41ED-9CD5-F7CBA8ED989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C1D7547-9981-45AA-BF56-AB1C88BED00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slide" Target="slide14.xml"/><Relationship Id="rId4" Type="http://schemas.openxmlformats.org/officeDocument/2006/relationships/slide" Target="slide1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" Target="slide92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5" Type="http://schemas.openxmlformats.org/officeDocument/2006/relationships/slide" Target="slide96.xml"/><Relationship Id="rId4" Type="http://schemas.openxmlformats.org/officeDocument/2006/relationships/slide" Target="slide9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" Target="slide107.xml"/><Relationship Id="rId2" Type="http://schemas.openxmlformats.org/officeDocument/2006/relationships/slide" Target="slide100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" Target="slide104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slide" Target="slide97.xml"/><Relationship Id="rId4" Type="http://schemas.openxmlformats.org/officeDocument/2006/relationships/slide" Target="slide109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slide" Target="slide106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0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slide" Target="slide104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slide" Target="slide101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slide" Target="slide112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slide" Target="slide102.xml"/><Relationship Id="rId2" Type="http://schemas.openxmlformats.org/officeDocument/2006/relationships/slide" Target="slide11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slide" Target="slide8.xml"/><Relationship Id="rId4" Type="http://schemas.openxmlformats.org/officeDocument/2006/relationships/slide" Target="slide9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slide" Target="slide100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09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slide" Target="slide108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slide" Target="slide95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slide" Target="slide100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8.xml"/><Relationship Id="rId4" Type="http://schemas.openxmlformats.org/officeDocument/2006/relationships/slide" Target="slide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3.xml"/><Relationship Id="rId4" Type="http://schemas.openxmlformats.org/officeDocument/2006/relationships/slide" Target="slide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4.xml"/><Relationship Id="rId3" Type="http://schemas.openxmlformats.org/officeDocument/2006/relationships/slide" Target="slide16.xml"/><Relationship Id="rId7" Type="http://schemas.openxmlformats.org/officeDocument/2006/relationships/slide" Target="slide8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8.xml"/><Relationship Id="rId5" Type="http://schemas.openxmlformats.org/officeDocument/2006/relationships/slide" Target="slide58.xml"/><Relationship Id="rId4" Type="http://schemas.openxmlformats.org/officeDocument/2006/relationships/slide" Target="slide4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5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5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7" Type="http://schemas.openxmlformats.org/officeDocument/2006/relationships/slide" Target="slide7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4.xml"/><Relationship Id="rId5" Type="http://schemas.openxmlformats.org/officeDocument/2006/relationships/slide" Target="slide31.xml"/><Relationship Id="rId4" Type="http://schemas.openxmlformats.org/officeDocument/2006/relationships/slide" Target="slide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slide" Target="slide7.xml"/><Relationship Id="rId4" Type="http://schemas.openxmlformats.org/officeDocument/2006/relationships/slide" Target="slide7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5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3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3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61.xml"/><Relationship Id="rId2" Type="http://schemas.openxmlformats.org/officeDocument/2006/relationships/slide" Target="slide4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6.xml"/><Relationship Id="rId4" Type="http://schemas.openxmlformats.org/officeDocument/2006/relationships/slide" Target="slide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6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slide" Target="slide4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57.xml"/><Relationship Id="rId2" Type="http://schemas.openxmlformats.org/officeDocument/2006/relationships/slide" Target="slide4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8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57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93.xml"/><Relationship Id="rId2" Type="http://schemas.openxmlformats.org/officeDocument/2006/relationships/slide" Target="slide4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5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53.xml"/><Relationship Id="rId4" Type="http://schemas.openxmlformats.org/officeDocument/2006/relationships/slide" Target="slide2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5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4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4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slide" Target="slide39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" Target="slide60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slide" Target="slide66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3.xml"/><Relationship Id="rId4" Type="http://schemas.openxmlformats.org/officeDocument/2006/relationships/slide" Target="slide4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slide" Target="slide66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slide" Target="slide67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slide" Target="slide6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60.xml"/><Relationship Id="rId2" Type="http://schemas.openxmlformats.org/officeDocument/2006/relationships/slide" Target="slide70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8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79.xml"/><Relationship Id="rId2" Type="http://schemas.openxmlformats.org/officeDocument/2006/relationships/slide" Target="slide8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" Target="slide76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80.xml"/><Relationship Id="rId2" Type="http://schemas.openxmlformats.org/officeDocument/2006/relationships/slide" Target="slide7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6.xml"/><Relationship Id="rId5" Type="http://schemas.openxmlformats.org/officeDocument/2006/relationships/slide" Target="slide25.xml"/><Relationship Id="rId4" Type="http://schemas.openxmlformats.org/officeDocument/2006/relationships/slide" Target="slide8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80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" Target="slide71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slide" Target="slide80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70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0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slide" Target="slide7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70.xml"/><Relationship Id="rId2" Type="http://schemas.openxmlformats.org/officeDocument/2006/relationships/slide" Target="slide74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" Target="slide48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" Target="slide89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slide" Target="slide91.xml"/><Relationship Id="rId4" Type="http://schemas.openxmlformats.org/officeDocument/2006/relationships/slide" Target="slide90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" Target="slide91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" Target="slide87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4.xml"/><Relationship Id="rId5" Type="http://schemas.openxmlformats.org/officeDocument/2006/relationships/slide" Target="slide4.xml"/><Relationship Id="rId4" Type="http://schemas.openxmlformats.org/officeDocument/2006/relationships/slide" Target="slide1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" Target="slide87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" Target="slide87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88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" Target="slide100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" Target="slide52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" Target="slide99.xml"/><Relationship Id="rId2" Type="http://schemas.openxmlformats.org/officeDocument/2006/relationships/slide" Target="slide9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1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" Target="slide100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" Target="slide102.xml"/><Relationship Id="rId2" Type="http://schemas.openxmlformats.org/officeDocument/2006/relationships/slide" Target="slide100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slide" Target="slide95.xml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" Target="slide9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258888" y="2595563"/>
            <a:ext cx="6697662" cy="822341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4400" b="1" dirty="0">
                <a:latin typeface="黑体" pitchFamily="2" charset="-122"/>
                <a:ea typeface="黑体" pitchFamily="2" charset="-122"/>
              </a:rPr>
              <a:t>第五章  中央处理器 </a:t>
            </a:r>
            <a:endParaRPr lang="zh-CN" altLang="en-US" sz="44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线形标注 2 83"/>
          <p:cNvSpPr/>
          <p:nvPr/>
        </p:nvSpPr>
        <p:spPr bwMode="auto">
          <a:xfrm>
            <a:off x="6516216" y="2891505"/>
            <a:ext cx="2554965" cy="321471"/>
          </a:xfrm>
          <a:prstGeom prst="borderCallout2">
            <a:avLst>
              <a:gd name="adj1" fmla="val 50345"/>
              <a:gd name="adj2" fmla="val -306"/>
              <a:gd name="adj3" fmla="val 50563"/>
              <a:gd name="adj4" fmla="val -3155"/>
              <a:gd name="adj5" fmla="val 407515"/>
              <a:gd name="adj6" fmla="val -12716"/>
            </a:avLst>
          </a:prstGeom>
          <a:solidFill>
            <a:srgbClr val="CCFFFF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 smtClean="0">
                <a:latin typeface="宋体" pitchFamily="2" charset="-122"/>
              </a:rPr>
              <a:t>单字长指令</a:t>
            </a:r>
            <a:r>
              <a:rPr lang="en-US" altLang="zh-CN" sz="1800" b="1" dirty="0" smtClean="0">
                <a:latin typeface="宋体" pitchFamily="2" charset="-122"/>
              </a:rPr>
              <a:t>=1</a:t>
            </a:r>
            <a:r>
              <a:rPr lang="zh-CN" altLang="en-US" sz="1800" b="1" dirty="0" smtClean="0">
                <a:latin typeface="宋体" pitchFamily="2" charset="-122"/>
              </a:rPr>
              <a:t>个</a:t>
            </a:r>
            <a:r>
              <a:rPr lang="en-US" altLang="zh-CN" sz="1800" b="1" dirty="0" smtClean="0">
                <a:latin typeface="宋体" pitchFamily="2" charset="-122"/>
              </a:rPr>
              <a:t>MEM</a:t>
            </a:r>
            <a:r>
              <a:rPr lang="zh-CN" altLang="en-US" sz="1800" b="1" dirty="0" smtClean="0">
                <a:latin typeface="宋体" pitchFamily="2" charset="-122"/>
              </a:rPr>
              <a:t>单元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38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6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73089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AutoShape 9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AutoShape 9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AutoShape 9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AutoShape 9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00392" y="6454030"/>
            <a:ext cx="1040904" cy="359346"/>
          </a:xfrm>
        </p:spPr>
        <p:txBody>
          <a:bodyPr/>
          <a:lstStyle/>
          <a:p>
            <a:fld id="{D9F6E18D-FF9A-4BD5-BDFA-25F6368EE484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83" name="线形标注 2 82"/>
          <p:cNvSpPr/>
          <p:nvPr/>
        </p:nvSpPr>
        <p:spPr bwMode="auto">
          <a:xfrm>
            <a:off x="6012160" y="2780928"/>
            <a:ext cx="2448272" cy="321471"/>
          </a:xfrm>
          <a:prstGeom prst="borderCallout2">
            <a:avLst>
              <a:gd name="adj1" fmla="val 50345"/>
              <a:gd name="adj2" fmla="val -306"/>
              <a:gd name="adj3" fmla="val 50563"/>
              <a:gd name="adj4" fmla="val -3155"/>
              <a:gd name="adj5" fmla="val -25921"/>
              <a:gd name="adj6" fmla="val -18255"/>
            </a:avLst>
          </a:prstGeom>
          <a:solidFill>
            <a:srgbClr val="CCFFFF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 smtClean="0">
                <a:latin typeface="宋体" pitchFamily="2" charset="-122"/>
              </a:rPr>
              <a:t>降低成本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如部件复用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85" name="线形标注 2 84"/>
          <p:cNvSpPr/>
          <p:nvPr/>
        </p:nvSpPr>
        <p:spPr bwMode="auto">
          <a:xfrm>
            <a:off x="2678078" y="2780928"/>
            <a:ext cx="2325970" cy="321471"/>
          </a:xfrm>
          <a:prstGeom prst="borderCallout2">
            <a:avLst>
              <a:gd name="adj1" fmla="val 48796"/>
              <a:gd name="adj2" fmla="val 100019"/>
              <a:gd name="adj3" fmla="val 50818"/>
              <a:gd name="adj4" fmla="val 103561"/>
              <a:gd name="adj5" fmla="val -178360"/>
              <a:gd name="adj6" fmla="val 130569"/>
            </a:avLst>
          </a:prstGeom>
          <a:solidFill>
            <a:srgbClr val="CCFFFF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 smtClean="0">
                <a:latin typeface="宋体" pitchFamily="2" charset="-122"/>
              </a:rPr>
              <a:t>结果不一定马上使用</a:t>
            </a:r>
            <a:endParaRPr lang="zh-CN" altLang="en-US" sz="1800" b="1" dirty="0">
              <a:latin typeface="宋体" pitchFamily="2" charset="-122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7250235" y="260648"/>
            <a:ext cx="1786261" cy="1512169"/>
            <a:chOff x="7014467" y="260647"/>
            <a:chExt cx="1786261" cy="1512169"/>
          </a:xfrm>
        </p:grpSpPr>
        <p:sp>
          <p:nvSpPr>
            <p:cNvPr id="87" name="Text Box 186"/>
            <p:cNvSpPr txBox="1">
              <a:spLocks noChangeArrowheads="1"/>
            </p:cNvSpPr>
            <p:nvPr/>
          </p:nvSpPr>
          <p:spPr bwMode="auto">
            <a:xfrm>
              <a:off x="7471667" y="260647"/>
              <a:ext cx="1060773" cy="148835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00100100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00111000 01100110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11011110…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01001000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8" name="Text Box 187"/>
            <p:cNvSpPr txBox="1">
              <a:spLocks noChangeArrowheads="1"/>
            </p:cNvSpPr>
            <p:nvPr/>
          </p:nvSpPr>
          <p:spPr bwMode="auto">
            <a:xfrm>
              <a:off x="7014467" y="260648"/>
              <a:ext cx="433388" cy="15121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10H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11H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12H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13H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 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20H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9" name="Line 188"/>
            <p:cNvSpPr>
              <a:spLocks noChangeShapeType="1"/>
            </p:cNvSpPr>
            <p:nvPr/>
          </p:nvSpPr>
          <p:spPr bwMode="auto">
            <a:xfrm>
              <a:off x="7470081" y="510013"/>
              <a:ext cx="1062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189"/>
            <p:cNvSpPr>
              <a:spLocks noChangeShapeType="1"/>
            </p:cNvSpPr>
            <p:nvPr/>
          </p:nvSpPr>
          <p:spPr bwMode="auto">
            <a:xfrm>
              <a:off x="7470080" y="1004543"/>
              <a:ext cx="1062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190"/>
            <p:cNvSpPr>
              <a:spLocks noChangeShapeType="1"/>
            </p:cNvSpPr>
            <p:nvPr/>
          </p:nvSpPr>
          <p:spPr bwMode="auto">
            <a:xfrm>
              <a:off x="7470080" y="1254471"/>
              <a:ext cx="1062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191"/>
            <p:cNvSpPr>
              <a:spLocks noChangeShapeType="1"/>
            </p:cNvSpPr>
            <p:nvPr/>
          </p:nvSpPr>
          <p:spPr bwMode="auto">
            <a:xfrm>
              <a:off x="7470080" y="1518125"/>
              <a:ext cx="1062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192"/>
            <p:cNvSpPr>
              <a:spLocks noChangeShapeType="1"/>
            </p:cNvSpPr>
            <p:nvPr/>
          </p:nvSpPr>
          <p:spPr bwMode="auto">
            <a:xfrm>
              <a:off x="7471667" y="764704"/>
              <a:ext cx="1060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Text Box 193"/>
            <p:cNvSpPr txBox="1">
              <a:spLocks noChangeArrowheads="1"/>
            </p:cNvSpPr>
            <p:nvPr/>
          </p:nvSpPr>
          <p:spPr bwMode="auto">
            <a:xfrm>
              <a:off x="8532440" y="790873"/>
              <a:ext cx="268288" cy="542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主存</a:t>
              </a:r>
            </a:p>
          </p:txBody>
        </p:sp>
      </p:grpSp>
      <p:sp>
        <p:nvSpPr>
          <p:cNvPr id="95" name="Text Box 5"/>
          <p:cNvSpPr txBox="1">
            <a:spLocks noChangeArrowheads="1"/>
          </p:cNvSpPr>
          <p:nvPr/>
        </p:nvSpPr>
        <p:spPr bwMode="auto">
          <a:xfrm>
            <a:off x="179513" y="339426"/>
            <a:ext cx="662473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*程序执行环境例：</a:t>
            </a:r>
            <a:r>
              <a:rPr lang="en-US" altLang="zh-CN" b="1" dirty="0" smtClean="0">
                <a:latin typeface="宋体" pitchFamily="2" charset="-122"/>
              </a:rPr>
              <a:t>(PC)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10H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 smtClean="0">
                <a:latin typeface="宋体" pitchFamily="2" charset="-122"/>
              </a:rPr>
              <a:t>(R0)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20H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     (R2)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30H</a:t>
            </a:r>
            <a:r>
              <a:rPr lang="zh-CN" altLang="en-US" b="1" dirty="0" smtClean="0">
                <a:latin typeface="宋体" pitchFamily="2" charset="-122"/>
              </a:rPr>
              <a:t>，主存内容→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96" name="Text Box 5"/>
          <p:cNvSpPr txBox="1">
            <a:spLocks noChangeArrowheads="1"/>
          </p:cNvSpPr>
          <p:nvPr/>
        </p:nvSpPr>
        <p:spPr bwMode="auto">
          <a:xfrm>
            <a:off x="179387" y="1340768"/>
            <a:ext cx="7128917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spc="-40" dirty="0" smtClean="0">
                <a:solidFill>
                  <a:srgbClr val="C00000"/>
                </a:solidFill>
                <a:latin typeface="宋体" pitchFamily="2" charset="-122"/>
              </a:rPr>
              <a:t>指令执行过程的表示：</a:t>
            </a:r>
            <a:r>
              <a:rPr lang="zh-CN" altLang="en-US" b="1" spc="-40" dirty="0" smtClean="0">
                <a:latin typeface="宋体" pitchFamily="2" charset="-122"/>
              </a:rPr>
              <a:t>实现相应功能的</a:t>
            </a:r>
            <a:r>
              <a:rPr lang="zh-CN" altLang="en-US" b="1" spc="-40" dirty="0" smtClean="0">
                <a:solidFill>
                  <a:srgbClr val="990099"/>
                </a:solidFill>
                <a:latin typeface="宋体" pitchFamily="2" charset="-122"/>
              </a:rPr>
              <a:t>操作序列</a:t>
            </a:r>
            <a:endParaRPr lang="en-US" altLang="zh-CN" b="1" spc="-40" dirty="0" smtClean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3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操作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的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组成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u="sng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97" name="Text Box 5"/>
          <p:cNvSpPr txBox="1">
            <a:spLocks noChangeArrowheads="1"/>
          </p:cNvSpPr>
          <p:nvPr/>
        </p:nvSpPr>
        <p:spPr bwMode="auto">
          <a:xfrm>
            <a:off x="2915816" y="1817300"/>
            <a:ext cx="612068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①源数据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结果放在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时序逻辑部件</a:t>
            </a:r>
            <a:r>
              <a:rPr lang="zh-CN" altLang="en-US" b="1" dirty="0" smtClean="0">
                <a:latin typeface="宋体" pitchFamily="2" charset="-122"/>
              </a:rPr>
              <a:t>中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如</a:t>
            </a:r>
            <a:r>
              <a:rPr lang="en-US" altLang="zh-CN" sz="1800" b="1" dirty="0">
                <a:latin typeface="宋体" pitchFamily="2" charset="-122"/>
              </a:rPr>
              <a:t>REG)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②实现功能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不可再分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如</a:t>
            </a:r>
            <a:r>
              <a:rPr lang="en-US" altLang="zh-CN" sz="1800" b="1" dirty="0" smtClean="0">
                <a:latin typeface="宋体" pitchFamily="2" charset="-122"/>
              </a:rPr>
              <a:t>REG</a:t>
            </a:r>
            <a:r>
              <a:rPr lang="zh-CN" altLang="en-US" sz="1800" b="1" dirty="0" smtClean="0">
                <a:latin typeface="宋体" pitchFamily="2" charset="-122"/>
              </a:rPr>
              <a:t>→</a:t>
            </a:r>
            <a:r>
              <a:rPr lang="en-US" altLang="zh-CN" sz="1800" b="1" dirty="0" smtClean="0">
                <a:latin typeface="宋体" pitchFamily="2" charset="-122"/>
              </a:rPr>
              <a:t>ALU</a:t>
            </a:r>
            <a:r>
              <a:rPr lang="zh-CN" altLang="en-US" sz="1800" b="1" dirty="0" smtClean="0">
                <a:latin typeface="宋体" pitchFamily="2" charset="-122"/>
              </a:rPr>
              <a:t>→</a:t>
            </a:r>
            <a:r>
              <a:rPr lang="en-US" altLang="zh-CN" sz="1800" b="1" dirty="0" smtClean="0">
                <a:latin typeface="宋体" pitchFamily="2" charset="-122"/>
              </a:rPr>
              <a:t>REG</a:t>
            </a:r>
            <a:r>
              <a:rPr lang="zh-CN" altLang="en-US" sz="1800" b="1" dirty="0" smtClean="0">
                <a:latin typeface="宋体" pitchFamily="2" charset="-122"/>
              </a:rPr>
              <a:t>或</a:t>
            </a:r>
            <a:r>
              <a:rPr lang="en-US" altLang="zh-CN" sz="1800" b="1" dirty="0" smtClean="0">
                <a:latin typeface="宋体" pitchFamily="2" charset="-122"/>
              </a:rPr>
              <a:t>REG</a:t>
            </a:r>
            <a:r>
              <a:rPr lang="zh-CN" altLang="en-US" sz="1800" b="1" dirty="0" smtClean="0">
                <a:latin typeface="宋体" pitchFamily="2" charset="-122"/>
              </a:rPr>
              <a:t>→</a:t>
            </a:r>
            <a:r>
              <a:rPr lang="en-US" altLang="zh-CN" sz="1800" b="1" dirty="0" smtClean="0">
                <a:latin typeface="宋体" pitchFamily="2" charset="-122"/>
              </a:rPr>
              <a:t>REG)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98" name="Text Box 164"/>
          <p:cNvSpPr txBox="1">
            <a:spLocks noChangeArrowheads="1"/>
          </p:cNvSpPr>
          <p:nvPr/>
        </p:nvSpPr>
        <p:spPr bwMode="auto">
          <a:xfrm>
            <a:off x="179388" y="2708920"/>
            <a:ext cx="7141492" cy="3760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取数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指令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LD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的执行过程</a:t>
            </a: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取指令阶段：</a:t>
            </a:r>
            <a:r>
              <a:rPr lang="zh-CN" altLang="en-US" b="1" u="sng" dirty="0" smtClean="0">
                <a:latin typeface="宋体" pitchFamily="2" charset="-122"/>
              </a:rPr>
              <a:t>实现</a:t>
            </a:r>
            <a:r>
              <a:rPr kumimoji="0"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IR</a:t>
            </a:r>
            <a:r>
              <a:rPr kumimoji="0"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←</a:t>
            </a:r>
            <a:r>
              <a:rPr kumimoji="0"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M[(PC)]</a:t>
            </a:r>
            <a:r>
              <a:rPr kumimoji="0"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FF3399"/>
                </a:solidFill>
                <a:latin typeface="宋体" pitchFamily="2" charset="-122"/>
              </a:rPr>
              <a:t>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操作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sz="22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2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400"/>
              </a:spcBef>
            </a:pPr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600"/>
              </a:spcBef>
            </a:pP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操作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结果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755577" y="4509120"/>
            <a:ext cx="8064895" cy="1317108"/>
            <a:chOff x="611561" y="3192012"/>
            <a:chExt cx="8064895" cy="1317108"/>
          </a:xfrm>
        </p:grpSpPr>
        <p:sp>
          <p:nvSpPr>
            <p:cNvPr id="100" name="Text Box 10"/>
            <p:cNvSpPr txBox="1">
              <a:spLocks noChangeArrowheads="1"/>
            </p:cNvSpPr>
            <p:nvPr/>
          </p:nvSpPr>
          <p:spPr bwMode="auto">
            <a:xfrm>
              <a:off x="1619672" y="3356793"/>
              <a:ext cx="576064" cy="5762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GPRs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01" name="直接连接符 100"/>
            <p:cNvCxnSpPr/>
            <p:nvPr/>
          </p:nvCxnSpPr>
          <p:spPr bwMode="auto">
            <a:xfrm>
              <a:off x="1763688" y="3933949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 bwMode="auto">
            <a:xfrm>
              <a:off x="7920273" y="3192013"/>
              <a:ext cx="99" cy="131710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3" name="AutoShape 15"/>
            <p:cNvSpPr>
              <a:spLocks noChangeArrowheads="1"/>
            </p:cNvSpPr>
            <p:nvPr/>
          </p:nvSpPr>
          <p:spPr bwMode="auto">
            <a:xfrm rot="16200000">
              <a:off x="2591681" y="3440134"/>
              <a:ext cx="576263" cy="360039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04" name="Text Box 18"/>
            <p:cNvSpPr txBox="1">
              <a:spLocks noChangeArrowheads="1"/>
            </p:cNvSpPr>
            <p:nvPr/>
          </p:nvSpPr>
          <p:spPr bwMode="auto">
            <a:xfrm>
              <a:off x="3419872" y="364502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PSR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5" name="Text Box 18"/>
            <p:cNvSpPr txBox="1">
              <a:spLocks noChangeArrowheads="1"/>
            </p:cNvSpPr>
            <p:nvPr/>
          </p:nvSpPr>
          <p:spPr bwMode="auto">
            <a:xfrm>
              <a:off x="4283968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6" name="Text Box 18"/>
            <p:cNvSpPr txBox="1">
              <a:spLocks noChangeArrowheads="1"/>
            </p:cNvSpPr>
            <p:nvPr/>
          </p:nvSpPr>
          <p:spPr bwMode="auto">
            <a:xfrm>
              <a:off x="5148064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7" name="Text Box 18"/>
            <p:cNvSpPr txBox="1">
              <a:spLocks noChangeArrowheads="1"/>
            </p:cNvSpPr>
            <p:nvPr/>
          </p:nvSpPr>
          <p:spPr bwMode="auto">
            <a:xfrm>
              <a:off x="6012160" y="3634826"/>
              <a:ext cx="720080" cy="28892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8" name="Text Box 18"/>
            <p:cNvSpPr txBox="1">
              <a:spLocks noChangeArrowheads="1"/>
            </p:cNvSpPr>
            <p:nvPr/>
          </p:nvSpPr>
          <p:spPr bwMode="auto">
            <a:xfrm>
              <a:off x="7164288" y="3192012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9" name="Text Box 18"/>
            <p:cNvSpPr txBox="1">
              <a:spLocks noChangeArrowheads="1"/>
            </p:cNvSpPr>
            <p:nvPr/>
          </p:nvSpPr>
          <p:spPr bwMode="auto">
            <a:xfrm>
              <a:off x="7176864" y="3644131"/>
              <a:ext cx="56348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0" name="Text Box 23"/>
            <p:cNvSpPr txBox="1">
              <a:spLocks noChangeArrowheads="1"/>
            </p:cNvSpPr>
            <p:nvPr/>
          </p:nvSpPr>
          <p:spPr bwMode="auto">
            <a:xfrm>
              <a:off x="8100194" y="3192013"/>
              <a:ext cx="576262" cy="741044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1" name="Text Box 18"/>
            <p:cNvSpPr txBox="1">
              <a:spLocks noChangeArrowheads="1"/>
            </p:cNvSpPr>
            <p:nvPr/>
          </p:nvSpPr>
          <p:spPr bwMode="auto">
            <a:xfrm>
              <a:off x="1619672" y="4220195"/>
              <a:ext cx="6120680" cy="28892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数据通路结构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12" name="直接连接符 111"/>
            <p:cNvCxnSpPr/>
            <p:nvPr/>
          </p:nvCxnSpPr>
          <p:spPr bwMode="auto">
            <a:xfrm>
              <a:off x="1907704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3" name="直接连接符 112"/>
            <p:cNvCxnSpPr/>
            <p:nvPr/>
          </p:nvCxnSpPr>
          <p:spPr bwMode="auto">
            <a:xfrm flipV="1">
              <a:off x="2051720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4" name="直接连接符 406"/>
            <p:cNvCxnSpPr/>
            <p:nvPr/>
          </p:nvCxnSpPr>
          <p:spPr bwMode="auto">
            <a:xfrm rot="5400000" flipH="1" flipV="1">
              <a:off x="2412207" y="3932610"/>
              <a:ext cx="431154" cy="144016"/>
            </a:xfrm>
            <a:prstGeom prst="bentConnector3">
              <a:avLst>
                <a:gd name="adj1" fmla="val 1016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5" name="直接连接符 407"/>
            <p:cNvCxnSpPr/>
            <p:nvPr/>
          </p:nvCxnSpPr>
          <p:spPr bwMode="auto">
            <a:xfrm rot="5400000" flipH="1" flipV="1">
              <a:off x="2196630" y="3716141"/>
              <a:ext cx="718293" cy="288032"/>
            </a:xfrm>
            <a:prstGeom prst="bentConnector3">
              <a:avLst>
                <a:gd name="adj1" fmla="val 9977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6" name="直接连接符 420"/>
            <p:cNvCxnSpPr>
              <a:stCxn id="103" idx="2"/>
            </p:cNvCxnSpPr>
            <p:nvPr/>
          </p:nvCxnSpPr>
          <p:spPr bwMode="auto">
            <a:xfrm>
              <a:off x="3059832" y="3620153"/>
              <a:ext cx="144016" cy="60004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7" name="直接连接符 434"/>
            <p:cNvCxnSpPr>
              <a:endCxn id="104" idx="0"/>
            </p:cNvCxnSpPr>
            <p:nvPr/>
          </p:nvCxnSpPr>
          <p:spPr bwMode="auto">
            <a:xfrm>
              <a:off x="3059832" y="3488573"/>
              <a:ext cx="648072" cy="15645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8" name="直接连接符 117"/>
            <p:cNvCxnSpPr/>
            <p:nvPr/>
          </p:nvCxnSpPr>
          <p:spPr bwMode="auto">
            <a:xfrm>
              <a:off x="3635896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 flipV="1">
              <a:off x="3779912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0" name="直接连接符 119"/>
            <p:cNvCxnSpPr/>
            <p:nvPr/>
          </p:nvCxnSpPr>
          <p:spPr bwMode="auto">
            <a:xfrm>
              <a:off x="449999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1" name="直接连接符 120"/>
            <p:cNvCxnSpPr/>
            <p:nvPr/>
          </p:nvCxnSpPr>
          <p:spPr bwMode="auto">
            <a:xfrm flipV="1">
              <a:off x="464400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2" name="直接连接符 121"/>
            <p:cNvCxnSpPr>
              <a:endCxn id="106" idx="2"/>
            </p:cNvCxnSpPr>
            <p:nvPr/>
          </p:nvCxnSpPr>
          <p:spPr bwMode="auto">
            <a:xfrm flipV="1">
              <a:off x="5436096" y="3933056"/>
              <a:ext cx="0" cy="2805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3" name="直接连接符 122"/>
            <p:cNvCxnSpPr>
              <a:stCxn id="107" idx="2"/>
            </p:cNvCxnSpPr>
            <p:nvPr/>
          </p:nvCxnSpPr>
          <p:spPr bwMode="auto">
            <a:xfrm>
              <a:off x="6372200" y="3923751"/>
              <a:ext cx="0" cy="29555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4" name="直接连接符 445"/>
            <p:cNvCxnSpPr>
              <a:endCxn id="107" idx="0"/>
            </p:cNvCxnSpPr>
            <p:nvPr/>
          </p:nvCxnSpPr>
          <p:spPr bwMode="auto">
            <a:xfrm>
              <a:off x="6372200" y="3429000"/>
              <a:ext cx="0" cy="2058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5" name="直接连接符 445"/>
            <p:cNvCxnSpPr/>
            <p:nvPr/>
          </p:nvCxnSpPr>
          <p:spPr bwMode="auto">
            <a:xfrm flipV="1">
              <a:off x="5580112" y="3429001"/>
              <a:ext cx="792088" cy="215131"/>
            </a:xfrm>
            <a:prstGeom prst="bentConnector3">
              <a:avLst>
                <a:gd name="adj1" fmla="val -10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 bwMode="auto">
            <a:xfrm flipV="1">
              <a:off x="5292080" y="3429000"/>
              <a:ext cx="0" cy="20582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7" name="直接连接符 407"/>
            <p:cNvCxnSpPr>
              <a:endCxn id="108" idx="1"/>
            </p:cNvCxnSpPr>
            <p:nvPr/>
          </p:nvCxnSpPr>
          <p:spPr bwMode="auto">
            <a:xfrm rot="5400000" flipH="1" flipV="1">
              <a:off x="6650868" y="3705882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8" name="直接连接符 127"/>
            <p:cNvCxnSpPr/>
            <p:nvPr/>
          </p:nvCxnSpPr>
          <p:spPr bwMode="auto">
            <a:xfrm>
              <a:off x="738031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9" name="直接连接符 128"/>
            <p:cNvCxnSpPr/>
            <p:nvPr/>
          </p:nvCxnSpPr>
          <p:spPr bwMode="auto">
            <a:xfrm flipV="1">
              <a:off x="752432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0" name="直接连接符 129"/>
            <p:cNvCxnSpPr>
              <a:stCxn id="108" idx="3"/>
            </p:cNvCxnSpPr>
            <p:nvPr/>
          </p:nvCxnSpPr>
          <p:spPr bwMode="auto">
            <a:xfrm>
              <a:off x="7740352" y="3336475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1" name="直接连接符 130"/>
            <p:cNvCxnSpPr/>
            <p:nvPr/>
          </p:nvCxnSpPr>
          <p:spPr bwMode="auto">
            <a:xfrm>
              <a:off x="7740352" y="3717032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2" name="直接连接符 131"/>
            <p:cNvCxnSpPr/>
            <p:nvPr/>
          </p:nvCxnSpPr>
          <p:spPr bwMode="auto">
            <a:xfrm flipH="1">
              <a:off x="7740352" y="3861048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3" name="直接连接符 132"/>
            <p:cNvCxnSpPr/>
            <p:nvPr/>
          </p:nvCxnSpPr>
          <p:spPr bwMode="auto">
            <a:xfrm>
              <a:off x="1331640" y="350100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4" name="直接连接符 133"/>
            <p:cNvCxnSpPr/>
            <p:nvPr/>
          </p:nvCxnSpPr>
          <p:spPr bwMode="auto">
            <a:xfrm>
              <a:off x="1331640" y="386104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5" name="Text Box 18"/>
            <p:cNvSpPr txBox="1">
              <a:spLocks noChangeArrowheads="1"/>
            </p:cNvSpPr>
            <p:nvPr/>
          </p:nvSpPr>
          <p:spPr bwMode="auto">
            <a:xfrm>
              <a:off x="611561" y="3356992"/>
              <a:ext cx="720080" cy="263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</a:rPr>
                <a:t>IR.RS</a:t>
              </a:r>
              <a:endParaRPr lang="en-US" altLang="zh-CN" sz="1800" b="1" dirty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endParaRPr>
            </a:p>
          </p:txBody>
        </p:sp>
        <p:sp>
          <p:nvSpPr>
            <p:cNvPr id="136" name="Text Box 18"/>
            <p:cNvSpPr txBox="1">
              <a:spLocks noChangeArrowheads="1"/>
            </p:cNvSpPr>
            <p:nvPr/>
          </p:nvSpPr>
          <p:spPr bwMode="auto">
            <a:xfrm>
              <a:off x="611561" y="3717031"/>
              <a:ext cx="720079" cy="28758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</a:rPr>
                <a:t>IR.RD</a:t>
              </a:r>
              <a:endParaRPr lang="en-US" altLang="zh-CN" sz="1800" b="1" dirty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endParaRPr>
            </a:p>
          </p:txBody>
        </p:sp>
        <p:cxnSp>
          <p:nvCxnSpPr>
            <p:cNvPr id="137" name="直接连接符 480"/>
            <p:cNvCxnSpPr/>
            <p:nvPr/>
          </p:nvCxnSpPr>
          <p:spPr bwMode="auto">
            <a:xfrm rot="5400000" flipH="1" flipV="1">
              <a:off x="1426337" y="3666824"/>
              <a:ext cx="206749" cy="179921"/>
            </a:xfrm>
            <a:prstGeom prst="bentConnector3">
              <a:avLst>
                <a:gd name="adj1" fmla="val 101032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138" name="Text Box 18"/>
            <p:cNvSpPr txBox="1">
              <a:spLocks noChangeArrowheads="1"/>
            </p:cNvSpPr>
            <p:nvPr/>
          </p:nvSpPr>
          <p:spPr bwMode="auto">
            <a:xfrm>
              <a:off x="5148064" y="3212976"/>
              <a:ext cx="338227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9" name="Text Box 18"/>
            <p:cNvSpPr txBox="1">
              <a:spLocks noChangeArrowheads="1"/>
            </p:cNvSpPr>
            <p:nvPr/>
          </p:nvSpPr>
          <p:spPr bwMode="auto">
            <a:xfrm>
              <a:off x="5580112" y="3212976"/>
              <a:ext cx="504056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</a:rPr>
                <a:t>disp</a:t>
              </a:r>
              <a:endParaRPr lang="en-US" altLang="zh-CN" sz="1800" b="1" dirty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endParaRP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4178052" y="4515226"/>
            <a:ext cx="4066158" cy="1022970"/>
            <a:chOff x="4034036" y="4062214"/>
            <a:chExt cx="4066158" cy="1022970"/>
          </a:xfrm>
        </p:grpSpPr>
        <p:sp>
          <p:nvSpPr>
            <p:cNvPr id="141" name="Text Box 197"/>
            <p:cNvSpPr txBox="1">
              <a:spLocks noChangeArrowheads="1"/>
            </p:cNvSpPr>
            <p:nvPr/>
          </p:nvSpPr>
          <p:spPr bwMode="auto">
            <a:xfrm>
              <a:off x="4148336" y="4797152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 smtClean="0">
                  <a:solidFill>
                    <a:srgbClr val="CC3300"/>
                  </a:solidFill>
                </a:rPr>
                <a:t>①</a:t>
              </a:r>
              <a:endParaRPr lang="en-US" altLang="zh-CN" sz="1800" b="1" dirty="0">
                <a:solidFill>
                  <a:srgbClr val="CC3300"/>
                </a:solidFill>
              </a:endParaRPr>
            </a:p>
          </p:txBody>
        </p:sp>
        <p:sp>
          <p:nvSpPr>
            <p:cNvPr id="142" name="Text Box 197"/>
            <p:cNvSpPr txBox="1">
              <a:spLocks noChangeArrowheads="1"/>
            </p:cNvSpPr>
            <p:nvPr/>
          </p:nvSpPr>
          <p:spPr bwMode="auto">
            <a:xfrm>
              <a:off x="7028656" y="4797152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 smtClean="0">
                  <a:solidFill>
                    <a:schemeClr val="accent2"/>
                  </a:solidFill>
                </a:rPr>
                <a:t>③</a:t>
              </a:r>
              <a:endParaRPr lang="en-US" altLang="zh-CN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143" name="Text Box 197"/>
            <p:cNvSpPr txBox="1">
              <a:spLocks noChangeArrowheads="1"/>
            </p:cNvSpPr>
            <p:nvPr/>
          </p:nvSpPr>
          <p:spPr bwMode="auto">
            <a:xfrm>
              <a:off x="4034036" y="4062214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 smtClean="0">
                  <a:solidFill>
                    <a:srgbClr val="FF3399"/>
                  </a:solidFill>
                </a:rPr>
                <a:t>②</a:t>
              </a:r>
              <a:endParaRPr lang="en-US" altLang="zh-CN" sz="1800" b="1" dirty="0">
                <a:solidFill>
                  <a:srgbClr val="FF3399"/>
                </a:solidFill>
              </a:endParaRPr>
            </a:p>
          </p:txBody>
        </p:sp>
        <p:sp>
          <p:nvSpPr>
            <p:cNvPr id="144" name="Text Box 197"/>
            <p:cNvSpPr txBox="1">
              <a:spLocks noChangeArrowheads="1"/>
            </p:cNvSpPr>
            <p:nvPr/>
          </p:nvSpPr>
          <p:spPr bwMode="auto">
            <a:xfrm>
              <a:off x="7740352" y="4757807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 smtClean="0">
                  <a:solidFill>
                    <a:srgbClr val="990099"/>
                  </a:solidFill>
                </a:rPr>
                <a:t>②</a:t>
              </a:r>
              <a:endParaRPr lang="en-US" altLang="zh-CN" sz="1800" b="1" dirty="0">
                <a:solidFill>
                  <a:srgbClr val="990099"/>
                </a:solidFill>
              </a:endParaRPr>
            </a:p>
          </p:txBody>
        </p:sp>
        <p:cxnSp>
          <p:nvCxnSpPr>
            <p:cNvPr id="145" name="直接连接符 144"/>
            <p:cNvCxnSpPr/>
            <p:nvPr/>
          </p:nvCxnSpPr>
          <p:spPr bwMode="auto">
            <a:xfrm>
              <a:off x="4499992" y="4798937"/>
              <a:ext cx="0" cy="28624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6" name="直接连接符 145"/>
            <p:cNvCxnSpPr/>
            <p:nvPr/>
          </p:nvCxnSpPr>
          <p:spPr bwMode="auto">
            <a:xfrm flipV="1">
              <a:off x="5436096" y="4798937"/>
              <a:ext cx="0" cy="28054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7" name="直接连接符 407"/>
            <p:cNvCxnSpPr/>
            <p:nvPr/>
          </p:nvCxnSpPr>
          <p:spPr bwMode="auto">
            <a:xfrm rot="5400000" flipH="1" flipV="1">
              <a:off x="6650868" y="4571763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8" name="直接连接符 147"/>
            <p:cNvCxnSpPr/>
            <p:nvPr/>
          </p:nvCxnSpPr>
          <p:spPr bwMode="auto">
            <a:xfrm>
              <a:off x="7380312" y="4798937"/>
              <a:ext cx="0" cy="28624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9" name="直接连接符 148"/>
            <p:cNvCxnSpPr/>
            <p:nvPr/>
          </p:nvCxnSpPr>
          <p:spPr bwMode="auto">
            <a:xfrm>
              <a:off x="7740352" y="4202356"/>
              <a:ext cx="359842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0" name="直接连接符 149"/>
            <p:cNvCxnSpPr/>
            <p:nvPr/>
          </p:nvCxnSpPr>
          <p:spPr bwMode="auto">
            <a:xfrm flipH="1">
              <a:off x="7740352" y="4726929"/>
              <a:ext cx="359842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1" name="直接连接符 150"/>
            <p:cNvCxnSpPr/>
            <p:nvPr/>
          </p:nvCxnSpPr>
          <p:spPr bwMode="auto">
            <a:xfrm>
              <a:off x="4572000" y="4317632"/>
              <a:ext cx="0" cy="1932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52" name="Text Box 18"/>
            <p:cNvSpPr txBox="1">
              <a:spLocks noChangeArrowheads="1"/>
            </p:cNvSpPr>
            <p:nvPr/>
          </p:nvSpPr>
          <p:spPr bwMode="auto">
            <a:xfrm>
              <a:off x="4355976" y="4103727"/>
              <a:ext cx="423664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PC</a:t>
              </a:r>
              <a:r>
                <a:rPr lang="en-US" altLang="zh-CN" sz="1800" b="1" baseline="-16000" dirty="0" smtClean="0">
                  <a:solidFill>
                    <a:srgbClr val="FF3399"/>
                  </a:solidFill>
                  <a:latin typeface="宋体" pitchFamily="2" charset="-122"/>
                </a:rPr>
                <a:t>+1</a:t>
              </a:r>
              <a:endParaRPr lang="en-US" altLang="zh-CN" sz="1800" b="1" baseline="-16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</p:grpSp>
      <p:sp>
        <p:nvSpPr>
          <p:cNvPr id="153" name="Text Box 5"/>
          <p:cNvSpPr txBox="1">
            <a:spLocks noChangeArrowheads="1"/>
          </p:cNvSpPr>
          <p:nvPr/>
        </p:nvSpPr>
        <p:spPr bwMode="auto">
          <a:xfrm>
            <a:off x="2411760" y="3645024"/>
            <a:ext cx="6408712" cy="85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+mn-ea"/>
              </a:rPr>
              <a:t>①</a:t>
            </a:r>
            <a:r>
              <a:rPr lang="en-US" altLang="zh-CN" sz="2200" b="1" dirty="0" smtClean="0">
                <a:latin typeface="+mn-ea"/>
              </a:rPr>
              <a:t>MAR</a:t>
            </a:r>
            <a:r>
              <a:rPr lang="en-US" altLang="zh-CN" sz="2200" b="1" dirty="0">
                <a:latin typeface="+mn-ea"/>
              </a:rPr>
              <a:t>←(PC)</a:t>
            </a:r>
            <a:r>
              <a:rPr lang="zh-CN" altLang="zh-CN" sz="2200" b="1" dirty="0" smtClean="0">
                <a:latin typeface="+mn-ea"/>
              </a:rPr>
              <a:t>，</a:t>
            </a:r>
            <a:r>
              <a:rPr lang="zh-CN" altLang="en-US" sz="2200" b="1" dirty="0" smtClean="0">
                <a:latin typeface="+mn-ea"/>
              </a:rPr>
              <a:t>②</a:t>
            </a:r>
            <a:r>
              <a:rPr lang="en-US" altLang="zh-CN" sz="2200" b="1" dirty="0" smtClean="0">
                <a:latin typeface="+mn-ea"/>
              </a:rPr>
              <a:t>MDR</a:t>
            </a:r>
            <a:r>
              <a:rPr lang="en-US" altLang="zh-CN" sz="2200" b="1" dirty="0">
                <a:latin typeface="+mn-ea"/>
              </a:rPr>
              <a:t>←M[(MAR)]</a:t>
            </a:r>
            <a:r>
              <a:rPr lang="zh-CN" altLang="zh-CN" sz="2200" b="1" dirty="0" smtClean="0">
                <a:latin typeface="+mn-ea"/>
              </a:rPr>
              <a:t>，</a:t>
            </a:r>
            <a:r>
              <a:rPr lang="zh-CN" altLang="en-US" sz="2200" b="1" dirty="0" smtClean="0">
                <a:latin typeface="+mn-ea"/>
              </a:rPr>
              <a:t>③</a:t>
            </a:r>
            <a:r>
              <a:rPr lang="en-US" altLang="zh-CN" sz="2200" b="1" dirty="0" smtClean="0">
                <a:latin typeface="+mn-ea"/>
              </a:rPr>
              <a:t>IR</a:t>
            </a:r>
            <a:r>
              <a:rPr lang="en-US" altLang="zh-CN" sz="2200" b="1" dirty="0">
                <a:latin typeface="+mn-ea"/>
              </a:rPr>
              <a:t>←(MDR</a:t>
            </a:r>
            <a:r>
              <a:rPr lang="en-US" altLang="zh-CN" sz="2200" b="1" dirty="0" smtClean="0">
                <a:latin typeface="+mn-ea"/>
              </a:rPr>
              <a:t>)</a:t>
            </a:r>
            <a:endParaRPr lang="en-US" altLang="zh-CN" sz="2200" b="1" dirty="0">
              <a:latin typeface="+mn-ea"/>
            </a:endParaRPr>
          </a:p>
          <a:p>
            <a:pPr algn="l"/>
            <a:r>
              <a:rPr lang="zh-CN" altLang="en-US" sz="2200" b="1" dirty="0" smtClean="0">
                <a:latin typeface="+mn-ea"/>
              </a:rPr>
              <a:t>             ②</a:t>
            </a:r>
            <a:r>
              <a:rPr lang="en-US" altLang="zh-CN" sz="2200" b="1" dirty="0" smtClean="0">
                <a:latin typeface="+mn-ea"/>
              </a:rPr>
              <a:t>PC</a:t>
            </a:r>
            <a:r>
              <a:rPr lang="en-US" altLang="zh-CN" sz="2200" b="1" dirty="0">
                <a:latin typeface="+mn-ea"/>
              </a:rPr>
              <a:t>←(PC)</a:t>
            </a:r>
            <a:r>
              <a:rPr lang="zh-CN" altLang="zh-CN" sz="2200" b="1" dirty="0">
                <a:latin typeface="+mn-ea"/>
              </a:rPr>
              <a:t>＋</a:t>
            </a:r>
            <a:r>
              <a:rPr lang="en-US" altLang="zh-CN" sz="2200" b="1" dirty="0">
                <a:latin typeface="+mn-ea"/>
              </a:rPr>
              <a:t>1</a:t>
            </a:r>
            <a:endParaRPr lang="en-US" altLang="zh-CN" sz="22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54" name="Text Box 5"/>
          <p:cNvSpPr txBox="1">
            <a:spLocks noChangeArrowheads="1"/>
          </p:cNvSpPr>
          <p:nvPr/>
        </p:nvSpPr>
        <p:spPr bwMode="auto">
          <a:xfrm>
            <a:off x="2339752" y="5851951"/>
            <a:ext cx="5040811" cy="4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(PC)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11H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</a:rPr>
              <a:t>(IR)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24H</a:t>
            </a:r>
            <a:r>
              <a:rPr lang="zh-CN" altLang="en-US" sz="2200" b="1" dirty="0" smtClean="0">
                <a:latin typeface="宋体" pitchFamily="2" charset="-122"/>
              </a:rPr>
              <a:t>，其余不变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82" name="AutoShape 62">
            <a:hlinkClick r:id="rId6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644008" y="2708919"/>
            <a:ext cx="2160241" cy="1080121"/>
            <a:chOff x="4644008" y="2708919"/>
            <a:chExt cx="2160241" cy="1080121"/>
          </a:xfrm>
        </p:grpSpPr>
        <p:cxnSp>
          <p:nvCxnSpPr>
            <p:cNvPr id="3" name="直接箭头连接符 2"/>
            <p:cNvCxnSpPr/>
            <p:nvPr/>
          </p:nvCxnSpPr>
          <p:spPr bwMode="auto">
            <a:xfrm flipH="1">
              <a:off x="4644008" y="3102399"/>
              <a:ext cx="1080120" cy="68664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5" name="直接箭头连接符 154"/>
            <p:cNvCxnSpPr/>
            <p:nvPr/>
          </p:nvCxnSpPr>
          <p:spPr bwMode="auto">
            <a:xfrm>
              <a:off x="5724128" y="3102399"/>
              <a:ext cx="1080121" cy="68664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6" name="直接箭头连接符 155"/>
            <p:cNvCxnSpPr/>
            <p:nvPr/>
          </p:nvCxnSpPr>
          <p:spPr bwMode="auto">
            <a:xfrm>
              <a:off x="5220071" y="2708919"/>
              <a:ext cx="504057" cy="39348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2132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83" grpId="0" animBg="1"/>
      <p:bldP spid="83" grpId="1" animBg="1"/>
      <p:bldP spid="85" grpId="0" animBg="1"/>
      <p:bldP spid="85" grpId="1" animBg="1"/>
      <p:bldP spid="96" grpId="0"/>
      <p:bldP spid="97" grpId="0"/>
      <p:bldP spid="98" grpId="0"/>
      <p:bldP spid="153" grpId="0"/>
      <p:bldP spid="15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100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9388" y="28572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二、指令流水线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的冒险处理</a:t>
            </a:r>
            <a:endParaRPr lang="zh-CN" altLang="en-US" sz="2800" b="1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9388" y="836712"/>
            <a:ext cx="8785225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结构冒险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 marL="2155825" indent="-2155825"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 由于</a:t>
            </a:r>
            <a:r>
              <a:rPr lang="zh-CN" altLang="en-US" b="1" u="sng" dirty="0" smtClean="0">
                <a:latin typeface="宋体" pitchFamily="2" charset="-122"/>
              </a:rPr>
              <a:t>争用硬件资源</a:t>
            </a:r>
            <a:r>
              <a:rPr lang="zh-CN" altLang="en-US" b="1" dirty="0" smtClean="0">
                <a:latin typeface="宋体" pitchFamily="2" charset="-122"/>
              </a:rPr>
              <a:t>，引起流水线停顿的现象</a:t>
            </a:r>
            <a:endParaRPr lang="en-US" altLang="zh-CN" b="1" dirty="0" smtClean="0">
              <a:latin typeface="宋体" pitchFamily="2" charset="-122"/>
            </a:endParaRPr>
          </a:p>
          <a:p>
            <a:pPr marL="2155825" indent="-2155825"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如：</a:t>
            </a:r>
            <a:r>
              <a:rPr lang="en-US" altLang="zh-CN" sz="2200" b="1" dirty="0" smtClean="0">
                <a:latin typeface="宋体" pitchFamily="2" charset="-122"/>
              </a:rPr>
              <a:t>MIPS</a:t>
            </a:r>
            <a:r>
              <a:rPr lang="zh-CN" altLang="en-US" sz="2200" b="1" dirty="0" smtClean="0">
                <a:latin typeface="宋体" pitchFamily="2" charset="-122"/>
              </a:rPr>
              <a:t>通路中，冯</a:t>
            </a:r>
            <a:r>
              <a:rPr lang="en-US" altLang="zh-CN" sz="2200" b="1" dirty="0" smtClean="0">
                <a:latin typeface="+mn-lt"/>
              </a:rPr>
              <a:t>·</a:t>
            </a:r>
            <a:r>
              <a:rPr lang="zh-CN" altLang="en-US" sz="2200" b="1" dirty="0" smtClean="0">
                <a:latin typeface="+mn-lt"/>
              </a:rPr>
              <a:t>诺依曼</a:t>
            </a:r>
            <a:r>
              <a:rPr lang="zh-CN" altLang="en-US" sz="2200" b="1" dirty="0" smtClean="0">
                <a:latin typeface="宋体" pitchFamily="2" charset="-122"/>
              </a:rPr>
              <a:t>结构</a:t>
            </a:r>
            <a:r>
              <a:rPr lang="en-US" altLang="zh-CN" sz="2200" b="1" dirty="0" smtClean="0">
                <a:latin typeface="宋体" pitchFamily="2" charset="-122"/>
              </a:rPr>
              <a:t>MEM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(PC)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4</a:t>
            </a:r>
            <a:r>
              <a:rPr lang="zh-CN" altLang="en-US" sz="2200" b="1" dirty="0" smtClean="0">
                <a:latin typeface="宋体" pitchFamily="2" charset="-122"/>
              </a:rPr>
              <a:t>用</a:t>
            </a:r>
            <a:r>
              <a:rPr lang="en-US" altLang="zh-CN" sz="2200" b="1" dirty="0" smtClean="0">
                <a:latin typeface="宋体" pitchFamily="2" charset="-122"/>
              </a:rPr>
              <a:t>ALU</a:t>
            </a:r>
            <a:r>
              <a:rPr lang="zh-CN" altLang="en-US" sz="2200" b="1" dirty="0" smtClean="0">
                <a:latin typeface="宋体" pitchFamily="2" charset="-122"/>
              </a:rPr>
              <a:t>实现等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79387" y="216769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处理策略： </a:t>
            </a:r>
            <a:r>
              <a:rPr lang="en-US" altLang="zh-CN" b="1" dirty="0" smtClean="0">
                <a:latin typeface="宋体" pitchFamily="2" charset="-122"/>
              </a:rPr>
              <a:t>(2</a:t>
            </a:r>
            <a:r>
              <a:rPr lang="zh-CN" altLang="en-US" b="1" dirty="0" smtClean="0">
                <a:latin typeface="宋体" pitchFamily="2" charset="-122"/>
              </a:rPr>
              <a:t>种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①重复设置部件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性能好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线性流水线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，适于高频率</a:t>
            </a:r>
            <a:r>
              <a:rPr lang="zh-CN" altLang="en-US" b="1" dirty="0">
                <a:latin typeface="宋体" pitchFamily="2" charset="-122"/>
              </a:rPr>
              <a:t>冲突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②分时使用部件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成本低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非线性流水线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，适于低频率冲突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79512" y="3553559"/>
            <a:ext cx="8713092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重复设置部件策略的实现：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①增设部件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每个部件只能使用一次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       如：</a:t>
            </a:r>
            <a:r>
              <a:rPr lang="zh-CN" altLang="en-US" sz="2200" b="1" dirty="0" smtClean="0">
                <a:latin typeface="宋体" pitchFamily="2" charset="-122"/>
              </a:rPr>
              <a:t>采用哈佛结构、增设</a:t>
            </a:r>
            <a:r>
              <a:rPr lang="en-US" altLang="zh-CN" sz="2200" b="1" dirty="0" smtClean="0">
                <a:latin typeface="宋体" pitchFamily="2" charset="-122"/>
              </a:rPr>
              <a:t>Adder</a:t>
            </a:r>
            <a:r>
              <a:rPr lang="zh-CN" altLang="en-US" sz="2200" b="1" dirty="0" smtClean="0">
                <a:latin typeface="宋体" pitchFamily="2" charset="-122"/>
              </a:rPr>
              <a:t>、互连采用点点结构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79512" y="5793794"/>
            <a:ext cx="8713092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       </a:t>
            </a:r>
            <a:r>
              <a:rPr lang="zh-CN" altLang="en-US" sz="2200" b="1" dirty="0" smtClean="0">
                <a:solidFill>
                  <a:srgbClr val="FF3399"/>
                </a:solidFill>
                <a:latin typeface="宋体" pitchFamily="2" charset="-122"/>
              </a:rPr>
              <a:t>指令周期长度：</a:t>
            </a:r>
            <a:r>
              <a:rPr lang="zh-CN" altLang="en-US" sz="2200" b="1" dirty="0" smtClean="0">
                <a:latin typeface="宋体" pitchFamily="2" charset="-122"/>
              </a:rPr>
              <a:t>取决于</a:t>
            </a:r>
            <a:r>
              <a:rPr lang="zh-CN" altLang="en-US" sz="2200" b="1" u="sng" dirty="0" smtClean="0">
                <a:solidFill>
                  <a:srgbClr val="990099"/>
                </a:solidFill>
                <a:latin typeface="宋体" pitchFamily="2" charset="-122"/>
              </a:rPr>
              <a:t>最后一个操作所在段</a:t>
            </a:r>
            <a:r>
              <a:rPr lang="zh-CN" altLang="en-US" sz="2200" b="1" dirty="0" smtClean="0">
                <a:latin typeface="宋体" pitchFamily="2" charset="-122"/>
              </a:rPr>
              <a:t>的位置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79512" y="4900081"/>
            <a:ext cx="871309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②固定部件的使用时间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每个部件只在同一个段使用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      如：</a:t>
            </a:r>
            <a:r>
              <a:rPr lang="zh-CN" altLang="en-US" sz="2200" b="1" dirty="0">
                <a:latin typeface="宋体" pitchFamily="2" charset="-122"/>
              </a:rPr>
              <a:t>只在</a:t>
            </a:r>
            <a:r>
              <a:rPr lang="en-US" altLang="zh-CN" sz="2200" b="1" dirty="0">
                <a:latin typeface="宋体" pitchFamily="2" charset="-122"/>
              </a:rPr>
              <a:t>WB</a:t>
            </a:r>
            <a:r>
              <a:rPr lang="zh-CN" altLang="en-US" sz="2200" b="1" dirty="0">
                <a:latin typeface="宋体" pitchFamily="2" charset="-122"/>
              </a:rPr>
              <a:t>段</a:t>
            </a:r>
            <a:r>
              <a:rPr lang="zh-CN" altLang="en-US" sz="2200" b="1" dirty="0" smtClean="0">
                <a:latin typeface="宋体" pitchFamily="2" charset="-122"/>
              </a:rPr>
              <a:t>写</a:t>
            </a:r>
            <a:r>
              <a:rPr lang="en-US" altLang="zh-CN" sz="2200" b="1" dirty="0" smtClean="0">
                <a:latin typeface="宋体" pitchFamily="2" charset="-122"/>
              </a:rPr>
              <a:t>GPRs</a:t>
            </a:r>
            <a:r>
              <a:rPr lang="zh-CN" altLang="en-US" sz="2200" b="1" dirty="0" smtClean="0">
                <a:latin typeface="宋体" pitchFamily="2" charset="-122"/>
              </a:rPr>
              <a:t>，否则</a:t>
            </a:r>
            <a:r>
              <a:rPr lang="en-US" altLang="zh-CN" sz="2200" b="1" dirty="0" err="1" smtClean="0">
                <a:latin typeface="宋体" pitchFamily="2" charset="-122"/>
              </a:rPr>
              <a:t>lw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add</a:t>
            </a:r>
            <a:r>
              <a:rPr lang="zh-CN" altLang="en-US" sz="2200" b="1" dirty="0" smtClean="0">
                <a:latin typeface="宋体" pitchFamily="2" charset="-122"/>
              </a:rPr>
              <a:t>指令会冲突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2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6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92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5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97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6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96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297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3" grpId="0"/>
      <p:bldP spid="14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101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28572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数据冒险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 marL="2155825" indent="-2155825" algn="l" eaLnBrk="0" hangingPunct="0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由于</a:t>
            </a:r>
            <a:r>
              <a:rPr lang="zh-CN" altLang="en-US" b="1" dirty="0" smtClean="0">
                <a:latin typeface="宋体" pitchFamily="2" charset="-122"/>
              </a:rPr>
              <a:t>指令所需</a:t>
            </a:r>
            <a:r>
              <a:rPr lang="zh-CN" altLang="en-US" b="1" u="sng" dirty="0" smtClean="0">
                <a:latin typeface="宋体" pitchFamily="2" charset="-122"/>
              </a:rPr>
              <a:t>数据不可用</a:t>
            </a:r>
            <a:r>
              <a:rPr lang="zh-CN" altLang="en-US" b="1" dirty="0" smtClean="0">
                <a:latin typeface="宋体" pitchFamily="2" charset="-122"/>
              </a:rPr>
              <a:t>，引起流水线停顿的现象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250825" y="1268760"/>
            <a:ext cx="870267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kumimoji="0"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kumimoji="0"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*冒险类型：</a:t>
            </a:r>
            <a:r>
              <a:rPr kumimoji="0" lang="zh-CN" altLang="en-US" b="1" dirty="0" smtClean="0">
                <a:latin typeface="宋体" pitchFamily="2" charset="-122"/>
              </a:rPr>
              <a:t>写后读</a:t>
            </a:r>
            <a:r>
              <a:rPr kumimoji="0" lang="en-US" altLang="zh-CN" b="1" dirty="0" smtClean="0">
                <a:latin typeface="宋体" pitchFamily="2" charset="-122"/>
              </a:rPr>
              <a:t>(</a:t>
            </a:r>
            <a:r>
              <a:rPr kumimoji="0" lang="en-US" altLang="zh-CN" sz="2200" dirty="0">
                <a:solidFill>
                  <a:srgbClr val="FF3399"/>
                </a:solidFill>
                <a:latin typeface="+mn-lt"/>
              </a:rPr>
              <a:t>R</a:t>
            </a:r>
            <a:r>
              <a:rPr kumimoji="0" lang="en-US" altLang="zh-CN" sz="2200" dirty="0">
                <a:latin typeface="+mn-lt"/>
              </a:rPr>
              <a:t>ead </a:t>
            </a:r>
            <a:r>
              <a:rPr kumimoji="0" lang="en-US" altLang="zh-CN" sz="2200" dirty="0">
                <a:solidFill>
                  <a:srgbClr val="FF3399"/>
                </a:solidFill>
                <a:latin typeface="+mn-lt"/>
              </a:rPr>
              <a:t>A</a:t>
            </a:r>
            <a:r>
              <a:rPr kumimoji="0" lang="en-US" altLang="zh-CN" sz="2200" dirty="0">
                <a:latin typeface="+mn-lt"/>
              </a:rPr>
              <a:t>fter </a:t>
            </a:r>
            <a:r>
              <a:rPr kumimoji="0" lang="en-US" altLang="zh-CN" sz="2200" dirty="0" smtClean="0">
                <a:solidFill>
                  <a:srgbClr val="FF3399"/>
                </a:solidFill>
                <a:latin typeface="+mn-lt"/>
              </a:rPr>
              <a:t>W</a:t>
            </a:r>
            <a:r>
              <a:rPr kumimoji="0" lang="en-US" altLang="zh-CN" sz="2200" dirty="0" smtClean="0">
                <a:latin typeface="+mn-lt"/>
              </a:rPr>
              <a:t>rite</a:t>
            </a:r>
            <a:r>
              <a:rPr kumimoji="0" lang="en-US" altLang="zh-CN" dirty="0" smtClean="0">
                <a:latin typeface="+mn-ea"/>
                <a:ea typeface="+mn-ea"/>
              </a:rPr>
              <a:t>,</a:t>
            </a:r>
            <a:r>
              <a:rPr kumimoji="0" lang="en-US" altLang="zh-CN" dirty="0" smtClean="0">
                <a:latin typeface="+mn-lt"/>
              </a:rPr>
              <a:t> </a:t>
            </a:r>
            <a:r>
              <a:rPr kumimoji="0"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RAW</a:t>
            </a:r>
            <a:r>
              <a:rPr kumimoji="0" lang="en-US" altLang="zh-CN" b="1" dirty="0" smtClean="0">
                <a:latin typeface="宋体" pitchFamily="2" charset="-122"/>
              </a:rPr>
              <a:t>)</a:t>
            </a:r>
            <a:r>
              <a:rPr kumimoji="0" lang="zh-CN" altLang="en-US" b="1" dirty="0" smtClean="0">
                <a:latin typeface="宋体" pitchFamily="2" charset="-122"/>
              </a:rPr>
              <a:t>冒险</a:t>
            </a:r>
            <a:endParaRPr kumimoji="0" lang="en-US" altLang="zh-CN" sz="2000" b="1" dirty="0">
              <a:latin typeface="宋体" pitchFamily="2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2" name="组合 101"/>
          <p:cNvGrpSpPr/>
          <p:nvPr/>
        </p:nvGrpSpPr>
        <p:grpSpPr>
          <a:xfrm>
            <a:off x="1835696" y="1772816"/>
            <a:ext cx="6696744" cy="1944216"/>
            <a:chOff x="539552" y="3068960"/>
            <a:chExt cx="6696744" cy="1944216"/>
          </a:xfrm>
        </p:grpSpPr>
        <p:cxnSp>
          <p:nvCxnSpPr>
            <p:cNvPr id="22" name="直接箭头连接符 21"/>
            <p:cNvCxnSpPr/>
            <p:nvPr/>
          </p:nvCxnSpPr>
          <p:spPr bwMode="auto">
            <a:xfrm>
              <a:off x="2415430" y="3284984"/>
              <a:ext cx="453283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Text Box 60"/>
            <p:cNvSpPr txBox="1">
              <a:spLocks noChangeArrowheads="1"/>
            </p:cNvSpPr>
            <p:nvPr/>
          </p:nvSpPr>
          <p:spPr bwMode="auto">
            <a:xfrm>
              <a:off x="6948264" y="3138487"/>
              <a:ext cx="288032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拍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26" name="Text Box 61"/>
            <p:cNvSpPr txBox="1">
              <a:spLocks noChangeArrowheads="1"/>
            </p:cNvSpPr>
            <p:nvPr/>
          </p:nvSpPr>
          <p:spPr bwMode="auto">
            <a:xfrm>
              <a:off x="2411760" y="3360142"/>
              <a:ext cx="504056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7" name="Text Box 61"/>
            <p:cNvSpPr txBox="1">
              <a:spLocks noChangeArrowheads="1"/>
            </p:cNvSpPr>
            <p:nvPr/>
          </p:nvSpPr>
          <p:spPr bwMode="auto">
            <a:xfrm>
              <a:off x="2915816" y="3360141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8" name="Text Box 61"/>
            <p:cNvSpPr txBox="1">
              <a:spLocks noChangeArrowheads="1"/>
            </p:cNvSpPr>
            <p:nvPr/>
          </p:nvSpPr>
          <p:spPr bwMode="auto">
            <a:xfrm>
              <a:off x="3419872" y="3360142"/>
              <a:ext cx="499862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9" name="Text Box 61"/>
            <p:cNvSpPr txBox="1">
              <a:spLocks noChangeArrowheads="1"/>
            </p:cNvSpPr>
            <p:nvPr/>
          </p:nvSpPr>
          <p:spPr bwMode="auto">
            <a:xfrm>
              <a:off x="3923928" y="3356992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0" name="Text Box 61"/>
            <p:cNvSpPr txBox="1">
              <a:spLocks noChangeArrowheads="1"/>
            </p:cNvSpPr>
            <p:nvPr/>
          </p:nvSpPr>
          <p:spPr bwMode="auto">
            <a:xfrm>
              <a:off x="4427984" y="3356992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6" name="Text Box 57"/>
            <p:cNvSpPr txBox="1">
              <a:spLocks noChangeArrowheads="1"/>
            </p:cNvSpPr>
            <p:nvPr/>
          </p:nvSpPr>
          <p:spPr bwMode="auto">
            <a:xfrm>
              <a:off x="2627784" y="3068960"/>
              <a:ext cx="4248472" cy="2160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10800" rIns="18000" bIns="10800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1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2</a:t>
              </a:r>
              <a:r>
                <a:rPr lang="en-US" altLang="zh-CN" sz="1600" b="1" dirty="0" smtClean="0">
                  <a:latin typeface="+mn-ea"/>
                </a:rPr>
                <a:t>   </a:t>
              </a:r>
              <a:r>
                <a:rPr lang="en-US" altLang="zh-CN" sz="1400" b="1" dirty="0" smtClean="0">
                  <a:latin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3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4    5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6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7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8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9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47" name="Text Box 63"/>
            <p:cNvSpPr txBox="1">
              <a:spLocks noChangeArrowheads="1"/>
            </p:cNvSpPr>
            <p:nvPr/>
          </p:nvSpPr>
          <p:spPr bwMode="auto">
            <a:xfrm>
              <a:off x="539552" y="3284984"/>
              <a:ext cx="1872208" cy="1728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28800" rIns="18000" bIns="10800"/>
            <a:lstStyle/>
            <a:p>
              <a:pPr algn="l"/>
              <a:r>
                <a:rPr lang="en-US" altLang="zh-CN" sz="1800" b="1" dirty="0" smtClean="0">
                  <a:latin typeface="宋体" pitchFamily="2" charset="-122"/>
                </a:rPr>
                <a:t>I1:add 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latin typeface="宋体" pitchFamily="2" charset="-122"/>
                </a:rPr>
                <a:t>,$5,$6</a:t>
              </a:r>
              <a:endParaRPr lang="en-US" altLang="zh-CN" sz="1800" b="1" dirty="0" smtClean="0">
                <a:solidFill>
                  <a:srgbClr val="CC3300"/>
                </a:solidFill>
                <a:latin typeface="宋体" pitchFamily="2" charset="-122"/>
              </a:endParaRP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I2:sub $7,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latin typeface="宋体" pitchFamily="2" charset="-122"/>
                </a:rPr>
                <a:t>,$6</a:t>
              </a: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I3:or  $8,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latin typeface="宋体" pitchFamily="2" charset="-122"/>
                </a:rPr>
                <a:t>,$6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I4:slt $9,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latin typeface="宋体" pitchFamily="2" charset="-122"/>
                </a:rPr>
                <a:t>,$6</a:t>
              </a: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I5:and $3,$4,$6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45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 flipH="1">
              <a:off x="4927846" y="3212976"/>
              <a:ext cx="4194" cy="15841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 Box 61"/>
            <p:cNvSpPr txBox="1">
              <a:spLocks noChangeArrowheads="1"/>
            </p:cNvSpPr>
            <p:nvPr/>
          </p:nvSpPr>
          <p:spPr bwMode="auto">
            <a:xfrm>
              <a:off x="2920010" y="3720178"/>
              <a:ext cx="499862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8" name="Text Box 61"/>
            <p:cNvSpPr txBox="1">
              <a:spLocks noChangeArrowheads="1"/>
            </p:cNvSpPr>
            <p:nvPr/>
          </p:nvSpPr>
          <p:spPr bwMode="auto">
            <a:xfrm>
              <a:off x="3419872" y="3720177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9" name="Text Box 61"/>
            <p:cNvSpPr txBox="1">
              <a:spLocks noChangeArrowheads="1"/>
            </p:cNvSpPr>
            <p:nvPr/>
          </p:nvSpPr>
          <p:spPr bwMode="auto">
            <a:xfrm>
              <a:off x="3923928" y="3720178"/>
              <a:ext cx="499862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0" name="Text Box 61"/>
            <p:cNvSpPr txBox="1">
              <a:spLocks noChangeArrowheads="1"/>
            </p:cNvSpPr>
            <p:nvPr/>
          </p:nvSpPr>
          <p:spPr bwMode="auto">
            <a:xfrm>
              <a:off x="4427984" y="3717028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1" name="Text Box 61"/>
            <p:cNvSpPr txBox="1">
              <a:spLocks noChangeArrowheads="1"/>
            </p:cNvSpPr>
            <p:nvPr/>
          </p:nvSpPr>
          <p:spPr bwMode="auto">
            <a:xfrm>
              <a:off x="4932040" y="3717028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2" name="Text Box 61"/>
            <p:cNvSpPr txBox="1">
              <a:spLocks noChangeArrowheads="1"/>
            </p:cNvSpPr>
            <p:nvPr/>
          </p:nvSpPr>
          <p:spPr bwMode="auto">
            <a:xfrm>
              <a:off x="3424066" y="4080220"/>
              <a:ext cx="499862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3" name="Text Box 61"/>
            <p:cNvSpPr txBox="1">
              <a:spLocks noChangeArrowheads="1"/>
            </p:cNvSpPr>
            <p:nvPr/>
          </p:nvSpPr>
          <p:spPr bwMode="auto">
            <a:xfrm>
              <a:off x="3923928" y="4080219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4" name="Text Box 61"/>
            <p:cNvSpPr txBox="1">
              <a:spLocks noChangeArrowheads="1"/>
            </p:cNvSpPr>
            <p:nvPr/>
          </p:nvSpPr>
          <p:spPr bwMode="auto">
            <a:xfrm>
              <a:off x="4427984" y="4080220"/>
              <a:ext cx="499862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5" name="Text Box 61"/>
            <p:cNvSpPr txBox="1">
              <a:spLocks noChangeArrowheads="1"/>
            </p:cNvSpPr>
            <p:nvPr/>
          </p:nvSpPr>
          <p:spPr bwMode="auto">
            <a:xfrm>
              <a:off x="4932040" y="4077070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6" name="Text Box 61"/>
            <p:cNvSpPr txBox="1">
              <a:spLocks noChangeArrowheads="1"/>
            </p:cNvSpPr>
            <p:nvPr/>
          </p:nvSpPr>
          <p:spPr bwMode="auto">
            <a:xfrm>
              <a:off x="5436096" y="4077070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7" name="Text Box 61"/>
            <p:cNvSpPr txBox="1">
              <a:spLocks noChangeArrowheads="1"/>
            </p:cNvSpPr>
            <p:nvPr/>
          </p:nvSpPr>
          <p:spPr bwMode="auto">
            <a:xfrm>
              <a:off x="3928122" y="4440258"/>
              <a:ext cx="499862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8" name="Text Box 61"/>
            <p:cNvSpPr txBox="1">
              <a:spLocks noChangeArrowheads="1"/>
            </p:cNvSpPr>
            <p:nvPr/>
          </p:nvSpPr>
          <p:spPr bwMode="auto">
            <a:xfrm>
              <a:off x="4427984" y="4440257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9" name="Text Box 61"/>
            <p:cNvSpPr txBox="1">
              <a:spLocks noChangeArrowheads="1"/>
            </p:cNvSpPr>
            <p:nvPr/>
          </p:nvSpPr>
          <p:spPr bwMode="auto">
            <a:xfrm>
              <a:off x="4932040" y="4440258"/>
              <a:ext cx="499862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0" name="Text Box 61"/>
            <p:cNvSpPr txBox="1">
              <a:spLocks noChangeArrowheads="1"/>
            </p:cNvSpPr>
            <p:nvPr/>
          </p:nvSpPr>
          <p:spPr bwMode="auto">
            <a:xfrm>
              <a:off x="5436096" y="4437108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1" name="Text Box 61"/>
            <p:cNvSpPr txBox="1">
              <a:spLocks noChangeArrowheads="1"/>
            </p:cNvSpPr>
            <p:nvPr/>
          </p:nvSpPr>
          <p:spPr bwMode="auto">
            <a:xfrm>
              <a:off x="5940152" y="4437108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2" name="Text Box 61"/>
            <p:cNvSpPr txBox="1">
              <a:spLocks noChangeArrowheads="1"/>
            </p:cNvSpPr>
            <p:nvPr/>
          </p:nvSpPr>
          <p:spPr bwMode="auto">
            <a:xfrm>
              <a:off x="4432178" y="4800300"/>
              <a:ext cx="499862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3" name="Text Box 61"/>
            <p:cNvSpPr txBox="1">
              <a:spLocks noChangeArrowheads="1"/>
            </p:cNvSpPr>
            <p:nvPr/>
          </p:nvSpPr>
          <p:spPr bwMode="auto">
            <a:xfrm>
              <a:off x="4932040" y="4800299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4" name="Text Box 61"/>
            <p:cNvSpPr txBox="1">
              <a:spLocks noChangeArrowheads="1"/>
            </p:cNvSpPr>
            <p:nvPr/>
          </p:nvSpPr>
          <p:spPr bwMode="auto">
            <a:xfrm>
              <a:off x="5436096" y="4800300"/>
              <a:ext cx="499862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5" name="Text Box 61"/>
            <p:cNvSpPr txBox="1">
              <a:spLocks noChangeArrowheads="1"/>
            </p:cNvSpPr>
            <p:nvPr/>
          </p:nvSpPr>
          <p:spPr bwMode="auto">
            <a:xfrm>
              <a:off x="5940152" y="4797150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6" name="Text Box 61"/>
            <p:cNvSpPr txBox="1">
              <a:spLocks noChangeArrowheads="1"/>
            </p:cNvSpPr>
            <p:nvPr/>
          </p:nvSpPr>
          <p:spPr bwMode="auto">
            <a:xfrm>
              <a:off x="6444208" y="4797150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0" name="椭圆 79"/>
            <p:cNvSpPr/>
            <p:nvPr/>
          </p:nvSpPr>
          <p:spPr bwMode="auto">
            <a:xfrm>
              <a:off x="4940430" y="3429000"/>
              <a:ext cx="72000" cy="72008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84" name="直接连接符 83"/>
            <p:cNvCxnSpPr>
              <a:stCxn id="30" idx="3"/>
              <a:endCxn id="58" idx="0"/>
            </p:cNvCxnSpPr>
            <p:nvPr/>
          </p:nvCxnSpPr>
          <p:spPr bwMode="auto">
            <a:xfrm flipH="1">
              <a:off x="3670983" y="3465004"/>
              <a:ext cx="1261057" cy="25517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87" name="直接连接符 86"/>
            <p:cNvCxnSpPr>
              <a:stCxn id="80" idx="3"/>
            </p:cNvCxnSpPr>
            <p:nvPr/>
          </p:nvCxnSpPr>
          <p:spPr bwMode="auto">
            <a:xfrm flipH="1">
              <a:off x="4173859" y="3490463"/>
              <a:ext cx="777115" cy="58660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96" name="直接连接符 95"/>
            <p:cNvCxnSpPr>
              <a:stCxn id="80" idx="4"/>
              <a:endCxn id="68" idx="0"/>
            </p:cNvCxnSpPr>
            <p:nvPr/>
          </p:nvCxnSpPr>
          <p:spPr bwMode="auto">
            <a:xfrm flipH="1">
              <a:off x="4679095" y="3501008"/>
              <a:ext cx="297335" cy="93924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99" name="直接连接符 98"/>
            <p:cNvCxnSpPr>
              <a:stCxn id="80" idx="5"/>
              <a:endCxn id="73" idx="0"/>
            </p:cNvCxnSpPr>
            <p:nvPr/>
          </p:nvCxnSpPr>
          <p:spPr bwMode="auto">
            <a:xfrm>
              <a:off x="5001886" y="3490463"/>
              <a:ext cx="181265" cy="130983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105" name="组合 104"/>
          <p:cNvGrpSpPr/>
          <p:nvPr/>
        </p:nvGrpSpPr>
        <p:grpSpPr>
          <a:xfrm>
            <a:off x="971599" y="2487623"/>
            <a:ext cx="792089" cy="869367"/>
            <a:chOff x="971599" y="2415615"/>
            <a:chExt cx="792089" cy="869367"/>
          </a:xfrm>
        </p:grpSpPr>
        <p:sp>
          <p:nvSpPr>
            <p:cNvPr id="103" name="Text Box 60"/>
            <p:cNvSpPr txBox="1">
              <a:spLocks noChangeArrowheads="1"/>
            </p:cNvSpPr>
            <p:nvPr/>
          </p:nvSpPr>
          <p:spPr bwMode="auto">
            <a:xfrm>
              <a:off x="971599" y="2492896"/>
              <a:ext cx="667519" cy="615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2000" b="1" dirty="0" smtClean="0">
                  <a:solidFill>
                    <a:srgbClr val="990099"/>
                  </a:solidFill>
                  <a:latin typeface="宋体" pitchFamily="2" charset="-122"/>
                </a:rPr>
                <a:t>冲突指令</a:t>
              </a:r>
              <a:endParaRPr lang="en-US" altLang="zh-CN" sz="20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04" name="左大括号 103"/>
            <p:cNvSpPr/>
            <p:nvPr/>
          </p:nvSpPr>
          <p:spPr bwMode="auto">
            <a:xfrm>
              <a:off x="1619672" y="2415615"/>
              <a:ext cx="144016" cy="869367"/>
            </a:xfrm>
            <a:prstGeom prst="leftBrac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53" name="Text Box 22"/>
          <p:cNvSpPr txBox="1">
            <a:spLocks noChangeArrowheads="1"/>
          </p:cNvSpPr>
          <p:nvPr/>
        </p:nvSpPr>
        <p:spPr bwMode="auto">
          <a:xfrm>
            <a:off x="251520" y="3811106"/>
            <a:ext cx="8702675" cy="234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kumimoji="0"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kumimoji="0"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*处理方法：</a:t>
            </a:r>
            <a:r>
              <a:rPr kumimoji="0" lang="zh-CN" altLang="en-US" b="1" dirty="0" smtClean="0">
                <a:latin typeface="宋体" pitchFamily="2" charset="-122"/>
              </a:rPr>
              <a:t>阻塞法、转发法、乱序执行法</a:t>
            </a:r>
            <a:endParaRPr kumimoji="0" lang="en-US" altLang="zh-CN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45000"/>
              </a:lnSpc>
            </a:pPr>
            <a:r>
              <a:rPr kumimoji="0" lang="en-US" altLang="zh-CN" sz="1800" b="1" dirty="0" smtClean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kumimoji="0"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场景</a:t>
            </a:r>
            <a:r>
              <a:rPr kumimoji="0" lang="en-US" altLang="zh-CN" sz="1800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kumimoji="0" lang="zh-CN" altLang="en-US" sz="1800" b="1" dirty="0" smtClean="0">
                <a:latin typeface="宋体" pitchFamily="2" charset="-122"/>
              </a:rPr>
              <a:t>食堂排队打饭，甲</a:t>
            </a:r>
            <a:r>
              <a:rPr kumimoji="0" lang="en-US" altLang="zh-CN" sz="1800" b="1" dirty="0" smtClean="0">
                <a:latin typeface="宋体" pitchFamily="2" charset="-122"/>
              </a:rPr>
              <a:t>(</a:t>
            </a:r>
            <a:r>
              <a:rPr kumimoji="0" lang="zh-CN" altLang="en-US" sz="1800" b="1" dirty="0" smtClean="0">
                <a:latin typeface="宋体" pitchFamily="2" charset="-122"/>
              </a:rPr>
              <a:t>还没到窗口</a:t>
            </a:r>
            <a:r>
              <a:rPr kumimoji="0" lang="en-US" altLang="zh-CN" sz="1800" b="1" dirty="0" smtClean="0">
                <a:latin typeface="宋体" pitchFamily="2" charset="-122"/>
              </a:rPr>
              <a:t>)</a:t>
            </a:r>
            <a:r>
              <a:rPr kumimoji="0" lang="zh-CN" altLang="en-US" sz="1800" b="1" dirty="0" smtClean="0">
                <a:latin typeface="宋体" pitchFamily="2" charset="-122"/>
              </a:rPr>
              <a:t>蹲下系鞋带时，后面人怎么办？</a:t>
            </a:r>
            <a:endParaRPr kumimoji="0" lang="en-US" altLang="zh-CN" sz="1800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sz="1800" b="1" dirty="0" smtClean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kumimoji="0"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处理</a:t>
            </a:r>
            <a:r>
              <a:rPr kumimoji="0" lang="en-US" altLang="zh-CN" sz="1800" b="1" dirty="0" smtClean="0">
                <a:solidFill>
                  <a:srgbClr val="990099"/>
                </a:solidFill>
                <a:latin typeface="宋体" pitchFamily="2" charset="-122"/>
              </a:rPr>
              <a:t>— </a:t>
            </a:r>
            <a:r>
              <a:rPr kumimoji="0" lang="en-US" altLang="zh-CN" sz="1800" b="1" dirty="0" smtClean="0">
                <a:latin typeface="宋体" pitchFamily="2" charset="-122"/>
              </a:rPr>
              <a:t>a.</a:t>
            </a:r>
            <a:r>
              <a:rPr kumimoji="0" lang="zh-CN" altLang="en-US" sz="1800" b="1" dirty="0" smtClean="0">
                <a:latin typeface="宋体" pitchFamily="2" charset="-122"/>
              </a:rPr>
              <a:t>一起</a:t>
            </a:r>
            <a:r>
              <a:rPr kumimoji="0"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等</a:t>
            </a:r>
            <a:r>
              <a:rPr kumimoji="0" lang="zh-CN" altLang="en-US" sz="1800" b="1" dirty="0">
                <a:latin typeface="宋体" pitchFamily="2" charset="-122"/>
              </a:rPr>
              <a:t>，甲系好鞋带后</a:t>
            </a:r>
            <a:r>
              <a:rPr kumimoji="0" lang="zh-CN" altLang="en-US" sz="1800" b="1" dirty="0" smtClean="0">
                <a:latin typeface="宋体" pitchFamily="2" charset="-122"/>
              </a:rPr>
              <a:t>，大家一起走    </a:t>
            </a:r>
            <a:r>
              <a:rPr kumimoji="0" lang="en-US" altLang="zh-CN" sz="1800" b="1" dirty="0" smtClean="0">
                <a:latin typeface="宋体" pitchFamily="2" charset="-122"/>
              </a:rPr>
              <a:t>(</a:t>
            </a:r>
            <a:r>
              <a:rPr kumimoji="0" lang="zh-CN" altLang="en-US" sz="1800" b="1" dirty="0" smtClean="0">
                <a:latin typeface="宋体" pitchFamily="2" charset="-122"/>
              </a:rPr>
              <a:t>后面人排队时间</a:t>
            </a:r>
            <a:r>
              <a:rPr kumimoji="0"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增加</a:t>
            </a:r>
            <a:r>
              <a:rPr kumimoji="0" lang="en-US" altLang="zh-CN" sz="1800" b="1" dirty="0" smtClean="0">
                <a:latin typeface="宋体" pitchFamily="2" charset="-122"/>
              </a:rPr>
              <a:t>)</a:t>
            </a: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sz="1800" b="1" dirty="0">
                <a:latin typeface="宋体" pitchFamily="2" charset="-122"/>
              </a:rPr>
              <a:t> </a:t>
            </a:r>
            <a:r>
              <a:rPr kumimoji="0" lang="en-US" altLang="zh-CN" sz="1800" b="1" dirty="0" smtClean="0">
                <a:latin typeface="宋体" pitchFamily="2" charset="-122"/>
              </a:rPr>
              <a:t>            b.</a:t>
            </a:r>
            <a:r>
              <a:rPr kumimoji="0" lang="zh-CN" altLang="en-US" sz="1800" b="1" dirty="0" smtClean="0">
                <a:latin typeface="宋体" pitchFamily="2" charset="-122"/>
              </a:rPr>
              <a:t>正常</a:t>
            </a:r>
            <a:r>
              <a:rPr kumimoji="0"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走</a:t>
            </a:r>
            <a:r>
              <a:rPr kumimoji="0" lang="zh-CN" altLang="en-US" sz="1800" b="1" dirty="0" smtClean="0">
                <a:latin typeface="宋体" pitchFamily="2" charset="-122"/>
              </a:rPr>
              <a:t>，甲系好鞋带后，插到</a:t>
            </a:r>
            <a:r>
              <a:rPr kumimoji="0" lang="zh-CN" altLang="en-US" sz="1800" b="1" dirty="0" smtClean="0">
                <a:solidFill>
                  <a:schemeClr val="accent2"/>
                </a:solidFill>
                <a:latin typeface="宋体" pitchFamily="2" charset="-122"/>
              </a:rPr>
              <a:t>原先位置  </a:t>
            </a:r>
            <a:r>
              <a:rPr kumimoji="0" lang="en-US" altLang="zh-CN" sz="1800" b="1" dirty="0" smtClean="0">
                <a:latin typeface="宋体" pitchFamily="2" charset="-122"/>
              </a:rPr>
              <a:t>(</a:t>
            </a:r>
            <a:r>
              <a:rPr kumimoji="0" lang="zh-CN" altLang="en-US" sz="1800" b="1" dirty="0" smtClean="0">
                <a:latin typeface="宋体" pitchFamily="2" charset="-122"/>
              </a:rPr>
              <a:t>后面人排队时间</a:t>
            </a:r>
            <a:r>
              <a:rPr kumimoji="0"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不变</a:t>
            </a:r>
            <a:r>
              <a:rPr kumimoji="0" lang="en-US" altLang="zh-CN" sz="1800" b="1" dirty="0" smtClean="0">
                <a:latin typeface="宋体" pitchFamily="2" charset="-122"/>
              </a:rPr>
              <a:t>)</a:t>
            </a: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sz="1800" b="1" dirty="0">
                <a:latin typeface="宋体" pitchFamily="2" charset="-122"/>
              </a:rPr>
              <a:t> </a:t>
            </a:r>
            <a:r>
              <a:rPr kumimoji="0" lang="en-US" altLang="zh-CN" sz="1800" b="1" dirty="0" smtClean="0">
                <a:latin typeface="宋体" pitchFamily="2" charset="-122"/>
              </a:rPr>
              <a:t>            c.</a:t>
            </a:r>
            <a:r>
              <a:rPr kumimoji="0" lang="zh-CN" altLang="en-US" sz="1800" b="1" dirty="0" smtClean="0">
                <a:latin typeface="宋体" pitchFamily="2" charset="-122"/>
              </a:rPr>
              <a:t>正常</a:t>
            </a:r>
            <a:r>
              <a:rPr kumimoji="0"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走</a:t>
            </a:r>
            <a:r>
              <a:rPr kumimoji="0" lang="zh-CN" altLang="en-US" sz="1800" b="1" dirty="0" smtClean="0">
                <a:latin typeface="宋体" pitchFamily="2" charset="-122"/>
              </a:rPr>
              <a:t>，</a:t>
            </a:r>
            <a:r>
              <a:rPr kumimoji="0" lang="zh-CN" altLang="en-US" sz="1800" b="1" dirty="0">
                <a:latin typeface="宋体" pitchFamily="2" charset="-122"/>
              </a:rPr>
              <a:t>甲系好鞋带后</a:t>
            </a:r>
            <a:r>
              <a:rPr kumimoji="0" lang="zh-CN" altLang="en-US" sz="1800" b="1" dirty="0" smtClean="0">
                <a:latin typeface="宋体" pitchFamily="2" charset="-122"/>
              </a:rPr>
              <a:t>，插到</a:t>
            </a:r>
            <a:r>
              <a:rPr kumimoji="0" lang="zh-CN" altLang="en-US" sz="1800" b="1" dirty="0" smtClean="0">
                <a:solidFill>
                  <a:schemeClr val="accent2"/>
                </a:solidFill>
                <a:latin typeface="宋体" pitchFamily="2" charset="-122"/>
              </a:rPr>
              <a:t>就近位置  </a:t>
            </a:r>
            <a:r>
              <a:rPr kumimoji="0" lang="en-US" altLang="zh-CN" sz="1800" b="1" dirty="0" smtClean="0">
                <a:latin typeface="宋体" pitchFamily="2" charset="-122"/>
              </a:rPr>
              <a:t>(</a:t>
            </a:r>
            <a:r>
              <a:rPr kumimoji="0" lang="zh-CN" altLang="en-US" sz="1800" b="1" dirty="0">
                <a:latin typeface="宋体" pitchFamily="2" charset="-122"/>
              </a:rPr>
              <a:t>后面</a:t>
            </a:r>
            <a:r>
              <a:rPr kumimoji="0" lang="zh-CN" altLang="en-US" sz="1800" b="1" dirty="0" smtClean="0">
                <a:latin typeface="宋体" pitchFamily="2" charset="-122"/>
              </a:rPr>
              <a:t>人排队时间</a:t>
            </a:r>
            <a:r>
              <a:rPr kumimoji="0"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减少</a:t>
            </a:r>
            <a:r>
              <a:rPr kumimoji="0" lang="en-US" altLang="zh-CN" sz="1800" b="1" dirty="0" smtClean="0">
                <a:latin typeface="宋体" pitchFamily="2" charset="-122"/>
              </a:rPr>
              <a:t>)             </a:t>
            </a:r>
            <a:r>
              <a:rPr kumimoji="0" lang="zh-CN" alt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←小结</a:t>
            </a:r>
          </a:p>
        </p:txBody>
      </p:sp>
      <p:sp>
        <p:nvSpPr>
          <p:cNvPr id="48" name="AutoShape 15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AutoShape 15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78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3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102</a:t>
            </a:fld>
            <a:endParaRPr lang="en-US" altLang="zh-CN"/>
          </a:p>
        </p:txBody>
      </p:sp>
      <p:sp>
        <p:nvSpPr>
          <p:cNvPr id="3" name="Text Box 88"/>
          <p:cNvSpPr txBox="1">
            <a:spLocks noChangeArrowheads="1"/>
          </p:cNvSpPr>
          <p:nvPr/>
        </p:nvSpPr>
        <p:spPr bwMode="auto">
          <a:xfrm>
            <a:off x="179388" y="319647"/>
            <a:ext cx="8774112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kumimoji="0"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kumimoji="0"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阻塞法：</a:t>
            </a:r>
            <a:r>
              <a:rPr kumimoji="0" lang="zh-CN" altLang="en-US" b="1" dirty="0" smtClean="0">
                <a:latin typeface="宋体" pitchFamily="2" charset="-122"/>
              </a:rPr>
              <a:t>使冲突指令及其后续指令</a:t>
            </a:r>
            <a:r>
              <a:rPr kumimoji="0" lang="zh-CN" altLang="en-US" b="1" u="sng" dirty="0" smtClean="0">
                <a:latin typeface="宋体" pitchFamily="2" charset="-122"/>
              </a:rPr>
              <a:t>停顿</a:t>
            </a:r>
            <a:r>
              <a:rPr kumimoji="0" lang="zh-CN" altLang="en-US" b="1" dirty="0" smtClean="0">
                <a:latin typeface="宋体" pitchFamily="2" charset="-122"/>
              </a:rPr>
              <a:t>，直到</a:t>
            </a:r>
            <a:r>
              <a:rPr kumimoji="0" lang="en-US" altLang="zh-CN" b="1" dirty="0" smtClean="0">
                <a:latin typeface="宋体" pitchFamily="2" charset="-122"/>
              </a:rPr>
              <a:t>RAW</a:t>
            </a:r>
            <a:r>
              <a:rPr kumimoji="0" lang="zh-CN" altLang="en-US" b="1" dirty="0" smtClean="0">
                <a:latin typeface="宋体" pitchFamily="2" charset="-122"/>
              </a:rPr>
              <a:t>冒险消除</a:t>
            </a:r>
            <a:endParaRPr kumimoji="0" lang="en-US" altLang="zh-CN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停顿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方法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 eaLnBrk="0" hangingPunct="0">
              <a:lnSpc>
                <a:spcPct val="125000"/>
              </a:lnSpc>
            </a:pPr>
            <a:endParaRPr kumimoji="0"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endParaRPr kumimoji="0"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endParaRPr kumimoji="0"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endParaRPr kumimoji="0"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endParaRPr kumimoji="0"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机制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 eaLnBrk="0" hangingPunct="0">
              <a:lnSpc>
                <a:spcPct val="125000"/>
              </a:lnSpc>
            </a:pPr>
            <a:endParaRPr kumimoji="0"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05000"/>
              </a:lnSpc>
            </a:pPr>
            <a:endParaRPr kumimoji="0"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停顿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拍数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kumimoji="0" lang="en-US" altLang="zh-CN" b="1" dirty="0" smtClean="0">
              <a:latin typeface="宋体" pitchFamily="2" charset="-122"/>
            </a:endParaRPr>
          </a:p>
        </p:txBody>
      </p:sp>
      <p:sp>
        <p:nvSpPr>
          <p:cNvPr id="67" name="Text Box 88"/>
          <p:cNvSpPr txBox="1">
            <a:spLocks noChangeArrowheads="1"/>
          </p:cNvSpPr>
          <p:nvPr/>
        </p:nvSpPr>
        <p:spPr bwMode="auto">
          <a:xfrm>
            <a:off x="2559970" y="786770"/>
            <a:ext cx="345219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latin typeface="宋体" pitchFamily="2" charset="-122"/>
              </a:rPr>
              <a:t>插入气泡</a:t>
            </a:r>
            <a:r>
              <a:rPr kumimoji="0" lang="en-US" altLang="zh-CN" sz="2000" b="1" dirty="0" smtClean="0">
                <a:latin typeface="宋体" pitchFamily="2" charset="-122"/>
              </a:rPr>
              <a:t>(</a:t>
            </a:r>
            <a:r>
              <a:rPr kumimoji="0" lang="en-US" altLang="zh-CN" sz="2000" b="1" dirty="0" err="1" smtClean="0">
                <a:latin typeface="宋体" pitchFamily="2" charset="-122"/>
              </a:rPr>
              <a:t>nop</a:t>
            </a:r>
            <a:r>
              <a:rPr kumimoji="0" lang="zh-CN" altLang="en-US" sz="2000" b="1" dirty="0" smtClean="0">
                <a:latin typeface="宋体" pitchFamily="2" charset="-122"/>
              </a:rPr>
              <a:t>指令的命令</a:t>
            </a:r>
            <a:r>
              <a:rPr kumimoji="0"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68" name="Text Box 88"/>
          <p:cNvSpPr txBox="1">
            <a:spLocks noChangeArrowheads="1"/>
          </p:cNvSpPr>
          <p:nvPr/>
        </p:nvSpPr>
        <p:spPr bwMode="auto">
          <a:xfrm>
            <a:off x="1187624" y="3501008"/>
            <a:ext cx="7560840" cy="1369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      只要</a:t>
            </a:r>
            <a:r>
              <a:rPr kumimoji="0" lang="en-US" altLang="zh-CN" b="1" dirty="0">
                <a:latin typeface="宋体" pitchFamily="2" charset="-122"/>
              </a:rPr>
              <a:t>(ID</a:t>
            </a:r>
            <a:r>
              <a:rPr kumimoji="0" lang="zh-CN" altLang="en-US" b="1" dirty="0">
                <a:latin typeface="宋体" pitchFamily="2" charset="-122"/>
              </a:rPr>
              <a:t>段</a:t>
            </a:r>
            <a:r>
              <a:rPr kumimoji="0" lang="en-US" altLang="zh-CN" b="1" dirty="0">
                <a:latin typeface="宋体" pitchFamily="2" charset="-122"/>
              </a:rPr>
              <a:t>)</a:t>
            </a:r>
            <a:r>
              <a:rPr kumimoji="0" lang="zh-CN" altLang="en-US" b="1" dirty="0" smtClean="0">
                <a:latin typeface="宋体" pitchFamily="2" charset="-122"/>
              </a:rPr>
              <a:t>检测到</a:t>
            </a:r>
            <a:r>
              <a:rPr kumimoji="0" lang="en-US" altLang="zh-CN" b="1" dirty="0" smtClean="0">
                <a:latin typeface="宋体" pitchFamily="2" charset="-122"/>
              </a:rPr>
              <a:t>RAW</a:t>
            </a:r>
            <a:r>
              <a:rPr kumimoji="0" lang="zh-CN" altLang="en-US" b="1" dirty="0" smtClean="0">
                <a:latin typeface="宋体" pitchFamily="2" charset="-122"/>
              </a:rPr>
              <a:t>，</a:t>
            </a:r>
            <a:endParaRPr kumimoji="0" lang="en-US" altLang="zh-CN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      就</a:t>
            </a:r>
            <a:r>
              <a:rPr kumimoji="0"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暂停</a:t>
            </a:r>
            <a:r>
              <a:rPr kumimoji="0" lang="en-US" altLang="zh-CN" b="1" dirty="0" smtClean="0">
                <a:latin typeface="宋体" pitchFamily="2" charset="-122"/>
              </a:rPr>
              <a:t>IF</a:t>
            </a:r>
            <a:r>
              <a:rPr kumimoji="0" lang="zh-CN" altLang="en-US" b="1" dirty="0" smtClean="0">
                <a:latin typeface="宋体" pitchFamily="2" charset="-122"/>
              </a:rPr>
              <a:t>段、使</a:t>
            </a:r>
            <a:r>
              <a:rPr kumimoji="0" lang="en-US" altLang="zh-CN" b="1" dirty="0" smtClean="0">
                <a:latin typeface="宋体" pitchFamily="2" charset="-122"/>
              </a:rPr>
              <a:t>ID</a:t>
            </a:r>
            <a:r>
              <a:rPr kumimoji="0" lang="zh-CN" altLang="en-US" b="1" dirty="0" smtClean="0">
                <a:latin typeface="宋体" pitchFamily="2" charset="-122"/>
              </a:rPr>
              <a:t>段</a:t>
            </a:r>
            <a:r>
              <a:rPr kumimoji="0"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产生</a:t>
            </a:r>
            <a:r>
              <a:rPr kumimoji="0" lang="zh-CN" altLang="en-US" b="1" dirty="0" smtClean="0">
                <a:latin typeface="宋体" pitchFamily="2" charset="-122"/>
              </a:rPr>
              <a:t>气泡</a:t>
            </a:r>
            <a:endParaRPr kumimoji="0" lang="en-US" altLang="zh-CN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15000"/>
              </a:lnSpc>
            </a:pPr>
            <a:r>
              <a:rPr kumimoji="0"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封锁</a:t>
            </a:r>
            <a:r>
              <a:rPr kumimoji="0" lang="zh-CN" altLang="en-US" sz="2000" b="1" dirty="0">
                <a:latin typeface="宋体" pitchFamily="2" charset="-122"/>
              </a:rPr>
              <a:t>时钟信号</a:t>
            </a:r>
            <a:r>
              <a:rPr kumimoji="0" lang="zh-CN" altLang="en-US" sz="2000" dirty="0" smtClean="0">
                <a:latin typeface="宋体" pitchFamily="2" charset="-122"/>
              </a:rPr>
              <a:t>→┴→</a:t>
            </a:r>
            <a:r>
              <a:rPr kumimoji="0"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不写</a:t>
            </a:r>
            <a:r>
              <a:rPr kumimoji="0" lang="en-US" altLang="zh-CN" sz="2000" b="1" dirty="0" smtClean="0">
                <a:latin typeface="宋体" pitchFamily="2" charset="-122"/>
              </a:rPr>
              <a:t>IF/ID</a:t>
            </a:r>
            <a:r>
              <a:rPr kumimoji="0" lang="zh-CN" altLang="en-US" sz="2000" b="1" dirty="0" smtClean="0">
                <a:latin typeface="宋体" pitchFamily="2" charset="-122"/>
              </a:rPr>
              <a:t>寄存器</a:t>
            </a:r>
            <a:r>
              <a:rPr kumimoji="0" lang="zh-CN" altLang="en-US" sz="2000" dirty="0" smtClean="0">
                <a:latin typeface="宋体" pitchFamily="2" charset="-122"/>
              </a:rPr>
              <a:t>  └</a:t>
            </a:r>
            <a:r>
              <a:rPr kumimoji="0" lang="zh-CN" altLang="en-US" sz="2000" b="1" dirty="0" smtClean="0">
                <a:latin typeface="宋体" pitchFamily="2" charset="-122"/>
              </a:rPr>
              <a:t>←</a:t>
            </a:r>
            <a:r>
              <a:rPr kumimoji="0"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写入</a:t>
            </a:r>
            <a:r>
              <a:rPr kumimoji="0" lang="en-US" altLang="zh-CN" sz="2000" b="1" dirty="0" smtClean="0">
                <a:latin typeface="宋体" pitchFamily="2" charset="-122"/>
              </a:rPr>
              <a:t>ID/EX</a:t>
            </a:r>
            <a:r>
              <a:rPr kumimoji="0" lang="zh-CN" altLang="en-US" sz="2000" b="1" dirty="0" smtClean="0">
                <a:latin typeface="宋体" pitchFamily="2" charset="-122"/>
              </a:rPr>
              <a:t>寄存器</a:t>
            </a:r>
            <a:endParaRPr kumimoji="0" lang="en-US" altLang="zh-CN" sz="2000" b="1" dirty="0" smtClean="0">
              <a:latin typeface="宋体" pitchFamily="2" charset="-122"/>
            </a:endParaRPr>
          </a:p>
        </p:txBody>
      </p:sp>
      <p:sp>
        <p:nvSpPr>
          <p:cNvPr id="69" name="Text Box 88"/>
          <p:cNvSpPr txBox="1">
            <a:spLocks noChangeArrowheads="1"/>
          </p:cNvSpPr>
          <p:nvPr/>
        </p:nvSpPr>
        <p:spPr bwMode="auto">
          <a:xfrm>
            <a:off x="2555776" y="4797152"/>
            <a:ext cx="417390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latin typeface="宋体" pitchFamily="2" charset="-122"/>
              </a:rPr>
              <a:t>数据</a:t>
            </a:r>
            <a:r>
              <a:rPr kumimoji="0" lang="zh-CN" altLang="en-US" b="1" dirty="0">
                <a:latin typeface="宋体" pitchFamily="2" charset="-122"/>
              </a:rPr>
              <a:t>欲</a:t>
            </a:r>
            <a:r>
              <a:rPr kumimoji="0" lang="zh-CN" altLang="en-US" b="1" dirty="0" smtClean="0">
                <a:latin typeface="宋体" pitchFamily="2" charset="-122"/>
              </a:rPr>
              <a:t>读</a:t>
            </a:r>
            <a:r>
              <a:rPr kumimoji="0" lang="en-US" altLang="zh-CN" b="1" dirty="0" smtClean="0">
                <a:latin typeface="宋体" pitchFamily="2" charset="-122"/>
              </a:rPr>
              <a:t>-</a:t>
            </a:r>
            <a:r>
              <a:rPr kumimoji="0" lang="zh-CN" altLang="en-US" b="1" dirty="0" smtClean="0">
                <a:latin typeface="宋体" pitchFamily="2" charset="-122"/>
              </a:rPr>
              <a:t>可读的间隔拍数</a:t>
            </a:r>
            <a:endParaRPr kumimoji="0" lang="en-US" altLang="zh-CN" sz="2000" b="1" dirty="0" smtClean="0">
              <a:latin typeface="宋体" pitchFamily="2" charset="-122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5291733" y="1618941"/>
            <a:ext cx="3744763" cy="1583878"/>
            <a:chOff x="5291733" y="1618941"/>
            <a:chExt cx="3744763" cy="1583878"/>
          </a:xfrm>
        </p:grpSpPr>
        <p:cxnSp>
          <p:nvCxnSpPr>
            <p:cNvPr id="39" name="直接箭头连接符 38"/>
            <p:cNvCxnSpPr/>
            <p:nvPr/>
          </p:nvCxnSpPr>
          <p:spPr bwMode="auto">
            <a:xfrm>
              <a:off x="5724128" y="3199967"/>
              <a:ext cx="331236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直接箭头连接符 39"/>
            <p:cNvCxnSpPr/>
            <p:nvPr/>
          </p:nvCxnSpPr>
          <p:spPr bwMode="auto">
            <a:xfrm flipV="1">
              <a:off x="5724128" y="1618941"/>
              <a:ext cx="0" cy="15810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Text Box 61"/>
            <p:cNvSpPr txBox="1">
              <a:spLocks noChangeArrowheads="1"/>
            </p:cNvSpPr>
            <p:nvPr/>
          </p:nvSpPr>
          <p:spPr bwMode="auto">
            <a:xfrm>
              <a:off x="5724128" y="2911935"/>
              <a:ext cx="360040" cy="28488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2" name="Text Box 61"/>
            <p:cNvSpPr txBox="1">
              <a:spLocks noChangeArrowheads="1"/>
            </p:cNvSpPr>
            <p:nvPr/>
          </p:nvSpPr>
          <p:spPr bwMode="auto">
            <a:xfrm>
              <a:off x="6084168" y="2911935"/>
              <a:ext cx="360040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3" name="Text Box 61"/>
            <p:cNvSpPr txBox="1">
              <a:spLocks noChangeArrowheads="1"/>
            </p:cNvSpPr>
            <p:nvPr/>
          </p:nvSpPr>
          <p:spPr bwMode="auto">
            <a:xfrm>
              <a:off x="6444208" y="2911935"/>
              <a:ext cx="360040" cy="2848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4" name="Text Box 61"/>
            <p:cNvSpPr txBox="1">
              <a:spLocks noChangeArrowheads="1"/>
            </p:cNvSpPr>
            <p:nvPr/>
          </p:nvSpPr>
          <p:spPr bwMode="auto">
            <a:xfrm>
              <a:off x="6804248" y="2911935"/>
              <a:ext cx="360040" cy="2848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5" name="Text Box 61"/>
            <p:cNvSpPr txBox="1">
              <a:spLocks noChangeArrowheads="1"/>
            </p:cNvSpPr>
            <p:nvPr/>
          </p:nvSpPr>
          <p:spPr bwMode="auto">
            <a:xfrm>
              <a:off x="6084168" y="2627051"/>
              <a:ext cx="360040" cy="28488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6" name="Text Box 61"/>
            <p:cNvSpPr txBox="1">
              <a:spLocks noChangeArrowheads="1"/>
            </p:cNvSpPr>
            <p:nvPr/>
          </p:nvSpPr>
          <p:spPr bwMode="auto">
            <a:xfrm>
              <a:off x="6444208" y="2627051"/>
              <a:ext cx="360040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7" name="Text Box 61"/>
            <p:cNvSpPr txBox="1">
              <a:spLocks noChangeArrowheads="1"/>
            </p:cNvSpPr>
            <p:nvPr/>
          </p:nvSpPr>
          <p:spPr bwMode="auto">
            <a:xfrm>
              <a:off x="6804248" y="2627051"/>
              <a:ext cx="360040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8" name="Text Box 61"/>
            <p:cNvSpPr txBox="1">
              <a:spLocks noChangeArrowheads="1"/>
            </p:cNvSpPr>
            <p:nvPr/>
          </p:nvSpPr>
          <p:spPr bwMode="auto">
            <a:xfrm>
              <a:off x="7164288" y="2627051"/>
              <a:ext cx="360040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9" name="Text Box 61"/>
            <p:cNvSpPr txBox="1">
              <a:spLocks noChangeArrowheads="1"/>
            </p:cNvSpPr>
            <p:nvPr/>
          </p:nvSpPr>
          <p:spPr bwMode="auto">
            <a:xfrm>
              <a:off x="6444208" y="2342167"/>
              <a:ext cx="360040" cy="28488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0" name="Text Box 61"/>
            <p:cNvSpPr txBox="1">
              <a:spLocks noChangeArrowheads="1"/>
            </p:cNvSpPr>
            <p:nvPr/>
          </p:nvSpPr>
          <p:spPr bwMode="auto">
            <a:xfrm>
              <a:off x="6804248" y="2342167"/>
              <a:ext cx="360040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bub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51" name="Text Box 61"/>
            <p:cNvSpPr txBox="1">
              <a:spLocks noChangeArrowheads="1"/>
            </p:cNvSpPr>
            <p:nvPr/>
          </p:nvSpPr>
          <p:spPr bwMode="auto">
            <a:xfrm>
              <a:off x="7884368" y="2335871"/>
              <a:ext cx="360040" cy="29118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2" name="Text Box 61"/>
            <p:cNvSpPr txBox="1">
              <a:spLocks noChangeArrowheads="1"/>
            </p:cNvSpPr>
            <p:nvPr/>
          </p:nvSpPr>
          <p:spPr bwMode="auto">
            <a:xfrm>
              <a:off x="7524328" y="2627051"/>
              <a:ext cx="360040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3" name="Text Box 61"/>
            <p:cNvSpPr txBox="1">
              <a:spLocks noChangeArrowheads="1"/>
            </p:cNvSpPr>
            <p:nvPr/>
          </p:nvSpPr>
          <p:spPr bwMode="auto">
            <a:xfrm>
              <a:off x="6804248" y="2050987"/>
              <a:ext cx="360040" cy="29118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4" name="Text Box 61"/>
            <p:cNvSpPr txBox="1">
              <a:spLocks noChangeArrowheads="1"/>
            </p:cNvSpPr>
            <p:nvPr/>
          </p:nvSpPr>
          <p:spPr bwMode="auto">
            <a:xfrm>
              <a:off x="7164288" y="2050987"/>
              <a:ext cx="360040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bub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55" name="Text Box 61"/>
            <p:cNvSpPr txBox="1">
              <a:spLocks noChangeArrowheads="1"/>
            </p:cNvSpPr>
            <p:nvPr/>
          </p:nvSpPr>
          <p:spPr bwMode="auto">
            <a:xfrm>
              <a:off x="8244408" y="2050987"/>
              <a:ext cx="360040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6" name="Text Box 61"/>
            <p:cNvSpPr txBox="1">
              <a:spLocks noChangeArrowheads="1"/>
            </p:cNvSpPr>
            <p:nvPr/>
          </p:nvSpPr>
          <p:spPr bwMode="auto">
            <a:xfrm>
              <a:off x="7164288" y="1766103"/>
              <a:ext cx="360040" cy="28488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7" name="Text Box 61"/>
            <p:cNvSpPr txBox="1">
              <a:spLocks noChangeArrowheads="1"/>
            </p:cNvSpPr>
            <p:nvPr/>
          </p:nvSpPr>
          <p:spPr bwMode="auto">
            <a:xfrm>
              <a:off x="7524328" y="1766103"/>
              <a:ext cx="360040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bub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58" name="Text Box 61"/>
            <p:cNvSpPr txBox="1">
              <a:spLocks noChangeArrowheads="1"/>
            </p:cNvSpPr>
            <p:nvPr/>
          </p:nvSpPr>
          <p:spPr bwMode="auto">
            <a:xfrm>
              <a:off x="8604448" y="1762955"/>
              <a:ext cx="360040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9" name="Text Box 61"/>
            <p:cNvSpPr txBox="1">
              <a:spLocks noChangeArrowheads="1"/>
            </p:cNvSpPr>
            <p:nvPr/>
          </p:nvSpPr>
          <p:spPr bwMode="auto">
            <a:xfrm>
              <a:off x="7164288" y="2911935"/>
              <a:ext cx="360040" cy="2848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0" name="Text Box 61"/>
            <p:cNvSpPr txBox="1">
              <a:spLocks noChangeArrowheads="1"/>
            </p:cNvSpPr>
            <p:nvPr/>
          </p:nvSpPr>
          <p:spPr bwMode="auto">
            <a:xfrm>
              <a:off x="7164288" y="2335871"/>
              <a:ext cx="360040" cy="29118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bub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61" name="Text Box 61"/>
            <p:cNvSpPr txBox="1">
              <a:spLocks noChangeArrowheads="1"/>
            </p:cNvSpPr>
            <p:nvPr/>
          </p:nvSpPr>
          <p:spPr bwMode="auto">
            <a:xfrm>
              <a:off x="7524328" y="2335871"/>
              <a:ext cx="360040" cy="29118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bub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62" name="Text Box 61"/>
            <p:cNvSpPr txBox="1">
              <a:spLocks noChangeArrowheads="1"/>
            </p:cNvSpPr>
            <p:nvPr/>
          </p:nvSpPr>
          <p:spPr bwMode="auto">
            <a:xfrm>
              <a:off x="7524328" y="2047839"/>
              <a:ext cx="360040" cy="29118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bub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63" name="Text Box 61"/>
            <p:cNvSpPr txBox="1">
              <a:spLocks noChangeArrowheads="1"/>
            </p:cNvSpPr>
            <p:nvPr/>
          </p:nvSpPr>
          <p:spPr bwMode="auto">
            <a:xfrm>
              <a:off x="7884368" y="2047839"/>
              <a:ext cx="360040" cy="29118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bub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64" name="Text Box 61"/>
            <p:cNvSpPr txBox="1">
              <a:spLocks noChangeArrowheads="1"/>
            </p:cNvSpPr>
            <p:nvPr/>
          </p:nvSpPr>
          <p:spPr bwMode="auto">
            <a:xfrm>
              <a:off x="7884368" y="1759807"/>
              <a:ext cx="360040" cy="29118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bub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65" name="Text Box 61"/>
            <p:cNvSpPr txBox="1">
              <a:spLocks noChangeArrowheads="1"/>
            </p:cNvSpPr>
            <p:nvPr/>
          </p:nvSpPr>
          <p:spPr bwMode="auto">
            <a:xfrm>
              <a:off x="8244408" y="1759807"/>
              <a:ext cx="360040" cy="29118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bub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66" name="Text Box 63"/>
            <p:cNvSpPr txBox="1">
              <a:spLocks noChangeArrowheads="1"/>
            </p:cNvSpPr>
            <p:nvPr/>
          </p:nvSpPr>
          <p:spPr bwMode="auto">
            <a:xfrm>
              <a:off x="5291733" y="1759807"/>
              <a:ext cx="432395" cy="1443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 smtClean="0">
                <a:solidFill>
                  <a:srgbClr val="CC3300"/>
                </a:solidFill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2" name="Text Box 61"/>
            <p:cNvSpPr txBox="1">
              <a:spLocks noChangeArrowheads="1"/>
            </p:cNvSpPr>
            <p:nvPr/>
          </p:nvSpPr>
          <p:spPr bwMode="auto">
            <a:xfrm>
              <a:off x="7524328" y="2915419"/>
              <a:ext cx="360040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107504" y="1327759"/>
            <a:ext cx="5112568" cy="1944216"/>
            <a:chOff x="107504" y="1327759"/>
            <a:chExt cx="5112568" cy="1944216"/>
          </a:xfrm>
        </p:grpSpPr>
        <p:cxnSp>
          <p:nvCxnSpPr>
            <p:cNvPr id="75" name="直接箭头连接符 74"/>
            <p:cNvCxnSpPr/>
            <p:nvPr/>
          </p:nvCxnSpPr>
          <p:spPr bwMode="auto">
            <a:xfrm>
              <a:off x="1691156" y="1543783"/>
              <a:ext cx="352891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6" name="Text Box 61"/>
            <p:cNvSpPr txBox="1">
              <a:spLocks noChangeArrowheads="1"/>
            </p:cNvSpPr>
            <p:nvPr/>
          </p:nvSpPr>
          <p:spPr bwMode="auto">
            <a:xfrm>
              <a:off x="1687486" y="1618941"/>
              <a:ext cx="504056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7" name="Text Box 61"/>
            <p:cNvSpPr txBox="1">
              <a:spLocks noChangeArrowheads="1"/>
            </p:cNvSpPr>
            <p:nvPr/>
          </p:nvSpPr>
          <p:spPr bwMode="auto">
            <a:xfrm>
              <a:off x="2191542" y="1618940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8" name="Text Box 61"/>
            <p:cNvSpPr txBox="1">
              <a:spLocks noChangeArrowheads="1"/>
            </p:cNvSpPr>
            <p:nvPr/>
          </p:nvSpPr>
          <p:spPr bwMode="auto">
            <a:xfrm>
              <a:off x="2691404" y="1618941"/>
              <a:ext cx="511920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9" name="Text Box 61"/>
            <p:cNvSpPr txBox="1">
              <a:spLocks noChangeArrowheads="1"/>
            </p:cNvSpPr>
            <p:nvPr/>
          </p:nvSpPr>
          <p:spPr bwMode="auto">
            <a:xfrm>
              <a:off x="3199654" y="1618939"/>
              <a:ext cx="504056" cy="212875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0" name="Text Box 61"/>
            <p:cNvSpPr txBox="1">
              <a:spLocks noChangeArrowheads="1"/>
            </p:cNvSpPr>
            <p:nvPr/>
          </p:nvSpPr>
          <p:spPr bwMode="auto">
            <a:xfrm>
              <a:off x="3703710" y="1618941"/>
              <a:ext cx="504056" cy="21287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1" name="Text Box 57"/>
            <p:cNvSpPr txBox="1">
              <a:spLocks noChangeArrowheads="1"/>
            </p:cNvSpPr>
            <p:nvPr/>
          </p:nvSpPr>
          <p:spPr bwMode="auto">
            <a:xfrm>
              <a:off x="1903510" y="1327759"/>
              <a:ext cx="3240360" cy="2160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10800" rIns="18000" bIns="10800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1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2</a:t>
              </a:r>
              <a:r>
                <a:rPr lang="en-US" altLang="zh-CN" sz="1600" b="1" dirty="0" smtClean="0">
                  <a:latin typeface="+mn-ea"/>
                </a:rPr>
                <a:t>   </a:t>
              </a:r>
              <a:r>
                <a:rPr lang="en-US" altLang="zh-CN" sz="1400" b="1" dirty="0" smtClean="0">
                  <a:latin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3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4    5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6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7 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82" name="Text Box 63"/>
            <p:cNvSpPr txBox="1">
              <a:spLocks noChangeArrowheads="1"/>
            </p:cNvSpPr>
            <p:nvPr/>
          </p:nvSpPr>
          <p:spPr bwMode="auto">
            <a:xfrm>
              <a:off x="107504" y="1543783"/>
              <a:ext cx="1584176" cy="1728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28800" rIns="18000" bIns="10800"/>
            <a:lstStyle/>
            <a:p>
              <a:pPr algn="l"/>
              <a:r>
                <a:rPr lang="en-US" altLang="zh-CN" sz="1800" b="1" dirty="0" smtClean="0">
                  <a:latin typeface="宋体" pitchFamily="2" charset="-122"/>
                </a:rPr>
                <a:t>I1:add 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latin typeface="宋体" pitchFamily="2" charset="-122"/>
                </a:rPr>
                <a:t>,$5,</a:t>
              </a:r>
              <a:endParaRPr lang="en-US" altLang="zh-CN" sz="1800" b="1" dirty="0" smtClean="0">
                <a:solidFill>
                  <a:srgbClr val="CC3300"/>
                </a:solidFill>
                <a:latin typeface="宋体" pitchFamily="2" charset="-122"/>
              </a:endParaRPr>
            </a:p>
            <a:p>
              <a:pPr algn="l"/>
              <a:r>
                <a:rPr lang="en-US" altLang="zh-CN" sz="1800" b="1" dirty="0" smtClean="0">
                  <a:latin typeface="宋体" pitchFamily="2" charset="-122"/>
                </a:rPr>
                <a:t>    stall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spcBef>
                  <a:spcPts val="1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    stall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spcBef>
                  <a:spcPts val="1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    stall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spcBef>
                  <a:spcPts val="1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I2:sub $7,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latin typeface="宋体" pitchFamily="2" charset="-122"/>
                </a:rPr>
                <a:t>,</a:t>
              </a:r>
            </a:p>
            <a:p>
              <a:pPr algn="l">
                <a:spcBef>
                  <a:spcPts val="1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I3:or  $8,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latin typeface="宋体" pitchFamily="2" charset="-122"/>
                </a:rPr>
                <a:t>,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45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3" name="Text Box 61"/>
            <p:cNvSpPr txBox="1">
              <a:spLocks noChangeArrowheads="1"/>
            </p:cNvSpPr>
            <p:nvPr/>
          </p:nvSpPr>
          <p:spPr bwMode="auto">
            <a:xfrm>
              <a:off x="2695598" y="3055951"/>
              <a:ext cx="499862" cy="212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4" name="Text Box 61"/>
            <p:cNvSpPr txBox="1">
              <a:spLocks noChangeArrowheads="1"/>
            </p:cNvSpPr>
            <p:nvPr/>
          </p:nvSpPr>
          <p:spPr bwMode="auto">
            <a:xfrm>
              <a:off x="4713657" y="3055952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5" name="Text Box 61"/>
            <p:cNvSpPr txBox="1">
              <a:spLocks noChangeArrowheads="1"/>
            </p:cNvSpPr>
            <p:nvPr/>
          </p:nvSpPr>
          <p:spPr bwMode="auto">
            <a:xfrm>
              <a:off x="2191542" y="2771069"/>
              <a:ext cx="499862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6" name="Text Box 61"/>
            <p:cNvSpPr txBox="1">
              <a:spLocks noChangeArrowheads="1"/>
            </p:cNvSpPr>
            <p:nvPr/>
          </p:nvSpPr>
          <p:spPr bwMode="auto">
            <a:xfrm>
              <a:off x="2691404" y="2771068"/>
              <a:ext cx="504056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7" name="Text Box 61"/>
            <p:cNvSpPr txBox="1">
              <a:spLocks noChangeArrowheads="1"/>
            </p:cNvSpPr>
            <p:nvPr/>
          </p:nvSpPr>
          <p:spPr bwMode="auto">
            <a:xfrm>
              <a:off x="4711822" y="2771069"/>
              <a:ext cx="499862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8" name="Text Box 61"/>
            <p:cNvSpPr txBox="1">
              <a:spLocks noChangeArrowheads="1"/>
            </p:cNvSpPr>
            <p:nvPr/>
          </p:nvSpPr>
          <p:spPr bwMode="auto">
            <a:xfrm>
              <a:off x="3195460" y="2771069"/>
              <a:ext cx="506415" cy="212876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9" name="Text Box 61"/>
            <p:cNvSpPr txBox="1">
              <a:spLocks noChangeArrowheads="1"/>
            </p:cNvSpPr>
            <p:nvPr/>
          </p:nvSpPr>
          <p:spPr bwMode="auto">
            <a:xfrm>
              <a:off x="3703711" y="2771069"/>
              <a:ext cx="499862" cy="21287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0" name="Text Box 61"/>
            <p:cNvSpPr txBox="1">
              <a:spLocks noChangeArrowheads="1"/>
            </p:cNvSpPr>
            <p:nvPr/>
          </p:nvSpPr>
          <p:spPr bwMode="auto">
            <a:xfrm>
              <a:off x="4203574" y="2771069"/>
              <a:ext cx="510608" cy="212876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1" name="Text Box 61"/>
            <p:cNvSpPr txBox="1">
              <a:spLocks noChangeArrowheads="1"/>
            </p:cNvSpPr>
            <p:nvPr/>
          </p:nvSpPr>
          <p:spPr bwMode="auto">
            <a:xfrm>
              <a:off x="3195460" y="3055951"/>
              <a:ext cx="504056" cy="212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2" name="Text Box 61"/>
            <p:cNvSpPr txBox="1">
              <a:spLocks noChangeArrowheads="1"/>
            </p:cNvSpPr>
            <p:nvPr/>
          </p:nvSpPr>
          <p:spPr bwMode="auto">
            <a:xfrm>
              <a:off x="3699516" y="3055951"/>
              <a:ext cx="508250" cy="212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3" name="Text Box 61"/>
            <p:cNvSpPr txBox="1">
              <a:spLocks noChangeArrowheads="1"/>
            </p:cNvSpPr>
            <p:nvPr/>
          </p:nvSpPr>
          <p:spPr bwMode="auto">
            <a:xfrm>
              <a:off x="4203573" y="3055951"/>
              <a:ext cx="508249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94" name="直接连接符 93"/>
            <p:cNvCxnSpPr/>
            <p:nvPr/>
          </p:nvCxnSpPr>
          <p:spPr bwMode="auto">
            <a:xfrm>
              <a:off x="4203572" y="1831817"/>
              <a:ext cx="0" cy="9360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5" name="组合 94"/>
          <p:cNvGrpSpPr/>
          <p:nvPr/>
        </p:nvGrpSpPr>
        <p:grpSpPr>
          <a:xfrm>
            <a:off x="4211960" y="1700808"/>
            <a:ext cx="246918" cy="1070261"/>
            <a:chOff x="4211960" y="1700808"/>
            <a:chExt cx="246918" cy="1070261"/>
          </a:xfrm>
        </p:grpSpPr>
        <p:sp>
          <p:nvSpPr>
            <p:cNvPr id="96" name="椭圆 95"/>
            <p:cNvSpPr/>
            <p:nvPr/>
          </p:nvSpPr>
          <p:spPr bwMode="auto">
            <a:xfrm>
              <a:off x="4211960" y="1700808"/>
              <a:ext cx="72000" cy="72008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97" name="直接连接符 96"/>
            <p:cNvCxnSpPr>
              <a:stCxn id="96" idx="4"/>
              <a:endCxn id="90" idx="0"/>
            </p:cNvCxnSpPr>
            <p:nvPr/>
          </p:nvCxnSpPr>
          <p:spPr bwMode="auto">
            <a:xfrm>
              <a:off x="4247960" y="1772816"/>
              <a:ext cx="210918" cy="99825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98" name="组合 97"/>
          <p:cNvGrpSpPr/>
          <p:nvPr/>
        </p:nvGrpSpPr>
        <p:grpSpPr>
          <a:xfrm>
            <a:off x="2943433" y="1903823"/>
            <a:ext cx="2272445" cy="867246"/>
            <a:chOff x="2943433" y="1903823"/>
            <a:chExt cx="2272445" cy="867246"/>
          </a:xfrm>
        </p:grpSpPr>
        <p:cxnSp>
          <p:nvCxnSpPr>
            <p:cNvPr id="99" name="直接连接符 98"/>
            <p:cNvCxnSpPr/>
            <p:nvPr/>
          </p:nvCxnSpPr>
          <p:spPr bwMode="auto">
            <a:xfrm>
              <a:off x="3195460" y="1903823"/>
              <a:ext cx="0" cy="86409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0" name="云形 99"/>
            <p:cNvSpPr/>
            <p:nvPr/>
          </p:nvSpPr>
          <p:spPr bwMode="auto">
            <a:xfrm>
              <a:off x="3199654" y="1903823"/>
              <a:ext cx="504056" cy="216024"/>
            </a:xfrm>
            <a:prstGeom prst="cloud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spc="-200" normalizeH="0" dirty="0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</a:rPr>
                <a:t>气泡</a:t>
              </a:r>
            </a:p>
          </p:txBody>
        </p:sp>
        <p:sp>
          <p:nvSpPr>
            <p:cNvPr id="101" name="云形 100"/>
            <p:cNvSpPr/>
            <p:nvPr/>
          </p:nvSpPr>
          <p:spPr bwMode="auto">
            <a:xfrm>
              <a:off x="3703710" y="2191855"/>
              <a:ext cx="504056" cy="216024"/>
            </a:xfrm>
            <a:prstGeom prst="cloud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spc="-200" normalizeH="0" dirty="0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</a:rPr>
                <a:t>气泡</a:t>
              </a:r>
            </a:p>
          </p:txBody>
        </p:sp>
        <p:sp>
          <p:nvSpPr>
            <p:cNvPr id="102" name="云形 101"/>
            <p:cNvSpPr/>
            <p:nvPr/>
          </p:nvSpPr>
          <p:spPr bwMode="auto">
            <a:xfrm>
              <a:off x="4207766" y="2479887"/>
              <a:ext cx="504056" cy="216024"/>
            </a:xfrm>
            <a:prstGeom prst="cloud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spc="-200" normalizeH="0" dirty="0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</a:rPr>
                <a:t>气泡</a:t>
              </a:r>
            </a:p>
          </p:txBody>
        </p:sp>
        <p:cxnSp>
          <p:nvCxnSpPr>
            <p:cNvPr id="103" name="直接箭头连接符 167"/>
            <p:cNvCxnSpPr>
              <a:endCxn id="100" idx="2"/>
            </p:cNvCxnSpPr>
            <p:nvPr/>
          </p:nvCxnSpPr>
          <p:spPr bwMode="auto">
            <a:xfrm rot="5400000" flipH="1" flipV="1">
              <a:off x="2692709" y="2262559"/>
              <a:ext cx="759233" cy="257786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4" name="云形 103"/>
            <p:cNvSpPr/>
            <p:nvPr/>
          </p:nvSpPr>
          <p:spPr bwMode="auto">
            <a:xfrm>
              <a:off x="3703710" y="1903823"/>
              <a:ext cx="504056" cy="216024"/>
            </a:xfrm>
            <a:prstGeom prst="cloud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spc="-200" normalizeH="0" dirty="0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</a:rPr>
                <a:t>气泡</a:t>
              </a:r>
            </a:p>
          </p:txBody>
        </p:sp>
        <p:sp>
          <p:nvSpPr>
            <p:cNvPr id="105" name="云形 104"/>
            <p:cNvSpPr/>
            <p:nvPr/>
          </p:nvSpPr>
          <p:spPr bwMode="auto">
            <a:xfrm>
              <a:off x="4207766" y="2191855"/>
              <a:ext cx="504056" cy="216024"/>
            </a:xfrm>
            <a:prstGeom prst="cloud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spc="-200" normalizeH="0" dirty="0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</a:rPr>
                <a:t>气泡</a:t>
              </a:r>
            </a:p>
          </p:txBody>
        </p:sp>
        <p:sp>
          <p:nvSpPr>
            <p:cNvPr id="106" name="云形 105"/>
            <p:cNvSpPr/>
            <p:nvPr/>
          </p:nvSpPr>
          <p:spPr bwMode="auto">
            <a:xfrm>
              <a:off x="4711822" y="2479887"/>
              <a:ext cx="504056" cy="216024"/>
            </a:xfrm>
            <a:prstGeom prst="cloud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spc="-200" normalizeH="0" dirty="0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</a:rPr>
                <a:t>气泡</a:t>
              </a:r>
            </a:p>
          </p:txBody>
        </p:sp>
        <p:cxnSp>
          <p:nvCxnSpPr>
            <p:cNvPr id="107" name="直接连接符 106"/>
            <p:cNvCxnSpPr/>
            <p:nvPr/>
          </p:nvCxnSpPr>
          <p:spPr bwMode="auto">
            <a:xfrm flipH="1">
              <a:off x="3703710" y="2191855"/>
              <a:ext cx="4194" cy="5760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直接箭头连接符 167"/>
            <p:cNvCxnSpPr>
              <a:endCxn id="101" idx="2"/>
            </p:cNvCxnSpPr>
            <p:nvPr/>
          </p:nvCxnSpPr>
          <p:spPr bwMode="auto">
            <a:xfrm rot="5400000" flipH="1" flipV="1">
              <a:off x="3341370" y="2407165"/>
              <a:ext cx="471202" cy="256606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直接箭头连接符 167"/>
            <p:cNvCxnSpPr>
              <a:endCxn id="102" idx="2"/>
            </p:cNvCxnSpPr>
            <p:nvPr/>
          </p:nvCxnSpPr>
          <p:spPr bwMode="auto">
            <a:xfrm rot="5400000" flipH="1" flipV="1">
              <a:off x="3989901" y="2551640"/>
              <a:ext cx="183170" cy="255688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0" name="云形 109"/>
            <p:cNvSpPr/>
            <p:nvPr/>
          </p:nvSpPr>
          <p:spPr bwMode="auto">
            <a:xfrm>
              <a:off x="4207766" y="1903823"/>
              <a:ext cx="504056" cy="216024"/>
            </a:xfrm>
            <a:prstGeom prst="cloud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spc="-200" normalizeH="0" dirty="0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</a:rPr>
                <a:t>气泡</a:t>
              </a:r>
            </a:p>
          </p:txBody>
        </p:sp>
        <p:sp>
          <p:nvSpPr>
            <p:cNvPr id="111" name="云形 110"/>
            <p:cNvSpPr/>
            <p:nvPr/>
          </p:nvSpPr>
          <p:spPr bwMode="auto">
            <a:xfrm>
              <a:off x="4711822" y="2191855"/>
              <a:ext cx="504056" cy="216024"/>
            </a:xfrm>
            <a:prstGeom prst="cloud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spc="-200" normalizeH="0" dirty="0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</a:rPr>
                <a:t>气泡</a:t>
              </a:r>
            </a:p>
          </p:txBody>
        </p:sp>
      </p:grpSp>
      <p:sp>
        <p:nvSpPr>
          <p:cNvPr id="113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175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AutoShape 1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AutoShape 15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AutoShape 15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97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024399" y="2551896"/>
            <a:ext cx="4580049" cy="1957224"/>
            <a:chOff x="4024399" y="2551896"/>
            <a:chExt cx="4580049" cy="1957224"/>
          </a:xfrm>
        </p:grpSpPr>
        <p:cxnSp>
          <p:nvCxnSpPr>
            <p:cNvPr id="124" name="直接箭头连接符 123"/>
            <p:cNvCxnSpPr/>
            <p:nvPr/>
          </p:nvCxnSpPr>
          <p:spPr bwMode="auto">
            <a:xfrm flipV="1">
              <a:off x="7254297" y="4078646"/>
              <a:ext cx="241220" cy="43047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125" name="Text Box 61"/>
            <p:cNvSpPr txBox="1">
              <a:spLocks noChangeArrowheads="1"/>
            </p:cNvSpPr>
            <p:nvPr/>
          </p:nvSpPr>
          <p:spPr bwMode="auto">
            <a:xfrm>
              <a:off x="7128284" y="3793761"/>
              <a:ext cx="1476164" cy="284884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+mn-ea"/>
                  <a:ea typeface="+mn-ea"/>
                </a:rPr>
                <a:t>下一拍到</a:t>
              </a:r>
              <a:r>
                <a:rPr lang="en-US" altLang="zh-CN" sz="1800" b="1" dirty="0" smtClean="0">
                  <a:latin typeface="+mn-ea"/>
                  <a:ea typeface="+mn-ea"/>
                </a:rPr>
                <a:t>EX</a:t>
              </a:r>
              <a:r>
                <a:rPr lang="zh-CN" altLang="en-US" sz="1800" b="1" dirty="0" smtClean="0">
                  <a:latin typeface="+mn-ea"/>
                  <a:ea typeface="+mn-ea"/>
                </a:rPr>
                <a:t>段</a:t>
              </a: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cxnSp>
          <p:nvCxnSpPr>
            <p:cNvPr id="126" name="直接箭头连接符 125"/>
            <p:cNvCxnSpPr/>
            <p:nvPr/>
          </p:nvCxnSpPr>
          <p:spPr bwMode="auto">
            <a:xfrm flipH="1" flipV="1">
              <a:off x="7013078" y="2551896"/>
              <a:ext cx="482439" cy="124186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4" name="直接箭头连接符 113"/>
            <p:cNvCxnSpPr/>
            <p:nvPr/>
          </p:nvCxnSpPr>
          <p:spPr bwMode="auto">
            <a:xfrm flipV="1">
              <a:off x="4024399" y="2868391"/>
              <a:ext cx="2916325" cy="159718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5" name="组合 14"/>
          <p:cNvGrpSpPr/>
          <p:nvPr/>
        </p:nvGrpSpPr>
        <p:grpSpPr>
          <a:xfrm>
            <a:off x="5904148" y="786770"/>
            <a:ext cx="2844316" cy="481990"/>
            <a:chOff x="5904148" y="786770"/>
            <a:chExt cx="2844316" cy="481990"/>
          </a:xfrm>
        </p:grpSpPr>
        <p:sp>
          <p:nvSpPr>
            <p:cNvPr id="115" name="Text Box 61"/>
            <p:cNvSpPr txBox="1">
              <a:spLocks noChangeArrowheads="1"/>
            </p:cNvSpPr>
            <p:nvPr/>
          </p:nvSpPr>
          <p:spPr bwMode="auto">
            <a:xfrm>
              <a:off x="6732240" y="921729"/>
              <a:ext cx="2016224" cy="347031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+mn-ea"/>
                  <a:ea typeface="+mn-ea"/>
                </a:rPr>
                <a:t>后续段需正常流动</a:t>
              </a: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cxnSp>
          <p:nvCxnSpPr>
            <p:cNvPr id="116" name="直接箭头连接符 115"/>
            <p:cNvCxnSpPr/>
            <p:nvPr/>
          </p:nvCxnSpPr>
          <p:spPr bwMode="auto">
            <a:xfrm>
              <a:off x="5904148" y="786770"/>
              <a:ext cx="825535" cy="13495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8" name="直接箭头连接符 127"/>
            <p:cNvCxnSpPr/>
            <p:nvPr/>
          </p:nvCxnSpPr>
          <p:spPr bwMode="auto">
            <a:xfrm flipH="1">
              <a:off x="6048164" y="1124744"/>
              <a:ext cx="684076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122" name="直接箭头连接符 121"/>
          <p:cNvCxnSpPr/>
          <p:nvPr/>
        </p:nvCxnSpPr>
        <p:spPr bwMode="auto">
          <a:xfrm flipV="1">
            <a:off x="4964767" y="2852936"/>
            <a:ext cx="1659461" cy="72008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08249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9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103</a:t>
            </a:fld>
            <a:endParaRPr lang="en-US" altLang="zh-CN"/>
          </a:p>
        </p:txBody>
      </p:sp>
      <p:sp>
        <p:nvSpPr>
          <p:cNvPr id="3" name="Text Box 88"/>
          <p:cNvSpPr txBox="1">
            <a:spLocks noChangeArrowheads="1"/>
          </p:cNvSpPr>
          <p:nvPr/>
        </p:nvSpPr>
        <p:spPr bwMode="auto">
          <a:xfrm>
            <a:off x="190500" y="260648"/>
            <a:ext cx="8773988" cy="351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0"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     </a:t>
            </a:r>
            <a:r>
              <a:rPr kumimoji="0"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例</a:t>
            </a:r>
            <a:r>
              <a:rPr kumimoji="0"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1</a:t>
            </a:r>
            <a:r>
              <a:rPr kumimoji="0"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：</a:t>
            </a:r>
            <a:r>
              <a:rPr kumimoji="0" lang="en-US" altLang="zh-CN" sz="2200" b="1" dirty="0" smtClean="0">
                <a:latin typeface="+mn-ea"/>
                <a:ea typeface="+mn-ea"/>
              </a:rPr>
              <a:t>MIPS</a:t>
            </a:r>
            <a:r>
              <a:rPr kumimoji="0" lang="zh-CN" altLang="en-US" sz="2200" b="1" dirty="0" smtClean="0">
                <a:latin typeface="+mn-ea"/>
                <a:ea typeface="+mn-ea"/>
              </a:rPr>
              <a:t>流水线中，</a:t>
            </a:r>
            <a:r>
              <a:rPr lang="zh-CN" altLang="zh-CN" sz="2200" b="1" dirty="0" smtClean="0">
                <a:latin typeface="+mn-ea"/>
                <a:ea typeface="+mn-ea"/>
              </a:rPr>
              <a:t>写</a:t>
            </a:r>
            <a:r>
              <a:rPr lang="en-US" altLang="zh-CN" sz="2200" b="1" dirty="0" smtClean="0">
                <a:latin typeface="+mn-ea"/>
                <a:ea typeface="+mn-ea"/>
              </a:rPr>
              <a:t>GPRs</a:t>
            </a:r>
            <a:r>
              <a:rPr lang="zh-CN" altLang="en-US" sz="2200" b="1" dirty="0" smtClean="0">
                <a:latin typeface="+mn-ea"/>
                <a:ea typeface="+mn-ea"/>
              </a:rPr>
              <a:t>放</a:t>
            </a:r>
            <a:r>
              <a:rPr lang="zh-CN" altLang="zh-CN" sz="2200" b="1" dirty="0" smtClean="0">
                <a:latin typeface="+mn-ea"/>
                <a:ea typeface="+mn-ea"/>
              </a:rPr>
              <a:t>在</a:t>
            </a:r>
            <a:r>
              <a:rPr lang="en-US" altLang="zh-CN" sz="2200" b="1" dirty="0">
                <a:latin typeface="+mn-ea"/>
                <a:ea typeface="+mn-ea"/>
              </a:rPr>
              <a:t>WB</a:t>
            </a:r>
            <a:r>
              <a:rPr lang="zh-CN" altLang="zh-CN" sz="2200" b="1" dirty="0">
                <a:latin typeface="+mn-ea"/>
                <a:ea typeface="+mn-ea"/>
              </a:rPr>
              <a:t>段，在下一拍</a:t>
            </a:r>
            <a:r>
              <a:rPr lang="zh-CN" altLang="zh-CN" sz="2200" b="1" dirty="0" smtClean="0">
                <a:latin typeface="+mn-ea"/>
                <a:ea typeface="+mn-ea"/>
              </a:rPr>
              <a:t>才能够读出</a:t>
            </a:r>
            <a:r>
              <a:rPr lang="zh-CN" altLang="en-US" sz="2200" b="1" dirty="0" smtClean="0">
                <a:latin typeface="+mn-ea"/>
                <a:ea typeface="+mn-ea"/>
              </a:rPr>
              <a:t>当前拍</a:t>
            </a:r>
            <a:r>
              <a:rPr lang="zh-CN" altLang="zh-CN" sz="2200" b="1" dirty="0" smtClean="0">
                <a:latin typeface="+mn-ea"/>
                <a:ea typeface="+mn-ea"/>
              </a:rPr>
              <a:t>所</a:t>
            </a:r>
            <a:r>
              <a:rPr lang="zh-CN" altLang="zh-CN" sz="2200" b="1" dirty="0">
                <a:latin typeface="+mn-ea"/>
                <a:ea typeface="+mn-ea"/>
              </a:rPr>
              <a:t>写的数据。现有如下</a:t>
            </a:r>
            <a:r>
              <a:rPr lang="en-US" altLang="zh-CN" sz="2200" b="1" dirty="0">
                <a:latin typeface="+mn-ea"/>
                <a:ea typeface="+mn-ea"/>
              </a:rPr>
              <a:t>MIPS</a:t>
            </a:r>
            <a:r>
              <a:rPr lang="zh-CN" altLang="zh-CN" sz="2200" b="1" dirty="0">
                <a:latin typeface="+mn-ea"/>
                <a:ea typeface="+mn-ea"/>
              </a:rPr>
              <a:t>指令序列</a:t>
            </a:r>
            <a:r>
              <a:rPr lang="zh-CN" altLang="zh-CN" sz="2200" b="1" dirty="0" smtClean="0">
                <a:latin typeface="+mn-ea"/>
                <a:ea typeface="+mn-ea"/>
              </a:rPr>
              <a:t>：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algn="l"/>
            <a:r>
              <a:rPr lang="en-US" altLang="zh-CN" sz="2200" b="1" dirty="0" smtClean="0">
                <a:latin typeface="+mn-ea"/>
                <a:ea typeface="+mn-ea"/>
              </a:rPr>
              <a:t>        I1</a:t>
            </a:r>
            <a:r>
              <a:rPr lang="en-US" altLang="zh-CN" sz="2200" b="1" dirty="0">
                <a:latin typeface="+mn-ea"/>
                <a:ea typeface="+mn-ea"/>
              </a:rPr>
              <a:t>: add $4, $5, $6     </a:t>
            </a:r>
            <a:r>
              <a:rPr lang="zh-CN" altLang="en-US" sz="2200" b="1" dirty="0" smtClean="0">
                <a:latin typeface="+mn-ea"/>
                <a:ea typeface="+mn-ea"/>
              </a:rPr>
              <a:t>；</a:t>
            </a:r>
            <a:r>
              <a:rPr lang="pt-BR" altLang="zh-CN" sz="2200" b="1" dirty="0" smtClean="0">
                <a:latin typeface="+mn-ea"/>
                <a:ea typeface="+mn-ea"/>
              </a:rPr>
              <a:t>$</a:t>
            </a:r>
            <a:r>
              <a:rPr lang="pt-BR" altLang="zh-CN" sz="2200" b="1" dirty="0">
                <a:latin typeface="+mn-ea"/>
                <a:ea typeface="+mn-ea"/>
              </a:rPr>
              <a:t>4</a:t>
            </a:r>
            <a:r>
              <a:rPr lang="en-US" altLang="zh-CN" sz="2200" b="1" dirty="0">
                <a:latin typeface="+mn-ea"/>
                <a:ea typeface="+mn-ea"/>
              </a:rPr>
              <a:t>←</a:t>
            </a:r>
            <a:r>
              <a:rPr lang="pt-BR" altLang="zh-CN" sz="2200" b="1" dirty="0">
                <a:latin typeface="+mn-ea"/>
                <a:ea typeface="+mn-ea"/>
              </a:rPr>
              <a:t>$5</a:t>
            </a:r>
            <a:r>
              <a:rPr lang="zh-CN" altLang="zh-CN" sz="2200" b="1" dirty="0">
                <a:latin typeface="+mn-ea"/>
                <a:ea typeface="+mn-ea"/>
              </a:rPr>
              <a:t>＋</a:t>
            </a:r>
            <a:r>
              <a:rPr lang="pt-BR" altLang="zh-CN" sz="2200" b="1" dirty="0">
                <a:latin typeface="+mn-ea"/>
                <a:ea typeface="+mn-ea"/>
              </a:rPr>
              <a:t>$6</a:t>
            </a:r>
            <a:endParaRPr lang="zh-CN" altLang="zh-CN" sz="2200" b="1" dirty="0">
              <a:latin typeface="+mn-ea"/>
              <a:ea typeface="+mn-ea"/>
            </a:endParaRPr>
          </a:p>
          <a:p>
            <a:pPr algn="l"/>
            <a:r>
              <a:rPr lang="en-US" altLang="zh-CN" sz="2200" b="1" dirty="0" smtClean="0">
                <a:latin typeface="+mn-ea"/>
                <a:ea typeface="+mn-ea"/>
              </a:rPr>
              <a:t>        I2</a:t>
            </a:r>
            <a:r>
              <a:rPr lang="en-US" altLang="zh-CN" sz="2200" b="1" dirty="0">
                <a:latin typeface="+mn-ea"/>
                <a:ea typeface="+mn-ea"/>
              </a:rPr>
              <a:t>: sub $7, $4, $5     </a:t>
            </a:r>
            <a:r>
              <a:rPr lang="zh-CN" altLang="en-US" sz="2200" b="1" dirty="0" smtClean="0">
                <a:latin typeface="+mn-ea"/>
                <a:ea typeface="+mn-ea"/>
              </a:rPr>
              <a:t>；</a:t>
            </a:r>
            <a:r>
              <a:rPr lang="pt-BR" altLang="zh-CN" sz="2200" b="1" dirty="0" smtClean="0">
                <a:latin typeface="+mn-ea"/>
                <a:ea typeface="+mn-ea"/>
              </a:rPr>
              <a:t>$</a:t>
            </a:r>
            <a:r>
              <a:rPr lang="pt-BR" altLang="zh-CN" sz="2200" b="1" dirty="0">
                <a:latin typeface="+mn-ea"/>
                <a:ea typeface="+mn-ea"/>
              </a:rPr>
              <a:t>7</a:t>
            </a:r>
            <a:r>
              <a:rPr lang="en-US" altLang="zh-CN" sz="2200" b="1" dirty="0">
                <a:latin typeface="+mn-ea"/>
                <a:ea typeface="+mn-ea"/>
              </a:rPr>
              <a:t>←</a:t>
            </a:r>
            <a:r>
              <a:rPr lang="pt-BR" altLang="zh-CN" sz="2200" b="1" dirty="0">
                <a:latin typeface="+mn-ea"/>
                <a:ea typeface="+mn-ea"/>
              </a:rPr>
              <a:t>$4</a:t>
            </a:r>
            <a:r>
              <a:rPr lang="zh-CN" altLang="zh-CN" sz="2200" b="1" dirty="0">
                <a:latin typeface="+mn-ea"/>
                <a:ea typeface="+mn-ea"/>
              </a:rPr>
              <a:t>－</a:t>
            </a:r>
            <a:r>
              <a:rPr lang="pt-BR" altLang="zh-CN" sz="2200" b="1" dirty="0">
                <a:latin typeface="+mn-ea"/>
                <a:ea typeface="+mn-ea"/>
              </a:rPr>
              <a:t>$5</a:t>
            </a:r>
            <a:endParaRPr lang="zh-CN" altLang="zh-CN" sz="2200" b="1" dirty="0">
              <a:latin typeface="+mn-ea"/>
              <a:ea typeface="+mn-ea"/>
            </a:endParaRPr>
          </a:p>
          <a:p>
            <a:pPr algn="l"/>
            <a:r>
              <a:rPr lang="en-US" altLang="zh-CN" sz="2200" b="1" dirty="0" smtClean="0">
                <a:latin typeface="+mn-ea"/>
                <a:ea typeface="+mn-ea"/>
              </a:rPr>
              <a:t>        I3</a:t>
            </a:r>
            <a:r>
              <a:rPr lang="en-US" altLang="zh-CN" sz="2200" b="1" dirty="0">
                <a:latin typeface="+mn-ea"/>
                <a:ea typeface="+mn-ea"/>
              </a:rPr>
              <a:t>: </a:t>
            </a:r>
            <a:r>
              <a:rPr lang="en-US" altLang="zh-CN" sz="2200" b="1" dirty="0" smtClean="0">
                <a:latin typeface="+mn-ea"/>
                <a:ea typeface="+mn-ea"/>
              </a:rPr>
              <a:t>or  </a:t>
            </a:r>
            <a:r>
              <a:rPr lang="en-US" altLang="zh-CN" sz="2200" b="1" dirty="0">
                <a:latin typeface="+mn-ea"/>
                <a:ea typeface="+mn-ea"/>
              </a:rPr>
              <a:t>$8, $4, $7 </a:t>
            </a:r>
            <a:r>
              <a:rPr lang="en-US" altLang="zh-CN" sz="2200" b="1" dirty="0" smtClean="0">
                <a:latin typeface="+mn-ea"/>
                <a:ea typeface="+mn-ea"/>
              </a:rPr>
              <a:t>    </a:t>
            </a:r>
            <a:r>
              <a:rPr lang="zh-CN" altLang="en-US" sz="2200" b="1" dirty="0" smtClean="0">
                <a:latin typeface="+mn-ea"/>
                <a:ea typeface="+mn-ea"/>
              </a:rPr>
              <a:t>；</a:t>
            </a:r>
            <a:r>
              <a:rPr lang="pt-BR" altLang="zh-CN" sz="2200" b="1" dirty="0" smtClean="0">
                <a:latin typeface="+mn-ea"/>
                <a:ea typeface="+mn-ea"/>
              </a:rPr>
              <a:t>$</a:t>
            </a:r>
            <a:r>
              <a:rPr lang="pt-BR" altLang="zh-CN" sz="2200" b="1" dirty="0">
                <a:latin typeface="+mn-ea"/>
                <a:ea typeface="+mn-ea"/>
              </a:rPr>
              <a:t>8</a:t>
            </a:r>
            <a:r>
              <a:rPr lang="en-US" altLang="zh-CN" sz="2200" b="1" dirty="0">
                <a:latin typeface="+mn-ea"/>
                <a:ea typeface="+mn-ea"/>
              </a:rPr>
              <a:t>←</a:t>
            </a:r>
            <a:r>
              <a:rPr lang="pt-BR" altLang="zh-CN" sz="2200" b="1" dirty="0">
                <a:latin typeface="+mn-ea"/>
                <a:ea typeface="+mn-ea"/>
              </a:rPr>
              <a:t>$4 | $7</a:t>
            </a:r>
            <a:endParaRPr lang="zh-CN" altLang="zh-CN" sz="2200" b="1" dirty="0">
              <a:latin typeface="+mn-ea"/>
              <a:ea typeface="+mn-ea"/>
            </a:endParaRPr>
          </a:p>
          <a:p>
            <a:pPr algn="l"/>
            <a:r>
              <a:rPr lang="en-US" altLang="zh-CN" sz="2200" b="1" dirty="0" smtClean="0">
                <a:latin typeface="+mn-ea"/>
                <a:ea typeface="+mn-ea"/>
              </a:rPr>
              <a:t>        I4</a:t>
            </a:r>
            <a:r>
              <a:rPr lang="en-US" altLang="zh-CN" sz="2200" b="1" dirty="0">
                <a:latin typeface="+mn-ea"/>
                <a:ea typeface="+mn-ea"/>
              </a:rPr>
              <a:t>: </a:t>
            </a:r>
            <a:r>
              <a:rPr lang="en-US" altLang="zh-CN" sz="2200" b="1" dirty="0" err="1">
                <a:latin typeface="+mn-ea"/>
                <a:ea typeface="+mn-ea"/>
              </a:rPr>
              <a:t>sw</a:t>
            </a: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latin typeface="+mn-ea"/>
                <a:ea typeface="+mn-ea"/>
              </a:rPr>
              <a:t> $</a:t>
            </a:r>
            <a:r>
              <a:rPr lang="en-US" altLang="zh-CN" sz="2200" b="1" dirty="0">
                <a:latin typeface="+mn-ea"/>
                <a:ea typeface="+mn-ea"/>
              </a:rPr>
              <a:t>6, 20($4)    </a:t>
            </a:r>
            <a:r>
              <a:rPr lang="en-US" altLang="zh-CN" sz="2200" b="1" dirty="0" smtClean="0">
                <a:latin typeface="+mn-ea"/>
                <a:ea typeface="+mn-ea"/>
              </a:rPr>
              <a:t> </a:t>
            </a:r>
            <a:r>
              <a:rPr lang="zh-CN" altLang="en-US" sz="2200" b="1" dirty="0" smtClean="0">
                <a:latin typeface="+mn-ea"/>
                <a:ea typeface="+mn-ea"/>
              </a:rPr>
              <a:t>；</a:t>
            </a:r>
            <a:r>
              <a:rPr lang="en-US" altLang="zh-CN" sz="2200" b="1" dirty="0" smtClean="0">
                <a:latin typeface="+mn-ea"/>
                <a:ea typeface="+mn-ea"/>
              </a:rPr>
              <a:t>M</a:t>
            </a:r>
            <a:r>
              <a:rPr lang="en-US" altLang="zh-CN" sz="2200" b="1" dirty="0">
                <a:latin typeface="+mn-ea"/>
                <a:ea typeface="+mn-ea"/>
              </a:rPr>
              <a:t>[</a:t>
            </a:r>
            <a:r>
              <a:rPr lang="pt-BR" altLang="zh-CN" sz="2200" b="1" dirty="0">
                <a:latin typeface="+mn-ea"/>
                <a:ea typeface="+mn-ea"/>
              </a:rPr>
              <a:t>$4</a:t>
            </a:r>
            <a:r>
              <a:rPr lang="zh-CN" altLang="zh-CN" sz="2200" b="1" dirty="0">
                <a:latin typeface="+mn-ea"/>
                <a:ea typeface="+mn-ea"/>
              </a:rPr>
              <a:t>＋</a:t>
            </a:r>
            <a:r>
              <a:rPr lang="pt-BR" altLang="zh-CN" sz="2200" b="1" dirty="0">
                <a:latin typeface="+mn-ea"/>
                <a:ea typeface="+mn-ea"/>
              </a:rPr>
              <a:t>20]</a:t>
            </a:r>
            <a:r>
              <a:rPr lang="en-US" altLang="zh-CN" sz="2200" b="1" dirty="0">
                <a:latin typeface="+mn-ea"/>
                <a:ea typeface="+mn-ea"/>
              </a:rPr>
              <a:t>←</a:t>
            </a:r>
            <a:r>
              <a:rPr lang="pt-BR" altLang="zh-CN" sz="2200" b="1" dirty="0">
                <a:latin typeface="+mn-ea"/>
                <a:ea typeface="+mn-ea"/>
              </a:rPr>
              <a:t>$6</a:t>
            </a:r>
            <a:endParaRPr lang="zh-CN" altLang="zh-CN" sz="2200" b="1" dirty="0">
              <a:latin typeface="+mn-ea"/>
              <a:ea typeface="+mn-ea"/>
            </a:endParaRPr>
          </a:p>
          <a:p>
            <a:pPr algn="l"/>
            <a:r>
              <a:rPr lang="en-US" altLang="zh-CN" sz="2200" b="1" dirty="0" smtClean="0">
                <a:latin typeface="+mn-ea"/>
                <a:ea typeface="+mn-ea"/>
              </a:rPr>
              <a:t>        I5</a:t>
            </a:r>
            <a:r>
              <a:rPr lang="en-US" altLang="zh-CN" sz="2200" b="1" dirty="0">
                <a:latin typeface="+mn-ea"/>
                <a:ea typeface="+mn-ea"/>
              </a:rPr>
              <a:t>: </a:t>
            </a:r>
            <a:r>
              <a:rPr lang="en-US" altLang="zh-CN" sz="2200" b="1" dirty="0" err="1">
                <a:latin typeface="+mn-ea"/>
                <a:ea typeface="+mn-ea"/>
              </a:rPr>
              <a:t>lw</a:t>
            </a: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latin typeface="+mn-ea"/>
                <a:ea typeface="+mn-ea"/>
              </a:rPr>
              <a:t> $</a:t>
            </a:r>
            <a:r>
              <a:rPr lang="en-US" altLang="zh-CN" sz="2200" b="1" dirty="0">
                <a:latin typeface="+mn-ea"/>
                <a:ea typeface="+mn-ea"/>
              </a:rPr>
              <a:t>9, 20($8)     </a:t>
            </a:r>
            <a:r>
              <a:rPr lang="zh-CN" altLang="en-US" sz="2200" b="1" dirty="0" smtClean="0">
                <a:latin typeface="+mn-ea"/>
                <a:ea typeface="+mn-ea"/>
              </a:rPr>
              <a:t>；</a:t>
            </a:r>
            <a:r>
              <a:rPr lang="pt-BR" altLang="zh-CN" sz="2200" b="1" dirty="0" smtClean="0">
                <a:latin typeface="+mn-ea"/>
                <a:ea typeface="+mn-ea"/>
              </a:rPr>
              <a:t>$</a:t>
            </a:r>
            <a:r>
              <a:rPr lang="pt-BR" altLang="zh-CN" sz="2200" b="1" dirty="0">
                <a:latin typeface="+mn-ea"/>
                <a:ea typeface="+mn-ea"/>
              </a:rPr>
              <a:t>9</a:t>
            </a:r>
            <a:r>
              <a:rPr lang="en-US" altLang="zh-CN" sz="2200" b="1" dirty="0">
                <a:latin typeface="+mn-ea"/>
                <a:ea typeface="+mn-ea"/>
              </a:rPr>
              <a:t>←M[</a:t>
            </a:r>
            <a:r>
              <a:rPr lang="pt-BR" altLang="zh-CN" sz="2200" b="1" dirty="0">
                <a:latin typeface="+mn-ea"/>
                <a:ea typeface="+mn-ea"/>
              </a:rPr>
              <a:t>$8</a:t>
            </a:r>
            <a:r>
              <a:rPr lang="zh-CN" altLang="zh-CN" sz="2200" b="1" dirty="0">
                <a:latin typeface="+mn-ea"/>
                <a:ea typeface="+mn-ea"/>
              </a:rPr>
              <a:t>＋</a:t>
            </a:r>
            <a:r>
              <a:rPr lang="pt-BR" altLang="zh-CN" sz="2200" b="1" dirty="0">
                <a:latin typeface="+mn-ea"/>
                <a:ea typeface="+mn-ea"/>
              </a:rPr>
              <a:t>20</a:t>
            </a:r>
            <a:r>
              <a:rPr lang="pt-BR" altLang="zh-CN" sz="2200" b="1" dirty="0" smtClean="0">
                <a:latin typeface="+mn-ea"/>
                <a:ea typeface="+mn-ea"/>
              </a:rPr>
              <a:t>] </a:t>
            </a: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+mn-ea"/>
                <a:ea typeface="+mn-ea"/>
              </a:rPr>
              <a:t>  问：①</a:t>
            </a:r>
            <a:r>
              <a:rPr lang="zh-CN" altLang="zh-CN" sz="2200" b="1" dirty="0" smtClean="0">
                <a:latin typeface="+mn-ea"/>
                <a:ea typeface="+mn-ea"/>
              </a:rPr>
              <a:t>哪些</a:t>
            </a:r>
            <a:r>
              <a:rPr lang="zh-CN" altLang="zh-CN" sz="2200" b="1" dirty="0">
                <a:latin typeface="+mn-ea"/>
                <a:ea typeface="+mn-ea"/>
              </a:rPr>
              <a:t>指令之间存在</a:t>
            </a:r>
            <a:r>
              <a:rPr lang="en-US" altLang="zh-CN" sz="2200" b="1" dirty="0">
                <a:latin typeface="+mn-ea"/>
                <a:ea typeface="+mn-ea"/>
              </a:rPr>
              <a:t>RAW</a:t>
            </a:r>
            <a:r>
              <a:rPr lang="zh-CN" altLang="zh-CN" sz="2200" b="1" dirty="0">
                <a:latin typeface="+mn-ea"/>
                <a:ea typeface="+mn-ea"/>
              </a:rPr>
              <a:t>冒险</a:t>
            </a:r>
            <a:r>
              <a:rPr lang="zh-CN" altLang="zh-CN" sz="2200" b="1" dirty="0" smtClean="0">
                <a:latin typeface="+mn-ea"/>
                <a:ea typeface="+mn-ea"/>
              </a:rPr>
              <a:t>？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+mn-ea"/>
                <a:ea typeface="+mn-ea"/>
              </a:rPr>
              <a:t>      ②</a:t>
            </a:r>
            <a:r>
              <a:rPr lang="zh-CN" altLang="zh-CN" sz="2200" b="1" dirty="0" smtClean="0">
                <a:latin typeface="+mn-ea"/>
                <a:ea typeface="+mn-ea"/>
              </a:rPr>
              <a:t>采用</a:t>
            </a:r>
            <a:r>
              <a:rPr lang="zh-CN" altLang="zh-CN" sz="2200" b="1" dirty="0">
                <a:latin typeface="+mn-ea"/>
                <a:ea typeface="+mn-ea"/>
              </a:rPr>
              <a:t>阻塞法处理</a:t>
            </a:r>
            <a:r>
              <a:rPr lang="en-US" altLang="zh-CN" sz="2200" b="1" dirty="0">
                <a:latin typeface="+mn-ea"/>
                <a:ea typeface="+mn-ea"/>
              </a:rPr>
              <a:t>RAW</a:t>
            </a:r>
            <a:r>
              <a:rPr lang="zh-CN" altLang="zh-CN" sz="2200" b="1" dirty="0">
                <a:latin typeface="+mn-ea"/>
                <a:ea typeface="+mn-ea"/>
              </a:rPr>
              <a:t>冒险，指令序列的执行时间为多少拍</a:t>
            </a:r>
            <a:r>
              <a:rPr lang="zh-CN" altLang="zh-CN" sz="2200" b="1" dirty="0" smtClean="0">
                <a:latin typeface="+mn-ea"/>
                <a:ea typeface="+mn-ea"/>
              </a:rPr>
              <a:t>？</a:t>
            </a:r>
            <a:endParaRPr kumimoji="0"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4" name="Text Box 88"/>
          <p:cNvSpPr txBox="1">
            <a:spLocks noChangeArrowheads="1"/>
          </p:cNvSpPr>
          <p:nvPr/>
        </p:nvSpPr>
        <p:spPr bwMode="auto">
          <a:xfrm>
            <a:off x="179512" y="3717032"/>
            <a:ext cx="8773988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kumimoji="0"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kumimoji="0" lang="zh-CN" altLang="en-US" b="1" dirty="0" smtClean="0">
                <a:latin typeface="宋体" pitchFamily="2" charset="-122"/>
              </a:rPr>
              <a:t>①</a:t>
            </a:r>
            <a:r>
              <a:rPr kumimoji="0" lang="en-US" altLang="zh-CN" b="1" dirty="0" smtClean="0">
                <a:latin typeface="宋体" pitchFamily="2" charset="-122"/>
              </a:rPr>
              <a:t>RAW</a:t>
            </a:r>
            <a:r>
              <a:rPr kumimoji="0" lang="zh-CN" altLang="en-US" b="1" dirty="0" smtClean="0">
                <a:latin typeface="宋体" pitchFamily="2" charset="-122"/>
              </a:rPr>
              <a:t>冒险有：</a:t>
            </a:r>
            <a:r>
              <a:rPr kumimoji="0" lang="en-US" altLang="zh-CN" b="1" dirty="0" smtClean="0">
                <a:latin typeface="宋体" pitchFamily="2" charset="-122"/>
              </a:rPr>
              <a:t>I1-I2</a:t>
            </a:r>
            <a:r>
              <a:rPr kumimoji="0" lang="zh-CN" altLang="en-US" b="1" dirty="0" smtClean="0">
                <a:latin typeface="宋体" pitchFamily="2" charset="-122"/>
              </a:rPr>
              <a:t>、</a:t>
            </a:r>
            <a:r>
              <a:rPr kumimoji="0" lang="en-US" altLang="zh-CN" b="1" dirty="0" smtClean="0">
                <a:latin typeface="宋体" pitchFamily="2" charset="-122"/>
              </a:rPr>
              <a:t>I1-I3</a:t>
            </a:r>
            <a:r>
              <a:rPr kumimoji="0" lang="zh-CN" altLang="en-US" b="1" dirty="0" smtClean="0">
                <a:latin typeface="宋体" pitchFamily="2" charset="-122"/>
              </a:rPr>
              <a:t>、</a:t>
            </a:r>
            <a:r>
              <a:rPr kumimoji="0" lang="en-US" altLang="zh-CN" b="1" dirty="0" smtClean="0">
                <a:latin typeface="宋体" pitchFamily="2" charset="-122"/>
              </a:rPr>
              <a:t>I1-I4</a:t>
            </a:r>
            <a:r>
              <a:rPr kumimoji="0" lang="zh-CN" altLang="en-US" b="1" dirty="0" smtClean="0">
                <a:latin typeface="宋体" pitchFamily="2" charset="-122"/>
              </a:rPr>
              <a:t>，</a:t>
            </a:r>
            <a:r>
              <a:rPr kumimoji="0" lang="en-US" altLang="zh-CN" b="1" dirty="0" smtClean="0">
                <a:latin typeface="宋体" pitchFamily="2" charset="-122"/>
              </a:rPr>
              <a:t>I2-I3</a:t>
            </a:r>
            <a:r>
              <a:rPr kumimoji="0" lang="zh-CN" altLang="en-US" b="1" dirty="0" smtClean="0">
                <a:latin typeface="宋体" pitchFamily="2" charset="-122"/>
              </a:rPr>
              <a:t>，</a:t>
            </a:r>
            <a:r>
              <a:rPr kumimoji="0" lang="en-US" altLang="zh-CN" b="1" dirty="0" smtClean="0">
                <a:latin typeface="宋体" pitchFamily="2" charset="-122"/>
              </a:rPr>
              <a:t>I3-I5</a:t>
            </a:r>
            <a:endParaRPr kumimoji="0" lang="en-US" altLang="zh-CN" sz="2000" b="1" dirty="0" smtClean="0">
              <a:latin typeface="宋体" pitchFamily="2" charset="-122"/>
            </a:endParaRPr>
          </a:p>
        </p:txBody>
      </p:sp>
      <p:sp>
        <p:nvSpPr>
          <p:cNvPr id="5" name="Text Box 88"/>
          <p:cNvSpPr txBox="1">
            <a:spLocks noChangeArrowheads="1"/>
          </p:cNvSpPr>
          <p:nvPr/>
        </p:nvSpPr>
        <p:spPr bwMode="auto">
          <a:xfrm>
            <a:off x="179512" y="4190317"/>
            <a:ext cx="8856984" cy="189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latin typeface="宋体" pitchFamily="2" charset="-122"/>
              </a:rPr>
              <a:t>     ②</a:t>
            </a:r>
            <a:r>
              <a:rPr kumimoji="0" lang="en-US" altLang="zh-CN" b="1" dirty="0" smtClean="0">
                <a:latin typeface="宋体" pitchFamily="2" charset="-122"/>
              </a:rPr>
              <a:t>I1-I2</a:t>
            </a:r>
            <a:r>
              <a:rPr kumimoji="0" lang="zh-CN" altLang="en-US" b="1" dirty="0" smtClean="0">
                <a:latin typeface="宋体" pitchFamily="2" charset="-122"/>
              </a:rPr>
              <a:t>冒险停</a:t>
            </a:r>
            <a:r>
              <a:rPr kumimoji="0" lang="en-US" altLang="zh-CN" b="1" dirty="0" smtClean="0">
                <a:latin typeface="宋体" pitchFamily="2" charset="-122"/>
              </a:rPr>
              <a:t>3</a:t>
            </a:r>
            <a:r>
              <a:rPr kumimoji="0" lang="zh-CN" altLang="en-US" b="1" dirty="0" smtClean="0">
                <a:latin typeface="宋体" pitchFamily="2" charset="-122"/>
              </a:rPr>
              <a:t>拍，</a:t>
            </a:r>
            <a:r>
              <a:rPr kumimoji="0" lang="en-US" altLang="zh-CN" b="1" dirty="0" smtClean="0">
                <a:latin typeface="宋体" pitchFamily="2" charset="-122"/>
              </a:rPr>
              <a:t>I1-I3</a:t>
            </a:r>
            <a:r>
              <a:rPr kumimoji="0" lang="zh-CN" altLang="en-US" b="1" dirty="0" smtClean="0">
                <a:latin typeface="宋体" pitchFamily="2" charset="-122"/>
              </a:rPr>
              <a:t>、</a:t>
            </a:r>
            <a:r>
              <a:rPr kumimoji="0" lang="en-US" altLang="zh-CN" b="1" dirty="0" smtClean="0">
                <a:latin typeface="宋体" pitchFamily="2" charset="-122"/>
              </a:rPr>
              <a:t>I1-I4</a:t>
            </a:r>
            <a:r>
              <a:rPr kumimoji="0"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停</a:t>
            </a:r>
            <a:r>
              <a:rPr kumimoji="0"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0</a:t>
            </a:r>
            <a:r>
              <a:rPr kumimoji="0"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拍</a:t>
            </a:r>
            <a:r>
              <a:rPr kumimoji="0" lang="en-US" altLang="zh-CN" sz="2000" b="1" dirty="0" smtClean="0">
                <a:latin typeface="宋体" pitchFamily="2" charset="-122"/>
              </a:rPr>
              <a:t>(</a:t>
            </a:r>
            <a:r>
              <a:rPr kumimoji="0" lang="zh-CN" altLang="en-US" sz="2000" b="1" dirty="0" smtClean="0">
                <a:latin typeface="宋体" pitchFamily="2" charset="-122"/>
              </a:rPr>
              <a:t>随</a:t>
            </a:r>
            <a:r>
              <a:rPr kumimoji="0" lang="en-US" altLang="zh-CN" sz="2000" b="1" dirty="0" smtClean="0">
                <a:latin typeface="宋体" pitchFamily="2" charset="-122"/>
              </a:rPr>
              <a:t>I1-I2</a:t>
            </a:r>
            <a:r>
              <a:rPr kumimoji="0" lang="zh-CN" altLang="en-US" sz="2000" b="1" dirty="0" smtClean="0">
                <a:latin typeface="宋体" pitchFamily="2" charset="-122"/>
              </a:rPr>
              <a:t>自动消除</a:t>
            </a:r>
            <a:r>
              <a:rPr kumimoji="0" lang="en-US" altLang="zh-CN" sz="2000" b="1" dirty="0" smtClean="0">
                <a:latin typeface="宋体" pitchFamily="2" charset="-122"/>
              </a:rPr>
              <a:t>)</a:t>
            </a:r>
            <a:r>
              <a:rPr kumimoji="0" lang="zh-CN" altLang="en-US" b="1" dirty="0" smtClean="0">
                <a:latin typeface="宋体" pitchFamily="2" charset="-122"/>
              </a:rPr>
              <a:t>；</a:t>
            </a:r>
            <a:endParaRPr kumimoji="0" lang="en-US" altLang="zh-CN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</a:t>
            </a:r>
            <a:r>
              <a:rPr kumimoji="0" lang="en-US" altLang="zh-CN" b="1" dirty="0" smtClean="0">
                <a:latin typeface="宋体" pitchFamily="2" charset="-122"/>
              </a:rPr>
              <a:t>      I2-I3</a:t>
            </a:r>
            <a:r>
              <a:rPr kumimoji="0" lang="zh-CN" altLang="en-US" b="1" dirty="0" smtClean="0">
                <a:latin typeface="宋体" pitchFamily="2" charset="-122"/>
              </a:rPr>
              <a:t>冒险</a:t>
            </a:r>
            <a:r>
              <a:rPr kumimoji="0" lang="zh-CN" altLang="en-US" b="1" dirty="0">
                <a:latin typeface="宋体" pitchFamily="2" charset="-122"/>
              </a:rPr>
              <a:t>停</a:t>
            </a:r>
            <a:r>
              <a:rPr kumimoji="0" lang="en-US" altLang="zh-CN" b="1" dirty="0">
                <a:latin typeface="宋体" pitchFamily="2" charset="-122"/>
              </a:rPr>
              <a:t>3</a:t>
            </a:r>
            <a:r>
              <a:rPr kumimoji="0" lang="zh-CN" altLang="en-US" b="1" dirty="0" smtClean="0">
                <a:latin typeface="宋体" pitchFamily="2" charset="-122"/>
              </a:rPr>
              <a:t>拍；</a:t>
            </a:r>
            <a:r>
              <a:rPr kumimoji="0" lang="en-US" altLang="zh-CN" b="1" dirty="0" smtClean="0">
                <a:latin typeface="宋体" pitchFamily="2" charset="-122"/>
              </a:rPr>
              <a:t>I3-I5</a:t>
            </a:r>
            <a:r>
              <a:rPr kumimoji="0" lang="zh-CN" altLang="en-US" b="1" dirty="0" smtClean="0">
                <a:latin typeface="宋体" pitchFamily="2" charset="-122"/>
              </a:rPr>
              <a:t>冒险停</a:t>
            </a:r>
            <a:r>
              <a:rPr kumimoji="0" lang="en-US" altLang="zh-CN" b="1" dirty="0" smtClean="0">
                <a:latin typeface="宋体" pitchFamily="2" charset="-122"/>
              </a:rPr>
              <a:t>2</a:t>
            </a:r>
            <a:r>
              <a:rPr kumimoji="0" lang="zh-CN" altLang="en-US" b="1" dirty="0" smtClean="0">
                <a:latin typeface="宋体" pitchFamily="2" charset="-122"/>
              </a:rPr>
              <a:t>拍；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 smtClean="0">
                <a:latin typeface="宋体" pitchFamily="2" charset="-122"/>
              </a:rPr>
              <a:t>       </a:t>
            </a:r>
            <a:r>
              <a:rPr kumimoji="0" lang="zh-CN" altLang="en-US" b="1" dirty="0" smtClean="0">
                <a:latin typeface="宋体" pitchFamily="2" charset="-122"/>
              </a:rPr>
              <a:t>指令序列执行时间＝</a:t>
            </a:r>
            <a:r>
              <a:rPr kumimoji="0" lang="en-US" altLang="zh-CN" b="1" dirty="0" smtClean="0">
                <a:latin typeface="宋体" pitchFamily="2" charset="-122"/>
              </a:rPr>
              <a:t>[5</a:t>
            </a:r>
            <a:r>
              <a:rPr lang="en-US" altLang="zh-CN" dirty="0" smtClean="0"/>
              <a:t>Δ</a:t>
            </a:r>
            <a:r>
              <a:rPr lang="en-US" altLang="zh-CN" b="1" i="1" dirty="0" smtClean="0"/>
              <a:t>t</a:t>
            </a:r>
            <a:r>
              <a:rPr kumimoji="0" lang="zh-CN" altLang="en-US" b="1" dirty="0" smtClean="0">
                <a:latin typeface="宋体" pitchFamily="2" charset="-122"/>
              </a:rPr>
              <a:t>＋</a:t>
            </a:r>
            <a:r>
              <a:rPr kumimoji="0" lang="en-US" altLang="zh-CN" b="1" dirty="0" smtClean="0">
                <a:latin typeface="宋体" pitchFamily="2" charset="-122"/>
              </a:rPr>
              <a:t>(5</a:t>
            </a:r>
            <a:r>
              <a:rPr kumimoji="0" lang="zh-CN" altLang="en-US" b="1" dirty="0" smtClean="0">
                <a:latin typeface="宋体" pitchFamily="2" charset="-122"/>
              </a:rPr>
              <a:t>－</a:t>
            </a:r>
            <a:r>
              <a:rPr kumimoji="0" lang="en-US" altLang="zh-CN" b="1" dirty="0" smtClean="0">
                <a:latin typeface="宋体" pitchFamily="2" charset="-122"/>
              </a:rPr>
              <a:t>1)</a:t>
            </a:r>
            <a:r>
              <a:rPr lang="en-US" altLang="zh-CN" dirty="0" err="1" smtClean="0"/>
              <a:t>Δ</a:t>
            </a:r>
            <a:r>
              <a:rPr lang="en-US" altLang="zh-CN" b="1" i="1" dirty="0" err="1" smtClean="0"/>
              <a:t>t</a:t>
            </a:r>
            <a:r>
              <a:rPr lang="en-US" altLang="zh-CN" b="1" dirty="0" smtClean="0">
                <a:latin typeface="+mn-ea"/>
                <a:ea typeface="+mn-ea"/>
              </a:rPr>
              <a:t>]</a:t>
            </a:r>
            <a:r>
              <a:rPr kumimoji="0" lang="zh-CN" altLang="en-US" b="1" dirty="0" smtClean="0">
                <a:latin typeface="宋体" pitchFamily="2" charset="-122"/>
              </a:rPr>
              <a:t>＋</a:t>
            </a:r>
            <a:r>
              <a:rPr kumimoji="0" lang="en-US" altLang="zh-CN" b="1" dirty="0" smtClean="0">
                <a:latin typeface="宋体" pitchFamily="2" charset="-122"/>
              </a:rPr>
              <a:t>(3</a:t>
            </a:r>
            <a:r>
              <a:rPr kumimoji="0" lang="zh-CN" altLang="en-US" b="1" dirty="0" smtClean="0">
                <a:latin typeface="宋体" pitchFamily="2" charset="-122"/>
              </a:rPr>
              <a:t>＋</a:t>
            </a:r>
            <a:r>
              <a:rPr kumimoji="0" lang="en-US" altLang="zh-CN" b="1" dirty="0" smtClean="0">
                <a:latin typeface="宋体" pitchFamily="2" charset="-122"/>
              </a:rPr>
              <a:t>3</a:t>
            </a:r>
            <a:r>
              <a:rPr kumimoji="0" lang="zh-CN" altLang="en-US" b="1" dirty="0" smtClean="0">
                <a:latin typeface="宋体" pitchFamily="2" charset="-122"/>
              </a:rPr>
              <a:t>＋</a:t>
            </a:r>
            <a:r>
              <a:rPr kumimoji="0" lang="en-US" altLang="zh-CN" b="1" dirty="0" smtClean="0">
                <a:latin typeface="宋体" pitchFamily="2" charset="-122"/>
              </a:rPr>
              <a:t>2)</a:t>
            </a:r>
            <a:r>
              <a:rPr lang="en-US" altLang="zh-CN" dirty="0" err="1" smtClean="0"/>
              <a:t>Δ</a:t>
            </a:r>
            <a:r>
              <a:rPr lang="en-US" altLang="zh-CN" b="1" i="1" dirty="0" err="1" smtClean="0"/>
              <a:t>t</a:t>
            </a:r>
            <a:r>
              <a:rPr lang="en-US" altLang="zh-CN" b="1" dirty="0" smtClean="0"/>
              <a:t> </a:t>
            </a: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</a:t>
            </a:r>
            <a:r>
              <a:rPr kumimoji="0" lang="en-US" altLang="zh-CN" b="1" dirty="0" smtClean="0">
                <a:latin typeface="宋体" pitchFamily="2" charset="-122"/>
              </a:rPr>
              <a:t>                      </a:t>
            </a:r>
            <a:r>
              <a:rPr kumimoji="0" lang="zh-CN" altLang="en-US" b="1" dirty="0" smtClean="0">
                <a:latin typeface="宋体" pitchFamily="2" charset="-122"/>
              </a:rPr>
              <a:t>＝</a:t>
            </a:r>
            <a:r>
              <a:rPr kumimoji="0" lang="en-US" altLang="zh-CN" b="1" dirty="0" smtClean="0">
                <a:latin typeface="宋体" pitchFamily="2" charset="-122"/>
              </a:rPr>
              <a:t>17</a:t>
            </a:r>
            <a:r>
              <a:rPr lang="en-US" altLang="zh-CN" dirty="0"/>
              <a:t>Δ</a:t>
            </a:r>
            <a:r>
              <a:rPr lang="en-US" altLang="zh-CN" b="1" i="1" dirty="0"/>
              <a:t>t</a:t>
            </a:r>
            <a:endParaRPr kumimoji="0" lang="en-US" altLang="zh-CN" b="1" dirty="0" smtClean="0">
              <a:latin typeface="宋体" pitchFamily="2" charset="-122"/>
            </a:endParaRPr>
          </a:p>
        </p:txBody>
      </p:sp>
      <p:sp>
        <p:nvSpPr>
          <p:cNvPr id="6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87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32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8"/>
          <p:cNvSpPr txBox="1">
            <a:spLocks noChangeArrowheads="1"/>
          </p:cNvSpPr>
          <p:nvPr/>
        </p:nvSpPr>
        <p:spPr bwMode="auto">
          <a:xfrm>
            <a:off x="179388" y="319647"/>
            <a:ext cx="8774112" cy="606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kumimoji="0"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kumimoji="0"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转发法：</a:t>
            </a:r>
            <a:r>
              <a:rPr lang="zh-CN" altLang="en-US" b="1" spc="-200" dirty="0" smtClean="0">
                <a:latin typeface="+mn-ea"/>
                <a:ea typeface="+mn-ea"/>
              </a:rPr>
              <a:t>使</a:t>
            </a:r>
            <a:r>
              <a:rPr lang="zh-CN" altLang="zh-CN" b="1" spc="-200" dirty="0" smtClean="0">
                <a:latin typeface="+mn-ea"/>
                <a:ea typeface="+mn-ea"/>
              </a:rPr>
              <a:t>冲突</a:t>
            </a:r>
            <a:r>
              <a:rPr lang="zh-CN" altLang="zh-CN" b="1" spc="-200" dirty="0">
                <a:latin typeface="+mn-ea"/>
                <a:ea typeface="+mn-ea"/>
              </a:rPr>
              <a:t>指令</a:t>
            </a:r>
            <a:r>
              <a:rPr lang="zh-CN" altLang="zh-CN" b="1" spc="-200" dirty="0" smtClean="0">
                <a:latin typeface="+mn-ea"/>
                <a:ea typeface="+mn-ea"/>
              </a:rPr>
              <a:t>可从</a:t>
            </a:r>
            <a:r>
              <a:rPr lang="zh-CN" altLang="zh-CN" b="1" spc="-200" dirty="0" smtClean="0">
                <a:solidFill>
                  <a:srgbClr val="990099"/>
                </a:solidFill>
                <a:latin typeface="+mn-ea"/>
                <a:ea typeface="+mn-ea"/>
              </a:rPr>
              <a:t>数据产生段</a:t>
            </a:r>
            <a:r>
              <a:rPr lang="zh-CN" altLang="zh-CN" b="1" u="sng" spc="-200" dirty="0" smtClean="0">
                <a:latin typeface="+mn-ea"/>
                <a:ea typeface="+mn-ea"/>
              </a:rPr>
              <a:t>获取</a:t>
            </a:r>
            <a:r>
              <a:rPr lang="zh-CN" altLang="zh-CN" b="1" spc="-200" dirty="0" smtClean="0">
                <a:latin typeface="+mn-ea"/>
                <a:ea typeface="+mn-ea"/>
              </a:rPr>
              <a:t>数据</a:t>
            </a:r>
            <a:r>
              <a:rPr lang="zh-CN" altLang="en-US" b="1" spc="-200" dirty="0" smtClean="0">
                <a:latin typeface="+mn-ea"/>
                <a:ea typeface="+mn-ea"/>
              </a:rPr>
              <a:t>，来消除冒险</a:t>
            </a:r>
            <a:endParaRPr lang="en-US" altLang="zh-CN" b="1" spc="-200" dirty="0" smtClean="0">
              <a:latin typeface="+mn-ea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获取方法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 eaLnBrk="0" hangingPunct="0">
              <a:lnSpc>
                <a:spcPct val="125000"/>
              </a:lnSpc>
            </a:pPr>
            <a:endParaRPr kumimoji="0" lang="en-US" altLang="zh-CN" b="1" spc="-200" dirty="0">
              <a:solidFill>
                <a:schemeClr val="accent2"/>
              </a:solidFill>
              <a:latin typeface="宋体" pitchFamily="2" charset="-122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endParaRPr kumimoji="0" lang="en-US" altLang="zh-CN" b="1" spc="-200" dirty="0" smtClean="0">
              <a:solidFill>
                <a:schemeClr val="accent2"/>
              </a:solidFill>
              <a:latin typeface="宋体" pitchFamily="2" charset="-122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endParaRPr kumimoji="0" lang="en-US" altLang="zh-CN" b="1" spc="-200" dirty="0">
              <a:solidFill>
                <a:schemeClr val="accent2"/>
              </a:solidFill>
              <a:latin typeface="宋体" pitchFamily="2" charset="-122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endParaRPr kumimoji="0" lang="en-US" altLang="zh-CN" b="1" spc="-200" dirty="0">
              <a:solidFill>
                <a:schemeClr val="accent2"/>
              </a:solidFill>
              <a:latin typeface="宋体" pitchFamily="2" charset="-122"/>
              <a:ea typeface="+mn-ea"/>
            </a:endParaRPr>
          </a:p>
          <a:p>
            <a:pPr algn="l" eaLnBrk="0" hangingPunct="0">
              <a:lnSpc>
                <a:spcPct val="125000"/>
              </a:lnSpc>
              <a:spcBef>
                <a:spcPts val="1500"/>
              </a:spcBef>
            </a:pP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机制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 eaLnBrk="0" hangingPunct="0">
              <a:lnSpc>
                <a:spcPct val="125000"/>
              </a:lnSpc>
            </a:pPr>
            <a:endParaRPr kumimoji="0" lang="en-US" altLang="zh-CN" b="1" spc="-200" dirty="0">
              <a:solidFill>
                <a:schemeClr val="accent2"/>
              </a:solidFill>
              <a:latin typeface="宋体" pitchFamily="2" charset="-122"/>
              <a:ea typeface="+mn-ea"/>
            </a:endParaRPr>
          </a:p>
          <a:p>
            <a:pPr algn="l" eaLnBrk="0" hangingPunct="0">
              <a:lnSpc>
                <a:spcPct val="105000"/>
              </a:lnSpc>
            </a:pPr>
            <a:endParaRPr kumimoji="0" lang="en-US" altLang="zh-CN" b="1" spc="-200" dirty="0" smtClean="0">
              <a:solidFill>
                <a:schemeClr val="accent2"/>
              </a:solidFill>
              <a:latin typeface="宋体" pitchFamily="2" charset="-122"/>
              <a:ea typeface="+mn-ea"/>
            </a:endParaRPr>
          </a:p>
          <a:p>
            <a:pPr algn="l" eaLnBrk="0" hangingPunct="0">
              <a:lnSpc>
                <a:spcPct val="105000"/>
              </a:lnSpc>
            </a:pPr>
            <a:endParaRPr kumimoji="0" lang="en-US" altLang="zh-CN" b="1" spc="-200" dirty="0">
              <a:solidFill>
                <a:schemeClr val="accent2"/>
              </a:solidFill>
              <a:latin typeface="宋体" pitchFamily="2" charset="-122"/>
              <a:ea typeface="+mn-ea"/>
            </a:endParaRPr>
          </a:p>
          <a:p>
            <a:pPr algn="l" eaLnBrk="0" hangingPunct="0">
              <a:lnSpc>
                <a:spcPct val="105000"/>
              </a:lnSpc>
            </a:pPr>
            <a:endParaRPr kumimoji="0" lang="en-US" altLang="zh-CN" b="1" spc="-200" dirty="0" smtClean="0">
              <a:solidFill>
                <a:schemeClr val="accent2"/>
              </a:solidFill>
              <a:latin typeface="宋体" pitchFamily="2" charset="-122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endParaRPr kumimoji="0" lang="en-US" altLang="zh-CN" b="1" spc="-200" dirty="0" smtClean="0">
              <a:solidFill>
                <a:schemeClr val="accent2"/>
              </a:solidFill>
              <a:latin typeface="宋体" pitchFamily="2" charset="-122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spc="-200" dirty="0">
                <a:solidFill>
                  <a:schemeClr val="accent2"/>
                </a:solidFill>
                <a:latin typeface="宋体" pitchFamily="2" charset="-122"/>
                <a:ea typeface="+mn-ea"/>
              </a:rPr>
              <a:t> </a:t>
            </a:r>
            <a:r>
              <a:rPr kumimoji="0" lang="en-US" altLang="zh-CN" b="1" spc="-200" dirty="0" smtClean="0">
                <a:solidFill>
                  <a:schemeClr val="accent2"/>
                </a:solidFill>
                <a:latin typeface="宋体" pitchFamily="2" charset="-122"/>
                <a:ea typeface="+mn-ea"/>
              </a:rPr>
              <a:t>    </a:t>
            </a:r>
            <a:r>
              <a:rPr kumimoji="0" lang="zh-CN" altLang="en-US" b="1" spc="-200" dirty="0" smtClean="0">
                <a:solidFill>
                  <a:schemeClr val="accent2"/>
                </a:solidFill>
                <a:latin typeface="宋体" pitchFamily="2" charset="-122"/>
                <a:ea typeface="+mn-ea"/>
              </a:rPr>
              <a:t>停顿拍数</a:t>
            </a:r>
            <a:r>
              <a:rPr kumimoji="0" lang="en-US" altLang="zh-CN" b="1" spc="-200" dirty="0" smtClean="0">
                <a:solidFill>
                  <a:schemeClr val="accent2"/>
                </a:solidFill>
                <a:latin typeface="宋体" pitchFamily="2" charset="-122"/>
                <a:ea typeface="+mn-ea"/>
              </a:rPr>
              <a:t>—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104</a:t>
            </a:fld>
            <a:endParaRPr lang="en-US" altLang="zh-CN"/>
          </a:p>
        </p:txBody>
      </p:sp>
      <p:grpSp>
        <p:nvGrpSpPr>
          <p:cNvPr id="128" name="组合 127"/>
          <p:cNvGrpSpPr/>
          <p:nvPr/>
        </p:nvGrpSpPr>
        <p:grpSpPr>
          <a:xfrm>
            <a:off x="1331640" y="1252330"/>
            <a:ext cx="7488832" cy="1960646"/>
            <a:chOff x="683568" y="1252330"/>
            <a:chExt cx="7488832" cy="1960646"/>
          </a:xfrm>
        </p:grpSpPr>
        <p:sp>
          <p:nvSpPr>
            <p:cNvPr id="122" name="Text Box 164"/>
            <p:cNvSpPr txBox="1">
              <a:spLocks noChangeArrowheads="1"/>
            </p:cNvSpPr>
            <p:nvPr/>
          </p:nvSpPr>
          <p:spPr bwMode="auto">
            <a:xfrm>
              <a:off x="5668025" y="2636912"/>
              <a:ext cx="200120" cy="216024"/>
            </a:xfrm>
            <a:prstGeom prst="rect">
              <a:avLst/>
            </a:prstGeom>
            <a:solidFill>
              <a:srgbClr val="FFCC99"/>
            </a:solidFill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23" name="Text Box 164"/>
            <p:cNvSpPr txBox="1">
              <a:spLocks noChangeArrowheads="1"/>
            </p:cNvSpPr>
            <p:nvPr/>
          </p:nvSpPr>
          <p:spPr bwMode="auto">
            <a:xfrm>
              <a:off x="5436096" y="2636912"/>
              <a:ext cx="231928" cy="216024"/>
            </a:xfrm>
            <a:prstGeom prst="rect">
              <a:avLst/>
            </a:prstGeom>
            <a:solidFill>
              <a:srgbClr val="CCCCFF"/>
            </a:solidFill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21" name="Text Box 164"/>
            <p:cNvSpPr txBox="1">
              <a:spLocks noChangeArrowheads="1"/>
            </p:cNvSpPr>
            <p:nvPr/>
          </p:nvSpPr>
          <p:spPr bwMode="auto">
            <a:xfrm>
              <a:off x="5438863" y="1557238"/>
              <a:ext cx="213257" cy="216024"/>
            </a:xfrm>
            <a:prstGeom prst="rect">
              <a:avLst/>
            </a:prstGeom>
            <a:solidFill>
              <a:srgbClr val="FFCC99"/>
            </a:solidFill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 bwMode="auto">
            <a:xfrm>
              <a:off x="2555776" y="1484784"/>
              <a:ext cx="56166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" name="Text Box 61"/>
            <p:cNvSpPr txBox="1">
              <a:spLocks noChangeArrowheads="1"/>
            </p:cNvSpPr>
            <p:nvPr/>
          </p:nvSpPr>
          <p:spPr bwMode="auto">
            <a:xfrm>
              <a:off x="2555776" y="1556792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" name="Text Box 61"/>
            <p:cNvSpPr txBox="1">
              <a:spLocks noChangeArrowheads="1"/>
            </p:cNvSpPr>
            <p:nvPr/>
          </p:nvSpPr>
          <p:spPr bwMode="auto">
            <a:xfrm>
              <a:off x="3275856" y="1556793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" name="Text Box 61"/>
            <p:cNvSpPr txBox="1">
              <a:spLocks noChangeArrowheads="1"/>
            </p:cNvSpPr>
            <p:nvPr/>
          </p:nvSpPr>
          <p:spPr bwMode="auto">
            <a:xfrm>
              <a:off x="3995937" y="1556792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" name="Text Box 61"/>
            <p:cNvSpPr txBox="1">
              <a:spLocks noChangeArrowheads="1"/>
            </p:cNvSpPr>
            <p:nvPr/>
          </p:nvSpPr>
          <p:spPr bwMode="auto">
            <a:xfrm>
              <a:off x="4716016" y="1556792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" name="Text Box 61"/>
            <p:cNvSpPr txBox="1">
              <a:spLocks noChangeArrowheads="1"/>
            </p:cNvSpPr>
            <p:nvPr/>
          </p:nvSpPr>
          <p:spPr bwMode="auto">
            <a:xfrm>
              <a:off x="5436096" y="1556792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" name="Text Box 57"/>
            <p:cNvSpPr txBox="1">
              <a:spLocks noChangeArrowheads="1"/>
            </p:cNvSpPr>
            <p:nvPr/>
          </p:nvSpPr>
          <p:spPr bwMode="auto">
            <a:xfrm>
              <a:off x="2987824" y="1252330"/>
              <a:ext cx="5112568" cy="2160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10800" rIns="18000" bIns="10800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1  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2</a:t>
              </a:r>
              <a:r>
                <a:rPr lang="en-US" altLang="zh-CN" sz="1600" b="1" dirty="0" smtClean="0">
                  <a:latin typeface="+mn-ea"/>
                </a:rPr>
                <a:t>     </a:t>
              </a:r>
              <a:r>
                <a:rPr lang="en-US" altLang="zh-CN" sz="1400" b="1" dirty="0" smtClean="0">
                  <a:latin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3  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4      5  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6  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7  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8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3" name="Text Box 63"/>
            <p:cNvSpPr txBox="1">
              <a:spLocks noChangeArrowheads="1"/>
            </p:cNvSpPr>
            <p:nvPr/>
          </p:nvSpPr>
          <p:spPr bwMode="auto">
            <a:xfrm>
              <a:off x="683568" y="1468354"/>
              <a:ext cx="1872208" cy="1728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28800" rIns="18000" bIns="10800"/>
            <a:lstStyle/>
            <a:p>
              <a:pPr algn="l"/>
              <a:r>
                <a:rPr lang="en-US" altLang="zh-CN" sz="1800" b="1" dirty="0" smtClean="0">
                  <a:latin typeface="宋体" pitchFamily="2" charset="-122"/>
                </a:rPr>
                <a:t>I1:add 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latin typeface="宋体" pitchFamily="2" charset="-122"/>
                </a:rPr>
                <a:t>,$5,$6</a:t>
              </a:r>
              <a:endParaRPr lang="en-US" altLang="zh-CN" sz="1800" b="1" dirty="0" smtClean="0">
                <a:solidFill>
                  <a:srgbClr val="CC3300"/>
                </a:solidFill>
                <a:latin typeface="宋体" pitchFamily="2" charset="-122"/>
              </a:endParaRP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I2:sub $7,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latin typeface="宋体" pitchFamily="2" charset="-122"/>
                </a:rPr>
                <a:t>,$6</a:t>
              </a: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I3:or  $8,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latin typeface="宋体" pitchFamily="2" charset="-122"/>
                </a:rPr>
                <a:t>,$6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I4:slt $9,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latin typeface="宋体" pitchFamily="2" charset="-122"/>
                </a:rPr>
                <a:t>,$6</a:t>
              </a: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I5:and $3,$4,$6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45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0" name="Text Box 164"/>
            <p:cNvSpPr txBox="1">
              <a:spLocks noChangeArrowheads="1"/>
            </p:cNvSpPr>
            <p:nvPr/>
          </p:nvSpPr>
          <p:spPr bwMode="auto">
            <a:xfrm>
              <a:off x="2967815" y="155679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47" name="Text Box 164"/>
            <p:cNvSpPr txBox="1">
              <a:spLocks noChangeArrowheads="1"/>
            </p:cNvSpPr>
            <p:nvPr/>
          </p:nvSpPr>
          <p:spPr bwMode="auto">
            <a:xfrm>
              <a:off x="3687895" y="155679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48" name="Text Box 164"/>
            <p:cNvSpPr txBox="1">
              <a:spLocks noChangeArrowheads="1"/>
            </p:cNvSpPr>
            <p:nvPr/>
          </p:nvSpPr>
          <p:spPr bwMode="auto">
            <a:xfrm>
              <a:off x="4407975" y="155679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49" name="Text Box 164"/>
            <p:cNvSpPr txBox="1">
              <a:spLocks noChangeArrowheads="1"/>
            </p:cNvSpPr>
            <p:nvPr/>
          </p:nvSpPr>
          <p:spPr bwMode="auto">
            <a:xfrm>
              <a:off x="5128055" y="155679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51" name="直接箭头连接符 50"/>
            <p:cNvCxnSpPr>
              <a:stCxn id="7" idx="3"/>
              <a:endCxn id="8" idx="1"/>
            </p:cNvCxnSpPr>
            <p:nvPr/>
          </p:nvCxnSpPr>
          <p:spPr bwMode="auto">
            <a:xfrm>
              <a:off x="3059832" y="1664805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接箭头连接符 51"/>
            <p:cNvCxnSpPr>
              <a:stCxn id="8" idx="3"/>
              <a:endCxn id="9" idx="1"/>
            </p:cNvCxnSpPr>
            <p:nvPr/>
          </p:nvCxnSpPr>
          <p:spPr bwMode="auto">
            <a:xfrm>
              <a:off x="3778077" y="1664805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接箭头连接符 52"/>
            <p:cNvCxnSpPr>
              <a:stCxn id="9" idx="3"/>
              <a:endCxn id="10" idx="1"/>
            </p:cNvCxnSpPr>
            <p:nvPr/>
          </p:nvCxnSpPr>
          <p:spPr bwMode="auto">
            <a:xfrm flipV="1">
              <a:off x="4499993" y="1664804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直接箭头连接符 53"/>
            <p:cNvCxnSpPr>
              <a:stCxn id="10" idx="3"/>
              <a:endCxn id="11" idx="1"/>
            </p:cNvCxnSpPr>
            <p:nvPr/>
          </p:nvCxnSpPr>
          <p:spPr bwMode="auto">
            <a:xfrm>
              <a:off x="5220072" y="1664804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3" name="Text Box 61"/>
            <p:cNvSpPr txBox="1">
              <a:spLocks noChangeArrowheads="1"/>
            </p:cNvSpPr>
            <p:nvPr/>
          </p:nvSpPr>
          <p:spPr bwMode="auto">
            <a:xfrm>
              <a:off x="3275856" y="1916830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4" name="Text Box 61"/>
            <p:cNvSpPr txBox="1">
              <a:spLocks noChangeArrowheads="1"/>
            </p:cNvSpPr>
            <p:nvPr/>
          </p:nvSpPr>
          <p:spPr bwMode="auto">
            <a:xfrm>
              <a:off x="3995936" y="1916831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5" name="Text Box 61"/>
            <p:cNvSpPr txBox="1">
              <a:spLocks noChangeArrowheads="1"/>
            </p:cNvSpPr>
            <p:nvPr/>
          </p:nvSpPr>
          <p:spPr bwMode="auto">
            <a:xfrm>
              <a:off x="4716017" y="1916830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6" name="Text Box 61"/>
            <p:cNvSpPr txBox="1">
              <a:spLocks noChangeArrowheads="1"/>
            </p:cNvSpPr>
            <p:nvPr/>
          </p:nvSpPr>
          <p:spPr bwMode="auto">
            <a:xfrm>
              <a:off x="5436096" y="1916830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7" name="Text Box 61"/>
            <p:cNvSpPr txBox="1">
              <a:spLocks noChangeArrowheads="1"/>
            </p:cNvSpPr>
            <p:nvPr/>
          </p:nvSpPr>
          <p:spPr bwMode="auto">
            <a:xfrm>
              <a:off x="6156176" y="1916830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8" name="Text Box 164"/>
            <p:cNvSpPr txBox="1">
              <a:spLocks noChangeArrowheads="1"/>
            </p:cNvSpPr>
            <p:nvPr/>
          </p:nvSpPr>
          <p:spPr bwMode="auto">
            <a:xfrm>
              <a:off x="3687895" y="191683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69" name="Text Box 164"/>
            <p:cNvSpPr txBox="1">
              <a:spLocks noChangeArrowheads="1"/>
            </p:cNvSpPr>
            <p:nvPr/>
          </p:nvSpPr>
          <p:spPr bwMode="auto">
            <a:xfrm>
              <a:off x="4407975" y="191683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70" name="Text Box 164"/>
            <p:cNvSpPr txBox="1">
              <a:spLocks noChangeArrowheads="1"/>
            </p:cNvSpPr>
            <p:nvPr/>
          </p:nvSpPr>
          <p:spPr bwMode="auto">
            <a:xfrm>
              <a:off x="5128055" y="191683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71" name="Text Box 164"/>
            <p:cNvSpPr txBox="1">
              <a:spLocks noChangeArrowheads="1"/>
            </p:cNvSpPr>
            <p:nvPr/>
          </p:nvSpPr>
          <p:spPr bwMode="auto">
            <a:xfrm>
              <a:off x="5848135" y="191683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72" name="直接箭头连接符 71"/>
            <p:cNvCxnSpPr>
              <a:stCxn id="63" idx="3"/>
              <a:endCxn id="64" idx="1"/>
            </p:cNvCxnSpPr>
            <p:nvPr/>
          </p:nvCxnSpPr>
          <p:spPr bwMode="auto">
            <a:xfrm>
              <a:off x="3779912" y="2024843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3" name="直接箭头连接符 72"/>
            <p:cNvCxnSpPr>
              <a:stCxn id="64" idx="3"/>
              <a:endCxn id="65" idx="1"/>
            </p:cNvCxnSpPr>
            <p:nvPr/>
          </p:nvCxnSpPr>
          <p:spPr bwMode="auto">
            <a:xfrm>
              <a:off x="4498157" y="2024843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4" name="直接箭头连接符 73"/>
            <p:cNvCxnSpPr>
              <a:stCxn id="65" idx="3"/>
              <a:endCxn id="66" idx="1"/>
            </p:cNvCxnSpPr>
            <p:nvPr/>
          </p:nvCxnSpPr>
          <p:spPr bwMode="auto">
            <a:xfrm flipV="1">
              <a:off x="5220073" y="2024842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5" name="直接箭头连接符 74"/>
            <p:cNvCxnSpPr>
              <a:stCxn id="66" idx="3"/>
              <a:endCxn id="67" idx="1"/>
            </p:cNvCxnSpPr>
            <p:nvPr/>
          </p:nvCxnSpPr>
          <p:spPr bwMode="auto">
            <a:xfrm>
              <a:off x="5940152" y="2024842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6" name="Text Box 61"/>
            <p:cNvSpPr txBox="1">
              <a:spLocks noChangeArrowheads="1"/>
            </p:cNvSpPr>
            <p:nvPr/>
          </p:nvSpPr>
          <p:spPr bwMode="auto">
            <a:xfrm>
              <a:off x="3995936" y="2276870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7" name="Text Box 61"/>
            <p:cNvSpPr txBox="1">
              <a:spLocks noChangeArrowheads="1"/>
            </p:cNvSpPr>
            <p:nvPr/>
          </p:nvSpPr>
          <p:spPr bwMode="auto">
            <a:xfrm>
              <a:off x="4716016" y="2276871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8" name="Text Box 61"/>
            <p:cNvSpPr txBox="1">
              <a:spLocks noChangeArrowheads="1"/>
            </p:cNvSpPr>
            <p:nvPr/>
          </p:nvSpPr>
          <p:spPr bwMode="auto">
            <a:xfrm>
              <a:off x="5436097" y="2276870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9" name="Text Box 61"/>
            <p:cNvSpPr txBox="1">
              <a:spLocks noChangeArrowheads="1"/>
            </p:cNvSpPr>
            <p:nvPr/>
          </p:nvSpPr>
          <p:spPr bwMode="auto">
            <a:xfrm>
              <a:off x="6156176" y="2276870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0" name="Text Box 61"/>
            <p:cNvSpPr txBox="1">
              <a:spLocks noChangeArrowheads="1"/>
            </p:cNvSpPr>
            <p:nvPr/>
          </p:nvSpPr>
          <p:spPr bwMode="auto">
            <a:xfrm>
              <a:off x="6876256" y="2276870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1" name="Text Box 164"/>
            <p:cNvSpPr txBox="1">
              <a:spLocks noChangeArrowheads="1"/>
            </p:cNvSpPr>
            <p:nvPr/>
          </p:nvSpPr>
          <p:spPr bwMode="auto">
            <a:xfrm>
              <a:off x="4407975" y="227687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82" name="Text Box 164"/>
            <p:cNvSpPr txBox="1">
              <a:spLocks noChangeArrowheads="1"/>
            </p:cNvSpPr>
            <p:nvPr/>
          </p:nvSpPr>
          <p:spPr bwMode="auto">
            <a:xfrm>
              <a:off x="5128055" y="227687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83" name="Text Box 164"/>
            <p:cNvSpPr txBox="1">
              <a:spLocks noChangeArrowheads="1"/>
            </p:cNvSpPr>
            <p:nvPr/>
          </p:nvSpPr>
          <p:spPr bwMode="auto">
            <a:xfrm>
              <a:off x="5848135" y="227687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84" name="Text Box 164"/>
            <p:cNvSpPr txBox="1">
              <a:spLocks noChangeArrowheads="1"/>
            </p:cNvSpPr>
            <p:nvPr/>
          </p:nvSpPr>
          <p:spPr bwMode="auto">
            <a:xfrm>
              <a:off x="6568215" y="227687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85" name="直接箭头连接符 84"/>
            <p:cNvCxnSpPr>
              <a:stCxn id="76" idx="3"/>
              <a:endCxn id="77" idx="1"/>
            </p:cNvCxnSpPr>
            <p:nvPr/>
          </p:nvCxnSpPr>
          <p:spPr bwMode="auto">
            <a:xfrm>
              <a:off x="4499992" y="2384883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6" name="直接箭头连接符 85"/>
            <p:cNvCxnSpPr>
              <a:stCxn id="77" idx="3"/>
              <a:endCxn id="78" idx="1"/>
            </p:cNvCxnSpPr>
            <p:nvPr/>
          </p:nvCxnSpPr>
          <p:spPr bwMode="auto">
            <a:xfrm>
              <a:off x="5218237" y="2384883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7" name="直接箭头连接符 86"/>
            <p:cNvCxnSpPr>
              <a:stCxn id="78" idx="3"/>
              <a:endCxn id="79" idx="1"/>
            </p:cNvCxnSpPr>
            <p:nvPr/>
          </p:nvCxnSpPr>
          <p:spPr bwMode="auto">
            <a:xfrm flipV="1">
              <a:off x="5940153" y="2384882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直接箭头连接符 87"/>
            <p:cNvCxnSpPr>
              <a:stCxn id="79" idx="3"/>
              <a:endCxn id="80" idx="1"/>
            </p:cNvCxnSpPr>
            <p:nvPr/>
          </p:nvCxnSpPr>
          <p:spPr bwMode="auto">
            <a:xfrm>
              <a:off x="6660232" y="2384882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9" name="Text Box 61"/>
            <p:cNvSpPr txBox="1">
              <a:spLocks noChangeArrowheads="1"/>
            </p:cNvSpPr>
            <p:nvPr/>
          </p:nvSpPr>
          <p:spPr bwMode="auto">
            <a:xfrm>
              <a:off x="4716016" y="2636912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0" name="Text Box 61"/>
            <p:cNvSpPr txBox="1">
              <a:spLocks noChangeArrowheads="1"/>
            </p:cNvSpPr>
            <p:nvPr/>
          </p:nvSpPr>
          <p:spPr bwMode="auto">
            <a:xfrm>
              <a:off x="5436096" y="2636913"/>
              <a:ext cx="502221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1" name="Text Box 61"/>
            <p:cNvSpPr txBox="1">
              <a:spLocks noChangeArrowheads="1"/>
            </p:cNvSpPr>
            <p:nvPr/>
          </p:nvSpPr>
          <p:spPr bwMode="auto">
            <a:xfrm>
              <a:off x="6156177" y="2636912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2" name="Text Box 61"/>
            <p:cNvSpPr txBox="1">
              <a:spLocks noChangeArrowheads="1"/>
            </p:cNvSpPr>
            <p:nvPr/>
          </p:nvSpPr>
          <p:spPr bwMode="auto">
            <a:xfrm>
              <a:off x="6876256" y="2636912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3" name="Text Box 61"/>
            <p:cNvSpPr txBox="1">
              <a:spLocks noChangeArrowheads="1"/>
            </p:cNvSpPr>
            <p:nvPr/>
          </p:nvSpPr>
          <p:spPr bwMode="auto">
            <a:xfrm>
              <a:off x="7596336" y="2636912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4" name="Text Box 164"/>
            <p:cNvSpPr txBox="1">
              <a:spLocks noChangeArrowheads="1"/>
            </p:cNvSpPr>
            <p:nvPr/>
          </p:nvSpPr>
          <p:spPr bwMode="auto">
            <a:xfrm>
              <a:off x="5128055" y="263691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95" name="Text Box 164"/>
            <p:cNvSpPr txBox="1">
              <a:spLocks noChangeArrowheads="1"/>
            </p:cNvSpPr>
            <p:nvPr/>
          </p:nvSpPr>
          <p:spPr bwMode="auto">
            <a:xfrm>
              <a:off x="5848135" y="263691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96" name="Text Box 164"/>
            <p:cNvSpPr txBox="1">
              <a:spLocks noChangeArrowheads="1"/>
            </p:cNvSpPr>
            <p:nvPr/>
          </p:nvSpPr>
          <p:spPr bwMode="auto">
            <a:xfrm>
              <a:off x="6568215" y="263691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97" name="Text Box 164"/>
            <p:cNvSpPr txBox="1">
              <a:spLocks noChangeArrowheads="1"/>
            </p:cNvSpPr>
            <p:nvPr/>
          </p:nvSpPr>
          <p:spPr bwMode="auto">
            <a:xfrm>
              <a:off x="7288295" y="263691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98" name="直接箭头连接符 97"/>
            <p:cNvCxnSpPr>
              <a:stCxn id="89" idx="3"/>
              <a:endCxn id="90" idx="1"/>
            </p:cNvCxnSpPr>
            <p:nvPr/>
          </p:nvCxnSpPr>
          <p:spPr bwMode="auto">
            <a:xfrm>
              <a:off x="5220072" y="2744925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9" name="直接箭头连接符 98"/>
            <p:cNvCxnSpPr>
              <a:stCxn id="90" idx="3"/>
              <a:endCxn id="91" idx="1"/>
            </p:cNvCxnSpPr>
            <p:nvPr/>
          </p:nvCxnSpPr>
          <p:spPr bwMode="auto">
            <a:xfrm>
              <a:off x="5938317" y="2744925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0" name="直接箭头连接符 99"/>
            <p:cNvCxnSpPr>
              <a:stCxn id="91" idx="3"/>
              <a:endCxn id="92" idx="1"/>
            </p:cNvCxnSpPr>
            <p:nvPr/>
          </p:nvCxnSpPr>
          <p:spPr bwMode="auto">
            <a:xfrm flipV="1">
              <a:off x="6660233" y="2744924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直接箭头连接符 100"/>
            <p:cNvCxnSpPr>
              <a:stCxn id="92" idx="3"/>
              <a:endCxn id="93" idx="1"/>
            </p:cNvCxnSpPr>
            <p:nvPr/>
          </p:nvCxnSpPr>
          <p:spPr bwMode="auto">
            <a:xfrm>
              <a:off x="7380312" y="2744924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2" name="Text Box 61"/>
            <p:cNvSpPr txBox="1">
              <a:spLocks noChangeArrowheads="1"/>
            </p:cNvSpPr>
            <p:nvPr/>
          </p:nvSpPr>
          <p:spPr bwMode="auto">
            <a:xfrm>
              <a:off x="5436096" y="2996950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3" name="Text Box 61"/>
            <p:cNvSpPr txBox="1">
              <a:spLocks noChangeArrowheads="1"/>
            </p:cNvSpPr>
            <p:nvPr/>
          </p:nvSpPr>
          <p:spPr bwMode="auto">
            <a:xfrm>
              <a:off x="6156176" y="2996951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4" name="Text Box 61"/>
            <p:cNvSpPr txBox="1">
              <a:spLocks noChangeArrowheads="1"/>
            </p:cNvSpPr>
            <p:nvPr/>
          </p:nvSpPr>
          <p:spPr bwMode="auto">
            <a:xfrm>
              <a:off x="6876257" y="2996950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5" name="Text Box 61"/>
            <p:cNvSpPr txBox="1">
              <a:spLocks noChangeArrowheads="1"/>
            </p:cNvSpPr>
            <p:nvPr/>
          </p:nvSpPr>
          <p:spPr bwMode="auto">
            <a:xfrm>
              <a:off x="7596336" y="2996950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7" name="Text Box 164"/>
            <p:cNvSpPr txBox="1">
              <a:spLocks noChangeArrowheads="1"/>
            </p:cNvSpPr>
            <p:nvPr/>
          </p:nvSpPr>
          <p:spPr bwMode="auto">
            <a:xfrm>
              <a:off x="5848135" y="299695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08" name="Text Box 164"/>
            <p:cNvSpPr txBox="1">
              <a:spLocks noChangeArrowheads="1"/>
            </p:cNvSpPr>
            <p:nvPr/>
          </p:nvSpPr>
          <p:spPr bwMode="auto">
            <a:xfrm>
              <a:off x="6568215" y="299695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09" name="Text Box 164"/>
            <p:cNvSpPr txBox="1">
              <a:spLocks noChangeArrowheads="1"/>
            </p:cNvSpPr>
            <p:nvPr/>
          </p:nvSpPr>
          <p:spPr bwMode="auto">
            <a:xfrm>
              <a:off x="7288295" y="299695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110" name="Text Box 164"/>
            <p:cNvSpPr txBox="1">
              <a:spLocks noChangeArrowheads="1"/>
            </p:cNvSpPr>
            <p:nvPr/>
          </p:nvSpPr>
          <p:spPr bwMode="auto">
            <a:xfrm>
              <a:off x="8008375" y="299695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111" name="直接箭头连接符 110"/>
            <p:cNvCxnSpPr>
              <a:stCxn id="102" idx="3"/>
              <a:endCxn id="103" idx="1"/>
            </p:cNvCxnSpPr>
            <p:nvPr/>
          </p:nvCxnSpPr>
          <p:spPr bwMode="auto">
            <a:xfrm>
              <a:off x="5940152" y="3104963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2" name="直接箭头连接符 111"/>
            <p:cNvCxnSpPr>
              <a:stCxn id="103" idx="3"/>
              <a:endCxn id="104" idx="1"/>
            </p:cNvCxnSpPr>
            <p:nvPr/>
          </p:nvCxnSpPr>
          <p:spPr bwMode="auto">
            <a:xfrm>
              <a:off x="6658397" y="3104963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3" name="直接箭头连接符 112"/>
            <p:cNvCxnSpPr>
              <a:stCxn id="104" idx="3"/>
              <a:endCxn id="105" idx="1"/>
            </p:cNvCxnSpPr>
            <p:nvPr/>
          </p:nvCxnSpPr>
          <p:spPr bwMode="auto">
            <a:xfrm flipV="1">
              <a:off x="7380313" y="3104962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30" name="Text Box 88"/>
          <p:cNvSpPr txBox="1">
            <a:spLocks noChangeArrowheads="1"/>
          </p:cNvSpPr>
          <p:nvPr/>
        </p:nvSpPr>
        <p:spPr bwMode="auto">
          <a:xfrm>
            <a:off x="2555776" y="3235042"/>
            <a:ext cx="501386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增加</a:t>
            </a:r>
            <a:r>
              <a:rPr kumimoji="0" lang="zh-CN" altLang="en-US" b="1" dirty="0" smtClean="0">
                <a:latin typeface="宋体" pitchFamily="2" charset="-122"/>
              </a:rPr>
              <a:t>转发线路、同一拍中</a:t>
            </a:r>
            <a:r>
              <a:rPr kumimoji="0"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提前</a:t>
            </a:r>
            <a:r>
              <a:rPr kumimoji="0" lang="zh-CN" altLang="en-US" b="1" dirty="0" smtClean="0">
                <a:latin typeface="宋体" pitchFamily="2" charset="-122"/>
              </a:rPr>
              <a:t>写</a:t>
            </a:r>
            <a:endParaRPr lang="en-US" altLang="zh-CN" b="1" dirty="0"/>
          </a:p>
        </p:txBody>
      </p:sp>
      <p:grpSp>
        <p:nvGrpSpPr>
          <p:cNvPr id="309" name="组合 308"/>
          <p:cNvGrpSpPr/>
          <p:nvPr/>
        </p:nvGrpSpPr>
        <p:grpSpPr>
          <a:xfrm>
            <a:off x="5890055" y="3933056"/>
            <a:ext cx="3002425" cy="1396603"/>
            <a:chOff x="5818047" y="3976613"/>
            <a:chExt cx="3002425" cy="1396603"/>
          </a:xfrm>
        </p:grpSpPr>
        <p:cxnSp>
          <p:nvCxnSpPr>
            <p:cNvPr id="255" name="直接连接符 254"/>
            <p:cNvCxnSpPr/>
            <p:nvPr/>
          </p:nvCxnSpPr>
          <p:spPr bwMode="auto">
            <a:xfrm flipV="1">
              <a:off x="6588224" y="4552678"/>
              <a:ext cx="144016" cy="30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8" name="直接连接符 257"/>
            <p:cNvCxnSpPr/>
            <p:nvPr/>
          </p:nvCxnSpPr>
          <p:spPr bwMode="auto">
            <a:xfrm>
              <a:off x="6732240" y="4265264"/>
              <a:ext cx="0" cy="28772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3" name="直接连接符 262"/>
            <p:cNvCxnSpPr/>
            <p:nvPr/>
          </p:nvCxnSpPr>
          <p:spPr bwMode="auto">
            <a:xfrm>
              <a:off x="6732240" y="4264645"/>
              <a:ext cx="864096" cy="61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5" name="直接连接符 264"/>
            <p:cNvCxnSpPr/>
            <p:nvPr/>
          </p:nvCxnSpPr>
          <p:spPr bwMode="auto">
            <a:xfrm>
              <a:off x="7596336" y="4265264"/>
              <a:ext cx="0" cy="28493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6" name="直接连接符 265"/>
            <p:cNvCxnSpPr/>
            <p:nvPr/>
          </p:nvCxnSpPr>
          <p:spPr bwMode="auto">
            <a:xfrm>
              <a:off x="7596336" y="4552987"/>
              <a:ext cx="844087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0" name="直接连接符 269"/>
            <p:cNvCxnSpPr/>
            <p:nvPr/>
          </p:nvCxnSpPr>
          <p:spPr bwMode="auto">
            <a:xfrm>
              <a:off x="8460432" y="4265264"/>
              <a:ext cx="0" cy="28493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1" name="直接连接符 270"/>
            <p:cNvCxnSpPr/>
            <p:nvPr/>
          </p:nvCxnSpPr>
          <p:spPr bwMode="auto">
            <a:xfrm flipV="1">
              <a:off x="8460432" y="4264645"/>
              <a:ext cx="144016" cy="62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2" name="直接箭头连接符 271"/>
            <p:cNvCxnSpPr/>
            <p:nvPr/>
          </p:nvCxnSpPr>
          <p:spPr bwMode="auto">
            <a:xfrm flipV="1">
              <a:off x="7596336" y="4601816"/>
              <a:ext cx="0" cy="16688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  <p:sp>
          <p:nvSpPr>
            <p:cNvPr id="274" name="Text Box 140"/>
            <p:cNvSpPr txBox="1">
              <a:spLocks noChangeArrowheads="1"/>
            </p:cNvSpPr>
            <p:nvPr/>
          </p:nvSpPr>
          <p:spPr bwMode="auto">
            <a:xfrm>
              <a:off x="6444208" y="4768701"/>
              <a:ext cx="1564167" cy="244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(WB</a:t>
              </a:r>
              <a:r>
                <a:rPr lang="zh-CN" altLang="en-US" sz="1800" b="1" dirty="0" smtClean="0">
                  <a:latin typeface="宋体" pitchFamily="2" charset="-122"/>
                </a:rPr>
                <a:t>段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写</a:t>
              </a:r>
              <a:r>
                <a:rPr lang="en-US" altLang="zh-CN" sz="1800" b="1" dirty="0" smtClean="0">
                  <a:latin typeface="宋体" pitchFamily="2" charset="-122"/>
                </a:rPr>
                <a:t>GPRs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282" name="直接箭头连接符 281"/>
            <p:cNvCxnSpPr/>
            <p:nvPr/>
          </p:nvCxnSpPr>
          <p:spPr bwMode="auto">
            <a:xfrm flipV="1">
              <a:off x="8460432" y="4601817"/>
              <a:ext cx="0" cy="50325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  <p:cxnSp>
          <p:nvCxnSpPr>
            <p:cNvPr id="284" name="直接连接符 283"/>
            <p:cNvCxnSpPr/>
            <p:nvPr/>
          </p:nvCxnSpPr>
          <p:spPr bwMode="auto">
            <a:xfrm>
              <a:off x="7596336" y="4005064"/>
              <a:ext cx="0" cy="16591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1" name="Text Box 140"/>
            <p:cNvSpPr txBox="1">
              <a:spLocks noChangeArrowheads="1"/>
            </p:cNvSpPr>
            <p:nvPr/>
          </p:nvSpPr>
          <p:spPr bwMode="auto">
            <a:xfrm>
              <a:off x="7256305" y="5128741"/>
              <a:ext cx="1564167" cy="244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(ID</a:t>
              </a:r>
              <a:r>
                <a:rPr lang="zh-CN" altLang="en-US" sz="1800" b="1" dirty="0" smtClean="0">
                  <a:latin typeface="宋体" pitchFamily="2" charset="-122"/>
                </a:rPr>
                <a:t>段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写</a:t>
              </a:r>
              <a:r>
                <a:rPr lang="en-US" altLang="zh-CN" sz="1800" b="1" dirty="0" smtClean="0">
                  <a:latin typeface="宋体" pitchFamily="2" charset="-122"/>
                </a:rPr>
                <a:t>ID/EX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299" name="直接连接符 298"/>
            <p:cNvCxnSpPr/>
            <p:nvPr/>
          </p:nvCxnSpPr>
          <p:spPr bwMode="auto">
            <a:xfrm>
              <a:off x="8460432" y="4005064"/>
              <a:ext cx="0" cy="16591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0" name="Text Box 140"/>
            <p:cNvSpPr txBox="1">
              <a:spLocks noChangeArrowheads="1"/>
            </p:cNvSpPr>
            <p:nvPr/>
          </p:nvSpPr>
          <p:spPr bwMode="auto">
            <a:xfrm>
              <a:off x="7649094" y="3976613"/>
              <a:ext cx="769642" cy="244475"/>
            </a:xfrm>
            <a:prstGeom prst="rect">
              <a:avLst/>
            </a:prstGeom>
            <a:solidFill>
              <a:srgbClr val="CCFF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读</a:t>
              </a:r>
              <a:r>
                <a:rPr lang="en-US" altLang="zh-CN" sz="1800" b="1" dirty="0" smtClean="0">
                  <a:latin typeface="宋体" pitchFamily="2" charset="-122"/>
                </a:rPr>
                <a:t>GPRs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303" name="直接箭头连接符 302"/>
            <p:cNvCxnSpPr/>
            <p:nvPr/>
          </p:nvCxnSpPr>
          <p:spPr bwMode="auto">
            <a:xfrm>
              <a:off x="7450583" y="4077071"/>
              <a:ext cx="145753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  <p:cxnSp>
          <p:nvCxnSpPr>
            <p:cNvPr id="305" name="直接箭头连接符 304"/>
            <p:cNvCxnSpPr/>
            <p:nvPr/>
          </p:nvCxnSpPr>
          <p:spPr bwMode="auto">
            <a:xfrm flipH="1">
              <a:off x="8460432" y="4077071"/>
              <a:ext cx="144016" cy="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  <p:sp>
          <p:nvSpPr>
            <p:cNvPr id="308" name="Text Box 140"/>
            <p:cNvSpPr txBox="1">
              <a:spLocks noChangeArrowheads="1"/>
            </p:cNvSpPr>
            <p:nvPr/>
          </p:nvSpPr>
          <p:spPr bwMode="auto">
            <a:xfrm>
              <a:off x="5818047" y="4264645"/>
              <a:ext cx="841650" cy="244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拍时钟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sp>
        <p:nvSpPr>
          <p:cNvPr id="338" name="Text Box 88"/>
          <p:cNvSpPr txBox="1">
            <a:spLocks noChangeArrowheads="1"/>
          </p:cNvSpPr>
          <p:nvPr/>
        </p:nvSpPr>
        <p:spPr bwMode="auto">
          <a:xfrm>
            <a:off x="2317841" y="5755322"/>
            <a:ext cx="57105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latin typeface="宋体" pitchFamily="2" charset="-122"/>
              </a:rPr>
              <a:t>能转发时为</a:t>
            </a:r>
            <a:r>
              <a:rPr kumimoji="0" lang="en-US" altLang="zh-CN" b="1" dirty="0" smtClean="0">
                <a:latin typeface="宋体" pitchFamily="2" charset="-122"/>
              </a:rPr>
              <a:t>0</a:t>
            </a:r>
            <a:r>
              <a:rPr kumimoji="0" lang="zh-CN" altLang="en-US" b="1" dirty="0" smtClean="0">
                <a:latin typeface="宋体" pitchFamily="2" charset="-122"/>
              </a:rPr>
              <a:t>拍，否则为阻塞法停顿拍数</a:t>
            </a:r>
            <a:endParaRPr lang="en-US" altLang="zh-CN" sz="1800" b="1" dirty="0"/>
          </a:p>
        </p:txBody>
      </p:sp>
      <p:grpSp>
        <p:nvGrpSpPr>
          <p:cNvPr id="350" name="组合 349"/>
          <p:cNvGrpSpPr/>
          <p:nvPr/>
        </p:nvGrpSpPr>
        <p:grpSpPr>
          <a:xfrm>
            <a:off x="342110" y="3803929"/>
            <a:ext cx="5526034" cy="1597738"/>
            <a:chOff x="126086" y="3803929"/>
            <a:chExt cx="5526034" cy="1597738"/>
          </a:xfrm>
        </p:grpSpPr>
        <p:cxnSp>
          <p:nvCxnSpPr>
            <p:cNvPr id="163" name="直接连接符 162"/>
            <p:cNvCxnSpPr/>
            <p:nvPr/>
          </p:nvCxnSpPr>
          <p:spPr bwMode="auto">
            <a:xfrm>
              <a:off x="891208" y="5030174"/>
              <a:ext cx="445470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8" name="Text Box 42"/>
            <p:cNvSpPr txBox="1">
              <a:spLocks noChangeArrowheads="1"/>
            </p:cNvSpPr>
            <p:nvPr/>
          </p:nvSpPr>
          <p:spPr bwMode="auto">
            <a:xfrm>
              <a:off x="2771800" y="4019953"/>
              <a:ext cx="261829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270" lIns="36000" tIns="10800" rIns="0" bIns="10800" anchor="b" anchorCtr="0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158" name="Text Box 61"/>
            <p:cNvSpPr txBox="1">
              <a:spLocks noChangeArrowheads="1"/>
            </p:cNvSpPr>
            <p:nvPr/>
          </p:nvSpPr>
          <p:spPr bwMode="auto">
            <a:xfrm>
              <a:off x="891208" y="4307985"/>
              <a:ext cx="584448" cy="3600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0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9" name="Text Box 164"/>
            <p:cNvSpPr txBox="1">
              <a:spLocks noChangeArrowheads="1"/>
            </p:cNvSpPr>
            <p:nvPr/>
          </p:nvSpPr>
          <p:spPr bwMode="auto">
            <a:xfrm>
              <a:off x="1383639" y="4309869"/>
              <a:ext cx="92017" cy="358156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160" name="直接箭头连接符 159"/>
            <p:cNvCxnSpPr>
              <a:stCxn id="158" idx="3"/>
              <a:endCxn id="167" idx="1"/>
            </p:cNvCxnSpPr>
            <p:nvPr/>
          </p:nvCxnSpPr>
          <p:spPr bwMode="auto">
            <a:xfrm>
              <a:off x="1475656" y="4488005"/>
              <a:ext cx="360040" cy="127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7" name="Text Box 61"/>
            <p:cNvSpPr txBox="1">
              <a:spLocks noChangeArrowheads="1"/>
            </p:cNvSpPr>
            <p:nvPr/>
          </p:nvSpPr>
          <p:spPr bwMode="auto">
            <a:xfrm>
              <a:off x="1835696" y="4310541"/>
              <a:ext cx="576064" cy="35748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0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8" name="Text Box 164"/>
            <p:cNvSpPr txBox="1">
              <a:spLocks noChangeArrowheads="1"/>
            </p:cNvSpPr>
            <p:nvPr/>
          </p:nvSpPr>
          <p:spPr bwMode="auto">
            <a:xfrm>
              <a:off x="2319743" y="4310541"/>
              <a:ext cx="92017" cy="35748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175" name="直接箭头连接符 174"/>
            <p:cNvCxnSpPr/>
            <p:nvPr/>
          </p:nvCxnSpPr>
          <p:spPr bwMode="auto">
            <a:xfrm>
              <a:off x="2411760" y="4596017"/>
              <a:ext cx="792088" cy="61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6" name="Text Box 61"/>
            <p:cNvSpPr txBox="1">
              <a:spLocks noChangeArrowheads="1"/>
            </p:cNvSpPr>
            <p:nvPr/>
          </p:nvSpPr>
          <p:spPr bwMode="auto">
            <a:xfrm>
              <a:off x="3203848" y="4307985"/>
              <a:ext cx="576064" cy="36004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0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7" name="Text Box 164"/>
            <p:cNvSpPr txBox="1">
              <a:spLocks noChangeArrowheads="1"/>
            </p:cNvSpPr>
            <p:nvPr/>
          </p:nvSpPr>
          <p:spPr bwMode="auto">
            <a:xfrm>
              <a:off x="3687895" y="4307985"/>
              <a:ext cx="92017" cy="360040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187" name="直接箭头连接符 186"/>
            <p:cNvCxnSpPr/>
            <p:nvPr/>
          </p:nvCxnSpPr>
          <p:spPr bwMode="auto">
            <a:xfrm>
              <a:off x="3033629" y="4379993"/>
              <a:ext cx="170219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5" name="直接箭头连接符 194"/>
            <p:cNvCxnSpPr/>
            <p:nvPr/>
          </p:nvCxnSpPr>
          <p:spPr bwMode="auto">
            <a:xfrm>
              <a:off x="2411760" y="4379993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6" name="直接箭头连接符 195"/>
            <p:cNvCxnSpPr/>
            <p:nvPr/>
          </p:nvCxnSpPr>
          <p:spPr bwMode="auto">
            <a:xfrm rot="16200000" flipH="1">
              <a:off x="2627784" y="3947945"/>
              <a:ext cx="144016" cy="144016"/>
            </a:xfrm>
            <a:prstGeom prst="bentConnector3">
              <a:avLst>
                <a:gd name="adj1" fmla="val 100265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7" name="直接箭头连接符 196"/>
            <p:cNvCxnSpPr/>
            <p:nvPr/>
          </p:nvCxnSpPr>
          <p:spPr bwMode="auto">
            <a:xfrm rot="16200000" flipH="1">
              <a:off x="2447764" y="3911941"/>
              <a:ext cx="432048" cy="216024"/>
            </a:xfrm>
            <a:prstGeom prst="bentConnector3">
              <a:avLst>
                <a:gd name="adj1" fmla="val 100265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1" name="直接箭头连接符 200"/>
            <p:cNvCxnSpPr>
              <a:stCxn id="176" idx="3"/>
              <a:endCxn id="202" idx="1"/>
            </p:cNvCxnSpPr>
            <p:nvPr/>
          </p:nvCxnSpPr>
          <p:spPr bwMode="auto">
            <a:xfrm flipV="1">
              <a:off x="3779912" y="4486727"/>
              <a:ext cx="360040" cy="127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2" name="Text Box 61"/>
            <p:cNvSpPr txBox="1">
              <a:spLocks noChangeArrowheads="1"/>
            </p:cNvSpPr>
            <p:nvPr/>
          </p:nvSpPr>
          <p:spPr bwMode="auto">
            <a:xfrm>
              <a:off x="4139952" y="4307985"/>
              <a:ext cx="576064" cy="3574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03" name="Text Box 164"/>
            <p:cNvSpPr txBox="1">
              <a:spLocks noChangeArrowheads="1"/>
            </p:cNvSpPr>
            <p:nvPr/>
          </p:nvSpPr>
          <p:spPr bwMode="auto">
            <a:xfrm>
              <a:off x="4623999" y="4307985"/>
              <a:ext cx="92017" cy="35748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205" name="直接箭头连接符 204"/>
            <p:cNvCxnSpPr>
              <a:stCxn id="202" idx="3"/>
              <a:endCxn id="206" idx="1"/>
            </p:cNvCxnSpPr>
            <p:nvPr/>
          </p:nvCxnSpPr>
          <p:spPr bwMode="auto">
            <a:xfrm>
              <a:off x="4716016" y="4486727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6" name="Text Box 61"/>
            <p:cNvSpPr txBox="1">
              <a:spLocks noChangeArrowheads="1"/>
            </p:cNvSpPr>
            <p:nvPr/>
          </p:nvSpPr>
          <p:spPr bwMode="auto">
            <a:xfrm>
              <a:off x="5076056" y="4307985"/>
              <a:ext cx="576064" cy="3574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11" name="直接箭头连接符 210"/>
            <p:cNvCxnSpPr/>
            <p:nvPr/>
          </p:nvCxnSpPr>
          <p:spPr bwMode="auto">
            <a:xfrm flipV="1">
              <a:off x="3923928" y="3947945"/>
              <a:ext cx="0" cy="5413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16" name="直接箭头连接符 215"/>
            <p:cNvCxnSpPr/>
            <p:nvPr/>
          </p:nvCxnSpPr>
          <p:spPr bwMode="auto">
            <a:xfrm flipH="1">
              <a:off x="2627784" y="3947945"/>
              <a:ext cx="129614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1" name="直接箭头连接符 220"/>
            <p:cNvCxnSpPr/>
            <p:nvPr/>
          </p:nvCxnSpPr>
          <p:spPr bwMode="auto">
            <a:xfrm flipH="1">
              <a:off x="2555776" y="3803929"/>
              <a:ext cx="23042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4" name="直接箭头连接符 223"/>
            <p:cNvCxnSpPr/>
            <p:nvPr/>
          </p:nvCxnSpPr>
          <p:spPr bwMode="auto">
            <a:xfrm flipV="1">
              <a:off x="4860032" y="3803929"/>
              <a:ext cx="0" cy="68535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27" name="直接箭头连接符 226"/>
            <p:cNvCxnSpPr/>
            <p:nvPr/>
          </p:nvCxnSpPr>
          <p:spPr bwMode="auto">
            <a:xfrm flipV="1">
              <a:off x="1430270" y="4665469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229" name="椭圆 228"/>
            <p:cNvSpPr/>
            <p:nvPr/>
          </p:nvSpPr>
          <p:spPr bwMode="auto">
            <a:xfrm>
              <a:off x="1390460" y="4886158"/>
              <a:ext cx="72000" cy="72008"/>
            </a:xfrm>
            <a:prstGeom prst="ellips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30" name="直接箭头连接符 229"/>
            <p:cNvCxnSpPr/>
            <p:nvPr/>
          </p:nvCxnSpPr>
          <p:spPr bwMode="auto">
            <a:xfrm rot="10800000">
              <a:off x="1142238" y="4670134"/>
              <a:ext cx="284222" cy="144016"/>
            </a:xfrm>
            <a:prstGeom prst="bentConnector3">
              <a:avLst>
                <a:gd name="adj1" fmla="val 101705"/>
              </a:avLst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233" name="直接箭头连接符 232"/>
            <p:cNvCxnSpPr/>
            <p:nvPr/>
          </p:nvCxnSpPr>
          <p:spPr bwMode="auto">
            <a:xfrm flipV="1">
              <a:off x="1430270" y="4958167"/>
              <a:ext cx="0" cy="7200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36" name="直接箭头连接符 235"/>
            <p:cNvCxnSpPr/>
            <p:nvPr/>
          </p:nvCxnSpPr>
          <p:spPr bwMode="auto">
            <a:xfrm flipV="1">
              <a:off x="1097445" y="4922162"/>
              <a:ext cx="293015" cy="252028"/>
            </a:xfrm>
            <a:prstGeom prst="bentConnector3">
              <a:avLst>
                <a:gd name="adj1" fmla="val -3868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239" name="直接箭头连接符 238"/>
            <p:cNvCxnSpPr/>
            <p:nvPr/>
          </p:nvCxnSpPr>
          <p:spPr bwMode="auto">
            <a:xfrm flipV="1">
              <a:off x="4676073" y="4665470"/>
              <a:ext cx="0" cy="36470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242" name="直接箭头连接符 241"/>
            <p:cNvCxnSpPr/>
            <p:nvPr/>
          </p:nvCxnSpPr>
          <p:spPr bwMode="auto">
            <a:xfrm flipV="1">
              <a:off x="2371817" y="4670134"/>
              <a:ext cx="0" cy="36470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243" name="直接箭头连接符 242"/>
            <p:cNvCxnSpPr/>
            <p:nvPr/>
          </p:nvCxnSpPr>
          <p:spPr bwMode="auto">
            <a:xfrm flipV="1">
              <a:off x="3739969" y="4670134"/>
              <a:ext cx="0" cy="36470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244" name="直接箭头连接符 243"/>
            <p:cNvCxnSpPr/>
            <p:nvPr/>
          </p:nvCxnSpPr>
          <p:spPr bwMode="auto">
            <a:xfrm flipV="1">
              <a:off x="5345917" y="4670134"/>
              <a:ext cx="0" cy="36470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  <p:sp>
          <p:nvSpPr>
            <p:cNvPr id="248" name="Text Box 140"/>
            <p:cNvSpPr txBox="1">
              <a:spLocks noChangeArrowheads="1"/>
            </p:cNvSpPr>
            <p:nvPr/>
          </p:nvSpPr>
          <p:spPr bwMode="auto">
            <a:xfrm>
              <a:off x="126086" y="4888914"/>
              <a:ext cx="792088" cy="244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拍时钟</a:t>
              </a:r>
            </a:p>
          </p:txBody>
        </p:sp>
        <p:cxnSp>
          <p:nvCxnSpPr>
            <p:cNvPr id="249" name="直接箭头连接符 235"/>
            <p:cNvCxnSpPr>
              <a:endCxn id="148" idx="2"/>
            </p:cNvCxnSpPr>
            <p:nvPr/>
          </p:nvCxnSpPr>
          <p:spPr bwMode="auto">
            <a:xfrm flipH="1" flipV="1">
              <a:off x="2902715" y="4452001"/>
              <a:ext cx="3666" cy="72219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252" name="Text Box 140"/>
            <p:cNvSpPr txBox="1">
              <a:spLocks noChangeArrowheads="1"/>
            </p:cNvSpPr>
            <p:nvPr/>
          </p:nvSpPr>
          <p:spPr bwMode="auto">
            <a:xfrm>
              <a:off x="746193" y="5157192"/>
              <a:ext cx="855307" cy="244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 smtClean="0">
                  <a:latin typeface="宋体" pitchFamily="2" charset="-122"/>
                </a:rPr>
                <a:t>IFstall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53" name="Text Box 140"/>
            <p:cNvSpPr txBox="1">
              <a:spLocks noChangeArrowheads="1"/>
            </p:cNvSpPr>
            <p:nvPr/>
          </p:nvSpPr>
          <p:spPr bwMode="auto">
            <a:xfrm>
              <a:off x="2546394" y="5157192"/>
              <a:ext cx="855307" cy="244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 smtClean="0">
                  <a:latin typeface="宋体" pitchFamily="2" charset="-122"/>
                </a:rPr>
                <a:t>ALUBsrc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42" name="矩形 341"/>
            <p:cNvSpPr/>
            <p:nvPr/>
          </p:nvSpPr>
          <p:spPr bwMode="auto">
            <a:xfrm>
              <a:off x="2771800" y="4345226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43" name="矩形 342"/>
            <p:cNvSpPr/>
            <p:nvPr/>
          </p:nvSpPr>
          <p:spPr bwMode="auto">
            <a:xfrm>
              <a:off x="2771800" y="4041512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61" name="组合 360"/>
          <p:cNvGrpSpPr/>
          <p:nvPr/>
        </p:nvGrpSpPr>
        <p:grpSpPr>
          <a:xfrm>
            <a:off x="5220072" y="1664805"/>
            <a:ext cx="1198046" cy="972107"/>
            <a:chOff x="5002087" y="1664805"/>
            <a:chExt cx="1198046" cy="972107"/>
          </a:xfrm>
        </p:grpSpPr>
        <p:cxnSp>
          <p:nvCxnSpPr>
            <p:cNvPr id="362" name="直接连接符 361"/>
            <p:cNvCxnSpPr/>
            <p:nvPr/>
          </p:nvCxnSpPr>
          <p:spPr bwMode="auto">
            <a:xfrm flipH="1">
              <a:off x="5724128" y="1665250"/>
              <a:ext cx="2" cy="71963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363" name="直接连接符 362"/>
            <p:cNvCxnSpPr/>
            <p:nvPr/>
          </p:nvCxnSpPr>
          <p:spPr bwMode="auto">
            <a:xfrm flipH="1">
              <a:off x="5002087" y="1664805"/>
              <a:ext cx="1" cy="36003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364" name="直接连接符 363"/>
            <p:cNvCxnSpPr/>
            <p:nvPr/>
          </p:nvCxnSpPr>
          <p:spPr bwMode="auto">
            <a:xfrm>
              <a:off x="6012160" y="1772816"/>
              <a:ext cx="187973" cy="86409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380" name="组合 379"/>
          <p:cNvGrpSpPr/>
          <p:nvPr/>
        </p:nvGrpSpPr>
        <p:grpSpPr>
          <a:xfrm>
            <a:off x="4499992" y="1628800"/>
            <a:ext cx="1907295" cy="1008113"/>
            <a:chOff x="4283968" y="1628800"/>
            <a:chExt cx="1907295" cy="1008113"/>
          </a:xfrm>
        </p:grpSpPr>
        <p:sp>
          <p:nvSpPr>
            <p:cNvPr id="368" name="椭圆 367"/>
            <p:cNvSpPr/>
            <p:nvPr/>
          </p:nvSpPr>
          <p:spPr bwMode="auto">
            <a:xfrm>
              <a:off x="4977350" y="1628800"/>
              <a:ext cx="72000" cy="72008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69" name="直接连接符 368"/>
            <p:cNvCxnSpPr>
              <a:stCxn id="368" idx="3"/>
            </p:cNvCxnSpPr>
            <p:nvPr/>
          </p:nvCxnSpPr>
          <p:spPr bwMode="auto">
            <a:xfrm flipH="1">
              <a:off x="4283968" y="1690263"/>
              <a:ext cx="703926" cy="33458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370" name="直接连接符 369"/>
            <p:cNvCxnSpPr>
              <a:stCxn id="368" idx="4"/>
              <a:endCxn id="77" idx="0"/>
            </p:cNvCxnSpPr>
            <p:nvPr/>
          </p:nvCxnSpPr>
          <p:spPr bwMode="auto">
            <a:xfrm>
              <a:off x="5013350" y="1700808"/>
              <a:ext cx="457833" cy="57606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371" name="直接连接符 370"/>
            <p:cNvCxnSpPr>
              <a:stCxn id="368" idx="5"/>
              <a:endCxn id="90" idx="0"/>
            </p:cNvCxnSpPr>
            <p:nvPr/>
          </p:nvCxnSpPr>
          <p:spPr bwMode="auto">
            <a:xfrm>
              <a:off x="5038806" y="1690263"/>
              <a:ext cx="1152457" cy="94665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sp>
        <p:nvSpPr>
          <p:cNvPr id="385" name="AutoShape 1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87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6" name="AutoShape 15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200" u="none" dirty="0" smtClean="0">
                <a:solidFill>
                  <a:schemeClr val="bg2"/>
                </a:solidFill>
                <a:latin typeface="+mn-ea"/>
                <a:ea typeface="+mn-ea"/>
              </a:rPr>
              <a:t>102</a:t>
            </a:r>
            <a:endParaRPr lang="zh-CN" altLang="en-US" sz="12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56" name="线形标注 2 155"/>
          <p:cNvSpPr/>
          <p:nvPr/>
        </p:nvSpPr>
        <p:spPr bwMode="auto">
          <a:xfrm>
            <a:off x="5337834" y="880528"/>
            <a:ext cx="2402518" cy="316224"/>
          </a:xfrm>
          <a:prstGeom prst="borderCallout2">
            <a:avLst>
              <a:gd name="adj1" fmla="val 49933"/>
              <a:gd name="adj2" fmla="val -61"/>
              <a:gd name="adj3" fmla="val 50102"/>
              <a:gd name="adj4" fmla="val -5498"/>
              <a:gd name="adj5" fmla="val -36136"/>
              <a:gd name="adj6" fmla="val -24144"/>
            </a:avLst>
          </a:prstGeom>
          <a:solidFill>
            <a:srgbClr val="CCFFFF"/>
          </a:solidFill>
          <a:ln w="15875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1800" b="1" spc="-100" dirty="0" smtClean="0">
                <a:latin typeface="宋体" pitchFamily="2" charset="-122"/>
              </a:rPr>
              <a:t>正常从数据写入段</a:t>
            </a:r>
            <a:r>
              <a:rPr lang="en-US" altLang="zh-CN" sz="1800" b="1" spc="-100" dirty="0" smtClean="0">
                <a:latin typeface="宋体" pitchFamily="2" charset="-122"/>
              </a:rPr>
              <a:t>(WB)</a:t>
            </a:r>
            <a:endParaRPr lang="en-US" altLang="zh-CN" sz="1800" b="1" spc="-100" dirty="0">
              <a:latin typeface="宋体" pitchFamily="2" charset="-122"/>
            </a:endParaRPr>
          </a:p>
        </p:txBody>
      </p:sp>
      <p:sp>
        <p:nvSpPr>
          <p:cNvPr id="129" name="Text Box 88"/>
          <p:cNvSpPr txBox="1">
            <a:spLocks noChangeArrowheads="1"/>
          </p:cNvSpPr>
          <p:nvPr/>
        </p:nvSpPr>
        <p:spPr bwMode="auto">
          <a:xfrm>
            <a:off x="2555776" y="764704"/>
            <a:ext cx="639784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u="sng" dirty="0" smtClean="0">
                <a:latin typeface="宋体" pitchFamily="2" charset="-122"/>
              </a:rPr>
              <a:t>在使用时</a:t>
            </a:r>
            <a:r>
              <a:rPr kumimoji="0" lang="en-US" altLang="zh-CN" sz="1800" b="1" dirty="0" smtClean="0">
                <a:latin typeface="宋体" pitchFamily="2" charset="-122"/>
              </a:rPr>
              <a:t>(</a:t>
            </a:r>
            <a:r>
              <a:rPr kumimoji="0" lang="zh-CN" altLang="en-US" sz="1800" b="1" dirty="0" smtClean="0">
                <a:latin typeface="宋体" pitchFamily="2" charset="-122"/>
              </a:rPr>
              <a:t>如</a:t>
            </a:r>
            <a:r>
              <a:rPr kumimoji="0" lang="en-US" altLang="zh-CN" sz="1800" b="1" dirty="0" smtClean="0">
                <a:latin typeface="宋体" pitchFamily="2" charset="-122"/>
              </a:rPr>
              <a:t>EX)</a:t>
            </a:r>
            <a:r>
              <a:rPr kumimoji="0" lang="zh-CN" altLang="en-US" b="1" dirty="0" smtClean="0">
                <a:latin typeface="宋体" pitchFamily="2" charset="-122"/>
              </a:rPr>
              <a:t>获取，以简化实现</a:t>
            </a:r>
            <a:r>
              <a:rPr kumimoji="0" lang="en-US" altLang="zh-CN" sz="1800" b="1" dirty="0">
                <a:latin typeface="宋体" pitchFamily="2" charset="-122"/>
              </a:rPr>
              <a:t>(</a:t>
            </a:r>
            <a:r>
              <a:rPr kumimoji="0"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等价</a:t>
            </a:r>
            <a:r>
              <a:rPr kumimoji="0"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于</a:t>
            </a:r>
            <a:r>
              <a:rPr kumimoji="0" lang="zh-CN" altLang="en-US" sz="1800" b="1" dirty="0" smtClean="0">
                <a:latin typeface="宋体" pitchFamily="2" charset="-122"/>
              </a:rPr>
              <a:t>取自</a:t>
            </a:r>
            <a:r>
              <a:rPr kumimoji="0" lang="en-US" altLang="zh-CN" sz="1800" b="1" dirty="0" smtClean="0">
                <a:latin typeface="宋体" pitchFamily="2" charset="-122"/>
              </a:rPr>
              <a:t>EX)</a:t>
            </a:r>
            <a:endParaRPr lang="en-US" altLang="zh-CN" sz="1800" b="1" dirty="0"/>
          </a:p>
        </p:txBody>
      </p:sp>
      <p:grpSp>
        <p:nvGrpSpPr>
          <p:cNvPr id="28" name="组合 27"/>
          <p:cNvGrpSpPr/>
          <p:nvPr/>
        </p:nvGrpSpPr>
        <p:grpSpPr>
          <a:xfrm>
            <a:off x="4932040" y="1625655"/>
            <a:ext cx="1701487" cy="1011257"/>
            <a:chOff x="4932040" y="1625655"/>
            <a:chExt cx="1701487" cy="1011257"/>
          </a:xfrm>
        </p:grpSpPr>
        <p:sp>
          <p:nvSpPr>
            <p:cNvPr id="170" name="椭圆 169"/>
            <p:cNvSpPr/>
            <p:nvPr/>
          </p:nvSpPr>
          <p:spPr bwMode="auto">
            <a:xfrm>
              <a:off x="6561527" y="1625655"/>
              <a:ext cx="72000" cy="72008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71" name="直接连接符 170"/>
            <p:cNvCxnSpPr/>
            <p:nvPr/>
          </p:nvCxnSpPr>
          <p:spPr bwMode="auto">
            <a:xfrm flipH="1">
              <a:off x="4932040" y="1661659"/>
              <a:ext cx="1621098" cy="25202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72" name="直接连接符 171"/>
            <p:cNvCxnSpPr>
              <a:stCxn id="170" idx="3"/>
            </p:cNvCxnSpPr>
            <p:nvPr/>
          </p:nvCxnSpPr>
          <p:spPr bwMode="auto">
            <a:xfrm flipH="1">
              <a:off x="5615199" y="1687118"/>
              <a:ext cx="956872" cy="58660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73" name="直接连接符 172"/>
            <p:cNvCxnSpPr>
              <a:stCxn id="170" idx="4"/>
            </p:cNvCxnSpPr>
            <p:nvPr/>
          </p:nvCxnSpPr>
          <p:spPr bwMode="auto">
            <a:xfrm flipH="1">
              <a:off x="6300192" y="1697663"/>
              <a:ext cx="297335" cy="93924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6" name="组合 5"/>
          <p:cNvGrpSpPr/>
          <p:nvPr/>
        </p:nvGrpSpPr>
        <p:grpSpPr>
          <a:xfrm>
            <a:off x="1389870" y="3963603"/>
            <a:ext cx="1885986" cy="1769653"/>
            <a:chOff x="1389870" y="3963603"/>
            <a:chExt cx="1885986" cy="1769653"/>
          </a:xfrm>
        </p:grpSpPr>
        <p:sp>
          <p:nvSpPr>
            <p:cNvPr id="310" name="椭圆 309"/>
            <p:cNvSpPr/>
            <p:nvPr/>
          </p:nvSpPr>
          <p:spPr bwMode="auto">
            <a:xfrm>
              <a:off x="1389870" y="4852486"/>
              <a:ext cx="411268" cy="141684"/>
            </a:xfrm>
            <a:prstGeom prst="ellipse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11" name="直接箭头连接符 235"/>
            <p:cNvCxnSpPr/>
            <p:nvPr/>
          </p:nvCxnSpPr>
          <p:spPr bwMode="auto">
            <a:xfrm>
              <a:off x="2538190" y="4117296"/>
              <a:ext cx="0" cy="14649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316" name="直接箭头连接符 315"/>
            <p:cNvCxnSpPr>
              <a:endCxn id="314" idx="4"/>
            </p:cNvCxnSpPr>
            <p:nvPr/>
          </p:nvCxnSpPr>
          <p:spPr bwMode="auto">
            <a:xfrm flipV="1">
              <a:off x="1871700" y="4480979"/>
              <a:ext cx="664104" cy="65241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7" name="直接箭头连接符 316"/>
            <p:cNvCxnSpPr>
              <a:endCxn id="310" idx="5"/>
            </p:cNvCxnSpPr>
            <p:nvPr/>
          </p:nvCxnSpPr>
          <p:spPr bwMode="auto">
            <a:xfrm flipH="1" flipV="1">
              <a:off x="1740909" y="4973421"/>
              <a:ext cx="576932" cy="51536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21" name="Text Box 140"/>
            <p:cNvSpPr txBox="1">
              <a:spLocks noChangeArrowheads="1"/>
            </p:cNvSpPr>
            <p:nvPr/>
          </p:nvSpPr>
          <p:spPr bwMode="auto">
            <a:xfrm>
              <a:off x="1971154" y="5488781"/>
              <a:ext cx="1304702" cy="244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阻塞法实现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14" name="椭圆 313"/>
            <p:cNvSpPr/>
            <p:nvPr/>
          </p:nvSpPr>
          <p:spPr bwMode="auto">
            <a:xfrm>
              <a:off x="2483767" y="4264645"/>
              <a:ext cx="104073" cy="216334"/>
            </a:xfrm>
            <a:prstGeom prst="ellipse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1" name="Text Box 140"/>
            <p:cNvSpPr txBox="1">
              <a:spLocks noChangeArrowheads="1"/>
            </p:cNvSpPr>
            <p:nvPr/>
          </p:nvSpPr>
          <p:spPr bwMode="auto">
            <a:xfrm>
              <a:off x="1835696" y="3963603"/>
              <a:ext cx="538614" cy="2574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气泡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162" name="直接箭头连接符 161"/>
            <p:cNvCxnSpPr/>
            <p:nvPr/>
          </p:nvCxnSpPr>
          <p:spPr bwMode="auto">
            <a:xfrm>
              <a:off x="2354992" y="4146874"/>
              <a:ext cx="170016" cy="23347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292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  <p:bldP spid="338" grpId="0"/>
      <p:bldP spid="156" grpId="0" animBg="1"/>
      <p:bldP spid="129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105</a:t>
            </a:fld>
            <a:endParaRPr lang="en-US" altLang="zh-CN"/>
          </a:p>
        </p:txBody>
      </p:sp>
      <p:sp>
        <p:nvSpPr>
          <p:cNvPr id="4" name="Text Box 88"/>
          <p:cNvSpPr txBox="1">
            <a:spLocks noChangeArrowheads="1"/>
          </p:cNvSpPr>
          <p:nvPr/>
        </p:nvSpPr>
        <p:spPr bwMode="auto">
          <a:xfrm>
            <a:off x="190500" y="260648"/>
            <a:ext cx="8773988" cy="1342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0"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     </a:t>
            </a:r>
            <a:r>
              <a:rPr kumimoji="0"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例</a:t>
            </a:r>
            <a:r>
              <a:rPr kumimoji="0"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2</a:t>
            </a:r>
            <a:r>
              <a:rPr kumimoji="0"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：</a:t>
            </a:r>
            <a:r>
              <a:rPr kumimoji="0" lang="zh-CN" altLang="en-US" b="1" dirty="0" smtClean="0">
                <a:latin typeface="+mn-ea"/>
                <a:ea typeface="+mn-ea"/>
              </a:rPr>
              <a:t>续例</a:t>
            </a:r>
            <a:r>
              <a:rPr kumimoji="0" lang="en-US" altLang="zh-CN" b="1" dirty="0" smtClean="0">
                <a:latin typeface="+mn-ea"/>
                <a:ea typeface="+mn-ea"/>
              </a:rPr>
              <a:t>1</a:t>
            </a:r>
            <a:r>
              <a:rPr kumimoji="0" lang="zh-CN" altLang="en-US" b="1" dirty="0" smtClean="0">
                <a:latin typeface="+mn-ea"/>
                <a:ea typeface="+mn-ea"/>
              </a:rPr>
              <a:t>，</a:t>
            </a:r>
            <a:r>
              <a:rPr lang="zh-CN" altLang="zh-CN" sz="2200" b="1" dirty="0" smtClean="0">
                <a:latin typeface="+mn-ea"/>
              </a:rPr>
              <a:t>采用</a:t>
            </a:r>
            <a:r>
              <a:rPr lang="zh-CN" altLang="en-US" sz="2200" b="1" dirty="0" smtClean="0">
                <a:latin typeface="+mn-ea"/>
              </a:rPr>
              <a:t>转发</a:t>
            </a:r>
            <a:r>
              <a:rPr lang="zh-CN" altLang="zh-CN" sz="2200" b="1" dirty="0" smtClean="0">
                <a:latin typeface="+mn-ea"/>
              </a:rPr>
              <a:t>法</a:t>
            </a:r>
            <a:r>
              <a:rPr lang="zh-CN" altLang="zh-CN" sz="2200" b="1" dirty="0">
                <a:latin typeface="+mn-ea"/>
              </a:rPr>
              <a:t>处理</a:t>
            </a:r>
            <a:r>
              <a:rPr lang="en-US" altLang="zh-CN" sz="2200" b="1" dirty="0">
                <a:latin typeface="+mn-ea"/>
              </a:rPr>
              <a:t>RAW</a:t>
            </a:r>
            <a:r>
              <a:rPr lang="zh-CN" altLang="zh-CN" sz="2200" b="1" dirty="0">
                <a:latin typeface="+mn-ea"/>
              </a:rPr>
              <a:t>冒险</a:t>
            </a:r>
            <a:r>
              <a:rPr lang="zh-CN" altLang="zh-CN" sz="2200" b="1" dirty="0" smtClean="0">
                <a:latin typeface="+mn-ea"/>
              </a:rPr>
              <a:t>，</a:t>
            </a:r>
            <a:r>
              <a:rPr lang="zh-CN" altLang="zh-CN" sz="2200" b="1" dirty="0">
                <a:latin typeface="+mn-ea"/>
              </a:rPr>
              <a:t>写</a:t>
            </a:r>
            <a:r>
              <a:rPr lang="en-US" altLang="zh-CN" sz="2200" b="1" dirty="0">
                <a:latin typeface="+mn-ea"/>
              </a:rPr>
              <a:t>GPRs</a:t>
            </a:r>
            <a:r>
              <a:rPr lang="zh-CN" altLang="en-US" sz="2200" b="1" dirty="0">
                <a:latin typeface="+mn-ea"/>
              </a:rPr>
              <a:t>放</a:t>
            </a:r>
            <a:r>
              <a:rPr lang="zh-CN" altLang="zh-CN" sz="2200" b="1" dirty="0">
                <a:latin typeface="+mn-ea"/>
              </a:rPr>
              <a:t>在</a:t>
            </a:r>
            <a:r>
              <a:rPr lang="zh-CN" altLang="en-US" sz="2200" b="1" dirty="0">
                <a:latin typeface="+mn-ea"/>
              </a:rPr>
              <a:t>前半拍</a:t>
            </a:r>
            <a:r>
              <a:rPr lang="zh-CN" altLang="en-US" sz="2200" b="1" dirty="0" smtClean="0">
                <a:latin typeface="+mn-ea"/>
              </a:rPr>
              <a:t>，①设置有</a:t>
            </a:r>
            <a:r>
              <a:rPr lang="en-US" altLang="zh-CN" sz="2200" b="1" dirty="0" smtClean="0">
                <a:latin typeface="+mn-ea"/>
              </a:rPr>
              <a:t>EX</a:t>
            </a:r>
            <a:r>
              <a:rPr lang="zh-CN" altLang="en-US" sz="2200" b="1" dirty="0" smtClean="0">
                <a:latin typeface="+mn-ea"/>
              </a:rPr>
              <a:t>→</a:t>
            </a:r>
            <a:r>
              <a:rPr lang="en-US" altLang="zh-CN" sz="2200" b="1" dirty="0" smtClean="0">
                <a:latin typeface="+mn-ea"/>
              </a:rPr>
              <a:t>EX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smtClean="0">
                <a:latin typeface="+mn-ea"/>
              </a:rPr>
              <a:t>MEM</a:t>
            </a:r>
            <a:r>
              <a:rPr lang="zh-CN" altLang="en-US" sz="2200" b="1" dirty="0" smtClean="0">
                <a:latin typeface="+mn-ea"/>
              </a:rPr>
              <a:t>→</a:t>
            </a:r>
            <a:r>
              <a:rPr lang="en-US" altLang="zh-CN" sz="2200" b="1" dirty="0" smtClean="0">
                <a:latin typeface="+mn-ea"/>
              </a:rPr>
              <a:t>EX</a:t>
            </a:r>
            <a:r>
              <a:rPr lang="zh-CN" altLang="en-US" sz="2200" b="1" dirty="0" smtClean="0">
                <a:latin typeface="+mn-ea"/>
              </a:rPr>
              <a:t>的转发线路，②</a:t>
            </a:r>
            <a:r>
              <a:rPr lang="zh-CN" altLang="en-US" sz="2200" b="1" dirty="0">
                <a:latin typeface="+mn-ea"/>
              </a:rPr>
              <a:t>仅</a:t>
            </a:r>
            <a:r>
              <a:rPr lang="zh-CN" altLang="en-US" sz="2200" b="1" dirty="0" smtClean="0">
                <a:latin typeface="+mn-ea"/>
              </a:rPr>
              <a:t>设置</a:t>
            </a:r>
            <a:r>
              <a:rPr lang="en-US" altLang="zh-CN" sz="2200" b="1" dirty="0" smtClean="0">
                <a:latin typeface="+mn-ea"/>
              </a:rPr>
              <a:t>EX</a:t>
            </a:r>
            <a:r>
              <a:rPr lang="zh-CN" altLang="en-US" sz="2200" b="1" dirty="0">
                <a:latin typeface="+mn-ea"/>
              </a:rPr>
              <a:t>→</a:t>
            </a:r>
            <a:r>
              <a:rPr lang="en-US" altLang="zh-CN" sz="2200" b="1" dirty="0" smtClean="0">
                <a:latin typeface="+mn-ea"/>
              </a:rPr>
              <a:t>EX</a:t>
            </a:r>
            <a:r>
              <a:rPr lang="zh-CN" altLang="en-US" sz="2200" b="1" dirty="0">
                <a:latin typeface="+mn-ea"/>
              </a:rPr>
              <a:t>的转发</a:t>
            </a:r>
            <a:r>
              <a:rPr lang="zh-CN" altLang="en-US" sz="2200" b="1" dirty="0" smtClean="0">
                <a:latin typeface="+mn-ea"/>
              </a:rPr>
              <a:t>线路，</a:t>
            </a:r>
            <a:r>
              <a:rPr lang="zh-CN" altLang="zh-CN" sz="2200" b="1" dirty="0" smtClean="0">
                <a:latin typeface="+mn-ea"/>
              </a:rPr>
              <a:t>指令</a:t>
            </a:r>
            <a:r>
              <a:rPr lang="zh-CN" altLang="zh-CN" sz="2200" b="1" dirty="0">
                <a:latin typeface="+mn-ea"/>
              </a:rPr>
              <a:t>序列的</a:t>
            </a:r>
            <a:r>
              <a:rPr lang="zh-CN" altLang="zh-CN" sz="2200" b="1" dirty="0" smtClean="0">
                <a:latin typeface="+mn-ea"/>
              </a:rPr>
              <a:t>执行时间</a:t>
            </a:r>
            <a:r>
              <a:rPr lang="zh-CN" altLang="en-US" sz="2200" b="1" dirty="0" smtClean="0">
                <a:latin typeface="+mn-ea"/>
              </a:rPr>
              <a:t>分别</a:t>
            </a:r>
            <a:r>
              <a:rPr lang="zh-CN" altLang="zh-CN" sz="2200" b="1" dirty="0" smtClean="0">
                <a:latin typeface="+mn-ea"/>
              </a:rPr>
              <a:t>为</a:t>
            </a:r>
            <a:r>
              <a:rPr lang="zh-CN" altLang="zh-CN" sz="2200" b="1" dirty="0">
                <a:latin typeface="+mn-ea"/>
              </a:rPr>
              <a:t>多少拍</a:t>
            </a:r>
            <a:r>
              <a:rPr lang="zh-CN" altLang="zh-CN" sz="2200" b="1" dirty="0" smtClean="0">
                <a:latin typeface="+mn-ea"/>
              </a:rPr>
              <a:t>？</a:t>
            </a:r>
            <a:endParaRPr kumimoji="0" lang="en-US" altLang="zh-CN" sz="2000" b="1" dirty="0">
              <a:latin typeface="+mn-ea"/>
            </a:endParaRPr>
          </a:p>
        </p:txBody>
      </p:sp>
      <p:sp>
        <p:nvSpPr>
          <p:cNvPr id="5" name="Text Box 88"/>
          <p:cNvSpPr txBox="1">
            <a:spLocks noChangeArrowheads="1"/>
          </p:cNvSpPr>
          <p:nvPr/>
        </p:nvSpPr>
        <p:spPr bwMode="auto">
          <a:xfrm>
            <a:off x="179512" y="1556792"/>
            <a:ext cx="8773988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kumimoji="0"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kumimoji="0" lang="en-US" altLang="zh-CN" b="1" dirty="0" smtClean="0">
                <a:latin typeface="宋体" pitchFamily="2" charset="-122"/>
              </a:rPr>
              <a:t>RAW</a:t>
            </a:r>
            <a:r>
              <a:rPr kumimoji="0" lang="zh-CN" altLang="en-US" b="1" dirty="0" smtClean="0">
                <a:latin typeface="宋体" pitchFamily="2" charset="-122"/>
              </a:rPr>
              <a:t>冒险有：</a:t>
            </a:r>
            <a:r>
              <a:rPr kumimoji="0" lang="en-US" altLang="zh-CN" b="1" dirty="0" smtClean="0">
                <a:latin typeface="宋体" pitchFamily="2" charset="-122"/>
              </a:rPr>
              <a:t>I1-I2</a:t>
            </a:r>
            <a:r>
              <a:rPr kumimoji="0" lang="zh-CN" altLang="en-US" b="1" dirty="0" smtClean="0">
                <a:latin typeface="宋体" pitchFamily="2" charset="-122"/>
              </a:rPr>
              <a:t>、</a:t>
            </a:r>
            <a:r>
              <a:rPr kumimoji="0" lang="en-US" altLang="zh-CN" b="1" dirty="0" smtClean="0">
                <a:latin typeface="宋体" pitchFamily="2" charset="-122"/>
              </a:rPr>
              <a:t>I1-I3</a:t>
            </a:r>
            <a:r>
              <a:rPr kumimoji="0" lang="zh-CN" altLang="en-US" b="1" dirty="0" smtClean="0">
                <a:latin typeface="宋体" pitchFamily="2" charset="-122"/>
              </a:rPr>
              <a:t>、</a:t>
            </a:r>
            <a:r>
              <a:rPr kumimoji="0" lang="en-US" altLang="zh-CN" b="1" dirty="0" smtClean="0">
                <a:latin typeface="宋体" pitchFamily="2" charset="-122"/>
              </a:rPr>
              <a:t>I1-I4</a:t>
            </a:r>
            <a:r>
              <a:rPr kumimoji="0" lang="zh-CN" altLang="en-US" b="1" dirty="0" smtClean="0">
                <a:latin typeface="宋体" pitchFamily="2" charset="-122"/>
              </a:rPr>
              <a:t>，</a:t>
            </a:r>
            <a:r>
              <a:rPr kumimoji="0" lang="en-US" altLang="zh-CN" b="1" dirty="0" smtClean="0">
                <a:latin typeface="宋体" pitchFamily="2" charset="-122"/>
              </a:rPr>
              <a:t>I2-I3</a:t>
            </a:r>
            <a:r>
              <a:rPr kumimoji="0" lang="zh-CN" altLang="en-US" b="1" dirty="0" smtClean="0">
                <a:latin typeface="宋体" pitchFamily="2" charset="-122"/>
              </a:rPr>
              <a:t>，</a:t>
            </a:r>
            <a:r>
              <a:rPr kumimoji="0" lang="en-US" altLang="zh-CN" b="1" dirty="0" smtClean="0">
                <a:latin typeface="宋体" pitchFamily="2" charset="-122"/>
              </a:rPr>
              <a:t>I3-I5</a:t>
            </a:r>
            <a:r>
              <a:rPr kumimoji="0" lang="zh-CN" altLang="en-US" b="1" dirty="0" smtClean="0">
                <a:latin typeface="宋体" pitchFamily="2" charset="-122"/>
              </a:rPr>
              <a:t>，</a:t>
            </a:r>
            <a:endParaRPr kumimoji="0" lang="en-US" altLang="zh-CN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lang="zh-CN" altLang="en-US" b="1" dirty="0" smtClean="0">
                <a:latin typeface="+mn-ea"/>
              </a:rPr>
              <a:t>         前</a:t>
            </a:r>
            <a:r>
              <a:rPr lang="zh-CN" altLang="en-US" b="1" dirty="0">
                <a:latin typeface="+mn-ea"/>
              </a:rPr>
              <a:t>半拍</a:t>
            </a:r>
            <a:r>
              <a:rPr lang="zh-CN" altLang="zh-CN" b="1" dirty="0">
                <a:latin typeface="+mn-ea"/>
              </a:rPr>
              <a:t>写</a:t>
            </a:r>
            <a:r>
              <a:rPr lang="en-US" altLang="zh-CN" b="1" dirty="0">
                <a:latin typeface="+mn-ea"/>
              </a:rPr>
              <a:t>GPRs</a:t>
            </a:r>
            <a:r>
              <a:rPr lang="zh-CN" altLang="en-US" b="1" dirty="0">
                <a:latin typeface="+mn-ea"/>
              </a:rPr>
              <a:t>可消除</a:t>
            </a:r>
            <a:r>
              <a:rPr kumimoji="0" lang="en-US" altLang="zh-CN" b="1" dirty="0">
                <a:latin typeface="宋体" pitchFamily="2" charset="-122"/>
              </a:rPr>
              <a:t>I1-I4</a:t>
            </a:r>
            <a:r>
              <a:rPr kumimoji="0" lang="zh-CN" altLang="en-US" b="1" dirty="0" smtClean="0">
                <a:latin typeface="宋体" pitchFamily="2" charset="-122"/>
              </a:rPr>
              <a:t>冒险</a:t>
            </a:r>
            <a:r>
              <a:rPr kumimoji="0" lang="zh-CN" altLang="en-US" b="1" dirty="0">
                <a:latin typeface="宋体" pitchFamily="2" charset="-122"/>
              </a:rPr>
              <a:t>；</a:t>
            </a:r>
            <a:endParaRPr kumimoji="0" lang="en-US" altLang="zh-CN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</a:t>
            </a:r>
            <a:r>
              <a:rPr kumimoji="0" lang="en-US" altLang="zh-CN" b="1" dirty="0" smtClean="0">
                <a:latin typeface="宋体" pitchFamily="2" charset="-122"/>
              </a:rPr>
              <a:t>    </a:t>
            </a:r>
            <a:r>
              <a:rPr kumimoji="0" lang="zh-CN" altLang="en-US" b="1" dirty="0" smtClean="0">
                <a:latin typeface="宋体" pitchFamily="2" charset="-122"/>
              </a:rPr>
              <a:t>①</a:t>
            </a:r>
            <a:r>
              <a:rPr lang="en-US" altLang="zh-CN" b="1" dirty="0" smtClean="0">
                <a:latin typeface="+mn-ea"/>
              </a:rPr>
              <a:t>EX</a:t>
            </a:r>
            <a:r>
              <a:rPr lang="zh-CN" altLang="en-US" b="1" dirty="0">
                <a:latin typeface="+mn-ea"/>
              </a:rPr>
              <a:t>→</a:t>
            </a:r>
            <a:r>
              <a:rPr lang="en-US" altLang="zh-CN" b="1" dirty="0" smtClean="0">
                <a:latin typeface="+mn-ea"/>
              </a:rPr>
              <a:t>EX</a:t>
            </a:r>
            <a:r>
              <a:rPr lang="zh-CN" altLang="en-US" b="1" dirty="0" smtClean="0">
                <a:latin typeface="+mn-ea"/>
              </a:rPr>
              <a:t>线路可消除</a:t>
            </a:r>
            <a:r>
              <a:rPr kumimoji="0" lang="en-US" altLang="zh-CN" b="1" dirty="0">
                <a:latin typeface="宋体" pitchFamily="2" charset="-122"/>
              </a:rPr>
              <a:t>I1-I2</a:t>
            </a:r>
            <a:r>
              <a:rPr kumimoji="0" lang="zh-CN" altLang="en-US" b="1" dirty="0" smtClean="0">
                <a:latin typeface="宋体" pitchFamily="2" charset="-122"/>
              </a:rPr>
              <a:t>、</a:t>
            </a:r>
            <a:r>
              <a:rPr kumimoji="0" lang="en-US" altLang="zh-CN" b="1" dirty="0" smtClean="0">
                <a:latin typeface="宋体" pitchFamily="2" charset="-122"/>
              </a:rPr>
              <a:t>I2-I3</a:t>
            </a:r>
            <a:r>
              <a:rPr kumimoji="0" lang="zh-CN" altLang="en-US" b="1" dirty="0" smtClean="0">
                <a:latin typeface="宋体" pitchFamily="2" charset="-122"/>
              </a:rPr>
              <a:t>冒险，</a:t>
            </a:r>
            <a:endParaRPr kumimoji="0" lang="en-US" altLang="zh-CN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lang="en-US" altLang="zh-CN" b="1" dirty="0" smtClean="0">
                <a:latin typeface="+mn-ea"/>
              </a:rPr>
              <a:t>       MEM</a:t>
            </a:r>
            <a:r>
              <a:rPr lang="zh-CN" altLang="en-US" b="1" dirty="0" smtClean="0">
                <a:latin typeface="+mn-ea"/>
              </a:rPr>
              <a:t>→</a:t>
            </a:r>
            <a:r>
              <a:rPr lang="en-US" altLang="zh-CN" b="1" dirty="0">
                <a:latin typeface="+mn-ea"/>
              </a:rPr>
              <a:t>EX</a:t>
            </a:r>
            <a:r>
              <a:rPr lang="zh-CN" altLang="en-US" b="1" dirty="0">
                <a:latin typeface="+mn-ea"/>
              </a:rPr>
              <a:t>线路可消除</a:t>
            </a:r>
            <a:r>
              <a:rPr kumimoji="0" lang="en-US" altLang="zh-CN" b="1" dirty="0" smtClean="0">
                <a:latin typeface="宋体" pitchFamily="2" charset="-122"/>
              </a:rPr>
              <a:t>I1-I3</a:t>
            </a:r>
            <a:r>
              <a:rPr kumimoji="0" lang="zh-CN" altLang="en-US" b="1" dirty="0" smtClean="0">
                <a:latin typeface="宋体" pitchFamily="2" charset="-122"/>
              </a:rPr>
              <a:t>、</a:t>
            </a:r>
            <a:r>
              <a:rPr kumimoji="0" lang="en-US" altLang="zh-CN" b="1" dirty="0" smtClean="0">
                <a:latin typeface="宋体" pitchFamily="2" charset="-122"/>
              </a:rPr>
              <a:t>I3-I5</a:t>
            </a:r>
            <a:r>
              <a:rPr kumimoji="0" lang="zh-CN" altLang="en-US" b="1" dirty="0" smtClean="0">
                <a:latin typeface="宋体" pitchFamily="2" charset="-122"/>
              </a:rPr>
              <a:t>冒险</a:t>
            </a:r>
            <a:r>
              <a:rPr kumimoji="0" lang="zh-CN" altLang="en-US" b="1" dirty="0">
                <a:latin typeface="宋体" pitchFamily="2" charset="-122"/>
              </a:rPr>
              <a:t>，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latin typeface="宋体" pitchFamily="2" charset="-122"/>
              </a:rPr>
              <a:t>       指令</a:t>
            </a:r>
            <a:r>
              <a:rPr kumimoji="0" lang="zh-CN" altLang="en-US" b="1" dirty="0">
                <a:latin typeface="宋体" pitchFamily="2" charset="-122"/>
              </a:rPr>
              <a:t>序列执行时间＝</a:t>
            </a:r>
            <a:r>
              <a:rPr kumimoji="0" lang="en-US" altLang="zh-CN" b="1" dirty="0">
                <a:latin typeface="宋体" pitchFamily="2" charset="-122"/>
              </a:rPr>
              <a:t>[5</a:t>
            </a:r>
            <a:r>
              <a:rPr lang="en-US" altLang="zh-CN" dirty="0"/>
              <a:t>Δ</a:t>
            </a:r>
            <a:r>
              <a:rPr lang="en-US" altLang="zh-CN" b="1" i="1" dirty="0"/>
              <a:t>t</a:t>
            </a:r>
            <a:r>
              <a:rPr kumimoji="0" lang="zh-CN" altLang="en-US" b="1" dirty="0">
                <a:latin typeface="宋体" pitchFamily="2" charset="-122"/>
              </a:rPr>
              <a:t>＋</a:t>
            </a:r>
            <a:r>
              <a:rPr kumimoji="0" lang="en-US" altLang="zh-CN" b="1" dirty="0">
                <a:latin typeface="宋体" pitchFamily="2" charset="-122"/>
              </a:rPr>
              <a:t>(5</a:t>
            </a:r>
            <a:r>
              <a:rPr kumimoji="0" lang="zh-CN" altLang="en-US" b="1" dirty="0">
                <a:latin typeface="宋体" pitchFamily="2" charset="-122"/>
              </a:rPr>
              <a:t>－</a:t>
            </a:r>
            <a:r>
              <a:rPr kumimoji="0" lang="en-US" altLang="zh-CN" b="1" dirty="0">
                <a:latin typeface="宋体" pitchFamily="2" charset="-122"/>
              </a:rPr>
              <a:t>1)</a:t>
            </a:r>
            <a:r>
              <a:rPr lang="en-US" altLang="zh-CN" dirty="0" err="1"/>
              <a:t>Δ</a:t>
            </a:r>
            <a:r>
              <a:rPr lang="en-US" altLang="zh-CN" b="1" i="1" dirty="0" err="1"/>
              <a:t>t</a:t>
            </a:r>
            <a:r>
              <a:rPr lang="en-US" altLang="zh-CN" b="1" dirty="0" smtClean="0">
                <a:latin typeface="+mn-ea"/>
              </a:rPr>
              <a:t>]</a:t>
            </a:r>
            <a:r>
              <a:rPr kumimoji="0" lang="zh-CN" altLang="en-US" b="1" dirty="0" smtClean="0">
                <a:latin typeface="宋体" pitchFamily="2" charset="-122"/>
              </a:rPr>
              <a:t>＋</a:t>
            </a:r>
            <a:r>
              <a:rPr kumimoji="0" lang="en-US" altLang="zh-CN" b="1" dirty="0" smtClean="0">
                <a:latin typeface="宋体" pitchFamily="2" charset="-122"/>
              </a:rPr>
              <a:t>0</a:t>
            </a:r>
            <a:r>
              <a:rPr lang="en-US" altLang="zh-CN" dirty="0" smtClean="0"/>
              <a:t>Δ</a:t>
            </a:r>
            <a:r>
              <a:rPr lang="en-US" altLang="zh-CN" b="1" i="1" dirty="0" smtClean="0"/>
              <a:t>t</a:t>
            </a:r>
            <a:r>
              <a:rPr kumimoji="0" lang="zh-CN" altLang="en-US" b="1" dirty="0" smtClean="0">
                <a:latin typeface="宋体" pitchFamily="2" charset="-122"/>
              </a:rPr>
              <a:t>＝</a:t>
            </a:r>
            <a:r>
              <a:rPr kumimoji="0" lang="en-US" altLang="zh-CN" b="1" dirty="0" smtClean="0">
                <a:latin typeface="宋体" pitchFamily="2" charset="-122"/>
              </a:rPr>
              <a:t>9</a:t>
            </a:r>
            <a:r>
              <a:rPr lang="en-US" altLang="zh-CN" dirty="0" smtClean="0"/>
              <a:t>Δ</a:t>
            </a:r>
            <a:r>
              <a:rPr lang="en-US" altLang="zh-CN" b="1" i="1" dirty="0" smtClean="0"/>
              <a:t>t</a:t>
            </a:r>
            <a:endParaRPr kumimoji="0" lang="en-US" altLang="zh-CN" b="1" dirty="0">
              <a:latin typeface="宋体" pitchFamily="2" charset="-122"/>
            </a:endParaRPr>
          </a:p>
        </p:txBody>
      </p:sp>
      <p:sp>
        <p:nvSpPr>
          <p:cNvPr id="7" name="Text Box 88"/>
          <p:cNvSpPr txBox="1">
            <a:spLocks noChangeArrowheads="1"/>
          </p:cNvSpPr>
          <p:nvPr/>
        </p:nvSpPr>
        <p:spPr bwMode="auto">
          <a:xfrm>
            <a:off x="179512" y="3861048"/>
            <a:ext cx="877398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latin typeface="宋体" pitchFamily="2" charset="-122"/>
              </a:rPr>
              <a:t>     ②</a:t>
            </a:r>
            <a:r>
              <a:rPr lang="en-US" altLang="zh-CN" b="1" dirty="0" smtClean="0">
                <a:latin typeface="+mn-ea"/>
              </a:rPr>
              <a:t>EX</a:t>
            </a:r>
            <a:r>
              <a:rPr lang="zh-CN" altLang="en-US" b="1" dirty="0">
                <a:latin typeface="+mn-ea"/>
              </a:rPr>
              <a:t>→</a:t>
            </a:r>
            <a:r>
              <a:rPr lang="en-US" altLang="zh-CN" b="1" dirty="0">
                <a:latin typeface="+mn-ea"/>
              </a:rPr>
              <a:t>EX</a:t>
            </a:r>
            <a:r>
              <a:rPr lang="zh-CN" altLang="en-US" b="1" dirty="0">
                <a:latin typeface="+mn-ea"/>
              </a:rPr>
              <a:t>线路可消除</a:t>
            </a:r>
            <a:r>
              <a:rPr kumimoji="0" lang="en-US" altLang="zh-CN" b="1" dirty="0">
                <a:latin typeface="宋体" pitchFamily="2" charset="-122"/>
              </a:rPr>
              <a:t>I1-I2</a:t>
            </a:r>
            <a:r>
              <a:rPr kumimoji="0" lang="zh-CN" altLang="en-US" b="1" dirty="0">
                <a:latin typeface="宋体" pitchFamily="2" charset="-122"/>
              </a:rPr>
              <a:t>、</a:t>
            </a:r>
            <a:r>
              <a:rPr kumimoji="0" lang="en-US" altLang="zh-CN" b="1" dirty="0">
                <a:latin typeface="宋体" pitchFamily="2" charset="-122"/>
              </a:rPr>
              <a:t>I2-I3</a:t>
            </a:r>
            <a:r>
              <a:rPr kumimoji="0" lang="zh-CN" altLang="en-US" b="1" dirty="0">
                <a:latin typeface="宋体" pitchFamily="2" charset="-122"/>
              </a:rPr>
              <a:t>冒险，</a:t>
            </a:r>
            <a:endParaRPr kumimoji="0" lang="en-US" altLang="zh-CN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</a:t>
            </a:r>
            <a:r>
              <a:rPr kumimoji="0" lang="en-US" altLang="zh-CN" b="1" dirty="0" smtClean="0">
                <a:latin typeface="宋体" pitchFamily="2" charset="-122"/>
              </a:rPr>
              <a:t>      I1-I3</a:t>
            </a:r>
            <a:r>
              <a:rPr kumimoji="0" lang="zh-CN" altLang="en-US" b="1" dirty="0" smtClean="0">
                <a:latin typeface="宋体" pitchFamily="2" charset="-122"/>
              </a:rPr>
              <a:t>、</a:t>
            </a:r>
            <a:r>
              <a:rPr kumimoji="0" lang="en-US" altLang="zh-CN" b="1" dirty="0" smtClean="0">
                <a:latin typeface="宋体" pitchFamily="2" charset="-122"/>
              </a:rPr>
              <a:t>I3-I5</a:t>
            </a:r>
            <a:r>
              <a:rPr kumimoji="0" lang="zh-CN" altLang="en-US" b="1" dirty="0" smtClean="0">
                <a:latin typeface="宋体" pitchFamily="2" charset="-122"/>
              </a:rPr>
              <a:t>冒险只能采用阻塞法处理，各停顿</a:t>
            </a:r>
            <a:r>
              <a:rPr kumimoji="0" lang="en-US" altLang="zh-CN" b="1" dirty="0" smtClean="0">
                <a:latin typeface="宋体" pitchFamily="2" charset="-122"/>
              </a:rPr>
              <a:t>1</a:t>
            </a:r>
            <a:r>
              <a:rPr kumimoji="0" lang="zh-CN" altLang="en-US" b="1" dirty="0" smtClean="0">
                <a:latin typeface="宋体" pitchFamily="2" charset="-122"/>
              </a:rPr>
              <a:t>拍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latin typeface="宋体" pitchFamily="2" charset="-122"/>
              </a:rPr>
              <a:t>       指令</a:t>
            </a:r>
            <a:r>
              <a:rPr kumimoji="0" lang="zh-CN" altLang="en-US" b="1" dirty="0">
                <a:latin typeface="宋体" pitchFamily="2" charset="-122"/>
              </a:rPr>
              <a:t>序列执行时间＝</a:t>
            </a:r>
            <a:r>
              <a:rPr kumimoji="0" lang="en-US" altLang="zh-CN" b="1" dirty="0">
                <a:latin typeface="宋体" pitchFamily="2" charset="-122"/>
              </a:rPr>
              <a:t>[5</a:t>
            </a:r>
            <a:r>
              <a:rPr lang="en-US" altLang="zh-CN" dirty="0"/>
              <a:t>Δ</a:t>
            </a:r>
            <a:r>
              <a:rPr lang="en-US" altLang="zh-CN" b="1" i="1" dirty="0"/>
              <a:t>t</a:t>
            </a:r>
            <a:r>
              <a:rPr kumimoji="0" lang="zh-CN" altLang="en-US" b="1" dirty="0">
                <a:latin typeface="宋体" pitchFamily="2" charset="-122"/>
              </a:rPr>
              <a:t>＋</a:t>
            </a:r>
            <a:r>
              <a:rPr kumimoji="0" lang="en-US" altLang="zh-CN" b="1" dirty="0">
                <a:latin typeface="宋体" pitchFamily="2" charset="-122"/>
              </a:rPr>
              <a:t>(5</a:t>
            </a:r>
            <a:r>
              <a:rPr kumimoji="0" lang="zh-CN" altLang="en-US" b="1" dirty="0">
                <a:latin typeface="宋体" pitchFamily="2" charset="-122"/>
              </a:rPr>
              <a:t>－</a:t>
            </a:r>
            <a:r>
              <a:rPr kumimoji="0" lang="en-US" altLang="zh-CN" b="1" dirty="0">
                <a:latin typeface="宋体" pitchFamily="2" charset="-122"/>
              </a:rPr>
              <a:t>1)</a:t>
            </a:r>
            <a:r>
              <a:rPr lang="en-US" altLang="zh-CN" dirty="0" err="1"/>
              <a:t>Δ</a:t>
            </a:r>
            <a:r>
              <a:rPr lang="en-US" altLang="zh-CN" b="1" i="1" dirty="0" err="1"/>
              <a:t>t</a:t>
            </a:r>
            <a:r>
              <a:rPr lang="en-US" altLang="zh-CN" b="1" dirty="0" smtClean="0">
                <a:latin typeface="+mn-ea"/>
              </a:rPr>
              <a:t>]</a:t>
            </a:r>
            <a:r>
              <a:rPr kumimoji="0" lang="zh-CN" altLang="en-US" b="1" dirty="0" smtClean="0">
                <a:latin typeface="宋体" pitchFamily="2" charset="-122"/>
              </a:rPr>
              <a:t>＋</a:t>
            </a:r>
            <a:r>
              <a:rPr kumimoji="0" lang="en-US" altLang="zh-CN" b="1" dirty="0" smtClean="0">
                <a:latin typeface="宋体" pitchFamily="2" charset="-122"/>
              </a:rPr>
              <a:t>(1</a:t>
            </a:r>
            <a:r>
              <a:rPr kumimoji="0" lang="zh-CN" altLang="en-US" b="1" dirty="0" smtClean="0">
                <a:latin typeface="宋体" pitchFamily="2" charset="-122"/>
              </a:rPr>
              <a:t>＋</a:t>
            </a:r>
            <a:r>
              <a:rPr kumimoji="0" lang="en-US" altLang="zh-CN" b="1" dirty="0" smtClean="0">
                <a:latin typeface="宋体" pitchFamily="2" charset="-122"/>
              </a:rPr>
              <a:t>1)</a:t>
            </a:r>
            <a:r>
              <a:rPr lang="en-US" altLang="zh-CN" dirty="0" err="1" smtClean="0"/>
              <a:t>Δ</a:t>
            </a:r>
            <a:r>
              <a:rPr lang="en-US" altLang="zh-CN" b="1" i="1" dirty="0" err="1" smtClean="0"/>
              <a:t>t</a:t>
            </a:r>
            <a:r>
              <a:rPr kumimoji="0" lang="zh-CN" altLang="en-US" b="1" dirty="0" smtClean="0">
                <a:latin typeface="宋体" pitchFamily="2" charset="-122"/>
              </a:rPr>
              <a:t>＝</a:t>
            </a:r>
            <a:r>
              <a:rPr kumimoji="0" lang="en-US" altLang="zh-CN" b="1" dirty="0" smtClean="0">
                <a:latin typeface="宋体" pitchFamily="2" charset="-122"/>
              </a:rPr>
              <a:t>11</a:t>
            </a:r>
            <a:r>
              <a:rPr lang="en-US" altLang="zh-CN" dirty="0" smtClean="0"/>
              <a:t>Δ</a:t>
            </a:r>
            <a:r>
              <a:rPr lang="en-US" altLang="zh-CN" b="1" i="1" dirty="0" smtClean="0"/>
              <a:t>t</a:t>
            </a:r>
            <a:endParaRPr kumimoji="0" lang="en-US" altLang="zh-CN" b="1" dirty="0">
              <a:latin typeface="宋体" pitchFamily="2" charset="-122"/>
            </a:endParaRPr>
          </a:p>
        </p:txBody>
      </p:sp>
      <p:sp>
        <p:nvSpPr>
          <p:cNvPr id="8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87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88"/>
          <p:cNvSpPr txBox="1">
            <a:spLocks noChangeArrowheads="1"/>
          </p:cNvSpPr>
          <p:nvPr/>
        </p:nvSpPr>
        <p:spPr bwMode="auto">
          <a:xfrm>
            <a:off x="179512" y="5336048"/>
            <a:ext cx="877398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 思考：</a:t>
            </a:r>
            <a:r>
              <a:rPr lang="zh-CN" altLang="zh-CN" b="1" dirty="0">
                <a:latin typeface="+mn-ea"/>
              </a:rPr>
              <a:t>写</a:t>
            </a:r>
            <a:r>
              <a:rPr lang="en-US" altLang="zh-CN" b="1" dirty="0">
                <a:latin typeface="+mn-ea"/>
              </a:rPr>
              <a:t>GPRs</a:t>
            </a:r>
            <a:r>
              <a:rPr lang="zh-CN" altLang="en-US" b="1" dirty="0">
                <a:latin typeface="+mn-ea"/>
              </a:rPr>
              <a:t>放</a:t>
            </a:r>
            <a:r>
              <a:rPr lang="zh-CN" altLang="zh-CN" b="1" dirty="0" smtClean="0">
                <a:latin typeface="+mn-ea"/>
              </a:rPr>
              <a:t>在</a:t>
            </a:r>
            <a:r>
              <a:rPr lang="zh-CN" altLang="en-US" b="1" dirty="0" smtClean="0">
                <a:latin typeface="+mn-ea"/>
              </a:rPr>
              <a:t>后半拍时，小题</a:t>
            </a:r>
            <a:r>
              <a:rPr kumimoji="0" lang="zh-CN" altLang="en-US" b="1" dirty="0" smtClean="0">
                <a:latin typeface="宋体" pitchFamily="2" charset="-122"/>
              </a:rPr>
              <a:t>②结果如何？</a:t>
            </a:r>
            <a:endParaRPr kumimoji="0" lang="en-US" altLang="zh-CN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253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106</a:t>
            </a:fld>
            <a:endParaRPr lang="en-US" altLang="zh-CN"/>
          </a:p>
        </p:txBody>
      </p:sp>
      <p:sp>
        <p:nvSpPr>
          <p:cNvPr id="3" name="Text Box 88"/>
          <p:cNvSpPr txBox="1">
            <a:spLocks noChangeArrowheads="1"/>
          </p:cNvSpPr>
          <p:nvPr/>
        </p:nvSpPr>
        <p:spPr bwMode="auto">
          <a:xfrm>
            <a:off x="179512" y="319647"/>
            <a:ext cx="87741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load-use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冒险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>
                <a:latin typeface="宋体" pitchFamily="2" charset="-122"/>
              </a:rPr>
              <a:t>由</a:t>
            </a:r>
            <a:r>
              <a:rPr kumimoji="0" lang="en-US" altLang="zh-CN" b="1" dirty="0" err="1">
                <a:latin typeface="宋体" pitchFamily="2" charset="-122"/>
              </a:rPr>
              <a:t>lw</a:t>
            </a:r>
            <a:r>
              <a:rPr kumimoji="0" lang="zh-CN" altLang="en-US" b="1" dirty="0" smtClean="0">
                <a:latin typeface="宋体" pitchFamily="2" charset="-122"/>
              </a:rPr>
              <a:t>指令引起、与相邻指令间的</a:t>
            </a:r>
            <a:r>
              <a:rPr kumimoji="0" lang="en-US" altLang="zh-CN" b="1" dirty="0">
                <a:latin typeface="宋体" pitchFamily="2" charset="-122"/>
              </a:rPr>
              <a:t>RAW</a:t>
            </a:r>
            <a:r>
              <a:rPr kumimoji="0" lang="zh-CN" altLang="en-US" b="1" dirty="0" smtClean="0">
                <a:latin typeface="宋体" pitchFamily="2" charset="-122"/>
              </a:rPr>
              <a:t>冒险</a:t>
            </a:r>
            <a:endParaRPr kumimoji="0" lang="en-US" altLang="zh-CN" b="1" dirty="0">
              <a:latin typeface="宋体" pitchFamily="2" charset="-122"/>
            </a:endParaRPr>
          </a:p>
        </p:txBody>
      </p:sp>
      <p:sp>
        <p:nvSpPr>
          <p:cNvPr id="80" name="Text Box 88"/>
          <p:cNvSpPr txBox="1">
            <a:spLocks noChangeArrowheads="1"/>
          </p:cNvSpPr>
          <p:nvPr/>
        </p:nvSpPr>
        <p:spPr bwMode="auto">
          <a:xfrm>
            <a:off x="179512" y="2538886"/>
            <a:ext cx="87741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kumimoji="0"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kumimoji="0"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非紧邻</a:t>
            </a:r>
            <a:r>
              <a:rPr kumimoji="0" lang="en-US" altLang="zh-CN" b="1" dirty="0" err="1" smtClean="0">
                <a:solidFill>
                  <a:srgbClr val="990099"/>
                </a:solidFill>
                <a:latin typeface="宋体" pitchFamily="2" charset="-122"/>
              </a:rPr>
              <a:t>lw</a:t>
            </a:r>
            <a:r>
              <a:rPr kumimoji="0"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指令的</a:t>
            </a:r>
            <a:r>
              <a:rPr kumimoji="0" lang="zh-CN" altLang="en-US" b="1" dirty="0">
                <a:solidFill>
                  <a:srgbClr val="990099"/>
                </a:solidFill>
                <a:latin typeface="宋体" pitchFamily="2" charset="-122"/>
              </a:rPr>
              <a:t>冒险</a:t>
            </a:r>
            <a:r>
              <a:rPr kumimoji="0"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处理：</a:t>
            </a:r>
            <a:r>
              <a:rPr kumimoji="0" lang="zh-CN" altLang="en-US" b="1" dirty="0" smtClean="0">
                <a:latin typeface="宋体" pitchFamily="2" charset="-122"/>
              </a:rPr>
              <a:t>转发法</a:t>
            </a:r>
            <a:endParaRPr lang="en-US" altLang="zh-CN" sz="2000" b="1" dirty="0"/>
          </a:p>
        </p:txBody>
      </p:sp>
      <p:grpSp>
        <p:nvGrpSpPr>
          <p:cNvPr id="106" name="组合 105"/>
          <p:cNvGrpSpPr/>
          <p:nvPr/>
        </p:nvGrpSpPr>
        <p:grpSpPr>
          <a:xfrm>
            <a:off x="1331640" y="820282"/>
            <a:ext cx="7488832" cy="1600608"/>
            <a:chOff x="1115616" y="820282"/>
            <a:chExt cx="7488832" cy="1600608"/>
          </a:xfrm>
        </p:grpSpPr>
        <p:sp>
          <p:nvSpPr>
            <p:cNvPr id="6" name="Text Box 164"/>
            <p:cNvSpPr txBox="1">
              <a:spLocks noChangeArrowheads="1"/>
            </p:cNvSpPr>
            <p:nvPr/>
          </p:nvSpPr>
          <p:spPr bwMode="auto">
            <a:xfrm>
              <a:off x="6100073" y="2204864"/>
              <a:ext cx="200120" cy="216024"/>
            </a:xfrm>
            <a:prstGeom prst="rect">
              <a:avLst/>
            </a:prstGeom>
            <a:solidFill>
              <a:srgbClr val="FFCC99"/>
            </a:solidFill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7" name="Text Box 164"/>
            <p:cNvSpPr txBox="1">
              <a:spLocks noChangeArrowheads="1"/>
            </p:cNvSpPr>
            <p:nvPr/>
          </p:nvSpPr>
          <p:spPr bwMode="auto">
            <a:xfrm>
              <a:off x="5868144" y="2204864"/>
              <a:ext cx="231928" cy="216024"/>
            </a:xfrm>
            <a:prstGeom prst="rect">
              <a:avLst/>
            </a:prstGeom>
            <a:solidFill>
              <a:srgbClr val="CCCCFF"/>
            </a:solidFill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8" name="Text Box 164"/>
            <p:cNvSpPr txBox="1">
              <a:spLocks noChangeArrowheads="1"/>
            </p:cNvSpPr>
            <p:nvPr/>
          </p:nvSpPr>
          <p:spPr bwMode="auto">
            <a:xfrm>
              <a:off x="5870911" y="1125190"/>
              <a:ext cx="213257" cy="216024"/>
            </a:xfrm>
            <a:prstGeom prst="rect">
              <a:avLst/>
            </a:prstGeom>
            <a:solidFill>
              <a:srgbClr val="FFCC99"/>
            </a:solidFill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 bwMode="auto">
            <a:xfrm>
              <a:off x="2987824" y="1052736"/>
              <a:ext cx="56166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" name="Text Box 61"/>
            <p:cNvSpPr txBox="1">
              <a:spLocks noChangeArrowheads="1"/>
            </p:cNvSpPr>
            <p:nvPr/>
          </p:nvSpPr>
          <p:spPr bwMode="auto">
            <a:xfrm>
              <a:off x="2987824" y="1124744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" name="Text Box 61"/>
            <p:cNvSpPr txBox="1">
              <a:spLocks noChangeArrowheads="1"/>
            </p:cNvSpPr>
            <p:nvPr/>
          </p:nvSpPr>
          <p:spPr bwMode="auto">
            <a:xfrm>
              <a:off x="3707904" y="1124745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" name="Text Box 61"/>
            <p:cNvSpPr txBox="1">
              <a:spLocks noChangeArrowheads="1"/>
            </p:cNvSpPr>
            <p:nvPr/>
          </p:nvSpPr>
          <p:spPr bwMode="auto">
            <a:xfrm>
              <a:off x="4427985" y="1124744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" name="Text Box 61"/>
            <p:cNvSpPr txBox="1">
              <a:spLocks noChangeArrowheads="1"/>
            </p:cNvSpPr>
            <p:nvPr/>
          </p:nvSpPr>
          <p:spPr bwMode="auto">
            <a:xfrm>
              <a:off x="5148064" y="1124744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" name="Text Box 61"/>
            <p:cNvSpPr txBox="1">
              <a:spLocks noChangeArrowheads="1"/>
            </p:cNvSpPr>
            <p:nvPr/>
          </p:nvSpPr>
          <p:spPr bwMode="auto">
            <a:xfrm>
              <a:off x="5868144" y="1124744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" name="Text Box 57"/>
            <p:cNvSpPr txBox="1">
              <a:spLocks noChangeArrowheads="1"/>
            </p:cNvSpPr>
            <p:nvPr/>
          </p:nvSpPr>
          <p:spPr bwMode="auto">
            <a:xfrm>
              <a:off x="3419872" y="820282"/>
              <a:ext cx="5112568" cy="2160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10800" rIns="18000" bIns="10800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1  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2</a:t>
              </a:r>
              <a:r>
                <a:rPr lang="en-US" altLang="zh-CN" sz="1600" b="1" dirty="0" smtClean="0">
                  <a:latin typeface="+mn-ea"/>
                </a:rPr>
                <a:t>     </a:t>
              </a:r>
              <a:r>
                <a:rPr lang="en-US" altLang="zh-CN" sz="1400" b="1" dirty="0" smtClean="0">
                  <a:latin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3  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4      5  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6  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7  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8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7" name="Text Box 63"/>
            <p:cNvSpPr txBox="1">
              <a:spLocks noChangeArrowheads="1"/>
            </p:cNvSpPr>
            <p:nvPr/>
          </p:nvSpPr>
          <p:spPr bwMode="auto">
            <a:xfrm>
              <a:off x="1115616" y="1036306"/>
              <a:ext cx="1872208" cy="1384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28800" rIns="18000" bIns="10800"/>
            <a:lstStyle/>
            <a:p>
              <a:pPr algn="l"/>
              <a:r>
                <a:rPr lang="en-US" altLang="zh-CN" sz="1800" b="1" dirty="0" smtClean="0">
                  <a:latin typeface="宋体" pitchFamily="2" charset="-122"/>
                </a:rPr>
                <a:t>I1: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lw</a:t>
              </a:r>
              <a:r>
                <a:rPr lang="en-US" altLang="zh-CN" sz="1800" b="1" dirty="0" smtClean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latin typeface="宋体" pitchFamily="2" charset="-122"/>
                </a:rPr>
                <a:t>,20($5)</a:t>
              </a:r>
              <a:endParaRPr lang="en-US" altLang="zh-CN" sz="1800" b="1" dirty="0" smtClean="0">
                <a:solidFill>
                  <a:srgbClr val="CC3300"/>
                </a:solidFill>
                <a:latin typeface="宋体" pitchFamily="2" charset="-122"/>
              </a:endParaRP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I2:sub $7,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latin typeface="宋体" pitchFamily="2" charset="-122"/>
                </a:rPr>
                <a:t>,$6</a:t>
              </a: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I3:or  $8,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latin typeface="宋体" pitchFamily="2" charset="-122"/>
                </a:rPr>
                <a:t>,$6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I4:slt $9,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latin typeface="宋体" pitchFamily="2" charset="-122"/>
                </a:rPr>
                <a:t>,$6</a:t>
              </a:r>
            </a:p>
          </p:txBody>
        </p:sp>
        <p:sp>
          <p:nvSpPr>
            <p:cNvPr id="19" name="Text Box 164"/>
            <p:cNvSpPr txBox="1">
              <a:spLocks noChangeArrowheads="1"/>
            </p:cNvSpPr>
            <p:nvPr/>
          </p:nvSpPr>
          <p:spPr bwMode="auto">
            <a:xfrm>
              <a:off x="3399863" y="112474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0" name="Text Box 164"/>
            <p:cNvSpPr txBox="1">
              <a:spLocks noChangeArrowheads="1"/>
            </p:cNvSpPr>
            <p:nvPr/>
          </p:nvSpPr>
          <p:spPr bwMode="auto">
            <a:xfrm>
              <a:off x="4119943" y="112474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1" name="Text Box 164"/>
            <p:cNvSpPr txBox="1">
              <a:spLocks noChangeArrowheads="1"/>
            </p:cNvSpPr>
            <p:nvPr/>
          </p:nvSpPr>
          <p:spPr bwMode="auto">
            <a:xfrm>
              <a:off x="4840023" y="112474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22" name="Text Box 164"/>
            <p:cNvSpPr txBox="1">
              <a:spLocks noChangeArrowheads="1"/>
            </p:cNvSpPr>
            <p:nvPr/>
          </p:nvSpPr>
          <p:spPr bwMode="auto">
            <a:xfrm>
              <a:off x="5560103" y="112474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23" name="直接箭头连接符 22"/>
            <p:cNvCxnSpPr>
              <a:stCxn id="11" idx="3"/>
              <a:endCxn id="12" idx="1"/>
            </p:cNvCxnSpPr>
            <p:nvPr/>
          </p:nvCxnSpPr>
          <p:spPr bwMode="auto">
            <a:xfrm>
              <a:off x="3491880" y="1232757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接箭头连接符 23"/>
            <p:cNvCxnSpPr>
              <a:stCxn id="12" idx="3"/>
              <a:endCxn id="13" idx="1"/>
            </p:cNvCxnSpPr>
            <p:nvPr/>
          </p:nvCxnSpPr>
          <p:spPr bwMode="auto">
            <a:xfrm>
              <a:off x="4210125" y="1232757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直接箭头连接符 24"/>
            <p:cNvCxnSpPr>
              <a:stCxn id="13" idx="3"/>
              <a:endCxn id="14" idx="1"/>
            </p:cNvCxnSpPr>
            <p:nvPr/>
          </p:nvCxnSpPr>
          <p:spPr bwMode="auto">
            <a:xfrm flipV="1">
              <a:off x="4932041" y="1232756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直接箭头连接符 25"/>
            <p:cNvCxnSpPr>
              <a:stCxn id="14" idx="3"/>
              <a:endCxn id="15" idx="1"/>
            </p:cNvCxnSpPr>
            <p:nvPr/>
          </p:nvCxnSpPr>
          <p:spPr bwMode="auto">
            <a:xfrm>
              <a:off x="5652120" y="1232756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Text Box 61"/>
            <p:cNvSpPr txBox="1">
              <a:spLocks noChangeArrowheads="1"/>
            </p:cNvSpPr>
            <p:nvPr/>
          </p:nvSpPr>
          <p:spPr bwMode="auto">
            <a:xfrm>
              <a:off x="3707904" y="1484782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8" name="Text Box 61"/>
            <p:cNvSpPr txBox="1">
              <a:spLocks noChangeArrowheads="1"/>
            </p:cNvSpPr>
            <p:nvPr/>
          </p:nvSpPr>
          <p:spPr bwMode="auto">
            <a:xfrm>
              <a:off x="4427984" y="1484783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9" name="Text Box 61"/>
            <p:cNvSpPr txBox="1">
              <a:spLocks noChangeArrowheads="1"/>
            </p:cNvSpPr>
            <p:nvPr/>
          </p:nvSpPr>
          <p:spPr bwMode="auto">
            <a:xfrm>
              <a:off x="5148065" y="1484782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0" name="Text Box 61"/>
            <p:cNvSpPr txBox="1">
              <a:spLocks noChangeArrowheads="1"/>
            </p:cNvSpPr>
            <p:nvPr/>
          </p:nvSpPr>
          <p:spPr bwMode="auto">
            <a:xfrm>
              <a:off x="5868144" y="1484782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1" name="Text Box 61"/>
            <p:cNvSpPr txBox="1">
              <a:spLocks noChangeArrowheads="1"/>
            </p:cNvSpPr>
            <p:nvPr/>
          </p:nvSpPr>
          <p:spPr bwMode="auto">
            <a:xfrm>
              <a:off x="6588224" y="1484782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2" name="Text Box 164"/>
            <p:cNvSpPr txBox="1">
              <a:spLocks noChangeArrowheads="1"/>
            </p:cNvSpPr>
            <p:nvPr/>
          </p:nvSpPr>
          <p:spPr bwMode="auto">
            <a:xfrm>
              <a:off x="4119943" y="148478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33" name="Text Box 164"/>
            <p:cNvSpPr txBox="1">
              <a:spLocks noChangeArrowheads="1"/>
            </p:cNvSpPr>
            <p:nvPr/>
          </p:nvSpPr>
          <p:spPr bwMode="auto">
            <a:xfrm>
              <a:off x="4840023" y="148478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34" name="Text Box 164"/>
            <p:cNvSpPr txBox="1">
              <a:spLocks noChangeArrowheads="1"/>
            </p:cNvSpPr>
            <p:nvPr/>
          </p:nvSpPr>
          <p:spPr bwMode="auto">
            <a:xfrm>
              <a:off x="5560103" y="148478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35" name="Text Box 164"/>
            <p:cNvSpPr txBox="1">
              <a:spLocks noChangeArrowheads="1"/>
            </p:cNvSpPr>
            <p:nvPr/>
          </p:nvSpPr>
          <p:spPr bwMode="auto">
            <a:xfrm>
              <a:off x="6280183" y="148478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36" name="直接箭头连接符 35"/>
            <p:cNvCxnSpPr>
              <a:stCxn id="27" idx="3"/>
              <a:endCxn id="28" idx="1"/>
            </p:cNvCxnSpPr>
            <p:nvPr/>
          </p:nvCxnSpPr>
          <p:spPr bwMode="auto">
            <a:xfrm>
              <a:off x="4211960" y="1592795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直接箭头连接符 36"/>
            <p:cNvCxnSpPr>
              <a:stCxn id="28" idx="3"/>
              <a:endCxn id="29" idx="1"/>
            </p:cNvCxnSpPr>
            <p:nvPr/>
          </p:nvCxnSpPr>
          <p:spPr bwMode="auto">
            <a:xfrm>
              <a:off x="4930205" y="1592795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接箭头连接符 37"/>
            <p:cNvCxnSpPr>
              <a:stCxn id="29" idx="3"/>
              <a:endCxn id="30" idx="1"/>
            </p:cNvCxnSpPr>
            <p:nvPr/>
          </p:nvCxnSpPr>
          <p:spPr bwMode="auto">
            <a:xfrm flipV="1">
              <a:off x="5652121" y="1592794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箭头连接符 38"/>
            <p:cNvCxnSpPr>
              <a:stCxn id="30" idx="3"/>
              <a:endCxn id="31" idx="1"/>
            </p:cNvCxnSpPr>
            <p:nvPr/>
          </p:nvCxnSpPr>
          <p:spPr bwMode="auto">
            <a:xfrm>
              <a:off x="6372200" y="1592794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0" name="Text Box 61"/>
            <p:cNvSpPr txBox="1">
              <a:spLocks noChangeArrowheads="1"/>
            </p:cNvSpPr>
            <p:nvPr/>
          </p:nvSpPr>
          <p:spPr bwMode="auto">
            <a:xfrm>
              <a:off x="4427984" y="1844822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1" name="Text Box 61"/>
            <p:cNvSpPr txBox="1">
              <a:spLocks noChangeArrowheads="1"/>
            </p:cNvSpPr>
            <p:nvPr/>
          </p:nvSpPr>
          <p:spPr bwMode="auto">
            <a:xfrm>
              <a:off x="5148064" y="1844823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2" name="Text Box 61"/>
            <p:cNvSpPr txBox="1">
              <a:spLocks noChangeArrowheads="1"/>
            </p:cNvSpPr>
            <p:nvPr/>
          </p:nvSpPr>
          <p:spPr bwMode="auto">
            <a:xfrm>
              <a:off x="5868145" y="1844822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3" name="Text Box 61"/>
            <p:cNvSpPr txBox="1">
              <a:spLocks noChangeArrowheads="1"/>
            </p:cNvSpPr>
            <p:nvPr/>
          </p:nvSpPr>
          <p:spPr bwMode="auto">
            <a:xfrm>
              <a:off x="6588224" y="1844822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4" name="Text Box 61"/>
            <p:cNvSpPr txBox="1">
              <a:spLocks noChangeArrowheads="1"/>
            </p:cNvSpPr>
            <p:nvPr/>
          </p:nvSpPr>
          <p:spPr bwMode="auto">
            <a:xfrm>
              <a:off x="7308304" y="1844822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5" name="Text Box 164"/>
            <p:cNvSpPr txBox="1">
              <a:spLocks noChangeArrowheads="1"/>
            </p:cNvSpPr>
            <p:nvPr/>
          </p:nvSpPr>
          <p:spPr bwMode="auto">
            <a:xfrm>
              <a:off x="4840023" y="184482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46" name="Text Box 164"/>
            <p:cNvSpPr txBox="1">
              <a:spLocks noChangeArrowheads="1"/>
            </p:cNvSpPr>
            <p:nvPr/>
          </p:nvSpPr>
          <p:spPr bwMode="auto">
            <a:xfrm>
              <a:off x="5560103" y="184482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47" name="Text Box 164"/>
            <p:cNvSpPr txBox="1">
              <a:spLocks noChangeArrowheads="1"/>
            </p:cNvSpPr>
            <p:nvPr/>
          </p:nvSpPr>
          <p:spPr bwMode="auto">
            <a:xfrm>
              <a:off x="6280183" y="184482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48" name="Text Box 164"/>
            <p:cNvSpPr txBox="1">
              <a:spLocks noChangeArrowheads="1"/>
            </p:cNvSpPr>
            <p:nvPr/>
          </p:nvSpPr>
          <p:spPr bwMode="auto">
            <a:xfrm>
              <a:off x="7000263" y="184482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49" name="直接箭头连接符 48"/>
            <p:cNvCxnSpPr>
              <a:stCxn id="40" idx="3"/>
              <a:endCxn id="41" idx="1"/>
            </p:cNvCxnSpPr>
            <p:nvPr/>
          </p:nvCxnSpPr>
          <p:spPr bwMode="auto">
            <a:xfrm>
              <a:off x="4932040" y="1952835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接箭头连接符 49"/>
            <p:cNvCxnSpPr>
              <a:stCxn id="41" idx="3"/>
              <a:endCxn id="42" idx="1"/>
            </p:cNvCxnSpPr>
            <p:nvPr/>
          </p:nvCxnSpPr>
          <p:spPr bwMode="auto">
            <a:xfrm>
              <a:off x="5650285" y="1952835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直接箭头连接符 50"/>
            <p:cNvCxnSpPr>
              <a:stCxn id="42" idx="3"/>
              <a:endCxn id="43" idx="1"/>
            </p:cNvCxnSpPr>
            <p:nvPr/>
          </p:nvCxnSpPr>
          <p:spPr bwMode="auto">
            <a:xfrm flipV="1">
              <a:off x="6372201" y="1952834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接箭头连接符 51"/>
            <p:cNvCxnSpPr>
              <a:stCxn id="43" idx="3"/>
              <a:endCxn id="44" idx="1"/>
            </p:cNvCxnSpPr>
            <p:nvPr/>
          </p:nvCxnSpPr>
          <p:spPr bwMode="auto">
            <a:xfrm>
              <a:off x="7092280" y="1952834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3" name="Text Box 61"/>
            <p:cNvSpPr txBox="1">
              <a:spLocks noChangeArrowheads="1"/>
            </p:cNvSpPr>
            <p:nvPr/>
          </p:nvSpPr>
          <p:spPr bwMode="auto">
            <a:xfrm>
              <a:off x="5148064" y="2204864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4" name="Text Box 61"/>
            <p:cNvSpPr txBox="1">
              <a:spLocks noChangeArrowheads="1"/>
            </p:cNvSpPr>
            <p:nvPr/>
          </p:nvSpPr>
          <p:spPr bwMode="auto">
            <a:xfrm>
              <a:off x="5868144" y="2204865"/>
              <a:ext cx="502221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5" name="Text Box 61"/>
            <p:cNvSpPr txBox="1">
              <a:spLocks noChangeArrowheads="1"/>
            </p:cNvSpPr>
            <p:nvPr/>
          </p:nvSpPr>
          <p:spPr bwMode="auto">
            <a:xfrm>
              <a:off x="6588225" y="2204864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6" name="Text Box 61"/>
            <p:cNvSpPr txBox="1">
              <a:spLocks noChangeArrowheads="1"/>
            </p:cNvSpPr>
            <p:nvPr/>
          </p:nvSpPr>
          <p:spPr bwMode="auto">
            <a:xfrm>
              <a:off x="7308304" y="2204864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7" name="Text Box 61"/>
            <p:cNvSpPr txBox="1">
              <a:spLocks noChangeArrowheads="1"/>
            </p:cNvSpPr>
            <p:nvPr/>
          </p:nvSpPr>
          <p:spPr bwMode="auto">
            <a:xfrm>
              <a:off x="8028384" y="2204864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8" name="Text Box 164"/>
            <p:cNvSpPr txBox="1">
              <a:spLocks noChangeArrowheads="1"/>
            </p:cNvSpPr>
            <p:nvPr/>
          </p:nvSpPr>
          <p:spPr bwMode="auto">
            <a:xfrm>
              <a:off x="5560103" y="220486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59" name="Text Box 164"/>
            <p:cNvSpPr txBox="1">
              <a:spLocks noChangeArrowheads="1"/>
            </p:cNvSpPr>
            <p:nvPr/>
          </p:nvSpPr>
          <p:spPr bwMode="auto">
            <a:xfrm>
              <a:off x="6280183" y="220486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60" name="Text Box 164"/>
            <p:cNvSpPr txBox="1">
              <a:spLocks noChangeArrowheads="1"/>
            </p:cNvSpPr>
            <p:nvPr/>
          </p:nvSpPr>
          <p:spPr bwMode="auto">
            <a:xfrm>
              <a:off x="7000263" y="220486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61" name="Text Box 164"/>
            <p:cNvSpPr txBox="1">
              <a:spLocks noChangeArrowheads="1"/>
            </p:cNvSpPr>
            <p:nvPr/>
          </p:nvSpPr>
          <p:spPr bwMode="auto">
            <a:xfrm>
              <a:off x="7720343" y="220486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62" name="直接箭头连接符 61"/>
            <p:cNvCxnSpPr>
              <a:stCxn id="53" idx="3"/>
              <a:endCxn id="54" idx="1"/>
            </p:cNvCxnSpPr>
            <p:nvPr/>
          </p:nvCxnSpPr>
          <p:spPr bwMode="auto">
            <a:xfrm>
              <a:off x="5652120" y="2312877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直接箭头连接符 62"/>
            <p:cNvCxnSpPr>
              <a:stCxn id="54" idx="3"/>
              <a:endCxn id="55" idx="1"/>
            </p:cNvCxnSpPr>
            <p:nvPr/>
          </p:nvCxnSpPr>
          <p:spPr bwMode="auto">
            <a:xfrm>
              <a:off x="6370365" y="2312877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直接箭头连接符 63"/>
            <p:cNvCxnSpPr>
              <a:stCxn id="55" idx="3"/>
              <a:endCxn id="56" idx="1"/>
            </p:cNvCxnSpPr>
            <p:nvPr/>
          </p:nvCxnSpPr>
          <p:spPr bwMode="auto">
            <a:xfrm flipV="1">
              <a:off x="7092281" y="2312876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直接箭头连接符 64"/>
            <p:cNvCxnSpPr>
              <a:stCxn id="56" idx="3"/>
              <a:endCxn id="57" idx="1"/>
            </p:cNvCxnSpPr>
            <p:nvPr/>
          </p:nvCxnSpPr>
          <p:spPr bwMode="auto">
            <a:xfrm>
              <a:off x="7812360" y="2312876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9" name="椭圆 98"/>
            <p:cNvSpPr/>
            <p:nvPr/>
          </p:nvSpPr>
          <p:spPr bwMode="auto">
            <a:xfrm>
              <a:off x="6345503" y="1196752"/>
              <a:ext cx="72000" cy="72008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00" name="直接连接符 99"/>
            <p:cNvCxnSpPr>
              <a:endCxn id="28" idx="0"/>
            </p:cNvCxnSpPr>
            <p:nvPr/>
          </p:nvCxnSpPr>
          <p:spPr bwMode="auto">
            <a:xfrm flipH="1">
              <a:off x="4679095" y="1232756"/>
              <a:ext cx="1658019" cy="25202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01" name="直接连接符 100"/>
            <p:cNvCxnSpPr>
              <a:stCxn id="99" idx="3"/>
              <a:endCxn id="41" idx="0"/>
            </p:cNvCxnSpPr>
            <p:nvPr/>
          </p:nvCxnSpPr>
          <p:spPr bwMode="auto">
            <a:xfrm flipH="1">
              <a:off x="5399175" y="1258215"/>
              <a:ext cx="956872" cy="58660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02" name="直接连接符 101"/>
            <p:cNvCxnSpPr>
              <a:stCxn id="99" idx="4"/>
              <a:endCxn id="54" idx="0"/>
            </p:cNvCxnSpPr>
            <p:nvPr/>
          </p:nvCxnSpPr>
          <p:spPr bwMode="auto">
            <a:xfrm flipH="1">
              <a:off x="6119255" y="1268760"/>
              <a:ext cx="262248" cy="936105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252" name="组合 251"/>
          <p:cNvGrpSpPr/>
          <p:nvPr/>
        </p:nvGrpSpPr>
        <p:grpSpPr>
          <a:xfrm>
            <a:off x="1331640" y="3052528"/>
            <a:ext cx="7488832" cy="1600608"/>
            <a:chOff x="1115616" y="2908512"/>
            <a:chExt cx="7488832" cy="1600608"/>
          </a:xfrm>
        </p:grpSpPr>
        <p:sp>
          <p:nvSpPr>
            <p:cNvPr id="185" name="Text Box 164"/>
            <p:cNvSpPr txBox="1">
              <a:spLocks noChangeArrowheads="1"/>
            </p:cNvSpPr>
            <p:nvPr/>
          </p:nvSpPr>
          <p:spPr bwMode="auto">
            <a:xfrm>
              <a:off x="6100073" y="4293094"/>
              <a:ext cx="200120" cy="216024"/>
            </a:xfrm>
            <a:prstGeom prst="rect">
              <a:avLst/>
            </a:prstGeom>
            <a:solidFill>
              <a:srgbClr val="FFCC99"/>
            </a:solidFill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86" name="Text Box 164"/>
            <p:cNvSpPr txBox="1">
              <a:spLocks noChangeArrowheads="1"/>
            </p:cNvSpPr>
            <p:nvPr/>
          </p:nvSpPr>
          <p:spPr bwMode="auto">
            <a:xfrm>
              <a:off x="5868144" y="4293094"/>
              <a:ext cx="231928" cy="216024"/>
            </a:xfrm>
            <a:prstGeom prst="rect">
              <a:avLst/>
            </a:prstGeom>
            <a:solidFill>
              <a:srgbClr val="CCCCFF"/>
            </a:solidFill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87" name="Text Box 164"/>
            <p:cNvSpPr txBox="1">
              <a:spLocks noChangeArrowheads="1"/>
            </p:cNvSpPr>
            <p:nvPr/>
          </p:nvSpPr>
          <p:spPr bwMode="auto">
            <a:xfrm>
              <a:off x="5870911" y="3213420"/>
              <a:ext cx="213257" cy="216024"/>
            </a:xfrm>
            <a:prstGeom prst="rect">
              <a:avLst/>
            </a:prstGeom>
            <a:solidFill>
              <a:srgbClr val="FFCC99"/>
            </a:solidFill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188" name="直接箭头连接符 187"/>
            <p:cNvCxnSpPr/>
            <p:nvPr/>
          </p:nvCxnSpPr>
          <p:spPr bwMode="auto">
            <a:xfrm>
              <a:off x="2987824" y="3140966"/>
              <a:ext cx="56166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9" name="Text Box 61"/>
            <p:cNvSpPr txBox="1">
              <a:spLocks noChangeArrowheads="1"/>
            </p:cNvSpPr>
            <p:nvPr/>
          </p:nvSpPr>
          <p:spPr bwMode="auto">
            <a:xfrm>
              <a:off x="2987824" y="3212974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90" name="Text Box 61"/>
            <p:cNvSpPr txBox="1">
              <a:spLocks noChangeArrowheads="1"/>
            </p:cNvSpPr>
            <p:nvPr/>
          </p:nvSpPr>
          <p:spPr bwMode="auto">
            <a:xfrm>
              <a:off x="3707904" y="3212975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91" name="Text Box 61"/>
            <p:cNvSpPr txBox="1">
              <a:spLocks noChangeArrowheads="1"/>
            </p:cNvSpPr>
            <p:nvPr/>
          </p:nvSpPr>
          <p:spPr bwMode="auto">
            <a:xfrm>
              <a:off x="4427985" y="3212974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92" name="Text Box 61"/>
            <p:cNvSpPr txBox="1">
              <a:spLocks noChangeArrowheads="1"/>
            </p:cNvSpPr>
            <p:nvPr/>
          </p:nvSpPr>
          <p:spPr bwMode="auto">
            <a:xfrm>
              <a:off x="5148064" y="3212974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93" name="Text Box 61"/>
            <p:cNvSpPr txBox="1">
              <a:spLocks noChangeArrowheads="1"/>
            </p:cNvSpPr>
            <p:nvPr/>
          </p:nvSpPr>
          <p:spPr bwMode="auto">
            <a:xfrm>
              <a:off x="5868144" y="3212974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94" name="Text Box 57"/>
            <p:cNvSpPr txBox="1">
              <a:spLocks noChangeArrowheads="1"/>
            </p:cNvSpPr>
            <p:nvPr/>
          </p:nvSpPr>
          <p:spPr bwMode="auto">
            <a:xfrm>
              <a:off x="3419872" y="2908512"/>
              <a:ext cx="5112568" cy="2160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10800" rIns="18000" bIns="10800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1  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2</a:t>
              </a:r>
              <a:r>
                <a:rPr lang="en-US" altLang="zh-CN" sz="1600" b="1" dirty="0" smtClean="0">
                  <a:latin typeface="+mn-ea"/>
                </a:rPr>
                <a:t>     </a:t>
              </a:r>
              <a:r>
                <a:rPr lang="en-US" altLang="zh-CN" sz="1400" b="1" dirty="0" smtClean="0">
                  <a:latin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3  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4      5  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6  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7  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8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95" name="Text Box 63"/>
            <p:cNvSpPr txBox="1">
              <a:spLocks noChangeArrowheads="1"/>
            </p:cNvSpPr>
            <p:nvPr/>
          </p:nvSpPr>
          <p:spPr bwMode="auto">
            <a:xfrm>
              <a:off x="1115616" y="3124536"/>
              <a:ext cx="1872208" cy="1384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28800" rIns="18000" bIns="10800"/>
            <a:lstStyle/>
            <a:p>
              <a:pPr algn="l"/>
              <a:r>
                <a:rPr lang="en-US" altLang="zh-CN" sz="1800" b="1" dirty="0" smtClean="0">
                  <a:latin typeface="宋体" pitchFamily="2" charset="-122"/>
                </a:rPr>
                <a:t>I1: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lw</a:t>
              </a:r>
              <a:r>
                <a:rPr lang="en-US" altLang="zh-CN" sz="1800" b="1" dirty="0" smtClean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latin typeface="宋体" pitchFamily="2" charset="-122"/>
                </a:rPr>
                <a:t>,20($5)</a:t>
              </a:r>
              <a:endParaRPr lang="en-US" altLang="zh-CN" sz="1800" b="1" dirty="0" smtClean="0">
                <a:solidFill>
                  <a:srgbClr val="CC3300"/>
                </a:solidFill>
                <a:latin typeface="宋体" pitchFamily="2" charset="-122"/>
              </a:endParaRP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I2:sub $7,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latin typeface="宋体" pitchFamily="2" charset="-122"/>
                </a:rPr>
                <a:t>,$6</a:t>
              </a: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I3:or  $8,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latin typeface="宋体" pitchFamily="2" charset="-122"/>
                </a:rPr>
                <a:t>,$6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I4:slt $9,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latin typeface="宋体" pitchFamily="2" charset="-122"/>
                </a:rPr>
                <a:t>,$6</a:t>
              </a:r>
            </a:p>
          </p:txBody>
        </p:sp>
        <p:sp>
          <p:nvSpPr>
            <p:cNvPr id="196" name="Text Box 164"/>
            <p:cNvSpPr txBox="1">
              <a:spLocks noChangeArrowheads="1"/>
            </p:cNvSpPr>
            <p:nvPr/>
          </p:nvSpPr>
          <p:spPr bwMode="auto">
            <a:xfrm>
              <a:off x="3399863" y="321297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97" name="Text Box 164"/>
            <p:cNvSpPr txBox="1">
              <a:spLocks noChangeArrowheads="1"/>
            </p:cNvSpPr>
            <p:nvPr/>
          </p:nvSpPr>
          <p:spPr bwMode="auto">
            <a:xfrm>
              <a:off x="4119943" y="321297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98" name="Text Box 164"/>
            <p:cNvSpPr txBox="1">
              <a:spLocks noChangeArrowheads="1"/>
            </p:cNvSpPr>
            <p:nvPr/>
          </p:nvSpPr>
          <p:spPr bwMode="auto">
            <a:xfrm>
              <a:off x="4840023" y="321297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199" name="Text Box 164"/>
            <p:cNvSpPr txBox="1">
              <a:spLocks noChangeArrowheads="1"/>
            </p:cNvSpPr>
            <p:nvPr/>
          </p:nvSpPr>
          <p:spPr bwMode="auto">
            <a:xfrm>
              <a:off x="5560103" y="321297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200" name="直接箭头连接符 199"/>
            <p:cNvCxnSpPr>
              <a:stCxn id="189" idx="3"/>
              <a:endCxn id="190" idx="1"/>
            </p:cNvCxnSpPr>
            <p:nvPr/>
          </p:nvCxnSpPr>
          <p:spPr bwMode="auto">
            <a:xfrm>
              <a:off x="3491880" y="3320987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1" name="直接箭头连接符 200"/>
            <p:cNvCxnSpPr>
              <a:stCxn id="190" idx="3"/>
              <a:endCxn id="191" idx="1"/>
            </p:cNvCxnSpPr>
            <p:nvPr/>
          </p:nvCxnSpPr>
          <p:spPr bwMode="auto">
            <a:xfrm>
              <a:off x="4210125" y="3320987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2" name="直接箭头连接符 201"/>
            <p:cNvCxnSpPr>
              <a:stCxn id="191" idx="3"/>
              <a:endCxn id="192" idx="1"/>
            </p:cNvCxnSpPr>
            <p:nvPr/>
          </p:nvCxnSpPr>
          <p:spPr bwMode="auto">
            <a:xfrm flipV="1">
              <a:off x="4932041" y="3320986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3" name="直接箭头连接符 202"/>
            <p:cNvCxnSpPr>
              <a:stCxn id="192" idx="3"/>
              <a:endCxn id="193" idx="1"/>
            </p:cNvCxnSpPr>
            <p:nvPr/>
          </p:nvCxnSpPr>
          <p:spPr bwMode="auto">
            <a:xfrm>
              <a:off x="5652120" y="3320986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4" name="Text Box 61"/>
            <p:cNvSpPr txBox="1">
              <a:spLocks noChangeArrowheads="1"/>
            </p:cNvSpPr>
            <p:nvPr/>
          </p:nvSpPr>
          <p:spPr bwMode="auto">
            <a:xfrm>
              <a:off x="3707904" y="3573012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05" name="Text Box 61"/>
            <p:cNvSpPr txBox="1">
              <a:spLocks noChangeArrowheads="1"/>
            </p:cNvSpPr>
            <p:nvPr/>
          </p:nvSpPr>
          <p:spPr bwMode="auto">
            <a:xfrm>
              <a:off x="4427984" y="3573013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06" name="Text Box 61"/>
            <p:cNvSpPr txBox="1">
              <a:spLocks noChangeArrowheads="1"/>
            </p:cNvSpPr>
            <p:nvPr/>
          </p:nvSpPr>
          <p:spPr bwMode="auto">
            <a:xfrm>
              <a:off x="5148065" y="3573012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07" name="Text Box 61"/>
            <p:cNvSpPr txBox="1">
              <a:spLocks noChangeArrowheads="1"/>
            </p:cNvSpPr>
            <p:nvPr/>
          </p:nvSpPr>
          <p:spPr bwMode="auto">
            <a:xfrm>
              <a:off x="5868144" y="3573012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08" name="Text Box 61"/>
            <p:cNvSpPr txBox="1">
              <a:spLocks noChangeArrowheads="1"/>
            </p:cNvSpPr>
            <p:nvPr/>
          </p:nvSpPr>
          <p:spPr bwMode="auto">
            <a:xfrm>
              <a:off x="6588224" y="3573012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09" name="Text Box 164"/>
            <p:cNvSpPr txBox="1">
              <a:spLocks noChangeArrowheads="1"/>
            </p:cNvSpPr>
            <p:nvPr/>
          </p:nvSpPr>
          <p:spPr bwMode="auto">
            <a:xfrm>
              <a:off x="4119943" y="357301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10" name="Text Box 164"/>
            <p:cNvSpPr txBox="1">
              <a:spLocks noChangeArrowheads="1"/>
            </p:cNvSpPr>
            <p:nvPr/>
          </p:nvSpPr>
          <p:spPr bwMode="auto">
            <a:xfrm>
              <a:off x="4840023" y="357301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11" name="Text Box 164"/>
            <p:cNvSpPr txBox="1">
              <a:spLocks noChangeArrowheads="1"/>
            </p:cNvSpPr>
            <p:nvPr/>
          </p:nvSpPr>
          <p:spPr bwMode="auto">
            <a:xfrm>
              <a:off x="5560103" y="357301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212" name="Text Box 164"/>
            <p:cNvSpPr txBox="1">
              <a:spLocks noChangeArrowheads="1"/>
            </p:cNvSpPr>
            <p:nvPr/>
          </p:nvSpPr>
          <p:spPr bwMode="auto">
            <a:xfrm>
              <a:off x="6280183" y="357301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213" name="直接箭头连接符 212"/>
            <p:cNvCxnSpPr>
              <a:stCxn id="204" idx="3"/>
              <a:endCxn id="205" idx="1"/>
            </p:cNvCxnSpPr>
            <p:nvPr/>
          </p:nvCxnSpPr>
          <p:spPr bwMode="auto">
            <a:xfrm>
              <a:off x="4211960" y="3681025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4" name="直接箭头连接符 213"/>
            <p:cNvCxnSpPr>
              <a:stCxn id="205" idx="3"/>
              <a:endCxn id="206" idx="1"/>
            </p:cNvCxnSpPr>
            <p:nvPr/>
          </p:nvCxnSpPr>
          <p:spPr bwMode="auto">
            <a:xfrm>
              <a:off x="4930205" y="3681025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5" name="直接箭头连接符 214"/>
            <p:cNvCxnSpPr>
              <a:stCxn id="206" idx="3"/>
              <a:endCxn id="207" idx="1"/>
            </p:cNvCxnSpPr>
            <p:nvPr/>
          </p:nvCxnSpPr>
          <p:spPr bwMode="auto">
            <a:xfrm flipV="1">
              <a:off x="5652121" y="3681024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6" name="直接箭头连接符 215"/>
            <p:cNvCxnSpPr>
              <a:stCxn id="207" idx="3"/>
              <a:endCxn id="208" idx="1"/>
            </p:cNvCxnSpPr>
            <p:nvPr/>
          </p:nvCxnSpPr>
          <p:spPr bwMode="auto">
            <a:xfrm>
              <a:off x="6372200" y="3681024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7" name="Text Box 61"/>
            <p:cNvSpPr txBox="1">
              <a:spLocks noChangeArrowheads="1"/>
            </p:cNvSpPr>
            <p:nvPr/>
          </p:nvSpPr>
          <p:spPr bwMode="auto">
            <a:xfrm>
              <a:off x="4427984" y="3933052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18" name="Text Box 61"/>
            <p:cNvSpPr txBox="1">
              <a:spLocks noChangeArrowheads="1"/>
            </p:cNvSpPr>
            <p:nvPr/>
          </p:nvSpPr>
          <p:spPr bwMode="auto">
            <a:xfrm>
              <a:off x="5148064" y="3933053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19" name="Text Box 61"/>
            <p:cNvSpPr txBox="1">
              <a:spLocks noChangeArrowheads="1"/>
            </p:cNvSpPr>
            <p:nvPr/>
          </p:nvSpPr>
          <p:spPr bwMode="auto">
            <a:xfrm>
              <a:off x="5868145" y="3933052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20" name="Text Box 61"/>
            <p:cNvSpPr txBox="1">
              <a:spLocks noChangeArrowheads="1"/>
            </p:cNvSpPr>
            <p:nvPr/>
          </p:nvSpPr>
          <p:spPr bwMode="auto">
            <a:xfrm>
              <a:off x="6588224" y="3933052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21" name="Text Box 61"/>
            <p:cNvSpPr txBox="1">
              <a:spLocks noChangeArrowheads="1"/>
            </p:cNvSpPr>
            <p:nvPr/>
          </p:nvSpPr>
          <p:spPr bwMode="auto">
            <a:xfrm>
              <a:off x="7308304" y="3933052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22" name="Text Box 164"/>
            <p:cNvSpPr txBox="1">
              <a:spLocks noChangeArrowheads="1"/>
            </p:cNvSpPr>
            <p:nvPr/>
          </p:nvSpPr>
          <p:spPr bwMode="auto">
            <a:xfrm>
              <a:off x="4840023" y="393305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23" name="Text Box 164"/>
            <p:cNvSpPr txBox="1">
              <a:spLocks noChangeArrowheads="1"/>
            </p:cNvSpPr>
            <p:nvPr/>
          </p:nvSpPr>
          <p:spPr bwMode="auto">
            <a:xfrm>
              <a:off x="5560103" y="393305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24" name="Text Box 164"/>
            <p:cNvSpPr txBox="1">
              <a:spLocks noChangeArrowheads="1"/>
            </p:cNvSpPr>
            <p:nvPr/>
          </p:nvSpPr>
          <p:spPr bwMode="auto">
            <a:xfrm>
              <a:off x="6280183" y="393305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225" name="Text Box 164"/>
            <p:cNvSpPr txBox="1">
              <a:spLocks noChangeArrowheads="1"/>
            </p:cNvSpPr>
            <p:nvPr/>
          </p:nvSpPr>
          <p:spPr bwMode="auto">
            <a:xfrm>
              <a:off x="7000263" y="393305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226" name="直接箭头连接符 225"/>
            <p:cNvCxnSpPr>
              <a:stCxn id="217" idx="3"/>
              <a:endCxn id="218" idx="1"/>
            </p:cNvCxnSpPr>
            <p:nvPr/>
          </p:nvCxnSpPr>
          <p:spPr bwMode="auto">
            <a:xfrm>
              <a:off x="4932040" y="4041065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7" name="直接箭头连接符 226"/>
            <p:cNvCxnSpPr>
              <a:stCxn id="218" idx="3"/>
              <a:endCxn id="219" idx="1"/>
            </p:cNvCxnSpPr>
            <p:nvPr/>
          </p:nvCxnSpPr>
          <p:spPr bwMode="auto">
            <a:xfrm>
              <a:off x="5650285" y="4041065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8" name="直接箭头连接符 227"/>
            <p:cNvCxnSpPr>
              <a:stCxn id="219" idx="3"/>
              <a:endCxn id="220" idx="1"/>
            </p:cNvCxnSpPr>
            <p:nvPr/>
          </p:nvCxnSpPr>
          <p:spPr bwMode="auto">
            <a:xfrm flipV="1">
              <a:off x="6372201" y="4041064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9" name="直接箭头连接符 228"/>
            <p:cNvCxnSpPr>
              <a:stCxn id="220" idx="3"/>
              <a:endCxn id="221" idx="1"/>
            </p:cNvCxnSpPr>
            <p:nvPr/>
          </p:nvCxnSpPr>
          <p:spPr bwMode="auto">
            <a:xfrm>
              <a:off x="7092280" y="4041064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30" name="Text Box 61"/>
            <p:cNvSpPr txBox="1">
              <a:spLocks noChangeArrowheads="1"/>
            </p:cNvSpPr>
            <p:nvPr/>
          </p:nvSpPr>
          <p:spPr bwMode="auto">
            <a:xfrm>
              <a:off x="5148064" y="4293094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31" name="Text Box 61"/>
            <p:cNvSpPr txBox="1">
              <a:spLocks noChangeArrowheads="1"/>
            </p:cNvSpPr>
            <p:nvPr/>
          </p:nvSpPr>
          <p:spPr bwMode="auto">
            <a:xfrm>
              <a:off x="5868144" y="4293095"/>
              <a:ext cx="502221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32" name="Text Box 61"/>
            <p:cNvSpPr txBox="1">
              <a:spLocks noChangeArrowheads="1"/>
            </p:cNvSpPr>
            <p:nvPr/>
          </p:nvSpPr>
          <p:spPr bwMode="auto">
            <a:xfrm>
              <a:off x="6588225" y="4293094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33" name="Text Box 61"/>
            <p:cNvSpPr txBox="1">
              <a:spLocks noChangeArrowheads="1"/>
            </p:cNvSpPr>
            <p:nvPr/>
          </p:nvSpPr>
          <p:spPr bwMode="auto">
            <a:xfrm>
              <a:off x="7308304" y="4293094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34" name="Text Box 61"/>
            <p:cNvSpPr txBox="1">
              <a:spLocks noChangeArrowheads="1"/>
            </p:cNvSpPr>
            <p:nvPr/>
          </p:nvSpPr>
          <p:spPr bwMode="auto">
            <a:xfrm>
              <a:off x="8028384" y="4293094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35" name="Text Box 164"/>
            <p:cNvSpPr txBox="1">
              <a:spLocks noChangeArrowheads="1"/>
            </p:cNvSpPr>
            <p:nvPr/>
          </p:nvSpPr>
          <p:spPr bwMode="auto">
            <a:xfrm>
              <a:off x="5560103" y="429309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36" name="Text Box 164"/>
            <p:cNvSpPr txBox="1">
              <a:spLocks noChangeArrowheads="1"/>
            </p:cNvSpPr>
            <p:nvPr/>
          </p:nvSpPr>
          <p:spPr bwMode="auto">
            <a:xfrm>
              <a:off x="6280183" y="429309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37" name="Text Box 164"/>
            <p:cNvSpPr txBox="1">
              <a:spLocks noChangeArrowheads="1"/>
            </p:cNvSpPr>
            <p:nvPr/>
          </p:nvSpPr>
          <p:spPr bwMode="auto">
            <a:xfrm>
              <a:off x="7000263" y="429309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238" name="Text Box 164"/>
            <p:cNvSpPr txBox="1">
              <a:spLocks noChangeArrowheads="1"/>
            </p:cNvSpPr>
            <p:nvPr/>
          </p:nvSpPr>
          <p:spPr bwMode="auto">
            <a:xfrm>
              <a:off x="7720343" y="429309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239" name="直接箭头连接符 238"/>
            <p:cNvCxnSpPr>
              <a:stCxn id="230" idx="3"/>
              <a:endCxn id="231" idx="1"/>
            </p:cNvCxnSpPr>
            <p:nvPr/>
          </p:nvCxnSpPr>
          <p:spPr bwMode="auto">
            <a:xfrm>
              <a:off x="5652120" y="4401107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0" name="直接箭头连接符 239"/>
            <p:cNvCxnSpPr>
              <a:stCxn id="231" idx="3"/>
              <a:endCxn id="232" idx="1"/>
            </p:cNvCxnSpPr>
            <p:nvPr/>
          </p:nvCxnSpPr>
          <p:spPr bwMode="auto">
            <a:xfrm>
              <a:off x="6370365" y="4401107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1" name="直接箭头连接符 240"/>
            <p:cNvCxnSpPr>
              <a:stCxn id="232" idx="3"/>
              <a:endCxn id="233" idx="1"/>
            </p:cNvCxnSpPr>
            <p:nvPr/>
          </p:nvCxnSpPr>
          <p:spPr bwMode="auto">
            <a:xfrm flipV="1">
              <a:off x="7092281" y="4401106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2" name="直接箭头连接符 241"/>
            <p:cNvCxnSpPr>
              <a:stCxn id="233" idx="3"/>
              <a:endCxn id="234" idx="1"/>
            </p:cNvCxnSpPr>
            <p:nvPr/>
          </p:nvCxnSpPr>
          <p:spPr bwMode="auto">
            <a:xfrm>
              <a:off x="7812360" y="4401106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2" name="直接连接符 181"/>
            <p:cNvCxnSpPr/>
            <p:nvPr/>
          </p:nvCxnSpPr>
          <p:spPr bwMode="auto">
            <a:xfrm>
              <a:off x="6012160" y="3429000"/>
              <a:ext cx="187973" cy="86409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83" name="直接连接符 182"/>
            <p:cNvCxnSpPr/>
            <p:nvPr/>
          </p:nvCxnSpPr>
          <p:spPr bwMode="auto">
            <a:xfrm flipH="1">
              <a:off x="5002088" y="3314716"/>
              <a:ext cx="722040" cy="36003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ysDash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81" name="直接连接符 180"/>
            <p:cNvCxnSpPr/>
            <p:nvPr/>
          </p:nvCxnSpPr>
          <p:spPr bwMode="auto">
            <a:xfrm flipH="1">
              <a:off x="5724128" y="3315464"/>
              <a:ext cx="2" cy="71963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248" name="直接连接符 247"/>
            <p:cNvCxnSpPr/>
            <p:nvPr/>
          </p:nvCxnSpPr>
          <p:spPr bwMode="auto">
            <a:xfrm flipH="1">
              <a:off x="5363108" y="3441335"/>
              <a:ext cx="36987" cy="901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9" name="直接连接符 248"/>
            <p:cNvCxnSpPr/>
            <p:nvPr/>
          </p:nvCxnSpPr>
          <p:spPr bwMode="auto">
            <a:xfrm>
              <a:off x="5328085" y="3470367"/>
              <a:ext cx="108011" cy="3600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3" name="Text Box 88"/>
          <p:cNvSpPr txBox="1">
            <a:spLocks noChangeArrowheads="1"/>
          </p:cNvSpPr>
          <p:nvPr/>
        </p:nvSpPr>
        <p:spPr bwMode="auto">
          <a:xfrm>
            <a:off x="179512" y="4712135"/>
            <a:ext cx="87741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kumimoji="0"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load-use</a:t>
            </a:r>
            <a:r>
              <a:rPr kumimoji="0"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的</a:t>
            </a:r>
            <a:r>
              <a:rPr kumimoji="0" lang="zh-CN" altLang="en-US" b="1" dirty="0">
                <a:solidFill>
                  <a:srgbClr val="990099"/>
                </a:solidFill>
                <a:latin typeface="宋体" pitchFamily="2" charset="-122"/>
              </a:rPr>
              <a:t>冒险</a:t>
            </a:r>
            <a:r>
              <a:rPr kumimoji="0"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处理：</a:t>
            </a:r>
            <a:r>
              <a:rPr kumimoji="0" lang="zh-CN" altLang="en-US" b="1" dirty="0" smtClean="0">
                <a:latin typeface="宋体" pitchFamily="2" charset="-122"/>
              </a:rPr>
              <a:t>阻塞法，</a:t>
            </a:r>
            <a:endParaRPr kumimoji="0" lang="en-US" altLang="zh-CN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</a:t>
            </a:r>
            <a:r>
              <a:rPr kumimoji="0" lang="en-US" altLang="zh-CN" b="1" dirty="0" smtClean="0">
                <a:latin typeface="宋体" pitchFamily="2" charset="-122"/>
              </a:rPr>
              <a:t>                           </a:t>
            </a:r>
            <a:r>
              <a:rPr kumimoji="0" lang="zh-CN" altLang="en-US" b="1" dirty="0" smtClean="0">
                <a:latin typeface="宋体" pitchFamily="2" charset="-122"/>
              </a:rPr>
              <a:t>或软件方法</a:t>
            </a:r>
            <a:r>
              <a:rPr kumimoji="0" lang="en-US" altLang="zh-CN" b="1" dirty="0" smtClean="0">
                <a:latin typeface="宋体" pitchFamily="2" charset="-122"/>
              </a:rPr>
              <a:t>(</a:t>
            </a:r>
            <a:r>
              <a:rPr kumimoji="0" lang="zh-CN" altLang="en-US" b="1" dirty="0" smtClean="0">
                <a:latin typeface="宋体" pitchFamily="2" charset="-122"/>
              </a:rPr>
              <a:t>插入</a:t>
            </a:r>
            <a:r>
              <a:rPr kumimoji="0" lang="en-US" altLang="zh-CN" b="1" dirty="0" err="1" smtClean="0">
                <a:latin typeface="宋体" pitchFamily="2" charset="-122"/>
              </a:rPr>
              <a:t>nop</a:t>
            </a:r>
            <a:r>
              <a:rPr kumimoji="0" lang="zh-CN" altLang="en-US" b="1" dirty="0" smtClean="0">
                <a:latin typeface="宋体" pitchFamily="2" charset="-122"/>
              </a:rPr>
              <a:t>指令</a:t>
            </a:r>
            <a:r>
              <a:rPr kumimoji="0" lang="en-US" altLang="zh-CN" b="1" dirty="0" smtClean="0">
                <a:latin typeface="宋体" pitchFamily="2" charset="-122"/>
              </a:rPr>
              <a:t>)</a:t>
            </a:r>
            <a:endParaRPr lang="en-US" altLang="zh-CN" sz="2000" b="1" dirty="0"/>
          </a:p>
        </p:txBody>
      </p:sp>
      <p:sp>
        <p:nvSpPr>
          <p:cNvPr id="136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200" u="none" dirty="0" smtClean="0">
                <a:solidFill>
                  <a:schemeClr val="bg2"/>
                </a:solidFill>
                <a:latin typeface="+mn-ea"/>
                <a:ea typeface="+mn-ea"/>
              </a:rPr>
              <a:t>104</a:t>
            </a:r>
            <a:endParaRPr lang="zh-CN" altLang="en-US" sz="12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34" name="线形标注 2 133"/>
          <p:cNvSpPr/>
          <p:nvPr/>
        </p:nvSpPr>
        <p:spPr bwMode="auto">
          <a:xfrm>
            <a:off x="7524328" y="1200657"/>
            <a:ext cx="1481337" cy="316224"/>
          </a:xfrm>
          <a:prstGeom prst="borderCallout2">
            <a:avLst>
              <a:gd name="adj1" fmla="val 49933"/>
              <a:gd name="adj2" fmla="val -61"/>
              <a:gd name="adj3" fmla="val 67773"/>
              <a:gd name="adj4" fmla="val -15443"/>
              <a:gd name="adj5" fmla="val 63263"/>
              <a:gd name="adj6" fmla="val -123166"/>
            </a:avLst>
          </a:prstGeom>
          <a:solidFill>
            <a:srgbClr val="CCFFFF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sz="1800" b="1" spc="-100" dirty="0" smtClean="0">
                <a:latin typeface="宋体" pitchFamily="2" charset="-122"/>
              </a:rPr>
              <a:t>Load-use</a:t>
            </a:r>
            <a:r>
              <a:rPr lang="zh-CN" altLang="en-US" sz="1800" b="1" spc="-100" dirty="0" smtClean="0">
                <a:latin typeface="宋体" pitchFamily="2" charset="-122"/>
              </a:rPr>
              <a:t>冒险</a:t>
            </a:r>
            <a:endParaRPr lang="en-US" altLang="zh-CN" sz="1800" b="1" spc="-100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984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253" grpId="0"/>
      <p:bldP spid="134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107</a:t>
            </a:fld>
            <a:endParaRPr lang="en-US" altLang="zh-CN"/>
          </a:p>
        </p:txBody>
      </p:sp>
      <p:sp>
        <p:nvSpPr>
          <p:cNvPr id="3" name="Text Box 88"/>
          <p:cNvSpPr txBox="1">
            <a:spLocks noChangeArrowheads="1"/>
          </p:cNvSpPr>
          <p:nvPr/>
        </p:nvSpPr>
        <p:spPr bwMode="auto">
          <a:xfrm>
            <a:off x="179388" y="346193"/>
            <a:ext cx="8774112" cy="356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14600" indent="-2514600"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kumimoji="0"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kumimoji="0"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乱序执行法：</a:t>
            </a:r>
            <a:r>
              <a:rPr lang="zh-CN" altLang="en-US" b="1" u="sng" spc="-200" dirty="0" smtClean="0">
                <a:latin typeface="+mn-ea"/>
                <a:ea typeface="+mn-ea"/>
              </a:rPr>
              <a:t>只停顿</a:t>
            </a:r>
            <a:r>
              <a:rPr lang="zh-CN" altLang="zh-CN" b="1" spc="-200" dirty="0" smtClean="0">
                <a:latin typeface="+mn-ea"/>
                <a:ea typeface="+mn-ea"/>
              </a:rPr>
              <a:t>冲突指令</a:t>
            </a:r>
            <a:r>
              <a:rPr lang="zh-CN" altLang="en-US" b="1" spc="-200" dirty="0" smtClean="0">
                <a:latin typeface="+mn-ea"/>
                <a:ea typeface="+mn-ea"/>
              </a:rPr>
              <a:t>，后续无</a:t>
            </a:r>
            <a:r>
              <a:rPr lang="en-US" altLang="zh-CN" b="1" spc="-200" dirty="0" smtClean="0">
                <a:latin typeface="+mn-ea"/>
                <a:ea typeface="+mn-ea"/>
              </a:rPr>
              <a:t>RAW</a:t>
            </a:r>
            <a:r>
              <a:rPr lang="zh-CN" altLang="en-US" b="1" spc="-200" dirty="0" smtClean="0">
                <a:latin typeface="+mn-ea"/>
                <a:ea typeface="+mn-ea"/>
              </a:rPr>
              <a:t>冒险的指令可</a:t>
            </a:r>
            <a:r>
              <a:rPr lang="zh-CN" altLang="en-US" b="1" u="sng" spc="-200" dirty="0" smtClean="0">
                <a:latin typeface="+mn-ea"/>
                <a:ea typeface="+mn-ea"/>
              </a:rPr>
              <a:t>先执行</a:t>
            </a:r>
            <a:r>
              <a:rPr lang="zh-CN" altLang="en-US" b="1" spc="-200" dirty="0" smtClean="0">
                <a:latin typeface="+mn-ea"/>
                <a:ea typeface="+mn-ea"/>
              </a:rPr>
              <a:t> </a:t>
            </a:r>
            <a:endParaRPr lang="en-US" altLang="zh-CN" b="1" spc="-200" dirty="0" smtClean="0">
              <a:latin typeface="+mn-ea"/>
              <a:ea typeface="+mn-ea"/>
            </a:endParaRPr>
          </a:p>
          <a:p>
            <a:pPr marL="2514600" indent="-2514600" algn="l" eaLnBrk="0" hangingPunct="0">
              <a:lnSpc>
                <a:spcPct val="105000"/>
              </a:lnSpc>
            </a:pPr>
            <a:endParaRPr lang="en-US" altLang="zh-CN" b="1" spc="-200" dirty="0">
              <a:latin typeface="+mn-ea"/>
              <a:ea typeface="+mn-ea"/>
            </a:endParaRPr>
          </a:p>
          <a:p>
            <a:pPr marL="2514600" indent="-2514600" algn="l" eaLnBrk="0" hangingPunct="0">
              <a:lnSpc>
                <a:spcPct val="105000"/>
              </a:lnSpc>
            </a:pPr>
            <a:endParaRPr lang="en-US" altLang="zh-CN" b="1" spc="-200" dirty="0" smtClean="0">
              <a:latin typeface="+mn-ea"/>
              <a:ea typeface="+mn-ea"/>
            </a:endParaRPr>
          </a:p>
          <a:p>
            <a:pPr marL="2514600" indent="-2514600" algn="l" eaLnBrk="0" hangingPunct="0">
              <a:lnSpc>
                <a:spcPct val="105000"/>
              </a:lnSpc>
            </a:pPr>
            <a:endParaRPr lang="en-US" altLang="zh-CN" b="1" spc="-200" dirty="0">
              <a:latin typeface="+mn-ea"/>
              <a:ea typeface="+mn-ea"/>
            </a:endParaRPr>
          </a:p>
          <a:p>
            <a:pPr marL="2514600" indent="-2514600" algn="l" eaLnBrk="0" hangingPunct="0">
              <a:lnSpc>
                <a:spcPct val="125000"/>
              </a:lnSpc>
            </a:pPr>
            <a:endParaRPr lang="en-US" altLang="zh-CN" b="1" spc="-200" dirty="0" smtClean="0">
              <a:latin typeface="+mn-ea"/>
              <a:ea typeface="+mn-ea"/>
            </a:endParaRPr>
          </a:p>
          <a:p>
            <a:pPr marL="2514600" indent="-2514600"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机制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marL="2514600" indent="-2514600" algn="l" eaLnBrk="0" hangingPunct="0">
              <a:lnSpc>
                <a:spcPct val="125000"/>
              </a:lnSpc>
            </a:pPr>
            <a:endParaRPr kumimoji="0" lang="en-US" altLang="zh-CN" sz="2000" b="1" spc="-200" dirty="0">
              <a:solidFill>
                <a:schemeClr val="accent2"/>
              </a:solidFill>
              <a:latin typeface="宋体" pitchFamily="2" charset="-122"/>
              <a:ea typeface="+mn-ea"/>
            </a:endParaRPr>
          </a:p>
          <a:p>
            <a:pPr marL="2514600" indent="-2514600"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停顿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拍数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spc="-200" dirty="0" smtClean="0">
              <a:latin typeface="+mn-ea"/>
              <a:ea typeface="+mn-ea"/>
            </a:endParaRPr>
          </a:p>
        </p:txBody>
      </p:sp>
      <p:grpSp>
        <p:nvGrpSpPr>
          <p:cNvPr id="6" name="Group 88"/>
          <p:cNvGrpSpPr>
            <a:grpSpLocks/>
          </p:cNvGrpSpPr>
          <p:nvPr/>
        </p:nvGrpSpPr>
        <p:grpSpPr bwMode="auto">
          <a:xfrm>
            <a:off x="1043755" y="909017"/>
            <a:ext cx="7632701" cy="1439863"/>
            <a:chOff x="567" y="1570"/>
            <a:chExt cx="4808" cy="907"/>
          </a:xfrm>
        </p:grpSpPr>
        <p:sp>
          <p:nvSpPr>
            <p:cNvPr id="7" name="Text Box 89"/>
            <p:cNvSpPr txBox="1">
              <a:spLocks noChangeArrowheads="1"/>
            </p:cNvSpPr>
            <p:nvPr/>
          </p:nvSpPr>
          <p:spPr bwMode="auto">
            <a:xfrm>
              <a:off x="567" y="1570"/>
              <a:ext cx="1633" cy="90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2000" b="1" dirty="0" smtClean="0">
                  <a:latin typeface="宋体" pitchFamily="2" charset="-122"/>
                </a:rPr>
                <a:t>流入</a:t>
              </a:r>
              <a:r>
                <a:rPr lang="zh-CN" altLang="en-US" sz="2000" b="1" dirty="0">
                  <a:latin typeface="宋体" pitchFamily="2" charset="-122"/>
                </a:rPr>
                <a:t>顺序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  </a:t>
              </a:r>
              <a:r>
                <a:rPr lang="en-US" altLang="zh-CN" sz="2000" b="1" dirty="0">
                  <a:solidFill>
                    <a:srgbClr val="CC3300"/>
                  </a:solidFill>
                  <a:latin typeface="宋体" pitchFamily="2" charset="-122"/>
                </a:rPr>
                <a:t>I1:</a:t>
              </a:r>
              <a:r>
                <a:rPr lang="en-US" altLang="zh-CN" sz="2000" b="1" dirty="0">
                  <a:latin typeface="宋体" pitchFamily="2" charset="-122"/>
                </a:rPr>
                <a:t> </a:t>
              </a:r>
              <a:r>
                <a:rPr lang="en-US" altLang="zh-CN" sz="2000" b="1" dirty="0" smtClean="0">
                  <a:solidFill>
                    <a:srgbClr val="FF3399"/>
                  </a:solidFill>
                  <a:latin typeface="宋体" pitchFamily="2" charset="-122"/>
                </a:rPr>
                <a:t>R3</a:t>
              </a:r>
              <a:r>
                <a:rPr lang="zh-CN" altLang="en-US" sz="2000" b="1" dirty="0" smtClean="0">
                  <a:latin typeface="宋体" pitchFamily="2" charset="-122"/>
                </a:rPr>
                <a:t>←</a:t>
              </a:r>
              <a:r>
                <a:rPr lang="en-US" altLang="zh-CN" sz="2000" b="1" dirty="0" smtClean="0">
                  <a:latin typeface="宋体" pitchFamily="2" charset="-122"/>
                </a:rPr>
                <a:t>(R1)+(R2)</a:t>
              </a:r>
              <a:endParaRPr lang="en-US" altLang="zh-CN" sz="20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  </a:t>
              </a:r>
              <a:r>
                <a:rPr lang="en-US" altLang="zh-CN" sz="2000" b="1" dirty="0">
                  <a:solidFill>
                    <a:srgbClr val="CC3300"/>
                  </a:solidFill>
                  <a:latin typeface="宋体" pitchFamily="2" charset="-122"/>
                </a:rPr>
                <a:t>I2:</a:t>
              </a:r>
              <a:r>
                <a:rPr lang="en-US" altLang="zh-CN" sz="2000" b="1" dirty="0">
                  <a:latin typeface="宋体" pitchFamily="2" charset="-122"/>
                </a:rPr>
                <a:t> </a:t>
              </a:r>
              <a:r>
                <a:rPr lang="en-US" altLang="zh-CN" sz="2000" b="1" dirty="0" smtClean="0">
                  <a:latin typeface="宋体" pitchFamily="2" charset="-122"/>
                </a:rPr>
                <a:t>R4</a:t>
              </a:r>
              <a:r>
                <a:rPr lang="zh-CN" altLang="en-US" sz="2000" b="1" dirty="0" smtClean="0">
                  <a:latin typeface="宋体" pitchFamily="2" charset="-122"/>
                </a:rPr>
                <a:t>←</a:t>
              </a:r>
              <a:r>
                <a:rPr lang="en-US" altLang="zh-CN" sz="2000" b="1" dirty="0" smtClean="0">
                  <a:solidFill>
                    <a:srgbClr val="FF3399"/>
                  </a:solidFill>
                  <a:latin typeface="宋体" pitchFamily="2" charset="-122"/>
                </a:rPr>
                <a:t>(R3)</a:t>
              </a:r>
              <a:r>
                <a:rPr lang="en-US" altLang="zh-CN" sz="2000" b="1" dirty="0" smtClean="0">
                  <a:latin typeface="宋体" pitchFamily="2" charset="-122"/>
                </a:rPr>
                <a:t>+(R1)</a:t>
              </a:r>
              <a:endParaRPr lang="en-US" altLang="zh-CN" sz="20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 I3: </a:t>
              </a:r>
              <a:r>
                <a:rPr lang="en-US" altLang="zh-CN" sz="2000" b="1" dirty="0" smtClean="0">
                  <a:latin typeface="宋体" pitchFamily="2" charset="-122"/>
                </a:rPr>
                <a:t>R5</a:t>
              </a:r>
              <a:r>
                <a:rPr lang="zh-CN" altLang="en-US" sz="2000" b="1" dirty="0" smtClean="0">
                  <a:latin typeface="宋体" pitchFamily="2" charset="-122"/>
                </a:rPr>
                <a:t>←</a:t>
              </a:r>
              <a:r>
                <a:rPr lang="en-US" altLang="zh-CN" sz="2000" b="1" dirty="0" smtClean="0">
                  <a:latin typeface="宋体" pitchFamily="2" charset="-122"/>
                </a:rPr>
                <a:t>(R1)*(R2)</a:t>
              </a:r>
              <a:endParaRPr lang="en-US" altLang="zh-CN" sz="20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 I4: </a:t>
              </a:r>
              <a:r>
                <a:rPr lang="en-US" altLang="zh-CN" sz="2000" b="1" dirty="0" smtClean="0">
                  <a:latin typeface="宋体" pitchFamily="2" charset="-122"/>
                </a:rPr>
                <a:t>R6</a:t>
              </a:r>
              <a:r>
                <a:rPr lang="zh-CN" altLang="en-US" sz="2000" b="1" dirty="0" smtClean="0">
                  <a:latin typeface="宋体" pitchFamily="2" charset="-122"/>
                </a:rPr>
                <a:t>←</a:t>
              </a:r>
              <a:r>
                <a:rPr lang="en-US" altLang="zh-CN" sz="2000" b="1" dirty="0" smtClean="0">
                  <a:latin typeface="宋体" pitchFamily="2" charset="-122"/>
                </a:rPr>
                <a:t>(R2)+(R7)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8" name="Text Box 90"/>
            <p:cNvSpPr txBox="1">
              <a:spLocks noChangeArrowheads="1"/>
            </p:cNvSpPr>
            <p:nvPr/>
          </p:nvSpPr>
          <p:spPr bwMode="auto">
            <a:xfrm>
              <a:off x="3698" y="1570"/>
              <a:ext cx="1677" cy="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2000" b="1" dirty="0">
                  <a:latin typeface="宋体" pitchFamily="2" charset="-122"/>
                </a:rPr>
                <a:t>流出顺序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(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乱序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)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 </a:t>
              </a:r>
              <a:r>
                <a:rPr lang="en-US" altLang="zh-CN" sz="2000" b="1" dirty="0">
                  <a:solidFill>
                    <a:srgbClr val="CC3300"/>
                  </a:solidFill>
                  <a:latin typeface="宋体" pitchFamily="2" charset="-122"/>
                </a:rPr>
                <a:t>I1:</a:t>
              </a:r>
              <a:r>
                <a:rPr lang="en-US" altLang="zh-CN" sz="2000" b="1" dirty="0">
                  <a:latin typeface="宋体" pitchFamily="2" charset="-122"/>
                </a:rPr>
                <a:t> </a:t>
              </a:r>
              <a:r>
                <a:rPr lang="en-US" altLang="zh-CN" sz="2000" b="1" dirty="0" smtClean="0">
                  <a:solidFill>
                    <a:srgbClr val="FF3399"/>
                  </a:solidFill>
                  <a:latin typeface="宋体" pitchFamily="2" charset="-122"/>
                </a:rPr>
                <a:t>R3</a:t>
              </a:r>
              <a:r>
                <a:rPr lang="zh-CN" altLang="en-US" sz="2000" b="1" dirty="0" smtClean="0">
                  <a:latin typeface="宋体" pitchFamily="2" charset="-122"/>
                </a:rPr>
                <a:t>←</a:t>
              </a:r>
              <a:r>
                <a:rPr lang="en-US" altLang="zh-CN" sz="2000" b="1" dirty="0" smtClean="0">
                  <a:latin typeface="宋体" pitchFamily="2" charset="-122"/>
                </a:rPr>
                <a:t>(R1)+(R2)</a:t>
              </a:r>
              <a:endParaRPr lang="en-US" altLang="zh-CN" sz="20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 I3: </a:t>
              </a:r>
              <a:r>
                <a:rPr lang="en-US" altLang="zh-CN" sz="2000" b="1" dirty="0" smtClean="0">
                  <a:latin typeface="宋体" pitchFamily="2" charset="-122"/>
                </a:rPr>
                <a:t>R5</a:t>
              </a:r>
              <a:r>
                <a:rPr lang="zh-CN" altLang="en-US" sz="2000" b="1" dirty="0" smtClean="0">
                  <a:latin typeface="宋体" pitchFamily="2" charset="-122"/>
                </a:rPr>
                <a:t>←</a:t>
              </a:r>
              <a:r>
                <a:rPr lang="en-US" altLang="zh-CN" sz="2000" b="1" dirty="0" smtClean="0">
                  <a:latin typeface="宋体" pitchFamily="2" charset="-122"/>
                </a:rPr>
                <a:t>(R1)*(R2)</a:t>
              </a:r>
              <a:endParaRPr lang="en-US" altLang="zh-CN" sz="20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 I4: </a:t>
              </a:r>
              <a:r>
                <a:rPr lang="en-US" altLang="zh-CN" sz="2000" b="1" dirty="0" smtClean="0">
                  <a:latin typeface="宋体" pitchFamily="2" charset="-122"/>
                </a:rPr>
                <a:t>R6</a:t>
              </a:r>
              <a:r>
                <a:rPr lang="zh-CN" altLang="en-US" sz="2000" b="1" dirty="0" smtClean="0">
                  <a:latin typeface="宋体" pitchFamily="2" charset="-122"/>
                </a:rPr>
                <a:t>←</a:t>
              </a:r>
              <a:r>
                <a:rPr lang="en-US" altLang="zh-CN" sz="2000" b="1" dirty="0" smtClean="0">
                  <a:latin typeface="宋体" pitchFamily="2" charset="-122"/>
                </a:rPr>
                <a:t>(R2)+(R7)</a:t>
              </a:r>
              <a:endParaRPr lang="en-US" altLang="zh-CN" sz="20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 </a:t>
              </a:r>
              <a:r>
                <a:rPr lang="en-US" altLang="zh-CN" sz="2000" b="1" dirty="0">
                  <a:solidFill>
                    <a:srgbClr val="CC3300"/>
                  </a:solidFill>
                  <a:latin typeface="宋体" pitchFamily="2" charset="-122"/>
                </a:rPr>
                <a:t>I2:</a:t>
              </a:r>
              <a:r>
                <a:rPr lang="en-US" altLang="zh-CN" sz="2000" b="1" dirty="0">
                  <a:latin typeface="宋体" pitchFamily="2" charset="-122"/>
                </a:rPr>
                <a:t> </a:t>
              </a:r>
              <a:r>
                <a:rPr lang="en-US" altLang="zh-CN" sz="2000" b="1" dirty="0" smtClean="0">
                  <a:latin typeface="宋体" pitchFamily="2" charset="-122"/>
                </a:rPr>
                <a:t>R4</a:t>
              </a:r>
              <a:r>
                <a:rPr lang="zh-CN" altLang="en-US" sz="2000" b="1" dirty="0" smtClean="0">
                  <a:latin typeface="宋体" pitchFamily="2" charset="-122"/>
                </a:rPr>
                <a:t>←</a:t>
              </a:r>
              <a:r>
                <a:rPr lang="en-US" altLang="zh-CN" sz="2000" b="1" dirty="0" smtClean="0">
                  <a:solidFill>
                    <a:srgbClr val="FF3399"/>
                  </a:solidFill>
                  <a:latin typeface="宋体" pitchFamily="2" charset="-122"/>
                </a:rPr>
                <a:t>(R3)</a:t>
              </a:r>
              <a:r>
                <a:rPr lang="en-US" altLang="zh-CN" sz="2000" b="1" dirty="0" smtClean="0">
                  <a:latin typeface="宋体" pitchFamily="2" charset="-122"/>
                </a:rPr>
                <a:t>+(R1)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9" name="Text Box 91"/>
            <p:cNvSpPr txBox="1">
              <a:spLocks noChangeArrowheads="1"/>
            </p:cNvSpPr>
            <p:nvPr/>
          </p:nvSpPr>
          <p:spPr bwMode="auto">
            <a:xfrm>
              <a:off x="2427" y="1797"/>
              <a:ext cx="1043" cy="59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25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支持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乱序流动</a:t>
              </a:r>
            </a:p>
            <a:p>
              <a:pPr>
                <a:lnSpc>
                  <a:spcPct val="125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的流水线</a:t>
              </a:r>
            </a:p>
          </p:txBody>
        </p:sp>
        <p:sp>
          <p:nvSpPr>
            <p:cNvPr id="10" name="AutoShape 92"/>
            <p:cNvSpPr>
              <a:spLocks noChangeArrowheads="1"/>
            </p:cNvSpPr>
            <p:nvPr/>
          </p:nvSpPr>
          <p:spPr bwMode="auto">
            <a:xfrm>
              <a:off x="2200" y="1888"/>
              <a:ext cx="227" cy="363"/>
            </a:xfrm>
            <a:prstGeom prst="rightArrow">
              <a:avLst>
                <a:gd name="adj1" fmla="val 49861"/>
                <a:gd name="adj2" fmla="val 51542"/>
              </a:avLst>
            </a:prstGeom>
            <a:solidFill>
              <a:srgbClr val="FFCC99">
                <a:alpha val="39999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AutoShape 93"/>
            <p:cNvSpPr>
              <a:spLocks noChangeArrowheads="1"/>
            </p:cNvSpPr>
            <p:nvPr/>
          </p:nvSpPr>
          <p:spPr bwMode="auto">
            <a:xfrm>
              <a:off x="3471" y="1888"/>
              <a:ext cx="227" cy="363"/>
            </a:xfrm>
            <a:prstGeom prst="rightArrow">
              <a:avLst>
                <a:gd name="adj1" fmla="val 49861"/>
                <a:gd name="adj2" fmla="val 51542"/>
              </a:avLst>
            </a:prstGeom>
            <a:solidFill>
              <a:srgbClr val="FFCC99">
                <a:alpha val="39999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" name="Text Box 88"/>
          <p:cNvSpPr txBox="1">
            <a:spLocks noChangeArrowheads="1"/>
          </p:cNvSpPr>
          <p:nvPr/>
        </p:nvSpPr>
        <p:spPr bwMode="auto">
          <a:xfrm>
            <a:off x="2555776" y="2414273"/>
            <a:ext cx="612068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增设</a:t>
            </a:r>
            <a:r>
              <a:rPr kumimoji="0" lang="zh-CN" altLang="en-US" b="1" dirty="0" smtClean="0">
                <a:latin typeface="宋体" pitchFamily="2" charset="-122"/>
              </a:rPr>
              <a:t>指令窗口、</a:t>
            </a:r>
            <a:r>
              <a:rPr kumimoji="0"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采用</a:t>
            </a:r>
            <a:r>
              <a:rPr kumimoji="0" lang="zh-CN" altLang="en-US" b="1" dirty="0" smtClean="0">
                <a:latin typeface="宋体" pitchFamily="2" charset="-122"/>
              </a:rPr>
              <a:t>动态调度方法</a:t>
            </a:r>
            <a:endParaRPr kumimoji="0" lang="en-US" altLang="zh-CN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sz="2000" b="1" dirty="0" smtClean="0">
                <a:latin typeface="宋体" pitchFamily="2" charset="-122"/>
              </a:rPr>
              <a:t> (</a:t>
            </a:r>
            <a:r>
              <a:rPr kumimoji="0" lang="zh-CN" altLang="en-US" sz="2000" b="1" dirty="0" smtClean="0">
                <a:latin typeface="宋体" pitchFamily="2" charset="-122"/>
              </a:rPr>
              <a:t>提供选择平台</a:t>
            </a:r>
            <a:r>
              <a:rPr kumimoji="0" lang="en-US" altLang="zh-CN" sz="2000" b="1" dirty="0" smtClean="0">
                <a:latin typeface="宋体" pitchFamily="2" charset="-122"/>
              </a:rPr>
              <a:t>)   (OPD</a:t>
            </a:r>
            <a:r>
              <a:rPr kumimoji="0" lang="zh-CN" altLang="en-US" sz="2000" b="1" dirty="0" smtClean="0">
                <a:latin typeface="宋体" pitchFamily="2" charset="-122"/>
              </a:rPr>
              <a:t>就绪时才能正常流动</a:t>
            </a:r>
            <a:r>
              <a:rPr kumimoji="0"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/>
          </a:p>
        </p:txBody>
      </p:sp>
      <p:sp>
        <p:nvSpPr>
          <p:cNvPr id="16" name="Text Box 88"/>
          <p:cNvSpPr txBox="1">
            <a:spLocks noChangeArrowheads="1"/>
          </p:cNvSpPr>
          <p:nvPr/>
        </p:nvSpPr>
        <p:spPr bwMode="auto">
          <a:xfrm>
            <a:off x="179512" y="3235042"/>
            <a:ext cx="36368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 smtClean="0">
                <a:latin typeface="宋体" pitchFamily="2" charset="-122"/>
              </a:rPr>
              <a:t>                0</a:t>
            </a:r>
            <a:r>
              <a:rPr kumimoji="0" lang="zh-CN" altLang="en-US" b="1" dirty="0" smtClean="0">
                <a:latin typeface="宋体" pitchFamily="2" charset="-122"/>
              </a:rPr>
              <a:t>拍</a:t>
            </a:r>
            <a:endParaRPr kumimoji="0" lang="en-US" altLang="zh-CN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+mn-ea"/>
              </a:rPr>
              <a:t> 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+mn-ea"/>
              </a:rPr>
              <a:t>新增</a:t>
            </a:r>
            <a:r>
              <a:rPr kumimoji="0" lang="zh-CN" altLang="en-US" b="1" dirty="0">
                <a:solidFill>
                  <a:schemeClr val="accent2"/>
                </a:solidFill>
                <a:latin typeface="+mn-ea"/>
              </a:rPr>
              <a:t>冒险类型</a:t>
            </a:r>
            <a:r>
              <a:rPr kumimoji="0" lang="en-US" altLang="zh-CN" b="1" dirty="0">
                <a:solidFill>
                  <a:schemeClr val="accent2"/>
                </a:solidFill>
                <a:latin typeface="+mn-ea"/>
              </a:rPr>
              <a:t>—</a:t>
            </a:r>
            <a:endParaRPr lang="en-US" altLang="zh-CN" b="1" dirty="0"/>
          </a:p>
        </p:txBody>
      </p:sp>
      <p:sp>
        <p:nvSpPr>
          <p:cNvPr id="17" name="Text Box 88"/>
          <p:cNvSpPr txBox="1">
            <a:spLocks noChangeArrowheads="1"/>
          </p:cNvSpPr>
          <p:nvPr/>
        </p:nvSpPr>
        <p:spPr bwMode="auto">
          <a:xfrm>
            <a:off x="179512" y="3645321"/>
            <a:ext cx="877411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                    </a:t>
            </a:r>
            <a:r>
              <a:rPr kumimoji="0" lang="zh-CN" altLang="en-US" b="1" dirty="0" smtClean="0">
                <a:latin typeface="+mn-ea"/>
                <a:ea typeface="+mn-ea"/>
              </a:rPr>
              <a:t>读后写</a:t>
            </a:r>
            <a:r>
              <a:rPr kumimoji="0" lang="en-US" altLang="zh-CN" b="1" dirty="0" smtClean="0">
                <a:latin typeface="+mn-ea"/>
                <a:ea typeface="+mn-ea"/>
              </a:rPr>
              <a:t>(</a:t>
            </a:r>
            <a:r>
              <a:rPr kumimoji="0" lang="en-US" altLang="zh-CN" sz="2200" dirty="0" smtClean="0">
                <a:latin typeface="+mn-lt"/>
                <a:ea typeface="+mn-ea"/>
              </a:rPr>
              <a:t>Write After </a:t>
            </a:r>
            <a:r>
              <a:rPr kumimoji="0" lang="en-US" altLang="zh-CN" sz="2200" dirty="0" err="1" smtClean="0">
                <a:latin typeface="+mn-lt"/>
                <a:ea typeface="+mn-ea"/>
              </a:rPr>
              <a:t>Read</a:t>
            </a:r>
            <a:r>
              <a:rPr kumimoji="0" lang="en-US" altLang="zh-CN" dirty="0" err="1" smtClean="0">
                <a:latin typeface="+mn-ea"/>
                <a:ea typeface="+mn-ea"/>
              </a:rPr>
              <a:t>,</a:t>
            </a:r>
            <a:r>
              <a:rPr kumimoji="0" lang="en-US" altLang="zh-CN" b="1" dirty="0" err="1" smtClean="0">
                <a:solidFill>
                  <a:srgbClr val="FF3399"/>
                </a:solidFill>
                <a:latin typeface="+mn-ea"/>
                <a:ea typeface="+mn-ea"/>
              </a:rPr>
              <a:t>WAR</a:t>
            </a:r>
            <a:r>
              <a:rPr kumimoji="0" lang="en-US" altLang="zh-CN" b="1" dirty="0" smtClean="0">
                <a:latin typeface="+mn-ea"/>
                <a:ea typeface="+mn-ea"/>
              </a:rPr>
              <a:t>)</a:t>
            </a:r>
            <a:r>
              <a:rPr kumimoji="0" lang="zh-CN" altLang="en-US" b="1" dirty="0" smtClean="0">
                <a:latin typeface="+mn-ea"/>
                <a:ea typeface="+mn-ea"/>
              </a:rPr>
              <a:t>冒险、</a:t>
            </a:r>
            <a:endParaRPr kumimoji="0" lang="en-US" altLang="zh-CN" b="1" dirty="0" smtClean="0">
              <a:latin typeface="+mn-ea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latin typeface="+mn-ea"/>
              </a:rPr>
              <a:t>                    写后</a:t>
            </a:r>
            <a:r>
              <a:rPr kumimoji="0" lang="zh-CN" altLang="en-US" b="1" dirty="0">
                <a:latin typeface="+mn-ea"/>
              </a:rPr>
              <a:t>写</a:t>
            </a:r>
            <a:r>
              <a:rPr kumimoji="0" lang="en-US" altLang="zh-CN" b="1" dirty="0" smtClean="0">
                <a:latin typeface="+mn-ea"/>
              </a:rPr>
              <a:t>(</a:t>
            </a:r>
            <a:r>
              <a:rPr kumimoji="0" lang="en-US" altLang="zh-CN" sz="2200" dirty="0">
                <a:latin typeface="+mn-lt"/>
              </a:rPr>
              <a:t>Write</a:t>
            </a:r>
            <a:r>
              <a:rPr kumimoji="0" lang="en-US" altLang="zh-CN" sz="2200" dirty="0" smtClean="0">
                <a:latin typeface="+mn-lt"/>
              </a:rPr>
              <a:t> </a:t>
            </a:r>
            <a:r>
              <a:rPr kumimoji="0" lang="en-US" altLang="zh-CN" sz="2200" dirty="0">
                <a:latin typeface="+mn-lt"/>
              </a:rPr>
              <a:t>After </a:t>
            </a:r>
            <a:r>
              <a:rPr kumimoji="0" lang="en-US" altLang="zh-CN" sz="2200" dirty="0" err="1" smtClean="0">
                <a:latin typeface="+mn-lt"/>
              </a:rPr>
              <a:t>Write</a:t>
            </a:r>
            <a:r>
              <a:rPr kumimoji="0" lang="en-US" altLang="zh-CN" dirty="0" err="1" smtClean="0">
                <a:latin typeface="+mn-ea"/>
              </a:rPr>
              <a:t>,</a:t>
            </a:r>
            <a:r>
              <a:rPr kumimoji="0" lang="en-US" altLang="zh-CN" b="1" dirty="0" err="1" smtClean="0">
                <a:solidFill>
                  <a:srgbClr val="FF3399"/>
                </a:solidFill>
                <a:latin typeface="+mn-ea"/>
              </a:rPr>
              <a:t>WAW</a:t>
            </a:r>
            <a:r>
              <a:rPr kumimoji="0" lang="en-US" altLang="zh-CN" b="1" dirty="0">
                <a:latin typeface="+mn-ea"/>
              </a:rPr>
              <a:t>)</a:t>
            </a:r>
            <a:r>
              <a:rPr kumimoji="0" lang="zh-CN" altLang="en-US" b="1" dirty="0" smtClean="0">
                <a:latin typeface="+mn-ea"/>
              </a:rPr>
              <a:t>冒险</a:t>
            </a:r>
            <a:endParaRPr kumimoji="0" lang="en-US" altLang="zh-CN" b="1" dirty="0" smtClean="0">
              <a:latin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 </a:t>
            </a:r>
            <a:r>
              <a:rPr kumimoji="0"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       </a:t>
            </a:r>
            <a:r>
              <a:rPr kumimoji="0"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冒险处理方法：</a:t>
            </a:r>
            <a:r>
              <a:rPr kumimoji="0" lang="zh-CN" altLang="en-US" b="1" dirty="0">
                <a:latin typeface="宋体" pitchFamily="2" charset="-122"/>
              </a:rPr>
              <a:t>动态调度</a:t>
            </a:r>
            <a:r>
              <a:rPr kumimoji="0" lang="zh-CN" altLang="en-US" b="1" dirty="0" smtClean="0">
                <a:latin typeface="宋体" pitchFamily="2" charset="-122"/>
              </a:rPr>
              <a:t>方法</a:t>
            </a:r>
            <a:endParaRPr kumimoji="0" lang="en-US" altLang="zh-CN" b="1" dirty="0">
              <a:latin typeface="宋体" pitchFamily="2" charset="-122"/>
            </a:endParaRPr>
          </a:p>
        </p:txBody>
      </p:sp>
      <p:sp>
        <p:nvSpPr>
          <p:cNvPr id="12" name="Text Box 94"/>
          <p:cNvSpPr txBox="1">
            <a:spLocks noChangeArrowheads="1"/>
          </p:cNvSpPr>
          <p:nvPr/>
        </p:nvSpPr>
        <p:spPr bwMode="auto">
          <a:xfrm>
            <a:off x="6012160" y="4725441"/>
            <a:ext cx="2520280" cy="1439863"/>
          </a:xfrm>
          <a:prstGeom prst="rect">
            <a:avLst/>
          </a:prstGeom>
          <a:solidFill>
            <a:srgbClr val="99CCFF">
              <a:alpha val="80000"/>
            </a:srgbClr>
          </a:solidFill>
          <a:ln w="1905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l"/>
            <a:r>
              <a:rPr lang="zh-CN" altLang="en-US" sz="2000" b="1" dirty="0">
                <a:latin typeface="宋体" pitchFamily="2" charset="-122"/>
              </a:rPr>
              <a:t>进入</a:t>
            </a:r>
            <a:r>
              <a:rPr lang="zh-CN" altLang="en-US" sz="2000" b="1" dirty="0" smtClean="0">
                <a:latin typeface="宋体" pitchFamily="2" charset="-122"/>
              </a:rPr>
              <a:t>顺序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rgbClr val="CC3300"/>
                </a:solidFill>
                <a:latin typeface="宋体" pitchFamily="2" charset="-122"/>
              </a:rPr>
              <a:t>示例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CC3300"/>
              </a:solidFill>
              <a:latin typeface="宋体" pitchFamily="2" charset="-122"/>
            </a:endParaRPr>
          </a:p>
          <a:p>
            <a:pPr algn="l">
              <a:lnSpc>
                <a:spcPct val="900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</a:rPr>
              <a:t>I1: 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R3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en-US" altLang="zh-CN" sz="2000" b="1" dirty="0" smtClean="0">
                <a:latin typeface="宋体" pitchFamily="2" charset="-122"/>
              </a:rPr>
              <a:t>(R1)+(R2)</a:t>
            </a:r>
            <a:endParaRPr lang="en-US" altLang="zh-CN" sz="2000" b="1" dirty="0">
              <a:latin typeface="宋体" pitchFamily="2" charset="-122"/>
            </a:endParaRPr>
          </a:p>
          <a:p>
            <a:pPr algn="l">
              <a:lnSpc>
                <a:spcPct val="9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</a:rPr>
              <a:t>I2: 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R4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(R3)</a:t>
            </a:r>
            <a:r>
              <a:rPr lang="en-US" altLang="zh-CN" sz="2000" b="1" dirty="0" smtClean="0">
                <a:latin typeface="宋体" pitchFamily="2" charset="-122"/>
              </a:rPr>
              <a:t>+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</a:rPr>
              <a:t>(R5)</a:t>
            </a:r>
            <a:endParaRPr lang="en-US" altLang="zh-CN" sz="20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90000"/>
              </a:lnSpc>
            </a:pPr>
            <a:r>
              <a:rPr lang="en-US" altLang="zh-CN" sz="2000" b="1" dirty="0">
                <a:latin typeface="宋体" pitchFamily="2" charset="-122"/>
              </a:rPr>
              <a:t> I3: 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</a:rPr>
              <a:t>R5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en-US" altLang="zh-CN" sz="2000" b="1" dirty="0" smtClean="0">
                <a:latin typeface="宋体" pitchFamily="2" charset="-122"/>
              </a:rPr>
              <a:t>(R1)*(R2)</a:t>
            </a:r>
            <a:endParaRPr lang="en-US" altLang="zh-CN" sz="2000" b="1" dirty="0">
              <a:latin typeface="宋体" pitchFamily="2" charset="-122"/>
            </a:endParaRPr>
          </a:p>
          <a:p>
            <a:pPr algn="l">
              <a:lnSpc>
                <a:spcPct val="90000"/>
              </a:lnSpc>
            </a:pPr>
            <a:r>
              <a:rPr lang="en-US" altLang="zh-CN" sz="2000" b="1" dirty="0">
                <a:latin typeface="宋体" pitchFamily="2" charset="-122"/>
              </a:rPr>
              <a:t> I4: 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R4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en-US" altLang="zh-CN" sz="2000" b="1" dirty="0" smtClean="0">
                <a:latin typeface="宋体" pitchFamily="2" charset="-122"/>
              </a:rPr>
              <a:t>(R2)+(R6)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2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200" u="none" dirty="0" smtClean="0">
                <a:solidFill>
                  <a:schemeClr val="bg2"/>
                </a:solidFill>
                <a:latin typeface="+mn-ea"/>
                <a:ea typeface="+mn-ea"/>
              </a:rPr>
              <a:t>101</a:t>
            </a:r>
            <a:endParaRPr lang="zh-CN" altLang="en-US" sz="12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859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2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108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388" y="325105"/>
            <a:ext cx="878522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、控制冒险           </a:t>
            </a:r>
            <a:r>
              <a:rPr lang="en-US" altLang="zh-CN" b="1" dirty="0" smtClean="0">
                <a:latin typeface="宋体" pitchFamily="2" charset="-122"/>
              </a:rPr>
              <a:t>--</a:t>
            </a:r>
            <a:r>
              <a:rPr lang="zh-CN" altLang="en-US" b="1" dirty="0" smtClean="0">
                <a:latin typeface="宋体" pitchFamily="2" charset="-122"/>
              </a:rPr>
              <a:t>分支冒险</a:t>
            </a:r>
            <a:endParaRPr lang="zh-CN" altLang="en-US" b="1" dirty="0">
              <a:latin typeface="宋体" pitchFamily="2" charset="-122"/>
            </a:endParaRPr>
          </a:p>
          <a:p>
            <a:pPr marL="2155825" indent="-2155825" algn="l" eaLnBrk="0" hangingPunct="0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由于</a:t>
            </a:r>
            <a:r>
              <a:rPr lang="zh-CN" altLang="en-US" b="1" dirty="0" smtClean="0">
                <a:latin typeface="宋体" pitchFamily="2" charset="-122"/>
              </a:rPr>
              <a:t>指令</a:t>
            </a:r>
            <a:r>
              <a:rPr lang="zh-CN" altLang="en-US" b="1" u="sng" dirty="0" smtClean="0">
                <a:latin typeface="宋体" pitchFamily="2" charset="-122"/>
              </a:rPr>
              <a:t>执行顺序改变</a:t>
            </a:r>
            <a:r>
              <a:rPr lang="zh-CN" altLang="en-US" b="1" dirty="0" smtClean="0">
                <a:latin typeface="宋体" pitchFamily="2" charset="-122"/>
              </a:rPr>
              <a:t>，引起流水线停顿的现象</a:t>
            </a:r>
            <a:endParaRPr lang="en-US" altLang="zh-CN" b="1" dirty="0" smtClean="0">
              <a:latin typeface="宋体" pitchFamily="2" charset="-122"/>
            </a:endParaRPr>
          </a:p>
          <a:p>
            <a:pPr marL="2155825" indent="-2155825" algn="l" eaLnBrk="0" hangingPunct="0"/>
            <a:r>
              <a:rPr lang="en-US" altLang="zh-CN" sz="2000" b="1" dirty="0" smtClean="0">
                <a:latin typeface="宋体" pitchFamily="2" charset="-122"/>
              </a:rPr>
              <a:t>                   </a:t>
            </a:r>
            <a:r>
              <a:rPr lang="zh-CN" altLang="en-US" sz="2000" dirty="0" smtClean="0">
                <a:latin typeface="宋体" pitchFamily="2" charset="-122"/>
              </a:rPr>
              <a:t>└</a:t>
            </a:r>
            <a:r>
              <a:rPr lang="zh-CN" altLang="en-US" sz="2000" b="1" dirty="0" smtClean="0">
                <a:latin typeface="宋体" pitchFamily="2" charset="-122"/>
              </a:rPr>
              <a:t>←下条指令地址≠</a:t>
            </a:r>
            <a:r>
              <a:rPr lang="en-US" altLang="zh-CN" sz="2000" b="1" dirty="0" smtClean="0">
                <a:latin typeface="宋体" pitchFamily="2" charset="-122"/>
              </a:rPr>
              <a:t>(PC)</a:t>
            </a:r>
            <a:r>
              <a:rPr lang="zh-CN" altLang="en-US" sz="2000" b="1" dirty="0" smtClean="0">
                <a:latin typeface="宋体" pitchFamily="2" charset="-122"/>
              </a:rPr>
              <a:t>＋</a:t>
            </a:r>
            <a:r>
              <a:rPr lang="en-US" altLang="zh-CN" sz="2000" b="1" dirty="0" smtClean="0">
                <a:latin typeface="宋体" pitchFamily="2" charset="-122"/>
              </a:rPr>
              <a:t>1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1586682" y="1700808"/>
            <a:ext cx="7233790" cy="1224136"/>
            <a:chOff x="1405745" y="1700808"/>
            <a:chExt cx="7233790" cy="1224136"/>
          </a:xfrm>
        </p:grpSpPr>
        <p:cxnSp>
          <p:nvCxnSpPr>
            <p:cNvPr id="10" name="直接箭头连接符 9"/>
            <p:cNvCxnSpPr/>
            <p:nvPr/>
          </p:nvCxnSpPr>
          <p:spPr bwMode="auto">
            <a:xfrm>
              <a:off x="3281623" y="1916832"/>
              <a:ext cx="359463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" name="Text Box 61"/>
            <p:cNvSpPr txBox="1">
              <a:spLocks noChangeArrowheads="1"/>
            </p:cNvSpPr>
            <p:nvPr/>
          </p:nvSpPr>
          <p:spPr bwMode="auto">
            <a:xfrm>
              <a:off x="3277953" y="1991990"/>
              <a:ext cx="504056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" name="Text Box 61"/>
            <p:cNvSpPr txBox="1">
              <a:spLocks noChangeArrowheads="1"/>
            </p:cNvSpPr>
            <p:nvPr/>
          </p:nvSpPr>
          <p:spPr bwMode="auto">
            <a:xfrm>
              <a:off x="3782009" y="1991989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" name="Text Box 61"/>
            <p:cNvSpPr txBox="1">
              <a:spLocks noChangeArrowheads="1"/>
            </p:cNvSpPr>
            <p:nvPr/>
          </p:nvSpPr>
          <p:spPr bwMode="auto">
            <a:xfrm>
              <a:off x="4286065" y="1991990"/>
              <a:ext cx="499862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" name="Text Box 61"/>
            <p:cNvSpPr txBox="1">
              <a:spLocks noChangeArrowheads="1"/>
            </p:cNvSpPr>
            <p:nvPr/>
          </p:nvSpPr>
          <p:spPr bwMode="auto">
            <a:xfrm>
              <a:off x="4790121" y="1988840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" name="Text Box 61"/>
            <p:cNvSpPr txBox="1">
              <a:spLocks noChangeArrowheads="1"/>
            </p:cNvSpPr>
            <p:nvPr/>
          </p:nvSpPr>
          <p:spPr bwMode="auto">
            <a:xfrm>
              <a:off x="5294177" y="1988840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" name="Text Box 57"/>
            <p:cNvSpPr txBox="1">
              <a:spLocks noChangeArrowheads="1"/>
            </p:cNvSpPr>
            <p:nvPr/>
          </p:nvSpPr>
          <p:spPr bwMode="auto">
            <a:xfrm>
              <a:off x="3493977" y="1700808"/>
              <a:ext cx="3238263" cy="2160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10800" rIns="18000" bIns="10800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1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2</a:t>
              </a:r>
              <a:r>
                <a:rPr lang="en-US" altLang="zh-CN" sz="1600" b="1" dirty="0" smtClean="0">
                  <a:latin typeface="+mn-ea"/>
                </a:rPr>
                <a:t>   </a:t>
              </a:r>
              <a:r>
                <a:rPr lang="en-US" altLang="zh-CN" sz="1400" b="1" dirty="0" smtClean="0">
                  <a:latin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3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4    5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6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7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8" name="Text Box 63"/>
            <p:cNvSpPr txBox="1">
              <a:spLocks noChangeArrowheads="1"/>
            </p:cNvSpPr>
            <p:nvPr/>
          </p:nvSpPr>
          <p:spPr bwMode="auto">
            <a:xfrm>
              <a:off x="1405745" y="1916832"/>
              <a:ext cx="1872208" cy="1008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28800" rIns="18000" bIns="10800"/>
            <a:lstStyle/>
            <a:p>
              <a:pPr algn="l"/>
              <a:r>
                <a:rPr lang="en-US" altLang="zh-CN" sz="1800" b="1" dirty="0" smtClean="0">
                  <a:latin typeface="宋体" pitchFamily="2" charset="-122"/>
                </a:rPr>
                <a:t>I1:add $4,$5,$6</a:t>
              </a:r>
              <a:endParaRPr lang="en-US" altLang="zh-CN" sz="1800" b="1" dirty="0" smtClean="0">
                <a:solidFill>
                  <a:srgbClr val="CC3300"/>
                </a:solidFill>
                <a:latin typeface="宋体" pitchFamily="2" charset="-122"/>
              </a:endParaRP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I2:bne $5,$6,L1</a:t>
              </a: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I3:or  $8,$7,$6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9" name="直接连接符 18"/>
            <p:cNvCxnSpPr>
              <a:endCxn id="28" idx="1"/>
            </p:cNvCxnSpPr>
            <p:nvPr/>
          </p:nvCxnSpPr>
          <p:spPr bwMode="auto">
            <a:xfrm>
              <a:off x="5798233" y="1844824"/>
              <a:ext cx="0" cy="97210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Text Box 61"/>
            <p:cNvSpPr txBox="1">
              <a:spLocks noChangeArrowheads="1"/>
            </p:cNvSpPr>
            <p:nvPr/>
          </p:nvSpPr>
          <p:spPr bwMode="auto">
            <a:xfrm>
              <a:off x="3786203" y="2352026"/>
              <a:ext cx="499862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1" name="Text Box 61"/>
            <p:cNvSpPr txBox="1">
              <a:spLocks noChangeArrowheads="1"/>
            </p:cNvSpPr>
            <p:nvPr/>
          </p:nvSpPr>
          <p:spPr bwMode="auto">
            <a:xfrm>
              <a:off x="4286065" y="2348877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2" name="Text Box 61"/>
            <p:cNvSpPr txBox="1">
              <a:spLocks noChangeArrowheads="1"/>
            </p:cNvSpPr>
            <p:nvPr/>
          </p:nvSpPr>
          <p:spPr bwMode="auto">
            <a:xfrm>
              <a:off x="4790121" y="2348876"/>
              <a:ext cx="499862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3" name="Text Box 61"/>
            <p:cNvSpPr txBox="1">
              <a:spLocks noChangeArrowheads="1"/>
            </p:cNvSpPr>
            <p:nvPr/>
          </p:nvSpPr>
          <p:spPr bwMode="auto">
            <a:xfrm>
              <a:off x="5294177" y="2348876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4" name="Text Box 61"/>
            <p:cNvSpPr txBox="1">
              <a:spLocks noChangeArrowheads="1"/>
            </p:cNvSpPr>
            <p:nvPr/>
          </p:nvSpPr>
          <p:spPr bwMode="auto">
            <a:xfrm>
              <a:off x="5798233" y="2348876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5" name="Text Box 61"/>
            <p:cNvSpPr txBox="1">
              <a:spLocks noChangeArrowheads="1"/>
            </p:cNvSpPr>
            <p:nvPr/>
          </p:nvSpPr>
          <p:spPr bwMode="auto">
            <a:xfrm>
              <a:off x="4290259" y="2708918"/>
              <a:ext cx="499862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6" name="Text Box 61"/>
            <p:cNvSpPr txBox="1">
              <a:spLocks noChangeArrowheads="1"/>
            </p:cNvSpPr>
            <p:nvPr/>
          </p:nvSpPr>
          <p:spPr bwMode="auto">
            <a:xfrm>
              <a:off x="4790121" y="2708919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7" name="Text Box 61"/>
            <p:cNvSpPr txBox="1">
              <a:spLocks noChangeArrowheads="1"/>
            </p:cNvSpPr>
            <p:nvPr/>
          </p:nvSpPr>
          <p:spPr bwMode="auto">
            <a:xfrm>
              <a:off x="5294177" y="2708918"/>
              <a:ext cx="499862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8" name="Text Box 61"/>
            <p:cNvSpPr txBox="1">
              <a:spLocks noChangeArrowheads="1"/>
            </p:cNvSpPr>
            <p:nvPr/>
          </p:nvSpPr>
          <p:spPr bwMode="auto">
            <a:xfrm>
              <a:off x="5798233" y="2708918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9" name="Text Box 61"/>
            <p:cNvSpPr txBox="1">
              <a:spLocks noChangeArrowheads="1"/>
            </p:cNvSpPr>
            <p:nvPr/>
          </p:nvSpPr>
          <p:spPr bwMode="auto">
            <a:xfrm>
              <a:off x="6302289" y="2708918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0" name="椭圆 39"/>
            <p:cNvSpPr/>
            <p:nvPr/>
          </p:nvSpPr>
          <p:spPr bwMode="auto">
            <a:xfrm>
              <a:off x="5806623" y="2492898"/>
              <a:ext cx="72000" cy="72008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2" name="直接连接符 41"/>
            <p:cNvCxnSpPr>
              <a:stCxn id="40" idx="3"/>
              <a:endCxn id="25" idx="0"/>
            </p:cNvCxnSpPr>
            <p:nvPr/>
          </p:nvCxnSpPr>
          <p:spPr bwMode="auto">
            <a:xfrm flipH="1">
              <a:off x="4540190" y="2554361"/>
              <a:ext cx="1276977" cy="15455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51" name="Text Box 63"/>
            <p:cNvSpPr txBox="1">
              <a:spLocks noChangeArrowheads="1"/>
            </p:cNvSpPr>
            <p:nvPr/>
          </p:nvSpPr>
          <p:spPr bwMode="auto">
            <a:xfrm>
              <a:off x="7020272" y="1988840"/>
              <a:ext cx="1619263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28800" rIns="18000" bIns="10800"/>
            <a:lstStyle/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假设：</a:t>
              </a:r>
              <a:r>
                <a:rPr lang="en-US" altLang="zh-CN" sz="1800" b="1" dirty="0" err="1" smtClean="0">
                  <a:latin typeface="宋体" pitchFamily="2" charset="-122"/>
                </a:rPr>
                <a:t>bne</a:t>
              </a:r>
              <a:r>
                <a:rPr lang="zh-CN" altLang="en-US" sz="1800" b="1" dirty="0" smtClean="0">
                  <a:latin typeface="宋体" pitchFamily="2" charset="-122"/>
                </a:rPr>
                <a:t>指令在</a:t>
              </a: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r>
                <a:rPr lang="zh-CN" altLang="en-US" sz="1800" b="1" dirty="0" smtClean="0">
                  <a:latin typeface="宋体" pitchFamily="2" charset="-122"/>
                </a:rPr>
                <a:t>段写</a:t>
              </a: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53" name="Text Box 88"/>
          <p:cNvSpPr txBox="1">
            <a:spLocks noChangeArrowheads="1"/>
          </p:cNvSpPr>
          <p:nvPr/>
        </p:nvSpPr>
        <p:spPr bwMode="auto">
          <a:xfrm>
            <a:off x="179388" y="3082497"/>
            <a:ext cx="87741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14600" indent="-2514600"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kumimoji="0"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kumimoji="0"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处理方法：</a:t>
            </a:r>
            <a:r>
              <a:rPr kumimoji="0" lang="zh-CN" altLang="en-US" b="1" dirty="0" smtClean="0">
                <a:latin typeface="宋体" pitchFamily="2" charset="-122"/>
              </a:rPr>
              <a:t>阻塞法、分支预测法、延迟分支法</a:t>
            </a:r>
            <a:endParaRPr lang="en-US" altLang="zh-CN" b="1" spc="-200" dirty="0" smtClean="0">
              <a:latin typeface="+mn-ea"/>
              <a:ea typeface="+mn-ea"/>
            </a:endParaRPr>
          </a:p>
        </p:txBody>
      </p:sp>
      <p:sp>
        <p:nvSpPr>
          <p:cNvPr id="55" name="Text Box 60"/>
          <p:cNvSpPr txBox="1">
            <a:spLocks noChangeArrowheads="1"/>
          </p:cNvSpPr>
          <p:nvPr/>
        </p:nvSpPr>
        <p:spPr bwMode="auto">
          <a:xfrm>
            <a:off x="251520" y="2204864"/>
            <a:ext cx="1008112" cy="30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冲突指令</a:t>
            </a:r>
            <a:endParaRPr lang="en-US" altLang="zh-CN" sz="1800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cxnSp>
        <p:nvCxnSpPr>
          <p:cNvPr id="57" name="直接箭头连接符 56"/>
          <p:cNvCxnSpPr>
            <a:stCxn id="55" idx="3"/>
          </p:cNvCxnSpPr>
          <p:nvPr/>
        </p:nvCxnSpPr>
        <p:spPr bwMode="auto">
          <a:xfrm>
            <a:off x="1259632" y="2358695"/>
            <a:ext cx="288032" cy="9976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9900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AutoShape 1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AutoShape 15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23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109</a:t>
            </a:fld>
            <a:endParaRPr lang="en-US" altLang="zh-CN"/>
          </a:p>
        </p:txBody>
      </p:sp>
      <p:grpSp>
        <p:nvGrpSpPr>
          <p:cNvPr id="127" name="组合 126"/>
          <p:cNvGrpSpPr/>
          <p:nvPr/>
        </p:nvGrpSpPr>
        <p:grpSpPr>
          <a:xfrm>
            <a:off x="1763688" y="1556792"/>
            <a:ext cx="4392488" cy="1518096"/>
            <a:chOff x="2555776" y="3789040"/>
            <a:chExt cx="4392488" cy="1518096"/>
          </a:xfrm>
        </p:grpSpPr>
        <p:cxnSp>
          <p:nvCxnSpPr>
            <p:cNvPr id="66" name="直接箭头连接符 65"/>
            <p:cNvCxnSpPr/>
            <p:nvPr/>
          </p:nvCxnSpPr>
          <p:spPr bwMode="auto">
            <a:xfrm>
              <a:off x="2987824" y="5301208"/>
              <a:ext cx="3960440" cy="592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7" name="直接箭头连接符 66"/>
            <p:cNvCxnSpPr/>
            <p:nvPr/>
          </p:nvCxnSpPr>
          <p:spPr bwMode="auto">
            <a:xfrm flipH="1" flipV="1">
              <a:off x="2983630" y="3789040"/>
              <a:ext cx="4194" cy="150901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8" name="Text Box 61"/>
            <p:cNvSpPr txBox="1">
              <a:spLocks noChangeArrowheads="1"/>
            </p:cNvSpPr>
            <p:nvPr/>
          </p:nvSpPr>
          <p:spPr bwMode="auto">
            <a:xfrm>
              <a:off x="2983630" y="5015954"/>
              <a:ext cx="432048" cy="28210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add</a:t>
              </a:r>
            </a:p>
          </p:txBody>
        </p:sp>
        <p:sp>
          <p:nvSpPr>
            <p:cNvPr id="93" name="Text Box 63"/>
            <p:cNvSpPr txBox="1">
              <a:spLocks noChangeArrowheads="1"/>
            </p:cNvSpPr>
            <p:nvPr/>
          </p:nvSpPr>
          <p:spPr bwMode="auto">
            <a:xfrm>
              <a:off x="2555776" y="3857898"/>
              <a:ext cx="432048" cy="1443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 smtClean="0">
                <a:solidFill>
                  <a:srgbClr val="CC3300"/>
                </a:solidFill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7" name="Text Box 61"/>
            <p:cNvSpPr txBox="1">
              <a:spLocks noChangeArrowheads="1"/>
            </p:cNvSpPr>
            <p:nvPr/>
          </p:nvSpPr>
          <p:spPr bwMode="auto">
            <a:xfrm>
              <a:off x="3419872" y="5013176"/>
              <a:ext cx="432048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bne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98" name="Text Box 61"/>
            <p:cNvSpPr txBox="1">
              <a:spLocks noChangeArrowheads="1"/>
            </p:cNvSpPr>
            <p:nvPr/>
          </p:nvSpPr>
          <p:spPr bwMode="auto">
            <a:xfrm>
              <a:off x="3851920" y="5013176"/>
              <a:ext cx="432048" cy="2848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or</a:t>
              </a:r>
            </a:p>
          </p:txBody>
        </p:sp>
        <p:sp>
          <p:nvSpPr>
            <p:cNvPr id="99" name="Text Box 61"/>
            <p:cNvSpPr txBox="1">
              <a:spLocks noChangeArrowheads="1"/>
            </p:cNvSpPr>
            <p:nvPr/>
          </p:nvSpPr>
          <p:spPr bwMode="auto">
            <a:xfrm>
              <a:off x="3419872" y="4725142"/>
              <a:ext cx="432048" cy="2880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add</a:t>
              </a:r>
            </a:p>
          </p:txBody>
        </p:sp>
        <p:sp>
          <p:nvSpPr>
            <p:cNvPr id="100" name="Text Box 61"/>
            <p:cNvSpPr txBox="1">
              <a:spLocks noChangeArrowheads="1"/>
            </p:cNvSpPr>
            <p:nvPr/>
          </p:nvSpPr>
          <p:spPr bwMode="auto">
            <a:xfrm>
              <a:off x="3851920" y="4725144"/>
              <a:ext cx="432048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bne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101" name="Text Box 61"/>
            <p:cNvSpPr txBox="1">
              <a:spLocks noChangeArrowheads="1"/>
            </p:cNvSpPr>
            <p:nvPr/>
          </p:nvSpPr>
          <p:spPr bwMode="auto">
            <a:xfrm>
              <a:off x="4283968" y="4725144"/>
              <a:ext cx="432048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 smtClean="0">
                  <a:latin typeface="+mn-lt"/>
                </a:rPr>
                <a:t>bne</a:t>
              </a:r>
              <a:endParaRPr lang="en-US" altLang="zh-CN" sz="1800" dirty="0" smtClean="0">
                <a:latin typeface="+mn-lt"/>
              </a:endParaRPr>
            </a:p>
          </p:txBody>
        </p:sp>
        <p:sp>
          <p:nvSpPr>
            <p:cNvPr id="102" name="Text Box 61"/>
            <p:cNvSpPr txBox="1">
              <a:spLocks noChangeArrowheads="1"/>
            </p:cNvSpPr>
            <p:nvPr/>
          </p:nvSpPr>
          <p:spPr bwMode="auto">
            <a:xfrm>
              <a:off x="3851920" y="4437112"/>
              <a:ext cx="432048" cy="2880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add</a:t>
              </a:r>
            </a:p>
          </p:txBody>
        </p:sp>
        <p:sp>
          <p:nvSpPr>
            <p:cNvPr id="103" name="Text Box 61"/>
            <p:cNvSpPr txBox="1">
              <a:spLocks noChangeArrowheads="1"/>
            </p:cNvSpPr>
            <p:nvPr/>
          </p:nvSpPr>
          <p:spPr bwMode="auto">
            <a:xfrm>
              <a:off x="4283968" y="4437114"/>
              <a:ext cx="432048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bne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104" name="Text Box 61"/>
            <p:cNvSpPr txBox="1">
              <a:spLocks noChangeArrowheads="1"/>
            </p:cNvSpPr>
            <p:nvPr/>
          </p:nvSpPr>
          <p:spPr bwMode="auto">
            <a:xfrm>
              <a:off x="5148064" y="5013176"/>
              <a:ext cx="432048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or</a:t>
              </a:r>
            </a:p>
          </p:txBody>
        </p:sp>
        <p:sp>
          <p:nvSpPr>
            <p:cNvPr id="105" name="Text Box 61"/>
            <p:cNvSpPr txBox="1">
              <a:spLocks noChangeArrowheads="1"/>
            </p:cNvSpPr>
            <p:nvPr/>
          </p:nvSpPr>
          <p:spPr bwMode="auto">
            <a:xfrm>
              <a:off x="4283968" y="5013176"/>
              <a:ext cx="432048" cy="2848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or</a:t>
              </a:r>
            </a:p>
          </p:txBody>
        </p:sp>
        <p:sp>
          <p:nvSpPr>
            <p:cNvPr id="106" name="Text Box 61"/>
            <p:cNvSpPr txBox="1">
              <a:spLocks noChangeArrowheads="1"/>
            </p:cNvSpPr>
            <p:nvPr/>
          </p:nvSpPr>
          <p:spPr bwMode="auto">
            <a:xfrm>
              <a:off x="4716016" y="4437112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bub</a:t>
              </a:r>
            </a:p>
          </p:txBody>
        </p:sp>
        <p:sp>
          <p:nvSpPr>
            <p:cNvPr id="107" name="Text Box 61"/>
            <p:cNvSpPr txBox="1">
              <a:spLocks noChangeArrowheads="1"/>
            </p:cNvSpPr>
            <p:nvPr/>
          </p:nvSpPr>
          <p:spPr bwMode="auto">
            <a:xfrm>
              <a:off x="4283968" y="4149078"/>
              <a:ext cx="432048" cy="2880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add</a:t>
              </a:r>
            </a:p>
          </p:txBody>
        </p:sp>
        <p:sp>
          <p:nvSpPr>
            <p:cNvPr id="108" name="Text Box 61"/>
            <p:cNvSpPr txBox="1">
              <a:spLocks noChangeArrowheads="1"/>
            </p:cNvSpPr>
            <p:nvPr/>
          </p:nvSpPr>
          <p:spPr bwMode="auto">
            <a:xfrm>
              <a:off x="4716016" y="4149080"/>
              <a:ext cx="432048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bne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109" name="Text Box 61"/>
            <p:cNvSpPr txBox="1">
              <a:spLocks noChangeArrowheads="1"/>
            </p:cNvSpPr>
            <p:nvPr/>
          </p:nvSpPr>
          <p:spPr bwMode="auto">
            <a:xfrm>
              <a:off x="5148064" y="4149078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bub</a:t>
              </a:r>
            </a:p>
          </p:txBody>
        </p:sp>
        <p:sp>
          <p:nvSpPr>
            <p:cNvPr id="110" name="Text Box 61"/>
            <p:cNvSpPr txBox="1">
              <a:spLocks noChangeArrowheads="1"/>
            </p:cNvSpPr>
            <p:nvPr/>
          </p:nvSpPr>
          <p:spPr bwMode="auto">
            <a:xfrm>
              <a:off x="4716016" y="3861048"/>
              <a:ext cx="432048" cy="2880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add</a:t>
              </a:r>
            </a:p>
          </p:txBody>
        </p:sp>
        <p:sp>
          <p:nvSpPr>
            <p:cNvPr id="112" name="Text Box 61"/>
            <p:cNvSpPr txBox="1">
              <a:spLocks noChangeArrowheads="1"/>
            </p:cNvSpPr>
            <p:nvPr/>
          </p:nvSpPr>
          <p:spPr bwMode="auto">
            <a:xfrm>
              <a:off x="5580112" y="3861048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bub</a:t>
              </a:r>
            </a:p>
          </p:txBody>
        </p:sp>
        <p:sp>
          <p:nvSpPr>
            <p:cNvPr id="113" name="Text Box 61"/>
            <p:cNvSpPr txBox="1">
              <a:spLocks noChangeArrowheads="1"/>
            </p:cNvSpPr>
            <p:nvPr/>
          </p:nvSpPr>
          <p:spPr bwMode="auto">
            <a:xfrm>
              <a:off x="5148064" y="4437112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bub</a:t>
              </a:r>
            </a:p>
          </p:txBody>
        </p:sp>
        <p:sp>
          <p:nvSpPr>
            <p:cNvPr id="114" name="Text Box 61"/>
            <p:cNvSpPr txBox="1">
              <a:spLocks noChangeArrowheads="1"/>
            </p:cNvSpPr>
            <p:nvPr/>
          </p:nvSpPr>
          <p:spPr bwMode="auto">
            <a:xfrm>
              <a:off x="5580112" y="4149078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bub</a:t>
              </a:r>
            </a:p>
          </p:txBody>
        </p:sp>
        <p:sp>
          <p:nvSpPr>
            <p:cNvPr id="115" name="Text Box 61"/>
            <p:cNvSpPr txBox="1">
              <a:spLocks noChangeArrowheads="1"/>
            </p:cNvSpPr>
            <p:nvPr/>
          </p:nvSpPr>
          <p:spPr bwMode="auto">
            <a:xfrm>
              <a:off x="6012160" y="3861048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bub</a:t>
              </a:r>
            </a:p>
          </p:txBody>
        </p:sp>
        <p:sp>
          <p:nvSpPr>
            <p:cNvPr id="116" name="Text Box 61"/>
            <p:cNvSpPr txBox="1">
              <a:spLocks noChangeArrowheads="1"/>
            </p:cNvSpPr>
            <p:nvPr/>
          </p:nvSpPr>
          <p:spPr bwMode="auto">
            <a:xfrm>
              <a:off x="4716016" y="4725144"/>
              <a:ext cx="432048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 smtClean="0"/>
                <a:t>bne</a:t>
              </a:r>
              <a:endParaRPr lang="en-US" altLang="zh-CN" sz="1800" dirty="0"/>
            </a:p>
          </p:txBody>
        </p:sp>
        <p:sp>
          <p:nvSpPr>
            <p:cNvPr id="117" name="Text Box 61"/>
            <p:cNvSpPr txBox="1">
              <a:spLocks noChangeArrowheads="1"/>
            </p:cNvSpPr>
            <p:nvPr/>
          </p:nvSpPr>
          <p:spPr bwMode="auto">
            <a:xfrm>
              <a:off x="4716016" y="5013176"/>
              <a:ext cx="432048" cy="2848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or</a:t>
              </a:r>
            </a:p>
          </p:txBody>
        </p:sp>
        <p:sp>
          <p:nvSpPr>
            <p:cNvPr id="118" name="Text Box 61"/>
            <p:cNvSpPr txBox="1">
              <a:spLocks noChangeArrowheads="1"/>
            </p:cNvSpPr>
            <p:nvPr/>
          </p:nvSpPr>
          <p:spPr bwMode="auto">
            <a:xfrm>
              <a:off x="5148064" y="4725144"/>
              <a:ext cx="432048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/>
                <a:t>b</a:t>
              </a:r>
              <a:r>
                <a:rPr lang="en-US" altLang="zh-CN" sz="1800" dirty="0" err="1" smtClean="0"/>
                <a:t>ne</a:t>
              </a:r>
              <a:endParaRPr lang="en-US" altLang="zh-CN" sz="1800" dirty="0"/>
            </a:p>
          </p:txBody>
        </p:sp>
        <p:sp>
          <p:nvSpPr>
            <p:cNvPr id="119" name="Text Box 61"/>
            <p:cNvSpPr txBox="1">
              <a:spLocks noChangeArrowheads="1"/>
            </p:cNvSpPr>
            <p:nvPr/>
          </p:nvSpPr>
          <p:spPr bwMode="auto">
            <a:xfrm>
              <a:off x="5580112" y="4437112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bub</a:t>
              </a:r>
            </a:p>
          </p:txBody>
        </p:sp>
        <p:sp>
          <p:nvSpPr>
            <p:cNvPr id="120" name="Text Box 61"/>
            <p:cNvSpPr txBox="1">
              <a:spLocks noChangeArrowheads="1"/>
            </p:cNvSpPr>
            <p:nvPr/>
          </p:nvSpPr>
          <p:spPr bwMode="auto">
            <a:xfrm>
              <a:off x="6012160" y="4149078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bub</a:t>
              </a:r>
            </a:p>
          </p:txBody>
        </p:sp>
        <p:sp>
          <p:nvSpPr>
            <p:cNvPr id="121" name="Text Box 61"/>
            <p:cNvSpPr txBox="1">
              <a:spLocks noChangeArrowheads="1"/>
            </p:cNvSpPr>
            <p:nvPr/>
          </p:nvSpPr>
          <p:spPr bwMode="auto">
            <a:xfrm>
              <a:off x="6444208" y="3861048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bub</a:t>
              </a:r>
            </a:p>
          </p:txBody>
        </p:sp>
        <p:sp>
          <p:nvSpPr>
            <p:cNvPr id="122" name="Text Box 61"/>
            <p:cNvSpPr txBox="1">
              <a:spLocks noChangeArrowheads="1"/>
            </p:cNvSpPr>
            <p:nvPr/>
          </p:nvSpPr>
          <p:spPr bwMode="auto">
            <a:xfrm>
              <a:off x="5580112" y="4725144"/>
              <a:ext cx="432048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or</a:t>
              </a:r>
            </a:p>
          </p:txBody>
        </p:sp>
        <p:sp>
          <p:nvSpPr>
            <p:cNvPr id="123" name="Text Box 61"/>
            <p:cNvSpPr txBox="1">
              <a:spLocks noChangeArrowheads="1"/>
            </p:cNvSpPr>
            <p:nvPr/>
          </p:nvSpPr>
          <p:spPr bwMode="auto">
            <a:xfrm>
              <a:off x="6012160" y="4437112"/>
              <a:ext cx="432048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or</a:t>
              </a:r>
            </a:p>
          </p:txBody>
        </p:sp>
        <p:sp>
          <p:nvSpPr>
            <p:cNvPr id="124" name="Text Box 61"/>
            <p:cNvSpPr txBox="1">
              <a:spLocks noChangeArrowheads="1"/>
            </p:cNvSpPr>
            <p:nvPr/>
          </p:nvSpPr>
          <p:spPr bwMode="auto">
            <a:xfrm>
              <a:off x="6444208" y="4149080"/>
              <a:ext cx="432048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or</a:t>
              </a:r>
            </a:p>
          </p:txBody>
        </p:sp>
      </p:grpSp>
      <p:sp>
        <p:nvSpPr>
          <p:cNvPr id="128" name="Text Box 88"/>
          <p:cNvSpPr txBox="1">
            <a:spLocks noChangeArrowheads="1"/>
          </p:cNvSpPr>
          <p:nvPr/>
        </p:nvSpPr>
        <p:spPr bwMode="auto">
          <a:xfrm>
            <a:off x="190376" y="260648"/>
            <a:ext cx="8774112" cy="486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14600" indent="-2514600"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kumimoji="0"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kumimoji="0"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阻塞法：</a:t>
            </a:r>
            <a:r>
              <a:rPr kumimoji="0" lang="zh-CN" altLang="en-US" b="1" dirty="0" smtClean="0">
                <a:latin typeface="宋体" pitchFamily="2" charset="-122"/>
              </a:rPr>
              <a:t>使</a:t>
            </a:r>
            <a:r>
              <a:rPr lang="zh-CN" altLang="zh-CN" b="1" dirty="0" smtClean="0"/>
              <a:t>分支指令</a:t>
            </a:r>
            <a:r>
              <a:rPr lang="zh-CN" altLang="zh-CN" b="1" u="sng" dirty="0"/>
              <a:t>之后的</a:t>
            </a:r>
            <a:r>
              <a:rPr lang="zh-CN" altLang="zh-CN" b="1" u="sng" dirty="0" smtClean="0"/>
              <a:t>指令</a:t>
            </a:r>
            <a:r>
              <a:rPr lang="zh-CN" altLang="en-US" b="1" dirty="0" smtClean="0"/>
              <a:t>停顿</a:t>
            </a:r>
            <a:r>
              <a:rPr lang="zh-CN" altLang="zh-CN" b="1" dirty="0" smtClean="0"/>
              <a:t>，直到控制冒险消除</a:t>
            </a:r>
            <a:endParaRPr lang="en-US" altLang="zh-CN" b="1" dirty="0" smtClean="0"/>
          </a:p>
          <a:p>
            <a:pPr marL="2514600" indent="-2514600" algn="l" eaLnBrk="0" hangingPunct="0"/>
            <a:r>
              <a:rPr kumimoji="0" lang="en-US" altLang="zh-CN" sz="2000" b="1" dirty="0">
                <a:latin typeface="宋体" pitchFamily="2" charset="-122"/>
              </a:rPr>
              <a:t> </a:t>
            </a:r>
            <a:r>
              <a:rPr kumimoji="0" lang="en-US" altLang="zh-CN" sz="2000" b="1" dirty="0" smtClean="0">
                <a:latin typeface="宋体" pitchFamily="2" charset="-122"/>
              </a:rPr>
              <a:t>                       (RAW</a:t>
            </a:r>
            <a:r>
              <a:rPr kumimoji="0" lang="zh-CN" altLang="en-US" sz="2000" b="1" dirty="0" smtClean="0">
                <a:latin typeface="宋体" pitchFamily="2" charset="-122"/>
              </a:rPr>
              <a:t>冒险中冲突指令也停顿</a:t>
            </a:r>
            <a:r>
              <a:rPr kumimoji="0" lang="en-US" altLang="zh-CN" sz="2000" b="1" dirty="0" smtClean="0">
                <a:latin typeface="宋体" pitchFamily="2" charset="-122"/>
              </a:rPr>
              <a:t>)</a:t>
            </a:r>
          </a:p>
          <a:p>
            <a:pPr marL="2514600" indent="-2514600"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停顿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方法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>
                <a:latin typeface="宋体" pitchFamily="2" charset="-122"/>
              </a:rPr>
              <a:t>插入</a:t>
            </a:r>
            <a:r>
              <a:rPr kumimoji="0" lang="zh-CN" altLang="en-US" b="1" dirty="0" smtClean="0">
                <a:latin typeface="宋体" pitchFamily="2" charset="-122"/>
              </a:rPr>
              <a:t>气泡</a:t>
            </a:r>
            <a:endParaRPr kumimoji="0" lang="en-US" altLang="zh-CN" b="1" dirty="0" smtClean="0">
              <a:latin typeface="宋体" pitchFamily="2" charset="-122"/>
            </a:endParaRPr>
          </a:p>
          <a:p>
            <a:pPr marL="2514600" indent="-2514600" algn="l" eaLnBrk="0" hangingPunct="0">
              <a:lnSpc>
                <a:spcPct val="125000"/>
              </a:lnSpc>
            </a:pPr>
            <a:endParaRPr kumimoji="0" lang="en-US" altLang="zh-CN" b="1" spc="-200" dirty="0">
              <a:latin typeface="宋体" pitchFamily="2" charset="-122"/>
              <a:ea typeface="+mn-ea"/>
            </a:endParaRPr>
          </a:p>
          <a:p>
            <a:pPr marL="2514600" indent="-2514600" algn="l" eaLnBrk="0" hangingPunct="0">
              <a:lnSpc>
                <a:spcPct val="105000"/>
              </a:lnSpc>
            </a:pPr>
            <a:endParaRPr kumimoji="0" lang="en-US" altLang="zh-CN" b="1" spc="-200" dirty="0" smtClean="0">
              <a:latin typeface="宋体" pitchFamily="2" charset="-122"/>
              <a:ea typeface="+mn-ea"/>
            </a:endParaRPr>
          </a:p>
          <a:p>
            <a:pPr marL="2514600" indent="-2514600" algn="l" eaLnBrk="0" hangingPunct="0">
              <a:lnSpc>
                <a:spcPct val="105000"/>
              </a:lnSpc>
            </a:pPr>
            <a:endParaRPr kumimoji="0" lang="en-US" altLang="zh-CN" b="1" spc="-200" dirty="0">
              <a:latin typeface="宋体" pitchFamily="2" charset="-122"/>
              <a:ea typeface="+mn-ea"/>
            </a:endParaRPr>
          </a:p>
          <a:p>
            <a:pPr marL="2514600" indent="-2514600" algn="l" eaLnBrk="0" hangingPunct="0">
              <a:lnSpc>
                <a:spcPct val="125000"/>
              </a:lnSpc>
            </a:pPr>
            <a:endParaRPr kumimoji="0" lang="en-US" altLang="zh-CN" b="1" spc="-200" dirty="0" smtClean="0">
              <a:latin typeface="宋体" pitchFamily="2" charset="-122"/>
              <a:ea typeface="+mn-ea"/>
            </a:endParaRPr>
          </a:p>
          <a:p>
            <a:pPr marL="2514600" indent="-2514600"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机制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marL="2514600" indent="-2514600" algn="l" eaLnBrk="0" hangingPunct="0">
              <a:lnSpc>
                <a:spcPct val="105000"/>
              </a:lnSpc>
            </a:pPr>
            <a:endParaRPr kumimoji="0" lang="en-US" altLang="zh-CN" b="1" spc="-200" dirty="0">
              <a:solidFill>
                <a:schemeClr val="accent2"/>
              </a:solidFill>
              <a:latin typeface="宋体" pitchFamily="2" charset="-122"/>
              <a:ea typeface="+mn-ea"/>
            </a:endParaRPr>
          </a:p>
          <a:p>
            <a:pPr marL="2514600" indent="-2514600" algn="l" eaLnBrk="0" hangingPunct="0">
              <a:lnSpc>
                <a:spcPct val="125000"/>
              </a:lnSpc>
            </a:pPr>
            <a:endParaRPr kumimoji="0" lang="en-US" altLang="zh-CN" b="1" spc="-200" dirty="0" smtClean="0">
              <a:solidFill>
                <a:schemeClr val="accent2"/>
              </a:solidFill>
              <a:latin typeface="宋体" pitchFamily="2" charset="-122"/>
              <a:ea typeface="+mn-ea"/>
            </a:endParaRPr>
          </a:p>
          <a:p>
            <a:pPr marL="2514600" indent="-2514600"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停顿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拍数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spc="-200" dirty="0" smtClean="0">
              <a:latin typeface="+mn-ea"/>
              <a:ea typeface="+mn-ea"/>
            </a:endParaRPr>
          </a:p>
        </p:txBody>
      </p:sp>
      <p:sp>
        <p:nvSpPr>
          <p:cNvPr id="129" name="Text Box 88"/>
          <p:cNvSpPr txBox="1">
            <a:spLocks noChangeArrowheads="1"/>
          </p:cNvSpPr>
          <p:nvPr/>
        </p:nvSpPr>
        <p:spPr bwMode="auto">
          <a:xfrm>
            <a:off x="1835696" y="3202608"/>
            <a:ext cx="6552728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  一旦</a:t>
            </a:r>
            <a:r>
              <a:rPr kumimoji="0" lang="en-US" altLang="zh-CN" b="1" dirty="0" smtClean="0">
                <a:latin typeface="宋体" pitchFamily="2" charset="-122"/>
              </a:rPr>
              <a:t>(ID</a:t>
            </a:r>
            <a:r>
              <a:rPr kumimoji="0" lang="zh-CN" altLang="en-US" b="1" dirty="0" smtClean="0">
                <a:latin typeface="宋体" pitchFamily="2" charset="-122"/>
              </a:rPr>
              <a:t>段</a:t>
            </a:r>
            <a:r>
              <a:rPr kumimoji="0" lang="en-US" altLang="zh-CN" b="1" dirty="0" smtClean="0">
                <a:latin typeface="宋体" pitchFamily="2" charset="-122"/>
              </a:rPr>
              <a:t>)</a:t>
            </a:r>
            <a:r>
              <a:rPr kumimoji="0" lang="zh-CN" altLang="en-US" b="1" dirty="0" smtClean="0">
                <a:latin typeface="宋体" pitchFamily="2" charset="-122"/>
              </a:rPr>
              <a:t>检测到控制冒险，</a:t>
            </a:r>
            <a:endParaRPr kumimoji="0" lang="en-US" altLang="zh-CN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kumimoji="0"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 </a:t>
            </a:r>
            <a:r>
              <a:rPr kumimoji="0"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就</a:t>
            </a:r>
            <a:r>
              <a:rPr kumimoji="0" lang="zh-CN" altLang="en-US" b="1" dirty="0" smtClean="0">
                <a:latin typeface="宋体" pitchFamily="2" charset="-122"/>
              </a:rPr>
              <a:t>立即</a:t>
            </a:r>
            <a:r>
              <a:rPr kumimoji="0"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暂停</a:t>
            </a:r>
            <a:r>
              <a:rPr kumimoji="0" lang="en-US" altLang="zh-CN" b="1" dirty="0" smtClean="0">
                <a:latin typeface="宋体" pitchFamily="2" charset="-122"/>
              </a:rPr>
              <a:t>IF</a:t>
            </a:r>
            <a:r>
              <a:rPr kumimoji="0" lang="zh-CN" altLang="en-US" b="1" dirty="0" smtClean="0">
                <a:latin typeface="宋体" pitchFamily="2" charset="-122"/>
              </a:rPr>
              <a:t>段、</a:t>
            </a:r>
            <a:r>
              <a:rPr kumimoji="0" lang="en-US" altLang="zh-CN" b="1" dirty="0" smtClean="0">
                <a:latin typeface="宋体" pitchFamily="2" charset="-122"/>
              </a:rPr>
              <a:t>ID</a:t>
            </a:r>
            <a:r>
              <a:rPr kumimoji="0" lang="zh-CN" altLang="en-US" b="1" dirty="0" smtClean="0">
                <a:latin typeface="宋体" pitchFamily="2" charset="-122"/>
              </a:rPr>
              <a:t>段</a:t>
            </a:r>
            <a:r>
              <a:rPr kumimoji="0" lang="zh-CN" altLang="en-US" b="1" u="sng" dirty="0">
                <a:latin typeface="宋体" pitchFamily="2" charset="-122"/>
              </a:rPr>
              <a:t>下拍</a:t>
            </a:r>
            <a:r>
              <a:rPr kumimoji="0" lang="zh-CN" altLang="en-US" b="1" u="sng" dirty="0" smtClean="0">
                <a:latin typeface="宋体" pitchFamily="2" charset="-122"/>
              </a:rPr>
              <a:t>起</a:t>
            </a:r>
            <a:r>
              <a:rPr kumimoji="0"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产生</a:t>
            </a:r>
            <a:r>
              <a:rPr kumimoji="0" lang="zh-CN" altLang="en-US" b="1" dirty="0" smtClean="0">
                <a:latin typeface="宋体" pitchFamily="2" charset="-122"/>
              </a:rPr>
              <a:t>气泡</a:t>
            </a:r>
            <a:endParaRPr kumimoji="0" lang="en-US" altLang="zh-CN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05000"/>
              </a:lnSpc>
            </a:pPr>
            <a:r>
              <a:rPr kumimoji="0" lang="zh-CN" altLang="en-US" sz="1800" b="1" dirty="0" smtClean="0">
                <a:latin typeface="宋体" pitchFamily="2" charset="-122"/>
              </a:rPr>
              <a:t>不写</a:t>
            </a:r>
            <a:r>
              <a:rPr kumimoji="0" lang="en-US" altLang="zh-CN" sz="1800" b="1" dirty="0" smtClean="0">
                <a:latin typeface="宋体" pitchFamily="2" charset="-122"/>
              </a:rPr>
              <a:t>IF/ID</a:t>
            </a:r>
            <a:r>
              <a:rPr kumimoji="0" lang="zh-CN" altLang="en-US" sz="1800" b="1" dirty="0" smtClean="0">
                <a:latin typeface="宋体" pitchFamily="2" charset="-122"/>
              </a:rPr>
              <a:t>寄存器←</a:t>
            </a:r>
            <a:r>
              <a:rPr kumimoji="0" lang="zh-CN" altLang="en-US" sz="1800" dirty="0" smtClean="0">
                <a:latin typeface="宋体" pitchFamily="2" charset="-122"/>
              </a:rPr>
              <a:t>┘</a:t>
            </a:r>
            <a:r>
              <a:rPr kumimoji="0" lang="en-US" altLang="zh-CN" sz="1800" b="1" dirty="0" smtClean="0">
                <a:latin typeface="宋体" pitchFamily="2" charset="-122"/>
              </a:rPr>
              <a:t>            (</a:t>
            </a:r>
            <a:r>
              <a:rPr kumimoji="0" lang="zh-CN" altLang="en-US" sz="1800" b="1" dirty="0" smtClean="0">
                <a:latin typeface="宋体" pitchFamily="2" charset="-122"/>
              </a:rPr>
              <a:t>需等待</a:t>
            </a:r>
            <a:r>
              <a:rPr kumimoji="0" lang="en-US" altLang="zh-CN" sz="1800" b="1" dirty="0" err="1" smtClean="0">
                <a:latin typeface="宋体" pitchFamily="2" charset="-122"/>
              </a:rPr>
              <a:t>bne</a:t>
            </a:r>
            <a:r>
              <a:rPr kumimoji="0" lang="zh-CN" altLang="en-US" sz="1800" b="1" dirty="0" smtClean="0">
                <a:latin typeface="宋体" pitchFamily="2" charset="-122"/>
              </a:rPr>
              <a:t>指令通过</a:t>
            </a:r>
            <a:r>
              <a:rPr kumimoji="0" lang="en-US" altLang="zh-CN" sz="1800" b="1" dirty="0" smtClean="0">
                <a:latin typeface="宋体" pitchFamily="2" charset="-122"/>
              </a:rPr>
              <a:t>ID</a:t>
            </a:r>
            <a:r>
              <a:rPr kumimoji="0" lang="zh-CN" altLang="en-US" sz="1800" b="1" dirty="0" smtClean="0">
                <a:latin typeface="宋体" pitchFamily="2" charset="-122"/>
              </a:rPr>
              <a:t>段</a:t>
            </a:r>
            <a:r>
              <a:rPr kumimoji="0" lang="en-US" altLang="zh-CN" sz="18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130" name="Text Box 88"/>
          <p:cNvSpPr txBox="1">
            <a:spLocks noChangeArrowheads="1"/>
          </p:cNvSpPr>
          <p:nvPr/>
        </p:nvSpPr>
        <p:spPr bwMode="auto">
          <a:xfrm>
            <a:off x="2627784" y="4437112"/>
            <a:ext cx="632571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latin typeface="宋体" pitchFamily="2" charset="-122"/>
              </a:rPr>
              <a:t>从</a:t>
            </a:r>
            <a:r>
              <a:rPr kumimoji="0" lang="en-US" altLang="zh-CN" b="1" dirty="0" smtClean="0">
                <a:latin typeface="宋体" pitchFamily="2" charset="-122"/>
              </a:rPr>
              <a:t>ID</a:t>
            </a:r>
            <a:r>
              <a:rPr kumimoji="0" lang="zh-CN" altLang="en-US" b="1" dirty="0" smtClean="0">
                <a:latin typeface="宋体" pitchFamily="2" charset="-122"/>
              </a:rPr>
              <a:t>段到</a:t>
            </a:r>
            <a:r>
              <a:rPr kumimoji="0" lang="en-US" altLang="zh-CN" b="1" dirty="0" smtClean="0">
                <a:latin typeface="宋体" pitchFamily="2" charset="-122"/>
              </a:rPr>
              <a:t>PC</a:t>
            </a:r>
            <a:r>
              <a:rPr kumimoji="0" lang="zh-CN" altLang="en-US" b="1" dirty="0" smtClean="0">
                <a:latin typeface="宋体" pitchFamily="2" charset="-122"/>
              </a:rPr>
              <a:t>可用的间隔拍数</a:t>
            </a:r>
            <a:endParaRPr kumimoji="0" lang="en-US" altLang="zh-CN" sz="2000" b="1" dirty="0" smtClean="0">
              <a:latin typeface="宋体" pitchFamily="2" charset="-122"/>
            </a:endParaRPr>
          </a:p>
        </p:txBody>
      </p:sp>
      <p:sp>
        <p:nvSpPr>
          <p:cNvPr id="147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175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" name="Text Box 88"/>
          <p:cNvSpPr txBox="1">
            <a:spLocks noChangeArrowheads="1"/>
          </p:cNvSpPr>
          <p:nvPr/>
        </p:nvSpPr>
        <p:spPr bwMode="auto">
          <a:xfrm>
            <a:off x="179512" y="4925088"/>
            <a:ext cx="8773988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性能优化方法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 smtClean="0">
                <a:latin typeface="宋体" pitchFamily="2" charset="-122"/>
              </a:rPr>
              <a:t>尽早</a:t>
            </a:r>
            <a:r>
              <a:rPr kumimoji="0" lang="zh-CN" altLang="en-US" b="1" u="sng" dirty="0" smtClean="0">
                <a:latin typeface="宋体" pitchFamily="2" charset="-122"/>
              </a:rPr>
              <a:t>判断</a:t>
            </a:r>
            <a:r>
              <a:rPr kumimoji="0" lang="zh-CN" altLang="en-US" b="1" dirty="0" smtClean="0">
                <a:latin typeface="宋体" pitchFamily="2" charset="-122"/>
              </a:rPr>
              <a:t>是否转移，     </a:t>
            </a:r>
            <a:r>
              <a:rPr kumimoji="0" lang="zh-CN" altLang="en-US" sz="2000" b="1" dirty="0" smtClean="0">
                <a:latin typeface="宋体" pitchFamily="2" charset="-122"/>
              </a:rPr>
              <a:t>←</a:t>
            </a:r>
            <a:r>
              <a:rPr kumimoji="0" lang="zh-CN" altLang="en-US" sz="1800" b="1" dirty="0" smtClean="0">
                <a:latin typeface="宋体" pitchFamily="2" charset="-122"/>
              </a:rPr>
              <a:t>利于不转移时</a:t>
            </a:r>
            <a:endParaRPr kumimoji="0" lang="en-US" altLang="zh-CN" sz="1800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</a:t>
            </a:r>
            <a:r>
              <a:rPr kumimoji="0" lang="en-US" altLang="zh-CN" b="1" dirty="0" smtClean="0">
                <a:latin typeface="宋体" pitchFamily="2" charset="-122"/>
              </a:rPr>
              <a:t>                  </a:t>
            </a:r>
            <a:r>
              <a:rPr kumimoji="0" lang="zh-CN" altLang="en-US" b="1" dirty="0" smtClean="0">
                <a:latin typeface="宋体" pitchFamily="2" charset="-122"/>
              </a:rPr>
              <a:t>尽早</a:t>
            </a:r>
            <a:r>
              <a:rPr kumimoji="0" lang="zh-CN" altLang="en-US" b="1" u="sng" dirty="0" smtClean="0">
                <a:latin typeface="宋体" pitchFamily="2" charset="-122"/>
              </a:rPr>
              <a:t>计算</a:t>
            </a:r>
            <a:r>
              <a:rPr kumimoji="0" lang="zh-CN" altLang="en-US" b="1" dirty="0" smtClean="0">
                <a:latin typeface="宋体" pitchFamily="2" charset="-122"/>
              </a:rPr>
              <a:t>分支目标地址   </a:t>
            </a:r>
            <a:r>
              <a:rPr kumimoji="0" lang="zh-CN" altLang="en-US" sz="2000" b="1" dirty="0" smtClean="0">
                <a:latin typeface="宋体" pitchFamily="2" charset="-122"/>
              </a:rPr>
              <a:t>←</a:t>
            </a:r>
            <a:r>
              <a:rPr kumimoji="0" lang="zh-CN" altLang="en-US" sz="1800" b="1" dirty="0" smtClean="0">
                <a:latin typeface="宋体" pitchFamily="2" charset="-122"/>
              </a:rPr>
              <a:t>利于转移时</a:t>
            </a:r>
            <a:endParaRPr kumimoji="0" lang="en-US" altLang="zh-CN" sz="1800" b="1" dirty="0">
              <a:latin typeface="宋体" pitchFamily="2" charset="-122"/>
            </a:endParaRPr>
          </a:p>
        </p:txBody>
      </p:sp>
      <p:sp>
        <p:nvSpPr>
          <p:cNvPr id="50" name="AutoShape 1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AutoShape 15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200" u="none" dirty="0" smtClean="0">
                <a:solidFill>
                  <a:schemeClr val="bg2"/>
                </a:solidFill>
                <a:latin typeface="+mn-ea"/>
                <a:ea typeface="+mn-ea"/>
              </a:rPr>
              <a:t>102</a:t>
            </a:r>
            <a:endParaRPr lang="zh-CN" altLang="en-US" sz="12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353358" y="2420888"/>
            <a:ext cx="4891050" cy="1368152"/>
            <a:chOff x="3353358" y="2420888"/>
            <a:chExt cx="4891050" cy="1368152"/>
          </a:xfrm>
        </p:grpSpPr>
        <p:cxnSp>
          <p:nvCxnSpPr>
            <p:cNvPr id="135" name="直接箭头连接符 134"/>
            <p:cNvCxnSpPr/>
            <p:nvPr/>
          </p:nvCxnSpPr>
          <p:spPr bwMode="auto">
            <a:xfrm flipV="1">
              <a:off x="6408204" y="3353844"/>
              <a:ext cx="252028" cy="43519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139" name="Text Box 61"/>
            <p:cNvSpPr txBox="1">
              <a:spLocks noChangeArrowheads="1"/>
            </p:cNvSpPr>
            <p:nvPr/>
          </p:nvSpPr>
          <p:spPr bwMode="auto">
            <a:xfrm>
              <a:off x="6516216" y="3068960"/>
              <a:ext cx="1728192" cy="284884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+mn-ea"/>
                  <a:ea typeface="+mn-ea"/>
                </a:rPr>
                <a:t>再隔一拍到</a:t>
              </a:r>
              <a:r>
                <a:rPr lang="en-US" altLang="zh-CN" sz="1800" b="1" dirty="0" smtClean="0">
                  <a:latin typeface="+mn-ea"/>
                  <a:ea typeface="+mn-ea"/>
                </a:rPr>
                <a:t>EX</a:t>
              </a:r>
              <a:r>
                <a:rPr lang="zh-CN" altLang="en-US" sz="1800" b="1" dirty="0" smtClean="0">
                  <a:latin typeface="+mn-ea"/>
                  <a:ea typeface="+mn-ea"/>
                </a:rPr>
                <a:t>段</a:t>
              </a: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cxnSp>
          <p:nvCxnSpPr>
            <p:cNvPr id="142" name="直接箭头连接符 141"/>
            <p:cNvCxnSpPr/>
            <p:nvPr/>
          </p:nvCxnSpPr>
          <p:spPr bwMode="auto">
            <a:xfrm flipH="1" flipV="1">
              <a:off x="4269584" y="2420888"/>
              <a:ext cx="2390648" cy="64492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 flipH="1" flipV="1">
              <a:off x="3353358" y="2708920"/>
              <a:ext cx="1290650" cy="57921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4" name="直接箭头连接符 53"/>
            <p:cNvCxnSpPr/>
            <p:nvPr/>
          </p:nvCxnSpPr>
          <p:spPr bwMode="auto">
            <a:xfrm flipH="1" flipV="1">
              <a:off x="3563888" y="2996952"/>
              <a:ext cx="360040" cy="7920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7344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130" grpId="0"/>
      <p:bldP spid="1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50590" y="1700808"/>
            <a:ext cx="8785225" cy="3500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*执行指令阶段：</a:t>
            </a:r>
            <a:r>
              <a:rPr lang="zh-CN" altLang="en-US" b="1" u="sng" dirty="0" smtClean="0">
                <a:latin typeface="宋体" pitchFamily="2" charset="-122"/>
              </a:rPr>
              <a:t>实现</a:t>
            </a:r>
            <a:r>
              <a:rPr lang="zh-CN" altLang="en-US" b="1" dirty="0" smtClean="0">
                <a:latin typeface="宋体" pitchFamily="2" charset="-122"/>
              </a:rPr>
              <a:t>当前指令的约定功能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数据操作序列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/>
            <a:endParaRPr lang="en-US" altLang="zh-CN" sz="22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/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操作结果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endParaRPr lang="en-US" altLang="zh-CN" sz="22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指令地址计算操作序列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 smtClean="0"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331640" y="2759964"/>
            <a:ext cx="7344816" cy="1317108"/>
            <a:chOff x="1331640" y="3192012"/>
            <a:chExt cx="7344816" cy="1317108"/>
          </a:xfrm>
        </p:grpSpPr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1619672" y="3356793"/>
              <a:ext cx="576064" cy="5762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GPRs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 bwMode="auto">
            <a:xfrm>
              <a:off x="1763688" y="3933949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" name="直接连接符 6"/>
            <p:cNvCxnSpPr/>
            <p:nvPr/>
          </p:nvCxnSpPr>
          <p:spPr bwMode="auto">
            <a:xfrm>
              <a:off x="7920273" y="3192013"/>
              <a:ext cx="99" cy="131710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" name="AutoShape 15"/>
            <p:cNvSpPr>
              <a:spLocks noChangeArrowheads="1"/>
            </p:cNvSpPr>
            <p:nvPr/>
          </p:nvSpPr>
          <p:spPr bwMode="auto">
            <a:xfrm rot="16200000">
              <a:off x="2591681" y="3440134"/>
              <a:ext cx="576263" cy="360039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3419872" y="364502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PSR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" name="Text Box 18"/>
            <p:cNvSpPr txBox="1">
              <a:spLocks noChangeArrowheads="1"/>
            </p:cNvSpPr>
            <p:nvPr/>
          </p:nvSpPr>
          <p:spPr bwMode="auto">
            <a:xfrm>
              <a:off x="4283968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5148064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6012160" y="3634826"/>
              <a:ext cx="720080" cy="28892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7164288" y="3192012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7176864" y="3644131"/>
              <a:ext cx="56348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" name="Text Box 23"/>
            <p:cNvSpPr txBox="1">
              <a:spLocks noChangeArrowheads="1"/>
            </p:cNvSpPr>
            <p:nvPr/>
          </p:nvSpPr>
          <p:spPr bwMode="auto">
            <a:xfrm>
              <a:off x="8100194" y="3192013"/>
              <a:ext cx="576262" cy="741044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1619672" y="4220195"/>
              <a:ext cx="6120680" cy="28892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数据通路结构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 bwMode="auto">
            <a:xfrm>
              <a:off x="1907704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 flipV="1">
              <a:off x="2051720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9" name="直接连接符 406"/>
            <p:cNvCxnSpPr/>
            <p:nvPr/>
          </p:nvCxnSpPr>
          <p:spPr bwMode="auto">
            <a:xfrm rot="5400000" flipH="1" flipV="1">
              <a:off x="2412207" y="3932610"/>
              <a:ext cx="431154" cy="144016"/>
            </a:xfrm>
            <a:prstGeom prst="bentConnector3">
              <a:avLst>
                <a:gd name="adj1" fmla="val 1016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" name="直接连接符 407"/>
            <p:cNvCxnSpPr/>
            <p:nvPr/>
          </p:nvCxnSpPr>
          <p:spPr bwMode="auto">
            <a:xfrm rot="5400000" flipH="1" flipV="1">
              <a:off x="2196630" y="3716141"/>
              <a:ext cx="718293" cy="288032"/>
            </a:xfrm>
            <a:prstGeom prst="bentConnector3">
              <a:avLst>
                <a:gd name="adj1" fmla="val 9977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直接连接符 420"/>
            <p:cNvCxnSpPr>
              <a:stCxn id="8" idx="2"/>
            </p:cNvCxnSpPr>
            <p:nvPr/>
          </p:nvCxnSpPr>
          <p:spPr bwMode="auto">
            <a:xfrm>
              <a:off x="3059832" y="3620153"/>
              <a:ext cx="144016" cy="60004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直接连接符 434"/>
            <p:cNvCxnSpPr>
              <a:endCxn id="9" idx="0"/>
            </p:cNvCxnSpPr>
            <p:nvPr/>
          </p:nvCxnSpPr>
          <p:spPr bwMode="auto">
            <a:xfrm>
              <a:off x="3059832" y="3488573"/>
              <a:ext cx="648072" cy="15645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>
              <a:off x="3635896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 bwMode="auto">
            <a:xfrm flipV="1">
              <a:off x="3779912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449999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 flipV="1">
              <a:off x="464400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7" name="直接连接符 26"/>
            <p:cNvCxnSpPr>
              <a:endCxn id="11" idx="2"/>
            </p:cNvCxnSpPr>
            <p:nvPr/>
          </p:nvCxnSpPr>
          <p:spPr bwMode="auto">
            <a:xfrm flipV="1">
              <a:off x="5436096" y="3933056"/>
              <a:ext cx="0" cy="2805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8" name="直接连接符 27"/>
            <p:cNvCxnSpPr>
              <a:stCxn id="12" idx="2"/>
            </p:cNvCxnSpPr>
            <p:nvPr/>
          </p:nvCxnSpPr>
          <p:spPr bwMode="auto">
            <a:xfrm>
              <a:off x="6372200" y="3923751"/>
              <a:ext cx="0" cy="29555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" name="直接连接符 445"/>
            <p:cNvCxnSpPr>
              <a:endCxn id="12" idx="0"/>
            </p:cNvCxnSpPr>
            <p:nvPr/>
          </p:nvCxnSpPr>
          <p:spPr bwMode="auto">
            <a:xfrm>
              <a:off x="6372200" y="3429000"/>
              <a:ext cx="0" cy="2058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" name="直接连接符 445"/>
            <p:cNvCxnSpPr/>
            <p:nvPr/>
          </p:nvCxnSpPr>
          <p:spPr bwMode="auto">
            <a:xfrm flipV="1">
              <a:off x="5580112" y="3429001"/>
              <a:ext cx="792088" cy="215131"/>
            </a:xfrm>
            <a:prstGeom prst="bentConnector3">
              <a:avLst>
                <a:gd name="adj1" fmla="val -10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 flipV="1">
              <a:off x="5292080" y="3429000"/>
              <a:ext cx="0" cy="20582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" name="直接连接符 407"/>
            <p:cNvCxnSpPr>
              <a:endCxn id="13" idx="1"/>
            </p:cNvCxnSpPr>
            <p:nvPr/>
          </p:nvCxnSpPr>
          <p:spPr bwMode="auto">
            <a:xfrm rot="5400000" flipH="1" flipV="1">
              <a:off x="6650868" y="3705882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738031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 flipV="1">
              <a:off x="752432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" name="直接连接符 34"/>
            <p:cNvCxnSpPr>
              <a:stCxn id="13" idx="3"/>
            </p:cNvCxnSpPr>
            <p:nvPr/>
          </p:nvCxnSpPr>
          <p:spPr bwMode="auto">
            <a:xfrm>
              <a:off x="7740352" y="3336475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>
              <a:off x="7740352" y="3717032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 flipH="1">
              <a:off x="7740352" y="3861048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1331640" y="350100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>
              <a:off x="1331640" y="386104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" name="直接连接符 480"/>
            <p:cNvCxnSpPr/>
            <p:nvPr/>
          </p:nvCxnSpPr>
          <p:spPr bwMode="auto">
            <a:xfrm rot="5400000" flipH="1" flipV="1">
              <a:off x="1426337" y="3666824"/>
              <a:ext cx="206749" cy="179921"/>
            </a:xfrm>
            <a:prstGeom prst="bentConnector3">
              <a:avLst>
                <a:gd name="adj1" fmla="val 101032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43" name="Text Box 18"/>
            <p:cNvSpPr txBox="1">
              <a:spLocks noChangeArrowheads="1"/>
            </p:cNvSpPr>
            <p:nvPr/>
          </p:nvSpPr>
          <p:spPr bwMode="auto">
            <a:xfrm>
              <a:off x="5148064" y="3212976"/>
              <a:ext cx="338227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5580112" y="3212976"/>
              <a:ext cx="504056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</a:rPr>
                <a:t>disp</a:t>
              </a:r>
              <a:endParaRPr lang="en-US" altLang="zh-CN" sz="1800" b="1" dirty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403648" y="2906212"/>
            <a:ext cx="6696546" cy="882828"/>
            <a:chOff x="1403648" y="1898100"/>
            <a:chExt cx="6696546" cy="882828"/>
          </a:xfrm>
        </p:grpSpPr>
        <p:sp>
          <p:nvSpPr>
            <p:cNvPr id="46" name="Text Box 197"/>
            <p:cNvSpPr txBox="1">
              <a:spLocks noChangeArrowheads="1"/>
            </p:cNvSpPr>
            <p:nvPr/>
          </p:nvSpPr>
          <p:spPr bwMode="auto">
            <a:xfrm>
              <a:off x="1403648" y="2492896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 smtClean="0">
                  <a:solidFill>
                    <a:srgbClr val="CC3300"/>
                  </a:solidFill>
                </a:rPr>
                <a:t>④</a:t>
              </a:r>
              <a:endParaRPr lang="en-US" altLang="zh-CN" sz="1800" b="1" dirty="0">
                <a:solidFill>
                  <a:srgbClr val="CC3300"/>
                </a:solidFill>
              </a:endParaRPr>
            </a:p>
          </p:txBody>
        </p:sp>
        <p:sp>
          <p:nvSpPr>
            <p:cNvPr id="47" name="Text Box 197"/>
            <p:cNvSpPr txBox="1">
              <a:spLocks noChangeArrowheads="1"/>
            </p:cNvSpPr>
            <p:nvPr/>
          </p:nvSpPr>
          <p:spPr bwMode="auto">
            <a:xfrm>
              <a:off x="7028656" y="2492896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 smtClean="0">
                  <a:solidFill>
                    <a:schemeClr val="accent2"/>
                  </a:solidFill>
                </a:rPr>
                <a:t>⑥</a:t>
              </a:r>
              <a:endParaRPr lang="en-US" altLang="zh-CN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49" name="Text Box 197"/>
            <p:cNvSpPr txBox="1">
              <a:spLocks noChangeArrowheads="1"/>
            </p:cNvSpPr>
            <p:nvPr/>
          </p:nvSpPr>
          <p:spPr bwMode="auto">
            <a:xfrm>
              <a:off x="7740352" y="2455590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 smtClean="0">
                  <a:solidFill>
                    <a:srgbClr val="990099"/>
                  </a:solidFill>
                </a:rPr>
                <a:t>⑤</a:t>
              </a:r>
              <a:endParaRPr lang="en-US" altLang="zh-CN" sz="1800" b="1" dirty="0">
                <a:solidFill>
                  <a:srgbClr val="990099"/>
                </a:solidFill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 bwMode="auto">
            <a:xfrm>
              <a:off x="1763688" y="2494681"/>
              <a:ext cx="0" cy="28624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 flipV="1">
              <a:off x="2051720" y="2494681"/>
              <a:ext cx="0" cy="28054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2" name="直接连接符 407"/>
            <p:cNvCxnSpPr/>
            <p:nvPr/>
          </p:nvCxnSpPr>
          <p:spPr bwMode="auto">
            <a:xfrm rot="5400000" flipH="1" flipV="1">
              <a:off x="6650868" y="2267507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>
              <a:off x="7380312" y="2494681"/>
              <a:ext cx="0" cy="28624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7740352" y="1898100"/>
              <a:ext cx="359842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 flipH="1">
              <a:off x="7740352" y="2422673"/>
              <a:ext cx="359842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64" name="Text Box 5"/>
          <p:cNvSpPr txBox="1">
            <a:spLocks noChangeArrowheads="1"/>
          </p:cNvSpPr>
          <p:nvPr/>
        </p:nvSpPr>
        <p:spPr bwMode="auto">
          <a:xfrm>
            <a:off x="2944490" y="2154922"/>
            <a:ext cx="599132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+mn-ea"/>
                <a:ea typeface="+mn-ea"/>
              </a:rPr>
              <a:t>④</a:t>
            </a:r>
            <a:r>
              <a:rPr lang="en-US" altLang="zh-CN" sz="2200" b="1" dirty="0" smtClean="0">
                <a:latin typeface="+mn-ea"/>
                <a:ea typeface="+mn-ea"/>
              </a:rPr>
              <a:t>MAR</a:t>
            </a:r>
            <a:r>
              <a:rPr lang="en-US" altLang="zh-CN" sz="2200" b="1" dirty="0">
                <a:latin typeface="+mn-ea"/>
                <a:ea typeface="+mn-ea"/>
              </a:rPr>
              <a:t>←(R0)</a:t>
            </a:r>
            <a:r>
              <a:rPr lang="zh-CN" altLang="zh-CN" sz="2200" b="1" dirty="0" smtClean="0">
                <a:latin typeface="+mn-ea"/>
                <a:ea typeface="+mn-ea"/>
              </a:rPr>
              <a:t>，</a:t>
            </a:r>
            <a:r>
              <a:rPr lang="zh-CN" altLang="en-US" sz="2200" b="1" dirty="0" smtClean="0">
                <a:latin typeface="+mn-ea"/>
                <a:ea typeface="+mn-ea"/>
              </a:rPr>
              <a:t>⑤</a:t>
            </a:r>
            <a:r>
              <a:rPr lang="en-US" altLang="zh-CN" sz="2200" b="1" dirty="0" smtClean="0">
                <a:latin typeface="+mn-ea"/>
              </a:rPr>
              <a:t>MDR</a:t>
            </a:r>
            <a:r>
              <a:rPr lang="en-US" altLang="zh-CN" sz="2200" b="1" dirty="0">
                <a:latin typeface="+mn-ea"/>
              </a:rPr>
              <a:t>←M[(MAR)]</a:t>
            </a:r>
            <a:r>
              <a:rPr lang="zh-CN" altLang="zh-CN" sz="2200" b="1" dirty="0" smtClean="0">
                <a:latin typeface="+mn-ea"/>
              </a:rPr>
              <a:t>，</a:t>
            </a:r>
            <a:r>
              <a:rPr lang="zh-CN" altLang="en-US" sz="2200" b="1" dirty="0" smtClean="0">
                <a:latin typeface="+mn-ea"/>
              </a:rPr>
              <a:t>⑥</a:t>
            </a:r>
            <a:r>
              <a:rPr lang="en-US" altLang="zh-CN" sz="2200" b="1" dirty="0" smtClean="0">
                <a:latin typeface="+mn-ea"/>
              </a:rPr>
              <a:t>R1</a:t>
            </a:r>
            <a:r>
              <a:rPr lang="en-US" altLang="zh-CN" sz="2200" b="1" dirty="0">
                <a:latin typeface="+mn-ea"/>
              </a:rPr>
              <a:t>←(MDR)</a:t>
            </a:r>
          </a:p>
        </p:txBody>
      </p:sp>
      <p:sp>
        <p:nvSpPr>
          <p:cNvPr id="65" name="Text Box 5"/>
          <p:cNvSpPr txBox="1">
            <a:spLocks noChangeArrowheads="1"/>
          </p:cNvSpPr>
          <p:nvPr/>
        </p:nvSpPr>
        <p:spPr bwMode="auto">
          <a:xfrm>
            <a:off x="2339528" y="4123759"/>
            <a:ext cx="3744640" cy="4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(R1)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48H</a:t>
            </a:r>
            <a:r>
              <a:rPr lang="zh-CN" altLang="en-US" sz="2200" b="1" dirty="0" smtClean="0">
                <a:latin typeface="宋体" pitchFamily="2" charset="-122"/>
              </a:rPr>
              <a:t>，其余不变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66" name="Text Box 5"/>
          <p:cNvSpPr txBox="1">
            <a:spLocks noChangeArrowheads="1"/>
          </p:cNvSpPr>
          <p:nvPr/>
        </p:nvSpPr>
        <p:spPr bwMode="auto">
          <a:xfrm>
            <a:off x="3995935" y="4566841"/>
            <a:ext cx="4939879" cy="8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无操作</a:t>
            </a:r>
            <a:r>
              <a:rPr lang="en-US" altLang="zh-CN" sz="2000" b="1" dirty="0" smtClean="0">
                <a:latin typeface="宋体" pitchFamily="2" charset="-122"/>
              </a:rPr>
              <a:t>(LD</a:t>
            </a:r>
            <a:r>
              <a:rPr lang="zh-CN" altLang="en-US" sz="2000" b="1" dirty="0">
                <a:latin typeface="宋体" pitchFamily="2" charset="-122"/>
              </a:rPr>
              <a:t>为</a:t>
            </a:r>
            <a:r>
              <a:rPr lang="zh-CN" altLang="en-US" sz="2000" b="1" u="sng" dirty="0">
                <a:latin typeface="宋体" pitchFamily="2" charset="-122"/>
              </a:rPr>
              <a:t>顺序型指令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     </a:t>
            </a:r>
            <a:r>
              <a:rPr lang="zh-CN" altLang="en-US" sz="1800" dirty="0" smtClean="0">
                <a:latin typeface="宋体" pitchFamily="2" charset="-122"/>
              </a:rPr>
              <a:t>└</a:t>
            </a:r>
            <a:r>
              <a:rPr lang="zh-CN" altLang="en-US" sz="1800" b="1" dirty="0" smtClean="0">
                <a:latin typeface="宋体" pitchFamily="2" charset="-122"/>
              </a:rPr>
              <a:t>←</a:t>
            </a:r>
            <a:r>
              <a:rPr lang="zh-CN" altLang="en-US" sz="1800" b="1" dirty="0">
                <a:latin typeface="宋体" pitchFamily="2" charset="-122"/>
              </a:rPr>
              <a:t>取</a:t>
            </a:r>
            <a:r>
              <a:rPr lang="zh-CN" altLang="en-US" sz="1800" b="1" dirty="0" smtClean="0">
                <a:latin typeface="宋体" pitchFamily="2" charset="-122"/>
              </a:rPr>
              <a:t>指时已完成</a:t>
            </a:r>
            <a:r>
              <a:rPr lang="en-US" altLang="zh-CN" sz="1800" b="1" u="sng" dirty="0" smtClean="0">
                <a:latin typeface="宋体" pitchFamily="2" charset="-122"/>
              </a:rPr>
              <a:t>PC</a:t>
            </a:r>
            <a:r>
              <a:rPr lang="zh-CN" altLang="en-US" sz="1800" b="1" u="sng" dirty="0" smtClean="0">
                <a:latin typeface="宋体" pitchFamily="2" charset="-122"/>
              </a:rPr>
              <a:t>增量</a:t>
            </a:r>
            <a:r>
              <a:rPr lang="zh-CN" altLang="en-US" sz="1800" b="1" dirty="0" smtClean="0">
                <a:latin typeface="宋体" pitchFamily="2" charset="-122"/>
              </a:rPr>
              <a:t>操作</a:t>
            </a:r>
            <a:endParaRPr lang="en-US" altLang="zh-CN" sz="1800" b="1" dirty="0" smtClean="0">
              <a:latin typeface="宋体" pitchFamily="2" charset="-122"/>
            </a:endParaRPr>
          </a:p>
        </p:txBody>
      </p:sp>
      <p:sp>
        <p:nvSpPr>
          <p:cNvPr id="61" name="Text Box 164"/>
          <p:cNvSpPr txBox="1">
            <a:spLocks noChangeArrowheads="1"/>
          </p:cNvSpPr>
          <p:nvPr/>
        </p:nvSpPr>
        <p:spPr bwMode="auto">
          <a:xfrm>
            <a:off x="179389" y="372433"/>
            <a:ext cx="6696868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分析指令阶段：</a:t>
            </a:r>
            <a:r>
              <a:rPr lang="zh-CN" altLang="en-US" b="1" u="sng" dirty="0">
                <a:latin typeface="宋体" pitchFamily="2" charset="-122"/>
              </a:rPr>
              <a:t>识别</a:t>
            </a:r>
            <a:r>
              <a:rPr lang="zh-CN" altLang="en-US" b="1" dirty="0">
                <a:latin typeface="宋体" pitchFamily="2" charset="-122"/>
              </a:rPr>
              <a:t>当前</a:t>
            </a:r>
            <a:r>
              <a:rPr lang="zh-CN" altLang="en-US" b="1" dirty="0" smtClean="0">
                <a:latin typeface="宋体" pitchFamily="2" charset="-122"/>
              </a:rPr>
              <a:t>指令的内容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操作序列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分析结果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solidFill>
                <a:schemeClr val="accent2"/>
              </a:solidFill>
              <a:latin typeface="宋体" pitchFamily="2" charset="-122"/>
              <a:ea typeface="+mn-ea"/>
            </a:endParaRPr>
          </a:p>
        </p:txBody>
      </p:sp>
      <p:sp>
        <p:nvSpPr>
          <p:cNvPr id="62" name="Text Box 5"/>
          <p:cNvSpPr txBox="1">
            <a:spLocks noChangeArrowheads="1"/>
          </p:cNvSpPr>
          <p:nvPr/>
        </p:nvSpPr>
        <p:spPr bwMode="auto">
          <a:xfrm>
            <a:off x="2411760" y="829161"/>
            <a:ext cx="5976664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无  </a:t>
            </a:r>
            <a:r>
              <a:rPr lang="en-US" altLang="zh-CN" sz="2000" b="1" dirty="0" smtClean="0">
                <a:latin typeface="宋体" pitchFamily="2" charset="-122"/>
              </a:rPr>
              <a:t>(ID</a:t>
            </a:r>
            <a:r>
              <a:rPr lang="zh-CN" altLang="en-US" sz="2000" b="1" dirty="0" smtClean="0">
                <a:latin typeface="宋体" pitchFamily="2" charset="-122"/>
              </a:rPr>
              <a:t>为组合逻辑部件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指令功能为</a:t>
            </a:r>
            <a:r>
              <a:rPr lang="en-US" altLang="zh-CN" sz="2200" b="1" dirty="0" smtClean="0">
                <a:latin typeface="宋体" pitchFamily="2" charset="-122"/>
              </a:rPr>
              <a:t>RD</a:t>
            </a:r>
            <a:r>
              <a:rPr lang="en-US" altLang="zh-CN" sz="2200" b="1" dirty="0">
                <a:latin typeface="宋体" pitchFamily="2" charset="-122"/>
              </a:rPr>
              <a:t>←M</a:t>
            </a:r>
            <a:r>
              <a:rPr lang="en-US" altLang="zh-CN" sz="2200" b="1" spc="-200" dirty="0">
                <a:latin typeface="宋体" pitchFamily="2" charset="-122"/>
              </a:rPr>
              <a:t>[</a:t>
            </a:r>
            <a:r>
              <a:rPr lang="en-US" altLang="zh-CN" sz="2200" b="1" dirty="0">
                <a:latin typeface="宋体" pitchFamily="2" charset="-122"/>
              </a:rPr>
              <a:t>(RS</a:t>
            </a:r>
            <a:r>
              <a:rPr lang="en-US" altLang="zh-CN" sz="2200" b="1" spc="-200" dirty="0" smtClean="0">
                <a:latin typeface="宋体" pitchFamily="2" charset="-122"/>
              </a:rPr>
              <a:t>)</a:t>
            </a:r>
            <a:r>
              <a:rPr lang="en-US" altLang="zh-CN" sz="2200" b="1" dirty="0" smtClean="0">
                <a:latin typeface="宋体" pitchFamily="2" charset="-122"/>
              </a:rPr>
              <a:t>]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</a:rPr>
              <a:t>RS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00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RD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01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63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06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AutoShape 9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87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AutoShape 9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67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73086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67544" y="2924944"/>
            <a:ext cx="864097" cy="647625"/>
            <a:chOff x="467544" y="2890242"/>
            <a:chExt cx="864097" cy="647625"/>
          </a:xfrm>
        </p:grpSpPr>
        <p:sp>
          <p:nvSpPr>
            <p:cNvPr id="68" name="Text Box 18"/>
            <p:cNvSpPr txBox="1">
              <a:spLocks noChangeArrowheads="1"/>
            </p:cNvSpPr>
            <p:nvPr/>
          </p:nvSpPr>
          <p:spPr bwMode="auto">
            <a:xfrm>
              <a:off x="467544" y="2890242"/>
              <a:ext cx="864097" cy="263162"/>
            </a:xfrm>
            <a:prstGeom prst="rect">
              <a:avLst/>
            </a:prstGeom>
            <a:solidFill>
              <a:srgbClr val="CCE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(=00)RS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9" name="Text Box 18"/>
            <p:cNvSpPr txBox="1">
              <a:spLocks noChangeArrowheads="1"/>
            </p:cNvSpPr>
            <p:nvPr/>
          </p:nvSpPr>
          <p:spPr bwMode="auto">
            <a:xfrm>
              <a:off x="467545" y="3250281"/>
              <a:ext cx="864096" cy="287586"/>
            </a:xfrm>
            <a:prstGeom prst="rect">
              <a:avLst/>
            </a:prstGeom>
            <a:solidFill>
              <a:srgbClr val="CCE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(=01)RD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339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4" grpId="0"/>
      <p:bldP spid="65" grpId="0"/>
      <p:bldP spid="66" grpId="0"/>
      <p:bldP spid="62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110</a:t>
            </a:fld>
            <a:endParaRPr lang="en-US" altLang="zh-CN"/>
          </a:p>
        </p:txBody>
      </p:sp>
      <p:sp>
        <p:nvSpPr>
          <p:cNvPr id="3" name="Text Box 88"/>
          <p:cNvSpPr txBox="1">
            <a:spLocks noChangeArrowheads="1"/>
          </p:cNvSpPr>
          <p:nvPr/>
        </p:nvSpPr>
        <p:spPr bwMode="auto">
          <a:xfrm>
            <a:off x="190500" y="260648"/>
            <a:ext cx="8773988" cy="3670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0"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     </a:t>
            </a:r>
            <a:r>
              <a:rPr kumimoji="0"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例</a:t>
            </a:r>
            <a:r>
              <a:rPr kumimoji="0"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3</a:t>
            </a:r>
            <a:r>
              <a:rPr kumimoji="0"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：</a:t>
            </a:r>
            <a:r>
              <a:rPr kumimoji="0" lang="en-US" altLang="zh-CN" sz="2200" b="1" dirty="0" smtClean="0">
                <a:latin typeface="+mn-ea"/>
                <a:ea typeface="+mn-ea"/>
              </a:rPr>
              <a:t>MIPS</a:t>
            </a:r>
            <a:r>
              <a:rPr kumimoji="0" lang="zh-CN" altLang="en-US" sz="2200" b="1" dirty="0" smtClean="0">
                <a:latin typeface="+mn-ea"/>
                <a:ea typeface="+mn-ea"/>
              </a:rPr>
              <a:t>流水线中，有</a:t>
            </a:r>
            <a:r>
              <a:rPr kumimoji="0" lang="en-US" altLang="zh-CN" sz="2200" b="1" dirty="0" smtClean="0">
                <a:latin typeface="+mn-ea"/>
                <a:ea typeface="+mn-ea"/>
              </a:rPr>
              <a:t>EX</a:t>
            </a:r>
            <a:r>
              <a:rPr kumimoji="0" lang="zh-CN" altLang="en-US" sz="2200" b="1" dirty="0" smtClean="0">
                <a:latin typeface="+mn-ea"/>
                <a:ea typeface="+mn-ea"/>
              </a:rPr>
              <a:t>段→</a:t>
            </a:r>
            <a:r>
              <a:rPr kumimoji="0" lang="en-US" altLang="zh-CN" sz="2200" b="1" dirty="0" smtClean="0">
                <a:latin typeface="+mn-ea"/>
                <a:ea typeface="+mn-ea"/>
              </a:rPr>
              <a:t>EX</a:t>
            </a:r>
            <a:r>
              <a:rPr kumimoji="0" lang="zh-CN" altLang="en-US" sz="2200" b="1" dirty="0" smtClean="0">
                <a:latin typeface="+mn-ea"/>
                <a:ea typeface="+mn-ea"/>
              </a:rPr>
              <a:t>段转发线路</a:t>
            </a:r>
            <a:r>
              <a:rPr lang="zh-CN" altLang="zh-CN" sz="2200" b="1" dirty="0" smtClean="0">
                <a:latin typeface="+mn-ea"/>
                <a:ea typeface="+mn-ea"/>
              </a:rPr>
              <a:t>，</a:t>
            </a:r>
            <a:r>
              <a:rPr lang="en-US" altLang="zh-CN" sz="2200" b="1" dirty="0" err="1" smtClean="0">
                <a:latin typeface="+mn-ea"/>
                <a:ea typeface="+mn-ea"/>
              </a:rPr>
              <a:t>bne</a:t>
            </a:r>
            <a:r>
              <a:rPr lang="zh-CN" altLang="en-US" sz="2200" b="1" dirty="0" smtClean="0">
                <a:latin typeface="+mn-ea"/>
                <a:ea typeface="+mn-ea"/>
              </a:rPr>
              <a:t>指令在</a:t>
            </a:r>
            <a:r>
              <a:rPr lang="en-US" altLang="zh-CN" sz="2200" b="1" dirty="0" smtClean="0">
                <a:latin typeface="+mn-ea"/>
                <a:ea typeface="+mn-ea"/>
              </a:rPr>
              <a:t>MEM</a:t>
            </a:r>
            <a:r>
              <a:rPr lang="zh-CN" altLang="en-US" sz="2200" b="1" dirty="0" smtClean="0">
                <a:latin typeface="+mn-ea"/>
                <a:ea typeface="+mn-ea"/>
              </a:rPr>
              <a:t>段写</a:t>
            </a:r>
            <a:r>
              <a:rPr lang="en-US" altLang="zh-CN" sz="2200" b="1" dirty="0" smtClean="0">
                <a:latin typeface="+mn-ea"/>
                <a:ea typeface="+mn-ea"/>
              </a:rPr>
              <a:t>PC</a:t>
            </a:r>
            <a:r>
              <a:rPr lang="zh-CN" altLang="zh-CN" sz="2200" b="1" dirty="0" smtClean="0">
                <a:latin typeface="+mn-ea"/>
                <a:ea typeface="+mn-ea"/>
              </a:rPr>
              <a:t>。</a:t>
            </a:r>
            <a:r>
              <a:rPr lang="zh-CN" altLang="zh-CN" sz="2200" b="1" dirty="0">
                <a:latin typeface="+mn-ea"/>
                <a:ea typeface="+mn-ea"/>
              </a:rPr>
              <a:t>现有如下</a:t>
            </a:r>
            <a:r>
              <a:rPr lang="en-US" altLang="zh-CN" sz="2200" b="1" dirty="0">
                <a:latin typeface="+mn-ea"/>
                <a:ea typeface="+mn-ea"/>
              </a:rPr>
              <a:t>MIPS</a:t>
            </a:r>
            <a:r>
              <a:rPr lang="zh-CN" altLang="zh-CN" sz="2200" b="1" dirty="0">
                <a:latin typeface="+mn-ea"/>
                <a:ea typeface="+mn-ea"/>
              </a:rPr>
              <a:t>指令序列</a:t>
            </a:r>
            <a:r>
              <a:rPr lang="zh-CN" altLang="zh-CN" sz="2200" b="1" dirty="0" smtClean="0">
                <a:latin typeface="+mn-ea"/>
                <a:ea typeface="+mn-ea"/>
              </a:rPr>
              <a:t>：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algn="l"/>
            <a:r>
              <a:rPr lang="en-US" altLang="zh-CN" sz="2000" b="1" dirty="0" smtClean="0">
                <a:latin typeface="+mn-ea"/>
                <a:ea typeface="+mn-ea"/>
              </a:rPr>
              <a:t>           </a:t>
            </a:r>
            <a:r>
              <a:rPr lang="en-US" altLang="zh-CN" sz="2000" b="1" dirty="0" err="1" smtClean="0">
                <a:latin typeface="+mn-ea"/>
                <a:ea typeface="+mn-ea"/>
              </a:rPr>
              <a:t>addi</a:t>
            </a:r>
            <a:r>
              <a:rPr lang="en-US" altLang="zh-CN" sz="2000" b="1" dirty="0" smtClean="0">
                <a:latin typeface="+mn-ea"/>
                <a:ea typeface="+mn-ea"/>
              </a:rPr>
              <a:t> $</a:t>
            </a:r>
            <a:r>
              <a:rPr lang="en-US" altLang="zh-CN" sz="2000" b="1" dirty="0">
                <a:latin typeface="+mn-ea"/>
                <a:ea typeface="+mn-ea"/>
              </a:rPr>
              <a:t>4, $5, 100      </a:t>
            </a:r>
            <a:r>
              <a:rPr lang="en-US" altLang="zh-CN" sz="2000" b="1" dirty="0" smtClean="0">
                <a:latin typeface="+mn-ea"/>
                <a:ea typeface="+mn-ea"/>
              </a:rPr>
              <a:t> </a:t>
            </a:r>
            <a:r>
              <a:rPr lang="zh-CN" altLang="en-US" sz="2000" b="1" dirty="0" smtClean="0">
                <a:latin typeface="+mn-ea"/>
                <a:ea typeface="+mn-ea"/>
              </a:rPr>
              <a:t>；</a:t>
            </a:r>
            <a:r>
              <a:rPr lang="en-US" altLang="zh-CN" sz="2000" b="1" dirty="0" smtClean="0">
                <a:latin typeface="+mn-ea"/>
                <a:ea typeface="+mn-ea"/>
              </a:rPr>
              <a:t>I1</a:t>
            </a:r>
            <a:r>
              <a:rPr lang="en-US" altLang="zh-CN" sz="2000" b="1" dirty="0">
                <a:latin typeface="+mn-ea"/>
                <a:ea typeface="+mn-ea"/>
              </a:rPr>
              <a:t>: </a:t>
            </a:r>
            <a:r>
              <a:rPr lang="pt-BR" altLang="zh-CN" sz="2000" b="1" dirty="0">
                <a:latin typeface="+mn-ea"/>
                <a:ea typeface="+mn-ea"/>
              </a:rPr>
              <a:t>$4</a:t>
            </a:r>
            <a:r>
              <a:rPr lang="en-US" altLang="zh-CN" sz="2000" b="1" dirty="0">
                <a:latin typeface="+mn-ea"/>
                <a:ea typeface="+mn-ea"/>
              </a:rPr>
              <a:t>←</a:t>
            </a:r>
            <a:r>
              <a:rPr lang="pt-BR" altLang="zh-CN" sz="2000" b="1" dirty="0">
                <a:latin typeface="+mn-ea"/>
                <a:ea typeface="+mn-ea"/>
              </a:rPr>
              <a:t>$5</a:t>
            </a:r>
            <a:r>
              <a:rPr lang="zh-CN" altLang="zh-CN" sz="2000" b="1" dirty="0">
                <a:latin typeface="+mn-ea"/>
                <a:ea typeface="+mn-ea"/>
              </a:rPr>
              <a:t>＋</a:t>
            </a:r>
            <a:r>
              <a:rPr lang="pt-BR" altLang="zh-CN" sz="2000" b="1" dirty="0">
                <a:latin typeface="+mn-ea"/>
                <a:ea typeface="+mn-ea"/>
              </a:rPr>
              <a:t>100</a:t>
            </a:r>
            <a:endParaRPr lang="zh-CN" altLang="zh-CN" sz="2000" b="1" dirty="0">
              <a:latin typeface="+mn-ea"/>
              <a:ea typeface="+mn-ea"/>
            </a:endParaRPr>
          </a:p>
          <a:p>
            <a:pPr algn="l"/>
            <a:r>
              <a:rPr lang="en-US" altLang="zh-CN" sz="2000" b="1" dirty="0" smtClean="0">
                <a:latin typeface="+mn-ea"/>
                <a:ea typeface="+mn-ea"/>
              </a:rPr>
              <a:t>      L1</a:t>
            </a:r>
            <a:r>
              <a:rPr lang="en-US" altLang="zh-CN" sz="2000" b="1" dirty="0">
                <a:latin typeface="+mn-ea"/>
                <a:ea typeface="+mn-ea"/>
              </a:rPr>
              <a:t>:  add  $8, $6, $7    </a:t>
            </a:r>
            <a:r>
              <a:rPr lang="en-US" altLang="zh-CN" sz="2000" b="1" dirty="0" smtClean="0"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latin typeface="+mn-ea"/>
                <a:ea typeface="+mn-ea"/>
              </a:rPr>
              <a:t>；</a:t>
            </a:r>
            <a:r>
              <a:rPr lang="en-US" altLang="zh-CN" sz="2000" b="1" dirty="0" smtClean="0">
                <a:latin typeface="+mn-ea"/>
                <a:ea typeface="+mn-ea"/>
              </a:rPr>
              <a:t>I2</a:t>
            </a:r>
            <a:r>
              <a:rPr lang="en-US" altLang="zh-CN" sz="2000" b="1" dirty="0">
                <a:latin typeface="+mn-ea"/>
                <a:ea typeface="+mn-ea"/>
              </a:rPr>
              <a:t>: </a:t>
            </a:r>
            <a:r>
              <a:rPr lang="pt-BR" altLang="zh-CN" sz="2000" b="1" dirty="0">
                <a:latin typeface="+mn-ea"/>
                <a:ea typeface="+mn-ea"/>
              </a:rPr>
              <a:t>$8</a:t>
            </a:r>
            <a:r>
              <a:rPr lang="en-US" altLang="zh-CN" sz="2000" b="1" dirty="0">
                <a:latin typeface="+mn-ea"/>
                <a:ea typeface="+mn-ea"/>
              </a:rPr>
              <a:t>←</a:t>
            </a:r>
            <a:r>
              <a:rPr lang="pt-BR" altLang="zh-CN" sz="2000" b="1" dirty="0">
                <a:latin typeface="+mn-ea"/>
                <a:ea typeface="+mn-ea"/>
              </a:rPr>
              <a:t>$6</a:t>
            </a:r>
            <a:r>
              <a:rPr lang="zh-CN" altLang="zh-CN" sz="2000" b="1" dirty="0">
                <a:latin typeface="+mn-ea"/>
                <a:ea typeface="+mn-ea"/>
              </a:rPr>
              <a:t>＋</a:t>
            </a:r>
            <a:r>
              <a:rPr lang="pt-BR" altLang="zh-CN" sz="2000" b="1" dirty="0">
                <a:latin typeface="+mn-ea"/>
                <a:ea typeface="+mn-ea"/>
              </a:rPr>
              <a:t>$7</a:t>
            </a:r>
            <a:endParaRPr lang="zh-CN" altLang="zh-CN" sz="2000" b="1" dirty="0">
              <a:latin typeface="+mn-ea"/>
              <a:ea typeface="+mn-ea"/>
            </a:endParaRPr>
          </a:p>
          <a:p>
            <a:pPr algn="l"/>
            <a:r>
              <a:rPr lang="en-US" altLang="zh-CN" sz="2000" b="1" dirty="0" smtClean="0">
                <a:latin typeface="+mn-ea"/>
                <a:ea typeface="+mn-ea"/>
              </a:rPr>
              <a:t>           </a:t>
            </a:r>
            <a:r>
              <a:rPr lang="en-US" altLang="zh-CN" sz="2000" b="1" dirty="0" err="1" smtClean="0">
                <a:latin typeface="+mn-ea"/>
                <a:ea typeface="+mn-ea"/>
              </a:rPr>
              <a:t>sw</a:t>
            </a:r>
            <a:r>
              <a:rPr lang="en-US" altLang="zh-CN" sz="2000" b="1" dirty="0" smtClean="0">
                <a:latin typeface="+mn-ea"/>
                <a:ea typeface="+mn-ea"/>
              </a:rPr>
              <a:t>   </a:t>
            </a:r>
            <a:r>
              <a:rPr lang="en-US" altLang="zh-CN" sz="2000" b="1" dirty="0">
                <a:latin typeface="+mn-ea"/>
                <a:ea typeface="+mn-ea"/>
              </a:rPr>
              <a:t>$8, 20($6)     </a:t>
            </a:r>
            <a:r>
              <a:rPr lang="en-US" altLang="zh-CN" sz="2000" b="1" dirty="0" smtClean="0">
                <a:latin typeface="+mn-ea"/>
                <a:ea typeface="+mn-ea"/>
              </a:rPr>
              <a:t>  </a:t>
            </a:r>
            <a:r>
              <a:rPr lang="en-US" altLang="zh-CN" sz="2000" b="1" dirty="0">
                <a:latin typeface="+mn-ea"/>
                <a:ea typeface="+mn-ea"/>
              </a:rPr>
              <a:t> </a:t>
            </a:r>
            <a:r>
              <a:rPr lang="zh-CN" altLang="en-US" sz="2000" b="1" dirty="0" smtClean="0">
                <a:latin typeface="+mn-ea"/>
                <a:ea typeface="+mn-ea"/>
              </a:rPr>
              <a:t>；</a:t>
            </a:r>
            <a:r>
              <a:rPr lang="en-US" altLang="zh-CN" sz="2000" b="1" dirty="0" smtClean="0">
                <a:latin typeface="+mn-ea"/>
                <a:ea typeface="+mn-ea"/>
              </a:rPr>
              <a:t>I3</a:t>
            </a:r>
            <a:r>
              <a:rPr lang="en-US" altLang="zh-CN" sz="2000" b="1" dirty="0">
                <a:latin typeface="+mn-ea"/>
                <a:ea typeface="+mn-ea"/>
              </a:rPr>
              <a:t>: M[</a:t>
            </a:r>
            <a:r>
              <a:rPr lang="pt-BR" altLang="zh-CN" sz="2000" b="1" dirty="0">
                <a:latin typeface="+mn-ea"/>
                <a:ea typeface="+mn-ea"/>
              </a:rPr>
              <a:t>$6</a:t>
            </a:r>
            <a:r>
              <a:rPr lang="zh-CN" altLang="zh-CN" sz="2000" b="1" dirty="0">
                <a:latin typeface="+mn-ea"/>
                <a:ea typeface="+mn-ea"/>
              </a:rPr>
              <a:t>＋</a:t>
            </a:r>
            <a:r>
              <a:rPr lang="pt-BR" altLang="zh-CN" sz="2000" b="1" dirty="0">
                <a:latin typeface="+mn-ea"/>
                <a:ea typeface="+mn-ea"/>
              </a:rPr>
              <a:t>20]</a:t>
            </a:r>
            <a:r>
              <a:rPr lang="en-US" altLang="zh-CN" sz="2000" b="1" dirty="0">
                <a:latin typeface="+mn-ea"/>
                <a:ea typeface="+mn-ea"/>
              </a:rPr>
              <a:t>←</a:t>
            </a:r>
            <a:r>
              <a:rPr lang="pt-BR" altLang="zh-CN" sz="2000" b="1" dirty="0" smtClean="0">
                <a:latin typeface="+mn-ea"/>
                <a:ea typeface="+mn-ea"/>
              </a:rPr>
              <a:t>$8</a:t>
            </a:r>
            <a:endParaRPr lang="zh-CN" altLang="zh-CN" sz="2000" b="1" dirty="0">
              <a:latin typeface="+mn-ea"/>
              <a:ea typeface="+mn-ea"/>
            </a:endParaRPr>
          </a:p>
          <a:p>
            <a:pPr algn="l"/>
            <a:r>
              <a:rPr lang="en-US" altLang="zh-CN" sz="2000" b="1" dirty="0" smtClean="0">
                <a:latin typeface="+mn-ea"/>
                <a:ea typeface="+mn-ea"/>
              </a:rPr>
              <a:t>           </a:t>
            </a:r>
            <a:r>
              <a:rPr lang="en-US" altLang="zh-CN" sz="2000" b="1" dirty="0" err="1" smtClean="0">
                <a:latin typeface="+mn-ea"/>
                <a:ea typeface="+mn-ea"/>
              </a:rPr>
              <a:t>addi</a:t>
            </a:r>
            <a:r>
              <a:rPr lang="en-US" altLang="zh-CN" sz="2000" b="1" dirty="0" smtClean="0">
                <a:latin typeface="+mn-ea"/>
                <a:ea typeface="+mn-ea"/>
              </a:rPr>
              <a:t> $</a:t>
            </a:r>
            <a:r>
              <a:rPr lang="en-US" altLang="zh-CN" sz="2000" b="1" dirty="0">
                <a:latin typeface="+mn-ea"/>
                <a:ea typeface="+mn-ea"/>
              </a:rPr>
              <a:t>5, $5, 1       </a:t>
            </a:r>
            <a:r>
              <a:rPr lang="en-US" altLang="zh-CN" sz="2000" b="1" dirty="0" smtClean="0">
                <a:latin typeface="+mn-ea"/>
                <a:ea typeface="+mn-ea"/>
              </a:rPr>
              <a:t>  </a:t>
            </a:r>
            <a:r>
              <a:rPr lang="zh-CN" altLang="en-US" sz="2000" b="1" dirty="0" smtClean="0">
                <a:latin typeface="+mn-ea"/>
                <a:ea typeface="+mn-ea"/>
              </a:rPr>
              <a:t>；</a:t>
            </a:r>
            <a:r>
              <a:rPr lang="en-US" altLang="zh-CN" sz="2000" b="1" dirty="0" smtClean="0">
                <a:latin typeface="+mn-ea"/>
                <a:ea typeface="+mn-ea"/>
              </a:rPr>
              <a:t>I4</a:t>
            </a:r>
            <a:r>
              <a:rPr lang="en-US" altLang="zh-CN" sz="2000" b="1" dirty="0">
                <a:latin typeface="+mn-ea"/>
                <a:ea typeface="+mn-ea"/>
              </a:rPr>
              <a:t>: </a:t>
            </a:r>
            <a:r>
              <a:rPr lang="pt-BR" altLang="zh-CN" sz="2000" b="1" dirty="0">
                <a:latin typeface="+mn-ea"/>
                <a:ea typeface="+mn-ea"/>
              </a:rPr>
              <a:t>$5</a:t>
            </a:r>
            <a:r>
              <a:rPr lang="en-US" altLang="zh-CN" sz="2000" b="1" dirty="0">
                <a:latin typeface="+mn-ea"/>
                <a:ea typeface="+mn-ea"/>
              </a:rPr>
              <a:t>←</a:t>
            </a:r>
            <a:r>
              <a:rPr lang="pt-BR" altLang="zh-CN" sz="2000" b="1" dirty="0">
                <a:latin typeface="+mn-ea"/>
                <a:ea typeface="+mn-ea"/>
              </a:rPr>
              <a:t>$5</a:t>
            </a:r>
            <a:r>
              <a:rPr lang="zh-CN" altLang="zh-CN" sz="2000" b="1" dirty="0">
                <a:latin typeface="+mn-ea"/>
                <a:ea typeface="+mn-ea"/>
              </a:rPr>
              <a:t>＋</a:t>
            </a:r>
            <a:r>
              <a:rPr lang="pt-BR" altLang="zh-CN" sz="2000" b="1" dirty="0">
                <a:latin typeface="+mn-ea"/>
                <a:ea typeface="+mn-ea"/>
              </a:rPr>
              <a:t>1</a:t>
            </a:r>
            <a:endParaRPr lang="zh-CN" altLang="zh-CN" sz="2000" b="1" dirty="0">
              <a:latin typeface="+mn-ea"/>
              <a:ea typeface="+mn-ea"/>
            </a:endParaRPr>
          </a:p>
          <a:p>
            <a:pPr algn="l"/>
            <a:r>
              <a:rPr lang="en-US" altLang="zh-CN" sz="2000" b="1" dirty="0" smtClean="0">
                <a:latin typeface="+mn-ea"/>
                <a:ea typeface="+mn-ea"/>
              </a:rPr>
              <a:t>           </a:t>
            </a:r>
            <a:r>
              <a:rPr lang="en-US" altLang="zh-CN" sz="2000" b="1" dirty="0" err="1" smtClean="0">
                <a:latin typeface="+mn-ea"/>
                <a:ea typeface="+mn-ea"/>
              </a:rPr>
              <a:t>bne</a:t>
            </a:r>
            <a:r>
              <a:rPr lang="en-US" altLang="zh-CN" sz="2000" b="1" dirty="0" smtClean="0">
                <a:latin typeface="+mn-ea"/>
                <a:ea typeface="+mn-ea"/>
              </a:rPr>
              <a:t>  </a:t>
            </a:r>
            <a:r>
              <a:rPr lang="en-US" altLang="zh-CN" sz="2000" b="1" dirty="0">
                <a:latin typeface="+mn-ea"/>
                <a:ea typeface="+mn-ea"/>
              </a:rPr>
              <a:t>$5, $4, L1     </a:t>
            </a:r>
            <a:r>
              <a:rPr lang="en-US" altLang="zh-CN" sz="2000" b="1" dirty="0" smtClean="0">
                <a:latin typeface="+mn-ea"/>
                <a:ea typeface="+mn-ea"/>
              </a:rPr>
              <a:t>   </a:t>
            </a:r>
            <a:r>
              <a:rPr lang="zh-CN" altLang="en-US" sz="2000" b="1" dirty="0" smtClean="0">
                <a:latin typeface="+mn-ea"/>
                <a:ea typeface="+mn-ea"/>
              </a:rPr>
              <a:t>；</a:t>
            </a:r>
            <a:r>
              <a:rPr lang="en-US" altLang="zh-CN" sz="2000" b="1" dirty="0" smtClean="0">
                <a:latin typeface="+mn-ea"/>
                <a:ea typeface="+mn-ea"/>
              </a:rPr>
              <a:t>I5</a:t>
            </a:r>
            <a:r>
              <a:rPr lang="en-US" altLang="zh-CN" sz="2000" b="1" dirty="0">
                <a:latin typeface="+mn-ea"/>
                <a:ea typeface="+mn-ea"/>
              </a:rPr>
              <a:t>: </a:t>
            </a:r>
            <a:r>
              <a:rPr lang="pt-BR" altLang="zh-CN" sz="2000" b="1" dirty="0">
                <a:latin typeface="+mn-ea"/>
                <a:ea typeface="+mn-ea"/>
              </a:rPr>
              <a:t>$5</a:t>
            </a:r>
            <a:r>
              <a:rPr lang="zh-CN" altLang="zh-CN" sz="2000" b="1" dirty="0">
                <a:latin typeface="+mn-ea"/>
                <a:ea typeface="+mn-ea"/>
              </a:rPr>
              <a:t>≠</a:t>
            </a:r>
            <a:r>
              <a:rPr lang="en-US" altLang="zh-CN" sz="2000" b="1" dirty="0">
                <a:latin typeface="+mn-ea"/>
                <a:ea typeface="+mn-ea"/>
              </a:rPr>
              <a:t>$4</a:t>
            </a:r>
            <a:r>
              <a:rPr lang="zh-CN" altLang="zh-CN" sz="2000" b="1" dirty="0">
                <a:latin typeface="+mn-ea"/>
                <a:ea typeface="+mn-ea"/>
              </a:rPr>
              <a:t>时</a:t>
            </a:r>
            <a:r>
              <a:rPr lang="en-US" altLang="zh-CN" sz="2000" b="1" dirty="0">
                <a:latin typeface="+mn-ea"/>
                <a:ea typeface="+mn-ea"/>
              </a:rPr>
              <a:t>PC←L1</a:t>
            </a:r>
            <a:endParaRPr lang="zh-CN" altLang="zh-CN" sz="2000" b="1" dirty="0">
              <a:latin typeface="+mn-ea"/>
              <a:ea typeface="+mn-ea"/>
            </a:endParaRPr>
          </a:p>
          <a:p>
            <a:pPr algn="l"/>
            <a:r>
              <a:rPr lang="en-US" altLang="zh-CN" sz="2000" b="1" dirty="0" smtClean="0">
                <a:latin typeface="+mn-ea"/>
                <a:ea typeface="+mn-ea"/>
              </a:rPr>
              <a:t>           </a:t>
            </a:r>
            <a:r>
              <a:rPr lang="en-US" altLang="zh-CN" sz="2000" b="1" dirty="0" err="1" smtClean="0">
                <a:latin typeface="+mn-ea"/>
                <a:ea typeface="+mn-ea"/>
              </a:rPr>
              <a:t>addi</a:t>
            </a:r>
            <a:r>
              <a:rPr lang="en-US" altLang="zh-CN" sz="2000" b="1" dirty="0" smtClean="0">
                <a:latin typeface="+mn-ea"/>
                <a:ea typeface="+mn-ea"/>
              </a:rPr>
              <a:t> $</a:t>
            </a:r>
            <a:r>
              <a:rPr lang="en-US" altLang="zh-CN" sz="2000" b="1" dirty="0">
                <a:latin typeface="+mn-ea"/>
                <a:ea typeface="+mn-ea"/>
              </a:rPr>
              <a:t>9, $9, 10      </a:t>
            </a:r>
            <a:r>
              <a:rPr lang="en-US" altLang="zh-CN" sz="2000" b="1" dirty="0" smtClean="0">
                <a:latin typeface="+mn-ea"/>
                <a:ea typeface="+mn-ea"/>
              </a:rPr>
              <a:t>  </a:t>
            </a:r>
            <a:r>
              <a:rPr lang="zh-CN" altLang="en-US" sz="2000" b="1" dirty="0" smtClean="0">
                <a:latin typeface="+mn-ea"/>
                <a:ea typeface="+mn-ea"/>
              </a:rPr>
              <a:t>；</a:t>
            </a:r>
            <a:r>
              <a:rPr lang="en-US" altLang="zh-CN" sz="2000" b="1" dirty="0" smtClean="0">
                <a:latin typeface="+mn-ea"/>
                <a:ea typeface="+mn-ea"/>
              </a:rPr>
              <a:t>I6: </a:t>
            </a:r>
            <a:r>
              <a:rPr lang="pt-BR" altLang="zh-CN" sz="2000" b="1" dirty="0">
                <a:latin typeface="+mn-ea"/>
                <a:ea typeface="+mn-ea"/>
              </a:rPr>
              <a:t>$9</a:t>
            </a:r>
            <a:r>
              <a:rPr lang="en-US" altLang="zh-CN" sz="2000" b="1" dirty="0">
                <a:latin typeface="+mn-ea"/>
                <a:ea typeface="+mn-ea"/>
              </a:rPr>
              <a:t>←</a:t>
            </a:r>
            <a:r>
              <a:rPr lang="pt-BR" altLang="zh-CN" sz="2000" b="1" dirty="0">
                <a:latin typeface="+mn-ea"/>
                <a:ea typeface="+mn-ea"/>
              </a:rPr>
              <a:t>$9</a:t>
            </a:r>
            <a:r>
              <a:rPr lang="zh-CN" altLang="zh-CN" sz="2000" b="1" dirty="0">
                <a:latin typeface="+mn-ea"/>
                <a:ea typeface="+mn-ea"/>
              </a:rPr>
              <a:t>＋</a:t>
            </a:r>
            <a:r>
              <a:rPr lang="pt-BR" altLang="zh-CN" sz="2000" b="1" dirty="0">
                <a:latin typeface="+mn-ea"/>
                <a:ea typeface="+mn-ea"/>
              </a:rPr>
              <a:t>10</a:t>
            </a:r>
            <a:endParaRPr lang="zh-CN" altLang="zh-CN" sz="20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+mn-ea"/>
                <a:ea typeface="+mn-ea"/>
              </a:rPr>
              <a:t>  问：①</a:t>
            </a:r>
            <a:r>
              <a:rPr lang="zh-CN" altLang="zh-CN" sz="2200" b="1" dirty="0" smtClean="0">
                <a:latin typeface="+mn-ea"/>
                <a:ea typeface="+mn-ea"/>
              </a:rPr>
              <a:t>哪些</a:t>
            </a:r>
            <a:r>
              <a:rPr lang="zh-CN" altLang="zh-CN" sz="2200" b="1" dirty="0">
                <a:latin typeface="+mn-ea"/>
                <a:ea typeface="+mn-ea"/>
              </a:rPr>
              <a:t>指令之间存在</a:t>
            </a:r>
            <a:r>
              <a:rPr lang="en-US" altLang="zh-CN" sz="2200" b="1" dirty="0">
                <a:latin typeface="+mn-ea"/>
                <a:ea typeface="+mn-ea"/>
              </a:rPr>
              <a:t>RAW</a:t>
            </a:r>
            <a:r>
              <a:rPr lang="zh-CN" altLang="zh-CN" sz="2200" b="1" dirty="0">
                <a:latin typeface="+mn-ea"/>
                <a:ea typeface="+mn-ea"/>
              </a:rPr>
              <a:t>冒险</a:t>
            </a:r>
            <a:r>
              <a:rPr lang="zh-CN" altLang="zh-CN" sz="2200" b="1" dirty="0" smtClean="0">
                <a:latin typeface="+mn-ea"/>
                <a:ea typeface="+mn-ea"/>
              </a:rPr>
              <a:t>？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+mn-ea"/>
                <a:ea typeface="+mn-ea"/>
              </a:rPr>
              <a:t>      ②</a:t>
            </a:r>
            <a:r>
              <a:rPr lang="zh-CN" altLang="zh-CN" sz="2200" b="1" dirty="0" smtClean="0">
                <a:latin typeface="+mn-ea"/>
                <a:ea typeface="+mn-ea"/>
              </a:rPr>
              <a:t>采用</a:t>
            </a:r>
            <a:r>
              <a:rPr lang="zh-CN" altLang="zh-CN" sz="2200" b="1" dirty="0">
                <a:latin typeface="+mn-ea"/>
                <a:ea typeface="+mn-ea"/>
              </a:rPr>
              <a:t>阻塞法</a:t>
            </a:r>
            <a:r>
              <a:rPr lang="zh-CN" altLang="zh-CN" sz="2200" b="1" dirty="0" smtClean="0">
                <a:latin typeface="+mn-ea"/>
                <a:ea typeface="+mn-ea"/>
              </a:rPr>
              <a:t>处理</a:t>
            </a:r>
            <a:r>
              <a:rPr lang="zh-CN" altLang="en-US" sz="2200" b="1" dirty="0" smtClean="0">
                <a:latin typeface="+mn-ea"/>
                <a:ea typeface="+mn-ea"/>
              </a:rPr>
              <a:t>控制</a:t>
            </a:r>
            <a:r>
              <a:rPr lang="zh-CN" altLang="zh-CN" sz="2200" b="1" dirty="0" smtClean="0">
                <a:latin typeface="+mn-ea"/>
                <a:ea typeface="+mn-ea"/>
              </a:rPr>
              <a:t>冒险</a:t>
            </a:r>
            <a:r>
              <a:rPr lang="zh-CN" altLang="zh-CN" sz="2200" b="1" dirty="0">
                <a:latin typeface="+mn-ea"/>
                <a:ea typeface="+mn-ea"/>
              </a:rPr>
              <a:t>，指令序列的执行时间为多少拍</a:t>
            </a:r>
            <a:r>
              <a:rPr lang="zh-CN" altLang="zh-CN" sz="2200" b="1" dirty="0" smtClean="0">
                <a:latin typeface="+mn-ea"/>
                <a:ea typeface="+mn-ea"/>
              </a:rPr>
              <a:t>？</a:t>
            </a:r>
            <a:endParaRPr kumimoji="0"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4" name="Text Box 88"/>
          <p:cNvSpPr txBox="1">
            <a:spLocks noChangeArrowheads="1"/>
          </p:cNvSpPr>
          <p:nvPr/>
        </p:nvSpPr>
        <p:spPr bwMode="auto">
          <a:xfrm>
            <a:off x="179512" y="3874585"/>
            <a:ext cx="8773988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kumimoji="0"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kumimoji="0" lang="zh-CN" altLang="en-US" b="1" dirty="0" smtClean="0">
                <a:latin typeface="宋体" pitchFamily="2" charset="-122"/>
              </a:rPr>
              <a:t>①</a:t>
            </a:r>
            <a:r>
              <a:rPr kumimoji="0" lang="en-US" altLang="zh-CN" b="1" dirty="0" smtClean="0">
                <a:latin typeface="宋体" pitchFamily="2" charset="-122"/>
              </a:rPr>
              <a:t>RAW</a:t>
            </a:r>
            <a:r>
              <a:rPr kumimoji="0" lang="zh-CN" altLang="en-US" b="1" dirty="0" smtClean="0">
                <a:latin typeface="宋体" pitchFamily="2" charset="-122"/>
              </a:rPr>
              <a:t>冒险有：</a:t>
            </a:r>
            <a:r>
              <a:rPr kumimoji="0" lang="en-US" altLang="zh-CN" b="1" dirty="0" smtClean="0">
                <a:latin typeface="宋体" pitchFamily="2" charset="-122"/>
              </a:rPr>
              <a:t>I2-I3</a:t>
            </a:r>
            <a:r>
              <a:rPr kumimoji="0" lang="zh-CN" altLang="en-US" b="1" dirty="0" smtClean="0">
                <a:latin typeface="宋体" pitchFamily="2" charset="-122"/>
              </a:rPr>
              <a:t>、</a:t>
            </a:r>
            <a:r>
              <a:rPr kumimoji="0" lang="en-US" altLang="zh-CN" b="1" dirty="0" smtClean="0">
                <a:latin typeface="宋体" pitchFamily="2" charset="-122"/>
              </a:rPr>
              <a:t>I4-I5  </a:t>
            </a:r>
            <a:r>
              <a:rPr kumimoji="0" lang="en-US" altLang="zh-CN" sz="2000" b="1" dirty="0" smtClean="0">
                <a:latin typeface="宋体" pitchFamily="2" charset="-122"/>
              </a:rPr>
              <a:t>(I1-I5</a:t>
            </a:r>
            <a:r>
              <a:rPr kumimoji="0" lang="zh-CN" altLang="en-US" sz="2000" b="1" dirty="0" smtClean="0">
                <a:latin typeface="宋体" pitchFamily="2" charset="-122"/>
              </a:rPr>
              <a:t>不存在冒险</a:t>
            </a:r>
            <a:r>
              <a:rPr kumimoji="0" lang="en-US" altLang="zh-CN" sz="2000" b="1" dirty="0" smtClean="0">
                <a:latin typeface="宋体" pitchFamily="2" charset="-122"/>
              </a:rPr>
              <a:t>)</a:t>
            </a:r>
            <a:endParaRPr kumimoji="0" lang="en-US" altLang="zh-CN" sz="1800" b="1" dirty="0" smtClean="0">
              <a:latin typeface="宋体" pitchFamily="2" charset="-122"/>
            </a:endParaRPr>
          </a:p>
        </p:txBody>
      </p:sp>
      <p:sp>
        <p:nvSpPr>
          <p:cNvPr id="5" name="Text Box 88"/>
          <p:cNvSpPr txBox="1">
            <a:spLocks noChangeArrowheads="1"/>
          </p:cNvSpPr>
          <p:nvPr/>
        </p:nvSpPr>
        <p:spPr bwMode="auto">
          <a:xfrm>
            <a:off x="179512" y="4334333"/>
            <a:ext cx="885698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latin typeface="宋体" pitchFamily="2" charset="-122"/>
              </a:rPr>
              <a:t>     ②</a:t>
            </a:r>
            <a:r>
              <a:rPr kumimoji="0" lang="en-US" altLang="zh-CN" b="1" dirty="0" smtClean="0">
                <a:latin typeface="宋体" pitchFamily="2" charset="-122"/>
              </a:rPr>
              <a:t>I2-I3</a:t>
            </a:r>
            <a:r>
              <a:rPr kumimoji="0" lang="zh-CN" altLang="en-US" b="1" dirty="0" smtClean="0">
                <a:latin typeface="宋体" pitchFamily="2" charset="-122"/>
              </a:rPr>
              <a:t>、</a:t>
            </a:r>
            <a:r>
              <a:rPr kumimoji="0" lang="en-US" altLang="zh-CN" b="1" dirty="0" smtClean="0">
                <a:latin typeface="宋体" pitchFamily="2" charset="-122"/>
              </a:rPr>
              <a:t>I4-I5</a:t>
            </a:r>
            <a:r>
              <a:rPr kumimoji="0" lang="zh-CN" altLang="en-US" b="1" dirty="0" smtClean="0">
                <a:latin typeface="宋体" pitchFamily="2" charset="-122"/>
              </a:rPr>
              <a:t>冒险可用转发法处理，停</a:t>
            </a:r>
            <a:r>
              <a:rPr kumimoji="0" lang="en-US" altLang="zh-CN" b="1" dirty="0" smtClean="0">
                <a:latin typeface="宋体" pitchFamily="2" charset="-122"/>
              </a:rPr>
              <a:t>0</a:t>
            </a:r>
            <a:r>
              <a:rPr kumimoji="0" lang="zh-CN" altLang="en-US" b="1" dirty="0" smtClean="0">
                <a:latin typeface="宋体" pitchFamily="2" charset="-122"/>
              </a:rPr>
              <a:t>拍；</a:t>
            </a:r>
            <a:endParaRPr kumimoji="0" lang="en-US" altLang="zh-CN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</a:t>
            </a:r>
            <a:r>
              <a:rPr kumimoji="0" lang="en-US" altLang="zh-CN" b="1" dirty="0" smtClean="0">
                <a:latin typeface="宋体" pitchFamily="2" charset="-122"/>
              </a:rPr>
              <a:t>      </a:t>
            </a:r>
            <a:r>
              <a:rPr kumimoji="0" lang="zh-CN" altLang="en-US" b="1" dirty="0" smtClean="0">
                <a:latin typeface="宋体" pitchFamily="2" charset="-122"/>
              </a:rPr>
              <a:t>控制冒险用阻塞法处理时，</a:t>
            </a:r>
            <a:r>
              <a:rPr kumimoji="0" lang="en-US" altLang="zh-CN" b="1" dirty="0" smtClean="0">
                <a:latin typeface="宋体" pitchFamily="2" charset="-122"/>
              </a:rPr>
              <a:t>I5</a:t>
            </a:r>
            <a:r>
              <a:rPr kumimoji="0" lang="zh-CN" altLang="en-US" b="1" dirty="0" smtClean="0">
                <a:latin typeface="宋体" pitchFamily="2" charset="-122"/>
              </a:rPr>
              <a:t>每次时流水线停</a:t>
            </a:r>
            <a:r>
              <a:rPr kumimoji="0" lang="en-US" altLang="zh-CN" b="1" dirty="0" smtClean="0">
                <a:latin typeface="宋体" pitchFamily="2" charset="-122"/>
              </a:rPr>
              <a:t>3</a:t>
            </a:r>
            <a:r>
              <a:rPr kumimoji="0" lang="zh-CN" altLang="en-US" b="1" dirty="0" smtClean="0">
                <a:latin typeface="宋体" pitchFamily="2" charset="-122"/>
              </a:rPr>
              <a:t>拍；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 smtClean="0">
                <a:latin typeface="宋体" pitchFamily="2" charset="-122"/>
              </a:rPr>
              <a:t>       </a:t>
            </a:r>
            <a:r>
              <a:rPr kumimoji="0" lang="zh-CN" altLang="en-US" b="1" dirty="0" smtClean="0">
                <a:latin typeface="宋体" pitchFamily="2" charset="-122"/>
              </a:rPr>
              <a:t>指令序列执行时间＝</a:t>
            </a:r>
            <a:r>
              <a:rPr kumimoji="0" lang="en-US" altLang="zh-CN" b="1" dirty="0" smtClean="0">
                <a:latin typeface="宋体" pitchFamily="2" charset="-122"/>
              </a:rPr>
              <a:t>[5</a:t>
            </a:r>
            <a:r>
              <a:rPr lang="en-US" altLang="zh-CN" dirty="0" smtClean="0"/>
              <a:t>Δ</a:t>
            </a:r>
            <a:r>
              <a:rPr lang="en-US" altLang="zh-CN" b="1" i="1" dirty="0" smtClean="0"/>
              <a:t>t</a:t>
            </a:r>
            <a:r>
              <a:rPr kumimoji="0" lang="zh-CN" altLang="en-US" b="1" dirty="0" smtClean="0">
                <a:latin typeface="宋体" pitchFamily="2" charset="-122"/>
              </a:rPr>
              <a:t>＋</a:t>
            </a:r>
            <a:r>
              <a:rPr kumimoji="0" lang="en-US" altLang="zh-CN" b="1" dirty="0" smtClean="0">
                <a:latin typeface="宋体" pitchFamily="2" charset="-122"/>
              </a:rPr>
              <a:t>(402</a:t>
            </a:r>
            <a:r>
              <a:rPr kumimoji="0" lang="zh-CN" altLang="en-US" b="1" dirty="0" smtClean="0">
                <a:latin typeface="宋体" pitchFamily="2" charset="-122"/>
              </a:rPr>
              <a:t>－</a:t>
            </a:r>
            <a:r>
              <a:rPr kumimoji="0" lang="en-US" altLang="zh-CN" b="1" dirty="0" smtClean="0">
                <a:latin typeface="宋体" pitchFamily="2" charset="-122"/>
              </a:rPr>
              <a:t>1)</a:t>
            </a:r>
            <a:r>
              <a:rPr lang="en-US" altLang="zh-CN" dirty="0" err="1" smtClean="0"/>
              <a:t>Δ</a:t>
            </a:r>
            <a:r>
              <a:rPr lang="en-US" altLang="zh-CN" b="1" i="1" dirty="0" err="1" smtClean="0"/>
              <a:t>t</a:t>
            </a:r>
            <a:r>
              <a:rPr lang="en-US" altLang="zh-CN" b="1" dirty="0" smtClean="0">
                <a:latin typeface="+mn-ea"/>
                <a:ea typeface="+mn-ea"/>
              </a:rPr>
              <a:t>]</a:t>
            </a:r>
            <a:r>
              <a:rPr kumimoji="0" lang="zh-CN" altLang="en-US" b="1" dirty="0" smtClean="0">
                <a:latin typeface="宋体" pitchFamily="2" charset="-122"/>
              </a:rPr>
              <a:t>＋</a:t>
            </a:r>
            <a:r>
              <a:rPr kumimoji="0" lang="en-US" altLang="zh-CN" b="1" dirty="0" smtClean="0">
                <a:latin typeface="宋体" pitchFamily="2" charset="-122"/>
              </a:rPr>
              <a:t>3</a:t>
            </a:r>
            <a:r>
              <a:rPr lang="en-US" altLang="zh-CN" dirty="0" smtClean="0"/>
              <a:t>Δ</a:t>
            </a:r>
            <a:r>
              <a:rPr lang="en-US" altLang="zh-CN" b="1" i="1" dirty="0" smtClean="0"/>
              <a:t>t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latin typeface="+mn-ea"/>
                <a:ea typeface="+mn-ea"/>
              </a:rPr>
              <a:t>×100</a:t>
            </a: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</a:t>
            </a:r>
            <a:r>
              <a:rPr kumimoji="0" lang="en-US" altLang="zh-CN" b="1" dirty="0" smtClean="0">
                <a:latin typeface="宋体" pitchFamily="2" charset="-122"/>
              </a:rPr>
              <a:t>                      </a:t>
            </a:r>
            <a:r>
              <a:rPr kumimoji="0" lang="zh-CN" altLang="en-US" b="1" dirty="0" smtClean="0">
                <a:latin typeface="宋体" pitchFamily="2" charset="-122"/>
              </a:rPr>
              <a:t>＝</a:t>
            </a:r>
            <a:r>
              <a:rPr kumimoji="0" lang="en-US" altLang="zh-CN" b="1" dirty="0" smtClean="0">
                <a:latin typeface="宋体" pitchFamily="2" charset="-122"/>
              </a:rPr>
              <a:t>706</a:t>
            </a:r>
            <a:r>
              <a:rPr lang="en-US" altLang="zh-CN" dirty="0" smtClean="0"/>
              <a:t>Δ</a:t>
            </a:r>
            <a:r>
              <a:rPr lang="en-US" altLang="zh-CN" b="1" i="1" dirty="0" smtClean="0"/>
              <a:t>t</a:t>
            </a:r>
            <a:endParaRPr kumimoji="0" lang="en-US" altLang="zh-CN" b="1" dirty="0" smtClean="0">
              <a:latin typeface="宋体" pitchFamily="2" charset="-122"/>
            </a:endParaRPr>
          </a:p>
        </p:txBody>
      </p:sp>
      <p:sp>
        <p:nvSpPr>
          <p:cNvPr id="6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06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111</a:t>
            </a:fld>
            <a:endParaRPr lang="en-US" altLang="zh-CN"/>
          </a:p>
        </p:txBody>
      </p:sp>
      <p:sp>
        <p:nvSpPr>
          <p:cNvPr id="3" name="Text Box 88"/>
          <p:cNvSpPr txBox="1">
            <a:spLocks noChangeArrowheads="1"/>
          </p:cNvSpPr>
          <p:nvPr/>
        </p:nvSpPr>
        <p:spPr bwMode="auto">
          <a:xfrm>
            <a:off x="190376" y="260648"/>
            <a:ext cx="8774112" cy="5320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kumimoji="0"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kumimoji="0"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分支预测法：</a:t>
            </a:r>
            <a:r>
              <a:rPr lang="zh-CN" altLang="zh-CN" b="1" u="sng" dirty="0" smtClean="0"/>
              <a:t>预测</a:t>
            </a:r>
            <a:r>
              <a:rPr lang="zh-CN" altLang="zh-CN" b="1" dirty="0" smtClean="0"/>
              <a:t>转移</a:t>
            </a:r>
            <a:r>
              <a:rPr lang="zh-CN" altLang="zh-CN" b="1" dirty="0"/>
              <a:t>方向，并</a:t>
            </a:r>
            <a:r>
              <a:rPr lang="zh-CN" altLang="zh-CN" b="1" u="sng" dirty="0"/>
              <a:t>执行</a:t>
            </a:r>
            <a:r>
              <a:rPr lang="zh-CN" altLang="zh-CN" b="1" dirty="0"/>
              <a:t>该方向的指令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pPr algn="l" eaLnBrk="0" hangingPunct="0">
              <a:lnSpc>
                <a:spcPct val="114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                      </a:t>
            </a:r>
            <a:r>
              <a:rPr lang="zh-CN" altLang="en-US" b="1" dirty="0" smtClean="0"/>
              <a:t>猜对</a:t>
            </a:r>
            <a:r>
              <a:rPr lang="zh-CN" altLang="zh-CN" b="1" dirty="0" smtClean="0"/>
              <a:t>时</a:t>
            </a:r>
            <a:r>
              <a:rPr lang="zh-CN" altLang="zh-CN" b="1" u="sng" dirty="0"/>
              <a:t>继续</a:t>
            </a:r>
            <a:r>
              <a:rPr lang="zh-CN" altLang="zh-CN" b="1" u="sng" dirty="0" smtClean="0"/>
              <a:t>执行</a:t>
            </a:r>
            <a:r>
              <a:rPr lang="zh-CN" altLang="en-US" b="1" dirty="0" smtClean="0"/>
              <a:t>后续</a:t>
            </a:r>
            <a:r>
              <a:rPr lang="zh-CN" altLang="zh-CN" b="1" dirty="0" smtClean="0"/>
              <a:t>指令，</a:t>
            </a:r>
            <a:endParaRPr lang="en-US" altLang="zh-CN" b="1" dirty="0" smtClean="0"/>
          </a:p>
          <a:p>
            <a:pPr algn="l" eaLnBrk="0" hangingPunct="0">
              <a:lnSpc>
                <a:spcPct val="114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                      </a:t>
            </a:r>
            <a:r>
              <a:rPr lang="zh-CN" altLang="en-US" b="1" dirty="0" smtClean="0"/>
              <a:t>猜错</a:t>
            </a:r>
            <a:r>
              <a:rPr lang="zh-CN" altLang="zh-CN" b="1" dirty="0" smtClean="0"/>
              <a:t>时</a:t>
            </a:r>
            <a:r>
              <a:rPr lang="zh-CN" altLang="zh-CN" b="1" u="sng" dirty="0"/>
              <a:t>回头执行</a:t>
            </a:r>
            <a:r>
              <a:rPr lang="zh-CN" altLang="zh-CN" b="1" dirty="0"/>
              <a:t>另一方向上的</a:t>
            </a:r>
            <a:r>
              <a:rPr lang="zh-CN" altLang="zh-CN" b="1" dirty="0" smtClean="0"/>
              <a:t>指令</a:t>
            </a:r>
            <a:endParaRPr lang="en-US" altLang="zh-CN" b="1" dirty="0" smtClean="0"/>
          </a:p>
          <a:p>
            <a:pPr algn="l" eaLnBrk="0" hangingPunct="0">
              <a:lnSpc>
                <a:spcPct val="125000"/>
              </a:lnSpc>
            </a:pPr>
            <a:endParaRPr lang="en-US" altLang="zh-CN" b="1" spc="-200" dirty="0">
              <a:latin typeface="+mn-ea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endParaRPr lang="en-US" altLang="zh-CN" b="1" spc="-200" dirty="0" smtClean="0">
              <a:latin typeface="+mn-ea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endParaRPr lang="en-US" altLang="zh-CN" b="1" spc="-200" dirty="0">
              <a:latin typeface="+mn-ea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endParaRPr lang="en-US" altLang="zh-CN" b="1" spc="-200" dirty="0" smtClean="0">
              <a:latin typeface="+mn-ea"/>
              <a:ea typeface="+mn-ea"/>
            </a:endParaRPr>
          </a:p>
          <a:p>
            <a:pPr algn="l" eaLnBrk="0" hangingPunct="0">
              <a:lnSpc>
                <a:spcPct val="125000"/>
              </a:lnSpc>
              <a:spcBef>
                <a:spcPts val="1800"/>
              </a:spcBef>
            </a:pP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停顿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拍数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机制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 eaLnBrk="0" hangingPunct="0">
              <a:lnSpc>
                <a:spcPct val="125000"/>
              </a:lnSpc>
            </a:pPr>
            <a:endParaRPr kumimoji="0" lang="en-US" altLang="zh-CN" b="1" spc="-200" dirty="0">
              <a:solidFill>
                <a:schemeClr val="accent2"/>
              </a:solidFill>
              <a:latin typeface="宋体" pitchFamily="2" charset="-122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预测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方法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spc="-200" dirty="0" smtClean="0">
              <a:latin typeface="+mn-ea"/>
              <a:ea typeface="+mn-ea"/>
            </a:endParaRPr>
          </a:p>
        </p:txBody>
      </p:sp>
      <p:sp>
        <p:nvSpPr>
          <p:cNvPr id="4" name="Text Box 88"/>
          <p:cNvSpPr txBox="1">
            <a:spLocks noChangeArrowheads="1"/>
          </p:cNvSpPr>
          <p:nvPr/>
        </p:nvSpPr>
        <p:spPr bwMode="auto">
          <a:xfrm>
            <a:off x="2555776" y="3586553"/>
            <a:ext cx="626469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猜</a:t>
            </a:r>
            <a:r>
              <a:rPr lang="zh-CN" altLang="en-US" b="1" dirty="0">
                <a:latin typeface="+mn-ea"/>
                <a:ea typeface="+mn-ea"/>
              </a:rPr>
              <a:t>对</a:t>
            </a:r>
            <a:r>
              <a:rPr lang="zh-CN" altLang="zh-CN" b="1" dirty="0" smtClean="0">
                <a:latin typeface="+mn-ea"/>
                <a:ea typeface="+mn-ea"/>
              </a:rPr>
              <a:t>时</a:t>
            </a:r>
            <a:r>
              <a:rPr lang="zh-CN" altLang="en-US" b="1" dirty="0" smtClean="0">
                <a:latin typeface="+mn-ea"/>
                <a:ea typeface="+mn-ea"/>
              </a:rPr>
              <a:t>≥</a:t>
            </a:r>
            <a:r>
              <a:rPr lang="en-US" altLang="zh-CN" b="1" dirty="0" smtClean="0">
                <a:latin typeface="+mn-ea"/>
                <a:ea typeface="+mn-ea"/>
              </a:rPr>
              <a:t>0</a:t>
            </a:r>
            <a:r>
              <a:rPr lang="zh-CN" altLang="en-US" b="1" dirty="0" smtClean="0">
                <a:latin typeface="+mn-ea"/>
                <a:ea typeface="+mn-ea"/>
              </a:rPr>
              <a:t>拍</a:t>
            </a:r>
            <a:r>
              <a:rPr lang="en-US" altLang="zh-CN" sz="1800" b="1" dirty="0" smtClean="0">
                <a:latin typeface="+mn-ea"/>
                <a:ea typeface="+mn-ea"/>
              </a:rPr>
              <a:t>(IF</a:t>
            </a:r>
            <a:r>
              <a:rPr lang="zh-CN" altLang="en-US" sz="1800" b="1" dirty="0" smtClean="0">
                <a:latin typeface="+mn-ea"/>
                <a:ea typeface="+mn-ea"/>
              </a:rPr>
              <a:t>或</a:t>
            </a:r>
            <a:r>
              <a:rPr lang="en-US" altLang="zh-CN" sz="1800" b="1" dirty="0" smtClean="0">
                <a:latin typeface="+mn-ea"/>
                <a:ea typeface="+mn-ea"/>
              </a:rPr>
              <a:t>ID)</a:t>
            </a:r>
            <a:r>
              <a:rPr lang="zh-CN" altLang="en-US" b="1" dirty="0" smtClean="0">
                <a:latin typeface="+mn-ea"/>
                <a:ea typeface="+mn-ea"/>
              </a:rPr>
              <a:t>，猜</a:t>
            </a:r>
            <a:r>
              <a:rPr lang="zh-CN" altLang="zh-CN" b="1" dirty="0" smtClean="0">
                <a:latin typeface="+mn-ea"/>
                <a:ea typeface="+mn-ea"/>
              </a:rPr>
              <a:t>错时</a:t>
            </a:r>
            <a:r>
              <a:rPr lang="zh-CN" altLang="en-US" b="1" dirty="0" smtClean="0">
                <a:latin typeface="+mn-ea"/>
                <a:ea typeface="+mn-ea"/>
              </a:rPr>
              <a:t>＝阻塞法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＋</a:t>
            </a:r>
            <a:r>
              <a:rPr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1</a:t>
            </a:r>
            <a:r>
              <a:rPr kumimoji="0" lang="zh-CN" altLang="en-US" b="1" dirty="0" smtClean="0">
                <a:latin typeface="+mn-ea"/>
                <a:ea typeface="+mn-ea"/>
              </a:rPr>
              <a:t>拍</a:t>
            </a:r>
            <a:endParaRPr kumimoji="0" lang="en-US" altLang="zh-CN" b="1" dirty="0" smtClean="0">
              <a:latin typeface="+mn-ea"/>
              <a:ea typeface="+mn-ea"/>
            </a:endParaRPr>
          </a:p>
        </p:txBody>
      </p:sp>
      <p:grpSp>
        <p:nvGrpSpPr>
          <p:cNvPr id="176" name="组合 175"/>
          <p:cNvGrpSpPr/>
          <p:nvPr/>
        </p:nvGrpSpPr>
        <p:grpSpPr>
          <a:xfrm>
            <a:off x="539552" y="1562720"/>
            <a:ext cx="3960440" cy="2010296"/>
            <a:chOff x="539552" y="1706736"/>
            <a:chExt cx="3960440" cy="2010296"/>
          </a:xfrm>
        </p:grpSpPr>
        <p:grpSp>
          <p:nvGrpSpPr>
            <p:cNvPr id="162" name="组合 161"/>
            <p:cNvGrpSpPr/>
            <p:nvPr/>
          </p:nvGrpSpPr>
          <p:grpSpPr>
            <a:xfrm>
              <a:off x="539552" y="1706736"/>
              <a:ext cx="3960440" cy="1512168"/>
              <a:chOff x="107504" y="2276872"/>
              <a:chExt cx="3960440" cy="1512168"/>
            </a:xfrm>
          </p:grpSpPr>
          <p:cxnSp>
            <p:nvCxnSpPr>
              <p:cNvPr id="11" name="直接箭头连接符 10"/>
              <p:cNvCxnSpPr/>
              <p:nvPr/>
            </p:nvCxnSpPr>
            <p:spPr bwMode="auto">
              <a:xfrm>
                <a:off x="535358" y="3789040"/>
                <a:ext cx="3532586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2" name="直接箭头连接符 11"/>
              <p:cNvCxnSpPr/>
              <p:nvPr/>
            </p:nvCxnSpPr>
            <p:spPr bwMode="auto">
              <a:xfrm flipH="1" flipV="1">
                <a:off x="535358" y="2276872"/>
                <a:ext cx="4194" cy="150901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3" name="Text Box 61"/>
              <p:cNvSpPr txBox="1">
                <a:spLocks noChangeArrowheads="1"/>
              </p:cNvSpPr>
              <p:nvPr/>
            </p:nvSpPr>
            <p:spPr bwMode="auto">
              <a:xfrm>
                <a:off x="535358" y="3503786"/>
                <a:ext cx="432048" cy="28210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add</a:t>
                </a:r>
              </a:p>
            </p:txBody>
          </p:sp>
          <p:sp>
            <p:nvSpPr>
              <p:cNvPr id="14" name="Text Box 63"/>
              <p:cNvSpPr txBox="1">
                <a:spLocks noChangeArrowheads="1"/>
              </p:cNvSpPr>
              <p:nvPr/>
            </p:nvSpPr>
            <p:spPr bwMode="auto">
              <a:xfrm>
                <a:off x="107504" y="2339802"/>
                <a:ext cx="432048" cy="14430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dirty="0" smtClean="0">
                    <a:latin typeface="宋体" pitchFamily="2" charset="-122"/>
                  </a:rPr>
                  <a:t>WB</a:t>
                </a:r>
                <a:endParaRPr lang="en-US" altLang="zh-CN" sz="1800" b="1" dirty="0" smtClean="0">
                  <a:solidFill>
                    <a:srgbClr val="CC3300"/>
                  </a:solidFill>
                  <a:latin typeface="宋体" pitchFamily="2" charset="-122"/>
                </a:endParaRPr>
              </a:p>
              <a:p>
                <a:pPr>
                  <a:lnSpc>
                    <a:spcPct val="10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MEM</a:t>
                </a:r>
              </a:p>
              <a:p>
                <a:pPr>
                  <a:lnSpc>
                    <a:spcPct val="10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EX</a:t>
                </a:r>
                <a:endParaRPr lang="en-US" altLang="zh-CN" sz="1800" b="1" dirty="0">
                  <a:latin typeface="宋体" pitchFamily="2" charset="-122"/>
                </a:endParaRPr>
              </a:p>
              <a:p>
                <a:pPr>
                  <a:lnSpc>
                    <a:spcPct val="10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ID</a:t>
                </a:r>
                <a:endParaRPr lang="en-US" altLang="zh-CN" sz="1800" b="1" dirty="0">
                  <a:latin typeface="宋体" pitchFamily="2" charset="-122"/>
                </a:endParaRPr>
              </a:p>
              <a:p>
                <a:pPr>
                  <a:lnSpc>
                    <a:spcPct val="10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IF</a:t>
                </a:r>
                <a:endParaRPr lang="en-US" altLang="zh-CN" sz="1800" b="1" dirty="0">
                  <a:latin typeface="宋体" pitchFamily="2" charset="-122"/>
                </a:endParaRPr>
              </a:p>
            </p:txBody>
          </p:sp>
          <p:sp>
            <p:nvSpPr>
              <p:cNvPr id="15" name="Text Box 61"/>
              <p:cNvSpPr txBox="1">
                <a:spLocks noChangeArrowheads="1"/>
              </p:cNvSpPr>
              <p:nvPr/>
            </p:nvSpPr>
            <p:spPr bwMode="auto">
              <a:xfrm>
                <a:off x="971600" y="3501008"/>
                <a:ext cx="432048" cy="284882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 smtClean="0">
                    <a:latin typeface="+mn-ea"/>
                    <a:ea typeface="+mn-ea"/>
                  </a:rPr>
                  <a:t>bne</a:t>
                </a:r>
                <a:endParaRPr lang="en-US" altLang="zh-CN" sz="1800" b="1" dirty="0" smtClean="0">
                  <a:latin typeface="+mn-ea"/>
                  <a:ea typeface="+mn-ea"/>
                </a:endParaRPr>
              </a:p>
            </p:txBody>
          </p:sp>
          <p:sp>
            <p:nvSpPr>
              <p:cNvPr id="16" name="Text Box 61"/>
              <p:cNvSpPr txBox="1">
                <a:spLocks noChangeArrowheads="1"/>
              </p:cNvSpPr>
              <p:nvPr/>
            </p:nvSpPr>
            <p:spPr bwMode="auto">
              <a:xfrm>
                <a:off x="1403648" y="3501008"/>
                <a:ext cx="432048" cy="288032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17" name="Text Box 61"/>
              <p:cNvSpPr txBox="1">
                <a:spLocks noChangeArrowheads="1"/>
              </p:cNvSpPr>
              <p:nvPr/>
            </p:nvSpPr>
            <p:spPr bwMode="auto">
              <a:xfrm>
                <a:off x="971600" y="3212974"/>
                <a:ext cx="432048" cy="28803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add</a:t>
                </a:r>
              </a:p>
            </p:txBody>
          </p:sp>
          <p:sp>
            <p:nvSpPr>
              <p:cNvPr id="18" name="Text Box 61"/>
              <p:cNvSpPr txBox="1">
                <a:spLocks noChangeArrowheads="1"/>
              </p:cNvSpPr>
              <p:nvPr/>
            </p:nvSpPr>
            <p:spPr bwMode="auto">
              <a:xfrm>
                <a:off x="1403648" y="3212976"/>
                <a:ext cx="432048" cy="284884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 smtClean="0">
                    <a:latin typeface="+mn-ea"/>
                    <a:ea typeface="+mn-ea"/>
                  </a:rPr>
                  <a:t>bne</a:t>
                </a:r>
                <a:endParaRPr lang="en-US" altLang="zh-CN" sz="1800" b="1" dirty="0" smtClean="0">
                  <a:latin typeface="+mn-ea"/>
                  <a:ea typeface="+mn-ea"/>
                </a:endParaRPr>
              </a:p>
            </p:txBody>
          </p:sp>
          <p:sp>
            <p:nvSpPr>
              <p:cNvPr id="19" name="Text Box 61"/>
              <p:cNvSpPr txBox="1">
                <a:spLocks noChangeArrowheads="1"/>
              </p:cNvSpPr>
              <p:nvPr/>
            </p:nvSpPr>
            <p:spPr bwMode="auto">
              <a:xfrm>
                <a:off x="1835696" y="3212976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20" name="Text Box 61"/>
              <p:cNvSpPr txBox="1">
                <a:spLocks noChangeArrowheads="1"/>
              </p:cNvSpPr>
              <p:nvPr/>
            </p:nvSpPr>
            <p:spPr bwMode="auto">
              <a:xfrm>
                <a:off x="1403648" y="2924944"/>
                <a:ext cx="432048" cy="28803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add</a:t>
                </a:r>
              </a:p>
            </p:txBody>
          </p:sp>
          <p:sp>
            <p:nvSpPr>
              <p:cNvPr id="21" name="Text Box 61"/>
              <p:cNvSpPr txBox="1">
                <a:spLocks noChangeArrowheads="1"/>
              </p:cNvSpPr>
              <p:nvPr/>
            </p:nvSpPr>
            <p:spPr bwMode="auto">
              <a:xfrm>
                <a:off x="1835696" y="2924946"/>
                <a:ext cx="432048" cy="284884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 smtClean="0">
                    <a:latin typeface="+mn-ea"/>
                    <a:ea typeface="+mn-ea"/>
                  </a:rPr>
                  <a:t>bne</a:t>
                </a:r>
                <a:endParaRPr lang="en-US" altLang="zh-CN" sz="1800" b="1" dirty="0" smtClean="0">
                  <a:latin typeface="+mn-ea"/>
                  <a:ea typeface="+mn-ea"/>
                </a:endParaRPr>
              </a:p>
            </p:txBody>
          </p:sp>
          <p:sp>
            <p:nvSpPr>
              <p:cNvPr id="22" name="Text Box 61"/>
              <p:cNvSpPr txBox="1">
                <a:spLocks noChangeArrowheads="1"/>
              </p:cNvSpPr>
              <p:nvPr/>
            </p:nvSpPr>
            <p:spPr bwMode="auto">
              <a:xfrm>
                <a:off x="2699792" y="3501008"/>
                <a:ext cx="432048" cy="288030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I6</a:t>
                </a:r>
              </a:p>
            </p:txBody>
          </p:sp>
          <p:sp>
            <p:nvSpPr>
              <p:cNvPr id="23" name="Text Box 61"/>
              <p:cNvSpPr txBox="1">
                <a:spLocks noChangeArrowheads="1"/>
              </p:cNvSpPr>
              <p:nvPr/>
            </p:nvSpPr>
            <p:spPr bwMode="auto">
              <a:xfrm>
                <a:off x="1835696" y="3501008"/>
                <a:ext cx="432048" cy="288032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I4</a:t>
                </a:r>
              </a:p>
            </p:txBody>
          </p:sp>
          <p:sp>
            <p:nvSpPr>
              <p:cNvPr id="24" name="Text Box 61"/>
              <p:cNvSpPr txBox="1">
                <a:spLocks noChangeArrowheads="1"/>
              </p:cNvSpPr>
              <p:nvPr/>
            </p:nvSpPr>
            <p:spPr bwMode="auto">
              <a:xfrm>
                <a:off x="2267744" y="2924944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25" name="Text Box 61"/>
              <p:cNvSpPr txBox="1">
                <a:spLocks noChangeArrowheads="1"/>
              </p:cNvSpPr>
              <p:nvPr/>
            </p:nvSpPr>
            <p:spPr bwMode="auto">
              <a:xfrm>
                <a:off x="1835696" y="2636910"/>
                <a:ext cx="432048" cy="28803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add</a:t>
                </a:r>
              </a:p>
            </p:txBody>
          </p:sp>
          <p:sp>
            <p:nvSpPr>
              <p:cNvPr id="26" name="Text Box 61"/>
              <p:cNvSpPr txBox="1">
                <a:spLocks noChangeArrowheads="1"/>
              </p:cNvSpPr>
              <p:nvPr/>
            </p:nvSpPr>
            <p:spPr bwMode="auto">
              <a:xfrm>
                <a:off x="2267744" y="2636912"/>
                <a:ext cx="432048" cy="284884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 smtClean="0">
                    <a:latin typeface="+mn-ea"/>
                    <a:ea typeface="+mn-ea"/>
                  </a:rPr>
                  <a:t>bne</a:t>
                </a:r>
                <a:endParaRPr lang="en-US" altLang="zh-CN" sz="1800" b="1" dirty="0" smtClean="0">
                  <a:latin typeface="+mn-ea"/>
                  <a:ea typeface="+mn-ea"/>
                </a:endParaRPr>
              </a:p>
            </p:txBody>
          </p:sp>
          <p:sp>
            <p:nvSpPr>
              <p:cNvPr id="27" name="Text Box 61"/>
              <p:cNvSpPr txBox="1">
                <a:spLocks noChangeArrowheads="1"/>
              </p:cNvSpPr>
              <p:nvPr/>
            </p:nvSpPr>
            <p:spPr bwMode="auto">
              <a:xfrm>
                <a:off x="2699792" y="2636910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28" name="Text Box 61"/>
              <p:cNvSpPr txBox="1">
                <a:spLocks noChangeArrowheads="1"/>
              </p:cNvSpPr>
              <p:nvPr/>
            </p:nvSpPr>
            <p:spPr bwMode="auto">
              <a:xfrm>
                <a:off x="2267744" y="2348880"/>
                <a:ext cx="432048" cy="28803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add</a:t>
                </a:r>
              </a:p>
            </p:txBody>
          </p:sp>
          <p:sp>
            <p:nvSpPr>
              <p:cNvPr id="29" name="Text Box 61"/>
              <p:cNvSpPr txBox="1">
                <a:spLocks noChangeArrowheads="1"/>
              </p:cNvSpPr>
              <p:nvPr/>
            </p:nvSpPr>
            <p:spPr bwMode="auto">
              <a:xfrm>
                <a:off x="3131840" y="2348880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30" name="Text Box 61"/>
              <p:cNvSpPr txBox="1">
                <a:spLocks noChangeArrowheads="1"/>
              </p:cNvSpPr>
              <p:nvPr/>
            </p:nvSpPr>
            <p:spPr bwMode="auto">
              <a:xfrm>
                <a:off x="2699792" y="2924944"/>
                <a:ext cx="432048" cy="284884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I4</a:t>
                </a:r>
              </a:p>
            </p:txBody>
          </p:sp>
          <p:sp>
            <p:nvSpPr>
              <p:cNvPr id="31" name="Text Box 61"/>
              <p:cNvSpPr txBox="1">
                <a:spLocks noChangeArrowheads="1"/>
              </p:cNvSpPr>
              <p:nvPr/>
            </p:nvSpPr>
            <p:spPr bwMode="auto">
              <a:xfrm>
                <a:off x="3131840" y="2636910"/>
                <a:ext cx="432048" cy="284884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I4</a:t>
                </a:r>
              </a:p>
            </p:txBody>
          </p:sp>
          <p:sp>
            <p:nvSpPr>
              <p:cNvPr id="32" name="Text Box 61"/>
              <p:cNvSpPr txBox="1">
                <a:spLocks noChangeArrowheads="1"/>
              </p:cNvSpPr>
              <p:nvPr/>
            </p:nvSpPr>
            <p:spPr bwMode="auto">
              <a:xfrm>
                <a:off x="3563888" y="2348880"/>
                <a:ext cx="432048" cy="284884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I4</a:t>
                </a:r>
              </a:p>
            </p:txBody>
          </p:sp>
          <p:sp>
            <p:nvSpPr>
              <p:cNvPr id="33" name="Text Box 61"/>
              <p:cNvSpPr txBox="1">
                <a:spLocks noChangeArrowheads="1"/>
              </p:cNvSpPr>
              <p:nvPr/>
            </p:nvSpPr>
            <p:spPr bwMode="auto">
              <a:xfrm>
                <a:off x="2267744" y="3212976"/>
                <a:ext cx="432048" cy="284884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I4</a:t>
                </a:r>
                <a:endParaRPr lang="en-US" altLang="zh-CN" sz="1800" b="1" dirty="0">
                  <a:latin typeface="+mn-ea"/>
                  <a:ea typeface="+mn-ea"/>
                </a:endParaRPr>
              </a:p>
            </p:txBody>
          </p:sp>
          <p:sp>
            <p:nvSpPr>
              <p:cNvPr id="34" name="Text Box 61"/>
              <p:cNvSpPr txBox="1">
                <a:spLocks noChangeArrowheads="1"/>
              </p:cNvSpPr>
              <p:nvPr/>
            </p:nvSpPr>
            <p:spPr bwMode="auto">
              <a:xfrm>
                <a:off x="2267744" y="3501008"/>
                <a:ext cx="432048" cy="28803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I5</a:t>
                </a:r>
              </a:p>
            </p:txBody>
          </p:sp>
          <p:sp>
            <p:nvSpPr>
              <p:cNvPr id="35" name="Text Box 61"/>
              <p:cNvSpPr txBox="1">
                <a:spLocks noChangeArrowheads="1"/>
              </p:cNvSpPr>
              <p:nvPr/>
            </p:nvSpPr>
            <p:spPr bwMode="auto">
              <a:xfrm>
                <a:off x="2699792" y="3212976"/>
                <a:ext cx="432048" cy="284884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I5</a:t>
                </a:r>
                <a:endParaRPr lang="en-US" altLang="zh-CN" sz="1800" b="1" dirty="0">
                  <a:latin typeface="+mn-ea"/>
                  <a:ea typeface="+mn-ea"/>
                </a:endParaRPr>
              </a:p>
            </p:txBody>
          </p:sp>
          <p:sp>
            <p:nvSpPr>
              <p:cNvPr id="36" name="Text Box 61"/>
              <p:cNvSpPr txBox="1">
                <a:spLocks noChangeArrowheads="1"/>
              </p:cNvSpPr>
              <p:nvPr/>
            </p:nvSpPr>
            <p:spPr bwMode="auto">
              <a:xfrm>
                <a:off x="3131840" y="2924944"/>
                <a:ext cx="432048" cy="284884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I5</a:t>
                </a:r>
              </a:p>
            </p:txBody>
          </p:sp>
          <p:sp>
            <p:nvSpPr>
              <p:cNvPr id="37" name="Text Box 61"/>
              <p:cNvSpPr txBox="1">
                <a:spLocks noChangeArrowheads="1"/>
              </p:cNvSpPr>
              <p:nvPr/>
            </p:nvSpPr>
            <p:spPr bwMode="auto">
              <a:xfrm>
                <a:off x="3563888" y="2636910"/>
                <a:ext cx="432048" cy="284884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I5</a:t>
                </a:r>
              </a:p>
            </p:txBody>
          </p:sp>
          <p:sp>
            <p:nvSpPr>
              <p:cNvPr id="39" name="Text Box 61"/>
              <p:cNvSpPr txBox="1">
                <a:spLocks noChangeArrowheads="1"/>
              </p:cNvSpPr>
              <p:nvPr/>
            </p:nvSpPr>
            <p:spPr bwMode="auto">
              <a:xfrm>
                <a:off x="3131840" y="3212976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I6</a:t>
                </a:r>
              </a:p>
            </p:txBody>
          </p:sp>
          <p:sp>
            <p:nvSpPr>
              <p:cNvPr id="40" name="Text Box 61"/>
              <p:cNvSpPr txBox="1">
                <a:spLocks noChangeArrowheads="1"/>
              </p:cNvSpPr>
              <p:nvPr/>
            </p:nvSpPr>
            <p:spPr bwMode="auto">
              <a:xfrm>
                <a:off x="3563888" y="2924944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I6</a:t>
                </a:r>
              </a:p>
            </p:txBody>
          </p:sp>
        </p:grpSp>
        <p:grpSp>
          <p:nvGrpSpPr>
            <p:cNvPr id="163" name="组合 162"/>
            <p:cNvGrpSpPr/>
            <p:nvPr/>
          </p:nvGrpSpPr>
          <p:grpSpPr>
            <a:xfrm>
              <a:off x="1403648" y="3212976"/>
              <a:ext cx="576064" cy="504056"/>
              <a:chOff x="3023828" y="3068960"/>
              <a:chExt cx="576064" cy="504056"/>
            </a:xfrm>
          </p:grpSpPr>
          <p:cxnSp>
            <p:nvCxnSpPr>
              <p:cNvPr id="164" name="直接箭头连接符 163"/>
              <p:cNvCxnSpPr/>
              <p:nvPr/>
            </p:nvCxnSpPr>
            <p:spPr bwMode="auto">
              <a:xfrm flipV="1">
                <a:off x="3275856" y="3068960"/>
                <a:ext cx="0" cy="21917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65" name="Text Box 60"/>
              <p:cNvSpPr txBox="1">
                <a:spLocks noChangeArrowheads="1"/>
              </p:cNvSpPr>
              <p:nvPr/>
            </p:nvSpPr>
            <p:spPr bwMode="auto">
              <a:xfrm>
                <a:off x="3023828" y="3265354"/>
                <a:ext cx="576064" cy="3076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zh-CN" altLang="en-US" sz="18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预测</a:t>
                </a:r>
                <a:r>
                  <a:rPr lang="en-US" altLang="zh-CN" sz="18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 </a:t>
                </a:r>
                <a:endParaRPr lang="en-US" altLang="zh-CN" sz="1800" b="1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166" name="组合 165"/>
            <p:cNvGrpSpPr/>
            <p:nvPr/>
          </p:nvGrpSpPr>
          <p:grpSpPr>
            <a:xfrm>
              <a:off x="3095836" y="3212976"/>
              <a:ext cx="540060" cy="504056"/>
              <a:chOff x="3059832" y="3068960"/>
              <a:chExt cx="540060" cy="504056"/>
            </a:xfrm>
          </p:grpSpPr>
          <p:cxnSp>
            <p:nvCxnSpPr>
              <p:cNvPr id="167" name="直接箭头连接符 166"/>
              <p:cNvCxnSpPr/>
              <p:nvPr/>
            </p:nvCxnSpPr>
            <p:spPr bwMode="auto">
              <a:xfrm flipV="1">
                <a:off x="3275856" y="3068960"/>
                <a:ext cx="0" cy="21917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68" name="Text Box 60"/>
              <p:cNvSpPr txBox="1">
                <a:spLocks noChangeArrowheads="1"/>
              </p:cNvSpPr>
              <p:nvPr/>
            </p:nvSpPr>
            <p:spPr bwMode="auto">
              <a:xfrm>
                <a:off x="3059832" y="3265354"/>
                <a:ext cx="540060" cy="3076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zh-CN" altLang="en-US" sz="1800" b="1" dirty="0">
                    <a:solidFill>
                      <a:srgbClr val="990099"/>
                    </a:solidFill>
                    <a:latin typeface="宋体" pitchFamily="2" charset="-122"/>
                  </a:rPr>
                  <a:t>猜对</a:t>
                </a:r>
                <a:r>
                  <a:rPr lang="en-US" altLang="zh-CN" sz="18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 </a:t>
                </a:r>
                <a:endParaRPr lang="en-US" altLang="zh-CN" sz="1800" b="1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</p:grpSp>
      </p:grpSp>
      <p:grpSp>
        <p:nvGrpSpPr>
          <p:cNvPr id="177" name="组合 176"/>
          <p:cNvGrpSpPr/>
          <p:nvPr/>
        </p:nvGrpSpPr>
        <p:grpSpPr>
          <a:xfrm>
            <a:off x="4860032" y="1556792"/>
            <a:ext cx="3888432" cy="2016224"/>
            <a:chOff x="4860032" y="1700808"/>
            <a:chExt cx="3888432" cy="2016224"/>
          </a:xfrm>
        </p:grpSpPr>
        <p:grpSp>
          <p:nvGrpSpPr>
            <p:cNvPr id="157" name="组合 156"/>
            <p:cNvGrpSpPr/>
            <p:nvPr/>
          </p:nvGrpSpPr>
          <p:grpSpPr>
            <a:xfrm>
              <a:off x="4860032" y="1700808"/>
              <a:ext cx="3888432" cy="1518096"/>
              <a:chOff x="4716016" y="2270944"/>
              <a:chExt cx="3888432" cy="1518096"/>
            </a:xfrm>
          </p:grpSpPr>
          <p:cxnSp>
            <p:nvCxnSpPr>
              <p:cNvPr id="42" name="直接箭头连接符 41"/>
              <p:cNvCxnSpPr/>
              <p:nvPr/>
            </p:nvCxnSpPr>
            <p:spPr bwMode="auto">
              <a:xfrm>
                <a:off x="5148064" y="3789040"/>
                <a:ext cx="345638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3" name="直接箭头连接符 42"/>
              <p:cNvCxnSpPr/>
              <p:nvPr/>
            </p:nvCxnSpPr>
            <p:spPr bwMode="auto">
              <a:xfrm flipH="1" flipV="1">
                <a:off x="5143870" y="2270944"/>
                <a:ext cx="4194" cy="150901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44" name="Text Box 61"/>
              <p:cNvSpPr txBox="1">
                <a:spLocks noChangeArrowheads="1"/>
              </p:cNvSpPr>
              <p:nvPr/>
            </p:nvSpPr>
            <p:spPr bwMode="auto">
              <a:xfrm>
                <a:off x="5143870" y="3506934"/>
                <a:ext cx="432048" cy="28210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add</a:t>
                </a:r>
              </a:p>
            </p:txBody>
          </p:sp>
          <p:sp>
            <p:nvSpPr>
              <p:cNvPr id="45" name="Text Box 63"/>
              <p:cNvSpPr txBox="1">
                <a:spLocks noChangeArrowheads="1"/>
              </p:cNvSpPr>
              <p:nvPr/>
            </p:nvSpPr>
            <p:spPr bwMode="auto">
              <a:xfrm>
                <a:off x="4716016" y="2339802"/>
                <a:ext cx="432048" cy="14430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dirty="0" smtClean="0">
                    <a:latin typeface="宋体" pitchFamily="2" charset="-122"/>
                  </a:rPr>
                  <a:t>WB</a:t>
                </a:r>
                <a:endParaRPr lang="en-US" altLang="zh-CN" sz="1800" b="1" dirty="0" smtClean="0">
                  <a:solidFill>
                    <a:srgbClr val="CC3300"/>
                  </a:solidFill>
                  <a:latin typeface="宋体" pitchFamily="2" charset="-122"/>
                </a:endParaRPr>
              </a:p>
              <a:p>
                <a:pPr>
                  <a:lnSpc>
                    <a:spcPct val="10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MEM</a:t>
                </a:r>
              </a:p>
              <a:p>
                <a:pPr>
                  <a:lnSpc>
                    <a:spcPct val="10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EX</a:t>
                </a:r>
                <a:endParaRPr lang="en-US" altLang="zh-CN" sz="1800" b="1" dirty="0">
                  <a:latin typeface="宋体" pitchFamily="2" charset="-122"/>
                </a:endParaRPr>
              </a:p>
              <a:p>
                <a:pPr>
                  <a:lnSpc>
                    <a:spcPct val="10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ID</a:t>
                </a:r>
                <a:endParaRPr lang="en-US" altLang="zh-CN" sz="1800" b="1" dirty="0">
                  <a:latin typeface="宋体" pitchFamily="2" charset="-122"/>
                </a:endParaRPr>
              </a:p>
              <a:p>
                <a:pPr>
                  <a:lnSpc>
                    <a:spcPct val="10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IF</a:t>
                </a:r>
                <a:endParaRPr lang="en-US" altLang="zh-CN" sz="1800" b="1" dirty="0">
                  <a:latin typeface="宋体" pitchFamily="2" charset="-122"/>
                </a:endParaRPr>
              </a:p>
            </p:txBody>
          </p:sp>
          <p:sp>
            <p:nvSpPr>
              <p:cNvPr id="46" name="Text Box 61"/>
              <p:cNvSpPr txBox="1">
                <a:spLocks noChangeArrowheads="1"/>
              </p:cNvSpPr>
              <p:nvPr/>
            </p:nvSpPr>
            <p:spPr bwMode="auto">
              <a:xfrm>
                <a:off x="5580112" y="3504156"/>
                <a:ext cx="432048" cy="284884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 smtClean="0">
                    <a:latin typeface="+mn-ea"/>
                    <a:ea typeface="+mn-ea"/>
                  </a:rPr>
                  <a:t>bne</a:t>
                </a:r>
                <a:endParaRPr lang="en-US" altLang="zh-CN" sz="1800" b="1" dirty="0" smtClean="0">
                  <a:latin typeface="+mn-ea"/>
                  <a:ea typeface="+mn-ea"/>
                </a:endParaRPr>
              </a:p>
            </p:txBody>
          </p:sp>
          <p:sp>
            <p:nvSpPr>
              <p:cNvPr id="47" name="Text Box 61"/>
              <p:cNvSpPr txBox="1">
                <a:spLocks noChangeArrowheads="1"/>
              </p:cNvSpPr>
              <p:nvPr/>
            </p:nvSpPr>
            <p:spPr bwMode="auto">
              <a:xfrm>
                <a:off x="6012160" y="3504156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48" name="Text Box 61"/>
              <p:cNvSpPr txBox="1">
                <a:spLocks noChangeArrowheads="1"/>
              </p:cNvSpPr>
              <p:nvPr/>
            </p:nvSpPr>
            <p:spPr bwMode="auto">
              <a:xfrm>
                <a:off x="5580112" y="3216126"/>
                <a:ext cx="432048" cy="290808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add</a:t>
                </a:r>
              </a:p>
            </p:txBody>
          </p:sp>
          <p:sp>
            <p:nvSpPr>
              <p:cNvPr id="49" name="Text Box 61"/>
              <p:cNvSpPr txBox="1">
                <a:spLocks noChangeArrowheads="1"/>
              </p:cNvSpPr>
              <p:nvPr/>
            </p:nvSpPr>
            <p:spPr bwMode="auto">
              <a:xfrm>
                <a:off x="6012160" y="3212976"/>
                <a:ext cx="432048" cy="293958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 smtClean="0">
                    <a:latin typeface="+mn-ea"/>
                    <a:ea typeface="+mn-ea"/>
                  </a:rPr>
                  <a:t>bne</a:t>
                </a:r>
                <a:endParaRPr lang="en-US" altLang="zh-CN" sz="1800" b="1" dirty="0" smtClean="0">
                  <a:latin typeface="+mn-ea"/>
                  <a:ea typeface="+mn-ea"/>
                </a:endParaRPr>
              </a:p>
            </p:txBody>
          </p:sp>
          <p:sp>
            <p:nvSpPr>
              <p:cNvPr id="50" name="Text Box 61"/>
              <p:cNvSpPr txBox="1">
                <a:spLocks noChangeArrowheads="1"/>
              </p:cNvSpPr>
              <p:nvPr/>
            </p:nvSpPr>
            <p:spPr bwMode="auto">
              <a:xfrm>
                <a:off x="6444208" y="3212976"/>
                <a:ext cx="432048" cy="293958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51" name="Text Box 61"/>
              <p:cNvSpPr txBox="1">
                <a:spLocks noChangeArrowheads="1"/>
              </p:cNvSpPr>
              <p:nvPr/>
            </p:nvSpPr>
            <p:spPr bwMode="auto">
              <a:xfrm>
                <a:off x="6012160" y="2928092"/>
                <a:ext cx="432048" cy="28803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add</a:t>
                </a:r>
              </a:p>
            </p:txBody>
          </p:sp>
          <p:sp>
            <p:nvSpPr>
              <p:cNvPr id="52" name="Text Box 61"/>
              <p:cNvSpPr txBox="1">
                <a:spLocks noChangeArrowheads="1"/>
              </p:cNvSpPr>
              <p:nvPr/>
            </p:nvSpPr>
            <p:spPr bwMode="auto">
              <a:xfrm>
                <a:off x="6444208" y="2928094"/>
                <a:ext cx="432048" cy="284884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 smtClean="0">
                    <a:latin typeface="+mn-ea"/>
                    <a:ea typeface="+mn-ea"/>
                  </a:rPr>
                  <a:t>bne</a:t>
                </a:r>
                <a:endParaRPr lang="en-US" altLang="zh-CN" sz="1800" b="1" dirty="0" smtClean="0">
                  <a:latin typeface="+mn-ea"/>
                  <a:ea typeface="+mn-ea"/>
                </a:endParaRPr>
              </a:p>
            </p:txBody>
          </p:sp>
          <p:sp>
            <p:nvSpPr>
              <p:cNvPr id="54" name="Text Box 61"/>
              <p:cNvSpPr txBox="1">
                <a:spLocks noChangeArrowheads="1"/>
              </p:cNvSpPr>
              <p:nvPr/>
            </p:nvSpPr>
            <p:spPr bwMode="auto">
              <a:xfrm>
                <a:off x="6444208" y="3504156"/>
                <a:ext cx="432048" cy="284884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I4</a:t>
                </a:r>
              </a:p>
            </p:txBody>
          </p:sp>
          <p:sp>
            <p:nvSpPr>
              <p:cNvPr id="55" name="Text Box 61"/>
              <p:cNvSpPr txBox="1">
                <a:spLocks noChangeArrowheads="1"/>
              </p:cNvSpPr>
              <p:nvPr/>
            </p:nvSpPr>
            <p:spPr bwMode="auto">
              <a:xfrm>
                <a:off x="6876256" y="2928092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56" name="Text Box 61"/>
              <p:cNvSpPr txBox="1">
                <a:spLocks noChangeArrowheads="1"/>
              </p:cNvSpPr>
              <p:nvPr/>
            </p:nvSpPr>
            <p:spPr bwMode="auto">
              <a:xfrm>
                <a:off x="6444208" y="2640058"/>
                <a:ext cx="432048" cy="28803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add</a:t>
                </a:r>
              </a:p>
            </p:txBody>
          </p:sp>
          <p:sp>
            <p:nvSpPr>
              <p:cNvPr id="57" name="Text Box 61"/>
              <p:cNvSpPr txBox="1">
                <a:spLocks noChangeArrowheads="1"/>
              </p:cNvSpPr>
              <p:nvPr/>
            </p:nvSpPr>
            <p:spPr bwMode="auto">
              <a:xfrm>
                <a:off x="6876256" y="2640060"/>
                <a:ext cx="432048" cy="288034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 smtClean="0">
                    <a:latin typeface="+mn-ea"/>
                    <a:ea typeface="+mn-ea"/>
                  </a:rPr>
                  <a:t>bne</a:t>
                </a:r>
                <a:endParaRPr lang="en-US" altLang="zh-CN" sz="1800" b="1" dirty="0" smtClean="0">
                  <a:latin typeface="+mn-ea"/>
                  <a:ea typeface="+mn-ea"/>
                </a:endParaRPr>
              </a:p>
            </p:txBody>
          </p:sp>
          <p:sp>
            <p:nvSpPr>
              <p:cNvPr id="59" name="Text Box 61"/>
              <p:cNvSpPr txBox="1">
                <a:spLocks noChangeArrowheads="1"/>
              </p:cNvSpPr>
              <p:nvPr/>
            </p:nvSpPr>
            <p:spPr bwMode="auto">
              <a:xfrm>
                <a:off x="6876256" y="2348878"/>
                <a:ext cx="432048" cy="291182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add</a:t>
                </a:r>
              </a:p>
            </p:txBody>
          </p:sp>
          <p:sp>
            <p:nvSpPr>
              <p:cNvPr id="64" name="Text Box 61"/>
              <p:cNvSpPr txBox="1">
                <a:spLocks noChangeArrowheads="1"/>
              </p:cNvSpPr>
              <p:nvPr/>
            </p:nvSpPr>
            <p:spPr bwMode="auto">
              <a:xfrm>
                <a:off x="6876256" y="3209828"/>
                <a:ext cx="432048" cy="297106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I4</a:t>
                </a:r>
                <a:endParaRPr lang="en-US" altLang="zh-CN" sz="1800" b="1" dirty="0">
                  <a:latin typeface="+mn-ea"/>
                  <a:ea typeface="+mn-ea"/>
                </a:endParaRPr>
              </a:p>
            </p:txBody>
          </p:sp>
          <p:sp>
            <p:nvSpPr>
              <p:cNvPr id="65" name="Text Box 61"/>
              <p:cNvSpPr txBox="1">
                <a:spLocks noChangeArrowheads="1"/>
              </p:cNvSpPr>
              <p:nvPr/>
            </p:nvSpPr>
            <p:spPr bwMode="auto">
              <a:xfrm>
                <a:off x="6876256" y="3504156"/>
                <a:ext cx="432048" cy="284884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I5</a:t>
                </a:r>
              </a:p>
            </p:txBody>
          </p:sp>
          <p:sp>
            <p:nvSpPr>
              <p:cNvPr id="139" name="Text Box 61"/>
              <p:cNvSpPr txBox="1">
                <a:spLocks noChangeArrowheads="1"/>
              </p:cNvSpPr>
              <p:nvPr/>
            </p:nvSpPr>
            <p:spPr bwMode="auto">
              <a:xfrm>
                <a:off x="7740352" y="3504156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</a:t>
                </a:r>
                <a:r>
                  <a:rPr lang="en-US" altLang="zh-CN" sz="1800" b="1" dirty="0" smtClean="0">
                    <a:latin typeface="+mn-ea"/>
                    <a:ea typeface="+mn-ea"/>
                  </a:rPr>
                  <a:t>9</a:t>
                </a:r>
              </a:p>
            </p:txBody>
          </p:sp>
          <p:sp>
            <p:nvSpPr>
              <p:cNvPr id="140" name="Text Box 61"/>
              <p:cNvSpPr txBox="1">
                <a:spLocks noChangeArrowheads="1"/>
              </p:cNvSpPr>
              <p:nvPr/>
            </p:nvSpPr>
            <p:spPr bwMode="auto">
              <a:xfrm>
                <a:off x="7308304" y="2640058"/>
                <a:ext cx="432048" cy="288036"/>
              </a:xfrm>
              <a:prstGeom prst="rect">
                <a:avLst/>
              </a:prstGeom>
              <a:solidFill>
                <a:srgbClr val="CC99FF">
                  <a:alpha val="7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 smtClean="0">
                    <a:latin typeface="+mn-lt"/>
                  </a:rPr>
                  <a:t>bub</a:t>
                </a:r>
              </a:p>
            </p:txBody>
          </p:sp>
          <p:sp>
            <p:nvSpPr>
              <p:cNvPr id="141" name="Text Box 61"/>
              <p:cNvSpPr txBox="1">
                <a:spLocks noChangeArrowheads="1"/>
              </p:cNvSpPr>
              <p:nvPr/>
            </p:nvSpPr>
            <p:spPr bwMode="auto">
              <a:xfrm>
                <a:off x="7740352" y="2352028"/>
                <a:ext cx="432048" cy="288032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 smtClean="0">
                    <a:latin typeface="+mn-lt"/>
                  </a:rPr>
                  <a:t>bub</a:t>
                </a:r>
              </a:p>
            </p:txBody>
          </p:sp>
          <p:sp>
            <p:nvSpPr>
              <p:cNvPr id="142" name="Text Box 61"/>
              <p:cNvSpPr txBox="1">
                <a:spLocks noChangeArrowheads="1"/>
              </p:cNvSpPr>
              <p:nvPr/>
            </p:nvSpPr>
            <p:spPr bwMode="auto">
              <a:xfrm>
                <a:off x="7308304" y="2928092"/>
                <a:ext cx="432048" cy="284884"/>
              </a:xfrm>
              <a:prstGeom prst="rect">
                <a:avLst/>
              </a:prstGeom>
              <a:solidFill>
                <a:srgbClr val="CC99FF">
                  <a:alpha val="7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 smtClean="0">
                    <a:latin typeface="+mn-lt"/>
                  </a:rPr>
                  <a:t>bub</a:t>
                </a:r>
              </a:p>
            </p:txBody>
          </p:sp>
          <p:sp>
            <p:nvSpPr>
              <p:cNvPr id="143" name="Text Box 61"/>
              <p:cNvSpPr txBox="1">
                <a:spLocks noChangeArrowheads="1"/>
              </p:cNvSpPr>
              <p:nvPr/>
            </p:nvSpPr>
            <p:spPr bwMode="auto">
              <a:xfrm>
                <a:off x="7740352" y="2640058"/>
                <a:ext cx="432048" cy="288036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 smtClean="0">
                    <a:latin typeface="+mn-lt"/>
                  </a:rPr>
                  <a:t>bub</a:t>
                </a:r>
              </a:p>
            </p:txBody>
          </p:sp>
          <p:sp>
            <p:nvSpPr>
              <p:cNvPr id="144" name="Text Box 61"/>
              <p:cNvSpPr txBox="1">
                <a:spLocks noChangeArrowheads="1"/>
              </p:cNvSpPr>
              <p:nvPr/>
            </p:nvSpPr>
            <p:spPr bwMode="auto">
              <a:xfrm>
                <a:off x="8172400" y="2352028"/>
                <a:ext cx="432048" cy="288032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 smtClean="0">
                    <a:latin typeface="+mn-lt"/>
                  </a:rPr>
                  <a:t>bub</a:t>
                </a:r>
              </a:p>
            </p:txBody>
          </p:sp>
          <p:sp>
            <p:nvSpPr>
              <p:cNvPr id="145" name="Text Box 61"/>
              <p:cNvSpPr txBox="1">
                <a:spLocks noChangeArrowheads="1"/>
              </p:cNvSpPr>
              <p:nvPr/>
            </p:nvSpPr>
            <p:spPr bwMode="auto">
              <a:xfrm>
                <a:off x="7740352" y="2928092"/>
                <a:ext cx="432048" cy="284884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 smtClean="0">
                    <a:latin typeface="+mn-lt"/>
                  </a:rPr>
                  <a:t>bub</a:t>
                </a:r>
              </a:p>
            </p:txBody>
          </p:sp>
          <p:sp>
            <p:nvSpPr>
              <p:cNvPr id="146" name="Text Box 61"/>
              <p:cNvSpPr txBox="1">
                <a:spLocks noChangeArrowheads="1"/>
              </p:cNvSpPr>
              <p:nvPr/>
            </p:nvSpPr>
            <p:spPr bwMode="auto">
              <a:xfrm>
                <a:off x="8172400" y="2640058"/>
                <a:ext cx="432048" cy="284884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 smtClean="0">
                    <a:latin typeface="+mn-lt"/>
                  </a:rPr>
                  <a:t>bub</a:t>
                </a:r>
              </a:p>
            </p:txBody>
          </p:sp>
          <p:sp>
            <p:nvSpPr>
              <p:cNvPr id="148" name="Text Box 61"/>
              <p:cNvSpPr txBox="1">
                <a:spLocks noChangeArrowheads="1"/>
              </p:cNvSpPr>
              <p:nvPr/>
            </p:nvSpPr>
            <p:spPr bwMode="auto">
              <a:xfrm>
                <a:off x="7308304" y="3212976"/>
                <a:ext cx="432048" cy="293958"/>
              </a:xfrm>
              <a:prstGeom prst="rect">
                <a:avLst/>
              </a:prstGeom>
              <a:solidFill>
                <a:srgbClr val="CC99FF">
                  <a:alpha val="7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/>
                  <a:t>bub</a:t>
                </a:r>
              </a:p>
            </p:txBody>
          </p:sp>
          <p:sp>
            <p:nvSpPr>
              <p:cNvPr id="149" name="Text Box 61"/>
              <p:cNvSpPr txBox="1">
                <a:spLocks noChangeArrowheads="1"/>
              </p:cNvSpPr>
              <p:nvPr/>
            </p:nvSpPr>
            <p:spPr bwMode="auto">
              <a:xfrm>
                <a:off x="7740352" y="3212976"/>
                <a:ext cx="432048" cy="293958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/>
                  <a:t>bub</a:t>
                </a:r>
              </a:p>
            </p:txBody>
          </p:sp>
          <p:sp>
            <p:nvSpPr>
              <p:cNvPr id="150" name="Text Box 61"/>
              <p:cNvSpPr txBox="1">
                <a:spLocks noChangeArrowheads="1"/>
              </p:cNvSpPr>
              <p:nvPr/>
            </p:nvSpPr>
            <p:spPr bwMode="auto">
              <a:xfrm>
                <a:off x="8172400" y="3209828"/>
                <a:ext cx="432048" cy="297106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</a:t>
                </a:r>
                <a:r>
                  <a:rPr lang="en-US" altLang="zh-CN" sz="1800" b="1" dirty="0" smtClean="0">
                    <a:latin typeface="+mn-ea"/>
                    <a:ea typeface="+mn-ea"/>
                  </a:rPr>
                  <a:t>9</a:t>
                </a:r>
              </a:p>
            </p:txBody>
          </p:sp>
          <p:sp>
            <p:nvSpPr>
              <p:cNvPr id="151" name="Text Box 61"/>
              <p:cNvSpPr txBox="1">
                <a:spLocks noChangeArrowheads="1"/>
              </p:cNvSpPr>
              <p:nvPr/>
            </p:nvSpPr>
            <p:spPr bwMode="auto">
              <a:xfrm>
                <a:off x="8172400" y="2924944"/>
                <a:ext cx="432048" cy="284884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 smtClean="0">
                    <a:latin typeface="+mn-lt"/>
                  </a:rPr>
                  <a:t>bub</a:t>
                </a:r>
              </a:p>
            </p:txBody>
          </p:sp>
          <p:sp>
            <p:nvSpPr>
              <p:cNvPr id="156" name="Text Box 61"/>
              <p:cNvSpPr txBox="1">
                <a:spLocks noChangeArrowheads="1"/>
              </p:cNvSpPr>
              <p:nvPr/>
            </p:nvSpPr>
            <p:spPr bwMode="auto">
              <a:xfrm>
                <a:off x="7308304" y="3506934"/>
                <a:ext cx="432048" cy="282106"/>
              </a:xfrm>
              <a:prstGeom prst="rect">
                <a:avLst/>
              </a:prstGeom>
              <a:solidFill>
                <a:srgbClr val="CC99FF">
                  <a:alpha val="7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 smtClean="0"/>
                  <a:t>bub</a:t>
                </a:r>
                <a:endParaRPr lang="en-US" altLang="zh-CN" sz="1800" dirty="0"/>
              </a:p>
            </p:txBody>
          </p:sp>
        </p:grpSp>
        <p:grpSp>
          <p:nvGrpSpPr>
            <p:cNvPr id="169" name="组合 168"/>
            <p:cNvGrpSpPr/>
            <p:nvPr/>
          </p:nvGrpSpPr>
          <p:grpSpPr>
            <a:xfrm>
              <a:off x="5652120" y="3212976"/>
              <a:ext cx="612068" cy="504056"/>
              <a:chOff x="2987824" y="3068960"/>
              <a:chExt cx="612068" cy="504056"/>
            </a:xfrm>
          </p:grpSpPr>
          <p:cxnSp>
            <p:nvCxnSpPr>
              <p:cNvPr id="170" name="直接箭头连接符 169"/>
              <p:cNvCxnSpPr/>
              <p:nvPr/>
            </p:nvCxnSpPr>
            <p:spPr bwMode="auto">
              <a:xfrm flipV="1">
                <a:off x="3275856" y="3068960"/>
                <a:ext cx="0" cy="21917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71" name="Text Box 60"/>
              <p:cNvSpPr txBox="1">
                <a:spLocks noChangeArrowheads="1"/>
              </p:cNvSpPr>
              <p:nvPr/>
            </p:nvSpPr>
            <p:spPr bwMode="auto">
              <a:xfrm>
                <a:off x="2987824" y="3265354"/>
                <a:ext cx="612068" cy="3076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zh-CN" altLang="en-US" sz="18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预测</a:t>
                </a:r>
                <a:r>
                  <a:rPr lang="en-US" altLang="zh-CN" sz="18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 </a:t>
                </a:r>
                <a:endParaRPr lang="en-US" altLang="zh-CN" sz="1800" b="1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172" name="组合 171"/>
            <p:cNvGrpSpPr/>
            <p:nvPr/>
          </p:nvGrpSpPr>
          <p:grpSpPr>
            <a:xfrm>
              <a:off x="7308304" y="3212976"/>
              <a:ext cx="1224136" cy="504056"/>
              <a:chOff x="2951820" y="3068960"/>
              <a:chExt cx="1224136" cy="504056"/>
            </a:xfrm>
          </p:grpSpPr>
          <p:cxnSp>
            <p:nvCxnSpPr>
              <p:cNvPr id="173" name="直接箭头连接符 172"/>
              <p:cNvCxnSpPr/>
              <p:nvPr/>
            </p:nvCxnSpPr>
            <p:spPr bwMode="auto">
              <a:xfrm flipV="1">
                <a:off x="3275856" y="3068960"/>
                <a:ext cx="0" cy="21917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74" name="Text Box 60"/>
              <p:cNvSpPr txBox="1">
                <a:spLocks noChangeArrowheads="1"/>
              </p:cNvSpPr>
              <p:nvPr/>
            </p:nvSpPr>
            <p:spPr bwMode="auto">
              <a:xfrm>
                <a:off x="2951820" y="3265354"/>
                <a:ext cx="1224136" cy="3076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zh-CN" altLang="en-US" sz="18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猜错</a:t>
                </a:r>
                <a:r>
                  <a:rPr lang="en-US" altLang="zh-CN" sz="18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(</a:t>
                </a:r>
                <a:r>
                  <a:rPr lang="zh-CN" altLang="en-US" sz="18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回头</a:t>
                </a:r>
                <a:r>
                  <a:rPr lang="en-US" altLang="zh-CN" sz="18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) </a:t>
                </a:r>
                <a:endParaRPr lang="en-US" altLang="zh-CN" sz="1800" b="1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</p:grpSp>
      </p:grpSp>
      <p:sp>
        <p:nvSpPr>
          <p:cNvPr id="178" name="Text Box 88"/>
          <p:cNvSpPr txBox="1">
            <a:spLocks noChangeArrowheads="1"/>
          </p:cNvSpPr>
          <p:nvPr/>
        </p:nvSpPr>
        <p:spPr bwMode="auto">
          <a:xfrm>
            <a:off x="2559970" y="4069521"/>
            <a:ext cx="532439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 smtClean="0">
                <a:latin typeface="宋体" pitchFamily="2" charset="-122"/>
              </a:rPr>
              <a:t>IF</a:t>
            </a:r>
            <a:r>
              <a:rPr kumimoji="0" lang="zh-CN" altLang="en-US" b="1" dirty="0">
                <a:latin typeface="宋体" pitchFamily="2" charset="-122"/>
              </a:rPr>
              <a:t>段或</a:t>
            </a:r>
            <a:r>
              <a:rPr kumimoji="0" lang="en-US" altLang="zh-CN" b="1" dirty="0" smtClean="0">
                <a:latin typeface="宋体" pitchFamily="2" charset="-122"/>
              </a:rPr>
              <a:t>ID</a:t>
            </a:r>
            <a:r>
              <a:rPr kumimoji="0" lang="zh-CN" altLang="en-US" b="1" dirty="0" smtClean="0">
                <a:latin typeface="宋体" pitchFamily="2" charset="-122"/>
              </a:rPr>
              <a:t>段预测，</a:t>
            </a:r>
            <a:r>
              <a:rPr lang="zh-CN" altLang="en-US" b="1" dirty="0" smtClean="0">
                <a:latin typeface="+mn-ea"/>
              </a:rPr>
              <a:t>猜对时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</a:rPr>
              <a:t>不写</a:t>
            </a:r>
            <a:r>
              <a:rPr lang="en-US" altLang="zh-CN" b="1" dirty="0" smtClean="0">
                <a:solidFill>
                  <a:srgbClr val="990099"/>
                </a:solidFill>
                <a:latin typeface="+mn-ea"/>
              </a:rPr>
              <a:t>PC</a:t>
            </a:r>
            <a:r>
              <a:rPr lang="zh-CN" altLang="en-US" b="1" dirty="0" smtClean="0">
                <a:latin typeface="+mn-ea"/>
              </a:rPr>
              <a:t>，</a:t>
            </a:r>
            <a:endParaRPr lang="en-US" altLang="zh-CN" b="1" dirty="0" smtClean="0">
              <a:latin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lang="zh-CN" altLang="en-US" b="1" dirty="0" smtClean="0">
                <a:latin typeface="+mn-ea"/>
              </a:rPr>
              <a:t>猜错时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</a:rPr>
              <a:t>清空流水线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每个段产生气泡</a:t>
            </a:r>
            <a:r>
              <a:rPr lang="en-US" altLang="zh-CN" sz="2000" b="1" dirty="0" smtClean="0">
                <a:latin typeface="+mn-ea"/>
              </a:rPr>
              <a:t>)</a:t>
            </a:r>
            <a:endParaRPr kumimoji="0" lang="en-US" altLang="zh-CN" sz="2200" b="1" dirty="0" smtClean="0">
              <a:latin typeface="宋体" pitchFamily="2" charset="-122"/>
            </a:endParaRPr>
          </a:p>
        </p:txBody>
      </p:sp>
      <p:grpSp>
        <p:nvGrpSpPr>
          <p:cNvPr id="185" name="组合 184"/>
          <p:cNvGrpSpPr/>
          <p:nvPr/>
        </p:nvGrpSpPr>
        <p:grpSpPr>
          <a:xfrm>
            <a:off x="3059832" y="2160023"/>
            <a:ext cx="4464496" cy="2493119"/>
            <a:chOff x="3059832" y="2258663"/>
            <a:chExt cx="4464496" cy="2275718"/>
          </a:xfrm>
        </p:grpSpPr>
        <p:cxnSp>
          <p:nvCxnSpPr>
            <p:cNvPr id="180" name="直接箭头连接符 179"/>
            <p:cNvCxnSpPr/>
            <p:nvPr/>
          </p:nvCxnSpPr>
          <p:spPr bwMode="auto">
            <a:xfrm flipH="1" flipV="1">
              <a:off x="3059832" y="2258663"/>
              <a:ext cx="3420380" cy="181561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82" name="直接箭头连接符 181"/>
            <p:cNvCxnSpPr/>
            <p:nvPr/>
          </p:nvCxnSpPr>
          <p:spPr bwMode="auto">
            <a:xfrm flipV="1">
              <a:off x="4211960" y="3166468"/>
              <a:ext cx="3312368" cy="136791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</p:grpSp>
      <p:sp>
        <p:nvSpPr>
          <p:cNvPr id="186" name="Text Box 88"/>
          <p:cNvSpPr txBox="1">
            <a:spLocks noChangeArrowheads="1"/>
          </p:cNvSpPr>
          <p:nvPr/>
        </p:nvSpPr>
        <p:spPr bwMode="auto">
          <a:xfrm>
            <a:off x="2555776" y="5010561"/>
            <a:ext cx="577864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静态预测、动态预测</a:t>
            </a:r>
            <a:r>
              <a:rPr lang="en-US" altLang="zh-CN" sz="1800" b="1" dirty="0" smtClean="0">
                <a:latin typeface="+mn-ea"/>
                <a:ea typeface="+mn-ea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</a:rPr>
              <a:t>根据该指令的</a:t>
            </a:r>
            <a:r>
              <a:rPr lang="zh-CN" altLang="en-US" sz="1800" b="1" dirty="0" smtClean="0">
                <a:solidFill>
                  <a:srgbClr val="990099"/>
                </a:solidFill>
                <a:latin typeface="+mn-ea"/>
                <a:ea typeface="+mn-ea"/>
              </a:rPr>
              <a:t>转移历史</a:t>
            </a:r>
            <a:r>
              <a:rPr lang="en-US" altLang="zh-CN" sz="1800" b="1" dirty="0" smtClean="0">
                <a:latin typeface="+mn-ea"/>
                <a:ea typeface="+mn-ea"/>
              </a:rPr>
              <a:t>)</a:t>
            </a:r>
          </a:p>
          <a:p>
            <a:pPr algn="l" eaLnBrk="0" hangingPunct="0">
              <a:lnSpc>
                <a:spcPct val="114000"/>
              </a:lnSpc>
            </a:pPr>
            <a:r>
              <a:rPr kumimoji="0" lang="zh-CN" altLang="en-US" sz="2000" dirty="0" smtClean="0">
                <a:latin typeface="+mn-ea"/>
                <a:ea typeface="+mn-ea"/>
              </a:rPr>
              <a:t>                └</a:t>
            </a:r>
            <a:r>
              <a:rPr kumimoji="0" lang="zh-CN" altLang="en-US" sz="2000" b="1" dirty="0" smtClean="0">
                <a:latin typeface="+mn-ea"/>
                <a:ea typeface="+mn-ea"/>
              </a:rPr>
              <a:t>→所需硬件：</a:t>
            </a:r>
            <a:r>
              <a:rPr kumimoji="0" lang="en-US" altLang="zh-CN" sz="2000" b="1" dirty="0" smtClean="0">
                <a:latin typeface="+mn-ea"/>
                <a:ea typeface="+mn-ea"/>
              </a:rPr>
              <a:t>BTB</a:t>
            </a:r>
            <a:r>
              <a:rPr kumimoji="0" lang="zh-CN" altLang="en-US" sz="2000" b="1" dirty="0" smtClean="0">
                <a:latin typeface="+mn-ea"/>
                <a:ea typeface="+mn-ea"/>
              </a:rPr>
              <a:t>、更新逻辑</a:t>
            </a:r>
            <a:endParaRPr kumimoji="0"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201" name="Text Box 88"/>
          <p:cNvSpPr txBox="1">
            <a:spLocks noChangeArrowheads="1"/>
          </p:cNvSpPr>
          <p:nvPr/>
        </p:nvSpPr>
        <p:spPr bwMode="auto">
          <a:xfrm>
            <a:off x="179512" y="5805264"/>
            <a:ext cx="877398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kumimoji="0"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kumimoji="0"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应用：</a:t>
            </a:r>
            <a:r>
              <a:rPr lang="zh-CN" altLang="en-US" b="1" dirty="0" smtClean="0">
                <a:latin typeface="+mn-ea"/>
                <a:ea typeface="+mn-ea"/>
              </a:rPr>
              <a:t>动态预测＋静态预测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首次执行时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endParaRPr kumimoji="0" lang="en-US" altLang="zh-CN" b="1" dirty="0" smtClean="0">
              <a:latin typeface="+mn-ea"/>
              <a:ea typeface="+mn-ea"/>
            </a:endParaRPr>
          </a:p>
        </p:txBody>
      </p:sp>
      <p:sp>
        <p:nvSpPr>
          <p:cNvPr id="92" name="AutoShape 15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200" u="none" dirty="0" smtClean="0">
                <a:solidFill>
                  <a:schemeClr val="bg2"/>
                </a:solidFill>
                <a:latin typeface="+mn-ea"/>
                <a:ea typeface="+mn-ea"/>
              </a:rPr>
              <a:t>109</a:t>
            </a:r>
            <a:endParaRPr lang="zh-CN" altLang="en-US" sz="12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565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8" grpId="0"/>
      <p:bldP spid="186" grpId="0"/>
      <p:bldP spid="201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112</a:t>
            </a:fld>
            <a:endParaRPr lang="en-US" altLang="zh-CN"/>
          </a:p>
        </p:txBody>
      </p:sp>
      <p:sp>
        <p:nvSpPr>
          <p:cNvPr id="4" name="Text Box 88"/>
          <p:cNvSpPr txBox="1">
            <a:spLocks noChangeArrowheads="1"/>
          </p:cNvSpPr>
          <p:nvPr/>
        </p:nvSpPr>
        <p:spPr bwMode="auto">
          <a:xfrm>
            <a:off x="190376" y="332656"/>
            <a:ext cx="8774112" cy="4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kumimoji="0"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kumimoji="0"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延迟分支法：</a:t>
            </a:r>
            <a:r>
              <a:rPr lang="zh-CN" altLang="zh-CN" b="1" dirty="0" smtClean="0"/>
              <a:t>延迟</a:t>
            </a:r>
            <a:r>
              <a:rPr lang="zh-CN" altLang="zh-CN" b="1" dirty="0"/>
              <a:t>槽中的指令总是被</a:t>
            </a:r>
            <a:r>
              <a:rPr lang="zh-CN" altLang="zh-CN" b="1" dirty="0" smtClean="0"/>
              <a:t>执行</a:t>
            </a:r>
            <a:endParaRPr lang="en-US" altLang="zh-CN" b="1" dirty="0" smtClean="0"/>
          </a:p>
          <a:p>
            <a:pPr algn="l" eaLnBrk="0" hangingPunct="0">
              <a:lnSpc>
                <a:spcPct val="125000"/>
              </a:lnSpc>
            </a:pP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latin typeface="+mn-ea"/>
                <a:ea typeface="+mn-ea"/>
              </a:rPr>
              <a:t>                  (</a:t>
            </a:r>
            <a:r>
              <a:rPr lang="zh-CN" altLang="zh-CN" sz="2000" b="1" dirty="0" smtClean="0">
                <a:latin typeface="+mn-ea"/>
                <a:ea typeface="+mn-ea"/>
              </a:rPr>
              <a:t>逻辑</a:t>
            </a:r>
            <a:r>
              <a:rPr lang="zh-CN" altLang="zh-CN" sz="2000" b="1" dirty="0">
                <a:latin typeface="+mn-ea"/>
                <a:ea typeface="+mn-ea"/>
              </a:rPr>
              <a:t>上</a:t>
            </a:r>
            <a:r>
              <a:rPr lang="zh-CN" altLang="zh-CN" sz="2000" b="1" dirty="0" smtClean="0">
                <a:latin typeface="+mn-ea"/>
                <a:ea typeface="+mn-ea"/>
              </a:rPr>
              <a:t>延长</a:t>
            </a:r>
            <a:r>
              <a:rPr lang="zh-CN" altLang="en-US" sz="2000" b="1" dirty="0" smtClean="0">
                <a:latin typeface="+mn-ea"/>
                <a:ea typeface="+mn-ea"/>
              </a:rPr>
              <a:t>了</a:t>
            </a:r>
            <a:r>
              <a:rPr lang="zh-CN" altLang="zh-CN" sz="2000" b="1" dirty="0" smtClean="0">
                <a:latin typeface="+mn-ea"/>
                <a:ea typeface="+mn-ea"/>
              </a:rPr>
              <a:t>分支指令</a:t>
            </a:r>
            <a:r>
              <a:rPr lang="zh-CN" altLang="zh-CN" sz="2000" b="1" dirty="0">
                <a:latin typeface="+mn-ea"/>
                <a:ea typeface="+mn-ea"/>
              </a:rPr>
              <a:t>的</a:t>
            </a:r>
            <a:r>
              <a:rPr lang="zh-CN" altLang="zh-CN" sz="2000" b="1" dirty="0" smtClean="0">
                <a:latin typeface="+mn-ea"/>
                <a:ea typeface="+mn-ea"/>
              </a:rPr>
              <a:t>执行时间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endParaRPr kumimoji="0" lang="en-US" altLang="zh-CN" b="1" dirty="0" smtClean="0">
              <a:latin typeface="+mn-ea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延迟槽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zh-CN" b="1" dirty="0"/>
              <a:t>分支指令</a:t>
            </a:r>
            <a:r>
              <a:rPr lang="zh-CN" altLang="zh-CN" b="1" dirty="0" smtClean="0"/>
              <a:t>执行</a:t>
            </a:r>
            <a:r>
              <a:rPr lang="zh-CN" altLang="en-US" b="1" dirty="0" smtClean="0"/>
              <a:t>完</a:t>
            </a:r>
            <a:r>
              <a:rPr lang="zh-CN" altLang="zh-CN" b="1" dirty="0" smtClean="0"/>
              <a:t>前，</a:t>
            </a:r>
            <a:r>
              <a:rPr lang="zh-CN" altLang="en-US" b="1" dirty="0" smtClean="0"/>
              <a:t>可</a:t>
            </a:r>
            <a:r>
              <a:rPr lang="zh-CN" altLang="zh-CN" b="1" dirty="0" smtClean="0"/>
              <a:t>流入</a:t>
            </a:r>
            <a:r>
              <a:rPr lang="zh-CN" altLang="zh-CN" b="1" dirty="0"/>
              <a:t>流水线的指令</a:t>
            </a:r>
            <a:r>
              <a:rPr lang="zh-CN" altLang="zh-CN" b="1" dirty="0" smtClean="0"/>
              <a:t>位置</a:t>
            </a:r>
            <a:endParaRPr lang="en-US" altLang="zh-CN" b="1" dirty="0" smtClean="0"/>
          </a:p>
          <a:p>
            <a:pPr algn="l" eaLnBrk="0" hangingPunct="0">
              <a:lnSpc>
                <a:spcPct val="125000"/>
              </a:lnSpc>
            </a:pPr>
            <a:endParaRPr kumimoji="0"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endParaRPr kumimoji="0"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endParaRPr kumimoji="0"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endParaRPr kumimoji="0"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  <a:spcBef>
                <a:spcPts val="900"/>
              </a:spcBef>
            </a:pP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停顿拍数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 eaLnBrk="0" hangingPunct="0">
              <a:lnSpc>
                <a:spcPct val="125000"/>
              </a:lnSpc>
            </a:pPr>
            <a:endParaRPr kumimoji="0"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机制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kumimoji="0"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5" name="Text Box 88"/>
          <p:cNvSpPr txBox="1">
            <a:spLocks noChangeArrowheads="1"/>
          </p:cNvSpPr>
          <p:nvPr/>
        </p:nvSpPr>
        <p:spPr bwMode="auto">
          <a:xfrm>
            <a:off x="2555776" y="3573016"/>
            <a:ext cx="590465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latin typeface="宋体" pitchFamily="2" charset="-122"/>
              </a:rPr>
              <a:t>延迟</a:t>
            </a:r>
            <a:r>
              <a:rPr lang="zh-CN" altLang="en-US" b="1" dirty="0" smtClean="0">
                <a:latin typeface="+mn-ea"/>
                <a:ea typeface="+mn-ea"/>
              </a:rPr>
              <a:t>槽中指令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全为</a:t>
            </a:r>
            <a:r>
              <a:rPr lang="en-US" altLang="zh-CN" b="1" dirty="0" err="1" smtClean="0">
                <a:solidFill>
                  <a:srgbClr val="990099"/>
                </a:solidFill>
                <a:latin typeface="+mn-ea"/>
                <a:ea typeface="+mn-ea"/>
              </a:rPr>
              <a:t>nop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指令</a:t>
            </a:r>
            <a:r>
              <a:rPr lang="zh-CN" altLang="zh-CN" b="1" dirty="0" smtClean="0">
                <a:latin typeface="+mn-ea"/>
                <a:ea typeface="+mn-ea"/>
              </a:rPr>
              <a:t>时</a:t>
            </a:r>
            <a:r>
              <a:rPr lang="zh-CN" altLang="en-US" b="1" dirty="0" smtClean="0">
                <a:latin typeface="+mn-ea"/>
                <a:ea typeface="+mn-ea"/>
              </a:rPr>
              <a:t>，＝阻塞法；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lang="zh-CN" altLang="en-US" b="1" dirty="0" smtClean="0">
                <a:latin typeface="+mn-ea"/>
              </a:rPr>
              <a:t>延迟槽</a:t>
            </a:r>
            <a:r>
              <a:rPr lang="zh-CN" altLang="en-US" b="1" dirty="0">
                <a:latin typeface="+mn-ea"/>
              </a:rPr>
              <a:t>中</a:t>
            </a:r>
            <a:r>
              <a:rPr lang="zh-CN" altLang="en-US" b="1" dirty="0" smtClean="0">
                <a:latin typeface="+mn-ea"/>
              </a:rPr>
              <a:t>指令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</a:rPr>
              <a:t>含有用指令</a:t>
            </a:r>
            <a:r>
              <a:rPr lang="zh-CN" altLang="zh-CN" b="1" dirty="0" smtClean="0">
                <a:latin typeface="+mn-ea"/>
              </a:rPr>
              <a:t>时</a:t>
            </a:r>
            <a:r>
              <a:rPr lang="zh-CN" altLang="en-US" b="1" dirty="0" smtClean="0">
                <a:latin typeface="+mn-ea"/>
              </a:rPr>
              <a:t>，＜阻塞法</a:t>
            </a:r>
            <a:endParaRPr lang="en-US" altLang="zh-CN" b="1" dirty="0">
              <a:latin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835696" y="1700808"/>
            <a:ext cx="4968552" cy="1915254"/>
            <a:chOff x="539552" y="1562720"/>
            <a:chExt cx="4968552" cy="1915254"/>
          </a:xfrm>
        </p:grpSpPr>
        <p:cxnSp>
          <p:nvCxnSpPr>
            <p:cNvPr id="7" name="直接箭头连接符 6"/>
            <p:cNvCxnSpPr/>
            <p:nvPr/>
          </p:nvCxnSpPr>
          <p:spPr bwMode="auto">
            <a:xfrm>
              <a:off x="967406" y="3074888"/>
              <a:ext cx="454069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直接箭头连接符 7"/>
            <p:cNvCxnSpPr/>
            <p:nvPr/>
          </p:nvCxnSpPr>
          <p:spPr bwMode="auto">
            <a:xfrm flipH="1" flipV="1">
              <a:off x="967406" y="1562720"/>
              <a:ext cx="4194" cy="150901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" name="Text Box 61"/>
            <p:cNvSpPr txBox="1">
              <a:spLocks noChangeArrowheads="1"/>
            </p:cNvSpPr>
            <p:nvPr/>
          </p:nvSpPr>
          <p:spPr bwMode="auto">
            <a:xfrm>
              <a:off x="967406" y="2789634"/>
              <a:ext cx="432048" cy="28210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add</a:t>
              </a:r>
            </a:p>
          </p:txBody>
        </p:sp>
        <p:sp>
          <p:nvSpPr>
            <p:cNvPr id="10" name="Text Box 63"/>
            <p:cNvSpPr txBox="1">
              <a:spLocks noChangeArrowheads="1"/>
            </p:cNvSpPr>
            <p:nvPr/>
          </p:nvSpPr>
          <p:spPr bwMode="auto">
            <a:xfrm>
              <a:off x="539552" y="1625650"/>
              <a:ext cx="432048" cy="1443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 smtClean="0">
                <a:solidFill>
                  <a:srgbClr val="CC3300"/>
                </a:solidFill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" name="Text Box 61"/>
            <p:cNvSpPr txBox="1">
              <a:spLocks noChangeArrowheads="1"/>
            </p:cNvSpPr>
            <p:nvPr/>
          </p:nvSpPr>
          <p:spPr bwMode="auto">
            <a:xfrm>
              <a:off x="1403648" y="2786856"/>
              <a:ext cx="432048" cy="284882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bne</a:t>
              </a: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12" name="Text Box 61"/>
            <p:cNvSpPr txBox="1">
              <a:spLocks noChangeArrowheads="1"/>
            </p:cNvSpPr>
            <p:nvPr/>
          </p:nvSpPr>
          <p:spPr bwMode="auto">
            <a:xfrm>
              <a:off x="1835696" y="2786856"/>
              <a:ext cx="432048" cy="28803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13" name="Text Box 61"/>
            <p:cNvSpPr txBox="1">
              <a:spLocks noChangeArrowheads="1"/>
            </p:cNvSpPr>
            <p:nvPr/>
          </p:nvSpPr>
          <p:spPr bwMode="auto">
            <a:xfrm>
              <a:off x="1403648" y="2498822"/>
              <a:ext cx="432048" cy="2880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14" name="Text Box 61"/>
            <p:cNvSpPr txBox="1">
              <a:spLocks noChangeArrowheads="1"/>
            </p:cNvSpPr>
            <p:nvPr/>
          </p:nvSpPr>
          <p:spPr bwMode="auto">
            <a:xfrm>
              <a:off x="1835696" y="2498824"/>
              <a:ext cx="432048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bne</a:t>
              </a: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15" name="Text Box 61"/>
            <p:cNvSpPr txBox="1">
              <a:spLocks noChangeArrowheads="1"/>
            </p:cNvSpPr>
            <p:nvPr/>
          </p:nvSpPr>
          <p:spPr bwMode="auto">
            <a:xfrm>
              <a:off x="2267744" y="2498824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16" name="Text Box 61"/>
            <p:cNvSpPr txBox="1">
              <a:spLocks noChangeArrowheads="1"/>
            </p:cNvSpPr>
            <p:nvPr/>
          </p:nvSpPr>
          <p:spPr bwMode="auto">
            <a:xfrm>
              <a:off x="1835696" y="2210792"/>
              <a:ext cx="432048" cy="2880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17" name="Text Box 61"/>
            <p:cNvSpPr txBox="1">
              <a:spLocks noChangeArrowheads="1"/>
            </p:cNvSpPr>
            <p:nvPr/>
          </p:nvSpPr>
          <p:spPr bwMode="auto">
            <a:xfrm>
              <a:off x="2267744" y="2210794"/>
              <a:ext cx="432048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bne</a:t>
              </a: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18" name="Text Box 61"/>
            <p:cNvSpPr txBox="1">
              <a:spLocks noChangeArrowheads="1"/>
            </p:cNvSpPr>
            <p:nvPr/>
          </p:nvSpPr>
          <p:spPr bwMode="auto">
            <a:xfrm>
              <a:off x="3131840" y="2786856"/>
              <a:ext cx="432048" cy="28803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I6</a:t>
              </a:r>
            </a:p>
          </p:txBody>
        </p:sp>
        <p:sp>
          <p:nvSpPr>
            <p:cNvPr id="19" name="Text Box 61"/>
            <p:cNvSpPr txBox="1">
              <a:spLocks noChangeArrowheads="1"/>
            </p:cNvSpPr>
            <p:nvPr/>
          </p:nvSpPr>
          <p:spPr bwMode="auto">
            <a:xfrm>
              <a:off x="2267744" y="2786856"/>
              <a:ext cx="432048" cy="28803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20" name="Text Box 61"/>
            <p:cNvSpPr txBox="1">
              <a:spLocks noChangeArrowheads="1"/>
            </p:cNvSpPr>
            <p:nvPr/>
          </p:nvSpPr>
          <p:spPr bwMode="auto">
            <a:xfrm>
              <a:off x="2699792" y="2210792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21" name="Text Box 61"/>
            <p:cNvSpPr txBox="1">
              <a:spLocks noChangeArrowheads="1"/>
            </p:cNvSpPr>
            <p:nvPr/>
          </p:nvSpPr>
          <p:spPr bwMode="auto">
            <a:xfrm>
              <a:off x="2267744" y="1922758"/>
              <a:ext cx="432048" cy="2880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22" name="Text Box 61"/>
            <p:cNvSpPr txBox="1">
              <a:spLocks noChangeArrowheads="1"/>
            </p:cNvSpPr>
            <p:nvPr/>
          </p:nvSpPr>
          <p:spPr bwMode="auto">
            <a:xfrm>
              <a:off x="2699792" y="1922760"/>
              <a:ext cx="432048" cy="28803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bne</a:t>
              </a: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23" name="Text Box 61"/>
            <p:cNvSpPr txBox="1">
              <a:spLocks noChangeArrowheads="1"/>
            </p:cNvSpPr>
            <p:nvPr/>
          </p:nvSpPr>
          <p:spPr bwMode="auto">
            <a:xfrm>
              <a:off x="3131840" y="1922758"/>
              <a:ext cx="432048" cy="28803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24" name="Text Box 61"/>
            <p:cNvSpPr txBox="1">
              <a:spLocks noChangeArrowheads="1"/>
            </p:cNvSpPr>
            <p:nvPr/>
          </p:nvSpPr>
          <p:spPr bwMode="auto">
            <a:xfrm>
              <a:off x="2699792" y="1634728"/>
              <a:ext cx="432048" cy="2880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25" name="Text Box 61"/>
            <p:cNvSpPr txBox="1">
              <a:spLocks noChangeArrowheads="1"/>
            </p:cNvSpPr>
            <p:nvPr/>
          </p:nvSpPr>
          <p:spPr bwMode="auto">
            <a:xfrm>
              <a:off x="3563888" y="1631948"/>
              <a:ext cx="432048" cy="2908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26" name="Text Box 61"/>
            <p:cNvSpPr txBox="1">
              <a:spLocks noChangeArrowheads="1"/>
            </p:cNvSpPr>
            <p:nvPr/>
          </p:nvSpPr>
          <p:spPr bwMode="auto">
            <a:xfrm>
              <a:off x="3131840" y="2210792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27" name="Text Box 61"/>
            <p:cNvSpPr txBox="1">
              <a:spLocks noChangeArrowheads="1"/>
            </p:cNvSpPr>
            <p:nvPr/>
          </p:nvSpPr>
          <p:spPr bwMode="auto">
            <a:xfrm>
              <a:off x="3563888" y="1922758"/>
              <a:ext cx="432048" cy="28803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28" name="Text Box 61"/>
            <p:cNvSpPr txBox="1">
              <a:spLocks noChangeArrowheads="1"/>
            </p:cNvSpPr>
            <p:nvPr/>
          </p:nvSpPr>
          <p:spPr bwMode="auto">
            <a:xfrm>
              <a:off x="3995936" y="1631948"/>
              <a:ext cx="432048" cy="2908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29" name="Text Box 61"/>
            <p:cNvSpPr txBox="1">
              <a:spLocks noChangeArrowheads="1"/>
            </p:cNvSpPr>
            <p:nvPr/>
          </p:nvSpPr>
          <p:spPr bwMode="auto">
            <a:xfrm>
              <a:off x="2699792" y="2498824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30" name="Text Box 61"/>
            <p:cNvSpPr txBox="1">
              <a:spLocks noChangeArrowheads="1"/>
            </p:cNvSpPr>
            <p:nvPr/>
          </p:nvSpPr>
          <p:spPr bwMode="auto">
            <a:xfrm>
              <a:off x="2699792" y="2786856"/>
              <a:ext cx="432048" cy="28803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31" name="Text Box 61"/>
            <p:cNvSpPr txBox="1">
              <a:spLocks noChangeArrowheads="1"/>
            </p:cNvSpPr>
            <p:nvPr/>
          </p:nvSpPr>
          <p:spPr bwMode="auto">
            <a:xfrm>
              <a:off x="3131840" y="2498824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32" name="Text Box 61"/>
            <p:cNvSpPr txBox="1">
              <a:spLocks noChangeArrowheads="1"/>
            </p:cNvSpPr>
            <p:nvPr/>
          </p:nvSpPr>
          <p:spPr bwMode="auto">
            <a:xfrm>
              <a:off x="3563888" y="2210792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33" name="Text Box 61"/>
            <p:cNvSpPr txBox="1">
              <a:spLocks noChangeArrowheads="1"/>
            </p:cNvSpPr>
            <p:nvPr/>
          </p:nvSpPr>
          <p:spPr bwMode="auto">
            <a:xfrm>
              <a:off x="3995936" y="1922758"/>
              <a:ext cx="432048" cy="28803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34" name="Text Box 61"/>
            <p:cNvSpPr txBox="1">
              <a:spLocks noChangeArrowheads="1"/>
            </p:cNvSpPr>
            <p:nvPr/>
          </p:nvSpPr>
          <p:spPr bwMode="auto">
            <a:xfrm>
              <a:off x="3563888" y="2498824"/>
              <a:ext cx="432048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I6</a:t>
              </a:r>
            </a:p>
          </p:txBody>
        </p:sp>
        <p:sp>
          <p:nvSpPr>
            <p:cNvPr id="35" name="Text Box 61"/>
            <p:cNvSpPr txBox="1">
              <a:spLocks noChangeArrowheads="1"/>
            </p:cNvSpPr>
            <p:nvPr/>
          </p:nvSpPr>
          <p:spPr bwMode="auto">
            <a:xfrm>
              <a:off x="3995936" y="2210792"/>
              <a:ext cx="432048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I6</a:t>
              </a:r>
            </a:p>
          </p:txBody>
        </p:sp>
        <p:sp>
          <p:nvSpPr>
            <p:cNvPr id="36" name="Text Box 60"/>
            <p:cNvSpPr txBox="1">
              <a:spLocks noChangeArrowheads="1"/>
            </p:cNvSpPr>
            <p:nvPr/>
          </p:nvSpPr>
          <p:spPr bwMode="auto">
            <a:xfrm>
              <a:off x="1961710" y="3170312"/>
              <a:ext cx="1044116" cy="307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延迟槽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7" name="Text Box 61"/>
            <p:cNvSpPr txBox="1">
              <a:spLocks noChangeArrowheads="1"/>
            </p:cNvSpPr>
            <p:nvPr/>
          </p:nvSpPr>
          <p:spPr bwMode="auto">
            <a:xfrm>
              <a:off x="4427984" y="1628800"/>
              <a:ext cx="432048" cy="29396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38" name="Text Box 61"/>
            <p:cNvSpPr txBox="1">
              <a:spLocks noChangeArrowheads="1"/>
            </p:cNvSpPr>
            <p:nvPr/>
          </p:nvSpPr>
          <p:spPr bwMode="auto">
            <a:xfrm>
              <a:off x="4427984" y="1916832"/>
              <a:ext cx="432048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I6</a:t>
              </a:r>
            </a:p>
          </p:txBody>
        </p:sp>
        <p:sp>
          <p:nvSpPr>
            <p:cNvPr id="39" name="Text Box 61"/>
            <p:cNvSpPr txBox="1">
              <a:spLocks noChangeArrowheads="1"/>
            </p:cNvSpPr>
            <p:nvPr/>
          </p:nvSpPr>
          <p:spPr bwMode="auto">
            <a:xfrm>
              <a:off x="4860032" y="1628800"/>
              <a:ext cx="432048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I6</a:t>
              </a:r>
            </a:p>
          </p:txBody>
        </p:sp>
        <p:sp>
          <p:nvSpPr>
            <p:cNvPr id="40" name="右大括号 39"/>
            <p:cNvSpPr/>
            <p:nvPr/>
          </p:nvSpPr>
          <p:spPr bwMode="auto">
            <a:xfrm rot="5400000">
              <a:off x="2444226" y="2479479"/>
              <a:ext cx="79081" cy="1296144"/>
            </a:xfrm>
            <a:prstGeom prst="rightBrace">
              <a:avLst>
                <a:gd name="adj1" fmla="val 29497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41" name="Text Box 88"/>
          <p:cNvSpPr txBox="1">
            <a:spLocks noChangeArrowheads="1"/>
          </p:cNvSpPr>
          <p:nvPr/>
        </p:nvSpPr>
        <p:spPr bwMode="auto">
          <a:xfrm>
            <a:off x="2555776" y="4511442"/>
            <a:ext cx="640871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latin typeface="宋体" pitchFamily="2" charset="-122"/>
              </a:rPr>
              <a:t>软件实现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编译时</a:t>
            </a:r>
            <a:r>
              <a:rPr lang="zh-CN" altLang="en-US" sz="2000" b="1" u="sng" dirty="0" smtClean="0">
                <a:solidFill>
                  <a:srgbClr val="990099"/>
                </a:solidFill>
                <a:latin typeface="+mn-ea"/>
              </a:rPr>
              <a:t>重排序</a:t>
            </a:r>
            <a:r>
              <a:rPr lang="zh-CN" altLang="en-US" sz="2000" b="1" dirty="0" smtClean="0">
                <a:latin typeface="+mn-ea"/>
              </a:rPr>
              <a:t>指令序列</a:t>
            </a:r>
            <a:r>
              <a:rPr lang="en-US" altLang="zh-CN" sz="2000" b="1" dirty="0" smtClean="0">
                <a:latin typeface="+mn-ea"/>
              </a:rPr>
              <a:t>)</a:t>
            </a:r>
          </a:p>
          <a:p>
            <a:pPr algn="l" eaLnBrk="0" hangingPunct="0"/>
            <a:r>
              <a:rPr kumimoji="0" lang="zh-CN" altLang="en-US" sz="2000" b="1" dirty="0" smtClean="0">
                <a:latin typeface="+mn-ea"/>
              </a:rPr>
              <a:t>                 </a:t>
            </a:r>
            <a:r>
              <a:rPr kumimoji="0" lang="zh-CN" altLang="en-US" sz="2000" dirty="0" smtClean="0">
                <a:latin typeface="+mn-ea"/>
              </a:rPr>
              <a:t>└</a:t>
            </a:r>
            <a:r>
              <a:rPr kumimoji="0" lang="zh-CN" altLang="en-US" sz="2000" b="1" dirty="0" smtClean="0">
                <a:latin typeface="+mn-ea"/>
              </a:rPr>
              <a:t>←</a:t>
            </a:r>
            <a:r>
              <a:rPr kumimoji="0" lang="zh-CN" altLang="en-US" sz="1800" b="1" spc="-100" dirty="0" smtClean="0">
                <a:latin typeface="+mn-ea"/>
              </a:rPr>
              <a:t>分支指令前无相关</a:t>
            </a:r>
            <a:r>
              <a:rPr kumimoji="0" lang="zh-CN" altLang="en-US" sz="1800" b="1" spc="-100" dirty="0">
                <a:latin typeface="+mn-ea"/>
              </a:rPr>
              <a:t>性</a:t>
            </a:r>
            <a:r>
              <a:rPr kumimoji="0" lang="zh-CN" altLang="en-US" sz="1800" b="1" spc="-100" dirty="0" smtClean="0">
                <a:latin typeface="+mn-ea"/>
              </a:rPr>
              <a:t>指令移入延迟槽</a:t>
            </a:r>
            <a:endParaRPr kumimoji="0" lang="en-US" altLang="zh-CN" sz="1800" b="1" spc="-100" dirty="0" smtClean="0">
              <a:latin typeface="宋体" pitchFamily="2" charset="-122"/>
            </a:endParaRPr>
          </a:p>
        </p:txBody>
      </p:sp>
      <p:sp>
        <p:nvSpPr>
          <p:cNvPr id="42" name="Text Box 88"/>
          <p:cNvSpPr txBox="1">
            <a:spLocks noChangeArrowheads="1"/>
          </p:cNvSpPr>
          <p:nvPr/>
        </p:nvSpPr>
        <p:spPr bwMode="auto">
          <a:xfrm>
            <a:off x="179512" y="5357136"/>
            <a:ext cx="87739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使用场合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 smtClean="0">
                <a:latin typeface="宋体" pitchFamily="2" charset="-122"/>
              </a:rPr>
              <a:t>延迟槽大小＝</a:t>
            </a:r>
            <a:r>
              <a:rPr kumimoji="0" lang="en-US" altLang="zh-CN" b="1" dirty="0" smtClean="0">
                <a:latin typeface="宋体" pitchFamily="2" charset="-122"/>
              </a:rPr>
              <a:t>1</a:t>
            </a:r>
            <a:r>
              <a:rPr kumimoji="0" lang="zh-CN" altLang="en-US" b="1" dirty="0" smtClean="0">
                <a:latin typeface="宋体" pitchFamily="2" charset="-122"/>
              </a:rPr>
              <a:t>条指令时，       </a:t>
            </a:r>
            <a:r>
              <a:rPr kumimoji="0" lang="zh-CN" altLang="en-US" sz="1800" b="1" dirty="0" smtClean="0">
                <a:latin typeface="宋体" pitchFamily="2" charset="-122"/>
              </a:rPr>
              <a:t>←性能损失小</a:t>
            </a:r>
            <a:endParaRPr kumimoji="0" lang="en-US" altLang="zh-CN" sz="1800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</a:t>
            </a:r>
            <a:r>
              <a:rPr kumimoji="0" lang="en-US" altLang="zh-CN" b="1" dirty="0" smtClean="0">
                <a:latin typeface="宋体" pitchFamily="2" charset="-122"/>
              </a:rPr>
              <a:t>              </a:t>
            </a:r>
            <a:r>
              <a:rPr kumimoji="0" lang="zh-CN" altLang="en-US" b="1" dirty="0" smtClean="0">
                <a:latin typeface="宋体" pitchFamily="2" charset="-122"/>
              </a:rPr>
              <a:t>否则常用分支预测方法</a:t>
            </a:r>
            <a:r>
              <a:rPr kumimoji="0" lang="en-US" altLang="zh-CN" sz="2000" b="1" dirty="0" smtClean="0">
                <a:latin typeface="+mn-ea"/>
                <a:ea typeface="+mn-ea"/>
              </a:rPr>
              <a:t>(</a:t>
            </a:r>
            <a:r>
              <a:rPr kumimoji="0" lang="zh-CN" altLang="en-US" sz="2000" b="1" dirty="0" smtClean="0">
                <a:latin typeface="+mn-ea"/>
                <a:ea typeface="+mn-ea"/>
              </a:rPr>
              <a:t>两者不兼容</a:t>
            </a:r>
            <a:r>
              <a:rPr kumimoji="0" lang="en-US" altLang="zh-CN" sz="2000" b="1" dirty="0" smtClean="0">
                <a:latin typeface="+mn-ea"/>
                <a:ea typeface="+mn-ea"/>
              </a:rPr>
              <a:t>)</a:t>
            </a:r>
            <a:endParaRPr kumimoji="0" lang="en-US" altLang="zh-CN" sz="2000" b="1" dirty="0" smtClean="0">
              <a:latin typeface="宋体" pitchFamily="2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6372200" y="2204864"/>
            <a:ext cx="1944216" cy="747212"/>
            <a:chOff x="6876256" y="2032142"/>
            <a:chExt cx="1944216" cy="747212"/>
          </a:xfrm>
        </p:grpSpPr>
        <p:cxnSp>
          <p:nvCxnSpPr>
            <p:cNvPr id="43" name="直接箭头连接符 42"/>
            <p:cNvCxnSpPr/>
            <p:nvPr/>
          </p:nvCxnSpPr>
          <p:spPr bwMode="auto">
            <a:xfrm flipH="1">
              <a:off x="6876256" y="227529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4" name="Text Box 60"/>
            <p:cNvSpPr txBox="1">
              <a:spLocks noChangeArrowheads="1"/>
            </p:cNvSpPr>
            <p:nvPr/>
          </p:nvSpPr>
          <p:spPr bwMode="auto">
            <a:xfrm>
              <a:off x="7236296" y="2032142"/>
              <a:ext cx="1584176" cy="747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12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分支指令</a:t>
              </a:r>
              <a:r>
                <a:rPr lang="zh-CN" altLang="en-US" sz="1800" b="1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“</a:t>
              </a:r>
              <a:r>
                <a:rPr lang="zh-CN" altLang="en-US" sz="1800" b="1" dirty="0" smtClean="0">
                  <a:latin typeface="宋体" pitchFamily="2" charset="-122"/>
                </a:rPr>
                <a:t>执行时间</a:t>
              </a:r>
              <a:r>
                <a:rPr lang="zh-CN" altLang="en-US" sz="1800" b="1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”</a:t>
              </a:r>
              <a:r>
                <a:rPr lang="zh-CN" altLang="en-US" sz="1800" b="1" dirty="0" smtClean="0">
                  <a:latin typeface="宋体" pitchFamily="2" charset="-122"/>
                </a:rPr>
                <a:t>为</a:t>
              </a:r>
              <a:r>
                <a:rPr lang="en-US" altLang="zh-CN" sz="1800" b="1" dirty="0" smtClean="0">
                  <a:latin typeface="宋体" pitchFamily="2" charset="-122"/>
                </a:rPr>
                <a:t>8</a:t>
              </a:r>
              <a:r>
                <a:rPr lang="zh-CN" altLang="en-US" sz="1800" b="1" dirty="0" smtClean="0">
                  <a:latin typeface="宋体" pitchFamily="2" charset="-122"/>
                </a:rPr>
                <a:t>拍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51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200" u="none" dirty="0" smtClean="0">
                <a:solidFill>
                  <a:schemeClr val="bg2"/>
                </a:solidFill>
                <a:latin typeface="+mn-ea"/>
                <a:ea typeface="+mn-ea"/>
              </a:rPr>
              <a:t>108</a:t>
            </a:r>
            <a:endParaRPr lang="zh-CN" altLang="en-US" sz="12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827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1" grpId="0"/>
      <p:bldP spid="42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300" name="Text Box 4"/>
          <p:cNvSpPr txBox="1">
            <a:spLocks noChangeArrowheads="1"/>
          </p:cNvSpPr>
          <p:nvPr/>
        </p:nvSpPr>
        <p:spPr bwMode="auto">
          <a:xfrm>
            <a:off x="179388" y="5661248"/>
            <a:ext cx="4428740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5-5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dirty="0" smtClean="0">
                <a:latin typeface="宋体" pitchFamily="2" charset="-122"/>
              </a:rPr>
              <a:t>P238—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26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27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8" name="Text Box 228"/>
          <p:cNvSpPr txBox="1">
            <a:spLocks noChangeArrowheads="1"/>
          </p:cNvSpPr>
          <p:nvPr/>
        </p:nvSpPr>
        <p:spPr bwMode="auto">
          <a:xfrm>
            <a:off x="179512" y="388584"/>
            <a:ext cx="885831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※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指令流水线技术小结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基本思想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各操作串行─→各操作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重叠   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指不同指令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基本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组成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要求：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实现：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操作冲突的处理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冲突类型：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处理方法：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14" name="Text Box 228"/>
          <p:cNvSpPr txBox="1">
            <a:spLocks noChangeArrowheads="1"/>
          </p:cNvSpPr>
          <p:nvPr/>
        </p:nvSpPr>
        <p:spPr bwMode="auto">
          <a:xfrm>
            <a:off x="2123728" y="1772816"/>
            <a:ext cx="496880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操作分离、操作同步、操作无冲突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5A4A-1D2D-43C8-97E5-C02686E6D9C7}" type="slidenum">
              <a:rPr lang="en-US" altLang="zh-CN"/>
              <a:pPr/>
              <a:t>113</a:t>
            </a:fld>
            <a:endParaRPr lang="en-US" altLang="zh-CN" dirty="0"/>
          </a:p>
        </p:txBody>
      </p:sp>
      <p:sp>
        <p:nvSpPr>
          <p:cNvPr id="97" name="Text Box 228"/>
          <p:cNvSpPr txBox="1">
            <a:spLocks noChangeArrowheads="1"/>
          </p:cNvSpPr>
          <p:nvPr/>
        </p:nvSpPr>
        <p:spPr bwMode="auto">
          <a:xfrm>
            <a:off x="2771800" y="3140968"/>
            <a:ext cx="56886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①结构冒险 ②数据冒险 ③控制冒险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①部件不复用，同一部件在同一拍使用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②阻塞法、转发法、乱序执行法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③阻塞法、分支预测法、延迟分支法</a:t>
            </a:r>
            <a:endParaRPr lang="en-US" altLang="zh-CN" b="1" dirty="0" smtClean="0">
              <a:latin typeface="宋体" pitchFamily="2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 flipH="1">
            <a:off x="2123728" y="1303600"/>
            <a:ext cx="3816424" cy="61323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99" name="Text Box 228"/>
          <p:cNvSpPr txBox="1">
            <a:spLocks noChangeArrowheads="1"/>
          </p:cNvSpPr>
          <p:nvPr/>
        </p:nvSpPr>
        <p:spPr bwMode="auto">
          <a:xfrm>
            <a:off x="2123479" y="2226930"/>
            <a:ext cx="532884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段间</a:t>
            </a:r>
            <a:r>
              <a:rPr lang="en-US" altLang="zh-CN" b="1" dirty="0" smtClean="0">
                <a:latin typeface="宋体" pitchFamily="2" charset="-122"/>
              </a:rPr>
              <a:t>REG</a:t>
            </a:r>
            <a:r>
              <a:rPr lang="zh-CN" altLang="en-US" b="1" dirty="0" smtClean="0">
                <a:latin typeface="宋体" pitchFamily="2" charset="-122"/>
              </a:rPr>
              <a:t>，公共拍时钟，部件＋控制器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2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95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00" grpId="0" animBg="1"/>
      <p:bldP spid="14" grpId="0"/>
      <p:bldP spid="97" grpId="0"/>
      <p:bldP spid="99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114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362673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指令流水线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的并行技术</a:t>
            </a:r>
            <a:endParaRPr lang="zh-CN" altLang="en-US" sz="2800" b="1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Text Box 88"/>
          <p:cNvSpPr txBox="1">
            <a:spLocks noChangeArrowheads="1"/>
          </p:cNvSpPr>
          <p:nvPr/>
        </p:nvSpPr>
        <p:spPr bwMode="auto">
          <a:xfrm>
            <a:off x="190376" y="1385482"/>
            <a:ext cx="8763124" cy="133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kumimoji="0"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kumimoji="0"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超级流水线技术：</a:t>
            </a:r>
            <a:r>
              <a:rPr kumimoji="0" lang="zh-CN" altLang="en-US" b="1" dirty="0" smtClean="0">
                <a:latin typeface="宋体" pitchFamily="2" charset="-122"/>
              </a:rPr>
              <a:t>增加流水线</a:t>
            </a:r>
            <a:r>
              <a:rPr kumimoji="0"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级数</a:t>
            </a:r>
            <a:r>
              <a:rPr kumimoji="0" lang="en-US" altLang="zh-CN" b="1" dirty="0" smtClean="0">
                <a:latin typeface="宋体" pitchFamily="2" charset="-122"/>
              </a:rPr>
              <a:t>(</a:t>
            </a:r>
            <a:r>
              <a:rPr kumimoji="0" lang="zh-CN" altLang="en-US" b="1" dirty="0" smtClean="0">
                <a:latin typeface="宋体" pitchFamily="2" charset="-122"/>
              </a:rPr>
              <a:t>段数</a:t>
            </a:r>
            <a:r>
              <a:rPr kumimoji="0" lang="en-US" altLang="zh-CN" b="1" dirty="0" smtClean="0">
                <a:latin typeface="宋体" pitchFamily="2" charset="-122"/>
              </a:rPr>
              <a:t>)        </a:t>
            </a:r>
            <a:r>
              <a:rPr kumimoji="0" lang="zh-CN" altLang="en-US" sz="2000" b="1" dirty="0" smtClean="0">
                <a:latin typeface="宋体" pitchFamily="2" charset="-122"/>
              </a:rPr>
              <a:t>←</a:t>
            </a:r>
            <a:r>
              <a:rPr kumimoji="0" lang="en-US" altLang="zh-CN" sz="2000" b="1" dirty="0" smtClean="0">
                <a:latin typeface="宋体" pitchFamily="2" charset="-122"/>
              </a:rPr>
              <a:t>CPI</a:t>
            </a:r>
            <a:r>
              <a:rPr kumimoji="0" lang="zh-CN" altLang="en-US" sz="2000" b="1" dirty="0" smtClean="0">
                <a:latin typeface="宋体" pitchFamily="2" charset="-122"/>
              </a:rPr>
              <a:t>＝</a:t>
            </a:r>
            <a:r>
              <a:rPr kumimoji="0" lang="en-US" altLang="zh-CN" sz="2000" b="1" dirty="0" smtClean="0">
                <a:latin typeface="宋体" pitchFamily="2" charset="-122"/>
              </a:rPr>
              <a:t>1</a:t>
            </a:r>
            <a:endParaRPr kumimoji="0" lang="en-US" altLang="zh-CN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05000"/>
              </a:lnSpc>
            </a:pPr>
            <a:r>
              <a:rPr kumimoji="0" lang="en-US" altLang="zh-CN" sz="2000" b="1" dirty="0">
                <a:latin typeface="宋体" pitchFamily="2" charset="-122"/>
              </a:rPr>
              <a:t> </a:t>
            </a:r>
            <a:r>
              <a:rPr kumimoji="0" lang="en-US" altLang="zh-CN" sz="2000" b="1" dirty="0" smtClean="0">
                <a:latin typeface="宋体" pitchFamily="2" charset="-122"/>
              </a:rPr>
              <a:t>                                    </a:t>
            </a:r>
            <a:r>
              <a:rPr kumimoji="0" lang="zh-CN" altLang="en-US" sz="2000" dirty="0" smtClean="0">
                <a:latin typeface="宋体" pitchFamily="2" charset="-122"/>
              </a:rPr>
              <a:t>└</a:t>
            </a:r>
            <a:r>
              <a:rPr kumimoji="0" lang="zh-CN" altLang="en-US" sz="2000" b="1" dirty="0" smtClean="0">
                <a:latin typeface="宋体" pitchFamily="2" charset="-122"/>
              </a:rPr>
              <a:t>→缩短</a:t>
            </a:r>
            <a:r>
              <a:rPr kumimoji="0" lang="en-US" altLang="zh-CN" sz="2000" b="1" i="1" dirty="0" smtClean="0">
                <a:latin typeface="宋体" pitchFamily="2" charset="-122"/>
              </a:rPr>
              <a:t>T</a:t>
            </a:r>
            <a:r>
              <a:rPr kumimoji="0" lang="en-US" altLang="zh-CN" sz="2000" b="1" baseline="-18000" dirty="0" smtClean="0">
                <a:latin typeface="宋体" pitchFamily="2" charset="-122"/>
              </a:rPr>
              <a:t>C</a:t>
            </a:r>
            <a:r>
              <a:rPr kumimoji="0" lang="en-US" altLang="zh-CN" sz="1800" b="1" dirty="0" smtClean="0">
                <a:latin typeface="宋体" pitchFamily="2" charset="-122"/>
              </a:rPr>
              <a:t>(</a:t>
            </a:r>
            <a:r>
              <a:rPr kumimoji="0" lang="zh-CN" altLang="en-US" sz="1800" b="1" dirty="0" smtClean="0">
                <a:latin typeface="宋体" pitchFamily="2" charset="-122"/>
              </a:rPr>
              <a:t>执行过程相同时</a:t>
            </a:r>
            <a:r>
              <a:rPr kumimoji="0" lang="en-US" altLang="zh-CN" sz="1800" b="1" dirty="0" smtClean="0">
                <a:latin typeface="宋体" pitchFamily="2" charset="-122"/>
              </a:rPr>
              <a:t>)</a:t>
            </a:r>
            <a:endParaRPr kumimoji="0" lang="en-US" altLang="zh-CN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发展过程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 smtClean="0">
                <a:latin typeface="宋体" pitchFamily="2" charset="-122"/>
              </a:rPr>
              <a:t>级数不宜太多</a:t>
            </a:r>
            <a:r>
              <a:rPr kumimoji="0" lang="en-US" altLang="zh-CN" sz="2000" b="1" dirty="0" smtClean="0">
                <a:latin typeface="宋体" pitchFamily="2" charset="-122"/>
              </a:rPr>
              <a:t>(486</a:t>
            </a:r>
            <a:r>
              <a:rPr kumimoji="0" lang="zh-CN" altLang="en-US" sz="2000" b="1" dirty="0" smtClean="0">
                <a:latin typeface="宋体" pitchFamily="2" charset="-122"/>
              </a:rPr>
              <a:t>→</a:t>
            </a:r>
            <a:r>
              <a:rPr kumimoji="0" lang="en-US" altLang="zh-CN" sz="2000" b="1" dirty="0" err="1" smtClean="0">
                <a:latin typeface="宋体" pitchFamily="2" charset="-122"/>
              </a:rPr>
              <a:t>PⅢ</a:t>
            </a:r>
            <a:r>
              <a:rPr kumimoji="0" lang="zh-CN" altLang="en-US" sz="2000" b="1" dirty="0" smtClean="0">
                <a:latin typeface="宋体" pitchFamily="2" charset="-122"/>
              </a:rPr>
              <a:t>→</a:t>
            </a:r>
            <a:r>
              <a:rPr kumimoji="0" lang="en-US" altLang="zh-CN" sz="2000" b="1" dirty="0" smtClean="0">
                <a:latin typeface="宋体" pitchFamily="2" charset="-122"/>
              </a:rPr>
              <a:t>P4</a:t>
            </a:r>
            <a:r>
              <a:rPr kumimoji="0" lang="zh-CN" altLang="en-US" sz="2000" b="1" dirty="0" smtClean="0">
                <a:latin typeface="宋体" pitchFamily="2" charset="-122"/>
              </a:rPr>
              <a:t>→</a:t>
            </a:r>
            <a:r>
              <a:rPr kumimoji="0" lang="en-US" altLang="zh-CN" sz="2000" b="1" dirty="0" smtClean="0">
                <a:latin typeface="宋体" pitchFamily="2" charset="-122"/>
              </a:rPr>
              <a:t>Core)</a:t>
            </a:r>
          </a:p>
        </p:txBody>
      </p:sp>
      <p:sp>
        <p:nvSpPr>
          <p:cNvPr id="6" name="Text Box 88"/>
          <p:cNvSpPr txBox="1">
            <a:spLocks noChangeArrowheads="1"/>
          </p:cNvSpPr>
          <p:nvPr/>
        </p:nvSpPr>
        <p:spPr bwMode="auto">
          <a:xfrm>
            <a:off x="251520" y="2707323"/>
            <a:ext cx="8713093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kumimoji="0"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*</a:t>
            </a:r>
            <a:r>
              <a:rPr kumimoji="0"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多发射流水线技术：</a:t>
            </a:r>
            <a:r>
              <a:rPr kumimoji="0" lang="zh-CN" altLang="en-US" b="1" dirty="0" smtClean="0">
                <a:latin typeface="+mn-ea"/>
                <a:ea typeface="+mn-ea"/>
              </a:rPr>
              <a:t>同时流动</a:t>
            </a:r>
            <a:r>
              <a:rPr kumimoji="0" lang="en-US" altLang="zh-CN" b="1" dirty="0" smtClean="0">
                <a:latin typeface="+mn-ea"/>
                <a:ea typeface="+mn-ea"/>
              </a:rPr>
              <a:t>(</a:t>
            </a:r>
            <a:r>
              <a:rPr kumimoji="0" lang="zh-CN" altLang="en-US" b="1" dirty="0" smtClean="0">
                <a:latin typeface="+mn-ea"/>
                <a:ea typeface="+mn-ea"/>
              </a:rPr>
              <a:t>执行</a:t>
            </a:r>
            <a:r>
              <a:rPr kumimoji="0" lang="en-US" altLang="zh-CN" b="1" dirty="0" smtClean="0">
                <a:latin typeface="+mn-ea"/>
                <a:ea typeface="+mn-ea"/>
              </a:rPr>
              <a:t>)</a:t>
            </a:r>
            <a:r>
              <a:rPr kumimoji="0" lang="zh-CN" altLang="en-US" b="1" u="sng" dirty="0" smtClean="0">
                <a:solidFill>
                  <a:srgbClr val="990099"/>
                </a:solidFill>
                <a:latin typeface="+mn-ea"/>
                <a:ea typeface="+mn-ea"/>
              </a:rPr>
              <a:t>多</a:t>
            </a:r>
            <a:r>
              <a:rPr kumimoji="0" lang="zh-CN" altLang="en-US" b="1" u="sng" dirty="0">
                <a:solidFill>
                  <a:srgbClr val="990099"/>
                </a:solidFill>
                <a:latin typeface="+mn-ea"/>
                <a:ea typeface="+mn-ea"/>
              </a:rPr>
              <a:t>条</a:t>
            </a:r>
            <a:r>
              <a:rPr kumimoji="0" lang="zh-CN" altLang="en-US" b="1" u="sng" dirty="0" smtClean="0">
                <a:solidFill>
                  <a:srgbClr val="990099"/>
                </a:solidFill>
                <a:latin typeface="+mn-ea"/>
                <a:ea typeface="+mn-ea"/>
              </a:rPr>
              <a:t>指令</a:t>
            </a:r>
            <a:r>
              <a:rPr kumimoji="0"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   </a:t>
            </a:r>
            <a:r>
              <a:rPr kumimoji="0" lang="zh-CN" altLang="en-US" sz="2000" b="1" dirty="0" smtClean="0">
                <a:latin typeface="+mn-ea"/>
                <a:ea typeface="+mn-ea"/>
              </a:rPr>
              <a:t>←</a:t>
            </a:r>
            <a:r>
              <a:rPr kumimoji="0" lang="en-US" altLang="zh-CN" sz="2000" b="1" dirty="0" smtClean="0">
                <a:latin typeface="+mn-ea"/>
                <a:ea typeface="+mn-ea"/>
              </a:rPr>
              <a:t>CPI</a:t>
            </a:r>
            <a:r>
              <a:rPr kumimoji="0" lang="zh-CN" altLang="en-US" sz="2000" b="1" dirty="0" smtClean="0">
                <a:latin typeface="+mn-ea"/>
                <a:ea typeface="+mn-ea"/>
              </a:rPr>
              <a:t>＜</a:t>
            </a:r>
            <a:r>
              <a:rPr kumimoji="0" lang="en-US" altLang="zh-CN" sz="2000" b="1" dirty="0" smtClean="0">
                <a:latin typeface="+mn-ea"/>
                <a:ea typeface="+mn-ea"/>
              </a:rPr>
              <a:t>1</a:t>
            </a:r>
            <a:endParaRPr kumimoji="0" lang="en-US" altLang="zh-CN" b="1" dirty="0" smtClean="0">
              <a:solidFill>
                <a:srgbClr val="990099"/>
              </a:solidFill>
              <a:latin typeface="+mn-ea"/>
              <a:ea typeface="+mn-ea"/>
            </a:endParaRPr>
          </a:p>
          <a:p>
            <a:pPr algn="l" eaLnBrk="0" hangingPunct="0">
              <a:lnSpc>
                <a:spcPct val="125000"/>
              </a:lnSpc>
              <a:spcBef>
                <a:spcPts val="0"/>
              </a:spcBef>
            </a:pPr>
            <a:r>
              <a:rPr kumimoji="0"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指令调度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kumimoji="0" lang="zh-CN" altLang="en-US" b="1" dirty="0" smtClean="0">
                <a:latin typeface="+mn-ea"/>
                <a:ea typeface="+mn-ea"/>
              </a:rPr>
              <a:t>静态调度</a:t>
            </a:r>
            <a:r>
              <a:rPr kumimoji="0" lang="en-US" altLang="zh-CN" sz="1800" b="1" dirty="0" smtClean="0">
                <a:latin typeface="+mn-ea"/>
                <a:ea typeface="+mn-ea"/>
              </a:rPr>
              <a:t>(</a:t>
            </a:r>
            <a:r>
              <a:rPr kumimoji="0" lang="zh-CN" altLang="en-US" sz="1800" b="1" dirty="0" smtClean="0">
                <a:latin typeface="+mn-ea"/>
                <a:ea typeface="+mn-ea"/>
              </a:rPr>
              <a:t>阻塞</a:t>
            </a:r>
            <a:r>
              <a:rPr kumimoji="0" lang="en-US" altLang="zh-CN" sz="1800" b="1" dirty="0" smtClean="0">
                <a:latin typeface="+mn-ea"/>
                <a:ea typeface="+mn-ea"/>
              </a:rPr>
              <a:t>/</a:t>
            </a:r>
            <a:r>
              <a:rPr kumimoji="0" lang="zh-CN" altLang="en-US" sz="1800" b="1" dirty="0" smtClean="0">
                <a:latin typeface="+mn-ea"/>
                <a:ea typeface="+mn-ea"/>
              </a:rPr>
              <a:t>转发</a:t>
            </a:r>
            <a:r>
              <a:rPr kumimoji="0" lang="en-US" altLang="zh-CN" sz="1800" b="1" dirty="0" smtClean="0">
                <a:latin typeface="+mn-ea"/>
                <a:ea typeface="+mn-ea"/>
              </a:rPr>
              <a:t>)</a:t>
            </a:r>
            <a:r>
              <a:rPr kumimoji="0" lang="zh-CN" altLang="en-US" b="1" dirty="0" smtClean="0">
                <a:latin typeface="+mn-ea"/>
                <a:ea typeface="+mn-ea"/>
              </a:rPr>
              <a:t>、动态调度</a:t>
            </a:r>
            <a:r>
              <a:rPr kumimoji="0" lang="en-US" altLang="zh-CN" sz="1800" b="1" dirty="0" smtClean="0">
                <a:latin typeface="+mn-ea"/>
                <a:ea typeface="+mn-ea"/>
              </a:rPr>
              <a:t>(</a:t>
            </a:r>
            <a:r>
              <a:rPr kumimoji="0" lang="zh-CN" altLang="en-US" sz="1800" b="1" dirty="0" smtClean="0">
                <a:latin typeface="+mn-ea"/>
                <a:ea typeface="+mn-ea"/>
              </a:rPr>
              <a:t>乱序执行</a:t>
            </a:r>
            <a:r>
              <a:rPr kumimoji="0" lang="en-US" altLang="zh-CN" sz="1800" b="1" dirty="0" smtClean="0">
                <a:latin typeface="+mn-ea"/>
                <a:ea typeface="+mn-ea"/>
              </a:rPr>
              <a:t>)</a:t>
            </a:r>
          </a:p>
          <a:p>
            <a:pPr algn="l" eaLnBrk="0" hangingPunct="0">
              <a:lnSpc>
                <a:spcPct val="125000"/>
              </a:lnSpc>
              <a:spcBef>
                <a:spcPts val="0"/>
              </a:spcBef>
            </a:pPr>
            <a:r>
              <a:rPr kumimoji="0"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     指令发射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kumimoji="0" lang="zh-CN" altLang="en-US" b="1" dirty="0" smtClean="0">
                <a:latin typeface="+mn-ea"/>
                <a:ea typeface="+mn-ea"/>
              </a:rPr>
              <a:t>静态发射、动态发射</a:t>
            </a:r>
            <a:endParaRPr kumimoji="0" lang="en-US" altLang="zh-CN" b="1" dirty="0" smtClean="0">
              <a:latin typeface="+mn-ea"/>
              <a:ea typeface="+mn-ea"/>
            </a:endParaRPr>
          </a:p>
          <a:p>
            <a:pPr algn="l" eaLnBrk="0" hangingPunct="0">
              <a:lnSpc>
                <a:spcPct val="105000"/>
              </a:lnSpc>
              <a:spcBef>
                <a:spcPts val="0"/>
              </a:spcBef>
            </a:pPr>
            <a:r>
              <a:rPr kumimoji="0" lang="en-US" altLang="zh-CN" sz="1800" b="1" dirty="0" smtClean="0">
                <a:latin typeface="+mn-ea"/>
                <a:ea typeface="+mn-ea"/>
              </a:rPr>
              <a:t>                    (</a:t>
            </a:r>
            <a:r>
              <a:rPr kumimoji="0" lang="zh-CN" altLang="en-US" sz="1800" b="1" dirty="0" smtClean="0">
                <a:latin typeface="+mn-ea"/>
                <a:ea typeface="+mn-ea"/>
              </a:rPr>
              <a:t>静态调度</a:t>
            </a:r>
            <a:r>
              <a:rPr kumimoji="0" lang="en-US" altLang="zh-CN" sz="1800" b="1" dirty="0" smtClean="0">
                <a:latin typeface="+mn-ea"/>
                <a:ea typeface="+mn-ea"/>
              </a:rPr>
              <a:t>)  (</a:t>
            </a:r>
            <a:r>
              <a:rPr kumimoji="0" lang="zh-CN" altLang="en-US" sz="1800" b="1" dirty="0" smtClean="0">
                <a:latin typeface="+mn-ea"/>
                <a:ea typeface="+mn-ea"/>
              </a:rPr>
              <a:t>静态</a:t>
            </a:r>
            <a:r>
              <a:rPr kumimoji="0" lang="en-US" altLang="zh-CN" sz="1800" b="1" dirty="0" smtClean="0">
                <a:latin typeface="+mn-ea"/>
                <a:ea typeface="+mn-ea"/>
              </a:rPr>
              <a:t>/</a:t>
            </a:r>
            <a:r>
              <a:rPr kumimoji="0" lang="zh-CN" altLang="en-US" sz="1800" b="1" dirty="0" smtClean="0">
                <a:latin typeface="+mn-ea"/>
                <a:ea typeface="+mn-ea"/>
              </a:rPr>
              <a:t>动态调度</a:t>
            </a:r>
            <a:r>
              <a:rPr kumimoji="0" lang="en-US" altLang="zh-CN" sz="1800" b="1" dirty="0" smtClean="0">
                <a:latin typeface="+mn-ea"/>
                <a:ea typeface="+mn-ea"/>
              </a:rPr>
              <a:t>)</a:t>
            </a:r>
          </a:p>
        </p:txBody>
      </p:sp>
      <p:sp>
        <p:nvSpPr>
          <p:cNvPr id="14" name="Text Box 88"/>
          <p:cNvSpPr txBox="1">
            <a:spLocks noChangeArrowheads="1"/>
          </p:cNvSpPr>
          <p:nvPr/>
        </p:nvSpPr>
        <p:spPr bwMode="auto">
          <a:xfrm>
            <a:off x="251520" y="4437112"/>
            <a:ext cx="8713093" cy="811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     流水线类型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zh-CN" altLang="en-US" b="1" dirty="0">
                <a:latin typeface="+mn-ea"/>
                <a:ea typeface="+mn-ea"/>
              </a:rPr>
              <a:t>超长指令字</a:t>
            </a:r>
            <a:r>
              <a:rPr lang="en-US" altLang="zh-CN" b="1" dirty="0" smtClean="0">
                <a:latin typeface="+mn-ea"/>
                <a:ea typeface="+mn-ea"/>
              </a:rPr>
              <a:t>VLIW</a:t>
            </a:r>
            <a:r>
              <a:rPr lang="zh-CN" altLang="en-US" b="1" dirty="0" smtClean="0">
                <a:latin typeface="+mn-ea"/>
                <a:ea typeface="+mn-ea"/>
              </a:rPr>
              <a:t>、超标量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 eaLnBrk="0" hangingPunct="0">
              <a:lnSpc>
                <a:spcPct val="105000"/>
              </a:lnSpc>
            </a:pPr>
            <a:r>
              <a:rPr lang="en-US" altLang="zh-CN" sz="1800" b="1" dirty="0" smtClean="0">
                <a:latin typeface="+mn-ea"/>
                <a:ea typeface="+mn-ea"/>
              </a:rPr>
              <a:t>                          (</a:t>
            </a:r>
            <a:r>
              <a:rPr lang="zh-CN" altLang="en-US" sz="1800" b="1" dirty="0" smtClean="0">
                <a:latin typeface="+mn-ea"/>
                <a:ea typeface="+mn-ea"/>
              </a:rPr>
              <a:t>编译时调度</a:t>
            </a:r>
            <a:r>
              <a:rPr lang="en-US" altLang="zh-CN" sz="1800" b="1" dirty="0" smtClean="0">
                <a:latin typeface="+mn-ea"/>
                <a:ea typeface="+mn-ea"/>
              </a:rPr>
              <a:t>)     (</a:t>
            </a:r>
            <a:r>
              <a:rPr lang="zh-CN" altLang="en-US" sz="1800" b="1" dirty="0" smtClean="0">
                <a:latin typeface="+mn-ea"/>
                <a:ea typeface="+mn-ea"/>
              </a:rPr>
              <a:t>执行时调度</a:t>
            </a:r>
            <a:r>
              <a:rPr lang="en-US" altLang="zh-CN" sz="1800" b="1" dirty="0" smtClean="0">
                <a:latin typeface="+mn-ea"/>
                <a:ea typeface="+mn-ea"/>
              </a:rPr>
              <a:t>)</a:t>
            </a:r>
          </a:p>
        </p:txBody>
      </p:sp>
      <p:sp>
        <p:nvSpPr>
          <p:cNvPr id="20" name="Text Box 88"/>
          <p:cNvSpPr txBox="1">
            <a:spLocks noChangeArrowheads="1"/>
          </p:cNvSpPr>
          <p:nvPr/>
        </p:nvSpPr>
        <p:spPr bwMode="auto">
          <a:xfrm>
            <a:off x="201364" y="913657"/>
            <a:ext cx="876312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kumimoji="0"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kumimoji="0" lang="zh-CN" altLang="en-US" b="1" dirty="0">
                <a:solidFill>
                  <a:srgbClr val="C00000"/>
                </a:solidFill>
                <a:latin typeface="宋体" pitchFamily="2" charset="-122"/>
              </a:rPr>
              <a:t>指令级并行性</a:t>
            </a:r>
            <a:r>
              <a:rPr kumimoji="0"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表示：</a:t>
            </a:r>
            <a:r>
              <a:rPr kumimoji="0" lang="en-US" altLang="zh-CN" b="1" dirty="0" smtClean="0">
                <a:latin typeface="宋体" pitchFamily="2" charset="-122"/>
              </a:rPr>
              <a:t>IPC</a:t>
            </a:r>
            <a:r>
              <a:rPr kumimoji="0" lang="en-US" altLang="zh-CN" sz="2000" b="1" dirty="0" smtClean="0">
                <a:latin typeface="宋体" pitchFamily="2" charset="-122"/>
              </a:rPr>
              <a:t>(</a:t>
            </a:r>
            <a:r>
              <a:rPr lang="en-US" altLang="zh-CN" sz="2000" dirty="0" smtClean="0"/>
              <a:t>Instructions </a:t>
            </a:r>
            <a:r>
              <a:rPr lang="en-US" altLang="zh-CN" sz="2000" dirty="0"/>
              <a:t>Per Cycle</a:t>
            </a:r>
            <a:r>
              <a:rPr kumimoji="0" lang="en-US" altLang="zh-CN" sz="2000" b="1" dirty="0" smtClean="0">
                <a:latin typeface="宋体" pitchFamily="2" charset="-122"/>
              </a:rPr>
              <a:t>)</a:t>
            </a:r>
            <a:r>
              <a:rPr kumimoji="0" lang="zh-CN" altLang="en-US" b="1" dirty="0" smtClean="0">
                <a:latin typeface="宋体" pitchFamily="2" charset="-122"/>
              </a:rPr>
              <a:t>，</a:t>
            </a:r>
            <a:r>
              <a:rPr kumimoji="0" lang="en-US" altLang="zh-CN" b="1" dirty="0" smtClean="0">
                <a:latin typeface="宋体" pitchFamily="2" charset="-122"/>
              </a:rPr>
              <a:t>IPC×CPI</a:t>
            </a:r>
            <a:r>
              <a:rPr kumimoji="0" lang="zh-CN" altLang="en-US" b="1" dirty="0">
                <a:latin typeface="宋体" pitchFamily="2" charset="-122"/>
              </a:rPr>
              <a:t> ＝</a:t>
            </a:r>
            <a:r>
              <a:rPr kumimoji="0" lang="en-US" altLang="zh-CN" b="1" dirty="0">
                <a:latin typeface="宋体" pitchFamily="2" charset="-122"/>
              </a:rPr>
              <a:t>1</a:t>
            </a:r>
            <a:endParaRPr kumimoji="0" lang="en-US" altLang="zh-CN" b="1" dirty="0" smtClean="0">
              <a:latin typeface="宋体" pitchFamily="2" charset="-122"/>
            </a:endParaRPr>
          </a:p>
        </p:txBody>
      </p:sp>
      <p:sp>
        <p:nvSpPr>
          <p:cNvPr id="23" name="AutoShape 15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18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115</a:t>
            </a:fld>
            <a:endParaRPr lang="en-US" altLang="zh-CN" dirty="0"/>
          </a:p>
        </p:txBody>
      </p:sp>
      <p:sp>
        <p:nvSpPr>
          <p:cNvPr id="3" name="Text Box 88"/>
          <p:cNvSpPr txBox="1">
            <a:spLocks noChangeArrowheads="1"/>
          </p:cNvSpPr>
          <p:nvPr/>
        </p:nvSpPr>
        <p:spPr bwMode="auto">
          <a:xfrm>
            <a:off x="251520" y="338897"/>
            <a:ext cx="8713093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kumimoji="0"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*</a:t>
            </a:r>
            <a:r>
              <a:rPr kumimoji="0"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超标量流水线：</a:t>
            </a:r>
            <a:r>
              <a:rPr kumimoji="0" lang="zh-CN" altLang="en-US" b="1" dirty="0">
                <a:latin typeface="+mn-ea"/>
                <a:ea typeface="+mn-ea"/>
              </a:rPr>
              <a:t>硬件</a:t>
            </a:r>
            <a:r>
              <a:rPr kumimoji="0" lang="zh-CN" altLang="en-US" b="1" dirty="0" smtClean="0">
                <a:latin typeface="+mn-ea"/>
                <a:ea typeface="+mn-ea"/>
              </a:rPr>
              <a:t>完成指令打包、冒险处理</a:t>
            </a:r>
            <a:endParaRPr kumimoji="0" lang="en-US" altLang="zh-CN" b="1" dirty="0" smtClean="0">
              <a:latin typeface="+mn-ea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关键技术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kumimoji="0" lang="zh-CN" altLang="en-US" b="1" dirty="0" smtClean="0">
                <a:latin typeface="+mn-ea"/>
                <a:ea typeface="+mn-ea"/>
              </a:rPr>
              <a:t>动态调度、分支预测、推测执行  </a:t>
            </a:r>
            <a:r>
              <a:rPr kumimoji="0" lang="zh-CN" altLang="en-US" sz="2000" b="1" dirty="0" smtClean="0">
                <a:latin typeface="+mn-ea"/>
                <a:ea typeface="+mn-ea"/>
              </a:rPr>
              <a:t>  </a:t>
            </a:r>
            <a:r>
              <a:rPr kumimoji="0" lang="zh-CN" altLang="en-US" sz="2000" b="1" dirty="0" smtClean="0">
                <a:solidFill>
                  <a:srgbClr val="990099"/>
                </a:solidFill>
                <a:latin typeface="+mn-ea"/>
                <a:ea typeface="+mn-ea"/>
              </a:rPr>
              <a:t>←增加</a:t>
            </a:r>
            <a:r>
              <a:rPr kumimoji="0" lang="en-US" altLang="zh-CN" sz="2000" b="1" dirty="0" smtClean="0">
                <a:solidFill>
                  <a:srgbClr val="990099"/>
                </a:solidFill>
                <a:latin typeface="+mn-ea"/>
                <a:ea typeface="+mn-ea"/>
              </a:rPr>
              <a:t>IPC</a:t>
            </a:r>
            <a:endParaRPr kumimoji="0" lang="en-US" altLang="zh-CN" b="1" dirty="0" smtClean="0">
              <a:solidFill>
                <a:srgbClr val="990099"/>
              </a:solidFill>
              <a:latin typeface="+mn-ea"/>
              <a:ea typeface="+mn-ea"/>
            </a:endParaRPr>
          </a:p>
        </p:txBody>
      </p:sp>
      <p:grpSp>
        <p:nvGrpSpPr>
          <p:cNvPr id="192" name="组合 191"/>
          <p:cNvGrpSpPr/>
          <p:nvPr/>
        </p:nvGrpSpPr>
        <p:grpSpPr>
          <a:xfrm>
            <a:off x="1186429" y="1916832"/>
            <a:ext cx="3601595" cy="1692188"/>
            <a:chOff x="1113283" y="2240868"/>
            <a:chExt cx="3601595" cy="1692188"/>
          </a:xfrm>
        </p:grpSpPr>
        <p:cxnSp>
          <p:nvCxnSpPr>
            <p:cNvPr id="133" name="直接箭头连接符 132"/>
            <p:cNvCxnSpPr/>
            <p:nvPr/>
          </p:nvCxnSpPr>
          <p:spPr bwMode="auto">
            <a:xfrm>
              <a:off x="1545331" y="3645024"/>
              <a:ext cx="316954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4" name="直接箭头连接符 133"/>
            <p:cNvCxnSpPr/>
            <p:nvPr/>
          </p:nvCxnSpPr>
          <p:spPr bwMode="auto">
            <a:xfrm flipV="1">
              <a:off x="1545331" y="2249251"/>
              <a:ext cx="0" cy="139577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8" name="Text Box 63"/>
            <p:cNvSpPr txBox="1">
              <a:spLocks noChangeArrowheads="1"/>
            </p:cNvSpPr>
            <p:nvPr/>
          </p:nvSpPr>
          <p:spPr bwMode="auto">
            <a:xfrm>
              <a:off x="1113283" y="2240868"/>
              <a:ext cx="432048" cy="1395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0" anchor="b" anchorCtr="1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EX3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EX2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EX1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8" name="Text Box 61"/>
            <p:cNvSpPr txBox="1">
              <a:spLocks noChangeArrowheads="1"/>
            </p:cNvSpPr>
            <p:nvPr/>
          </p:nvSpPr>
          <p:spPr bwMode="auto">
            <a:xfrm>
              <a:off x="2339752" y="3212976"/>
              <a:ext cx="216941" cy="216024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9" name="Text Box 61"/>
            <p:cNvSpPr txBox="1">
              <a:spLocks noChangeArrowheads="1"/>
            </p:cNvSpPr>
            <p:nvPr/>
          </p:nvSpPr>
          <p:spPr bwMode="auto">
            <a:xfrm>
              <a:off x="2843808" y="3212976"/>
              <a:ext cx="216942" cy="216024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0" name="Text Box 61"/>
            <p:cNvSpPr txBox="1">
              <a:spLocks noChangeArrowheads="1"/>
            </p:cNvSpPr>
            <p:nvPr/>
          </p:nvSpPr>
          <p:spPr bwMode="auto">
            <a:xfrm>
              <a:off x="1547664" y="3429000"/>
              <a:ext cx="503686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71" name="Text Box 61"/>
            <p:cNvSpPr txBox="1">
              <a:spLocks noChangeArrowheads="1"/>
            </p:cNvSpPr>
            <p:nvPr/>
          </p:nvSpPr>
          <p:spPr bwMode="auto">
            <a:xfrm>
              <a:off x="2051720" y="3429000"/>
              <a:ext cx="503686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2" name="Text Box 61"/>
            <p:cNvSpPr txBox="1">
              <a:spLocks noChangeArrowheads="1"/>
            </p:cNvSpPr>
            <p:nvPr/>
          </p:nvSpPr>
          <p:spPr bwMode="auto">
            <a:xfrm>
              <a:off x="2555776" y="3429000"/>
              <a:ext cx="503138" cy="21287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3" name="Text Box 61"/>
            <p:cNvSpPr txBox="1">
              <a:spLocks noChangeArrowheads="1"/>
            </p:cNvSpPr>
            <p:nvPr/>
          </p:nvSpPr>
          <p:spPr bwMode="auto">
            <a:xfrm>
              <a:off x="3059832" y="3432150"/>
              <a:ext cx="502220" cy="21287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I4</a:t>
              </a:r>
              <a:r>
                <a:rPr lang="en-US" altLang="zh-CN" sz="1200" b="1" dirty="0" smtClean="0">
                  <a:latin typeface="宋体" pitchFamily="2" charset="-122"/>
                </a:rPr>
                <a:t>(b)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4" name="Text Box 61"/>
            <p:cNvSpPr txBox="1">
              <a:spLocks noChangeArrowheads="1"/>
            </p:cNvSpPr>
            <p:nvPr/>
          </p:nvSpPr>
          <p:spPr bwMode="auto">
            <a:xfrm>
              <a:off x="2051720" y="3212976"/>
              <a:ext cx="288032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75" name="Text Box 61"/>
            <p:cNvSpPr txBox="1">
              <a:spLocks noChangeArrowheads="1"/>
            </p:cNvSpPr>
            <p:nvPr/>
          </p:nvSpPr>
          <p:spPr bwMode="auto">
            <a:xfrm>
              <a:off x="2555776" y="3212976"/>
              <a:ext cx="288033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6" name="Text Box 61"/>
            <p:cNvSpPr txBox="1">
              <a:spLocks noChangeArrowheads="1"/>
            </p:cNvSpPr>
            <p:nvPr/>
          </p:nvSpPr>
          <p:spPr bwMode="auto">
            <a:xfrm>
              <a:off x="2556694" y="2996952"/>
              <a:ext cx="503138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77" name="Text Box 61"/>
            <p:cNvSpPr txBox="1">
              <a:spLocks noChangeArrowheads="1"/>
            </p:cNvSpPr>
            <p:nvPr/>
          </p:nvSpPr>
          <p:spPr bwMode="auto">
            <a:xfrm>
              <a:off x="3059832" y="2780928"/>
              <a:ext cx="503139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8" name="Text Box 61"/>
            <p:cNvSpPr txBox="1">
              <a:spLocks noChangeArrowheads="1"/>
            </p:cNvSpPr>
            <p:nvPr/>
          </p:nvSpPr>
          <p:spPr bwMode="auto">
            <a:xfrm>
              <a:off x="3563888" y="2564904"/>
              <a:ext cx="504056" cy="21602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9" name="Text Box 61"/>
            <p:cNvSpPr txBox="1">
              <a:spLocks noChangeArrowheads="1"/>
            </p:cNvSpPr>
            <p:nvPr/>
          </p:nvSpPr>
          <p:spPr bwMode="auto">
            <a:xfrm>
              <a:off x="3563888" y="3429000"/>
              <a:ext cx="503138" cy="21444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I5</a:t>
              </a:r>
              <a:r>
                <a:rPr lang="en-US" altLang="zh-CN" sz="1100" b="1" dirty="0" smtClean="0">
                  <a:latin typeface="宋体" pitchFamily="2" charset="-122"/>
                </a:rPr>
                <a:t>(</a:t>
              </a:r>
              <a:r>
                <a:rPr lang="zh-CN" altLang="en-US" sz="1100" b="1" dirty="0" smtClean="0">
                  <a:latin typeface="宋体" pitchFamily="2" charset="-122"/>
                </a:rPr>
                <a:t>猜</a:t>
              </a:r>
              <a:r>
                <a:rPr lang="en-US" altLang="zh-CN" sz="1100" b="1" dirty="0" smtClean="0">
                  <a:latin typeface="宋体" pitchFamily="2" charset="-122"/>
                </a:rPr>
                <a:t>)</a:t>
              </a:r>
              <a:endParaRPr lang="en-US" altLang="zh-CN" sz="1100" b="1" dirty="0">
                <a:latin typeface="宋体" pitchFamily="2" charset="-122"/>
              </a:endParaRPr>
            </a:p>
          </p:txBody>
        </p:sp>
        <p:sp>
          <p:nvSpPr>
            <p:cNvPr id="180" name="Text Box 61"/>
            <p:cNvSpPr txBox="1">
              <a:spLocks noChangeArrowheads="1"/>
            </p:cNvSpPr>
            <p:nvPr/>
          </p:nvSpPr>
          <p:spPr bwMode="auto">
            <a:xfrm>
              <a:off x="4068862" y="3430575"/>
              <a:ext cx="503138" cy="21444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I6</a:t>
              </a:r>
              <a:r>
                <a:rPr lang="en-US" altLang="zh-CN" sz="1100" b="1" dirty="0" smtClean="0">
                  <a:latin typeface="宋体" pitchFamily="2" charset="-122"/>
                </a:rPr>
                <a:t>(</a:t>
              </a:r>
              <a:r>
                <a:rPr lang="zh-CN" altLang="en-US" sz="1100" b="1" dirty="0">
                  <a:latin typeface="宋体" pitchFamily="2" charset="-122"/>
                </a:rPr>
                <a:t>猜</a:t>
              </a:r>
              <a:r>
                <a:rPr lang="en-US" altLang="zh-CN" sz="1100" b="1" dirty="0" smtClean="0">
                  <a:latin typeface="宋体" pitchFamily="2" charset="-122"/>
                </a:rPr>
                <a:t>)</a:t>
              </a:r>
              <a:endParaRPr lang="en-US" altLang="zh-CN" sz="1100" b="1" dirty="0">
                <a:latin typeface="宋体" pitchFamily="2" charset="-122"/>
              </a:endParaRPr>
            </a:p>
          </p:txBody>
        </p:sp>
        <p:sp>
          <p:nvSpPr>
            <p:cNvPr id="181" name="Text Box 61"/>
            <p:cNvSpPr txBox="1">
              <a:spLocks noChangeArrowheads="1"/>
            </p:cNvSpPr>
            <p:nvPr/>
          </p:nvSpPr>
          <p:spPr bwMode="auto">
            <a:xfrm>
              <a:off x="4355058" y="2348880"/>
              <a:ext cx="216942" cy="21602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2" name="Text Box 61"/>
            <p:cNvSpPr txBox="1">
              <a:spLocks noChangeArrowheads="1"/>
            </p:cNvSpPr>
            <p:nvPr/>
          </p:nvSpPr>
          <p:spPr bwMode="auto">
            <a:xfrm>
              <a:off x="4067944" y="2348880"/>
              <a:ext cx="288033" cy="21602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3" name="Text Box 61"/>
            <p:cNvSpPr txBox="1">
              <a:spLocks noChangeArrowheads="1"/>
            </p:cNvSpPr>
            <p:nvPr/>
          </p:nvSpPr>
          <p:spPr bwMode="auto">
            <a:xfrm>
              <a:off x="3346946" y="2348880"/>
              <a:ext cx="216941" cy="216024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4" name="Text Box 61"/>
            <p:cNvSpPr txBox="1">
              <a:spLocks noChangeArrowheads="1"/>
            </p:cNvSpPr>
            <p:nvPr/>
          </p:nvSpPr>
          <p:spPr bwMode="auto">
            <a:xfrm>
              <a:off x="3851002" y="2348880"/>
              <a:ext cx="216942" cy="216024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5" name="Text Box 61"/>
            <p:cNvSpPr txBox="1">
              <a:spLocks noChangeArrowheads="1"/>
            </p:cNvSpPr>
            <p:nvPr/>
          </p:nvSpPr>
          <p:spPr bwMode="auto">
            <a:xfrm>
              <a:off x="3058914" y="2348880"/>
              <a:ext cx="288032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86" name="Text Box 61"/>
            <p:cNvSpPr txBox="1">
              <a:spLocks noChangeArrowheads="1"/>
            </p:cNvSpPr>
            <p:nvPr/>
          </p:nvSpPr>
          <p:spPr bwMode="auto">
            <a:xfrm>
              <a:off x="3562970" y="2348880"/>
              <a:ext cx="288033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9" name="Text Box 202"/>
            <p:cNvSpPr txBox="1">
              <a:spLocks noChangeArrowheads="1"/>
            </p:cNvSpPr>
            <p:nvPr/>
          </p:nvSpPr>
          <p:spPr bwMode="auto">
            <a:xfrm>
              <a:off x="2339752" y="3645719"/>
              <a:ext cx="1339198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普通流水线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grpSp>
        <p:nvGrpSpPr>
          <p:cNvPr id="191" name="组合 190"/>
          <p:cNvGrpSpPr/>
          <p:nvPr/>
        </p:nvGrpSpPr>
        <p:grpSpPr>
          <a:xfrm>
            <a:off x="5148064" y="1268760"/>
            <a:ext cx="3456384" cy="2316808"/>
            <a:chOff x="5364088" y="1615553"/>
            <a:chExt cx="3456384" cy="2316808"/>
          </a:xfrm>
        </p:grpSpPr>
        <p:sp>
          <p:nvSpPr>
            <p:cNvPr id="117" name="Text Box 61"/>
            <p:cNvSpPr txBox="1">
              <a:spLocks noChangeArrowheads="1"/>
            </p:cNvSpPr>
            <p:nvPr/>
          </p:nvSpPr>
          <p:spPr bwMode="auto">
            <a:xfrm>
              <a:off x="6588225" y="2996952"/>
              <a:ext cx="216941" cy="216024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8" name="Text Box 61"/>
            <p:cNvSpPr txBox="1">
              <a:spLocks noChangeArrowheads="1"/>
            </p:cNvSpPr>
            <p:nvPr/>
          </p:nvSpPr>
          <p:spPr bwMode="auto">
            <a:xfrm>
              <a:off x="6588224" y="2780928"/>
              <a:ext cx="216942" cy="216024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" name="Text Box 61"/>
            <p:cNvSpPr txBox="1">
              <a:spLocks noChangeArrowheads="1"/>
            </p:cNvSpPr>
            <p:nvPr/>
          </p:nvSpPr>
          <p:spPr bwMode="auto">
            <a:xfrm>
              <a:off x="5796136" y="3429000"/>
              <a:ext cx="503686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cxnSp>
          <p:nvCxnSpPr>
            <p:cNvPr id="9" name="直接箭头连接符 8"/>
            <p:cNvCxnSpPr/>
            <p:nvPr/>
          </p:nvCxnSpPr>
          <p:spPr bwMode="auto">
            <a:xfrm flipV="1">
              <a:off x="5796136" y="3641874"/>
              <a:ext cx="3024336" cy="31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直接箭头连接符 11"/>
            <p:cNvCxnSpPr/>
            <p:nvPr/>
          </p:nvCxnSpPr>
          <p:spPr bwMode="auto">
            <a:xfrm flipV="1">
              <a:off x="5796136" y="1615553"/>
              <a:ext cx="0" cy="202947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" name="Text Box 61"/>
            <p:cNvSpPr txBox="1">
              <a:spLocks noChangeArrowheads="1"/>
            </p:cNvSpPr>
            <p:nvPr/>
          </p:nvSpPr>
          <p:spPr bwMode="auto">
            <a:xfrm>
              <a:off x="5796137" y="3212976"/>
              <a:ext cx="503686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" name="Text Box 61"/>
            <p:cNvSpPr txBox="1">
              <a:spLocks noChangeArrowheads="1"/>
            </p:cNvSpPr>
            <p:nvPr/>
          </p:nvSpPr>
          <p:spPr bwMode="auto">
            <a:xfrm>
              <a:off x="6302028" y="3429000"/>
              <a:ext cx="503138" cy="21287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" name="Text Box 61"/>
            <p:cNvSpPr txBox="1">
              <a:spLocks noChangeArrowheads="1"/>
            </p:cNvSpPr>
            <p:nvPr/>
          </p:nvSpPr>
          <p:spPr bwMode="auto">
            <a:xfrm>
              <a:off x="6302028" y="3212976"/>
              <a:ext cx="502220" cy="21287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I4</a:t>
              </a:r>
              <a:r>
                <a:rPr lang="en-US" altLang="zh-CN" sz="1200" b="1" dirty="0" smtClean="0">
                  <a:latin typeface="宋体" pitchFamily="2" charset="-122"/>
                </a:rPr>
                <a:t>(b)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1" name="Text Box 63"/>
            <p:cNvSpPr txBox="1">
              <a:spLocks noChangeArrowheads="1"/>
            </p:cNvSpPr>
            <p:nvPr/>
          </p:nvSpPr>
          <p:spPr bwMode="auto">
            <a:xfrm>
              <a:off x="5364088" y="1628800"/>
              <a:ext cx="432048" cy="2016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0" anchor="b" anchorCtr="1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WB2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WB1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EX3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EX2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EX1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ID2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ID1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IF2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5" name="Text Box 61"/>
            <p:cNvSpPr txBox="1">
              <a:spLocks noChangeArrowheads="1"/>
            </p:cNvSpPr>
            <p:nvPr/>
          </p:nvSpPr>
          <p:spPr bwMode="auto">
            <a:xfrm>
              <a:off x="6300193" y="2996952"/>
              <a:ext cx="288032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06" name="Text Box 61"/>
            <p:cNvSpPr txBox="1">
              <a:spLocks noChangeArrowheads="1"/>
            </p:cNvSpPr>
            <p:nvPr/>
          </p:nvSpPr>
          <p:spPr bwMode="auto">
            <a:xfrm>
              <a:off x="6300192" y="2780928"/>
              <a:ext cx="288033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7" name="Text Box 61"/>
            <p:cNvSpPr txBox="1">
              <a:spLocks noChangeArrowheads="1"/>
            </p:cNvSpPr>
            <p:nvPr/>
          </p:nvSpPr>
          <p:spPr bwMode="auto">
            <a:xfrm>
              <a:off x="6805166" y="2564904"/>
              <a:ext cx="503138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08" name="Text Box 61"/>
            <p:cNvSpPr txBox="1">
              <a:spLocks noChangeArrowheads="1"/>
            </p:cNvSpPr>
            <p:nvPr/>
          </p:nvSpPr>
          <p:spPr bwMode="auto">
            <a:xfrm>
              <a:off x="6805166" y="2348880"/>
              <a:ext cx="503139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9" name="Text Box 61"/>
            <p:cNvSpPr txBox="1">
              <a:spLocks noChangeArrowheads="1"/>
            </p:cNvSpPr>
            <p:nvPr/>
          </p:nvSpPr>
          <p:spPr bwMode="auto">
            <a:xfrm>
              <a:off x="7308305" y="2132856"/>
              <a:ext cx="504056" cy="21602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0" name="Text Box 61"/>
            <p:cNvSpPr txBox="1">
              <a:spLocks noChangeArrowheads="1"/>
            </p:cNvSpPr>
            <p:nvPr/>
          </p:nvSpPr>
          <p:spPr bwMode="auto">
            <a:xfrm>
              <a:off x="7812361" y="2132856"/>
              <a:ext cx="503588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I4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1" name="Text Box 61"/>
            <p:cNvSpPr txBox="1">
              <a:spLocks noChangeArrowheads="1"/>
            </p:cNvSpPr>
            <p:nvPr/>
          </p:nvSpPr>
          <p:spPr bwMode="auto">
            <a:xfrm>
              <a:off x="7308304" y="1916832"/>
              <a:ext cx="286919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12" name="Text Box 61"/>
            <p:cNvSpPr txBox="1">
              <a:spLocks noChangeArrowheads="1"/>
            </p:cNvSpPr>
            <p:nvPr/>
          </p:nvSpPr>
          <p:spPr bwMode="auto">
            <a:xfrm>
              <a:off x="7308305" y="1700808"/>
              <a:ext cx="288506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9" name="Text Box 61"/>
            <p:cNvSpPr txBox="1">
              <a:spLocks noChangeArrowheads="1"/>
            </p:cNvSpPr>
            <p:nvPr/>
          </p:nvSpPr>
          <p:spPr bwMode="auto">
            <a:xfrm>
              <a:off x="6805167" y="3429000"/>
              <a:ext cx="503138" cy="21444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I5</a:t>
              </a:r>
              <a:r>
                <a:rPr lang="en-US" altLang="zh-CN" sz="1100" b="1" dirty="0" smtClean="0">
                  <a:latin typeface="宋体" pitchFamily="2" charset="-122"/>
                </a:rPr>
                <a:t>(</a:t>
              </a:r>
              <a:r>
                <a:rPr lang="zh-CN" altLang="en-US" sz="1100" b="1" dirty="0" smtClean="0">
                  <a:latin typeface="宋体" pitchFamily="2" charset="-122"/>
                </a:rPr>
                <a:t>猜</a:t>
              </a:r>
              <a:r>
                <a:rPr lang="en-US" altLang="zh-CN" sz="1100" b="1" dirty="0" smtClean="0">
                  <a:latin typeface="宋体" pitchFamily="2" charset="-122"/>
                </a:rPr>
                <a:t>)</a:t>
              </a:r>
              <a:endParaRPr lang="en-US" altLang="zh-CN" sz="1100" b="1" dirty="0">
                <a:latin typeface="宋体" pitchFamily="2" charset="-122"/>
              </a:endParaRPr>
            </a:p>
          </p:txBody>
        </p:sp>
        <p:sp>
          <p:nvSpPr>
            <p:cNvPr id="122" name="Text Box 61"/>
            <p:cNvSpPr txBox="1">
              <a:spLocks noChangeArrowheads="1"/>
            </p:cNvSpPr>
            <p:nvPr/>
          </p:nvSpPr>
          <p:spPr bwMode="auto">
            <a:xfrm>
              <a:off x="6805167" y="3212976"/>
              <a:ext cx="503138" cy="21444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I6</a:t>
              </a:r>
              <a:r>
                <a:rPr lang="en-US" altLang="zh-CN" sz="1100" b="1" dirty="0" smtClean="0">
                  <a:latin typeface="宋体" pitchFamily="2" charset="-122"/>
                </a:rPr>
                <a:t>(</a:t>
              </a:r>
              <a:r>
                <a:rPr lang="zh-CN" altLang="en-US" sz="1100" b="1" dirty="0">
                  <a:latin typeface="宋体" pitchFamily="2" charset="-122"/>
                </a:rPr>
                <a:t>猜</a:t>
              </a:r>
              <a:r>
                <a:rPr lang="en-US" altLang="zh-CN" sz="1100" b="1" dirty="0" smtClean="0">
                  <a:latin typeface="宋体" pitchFamily="2" charset="-122"/>
                </a:rPr>
                <a:t>)</a:t>
              </a:r>
              <a:endParaRPr lang="en-US" altLang="zh-CN" sz="1100" b="1" dirty="0">
                <a:latin typeface="宋体" pitchFamily="2" charset="-122"/>
              </a:endParaRPr>
            </a:p>
          </p:txBody>
        </p:sp>
        <p:sp>
          <p:nvSpPr>
            <p:cNvPr id="160" name="Text Box 61"/>
            <p:cNvSpPr txBox="1">
              <a:spLocks noChangeArrowheads="1"/>
            </p:cNvSpPr>
            <p:nvPr/>
          </p:nvSpPr>
          <p:spPr bwMode="auto">
            <a:xfrm>
              <a:off x="8099474" y="1916832"/>
              <a:ext cx="216942" cy="21602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1" name="Text Box 61"/>
            <p:cNvSpPr txBox="1">
              <a:spLocks noChangeArrowheads="1"/>
            </p:cNvSpPr>
            <p:nvPr/>
          </p:nvSpPr>
          <p:spPr bwMode="auto">
            <a:xfrm>
              <a:off x="7812360" y="1916832"/>
              <a:ext cx="288033" cy="21602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2" name="Text Box 61"/>
            <p:cNvSpPr txBox="1">
              <a:spLocks noChangeArrowheads="1"/>
            </p:cNvSpPr>
            <p:nvPr/>
          </p:nvSpPr>
          <p:spPr bwMode="auto">
            <a:xfrm>
              <a:off x="8603530" y="1700808"/>
              <a:ext cx="216942" cy="216024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3" name="Text Box 61"/>
            <p:cNvSpPr txBox="1">
              <a:spLocks noChangeArrowheads="1"/>
            </p:cNvSpPr>
            <p:nvPr/>
          </p:nvSpPr>
          <p:spPr bwMode="auto">
            <a:xfrm>
              <a:off x="8316416" y="1700808"/>
              <a:ext cx="288033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I4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90" name="Text Box 202"/>
            <p:cNvSpPr txBox="1">
              <a:spLocks noChangeArrowheads="1"/>
            </p:cNvSpPr>
            <p:nvPr/>
          </p:nvSpPr>
          <p:spPr bwMode="auto">
            <a:xfrm>
              <a:off x="6473162" y="3645024"/>
              <a:ext cx="1483214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超标量流水线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sp>
        <p:nvSpPr>
          <p:cNvPr id="194" name="Text Box 88"/>
          <p:cNvSpPr txBox="1">
            <a:spLocks noChangeArrowheads="1"/>
          </p:cNvSpPr>
          <p:nvPr/>
        </p:nvSpPr>
        <p:spPr bwMode="auto">
          <a:xfrm>
            <a:off x="251520" y="3645024"/>
            <a:ext cx="8713093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kumimoji="0"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 *VLIW</a:t>
            </a:r>
            <a:r>
              <a:rPr kumimoji="0"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流水线：</a:t>
            </a:r>
            <a:r>
              <a:rPr kumimoji="0" lang="zh-CN" altLang="en-US" b="1" dirty="0">
                <a:latin typeface="+mn-ea"/>
                <a:ea typeface="+mn-ea"/>
              </a:rPr>
              <a:t>软件</a:t>
            </a:r>
            <a:r>
              <a:rPr kumimoji="0" lang="zh-CN" altLang="en-US" b="1" dirty="0" smtClean="0">
                <a:latin typeface="+mn-ea"/>
                <a:ea typeface="+mn-ea"/>
              </a:rPr>
              <a:t>完成指令打包、冒险处理</a:t>
            </a:r>
            <a:endParaRPr kumimoji="0" lang="en-US" altLang="zh-CN" b="1" dirty="0" smtClean="0">
              <a:latin typeface="+mn-ea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+mn-ea"/>
              </a:rPr>
              <a:t> 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+mn-ea"/>
              </a:rPr>
              <a:t>关键</a:t>
            </a:r>
            <a:r>
              <a:rPr kumimoji="0" lang="zh-CN" altLang="en-US" b="1" dirty="0">
                <a:solidFill>
                  <a:schemeClr val="accent2"/>
                </a:solidFill>
                <a:latin typeface="+mn-ea"/>
              </a:rPr>
              <a:t>技术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+mn-ea"/>
              </a:rPr>
              <a:t>—</a:t>
            </a:r>
            <a:r>
              <a:rPr kumimoji="0" lang="zh-CN" altLang="en-US" b="1" dirty="0" smtClean="0">
                <a:latin typeface="+mn-ea"/>
              </a:rPr>
              <a:t>静态调度</a:t>
            </a:r>
            <a:r>
              <a:rPr kumimoji="0" lang="en-US" altLang="zh-CN" sz="2000" b="1" dirty="0" smtClean="0">
                <a:latin typeface="+mn-ea"/>
              </a:rPr>
              <a:t>(</a:t>
            </a:r>
            <a:r>
              <a:rPr kumimoji="0" lang="zh-CN" altLang="en-US" sz="2000" b="1" dirty="0" smtClean="0">
                <a:latin typeface="+mn-ea"/>
              </a:rPr>
              <a:t>重排序＋阻塞</a:t>
            </a:r>
            <a:r>
              <a:rPr kumimoji="0" lang="en-US" altLang="zh-CN" sz="2000" b="1" dirty="0" smtClean="0">
                <a:latin typeface="+mn-ea"/>
              </a:rPr>
              <a:t>)</a:t>
            </a:r>
            <a:r>
              <a:rPr kumimoji="0" lang="zh-CN" altLang="en-US" b="1" dirty="0" smtClean="0">
                <a:latin typeface="+mn-ea"/>
              </a:rPr>
              <a:t>、延迟分支  </a:t>
            </a:r>
            <a:r>
              <a:rPr kumimoji="0" lang="zh-CN" altLang="en-US" sz="2000" b="1" dirty="0" smtClean="0">
                <a:solidFill>
                  <a:srgbClr val="990099"/>
                </a:solidFill>
                <a:latin typeface="+mn-ea"/>
              </a:rPr>
              <a:t>←</a:t>
            </a:r>
            <a:r>
              <a:rPr kumimoji="0" lang="zh-CN" altLang="en-US" sz="2000" b="1" dirty="0">
                <a:solidFill>
                  <a:srgbClr val="990099"/>
                </a:solidFill>
                <a:latin typeface="+mn-ea"/>
              </a:rPr>
              <a:t>增加</a:t>
            </a:r>
            <a:r>
              <a:rPr kumimoji="0" lang="en-US" altLang="zh-CN" sz="2000" b="1" dirty="0">
                <a:solidFill>
                  <a:srgbClr val="990099"/>
                </a:solidFill>
                <a:latin typeface="+mn-ea"/>
              </a:rPr>
              <a:t>IPC</a:t>
            </a:r>
            <a:endParaRPr kumimoji="0" lang="en-US" altLang="zh-CN" b="1" dirty="0" smtClean="0">
              <a:latin typeface="+mn-ea"/>
              <a:ea typeface="+mn-ea"/>
            </a:endParaRPr>
          </a:p>
        </p:txBody>
      </p:sp>
      <p:grpSp>
        <p:nvGrpSpPr>
          <p:cNvPr id="295" name="组合 294"/>
          <p:cNvGrpSpPr/>
          <p:nvPr/>
        </p:nvGrpSpPr>
        <p:grpSpPr>
          <a:xfrm>
            <a:off x="1186427" y="4725144"/>
            <a:ext cx="3529589" cy="1584176"/>
            <a:chOff x="1186427" y="3789040"/>
            <a:chExt cx="3529589" cy="1584176"/>
          </a:xfrm>
        </p:grpSpPr>
        <p:sp>
          <p:nvSpPr>
            <p:cNvPr id="196" name="Text Box 300"/>
            <p:cNvSpPr txBox="1">
              <a:spLocks noChangeArrowheads="1"/>
            </p:cNvSpPr>
            <p:nvPr/>
          </p:nvSpPr>
          <p:spPr bwMode="auto">
            <a:xfrm>
              <a:off x="1186427" y="5085878"/>
              <a:ext cx="164011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IW</a:t>
              </a:r>
              <a:r>
                <a:rPr lang="zh-CN" altLang="en-US" sz="1800" b="1" dirty="0" smtClean="0">
                  <a:latin typeface="宋体" pitchFamily="2" charset="-122"/>
                </a:rPr>
                <a:t>中操作</a:t>
              </a:r>
              <a:r>
                <a:rPr lang="zh-CN" altLang="en-US" sz="1800" b="1" dirty="0">
                  <a:latin typeface="宋体" pitchFamily="2" charset="-122"/>
                </a:rPr>
                <a:t>字段</a:t>
              </a:r>
              <a:r>
                <a:rPr lang="en-US" altLang="zh-CN" sz="1800" b="1" dirty="0">
                  <a:latin typeface="宋体" pitchFamily="2" charset="-122"/>
                </a:rPr>
                <a:t>:</a:t>
              </a:r>
            </a:p>
          </p:txBody>
        </p:sp>
        <p:sp>
          <p:nvSpPr>
            <p:cNvPr id="197" name="Rectangle 301"/>
            <p:cNvSpPr>
              <a:spLocks noChangeArrowheads="1"/>
            </p:cNvSpPr>
            <p:nvPr/>
          </p:nvSpPr>
          <p:spPr bwMode="auto">
            <a:xfrm>
              <a:off x="2826543" y="5085878"/>
              <a:ext cx="665337" cy="28733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LD/ST</a:t>
              </a:r>
            </a:p>
          </p:txBody>
        </p:sp>
        <p:sp>
          <p:nvSpPr>
            <p:cNvPr id="198" name="Rectangle 303"/>
            <p:cNvSpPr>
              <a:spLocks noChangeArrowheads="1"/>
            </p:cNvSpPr>
            <p:nvPr/>
          </p:nvSpPr>
          <p:spPr bwMode="auto">
            <a:xfrm>
              <a:off x="3491880" y="5085878"/>
              <a:ext cx="576064" cy="28733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FADD</a:t>
              </a:r>
            </a:p>
          </p:txBody>
        </p:sp>
        <p:sp>
          <p:nvSpPr>
            <p:cNvPr id="199" name="Rectangle 304"/>
            <p:cNvSpPr>
              <a:spLocks noChangeArrowheads="1"/>
            </p:cNvSpPr>
            <p:nvPr/>
          </p:nvSpPr>
          <p:spPr bwMode="auto">
            <a:xfrm>
              <a:off x="4067944" y="5085878"/>
              <a:ext cx="647700" cy="28733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FMUL</a:t>
              </a:r>
            </a:p>
          </p:txBody>
        </p:sp>
        <p:sp>
          <p:nvSpPr>
            <p:cNvPr id="200" name="Rectangle 305"/>
            <p:cNvSpPr>
              <a:spLocks noChangeArrowheads="1"/>
            </p:cNvSpPr>
            <p:nvPr/>
          </p:nvSpPr>
          <p:spPr bwMode="auto">
            <a:xfrm>
              <a:off x="1186428" y="3789041"/>
              <a:ext cx="433243" cy="108012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/>
                <a:t>主</a:t>
              </a:r>
            </a:p>
            <a:p>
              <a:pPr>
                <a:lnSpc>
                  <a:spcPct val="90000"/>
                </a:lnSpc>
              </a:pPr>
              <a:endParaRPr lang="zh-CN" altLang="en-US" sz="2000" b="1" dirty="0"/>
            </a:p>
            <a:p>
              <a:pPr>
                <a:lnSpc>
                  <a:spcPct val="90000"/>
                </a:lnSpc>
              </a:pPr>
              <a:r>
                <a:rPr lang="zh-CN" altLang="en-US" sz="2000" b="1" dirty="0"/>
                <a:t>存</a:t>
              </a:r>
            </a:p>
          </p:txBody>
        </p:sp>
        <p:sp>
          <p:nvSpPr>
            <p:cNvPr id="201" name="Rectangle 306"/>
            <p:cNvSpPr>
              <a:spLocks noChangeArrowheads="1"/>
            </p:cNvSpPr>
            <p:nvPr/>
          </p:nvSpPr>
          <p:spPr bwMode="auto">
            <a:xfrm>
              <a:off x="2124866" y="3789040"/>
              <a:ext cx="2591150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RF (</a:t>
              </a:r>
              <a:r>
                <a:rPr lang="zh-CN" altLang="en-US" sz="1800" b="1" dirty="0" smtClean="0">
                  <a:latin typeface="宋体" pitchFamily="2" charset="-122"/>
                </a:rPr>
                <a:t>寄存器组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02" name="Rectangle 307"/>
            <p:cNvSpPr>
              <a:spLocks noChangeArrowheads="1"/>
            </p:cNvSpPr>
            <p:nvPr/>
          </p:nvSpPr>
          <p:spPr bwMode="auto">
            <a:xfrm>
              <a:off x="2124866" y="4363715"/>
              <a:ext cx="774703" cy="28892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LD/ST</a:t>
              </a:r>
            </a:p>
          </p:txBody>
        </p:sp>
        <p:sp>
          <p:nvSpPr>
            <p:cNvPr id="208" name="Rectangle 317"/>
            <p:cNvSpPr>
              <a:spLocks noChangeArrowheads="1"/>
            </p:cNvSpPr>
            <p:nvPr/>
          </p:nvSpPr>
          <p:spPr bwMode="auto">
            <a:xfrm>
              <a:off x="3979068" y="4363715"/>
              <a:ext cx="574675" cy="28892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FMUL</a:t>
              </a:r>
            </a:p>
          </p:txBody>
        </p:sp>
        <p:sp>
          <p:nvSpPr>
            <p:cNvPr id="214" name="Rectangle 323"/>
            <p:cNvSpPr>
              <a:spLocks noChangeArrowheads="1"/>
            </p:cNvSpPr>
            <p:nvPr/>
          </p:nvSpPr>
          <p:spPr bwMode="auto">
            <a:xfrm>
              <a:off x="3115468" y="4363715"/>
              <a:ext cx="574675" cy="28892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FADD</a:t>
              </a:r>
            </a:p>
          </p:txBody>
        </p:sp>
        <p:cxnSp>
          <p:nvCxnSpPr>
            <p:cNvPr id="246" name="直接箭头连接符 245"/>
            <p:cNvCxnSpPr/>
            <p:nvPr/>
          </p:nvCxnSpPr>
          <p:spPr bwMode="auto">
            <a:xfrm>
              <a:off x="4136008" y="4150023"/>
              <a:ext cx="0" cy="20481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7" name="直接箭头连接符 246"/>
            <p:cNvCxnSpPr/>
            <p:nvPr/>
          </p:nvCxnSpPr>
          <p:spPr bwMode="auto">
            <a:xfrm>
              <a:off x="1620810" y="4005064"/>
              <a:ext cx="48659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50" name="直接箭头连接符 249"/>
            <p:cNvCxnSpPr/>
            <p:nvPr/>
          </p:nvCxnSpPr>
          <p:spPr bwMode="auto">
            <a:xfrm>
              <a:off x="4359920" y="4149080"/>
              <a:ext cx="0" cy="20575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1" name="直接箭头连接符 250"/>
            <p:cNvCxnSpPr/>
            <p:nvPr/>
          </p:nvCxnSpPr>
          <p:spPr bwMode="auto">
            <a:xfrm>
              <a:off x="3275856" y="4150023"/>
              <a:ext cx="0" cy="21369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2" name="直接箭头连接符 251"/>
            <p:cNvCxnSpPr/>
            <p:nvPr/>
          </p:nvCxnSpPr>
          <p:spPr bwMode="auto">
            <a:xfrm>
              <a:off x="3491880" y="4150023"/>
              <a:ext cx="0" cy="21527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3" name="直接箭头连接符 252"/>
            <p:cNvCxnSpPr/>
            <p:nvPr/>
          </p:nvCxnSpPr>
          <p:spPr bwMode="auto">
            <a:xfrm>
              <a:off x="2699792" y="4149080"/>
              <a:ext cx="0" cy="20669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7" name="直接箭头连接符 256"/>
            <p:cNvCxnSpPr>
              <a:stCxn id="202" idx="2"/>
            </p:cNvCxnSpPr>
            <p:nvPr/>
          </p:nvCxnSpPr>
          <p:spPr bwMode="auto">
            <a:xfrm rot="5400000">
              <a:off x="1993092" y="4278026"/>
              <a:ext cx="144513" cy="89374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2" name="直接箭头连接符 261"/>
            <p:cNvCxnSpPr>
              <a:stCxn id="214" idx="2"/>
            </p:cNvCxnSpPr>
            <p:nvPr/>
          </p:nvCxnSpPr>
          <p:spPr bwMode="auto">
            <a:xfrm rot="5400000" flipH="1" flipV="1">
              <a:off x="3340161" y="4212668"/>
              <a:ext cx="502617" cy="377328"/>
            </a:xfrm>
            <a:prstGeom prst="bentConnector3">
              <a:avLst>
                <a:gd name="adj1" fmla="val -28300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8" name="直接箭头连接符 261"/>
            <p:cNvCxnSpPr>
              <a:stCxn id="208" idx="2"/>
            </p:cNvCxnSpPr>
            <p:nvPr/>
          </p:nvCxnSpPr>
          <p:spPr bwMode="auto">
            <a:xfrm rot="5400000" flipH="1" flipV="1">
              <a:off x="4203428" y="4212060"/>
              <a:ext cx="503558" cy="377602"/>
            </a:xfrm>
            <a:prstGeom prst="bentConnector3">
              <a:avLst>
                <a:gd name="adj1" fmla="val -28247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26" name="组合 325"/>
          <p:cNvGrpSpPr/>
          <p:nvPr/>
        </p:nvGrpSpPr>
        <p:grpSpPr>
          <a:xfrm>
            <a:off x="5076056" y="4653136"/>
            <a:ext cx="3528392" cy="1656184"/>
            <a:chOff x="5076056" y="3717032"/>
            <a:chExt cx="3528392" cy="1656184"/>
          </a:xfrm>
        </p:grpSpPr>
        <p:sp>
          <p:nvSpPr>
            <p:cNvPr id="297" name="Text Box 61"/>
            <p:cNvSpPr txBox="1">
              <a:spLocks noChangeArrowheads="1"/>
            </p:cNvSpPr>
            <p:nvPr/>
          </p:nvSpPr>
          <p:spPr bwMode="auto">
            <a:xfrm>
              <a:off x="6372200" y="4653136"/>
              <a:ext cx="216941" cy="216024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98" name="Text Box 61"/>
            <p:cNvSpPr txBox="1">
              <a:spLocks noChangeArrowheads="1"/>
            </p:cNvSpPr>
            <p:nvPr/>
          </p:nvSpPr>
          <p:spPr bwMode="auto">
            <a:xfrm>
              <a:off x="6876256" y="4653136"/>
              <a:ext cx="216942" cy="216024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99" name="Text Box 61"/>
            <p:cNvSpPr txBox="1">
              <a:spLocks noChangeArrowheads="1"/>
            </p:cNvSpPr>
            <p:nvPr/>
          </p:nvSpPr>
          <p:spPr bwMode="auto">
            <a:xfrm>
              <a:off x="5580112" y="4869855"/>
              <a:ext cx="503686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cxnSp>
          <p:nvCxnSpPr>
            <p:cNvPr id="300" name="直接箭头连接符 299"/>
            <p:cNvCxnSpPr/>
            <p:nvPr/>
          </p:nvCxnSpPr>
          <p:spPr bwMode="auto">
            <a:xfrm flipV="1">
              <a:off x="5580112" y="5082729"/>
              <a:ext cx="3024336" cy="31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1" name="直接箭头连接符 300"/>
            <p:cNvCxnSpPr/>
            <p:nvPr/>
          </p:nvCxnSpPr>
          <p:spPr bwMode="auto">
            <a:xfrm flipV="1">
              <a:off x="5580112" y="3717032"/>
              <a:ext cx="0" cy="13688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2" name="Text Box 61"/>
            <p:cNvSpPr txBox="1">
              <a:spLocks noChangeArrowheads="1"/>
            </p:cNvSpPr>
            <p:nvPr/>
          </p:nvSpPr>
          <p:spPr bwMode="auto">
            <a:xfrm>
              <a:off x="6084168" y="4869160"/>
              <a:ext cx="503686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03" name="Text Box 61"/>
            <p:cNvSpPr txBox="1">
              <a:spLocks noChangeArrowheads="1"/>
            </p:cNvSpPr>
            <p:nvPr/>
          </p:nvSpPr>
          <p:spPr bwMode="auto">
            <a:xfrm>
              <a:off x="6588224" y="4869855"/>
              <a:ext cx="503138" cy="21287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r>
                <a:rPr lang="en-US" altLang="zh-CN" sz="1200" b="1" dirty="0" smtClean="0">
                  <a:latin typeface="宋体" pitchFamily="2" charset="-122"/>
                </a:rPr>
                <a:t>(b)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05" name="Text Box 63"/>
            <p:cNvSpPr txBox="1">
              <a:spLocks noChangeArrowheads="1"/>
            </p:cNvSpPr>
            <p:nvPr/>
          </p:nvSpPr>
          <p:spPr bwMode="auto">
            <a:xfrm>
              <a:off x="5076056" y="3747901"/>
              <a:ext cx="504056" cy="1337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0" anchor="b" anchorCtr="1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EX-3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EX-2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EX-1</a:t>
              </a:r>
              <a:endParaRPr lang="en-US" altLang="zh-CN" sz="1800" b="1" dirty="0" smtClean="0">
                <a:solidFill>
                  <a:srgbClr val="990099"/>
                </a:solidFill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 smtClean="0">
                <a:solidFill>
                  <a:srgbClr val="990099"/>
                </a:solidFill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06" name="Text Box 61"/>
            <p:cNvSpPr txBox="1">
              <a:spLocks noChangeArrowheads="1"/>
            </p:cNvSpPr>
            <p:nvPr/>
          </p:nvSpPr>
          <p:spPr bwMode="auto">
            <a:xfrm>
              <a:off x="6084168" y="4653136"/>
              <a:ext cx="288032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307" name="Text Box 61"/>
            <p:cNvSpPr txBox="1">
              <a:spLocks noChangeArrowheads="1"/>
            </p:cNvSpPr>
            <p:nvPr/>
          </p:nvSpPr>
          <p:spPr bwMode="auto">
            <a:xfrm>
              <a:off x="6588224" y="4653136"/>
              <a:ext cx="288033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08" name="Text Box 61"/>
            <p:cNvSpPr txBox="1">
              <a:spLocks noChangeArrowheads="1"/>
            </p:cNvSpPr>
            <p:nvPr/>
          </p:nvSpPr>
          <p:spPr bwMode="auto">
            <a:xfrm>
              <a:off x="6588224" y="4437112"/>
              <a:ext cx="503138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I1-1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09" name="Text Box 61"/>
            <p:cNvSpPr txBox="1">
              <a:spLocks noChangeArrowheads="1"/>
            </p:cNvSpPr>
            <p:nvPr/>
          </p:nvSpPr>
          <p:spPr bwMode="auto">
            <a:xfrm>
              <a:off x="7092280" y="4221088"/>
              <a:ext cx="503139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I2-2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10" name="Text Box 61"/>
            <p:cNvSpPr txBox="1">
              <a:spLocks noChangeArrowheads="1"/>
            </p:cNvSpPr>
            <p:nvPr/>
          </p:nvSpPr>
          <p:spPr bwMode="auto">
            <a:xfrm>
              <a:off x="7596336" y="4005064"/>
              <a:ext cx="503137" cy="21602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11" name="Text Box 61"/>
            <p:cNvSpPr txBox="1">
              <a:spLocks noChangeArrowheads="1"/>
            </p:cNvSpPr>
            <p:nvPr/>
          </p:nvSpPr>
          <p:spPr bwMode="auto">
            <a:xfrm>
              <a:off x="8100860" y="4005064"/>
              <a:ext cx="503588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I4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12" name="Text Box 61"/>
            <p:cNvSpPr txBox="1">
              <a:spLocks noChangeArrowheads="1"/>
            </p:cNvSpPr>
            <p:nvPr/>
          </p:nvSpPr>
          <p:spPr bwMode="auto">
            <a:xfrm>
              <a:off x="7092280" y="3789040"/>
              <a:ext cx="502220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313" name="Text Box 61"/>
            <p:cNvSpPr txBox="1">
              <a:spLocks noChangeArrowheads="1"/>
            </p:cNvSpPr>
            <p:nvPr/>
          </p:nvSpPr>
          <p:spPr bwMode="auto">
            <a:xfrm>
              <a:off x="7596336" y="3789040"/>
              <a:ext cx="503137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14" name="Text Box 61"/>
            <p:cNvSpPr txBox="1">
              <a:spLocks noChangeArrowheads="1"/>
            </p:cNvSpPr>
            <p:nvPr/>
          </p:nvSpPr>
          <p:spPr bwMode="auto">
            <a:xfrm>
              <a:off x="7092280" y="4869855"/>
              <a:ext cx="503138" cy="21444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I4</a:t>
              </a:r>
              <a:r>
                <a:rPr lang="en-US" altLang="zh-CN" sz="1100" b="1" dirty="0" smtClean="0">
                  <a:latin typeface="宋体" pitchFamily="2" charset="-122"/>
                </a:rPr>
                <a:t>(</a:t>
              </a:r>
              <a:r>
                <a:rPr lang="zh-CN" altLang="en-US" sz="1100" b="1" dirty="0" smtClean="0">
                  <a:latin typeface="宋体" pitchFamily="2" charset="-122"/>
                </a:rPr>
                <a:t>猜</a:t>
              </a:r>
              <a:r>
                <a:rPr lang="en-US" altLang="zh-CN" sz="1100" b="1" dirty="0" smtClean="0">
                  <a:latin typeface="宋体" pitchFamily="2" charset="-122"/>
                </a:rPr>
                <a:t>)</a:t>
              </a:r>
              <a:endParaRPr lang="en-US" altLang="zh-CN" sz="1100" b="1" dirty="0">
                <a:latin typeface="宋体" pitchFamily="2" charset="-122"/>
              </a:endParaRPr>
            </a:p>
          </p:txBody>
        </p:sp>
        <p:sp>
          <p:nvSpPr>
            <p:cNvPr id="316" name="Text Box 61"/>
            <p:cNvSpPr txBox="1">
              <a:spLocks noChangeArrowheads="1"/>
            </p:cNvSpPr>
            <p:nvPr/>
          </p:nvSpPr>
          <p:spPr bwMode="auto">
            <a:xfrm>
              <a:off x="7379394" y="4653136"/>
              <a:ext cx="216942" cy="21602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17" name="Text Box 61"/>
            <p:cNvSpPr txBox="1">
              <a:spLocks noChangeArrowheads="1"/>
            </p:cNvSpPr>
            <p:nvPr/>
          </p:nvSpPr>
          <p:spPr bwMode="auto">
            <a:xfrm>
              <a:off x="7092280" y="4653136"/>
              <a:ext cx="288033" cy="21602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18" name="Text Box 61"/>
            <p:cNvSpPr txBox="1">
              <a:spLocks noChangeArrowheads="1"/>
            </p:cNvSpPr>
            <p:nvPr/>
          </p:nvSpPr>
          <p:spPr bwMode="auto">
            <a:xfrm>
              <a:off x="7883450" y="4653136"/>
              <a:ext cx="216942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19" name="Text Box 61"/>
            <p:cNvSpPr txBox="1">
              <a:spLocks noChangeArrowheads="1"/>
            </p:cNvSpPr>
            <p:nvPr/>
          </p:nvSpPr>
          <p:spPr bwMode="auto">
            <a:xfrm>
              <a:off x="7596336" y="4653136"/>
              <a:ext cx="288033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I4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20" name="Text Box 202"/>
            <p:cNvSpPr txBox="1">
              <a:spLocks noChangeArrowheads="1"/>
            </p:cNvSpPr>
            <p:nvPr/>
          </p:nvSpPr>
          <p:spPr bwMode="auto">
            <a:xfrm>
              <a:off x="6257138" y="5085879"/>
              <a:ext cx="1483214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VLIW</a:t>
              </a:r>
              <a:r>
                <a:rPr lang="zh-CN" altLang="en-US" sz="1800" b="1" dirty="0" smtClean="0">
                  <a:latin typeface="宋体" pitchFamily="2" charset="-122"/>
                </a:rPr>
                <a:t>流水线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21" name="Text Box 61"/>
            <p:cNvSpPr txBox="1">
              <a:spLocks noChangeArrowheads="1"/>
            </p:cNvSpPr>
            <p:nvPr/>
          </p:nvSpPr>
          <p:spPr bwMode="auto">
            <a:xfrm>
              <a:off x="6588224" y="4221088"/>
              <a:ext cx="503138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I1-2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23" name="Text Box 61"/>
            <p:cNvSpPr txBox="1">
              <a:spLocks noChangeArrowheads="1"/>
            </p:cNvSpPr>
            <p:nvPr/>
          </p:nvSpPr>
          <p:spPr bwMode="auto">
            <a:xfrm>
              <a:off x="7092280" y="4005064"/>
              <a:ext cx="503139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I2-3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24" name="Text Box 61"/>
            <p:cNvSpPr txBox="1">
              <a:spLocks noChangeArrowheads="1"/>
            </p:cNvSpPr>
            <p:nvPr/>
          </p:nvSpPr>
          <p:spPr bwMode="auto">
            <a:xfrm>
              <a:off x="8099474" y="3789040"/>
              <a:ext cx="504056" cy="21602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330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98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3" name="Text Box 164"/>
          <p:cNvSpPr txBox="1">
            <a:spLocks noChangeArrowheads="1"/>
          </p:cNvSpPr>
          <p:nvPr/>
        </p:nvSpPr>
        <p:spPr bwMode="auto">
          <a:xfrm>
            <a:off x="179386" y="260648"/>
            <a:ext cx="7128918" cy="6324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存数指令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ST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的执行过程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取指令阶段：</a:t>
            </a:r>
            <a:r>
              <a:rPr lang="zh-CN" altLang="en-US" b="1" dirty="0" smtClean="0">
                <a:latin typeface="宋体" pitchFamily="2" charset="-122"/>
              </a:rPr>
              <a:t>实现</a:t>
            </a:r>
            <a:r>
              <a:rPr kumimoji="0"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IR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←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M[(PC)]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FF3399"/>
                </a:solidFill>
                <a:latin typeface="宋体" pitchFamily="2" charset="-122"/>
              </a:rPr>
              <a:t>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操作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zh-CN" altLang="en-US" sz="2200" b="1" dirty="0" smtClean="0">
                <a:latin typeface="宋体" pitchFamily="2" charset="-122"/>
              </a:rPr>
              <a:t>同取数指令</a:t>
            </a:r>
            <a:r>
              <a:rPr lang="en-US" altLang="zh-CN" sz="2200" b="1" dirty="0" smtClean="0">
                <a:latin typeface="宋体" pitchFamily="2" charset="-122"/>
              </a:rPr>
              <a:t>LD(</a:t>
            </a:r>
            <a:r>
              <a:rPr lang="zh-CN" altLang="en-US" sz="2200" b="1" dirty="0" smtClean="0">
                <a:latin typeface="宋体" pitchFamily="2" charset="-122"/>
              </a:rPr>
              <a:t>①</a:t>
            </a:r>
            <a:r>
              <a:rPr lang="en-US" altLang="zh-CN" sz="2200" b="1" dirty="0" smtClean="0">
                <a:latin typeface="+mn-lt"/>
              </a:rPr>
              <a:t>~</a:t>
            </a:r>
            <a:r>
              <a:rPr lang="zh-CN" altLang="en-US" sz="2200" b="1" dirty="0" smtClean="0">
                <a:latin typeface="宋体" pitchFamily="2" charset="-122"/>
              </a:rPr>
              <a:t>③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操作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结果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分析指令阶段：</a:t>
            </a:r>
            <a:r>
              <a:rPr lang="zh-CN" altLang="en-US" b="1" dirty="0">
                <a:latin typeface="宋体" pitchFamily="2" charset="-122"/>
              </a:rPr>
              <a:t>识别当前指令内容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操作序列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分析结果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执行指令阶段：</a:t>
            </a:r>
            <a:r>
              <a:rPr lang="zh-CN" altLang="en-US" b="1" dirty="0">
                <a:latin typeface="宋体" pitchFamily="2" charset="-122"/>
              </a:rPr>
              <a:t>实现当前指令的约定功能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数据操作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操作结果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指令地址计算操作序列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411760" y="1603479"/>
            <a:ext cx="4464750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(PC)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12H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</a:rPr>
              <a:t>(IR)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38H</a:t>
            </a:r>
            <a:r>
              <a:rPr lang="zh-CN" altLang="en-US" sz="2200" b="1" dirty="0" smtClean="0">
                <a:latin typeface="宋体" pitchFamily="2" charset="-122"/>
              </a:rPr>
              <a:t>，其余不变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412011" y="2453546"/>
            <a:ext cx="56886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无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指令功能为</a:t>
            </a:r>
            <a:r>
              <a:rPr lang="en-US" altLang="zh-CN" sz="2200" b="1" dirty="0" smtClean="0">
                <a:latin typeface="宋体" pitchFamily="2" charset="-122"/>
              </a:rPr>
              <a:t>M</a:t>
            </a:r>
            <a:r>
              <a:rPr lang="en-US" altLang="zh-CN" sz="2200" b="1" spc="-200" dirty="0">
                <a:latin typeface="宋体" pitchFamily="2" charset="-122"/>
              </a:rPr>
              <a:t>[</a:t>
            </a:r>
            <a:r>
              <a:rPr lang="en-US" altLang="zh-CN" sz="2200" b="1" dirty="0">
                <a:latin typeface="宋体" pitchFamily="2" charset="-122"/>
              </a:rPr>
              <a:t>(RS</a:t>
            </a:r>
            <a:r>
              <a:rPr lang="en-US" altLang="zh-CN" sz="2200" b="1" spc="-200" dirty="0" smtClean="0">
                <a:latin typeface="宋体" pitchFamily="2" charset="-122"/>
              </a:rPr>
              <a:t>)</a:t>
            </a:r>
            <a:r>
              <a:rPr lang="en-US" altLang="zh-CN" sz="2200" b="1" dirty="0" smtClean="0">
                <a:latin typeface="宋体" pitchFamily="2" charset="-122"/>
              </a:rPr>
              <a:t>]←(RD)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</a:rPr>
              <a:t>RS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00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RD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10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915816" y="3777570"/>
            <a:ext cx="6192813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+mn-ea"/>
                <a:ea typeface="+mn-ea"/>
              </a:rPr>
              <a:t>④</a:t>
            </a:r>
            <a:r>
              <a:rPr lang="en-US" altLang="zh-CN" sz="2200" b="1" dirty="0" smtClean="0">
                <a:latin typeface="+mn-ea"/>
                <a:ea typeface="+mn-ea"/>
              </a:rPr>
              <a:t>MAR</a:t>
            </a:r>
            <a:r>
              <a:rPr lang="en-US" altLang="zh-CN" sz="2200" b="1" dirty="0">
                <a:latin typeface="+mn-ea"/>
                <a:ea typeface="+mn-ea"/>
              </a:rPr>
              <a:t>←(R0)</a:t>
            </a:r>
            <a:r>
              <a:rPr lang="zh-CN" altLang="zh-CN" sz="2200" b="1" dirty="0" smtClean="0">
                <a:latin typeface="+mn-ea"/>
                <a:ea typeface="+mn-ea"/>
              </a:rPr>
              <a:t>，</a:t>
            </a:r>
            <a:r>
              <a:rPr lang="zh-CN" altLang="en-US" sz="2200" b="1" dirty="0" smtClean="0">
                <a:latin typeface="+mn-ea"/>
                <a:ea typeface="+mn-ea"/>
              </a:rPr>
              <a:t>⑤</a:t>
            </a:r>
            <a:r>
              <a:rPr lang="en-US" altLang="zh-CN" sz="2200" b="1" dirty="0" smtClean="0">
                <a:latin typeface="+mn-ea"/>
                <a:ea typeface="+mn-ea"/>
              </a:rPr>
              <a:t>MDR←(R2),</a:t>
            </a:r>
            <a:r>
              <a:rPr lang="zh-CN" altLang="en-US" sz="2200" b="1" dirty="0" smtClean="0">
                <a:latin typeface="+mn-ea"/>
                <a:ea typeface="+mn-ea"/>
              </a:rPr>
              <a:t>⑥</a:t>
            </a:r>
            <a:r>
              <a:rPr lang="en-US" altLang="zh-CN" sz="2200" b="1" dirty="0" smtClean="0">
                <a:latin typeface="+mn-ea"/>
                <a:ea typeface="+mn-ea"/>
              </a:rPr>
              <a:t>M</a:t>
            </a:r>
            <a:r>
              <a:rPr lang="en-US" altLang="zh-CN" sz="2200" b="1" dirty="0">
                <a:latin typeface="+mn-ea"/>
                <a:ea typeface="+mn-ea"/>
              </a:rPr>
              <a:t>[(MAR</a:t>
            </a:r>
            <a:r>
              <a:rPr lang="en-US" altLang="zh-CN" sz="2200" b="1" dirty="0" smtClean="0">
                <a:latin typeface="+mn-ea"/>
                <a:ea typeface="+mn-ea"/>
              </a:rPr>
              <a:t>)]←</a:t>
            </a:r>
            <a:r>
              <a:rPr lang="en-US" altLang="zh-CN" sz="2200" b="1" dirty="0">
                <a:latin typeface="+mn-ea"/>
                <a:ea typeface="+mn-ea"/>
              </a:rPr>
              <a:t>(MDR</a:t>
            </a:r>
            <a:r>
              <a:rPr lang="en-US" altLang="zh-CN" sz="2200" b="1" dirty="0" smtClean="0">
                <a:latin typeface="+mn-ea"/>
                <a:ea typeface="+mn-ea"/>
              </a:rPr>
              <a:t>)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31640" y="4272132"/>
            <a:ext cx="7344816" cy="1317108"/>
            <a:chOff x="1331640" y="3192012"/>
            <a:chExt cx="7344816" cy="1317108"/>
          </a:xfrm>
        </p:grpSpPr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1619672" y="3356793"/>
              <a:ext cx="576064" cy="5762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GPRs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>
              <a:off x="1763688" y="3933949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 bwMode="auto">
            <a:xfrm>
              <a:off x="7920273" y="3286086"/>
              <a:ext cx="99" cy="11719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AutoShape 15"/>
            <p:cNvSpPr>
              <a:spLocks noChangeArrowheads="1"/>
            </p:cNvSpPr>
            <p:nvPr/>
          </p:nvSpPr>
          <p:spPr bwMode="auto">
            <a:xfrm rot="16200000">
              <a:off x="2591681" y="3440134"/>
              <a:ext cx="576263" cy="360039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3419872" y="364502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PSR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4283968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5148064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6012160" y="3634826"/>
              <a:ext cx="720080" cy="28892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7164288" y="3192012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7176864" y="3644131"/>
              <a:ext cx="56348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8100194" y="3192013"/>
              <a:ext cx="576262" cy="741044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619672" y="4220195"/>
              <a:ext cx="6120680" cy="28892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数据通路结构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 bwMode="auto">
            <a:xfrm>
              <a:off x="1907704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 flipV="1">
              <a:off x="2051720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直接连接符 406"/>
            <p:cNvCxnSpPr/>
            <p:nvPr/>
          </p:nvCxnSpPr>
          <p:spPr bwMode="auto">
            <a:xfrm rot="5400000" flipH="1" flipV="1">
              <a:off x="2412207" y="3932610"/>
              <a:ext cx="431154" cy="144016"/>
            </a:xfrm>
            <a:prstGeom prst="bentConnector3">
              <a:avLst>
                <a:gd name="adj1" fmla="val 1016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" name="直接连接符 407"/>
            <p:cNvCxnSpPr/>
            <p:nvPr/>
          </p:nvCxnSpPr>
          <p:spPr bwMode="auto">
            <a:xfrm rot="5400000" flipH="1" flipV="1">
              <a:off x="2196630" y="3716141"/>
              <a:ext cx="718293" cy="288032"/>
            </a:xfrm>
            <a:prstGeom prst="bentConnector3">
              <a:avLst>
                <a:gd name="adj1" fmla="val 9977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" name="直接连接符 420"/>
            <p:cNvCxnSpPr>
              <a:stCxn id="11" idx="2"/>
            </p:cNvCxnSpPr>
            <p:nvPr/>
          </p:nvCxnSpPr>
          <p:spPr bwMode="auto">
            <a:xfrm>
              <a:off x="3059832" y="3620153"/>
              <a:ext cx="144016" cy="60004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5" name="直接连接符 434"/>
            <p:cNvCxnSpPr>
              <a:endCxn id="12" idx="0"/>
            </p:cNvCxnSpPr>
            <p:nvPr/>
          </p:nvCxnSpPr>
          <p:spPr bwMode="auto">
            <a:xfrm>
              <a:off x="3059832" y="3488573"/>
              <a:ext cx="648072" cy="15645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>
              <a:off x="3635896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 flipV="1">
              <a:off x="3779912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>
              <a:off x="449999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 flipV="1">
              <a:off x="464400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" name="直接连接符 29"/>
            <p:cNvCxnSpPr>
              <a:endCxn id="14" idx="2"/>
            </p:cNvCxnSpPr>
            <p:nvPr/>
          </p:nvCxnSpPr>
          <p:spPr bwMode="auto">
            <a:xfrm flipV="1">
              <a:off x="5436096" y="3933056"/>
              <a:ext cx="0" cy="2805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" name="直接连接符 30"/>
            <p:cNvCxnSpPr>
              <a:stCxn id="15" idx="2"/>
            </p:cNvCxnSpPr>
            <p:nvPr/>
          </p:nvCxnSpPr>
          <p:spPr bwMode="auto">
            <a:xfrm>
              <a:off x="6372200" y="3923751"/>
              <a:ext cx="0" cy="29555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" name="直接连接符 445"/>
            <p:cNvCxnSpPr>
              <a:endCxn id="15" idx="0"/>
            </p:cNvCxnSpPr>
            <p:nvPr/>
          </p:nvCxnSpPr>
          <p:spPr bwMode="auto">
            <a:xfrm>
              <a:off x="6372200" y="3429000"/>
              <a:ext cx="0" cy="2058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3" name="直接连接符 445"/>
            <p:cNvCxnSpPr/>
            <p:nvPr/>
          </p:nvCxnSpPr>
          <p:spPr bwMode="auto">
            <a:xfrm flipV="1">
              <a:off x="5580112" y="3429001"/>
              <a:ext cx="792088" cy="215131"/>
            </a:xfrm>
            <a:prstGeom prst="bentConnector3">
              <a:avLst>
                <a:gd name="adj1" fmla="val -10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 flipV="1">
              <a:off x="5292080" y="3429000"/>
              <a:ext cx="0" cy="20582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" name="直接连接符 407"/>
            <p:cNvCxnSpPr>
              <a:endCxn id="16" idx="1"/>
            </p:cNvCxnSpPr>
            <p:nvPr/>
          </p:nvCxnSpPr>
          <p:spPr bwMode="auto">
            <a:xfrm rot="5400000" flipH="1" flipV="1">
              <a:off x="6650868" y="3705882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>
              <a:off x="738031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 flipV="1">
              <a:off x="752432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" name="直接连接符 37"/>
            <p:cNvCxnSpPr>
              <a:stCxn id="16" idx="3"/>
            </p:cNvCxnSpPr>
            <p:nvPr/>
          </p:nvCxnSpPr>
          <p:spPr bwMode="auto">
            <a:xfrm>
              <a:off x="7740352" y="3336475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>
              <a:off x="7740352" y="3717032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 flipH="1">
              <a:off x="7740352" y="3861048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>
              <a:off x="1331640" y="350100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>
              <a:off x="1331640" y="386104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3" name="直接连接符 480"/>
            <p:cNvCxnSpPr/>
            <p:nvPr/>
          </p:nvCxnSpPr>
          <p:spPr bwMode="auto">
            <a:xfrm rot="5400000" flipH="1" flipV="1">
              <a:off x="1426337" y="3666824"/>
              <a:ext cx="206749" cy="179921"/>
            </a:xfrm>
            <a:prstGeom prst="bentConnector3">
              <a:avLst>
                <a:gd name="adj1" fmla="val 101032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5148064" y="3212976"/>
              <a:ext cx="338227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5" name="Text Box 18"/>
            <p:cNvSpPr txBox="1">
              <a:spLocks noChangeArrowheads="1"/>
            </p:cNvSpPr>
            <p:nvPr/>
          </p:nvSpPr>
          <p:spPr bwMode="auto">
            <a:xfrm>
              <a:off x="5580112" y="3212976"/>
              <a:ext cx="504056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</a:rPr>
                <a:t>disp</a:t>
              </a:r>
              <a:endParaRPr lang="en-US" altLang="zh-CN" sz="1800" b="1" dirty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403648" y="4416148"/>
            <a:ext cx="6696546" cy="886162"/>
            <a:chOff x="1403648" y="1894766"/>
            <a:chExt cx="6696546" cy="886162"/>
          </a:xfrm>
        </p:grpSpPr>
        <p:sp>
          <p:nvSpPr>
            <p:cNvPr id="47" name="Text Box 197"/>
            <p:cNvSpPr txBox="1">
              <a:spLocks noChangeArrowheads="1"/>
            </p:cNvSpPr>
            <p:nvPr/>
          </p:nvSpPr>
          <p:spPr bwMode="auto">
            <a:xfrm>
              <a:off x="1403648" y="2492896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 smtClean="0">
                  <a:solidFill>
                    <a:srgbClr val="CC3300"/>
                  </a:solidFill>
                </a:rPr>
                <a:t>④</a:t>
              </a:r>
              <a:endParaRPr lang="en-US" altLang="zh-CN" sz="1800" b="1" dirty="0">
                <a:solidFill>
                  <a:srgbClr val="CC3300"/>
                </a:solidFill>
              </a:endParaRPr>
            </a:p>
          </p:txBody>
        </p:sp>
        <p:sp>
          <p:nvSpPr>
            <p:cNvPr id="48" name="Text Box 197"/>
            <p:cNvSpPr txBox="1">
              <a:spLocks noChangeArrowheads="1"/>
            </p:cNvSpPr>
            <p:nvPr/>
          </p:nvSpPr>
          <p:spPr bwMode="auto">
            <a:xfrm>
              <a:off x="2051720" y="2492896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 smtClean="0">
                  <a:solidFill>
                    <a:schemeClr val="accent2"/>
                  </a:solidFill>
                </a:rPr>
                <a:t>⑤</a:t>
              </a:r>
              <a:endParaRPr lang="en-US" altLang="zh-CN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49" name="Text Box 197"/>
            <p:cNvSpPr txBox="1">
              <a:spLocks noChangeArrowheads="1"/>
            </p:cNvSpPr>
            <p:nvPr/>
          </p:nvSpPr>
          <p:spPr bwMode="auto">
            <a:xfrm>
              <a:off x="7740352" y="2419786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 smtClean="0">
                  <a:solidFill>
                    <a:srgbClr val="990099"/>
                  </a:solidFill>
                </a:rPr>
                <a:t>⑥</a:t>
              </a:r>
              <a:endParaRPr lang="en-US" altLang="zh-CN" sz="1800" b="1" dirty="0">
                <a:solidFill>
                  <a:srgbClr val="990099"/>
                </a:solidFill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 bwMode="auto">
            <a:xfrm>
              <a:off x="1763688" y="2494681"/>
              <a:ext cx="0" cy="28624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1907704" y="2492896"/>
              <a:ext cx="0" cy="28803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2" name="直接连接符 407"/>
            <p:cNvCxnSpPr/>
            <p:nvPr/>
          </p:nvCxnSpPr>
          <p:spPr bwMode="auto">
            <a:xfrm rot="5400000" flipH="1" flipV="1">
              <a:off x="6650868" y="2267507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 flipV="1">
              <a:off x="7524328" y="2499494"/>
              <a:ext cx="0" cy="281434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7740352" y="1894766"/>
              <a:ext cx="359842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>
              <a:off x="7740352" y="2273856"/>
              <a:ext cx="359842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58" name="Text Box 5"/>
          <p:cNvSpPr txBox="1">
            <a:spLocks noChangeArrowheads="1"/>
          </p:cNvSpPr>
          <p:nvPr/>
        </p:nvSpPr>
        <p:spPr bwMode="auto">
          <a:xfrm>
            <a:off x="2411885" y="5577770"/>
            <a:ext cx="3168352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M[20H]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30H</a:t>
            </a:r>
            <a:r>
              <a:rPr lang="zh-CN" altLang="en-US" sz="2200" b="1" dirty="0" smtClean="0">
                <a:latin typeface="宋体" pitchFamily="2" charset="-122"/>
              </a:rPr>
              <a:t>，其余不变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68" name="Text Box 5"/>
          <p:cNvSpPr txBox="1">
            <a:spLocks noChangeArrowheads="1"/>
          </p:cNvSpPr>
          <p:nvPr/>
        </p:nvSpPr>
        <p:spPr bwMode="auto">
          <a:xfrm>
            <a:off x="4042598" y="5995967"/>
            <a:ext cx="4921890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无操作</a:t>
            </a:r>
            <a:r>
              <a:rPr lang="en-US" altLang="zh-CN" sz="2000" b="1" dirty="0" smtClean="0">
                <a:latin typeface="宋体" pitchFamily="2" charset="-122"/>
              </a:rPr>
              <a:t>(ST</a:t>
            </a:r>
            <a:r>
              <a:rPr lang="zh-CN" altLang="en-US" sz="2000" b="1" dirty="0" smtClean="0">
                <a:latin typeface="宋体" pitchFamily="2" charset="-122"/>
              </a:rPr>
              <a:t>为</a:t>
            </a:r>
            <a:r>
              <a:rPr lang="zh-CN" altLang="en-US" sz="2000" b="1" dirty="0">
                <a:latin typeface="宋体" pitchFamily="2" charset="-122"/>
              </a:rPr>
              <a:t>顺序型指令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64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87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AutoShape 9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71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65" name="线形标注 2 64"/>
          <p:cNvSpPr/>
          <p:nvPr/>
        </p:nvSpPr>
        <p:spPr bwMode="auto">
          <a:xfrm>
            <a:off x="6012410" y="2276872"/>
            <a:ext cx="2448022" cy="321471"/>
          </a:xfrm>
          <a:prstGeom prst="borderCallout2">
            <a:avLst>
              <a:gd name="adj1" fmla="val 48951"/>
              <a:gd name="adj2" fmla="val -717"/>
              <a:gd name="adj3" fmla="val 47177"/>
              <a:gd name="adj4" fmla="val -6523"/>
              <a:gd name="adj5" fmla="val 23026"/>
              <a:gd name="adj6" fmla="val -25922"/>
            </a:avLst>
          </a:prstGeom>
          <a:solidFill>
            <a:srgbClr val="CCFFFF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 smtClean="0">
                <a:latin typeface="宋体" pitchFamily="2" charset="-122"/>
              </a:rPr>
              <a:t>指令字格式见教材</a:t>
            </a:r>
            <a:r>
              <a:rPr lang="en-US" altLang="zh-CN" sz="1800" b="1" dirty="0" smtClean="0">
                <a:latin typeface="宋体" pitchFamily="2" charset="-122"/>
              </a:rPr>
              <a:t>P153</a:t>
            </a:r>
            <a:endParaRPr lang="zh-CN" altLang="en-US" sz="1800" b="1" dirty="0">
              <a:latin typeface="宋体" pitchFamily="2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467545" y="4438214"/>
            <a:ext cx="864096" cy="647625"/>
            <a:chOff x="467545" y="4438214"/>
            <a:chExt cx="864096" cy="647625"/>
          </a:xfrm>
        </p:grpSpPr>
        <p:sp>
          <p:nvSpPr>
            <p:cNvPr id="66" name="Text Box 18"/>
            <p:cNvSpPr txBox="1">
              <a:spLocks noChangeArrowheads="1"/>
            </p:cNvSpPr>
            <p:nvPr/>
          </p:nvSpPr>
          <p:spPr bwMode="auto">
            <a:xfrm>
              <a:off x="467545" y="4438214"/>
              <a:ext cx="864096" cy="263162"/>
            </a:xfrm>
            <a:prstGeom prst="rect">
              <a:avLst/>
            </a:prstGeom>
            <a:solidFill>
              <a:srgbClr val="CCE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(=00)RS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7" name="Text Box 18"/>
            <p:cNvSpPr txBox="1">
              <a:spLocks noChangeArrowheads="1"/>
            </p:cNvSpPr>
            <p:nvPr/>
          </p:nvSpPr>
          <p:spPr bwMode="auto">
            <a:xfrm>
              <a:off x="467545" y="4798253"/>
              <a:ext cx="864095" cy="287586"/>
            </a:xfrm>
            <a:prstGeom prst="rect">
              <a:avLst/>
            </a:prstGeom>
            <a:solidFill>
              <a:srgbClr val="CCE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(=10)RD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159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58" grpId="0"/>
      <p:bldP spid="68" grpId="0"/>
      <p:bldP spid="6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00194" y="6452442"/>
            <a:ext cx="1041102" cy="360933"/>
          </a:xfrm>
        </p:spPr>
        <p:txBody>
          <a:bodyPr/>
          <a:lstStyle/>
          <a:p>
            <a:fld id="{D9F6E18D-FF9A-4BD5-BDFA-25F6368EE484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3" name="Text Box 164"/>
          <p:cNvSpPr txBox="1">
            <a:spLocks noChangeArrowheads="1"/>
          </p:cNvSpPr>
          <p:nvPr/>
        </p:nvSpPr>
        <p:spPr bwMode="auto">
          <a:xfrm>
            <a:off x="179388" y="260648"/>
            <a:ext cx="7056907" cy="6194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(3)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减法指令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SUB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的执行过程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取指令阶段：</a:t>
            </a:r>
            <a:r>
              <a:rPr lang="zh-CN" altLang="en-US" b="1" dirty="0" smtClean="0">
                <a:latin typeface="宋体" pitchFamily="2" charset="-122"/>
              </a:rPr>
              <a:t>实现</a:t>
            </a:r>
            <a:r>
              <a:rPr kumimoji="0"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IR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←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M[(PC)]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FF3399"/>
                </a:solidFill>
                <a:latin typeface="宋体" pitchFamily="2" charset="-122"/>
              </a:rPr>
              <a:t>    </a:t>
            </a:r>
            <a:r>
              <a:rPr lang="zh-CN" altLang="en-US" sz="2200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操作序列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zh-CN" altLang="en-US" sz="2200" b="1" dirty="0" smtClean="0">
                <a:latin typeface="宋体" pitchFamily="2" charset="-122"/>
              </a:rPr>
              <a:t>同取数指令</a:t>
            </a:r>
            <a:r>
              <a:rPr lang="en-US" altLang="zh-CN" sz="2200" b="1" dirty="0" smtClean="0">
                <a:latin typeface="宋体" pitchFamily="2" charset="-122"/>
              </a:rPr>
              <a:t>LD(</a:t>
            </a:r>
            <a:r>
              <a:rPr lang="zh-CN" altLang="en-US" sz="2200" b="1" dirty="0" smtClean="0">
                <a:latin typeface="宋体" pitchFamily="2" charset="-122"/>
              </a:rPr>
              <a:t>①</a:t>
            </a:r>
            <a:r>
              <a:rPr lang="en-US" altLang="zh-CN" sz="2200" b="1" dirty="0" smtClean="0">
                <a:latin typeface="+mn-lt"/>
              </a:rPr>
              <a:t>~</a:t>
            </a:r>
            <a:r>
              <a:rPr lang="zh-CN" altLang="en-US" sz="2200" b="1" dirty="0" smtClean="0">
                <a:latin typeface="宋体" pitchFamily="2" charset="-122"/>
              </a:rPr>
              <a:t>③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操作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结果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分析指令阶段：</a:t>
            </a:r>
            <a:r>
              <a:rPr lang="zh-CN" altLang="en-US" b="1" dirty="0">
                <a:latin typeface="宋体" pitchFamily="2" charset="-122"/>
              </a:rPr>
              <a:t>识别当前指令内容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操作序列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分析结果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执行指令阶段：</a:t>
            </a:r>
            <a:r>
              <a:rPr lang="zh-CN" altLang="en-US" b="1" dirty="0">
                <a:latin typeface="宋体" pitchFamily="2" charset="-122"/>
              </a:rPr>
              <a:t>实现当前指令的约定功能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数据操作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spcBef>
                <a:spcPts val="0"/>
              </a:spcBef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操作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结果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指令地址计算操作序列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411760" y="1603479"/>
            <a:ext cx="4464750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(PC)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13H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</a:rPr>
              <a:t>(IR)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66H</a:t>
            </a:r>
            <a:r>
              <a:rPr lang="zh-CN" altLang="en-US" sz="2200" b="1" dirty="0" smtClean="0">
                <a:latin typeface="宋体" pitchFamily="2" charset="-122"/>
              </a:rPr>
              <a:t>，其余不变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412010" y="2453546"/>
            <a:ext cx="5976663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无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指令功能为</a:t>
            </a:r>
            <a:r>
              <a:rPr lang="en-US" altLang="zh-CN" sz="2200" b="1" dirty="0" smtClean="0">
                <a:latin typeface="宋体" pitchFamily="2" charset="-122"/>
              </a:rPr>
              <a:t>RD←(RD)</a:t>
            </a:r>
            <a:r>
              <a:rPr lang="zh-CN" altLang="en-US" sz="2200" b="1" dirty="0" smtClean="0">
                <a:latin typeface="宋体" pitchFamily="2" charset="-122"/>
              </a:rPr>
              <a:t>－</a:t>
            </a:r>
            <a:r>
              <a:rPr lang="en-US" altLang="zh-CN" sz="2200" b="1" dirty="0" smtClean="0">
                <a:latin typeface="宋体" pitchFamily="2" charset="-122"/>
              </a:rPr>
              <a:t>(RS)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</a:rPr>
              <a:t>RS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10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RD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01</a:t>
            </a:r>
            <a:endParaRPr lang="zh-CN" altLang="en-US" sz="2200" b="1" dirty="0">
              <a:latin typeface="宋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31640" y="4128116"/>
            <a:ext cx="7344816" cy="1317108"/>
            <a:chOff x="1331640" y="3192012"/>
            <a:chExt cx="7344816" cy="1317108"/>
          </a:xfrm>
        </p:grpSpPr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619672" y="3356793"/>
              <a:ext cx="576064" cy="5762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GPRs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1763688" y="3933949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 bwMode="auto">
            <a:xfrm>
              <a:off x="7920273" y="3286086"/>
              <a:ext cx="99" cy="11719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AutoShape 15"/>
            <p:cNvSpPr>
              <a:spLocks noChangeArrowheads="1"/>
            </p:cNvSpPr>
            <p:nvPr/>
          </p:nvSpPr>
          <p:spPr bwMode="auto">
            <a:xfrm rot="16200000">
              <a:off x="2591681" y="3440134"/>
              <a:ext cx="576263" cy="360039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3419872" y="364502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PSR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4283968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5148064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6012160" y="3634826"/>
              <a:ext cx="720080" cy="28892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7164288" y="3192012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7176864" y="3644131"/>
              <a:ext cx="56348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" name="Text Box 23"/>
            <p:cNvSpPr txBox="1">
              <a:spLocks noChangeArrowheads="1"/>
            </p:cNvSpPr>
            <p:nvPr/>
          </p:nvSpPr>
          <p:spPr bwMode="auto">
            <a:xfrm>
              <a:off x="8100194" y="3192013"/>
              <a:ext cx="576262" cy="741044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619672" y="4220195"/>
              <a:ext cx="6120680" cy="28892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数据通路结构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 bwMode="auto">
            <a:xfrm>
              <a:off x="1907704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 flipV="1">
              <a:off x="2051720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直接连接符 406"/>
            <p:cNvCxnSpPr/>
            <p:nvPr/>
          </p:nvCxnSpPr>
          <p:spPr bwMode="auto">
            <a:xfrm rot="5400000" flipH="1" flipV="1">
              <a:off x="2412207" y="3932610"/>
              <a:ext cx="431154" cy="144016"/>
            </a:xfrm>
            <a:prstGeom prst="bentConnector3">
              <a:avLst>
                <a:gd name="adj1" fmla="val 1016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直接连接符 407"/>
            <p:cNvCxnSpPr/>
            <p:nvPr/>
          </p:nvCxnSpPr>
          <p:spPr bwMode="auto">
            <a:xfrm rot="5400000" flipH="1" flipV="1">
              <a:off x="2196630" y="3716141"/>
              <a:ext cx="718293" cy="288032"/>
            </a:xfrm>
            <a:prstGeom prst="bentConnector3">
              <a:avLst>
                <a:gd name="adj1" fmla="val 9977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" name="直接连接符 420"/>
            <p:cNvCxnSpPr>
              <a:stCxn id="10" idx="2"/>
            </p:cNvCxnSpPr>
            <p:nvPr/>
          </p:nvCxnSpPr>
          <p:spPr bwMode="auto">
            <a:xfrm>
              <a:off x="3059832" y="3620153"/>
              <a:ext cx="144016" cy="60004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" name="直接连接符 434"/>
            <p:cNvCxnSpPr>
              <a:endCxn id="11" idx="0"/>
            </p:cNvCxnSpPr>
            <p:nvPr/>
          </p:nvCxnSpPr>
          <p:spPr bwMode="auto">
            <a:xfrm>
              <a:off x="3059832" y="3488573"/>
              <a:ext cx="648072" cy="15645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3635896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 flipV="1">
              <a:off x="3779912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449999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 flipV="1">
              <a:off x="464400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" name="直接连接符 28"/>
            <p:cNvCxnSpPr>
              <a:endCxn id="13" idx="2"/>
            </p:cNvCxnSpPr>
            <p:nvPr/>
          </p:nvCxnSpPr>
          <p:spPr bwMode="auto">
            <a:xfrm flipV="1">
              <a:off x="5436096" y="3933056"/>
              <a:ext cx="0" cy="2805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" name="直接连接符 29"/>
            <p:cNvCxnSpPr>
              <a:stCxn id="14" idx="2"/>
            </p:cNvCxnSpPr>
            <p:nvPr/>
          </p:nvCxnSpPr>
          <p:spPr bwMode="auto">
            <a:xfrm>
              <a:off x="6372200" y="3923751"/>
              <a:ext cx="0" cy="29555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" name="直接连接符 445"/>
            <p:cNvCxnSpPr>
              <a:endCxn id="14" idx="0"/>
            </p:cNvCxnSpPr>
            <p:nvPr/>
          </p:nvCxnSpPr>
          <p:spPr bwMode="auto">
            <a:xfrm>
              <a:off x="6372200" y="3429000"/>
              <a:ext cx="0" cy="2058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" name="直接连接符 445"/>
            <p:cNvCxnSpPr/>
            <p:nvPr/>
          </p:nvCxnSpPr>
          <p:spPr bwMode="auto">
            <a:xfrm flipV="1">
              <a:off x="5580112" y="3429001"/>
              <a:ext cx="792088" cy="215131"/>
            </a:xfrm>
            <a:prstGeom prst="bentConnector3">
              <a:avLst>
                <a:gd name="adj1" fmla="val -10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 flipV="1">
              <a:off x="5292080" y="3429000"/>
              <a:ext cx="0" cy="20582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4" name="直接连接符 407"/>
            <p:cNvCxnSpPr>
              <a:endCxn id="15" idx="1"/>
            </p:cNvCxnSpPr>
            <p:nvPr/>
          </p:nvCxnSpPr>
          <p:spPr bwMode="auto">
            <a:xfrm rot="5400000" flipH="1" flipV="1">
              <a:off x="6650868" y="3705882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738031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 flipV="1">
              <a:off x="752432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直接连接符 36"/>
            <p:cNvCxnSpPr>
              <a:stCxn id="15" idx="3"/>
            </p:cNvCxnSpPr>
            <p:nvPr/>
          </p:nvCxnSpPr>
          <p:spPr bwMode="auto">
            <a:xfrm>
              <a:off x="7740352" y="3336475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7740352" y="3717032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 flipH="1">
              <a:off x="7740352" y="3861048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>
              <a:off x="1331640" y="350100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>
              <a:off x="1331640" y="386104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" name="直接连接符 480"/>
            <p:cNvCxnSpPr/>
            <p:nvPr/>
          </p:nvCxnSpPr>
          <p:spPr bwMode="auto">
            <a:xfrm rot="5400000" flipH="1" flipV="1">
              <a:off x="1426337" y="3666824"/>
              <a:ext cx="206749" cy="179921"/>
            </a:xfrm>
            <a:prstGeom prst="bentConnector3">
              <a:avLst>
                <a:gd name="adj1" fmla="val 101032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43" name="Text Box 18"/>
            <p:cNvSpPr txBox="1">
              <a:spLocks noChangeArrowheads="1"/>
            </p:cNvSpPr>
            <p:nvPr/>
          </p:nvSpPr>
          <p:spPr bwMode="auto">
            <a:xfrm>
              <a:off x="5148064" y="3212976"/>
              <a:ext cx="338227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5580112" y="3212976"/>
              <a:ext cx="504056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</a:rPr>
                <a:t>disp</a:t>
              </a:r>
              <a:endParaRPr lang="en-US" altLang="zh-CN" sz="1800" b="1" dirty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endParaRPr>
            </a:p>
          </p:txBody>
        </p:sp>
      </p:grp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2987699" y="3777570"/>
            <a:ext cx="2448397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④</a:t>
            </a:r>
            <a:r>
              <a:rPr lang="en-US" altLang="zh-CN" sz="2200" b="1" dirty="0" smtClean="0">
                <a:latin typeface="宋体" pitchFamily="2" charset="-122"/>
              </a:rPr>
              <a:t>R1←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en-US" altLang="zh-CN" sz="2200" b="1" dirty="0" smtClean="0">
                <a:latin typeface="宋体" pitchFamily="2" charset="-122"/>
              </a:rPr>
              <a:t>R1)</a:t>
            </a:r>
            <a:r>
              <a:rPr lang="zh-CN" altLang="en-US" sz="2200" b="1" dirty="0">
                <a:latin typeface="宋体" pitchFamily="2" charset="-122"/>
              </a:rPr>
              <a:t>－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en-US" altLang="zh-CN" sz="2200" b="1" dirty="0" smtClean="0">
                <a:latin typeface="宋体" pitchFamily="2" charset="-122"/>
              </a:rPr>
              <a:t>R2)</a:t>
            </a:r>
            <a:endParaRPr lang="en-US" altLang="zh-CN" sz="2200" b="1" dirty="0" smtClean="0">
              <a:latin typeface="+mn-ea"/>
              <a:ea typeface="+mn-ea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1403846" y="4416148"/>
            <a:ext cx="2304058" cy="741044"/>
            <a:chOff x="1403846" y="4509120"/>
            <a:chExt cx="2304058" cy="741044"/>
          </a:xfrm>
        </p:grpSpPr>
        <p:sp>
          <p:nvSpPr>
            <p:cNvPr id="47" name="Text Box 197"/>
            <p:cNvSpPr txBox="1">
              <a:spLocks noChangeArrowheads="1"/>
            </p:cNvSpPr>
            <p:nvPr/>
          </p:nvSpPr>
          <p:spPr bwMode="auto">
            <a:xfrm>
              <a:off x="1403846" y="4941168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 smtClean="0">
                  <a:solidFill>
                    <a:srgbClr val="CC3300"/>
                  </a:solidFill>
                </a:rPr>
                <a:t>④</a:t>
              </a:r>
              <a:endParaRPr lang="en-US" altLang="zh-CN" sz="1800" b="1" dirty="0">
                <a:solidFill>
                  <a:srgbClr val="CC3300"/>
                </a:solidFill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 bwMode="auto">
            <a:xfrm>
              <a:off x="1763886" y="4963917"/>
              <a:ext cx="0" cy="28624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1907902" y="4962132"/>
              <a:ext cx="0" cy="28803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 flipV="1">
              <a:off x="2051720" y="4960201"/>
              <a:ext cx="0" cy="280541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9" name="直接连接符 406"/>
            <p:cNvCxnSpPr/>
            <p:nvPr/>
          </p:nvCxnSpPr>
          <p:spPr bwMode="auto">
            <a:xfrm rot="5400000" flipH="1" flipV="1">
              <a:off x="2412207" y="4953157"/>
              <a:ext cx="431154" cy="144016"/>
            </a:xfrm>
            <a:prstGeom prst="bentConnector3">
              <a:avLst>
                <a:gd name="adj1" fmla="val 101661"/>
              </a:avLst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" name="直接连接符 407"/>
            <p:cNvCxnSpPr/>
            <p:nvPr/>
          </p:nvCxnSpPr>
          <p:spPr bwMode="auto">
            <a:xfrm rot="5400000" flipH="1" flipV="1">
              <a:off x="2196630" y="4736688"/>
              <a:ext cx="718293" cy="288032"/>
            </a:xfrm>
            <a:prstGeom prst="bentConnector3">
              <a:avLst>
                <a:gd name="adj1" fmla="val 99778"/>
              </a:avLst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1" name="直接连接符 420"/>
            <p:cNvCxnSpPr/>
            <p:nvPr/>
          </p:nvCxnSpPr>
          <p:spPr bwMode="auto">
            <a:xfrm>
              <a:off x="3059832" y="4640700"/>
              <a:ext cx="144016" cy="600042"/>
            </a:xfrm>
            <a:prstGeom prst="bentConnector2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2" name="直接连接符 434"/>
            <p:cNvCxnSpPr/>
            <p:nvPr/>
          </p:nvCxnSpPr>
          <p:spPr bwMode="auto">
            <a:xfrm>
              <a:off x="3059832" y="4509120"/>
              <a:ext cx="648072" cy="156451"/>
            </a:xfrm>
            <a:prstGeom prst="bentConnector2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64" name="Text Box 5"/>
          <p:cNvSpPr txBox="1">
            <a:spLocks noChangeArrowheads="1"/>
          </p:cNvSpPr>
          <p:nvPr/>
        </p:nvSpPr>
        <p:spPr bwMode="auto">
          <a:xfrm>
            <a:off x="2339752" y="5445224"/>
            <a:ext cx="6336704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(R1)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18H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</a:rPr>
              <a:t>ZF/CF/SF/OF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0/0/0/0</a:t>
            </a:r>
            <a:r>
              <a:rPr lang="zh-CN" altLang="en-US" sz="2200" b="1" dirty="0" smtClean="0">
                <a:latin typeface="宋体" pitchFamily="2" charset="-122"/>
              </a:rPr>
              <a:t>、其余不变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            无</a:t>
            </a:r>
            <a:r>
              <a:rPr lang="zh-CN" altLang="en-US" sz="2200" b="1" dirty="0">
                <a:latin typeface="宋体" pitchFamily="2" charset="-122"/>
              </a:rPr>
              <a:t>操作</a:t>
            </a:r>
            <a:r>
              <a:rPr lang="en-US" altLang="zh-CN" sz="2000" b="1" dirty="0">
                <a:latin typeface="宋体" pitchFamily="2" charset="-122"/>
              </a:rPr>
              <a:t>(ST</a:t>
            </a:r>
            <a:r>
              <a:rPr lang="zh-CN" altLang="en-US" sz="2000" b="1" dirty="0">
                <a:latin typeface="宋体" pitchFamily="2" charset="-122"/>
              </a:rPr>
              <a:t>为顺序型指令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72" name="AutoShape 9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 Box 523"/>
          <p:cNvSpPr txBox="1">
            <a:spLocks noChangeArrowheads="1"/>
          </p:cNvSpPr>
          <p:nvPr/>
        </p:nvSpPr>
        <p:spPr bwMode="auto">
          <a:xfrm>
            <a:off x="6228184" y="2132856"/>
            <a:ext cx="2592288" cy="746222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square" lIns="36000" tIns="18000" rIns="36000" bIns="18000">
            <a:noAutofit/>
          </a:bodyPr>
          <a:lstStyle/>
          <a:p>
            <a:pPr algn="l">
              <a:lnSpc>
                <a:spcPct val="114000"/>
              </a:lnSpc>
            </a:pP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000" b="1" dirty="0" smtClean="0">
                <a:latin typeface="宋体" pitchFamily="2" charset="-122"/>
              </a:rPr>
              <a:t>若</a:t>
            </a:r>
            <a:r>
              <a:rPr lang="en-US" altLang="zh-CN" sz="2000" b="1" dirty="0" smtClean="0">
                <a:latin typeface="宋体" pitchFamily="2" charset="-122"/>
              </a:rPr>
              <a:t>M[12H]=56H</a:t>
            </a:r>
            <a:r>
              <a:rPr lang="zh-CN" altLang="en-US" sz="2000" b="1" dirty="0" smtClean="0">
                <a:latin typeface="宋体" pitchFamily="2" charset="-122"/>
              </a:rPr>
              <a:t>，</a:t>
            </a:r>
            <a:endParaRPr lang="en-US" altLang="zh-CN" sz="20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000" b="1" dirty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</a:rPr>
              <a:t>操作序列及结果</a:t>
            </a:r>
            <a:r>
              <a:rPr lang="en-US" altLang="zh-CN" sz="2000" b="1" dirty="0" smtClean="0">
                <a:latin typeface="宋体" pitchFamily="2" charset="-122"/>
              </a:rPr>
              <a:t>?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75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67" name="AutoShape 9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804249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467544" y="4272132"/>
            <a:ext cx="864295" cy="647625"/>
            <a:chOff x="467544" y="4272132"/>
            <a:chExt cx="864295" cy="647625"/>
          </a:xfrm>
        </p:grpSpPr>
        <p:sp>
          <p:nvSpPr>
            <p:cNvPr id="65" name="Text Box 18"/>
            <p:cNvSpPr txBox="1">
              <a:spLocks noChangeArrowheads="1"/>
            </p:cNvSpPr>
            <p:nvPr/>
          </p:nvSpPr>
          <p:spPr bwMode="auto">
            <a:xfrm>
              <a:off x="467544" y="4272132"/>
              <a:ext cx="864295" cy="263162"/>
            </a:xfrm>
            <a:prstGeom prst="rect">
              <a:avLst/>
            </a:prstGeom>
            <a:solidFill>
              <a:srgbClr val="CCE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(=10)RS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6" name="Text Box 18"/>
            <p:cNvSpPr txBox="1">
              <a:spLocks noChangeArrowheads="1"/>
            </p:cNvSpPr>
            <p:nvPr/>
          </p:nvSpPr>
          <p:spPr bwMode="auto">
            <a:xfrm>
              <a:off x="467545" y="4632171"/>
              <a:ext cx="864294" cy="287586"/>
            </a:xfrm>
            <a:prstGeom prst="rect">
              <a:avLst/>
            </a:prstGeom>
            <a:solidFill>
              <a:srgbClr val="CCE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(=01)RD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68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854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45" grpId="0"/>
      <p:bldP spid="64" grpId="0"/>
      <p:bldP spid="7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sp>
        <p:nvSpPr>
          <p:cNvPr id="3" name="Text Box 164"/>
          <p:cNvSpPr txBox="1">
            <a:spLocks noChangeArrowheads="1"/>
          </p:cNvSpPr>
          <p:nvPr/>
        </p:nvSpPr>
        <p:spPr bwMode="auto">
          <a:xfrm>
            <a:off x="179389" y="260648"/>
            <a:ext cx="7129608" cy="5809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(4)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分支指令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JNZ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的执行过程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取指令阶段：</a:t>
            </a:r>
            <a:r>
              <a:rPr lang="zh-CN" altLang="en-US" b="1" dirty="0" smtClean="0">
                <a:latin typeface="宋体" pitchFamily="2" charset="-122"/>
              </a:rPr>
              <a:t>实现</a:t>
            </a:r>
            <a:r>
              <a:rPr kumimoji="0"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IR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←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M[(PC)]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FF3399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FF3399"/>
                </a:solidFill>
                <a:latin typeface="宋体" pitchFamily="2" charset="-122"/>
              </a:rPr>
              <a:t>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操作序列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zh-CN" altLang="en-US" sz="2200" b="1" dirty="0" smtClean="0">
                <a:latin typeface="宋体" pitchFamily="2" charset="-122"/>
              </a:rPr>
              <a:t>同取数指令</a:t>
            </a:r>
            <a:r>
              <a:rPr lang="en-US" altLang="zh-CN" sz="2200" b="1" dirty="0" smtClean="0">
                <a:latin typeface="宋体" pitchFamily="2" charset="-122"/>
              </a:rPr>
              <a:t>LD(</a:t>
            </a:r>
            <a:r>
              <a:rPr lang="zh-CN" altLang="en-US" sz="2200" b="1" dirty="0" smtClean="0">
                <a:latin typeface="宋体" pitchFamily="2" charset="-122"/>
              </a:rPr>
              <a:t>①</a:t>
            </a:r>
            <a:r>
              <a:rPr lang="en-US" altLang="zh-CN" sz="2200" b="1" dirty="0" smtClean="0">
                <a:latin typeface="+mn-lt"/>
              </a:rPr>
              <a:t>~</a:t>
            </a:r>
            <a:r>
              <a:rPr lang="zh-CN" altLang="en-US" sz="2200" b="1" dirty="0" smtClean="0">
                <a:latin typeface="宋体" pitchFamily="2" charset="-122"/>
              </a:rPr>
              <a:t>③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操作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结果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分析指令阶段：</a:t>
            </a:r>
            <a:r>
              <a:rPr lang="zh-CN" altLang="en-US" b="1" dirty="0">
                <a:latin typeface="宋体" pitchFamily="2" charset="-122"/>
              </a:rPr>
              <a:t>识别当前指令内容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操作序列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分析结果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执行指令阶段：</a:t>
            </a:r>
            <a:r>
              <a:rPr lang="zh-CN" altLang="en-US" b="1" dirty="0">
                <a:latin typeface="宋体" pitchFamily="2" charset="-122"/>
              </a:rPr>
              <a:t>实现当前指令的约定功能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数据操作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 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操作结果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spcBef>
                <a:spcPts val="300"/>
              </a:spcBef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指令地址计算操作序列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411760" y="1603479"/>
            <a:ext cx="4464750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(PC)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14H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</a:rPr>
              <a:t>(IR)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DEH</a:t>
            </a:r>
            <a:r>
              <a:rPr lang="zh-CN" altLang="en-US" sz="2200" b="1" dirty="0" smtClean="0">
                <a:latin typeface="宋体" pitchFamily="2" charset="-122"/>
              </a:rPr>
              <a:t>，其余不变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412010" y="2453546"/>
            <a:ext cx="6336704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无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指令功能为</a:t>
            </a:r>
            <a:r>
              <a:rPr lang="en-US" altLang="zh-CN" sz="2200" b="1" dirty="0" smtClean="0">
                <a:latin typeface="宋体" pitchFamily="2" charset="-122"/>
              </a:rPr>
              <a:t>ZF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0</a:t>
            </a:r>
            <a:r>
              <a:rPr lang="zh-CN" altLang="en-US" sz="2200" b="1" dirty="0" smtClean="0">
                <a:latin typeface="宋体" pitchFamily="2" charset="-122"/>
              </a:rPr>
              <a:t>时</a:t>
            </a:r>
            <a:r>
              <a:rPr lang="en-US" altLang="zh-CN" sz="2200" b="1" dirty="0">
                <a:latin typeface="宋体" pitchFamily="2" charset="-122"/>
              </a:rPr>
              <a:t>PC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(PC)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err="1" smtClean="0">
                <a:latin typeface="宋体" pitchFamily="2" charset="-122"/>
              </a:rPr>
              <a:t>disp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err="1" smtClean="0">
                <a:latin typeface="宋体" pitchFamily="2" charset="-122"/>
              </a:rPr>
              <a:t>disp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1110</a:t>
            </a:r>
            <a:endParaRPr lang="zh-CN" altLang="en-US" sz="2200" b="1" dirty="0">
              <a:latin typeface="宋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31640" y="4128116"/>
            <a:ext cx="7344816" cy="1317108"/>
            <a:chOff x="1331640" y="3192012"/>
            <a:chExt cx="7344816" cy="1317108"/>
          </a:xfrm>
        </p:grpSpPr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619672" y="3356793"/>
              <a:ext cx="576064" cy="5762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GPRs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1763688" y="3933949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 bwMode="auto">
            <a:xfrm>
              <a:off x="7920273" y="3286086"/>
              <a:ext cx="99" cy="11719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AutoShape 15"/>
            <p:cNvSpPr>
              <a:spLocks noChangeArrowheads="1"/>
            </p:cNvSpPr>
            <p:nvPr/>
          </p:nvSpPr>
          <p:spPr bwMode="auto">
            <a:xfrm rot="16200000">
              <a:off x="2591681" y="3440134"/>
              <a:ext cx="576263" cy="360039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3419872" y="364502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PSR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4283968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5148064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6012160" y="3634826"/>
              <a:ext cx="720080" cy="28892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7164288" y="3192012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7176864" y="3644131"/>
              <a:ext cx="56348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" name="Text Box 23"/>
            <p:cNvSpPr txBox="1">
              <a:spLocks noChangeArrowheads="1"/>
            </p:cNvSpPr>
            <p:nvPr/>
          </p:nvSpPr>
          <p:spPr bwMode="auto">
            <a:xfrm>
              <a:off x="8100194" y="3192013"/>
              <a:ext cx="576262" cy="741044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619672" y="4220195"/>
              <a:ext cx="6120680" cy="28892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数据通路结构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 bwMode="auto">
            <a:xfrm>
              <a:off x="1907704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 flipV="1">
              <a:off x="2051720" y="3932609"/>
              <a:ext cx="0" cy="28758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直接连接符 406"/>
            <p:cNvCxnSpPr/>
            <p:nvPr/>
          </p:nvCxnSpPr>
          <p:spPr bwMode="auto">
            <a:xfrm rot="5400000" flipH="1" flipV="1">
              <a:off x="2412207" y="3932610"/>
              <a:ext cx="431154" cy="144016"/>
            </a:xfrm>
            <a:prstGeom prst="bentConnector3">
              <a:avLst>
                <a:gd name="adj1" fmla="val 1016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直接连接符 407"/>
            <p:cNvCxnSpPr/>
            <p:nvPr/>
          </p:nvCxnSpPr>
          <p:spPr bwMode="auto">
            <a:xfrm rot="5400000" flipH="1" flipV="1">
              <a:off x="2196630" y="3716141"/>
              <a:ext cx="718293" cy="288032"/>
            </a:xfrm>
            <a:prstGeom prst="bentConnector3">
              <a:avLst>
                <a:gd name="adj1" fmla="val 9977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" name="直接连接符 420"/>
            <p:cNvCxnSpPr>
              <a:stCxn id="10" idx="2"/>
            </p:cNvCxnSpPr>
            <p:nvPr/>
          </p:nvCxnSpPr>
          <p:spPr bwMode="auto">
            <a:xfrm>
              <a:off x="3059832" y="3620153"/>
              <a:ext cx="144016" cy="60004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" name="直接连接符 434"/>
            <p:cNvCxnSpPr>
              <a:endCxn id="11" idx="0"/>
            </p:cNvCxnSpPr>
            <p:nvPr/>
          </p:nvCxnSpPr>
          <p:spPr bwMode="auto">
            <a:xfrm>
              <a:off x="3059832" y="3488573"/>
              <a:ext cx="648072" cy="15645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3635896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 flipV="1">
              <a:off x="3779912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449999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 flipV="1">
              <a:off x="464400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" name="直接连接符 28"/>
            <p:cNvCxnSpPr>
              <a:endCxn id="13" idx="2"/>
            </p:cNvCxnSpPr>
            <p:nvPr/>
          </p:nvCxnSpPr>
          <p:spPr bwMode="auto">
            <a:xfrm flipV="1">
              <a:off x="5436096" y="3933056"/>
              <a:ext cx="0" cy="2805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" name="直接连接符 29"/>
            <p:cNvCxnSpPr>
              <a:stCxn id="14" idx="2"/>
            </p:cNvCxnSpPr>
            <p:nvPr/>
          </p:nvCxnSpPr>
          <p:spPr bwMode="auto">
            <a:xfrm>
              <a:off x="6372200" y="3923751"/>
              <a:ext cx="0" cy="29555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" name="直接连接符 445"/>
            <p:cNvCxnSpPr>
              <a:endCxn id="14" idx="0"/>
            </p:cNvCxnSpPr>
            <p:nvPr/>
          </p:nvCxnSpPr>
          <p:spPr bwMode="auto">
            <a:xfrm>
              <a:off x="6372200" y="3429000"/>
              <a:ext cx="0" cy="2058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" name="直接连接符 445"/>
            <p:cNvCxnSpPr/>
            <p:nvPr/>
          </p:nvCxnSpPr>
          <p:spPr bwMode="auto">
            <a:xfrm flipV="1">
              <a:off x="5580112" y="3429001"/>
              <a:ext cx="792088" cy="215131"/>
            </a:xfrm>
            <a:prstGeom prst="bentConnector3">
              <a:avLst>
                <a:gd name="adj1" fmla="val -10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 flipV="1">
              <a:off x="5292080" y="3429000"/>
              <a:ext cx="0" cy="20582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4" name="直接连接符 407"/>
            <p:cNvCxnSpPr>
              <a:endCxn id="15" idx="1"/>
            </p:cNvCxnSpPr>
            <p:nvPr/>
          </p:nvCxnSpPr>
          <p:spPr bwMode="auto">
            <a:xfrm rot="5400000" flipH="1" flipV="1">
              <a:off x="6650868" y="3705882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738031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 flipV="1">
              <a:off x="752432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直接连接符 36"/>
            <p:cNvCxnSpPr>
              <a:stCxn id="15" idx="3"/>
            </p:cNvCxnSpPr>
            <p:nvPr/>
          </p:nvCxnSpPr>
          <p:spPr bwMode="auto">
            <a:xfrm>
              <a:off x="7740352" y="3336475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7740352" y="3717032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 flipH="1">
              <a:off x="7740352" y="3861048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>
              <a:off x="1331640" y="350100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>
              <a:off x="1331640" y="386104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" name="直接连接符 480"/>
            <p:cNvCxnSpPr/>
            <p:nvPr/>
          </p:nvCxnSpPr>
          <p:spPr bwMode="auto">
            <a:xfrm rot="5400000" flipH="1" flipV="1">
              <a:off x="1426337" y="3666824"/>
              <a:ext cx="206749" cy="179921"/>
            </a:xfrm>
            <a:prstGeom prst="bentConnector3">
              <a:avLst>
                <a:gd name="adj1" fmla="val 101032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43" name="Text Box 18"/>
            <p:cNvSpPr txBox="1">
              <a:spLocks noChangeArrowheads="1"/>
            </p:cNvSpPr>
            <p:nvPr/>
          </p:nvSpPr>
          <p:spPr bwMode="auto">
            <a:xfrm>
              <a:off x="5148064" y="3212976"/>
              <a:ext cx="338227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5580112" y="3212976"/>
              <a:ext cx="504056" cy="191154"/>
            </a:xfrm>
            <a:prstGeom prst="rect">
              <a:avLst/>
            </a:prstGeom>
            <a:solidFill>
              <a:srgbClr val="CCE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disp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2915816" y="3763719"/>
            <a:ext cx="2761526" cy="4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无              无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993611" y="4293096"/>
            <a:ext cx="5378589" cy="875638"/>
            <a:chOff x="993611" y="4365104"/>
            <a:chExt cx="5378589" cy="875638"/>
          </a:xfrm>
        </p:grpSpPr>
        <p:sp>
          <p:nvSpPr>
            <p:cNvPr id="47" name="Text Box 197"/>
            <p:cNvSpPr txBox="1">
              <a:spLocks noChangeArrowheads="1"/>
            </p:cNvSpPr>
            <p:nvPr/>
          </p:nvSpPr>
          <p:spPr bwMode="auto">
            <a:xfrm>
              <a:off x="4139952" y="4941168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 smtClean="0">
                  <a:solidFill>
                    <a:srgbClr val="CC3300"/>
                  </a:solidFill>
                </a:rPr>
                <a:t>④</a:t>
              </a:r>
              <a:endParaRPr lang="en-US" altLang="zh-CN" sz="1800" b="1" dirty="0">
                <a:solidFill>
                  <a:srgbClr val="CC3300"/>
                </a:solidFill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 bwMode="auto">
            <a:xfrm>
              <a:off x="4499992" y="4950693"/>
              <a:ext cx="0" cy="28624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6372200" y="4941168"/>
              <a:ext cx="0" cy="28803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2" name="Text Box 18"/>
            <p:cNvSpPr txBox="1">
              <a:spLocks noChangeArrowheads="1"/>
            </p:cNvSpPr>
            <p:nvPr/>
          </p:nvSpPr>
          <p:spPr bwMode="auto">
            <a:xfrm>
              <a:off x="993611" y="4365104"/>
              <a:ext cx="338227" cy="263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</a:rPr>
                <a:t>10</a:t>
              </a:r>
              <a:endParaRPr lang="en-US" altLang="zh-CN" sz="1800" b="1" dirty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endParaRPr>
            </a:p>
          </p:txBody>
        </p:sp>
        <p:sp>
          <p:nvSpPr>
            <p:cNvPr id="53" name="Text Box 18"/>
            <p:cNvSpPr txBox="1">
              <a:spLocks noChangeArrowheads="1"/>
            </p:cNvSpPr>
            <p:nvPr/>
          </p:nvSpPr>
          <p:spPr bwMode="auto">
            <a:xfrm>
              <a:off x="993611" y="4725143"/>
              <a:ext cx="338227" cy="28758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</a:rPr>
                <a:t>11</a:t>
              </a:r>
              <a:endParaRPr lang="en-US" altLang="zh-CN" sz="1800" b="1" dirty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 bwMode="auto">
            <a:xfrm flipV="1">
              <a:off x="4644008" y="4941168"/>
              <a:ext cx="0" cy="280541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" name="直接连接符 406"/>
            <p:cNvCxnSpPr/>
            <p:nvPr/>
          </p:nvCxnSpPr>
          <p:spPr bwMode="auto">
            <a:xfrm rot="5400000" flipH="1" flipV="1">
              <a:off x="2412207" y="4953157"/>
              <a:ext cx="431154" cy="144016"/>
            </a:xfrm>
            <a:prstGeom prst="bentConnector3">
              <a:avLst>
                <a:gd name="adj1" fmla="val 101661"/>
              </a:avLst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" name="直接连接符 407"/>
            <p:cNvCxnSpPr/>
            <p:nvPr/>
          </p:nvCxnSpPr>
          <p:spPr bwMode="auto">
            <a:xfrm rot="5400000" flipH="1" flipV="1">
              <a:off x="2196630" y="4736688"/>
              <a:ext cx="718293" cy="288032"/>
            </a:xfrm>
            <a:prstGeom prst="bentConnector3">
              <a:avLst>
                <a:gd name="adj1" fmla="val 99778"/>
              </a:avLst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" name="直接连接符 420"/>
            <p:cNvCxnSpPr/>
            <p:nvPr/>
          </p:nvCxnSpPr>
          <p:spPr bwMode="auto">
            <a:xfrm>
              <a:off x="3059832" y="4640700"/>
              <a:ext cx="144016" cy="600042"/>
            </a:xfrm>
            <a:prstGeom prst="bentConnector2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8" name="直接连接符 434"/>
            <p:cNvCxnSpPr/>
            <p:nvPr/>
          </p:nvCxnSpPr>
          <p:spPr bwMode="auto">
            <a:xfrm>
              <a:off x="3059832" y="4509120"/>
              <a:ext cx="648072" cy="156451"/>
            </a:xfrm>
            <a:prstGeom prst="bentConnector2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61" name="Text Box 5"/>
          <p:cNvSpPr txBox="1">
            <a:spLocks noChangeArrowheads="1"/>
          </p:cNvSpPr>
          <p:nvPr/>
        </p:nvSpPr>
        <p:spPr bwMode="auto">
          <a:xfrm>
            <a:off x="2555776" y="5514617"/>
            <a:ext cx="4392141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           ④</a:t>
            </a:r>
            <a:r>
              <a:rPr lang="en-US" altLang="zh-CN" sz="2200" b="1" dirty="0" smtClean="0">
                <a:latin typeface="宋体" pitchFamily="2" charset="-122"/>
              </a:rPr>
              <a:t>PC</a:t>
            </a:r>
            <a:r>
              <a:rPr lang="en-US" altLang="zh-CN" sz="2200" b="1" dirty="0">
                <a:latin typeface="宋体" pitchFamily="2" charset="-122"/>
              </a:rPr>
              <a:t>←(PC)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en-US" altLang="zh-CN" sz="2200" b="1" dirty="0" err="1">
                <a:latin typeface="宋体" pitchFamily="2" charset="-122"/>
              </a:rPr>
              <a:t>ExtU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操作结果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— 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en-US" altLang="zh-CN" sz="2200" b="1" dirty="0">
                <a:latin typeface="宋体" pitchFamily="2" charset="-122"/>
              </a:rPr>
              <a:t>PC)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12H</a:t>
            </a:r>
            <a:endParaRPr lang="en-US" altLang="zh-CN" sz="2200" b="1" dirty="0">
              <a:latin typeface="+mn-ea"/>
            </a:endParaRPr>
          </a:p>
        </p:txBody>
      </p:sp>
      <p:sp>
        <p:nvSpPr>
          <p:cNvPr id="67" name="AutoShape 9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730899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Text Box 523"/>
          <p:cNvSpPr txBox="1">
            <a:spLocks noChangeArrowheads="1"/>
          </p:cNvSpPr>
          <p:nvPr/>
        </p:nvSpPr>
        <p:spPr bwMode="auto">
          <a:xfrm>
            <a:off x="5868144" y="2106715"/>
            <a:ext cx="2952328" cy="746222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square" lIns="36000" tIns="18000" rIns="36000" bIns="18000">
            <a:noAutofit/>
          </a:bodyPr>
          <a:lstStyle/>
          <a:p>
            <a:pPr algn="l">
              <a:lnSpc>
                <a:spcPct val="114000"/>
              </a:lnSpc>
            </a:pP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000" b="1" dirty="0" smtClean="0">
                <a:latin typeface="宋体" pitchFamily="2" charset="-122"/>
              </a:rPr>
              <a:t>若上条指令结果的</a:t>
            </a:r>
            <a:r>
              <a:rPr lang="en-US" altLang="zh-CN" sz="2000" b="1" dirty="0" smtClean="0">
                <a:latin typeface="宋体" pitchFamily="2" charset="-122"/>
              </a:rPr>
              <a:t>ZF=1</a:t>
            </a:r>
            <a:r>
              <a:rPr lang="zh-CN" altLang="en-US" sz="2000" b="1" dirty="0" smtClean="0">
                <a:latin typeface="宋体" pitchFamily="2" charset="-122"/>
              </a:rPr>
              <a:t>，操作序列及结果</a:t>
            </a:r>
            <a:r>
              <a:rPr lang="en-US" altLang="zh-CN" sz="2000" b="1" dirty="0" smtClean="0">
                <a:latin typeface="宋体" pitchFamily="2" charset="-122"/>
              </a:rPr>
              <a:t>?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69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70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62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804249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28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45" grpId="0"/>
      <p:bldP spid="61" grpId="0"/>
      <p:bldP spid="6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15931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※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指令执行过程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的特征：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操作需求分析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43923" y="78677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⑴执行过程由取指、分析、执行阶段的操作组成</a:t>
            </a:r>
            <a:endParaRPr lang="zh-CN" altLang="en-US" b="1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07504" y="179488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⑵取指阶段的操作对所有指令通用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44048" y="359508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   </a:t>
            </a:r>
            <a:r>
              <a:rPr lang="zh-CN" altLang="en-US" b="1" dirty="0" smtClean="0">
                <a:latin typeface="+mn-ea"/>
                <a:ea typeface="+mn-ea"/>
              </a:rPr>
              <a:t>⑶执行阶段的操作受</a:t>
            </a:r>
            <a:r>
              <a:rPr lang="en-US" altLang="zh-CN" b="1" dirty="0" smtClean="0">
                <a:latin typeface="+mn-ea"/>
                <a:ea typeface="+mn-ea"/>
              </a:rPr>
              <a:t>OP</a:t>
            </a:r>
            <a:r>
              <a:rPr lang="zh-CN" altLang="en-US" b="1" dirty="0" smtClean="0">
                <a:latin typeface="+mn-ea"/>
                <a:ea typeface="+mn-ea"/>
              </a:rPr>
              <a:t>类型、寻址方式、指令字长影响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584332" y="1340768"/>
            <a:ext cx="7128792" cy="576064"/>
            <a:chOff x="864264" y="1645900"/>
            <a:chExt cx="7128792" cy="576064"/>
          </a:xfrm>
        </p:grpSpPr>
        <p:sp>
          <p:nvSpPr>
            <p:cNvPr id="8" name="Text Box 65"/>
            <p:cNvSpPr txBox="1">
              <a:spLocks noChangeArrowheads="1"/>
            </p:cNvSpPr>
            <p:nvPr/>
          </p:nvSpPr>
          <p:spPr bwMode="auto">
            <a:xfrm>
              <a:off x="864264" y="1645900"/>
              <a:ext cx="2232248" cy="35434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取指令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操作序列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A)</a:t>
              </a:r>
            </a:p>
          </p:txBody>
        </p:sp>
        <p:sp>
          <p:nvSpPr>
            <p:cNvPr id="9" name="Text Box 66"/>
            <p:cNvSpPr txBox="1">
              <a:spLocks noChangeArrowheads="1"/>
            </p:cNvSpPr>
            <p:nvPr/>
          </p:nvSpPr>
          <p:spPr bwMode="auto">
            <a:xfrm>
              <a:off x="5143503" y="1645900"/>
              <a:ext cx="2489513" cy="35434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执行指令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操作序列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B)</a:t>
              </a:r>
            </a:p>
          </p:txBody>
        </p:sp>
        <p:sp>
          <p:nvSpPr>
            <p:cNvPr id="10" name="Text Box 65"/>
            <p:cNvSpPr txBox="1">
              <a:spLocks noChangeArrowheads="1"/>
            </p:cNvSpPr>
            <p:nvPr/>
          </p:nvSpPr>
          <p:spPr bwMode="auto">
            <a:xfrm>
              <a:off x="3096512" y="1645900"/>
              <a:ext cx="2046992" cy="35434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分析指令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无操作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)</a:t>
              </a:r>
              <a:endParaRPr lang="en-US" altLang="zh-CN" sz="2000" b="1" dirty="0" smtClean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 bwMode="auto">
            <a:xfrm>
              <a:off x="864264" y="2071678"/>
              <a:ext cx="6912768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Text Box 65"/>
            <p:cNvSpPr txBox="1">
              <a:spLocks noChangeArrowheads="1"/>
            </p:cNvSpPr>
            <p:nvPr/>
          </p:nvSpPr>
          <p:spPr bwMode="auto">
            <a:xfrm>
              <a:off x="7777032" y="1929372"/>
              <a:ext cx="216024" cy="2925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t</a:t>
              </a:r>
            </a:p>
          </p:txBody>
        </p:sp>
      </p:grpSp>
      <p:sp>
        <p:nvSpPr>
          <p:cNvPr id="15" name="Text Box 65"/>
          <p:cNvSpPr txBox="1">
            <a:spLocks noChangeArrowheads="1"/>
          </p:cNvSpPr>
          <p:nvPr/>
        </p:nvSpPr>
        <p:spPr bwMode="auto">
          <a:xfrm>
            <a:off x="1584332" y="2348880"/>
            <a:ext cx="7416824" cy="432048"/>
          </a:xfrm>
          <a:prstGeom prst="rect">
            <a:avLst/>
          </a:prstGeom>
          <a:solidFill>
            <a:srgbClr val="FFCC99">
              <a:alpha val="8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54000" tIns="10800" rIns="18000" bIns="10800" anchor="ctr"/>
          <a:lstStyle/>
          <a:p>
            <a:pPr algn="l"/>
            <a:r>
              <a:rPr lang="zh-CN" altLang="en-US" sz="2000" b="1" dirty="0">
                <a:latin typeface="+mn-ea"/>
              </a:rPr>
              <a:t>①</a:t>
            </a:r>
            <a:r>
              <a:rPr lang="en-US" altLang="zh-CN" sz="2000" b="1" dirty="0">
                <a:latin typeface="+mn-ea"/>
              </a:rPr>
              <a:t>MAR←(PC)</a:t>
            </a:r>
            <a:r>
              <a:rPr lang="zh-CN" altLang="zh-CN" sz="2000" b="1" dirty="0">
                <a:latin typeface="+mn-ea"/>
              </a:rPr>
              <a:t>，</a:t>
            </a:r>
            <a:r>
              <a:rPr lang="zh-CN" altLang="en-US" sz="2000" b="1" dirty="0">
                <a:latin typeface="+mn-ea"/>
              </a:rPr>
              <a:t>②</a:t>
            </a:r>
            <a:r>
              <a:rPr lang="en-US" altLang="zh-CN" sz="2000" b="1" dirty="0">
                <a:latin typeface="+mn-ea"/>
              </a:rPr>
              <a:t>MDR←M[(MAR</a:t>
            </a:r>
            <a:r>
              <a:rPr lang="en-US" altLang="zh-CN" sz="2000" b="1" dirty="0" smtClean="0">
                <a:latin typeface="+mn-ea"/>
              </a:rPr>
              <a:t>)]</a:t>
            </a:r>
            <a:r>
              <a:rPr lang="zh-CN" altLang="en-US" sz="2000" b="1" dirty="0" smtClean="0">
                <a:latin typeface="+mn-ea"/>
              </a:rPr>
              <a:t>、</a:t>
            </a:r>
            <a:r>
              <a:rPr lang="en-US" altLang="zh-CN" sz="2000" b="1" dirty="0">
                <a:latin typeface="+mn-ea"/>
              </a:rPr>
              <a:t>PC←(PC)</a:t>
            </a:r>
            <a:r>
              <a:rPr lang="zh-CN" altLang="zh-CN" sz="2000" b="1" dirty="0" smtClean="0">
                <a:latin typeface="+mn-ea"/>
              </a:rPr>
              <a:t>＋</a:t>
            </a:r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“</a:t>
            </a:r>
            <a:r>
              <a:rPr lang="en-US" altLang="zh-CN" sz="2000" b="1" dirty="0">
                <a:latin typeface="宋体" pitchFamily="2" charset="-122"/>
              </a:rPr>
              <a:t>1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 </a:t>
            </a:r>
            <a:r>
              <a:rPr lang="zh-CN" altLang="zh-CN" sz="2000" b="1" dirty="0" smtClean="0">
                <a:latin typeface="+mn-ea"/>
              </a:rPr>
              <a:t>，</a:t>
            </a:r>
            <a:r>
              <a:rPr lang="zh-CN" altLang="en-US" sz="2000" b="1" dirty="0">
                <a:latin typeface="+mn-ea"/>
              </a:rPr>
              <a:t>③</a:t>
            </a:r>
            <a:r>
              <a:rPr lang="en-US" altLang="zh-CN" sz="2000" b="1" dirty="0">
                <a:latin typeface="+mn-ea"/>
              </a:rPr>
              <a:t>IR←(MDR</a:t>
            </a:r>
            <a:r>
              <a:rPr lang="en-US" altLang="zh-CN" sz="2000" b="1" dirty="0" smtClean="0">
                <a:latin typeface="+mn-ea"/>
              </a:rPr>
              <a:t>)</a:t>
            </a:r>
            <a:endParaRPr lang="en-US" altLang="zh-CN" sz="2000" b="1" dirty="0">
              <a:latin typeface="+mn-ea"/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143923" y="2780928"/>
            <a:ext cx="8857233" cy="7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对多字长指令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200" b="1" spc="-100" dirty="0">
                <a:solidFill>
                  <a:srgbClr val="FF0000"/>
                </a:solidFill>
                <a:latin typeface="宋体" pitchFamily="2" charset="-122"/>
              </a:rPr>
              <a:t>通常</a:t>
            </a:r>
            <a:r>
              <a:rPr lang="zh-CN" altLang="en-US" sz="2200" b="1" spc="-100" dirty="0" smtClean="0">
                <a:latin typeface="宋体" pitchFamily="2" charset="-122"/>
              </a:rPr>
              <a:t>取指仅取</a:t>
            </a:r>
            <a:r>
              <a:rPr lang="zh-CN" altLang="en-US" sz="2200" b="1" u="sng" spc="-100" dirty="0" smtClean="0">
                <a:latin typeface="宋体" pitchFamily="2" charset="-122"/>
              </a:rPr>
              <a:t>首字内容</a:t>
            </a:r>
            <a:r>
              <a:rPr lang="zh-CN" altLang="en-US" sz="2200" b="1" spc="-100" dirty="0" smtClean="0">
                <a:latin typeface="宋体" pitchFamily="2" charset="-122"/>
              </a:rPr>
              <a:t>，执行阶段</a:t>
            </a:r>
            <a:r>
              <a:rPr lang="zh-CN" altLang="en-US" sz="2200" b="1" spc="-100" dirty="0">
                <a:latin typeface="宋体" pitchFamily="2" charset="-122"/>
              </a:rPr>
              <a:t>再取</a:t>
            </a:r>
            <a:r>
              <a:rPr lang="zh-CN" altLang="en-US" sz="2200" b="1" u="sng" spc="-100" dirty="0" smtClean="0">
                <a:latin typeface="宋体" pitchFamily="2" charset="-122"/>
              </a:rPr>
              <a:t>其余内容</a:t>
            </a:r>
            <a:endParaRPr lang="en-US" altLang="zh-CN" sz="2200" b="1" u="sng" spc="-100" dirty="0" smtClean="0">
              <a:latin typeface="宋体" pitchFamily="2" charset="-122"/>
            </a:endParaRPr>
          </a:p>
          <a:p>
            <a:pPr algn="l"/>
            <a:r>
              <a:rPr lang="zh-CN" altLang="en-US" sz="1800" b="1" dirty="0" smtClean="0">
                <a:latin typeface="宋体" pitchFamily="2" charset="-122"/>
              </a:rPr>
              <a:t>                          含操作码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寻址方式←</a:t>
            </a:r>
            <a:r>
              <a:rPr lang="zh-CN" altLang="en-US" sz="1800" dirty="0" smtClean="0">
                <a:latin typeface="宋体" pitchFamily="2" charset="-122"/>
              </a:rPr>
              <a:t>┘           </a:t>
            </a:r>
            <a:r>
              <a:rPr lang="zh-CN" altLang="en-US" sz="1800" b="1" dirty="0" smtClean="0">
                <a:latin typeface="宋体" pitchFamily="2" charset="-122"/>
              </a:rPr>
              <a:t> 地址码←</a:t>
            </a:r>
            <a:r>
              <a:rPr lang="zh-CN" altLang="en-US" sz="1800" dirty="0" smtClean="0">
                <a:latin typeface="宋体" pitchFamily="2" charset="-122"/>
              </a:rPr>
              <a:t>┘</a:t>
            </a:r>
            <a:endParaRPr lang="en-US" altLang="zh-CN" sz="1800" dirty="0" smtClean="0">
              <a:latin typeface="宋体" pitchFamily="2" charset="-122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144172" y="408229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   </a:t>
            </a:r>
            <a:r>
              <a:rPr lang="zh-CN" altLang="en-US" b="1" dirty="0" smtClean="0">
                <a:latin typeface="+mn-ea"/>
                <a:ea typeface="+mn-ea"/>
              </a:rPr>
              <a:t>⑷执行过程的操作为一个</a:t>
            </a:r>
            <a:r>
              <a:rPr lang="zh-CN" altLang="en-US" b="1" u="sng" dirty="0" smtClean="0">
                <a:latin typeface="+mn-ea"/>
                <a:ea typeface="+mn-ea"/>
              </a:rPr>
              <a:t>基本操作</a:t>
            </a:r>
            <a:r>
              <a:rPr lang="zh-CN" altLang="en-US" b="1" dirty="0" smtClean="0">
                <a:latin typeface="+mn-ea"/>
                <a:ea typeface="+mn-ea"/>
              </a:rPr>
              <a:t>序列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1403648" y="4514344"/>
            <a:ext cx="24129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11538" indent="-3411538" algn="dist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①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REG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间传送</a:t>
            </a:r>
            <a:r>
              <a:rPr lang="en-US" altLang="zh-CN" b="1" dirty="0">
                <a:solidFill>
                  <a:schemeClr val="accent2"/>
                </a:solidFill>
                <a:latin typeface="Times New Roman"/>
              </a:rPr>
              <a:t>—</a:t>
            </a:r>
            <a:endParaRPr lang="en-US" altLang="zh-CN" b="1" dirty="0">
              <a:latin typeface="宋体" pitchFamily="2" charset="-122"/>
            </a:endParaRPr>
          </a:p>
          <a:p>
            <a:pPr marL="3411538" indent="-3411538" algn="dist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②存储器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读</a:t>
            </a:r>
            <a:r>
              <a:rPr lang="en-US" altLang="zh-CN" b="1" dirty="0">
                <a:solidFill>
                  <a:schemeClr val="accent2"/>
                </a:solidFill>
                <a:latin typeface="Times New Roman"/>
              </a:rPr>
              <a:t>—</a:t>
            </a: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marL="3411538" indent="-3411538" algn="dist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③存储器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写</a:t>
            </a:r>
            <a:r>
              <a:rPr lang="en-US" altLang="zh-CN" b="1" dirty="0">
                <a:solidFill>
                  <a:schemeClr val="accent2"/>
                </a:solidFill>
                <a:latin typeface="Times New Roman"/>
              </a:rPr>
              <a:t>—</a:t>
            </a:r>
            <a:endParaRPr lang="en-US" altLang="zh-CN" b="1" dirty="0">
              <a:latin typeface="宋体" pitchFamily="2" charset="-122"/>
            </a:endParaRPr>
          </a:p>
          <a:p>
            <a:pPr marL="3411538" indent="-3411538" algn="dist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④算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逻运算</a:t>
            </a:r>
            <a:r>
              <a:rPr lang="en-US" altLang="zh-CN" b="1" dirty="0">
                <a:solidFill>
                  <a:schemeClr val="accent2"/>
                </a:solidFill>
                <a:latin typeface="Times New Roman"/>
              </a:rPr>
              <a:t>—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3734721" y="4514344"/>
            <a:ext cx="270948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11538" indent="-3411538" algn="l"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R</a:t>
            </a:r>
            <a:r>
              <a:rPr lang="en-US" altLang="zh-CN" b="1" baseline="-18000" dirty="0" smtClean="0">
                <a:latin typeface="宋体" pitchFamily="2" charset="-122"/>
              </a:rPr>
              <a:t>Y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←</a:t>
            </a:r>
            <a:r>
              <a:rPr lang="en-US" altLang="zh-CN" b="1" dirty="0" smtClean="0">
                <a:latin typeface="宋体" pitchFamily="2" charset="-122"/>
              </a:rPr>
              <a:t>(R</a:t>
            </a:r>
            <a:r>
              <a:rPr lang="en-US" altLang="zh-CN" b="1" baseline="-18000" dirty="0" smtClean="0">
                <a:latin typeface="宋体" pitchFamily="2" charset="-122"/>
              </a:rPr>
              <a:t>X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 marL="3411538" indent="-3411538"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MDR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←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M[(MAR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)]</a:t>
            </a:r>
          </a:p>
          <a:p>
            <a:pPr marL="3411538" indent="-3411538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M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[(MAR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)]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←</a:t>
            </a:r>
            <a:r>
              <a:rPr lang="en-US" altLang="zh-CN" b="1" dirty="0" smtClean="0">
                <a:latin typeface="宋体" pitchFamily="2" charset="-122"/>
              </a:rPr>
              <a:t>(MDR)</a:t>
            </a:r>
          </a:p>
          <a:p>
            <a:pPr marL="3411538" indent="-3411538"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R</a:t>
            </a:r>
            <a:r>
              <a:rPr lang="en-US" altLang="zh-CN" b="1" baseline="-18000" dirty="0">
                <a:latin typeface="宋体" pitchFamily="2" charset="-122"/>
              </a:rPr>
              <a:t>D</a:t>
            </a:r>
            <a:r>
              <a:rPr lang="zh-CN" altLang="en-US" b="1" dirty="0" smtClean="0">
                <a:latin typeface="宋体" pitchFamily="2" charset="-122"/>
              </a:rPr>
              <a:t>←</a:t>
            </a:r>
            <a:r>
              <a:rPr lang="en-US" altLang="zh-CN" b="1" dirty="0" smtClean="0">
                <a:latin typeface="宋体" pitchFamily="2" charset="-122"/>
              </a:rPr>
              <a:t>(R</a:t>
            </a:r>
            <a:r>
              <a:rPr lang="en-US" altLang="zh-CN" b="1" baseline="-18000" dirty="0" smtClean="0">
                <a:latin typeface="宋体" pitchFamily="2" charset="-122"/>
              </a:rPr>
              <a:t>S1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en-US" altLang="zh-CN" b="1" dirty="0" smtClean="0">
                <a:latin typeface="+mn-lt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op</a:t>
            </a:r>
            <a:r>
              <a:rPr lang="en-US" altLang="zh-CN" b="1" dirty="0">
                <a:solidFill>
                  <a:srgbClr val="990099"/>
                </a:solidFill>
                <a:latin typeface="+mn-lt"/>
              </a:rPr>
              <a:t> 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b="1" dirty="0" smtClean="0">
                <a:latin typeface="宋体" pitchFamily="2" charset="-122"/>
              </a:rPr>
              <a:t>R</a:t>
            </a:r>
            <a:r>
              <a:rPr lang="en-US" altLang="zh-CN" b="1" baseline="-18000" dirty="0" smtClean="0">
                <a:latin typeface="宋体" pitchFamily="2" charset="-122"/>
              </a:rPr>
              <a:t>S2</a:t>
            </a:r>
            <a:r>
              <a:rPr lang="en-US" altLang="zh-CN" b="1" dirty="0" smtClean="0">
                <a:latin typeface="宋体" pitchFamily="2" charset="-122"/>
              </a:rPr>
              <a:t>) 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37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73089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5652120" y="4082296"/>
            <a:ext cx="3240360" cy="1872208"/>
            <a:chOff x="5580112" y="4087739"/>
            <a:chExt cx="3240360" cy="1872208"/>
          </a:xfrm>
        </p:grpSpPr>
        <p:sp>
          <p:nvSpPr>
            <p:cNvPr id="42" name="Text Box 523"/>
            <p:cNvSpPr txBox="1">
              <a:spLocks noChangeArrowheads="1"/>
            </p:cNvSpPr>
            <p:nvPr/>
          </p:nvSpPr>
          <p:spPr bwMode="auto">
            <a:xfrm>
              <a:off x="6371698" y="4275054"/>
              <a:ext cx="2448774" cy="1684893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square" lIns="36000" tIns="18000" rIns="36000" bIns="18000">
              <a:noAutofit/>
            </a:bodyPr>
            <a:lstStyle/>
            <a:p>
              <a:pPr algn="l">
                <a:lnSpc>
                  <a:spcPct val="125000"/>
                </a:lnSpc>
              </a:pPr>
              <a:r>
                <a:rPr lang="en-US" altLang="zh-CN" sz="2000" b="1" dirty="0" smtClean="0">
                  <a:solidFill>
                    <a:srgbClr val="990099"/>
                  </a:solidFill>
                  <a:latin typeface="宋体" pitchFamily="2" charset="-122"/>
                </a:rPr>
                <a:t>MOV</a:t>
              </a:r>
              <a:r>
                <a:rPr lang="zh-CN" altLang="en-US" sz="2000" b="1" spc="-100" dirty="0" smtClean="0">
                  <a:solidFill>
                    <a:srgbClr val="990099"/>
                  </a:solidFill>
                  <a:latin typeface="宋体" pitchFamily="2" charset="-122"/>
                </a:rPr>
                <a:t>指令的操作序列：</a:t>
              </a:r>
              <a:endParaRPr lang="en-US" altLang="zh-CN" sz="2000" b="1" spc="-100" dirty="0" smtClean="0">
                <a:solidFill>
                  <a:srgbClr val="990099"/>
                </a:solidFill>
                <a:latin typeface="宋体" pitchFamily="2" charset="-122"/>
              </a:endParaRPr>
            </a:p>
            <a:p>
              <a:pPr algn="l"/>
              <a:r>
                <a:rPr lang="zh-CN" altLang="en-US" sz="2000" b="1" dirty="0" smtClean="0">
                  <a:latin typeface="宋体" pitchFamily="2" charset="-122"/>
                </a:rPr>
                <a:t>④ </a:t>
              </a:r>
              <a:r>
                <a:rPr lang="en-US" altLang="zh-CN" sz="2000" b="1" dirty="0" smtClean="0">
                  <a:latin typeface="+mn-ea"/>
                </a:rPr>
                <a:t>MAR</a:t>
              </a:r>
              <a:r>
                <a:rPr lang="en-US" altLang="zh-CN" sz="2000" b="1" dirty="0">
                  <a:latin typeface="+mn-ea"/>
                </a:rPr>
                <a:t>←(PC</a:t>
              </a:r>
              <a:r>
                <a:rPr lang="en-US" altLang="zh-CN" sz="2000" b="1" dirty="0" smtClean="0">
                  <a:latin typeface="+mn-ea"/>
                </a:rPr>
                <a:t>)</a:t>
              </a:r>
            </a:p>
            <a:p>
              <a:pPr algn="l"/>
              <a:r>
                <a:rPr lang="zh-CN" altLang="en-US" sz="2000" b="1" dirty="0" smtClean="0">
                  <a:latin typeface="+mn-ea"/>
                </a:rPr>
                <a:t>⑤ </a:t>
              </a:r>
              <a:r>
                <a:rPr lang="en-US" altLang="zh-CN" sz="2000" b="1" dirty="0" smtClean="0">
                  <a:latin typeface="+mn-ea"/>
                </a:rPr>
                <a:t>MDR</a:t>
              </a:r>
              <a:r>
                <a:rPr lang="en-US" altLang="zh-CN" sz="2000" b="1" dirty="0">
                  <a:latin typeface="+mn-ea"/>
                </a:rPr>
                <a:t>←M[(MAR</a:t>
              </a:r>
              <a:r>
                <a:rPr lang="en-US" altLang="zh-CN" sz="2000" b="1" dirty="0" smtClean="0">
                  <a:latin typeface="+mn-ea"/>
                </a:rPr>
                <a:t>)]</a:t>
              </a:r>
              <a:r>
                <a:rPr lang="zh-CN" altLang="en-US" sz="2000" b="1" dirty="0" smtClean="0">
                  <a:latin typeface="+mn-ea"/>
                </a:rPr>
                <a:t>、</a:t>
              </a:r>
              <a:endParaRPr lang="en-US" altLang="zh-CN" sz="2000" b="1" dirty="0" smtClean="0">
                <a:latin typeface="+mn-ea"/>
              </a:endParaRPr>
            </a:p>
            <a:p>
              <a:pPr algn="l"/>
              <a:r>
                <a:rPr lang="en-US" altLang="zh-CN" sz="2000" b="1" dirty="0" smtClean="0">
                  <a:latin typeface="+mn-ea"/>
                </a:rPr>
                <a:t>   PC</a:t>
              </a:r>
              <a:r>
                <a:rPr lang="en-US" altLang="zh-CN" sz="2000" b="1" dirty="0">
                  <a:latin typeface="+mn-ea"/>
                </a:rPr>
                <a:t>←(PC)</a:t>
              </a:r>
              <a:r>
                <a:rPr lang="zh-CN" altLang="zh-CN" sz="2000" b="1" dirty="0">
                  <a:latin typeface="+mn-ea"/>
                </a:rPr>
                <a:t>＋</a:t>
              </a:r>
              <a:r>
                <a:rPr lang="en-US" altLang="zh-CN" sz="2000" b="1" dirty="0" smtClean="0">
                  <a:latin typeface="+mn-ea"/>
                </a:rPr>
                <a:t>1</a:t>
              </a:r>
              <a:endParaRPr lang="en-US" altLang="zh-CN" sz="2000" b="1" dirty="0">
                <a:latin typeface="+mn-ea"/>
              </a:endParaRPr>
            </a:p>
            <a:p>
              <a:pPr algn="l"/>
              <a:r>
                <a:rPr lang="zh-CN" altLang="en-US" sz="2000" b="1" dirty="0" smtClean="0">
                  <a:latin typeface="+mn-ea"/>
                </a:rPr>
                <a:t>⑥ </a:t>
              </a:r>
              <a:r>
                <a:rPr lang="en-US" altLang="zh-CN" sz="2000" b="1" dirty="0" smtClean="0">
                  <a:latin typeface="+mn-ea"/>
                </a:rPr>
                <a:t>R3←</a:t>
              </a:r>
              <a:r>
                <a:rPr lang="en-US" altLang="zh-CN" sz="2000" b="1" dirty="0">
                  <a:latin typeface="+mn-ea"/>
                </a:rPr>
                <a:t>(MDR)</a:t>
              </a:r>
              <a:endParaRPr lang="en-US" altLang="zh-CN" sz="2000" b="1" dirty="0" smtClean="0">
                <a:latin typeface="宋体" pitchFamily="2" charset="-122"/>
              </a:endParaRPr>
            </a:p>
            <a:p>
              <a:pPr algn="l">
                <a:lnSpc>
                  <a:spcPct val="125000"/>
                </a:lnSpc>
              </a:pPr>
              <a:r>
                <a:rPr lang="en-US" altLang="zh-CN" sz="2000" b="1" dirty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</a:p>
            <a:p>
              <a:pPr algn="l">
                <a:lnSpc>
                  <a:spcPct val="125000"/>
                </a:lnSpc>
              </a:pPr>
              <a:endParaRPr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 bwMode="auto">
            <a:xfrm>
              <a:off x="5580112" y="4087739"/>
              <a:ext cx="900100" cy="17664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>
              <a:off x="7036319" y="4087739"/>
              <a:ext cx="261848" cy="17664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4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4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46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7" name="AutoShape 9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线形标注 2 27"/>
          <p:cNvSpPr/>
          <p:nvPr/>
        </p:nvSpPr>
        <p:spPr bwMode="auto">
          <a:xfrm>
            <a:off x="7452666" y="1955401"/>
            <a:ext cx="1602027" cy="321471"/>
          </a:xfrm>
          <a:prstGeom prst="borderCallout2">
            <a:avLst>
              <a:gd name="adj1" fmla="val 50345"/>
              <a:gd name="adj2" fmla="val -306"/>
              <a:gd name="adj3" fmla="val 50563"/>
              <a:gd name="adj4" fmla="val -3155"/>
              <a:gd name="adj5" fmla="val 156935"/>
              <a:gd name="adj6" fmla="val -24268"/>
            </a:avLst>
          </a:prstGeom>
          <a:solidFill>
            <a:srgbClr val="CCFFFF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>
                <a:latin typeface="宋体" pitchFamily="2" charset="-122"/>
              </a:rPr>
              <a:t>指</a:t>
            </a:r>
            <a:r>
              <a:rPr lang="zh-CN" altLang="en-US" sz="1800" b="1" dirty="0" smtClean="0">
                <a:latin typeface="宋体" pitchFamily="2" charset="-122"/>
              </a:rPr>
              <a:t>单字长指令</a:t>
            </a:r>
            <a:endParaRPr lang="zh-CN" altLang="en-US" sz="18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688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5" grpId="0" animBg="1"/>
      <p:bldP spid="17" grpId="0"/>
      <p:bldP spid="22" grpId="0"/>
      <p:bldP spid="23" grpId="0"/>
      <p:bldP spid="25" grpId="0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38200" y="251937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宋体" pitchFamily="2" charset="-122"/>
              </a:rPr>
              <a:t>§</a:t>
            </a:r>
            <a:r>
              <a:rPr lang="en-US" altLang="zh-CN" sz="3200" b="1" dirty="0" smtClean="0">
                <a:latin typeface="宋体" pitchFamily="2" charset="-122"/>
              </a:rPr>
              <a:t>5.2  </a:t>
            </a:r>
            <a:r>
              <a:rPr lang="zh-CN" altLang="en-US" sz="3200" b="1" dirty="0" smtClean="0">
                <a:latin typeface="宋体" pitchFamily="2" charset="-122"/>
              </a:rPr>
              <a:t>数据通路的组织</a:t>
            </a:r>
            <a:endParaRPr lang="zh-CN" altLang="en-US" sz="3200" b="1" dirty="0">
              <a:latin typeface="宋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980728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、数据通路</a:t>
            </a:r>
            <a:r>
              <a:rPr lang="en-US" altLang="zh-CN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800" dirty="0" err="1" smtClean="0">
                <a:solidFill>
                  <a:srgbClr val="FF3300"/>
                </a:solidFill>
                <a:latin typeface="+mn-lt"/>
                <a:ea typeface="黑体" pitchFamily="2" charset="-122"/>
              </a:rPr>
              <a:t>DataPath</a:t>
            </a:r>
            <a:r>
              <a:rPr lang="en-US" altLang="zh-CN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的组成</a:t>
            </a:r>
            <a:endParaRPr lang="zh-CN" altLang="en-US" sz="2800" b="1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9388" y="1506850"/>
            <a:ext cx="8785225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数据通路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指令执行过程中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数据</a:t>
            </a:r>
            <a:r>
              <a:rPr lang="zh-CN" altLang="en-US" b="1" dirty="0" smtClean="0">
                <a:latin typeface="宋体" pitchFamily="2" charset="-122"/>
              </a:rPr>
              <a:t>所经过的</a:t>
            </a:r>
            <a:r>
              <a:rPr lang="zh-CN" altLang="en-US" b="1" u="sng" dirty="0" smtClean="0">
                <a:latin typeface="宋体" pitchFamily="2" charset="-122"/>
              </a:rPr>
              <a:t>路径及部件</a:t>
            </a:r>
            <a:endParaRPr lang="en-US" altLang="zh-CN" b="1" u="sng" dirty="0" smtClean="0">
              <a:latin typeface="宋体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zh-CN" altLang="en-US" sz="1800" dirty="0" smtClean="0">
                <a:latin typeface="宋体" pitchFamily="2" charset="-122"/>
              </a:rPr>
              <a:t>                                      </a:t>
            </a:r>
            <a:r>
              <a:rPr lang="zh-CN" altLang="en-US" sz="2000" dirty="0" smtClean="0">
                <a:latin typeface="宋体" pitchFamily="2" charset="-122"/>
              </a:rPr>
              <a:t>└</a:t>
            </a:r>
            <a:r>
              <a:rPr lang="zh-CN" altLang="en-US" sz="2000" b="1" dirty="0" smtClean="0">
                <a:latin typeface="宋体" pitchFamily="2" charset="-122"/>
              </a:rPr>
              <a:t>←含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指令地址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zh-CN" altLang="en-US" sz="2000" dirty="0" smtClean="0">
                <a:latin typeface="宋体" pitchFamily="2" charset="-122"/>
              </a:rPr>
              <a:t>─┘</a:t>
            </a:r>
            <a:endParaRPr lang="zh-CN" altLang="en-US" sz="2000" dirty="0">
              <a:latin typeface="宋体" pitchFamily="2" charset="-122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79512" y="227687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*数据通路的组成：</a:t>
            </a:r>
            <a:r>
              <a:rPr lang="zh-CN" altLang="en-US" b="1" dirty="0" smtClean="0">
                <a:latin typeface="宋体" pitchFamily="2" charset="-122"/>
              </a:rPr>
              <a:t>功能部件、互连结构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数据通路结构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79512" y="2767391"/>
            <a:ext cx="8785225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、数据通路部件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*部件类型：</a:t>
            </a:r>
            <a:r>
              <a:rPr lang="zh-CN" altLang="en-US" b="1" u="sng" dirty="0" smtClean="0">
                <a:latin typeface="宋体" pitchFamily="2" charset="-122"/>
              </a:rPr>
              <a:t>操作</a:t>
            </a:r>
            <a:r>
              <a:rPr lang="zh-CN" altLang="en-US" b="1" dirty="0" smtClean="0">
                <a:latin typeface="宋体" pitchFamily="2" charset="-122"/>
              </a:rPr>
              <a:t>部件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组合逻辑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zh-CN" altLang="en-US" b="1" u="sng" dirty="0" smtClean="0">
                <a:latin typeface="宋体" pitchFamily="2" charset="-122"/>
              </a:rPr>
              <a:t>状态</a:t>
            </a:r>
            <a:r>
              <a:rPr lang="zh-CN" altLang="en-US" b="1" dirty="0" smtClean="0">
                <a:latin typeface="宋体" pitchFamily="2" charset="-122"/>
              </a:rPr>
              <a:t>部件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时序逻辑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05000"/>
              </a:lnSpc>
            </a:pPr>
            <a:r>
              <a:rPr lang="zh-CN" altLang="en-US" sz="2000" b="1" dirty="0" smtClean="0">
                <a:latin typeface="宋体" pitchFamily="2" charset="-122"/>
              </a:rPr>
              <a:t>                 </a:t>
            </a:r>
            <a:r>
              <a:rPr lang="zh-CN" altLang="en-US" sz="2000" dirty="0" smtClean="0">
                <a:latin typeface="宋体" pitchFamily="2" charset="-122"/>
              </a:rPr>
              <a:t>└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zh-CN" altLang="en-US" sz="2000" b="1" dirty="0">
                <a:latin typeface="宋体" pitchFamily="2" charset="-122"/>
              </a:rPr>
              <a:t>加工</a:t>
            </a:r>
            <a:r>
              <a:rPr lang="zh-CN" altLang="en-US" sz="2000" b="1" dirty="0" smtClean="0">
                <a:latin typeface="宋体" pitchFamily="2" charset="-122"/>
              </a:rPr>
              <a:t>数据          </a:t>
            </a:r>
            <a:r>
              <a:rPr lang="zh-CN" altLang="en-US" sz="2000" dirty="0" smtClean="0">
                <a:latin typeface="宋体" pitchFamily="2" charset="-122"/>
              </a:rPr>
              <a:t>└</a:t>
            </a:r>
            <a:r>
              <a:rPr lang="zh-CN" altLang="en-US" sz="2000" b="1" dirty="0" smtClean="0">
                <a:latin typeface="宋体" pitchFamily="2" charset="-122"/>
              </a:rPr>
              <a:t>←保存数据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79512" y="4019143"/>
            <a:ext cx="8785225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*部件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常见设置：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满足指令执行过程、指令功能的需求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取指阶段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PC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IR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IMEM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指令</a:t>
            </a:r>
            <a:r>
              <a:rPr lang="en-US" altLang="zh-CN" sz="1800" b="1" dirty="0" smtClean="0">
                <a:latin typeface="宋体" pitchFamily="2" charset="-122"/>
              </a:rPr>
              <a:t>MEM)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Adder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加法器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等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分析阶段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ID</a:t>
            </a:r>
            <a:r>
              <a:rPr lang="zh-CN" altLang="en-US" b="1" dirty="0" smtClean="0">
                <a:latin typeface="宋体" pitchFamily="2" charset="-122"/>
              </a:rPr>
              <a:t>，但不属于数据通路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执行阶段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GPRs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ALU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PSR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DMEM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数据</a:t>
            </a:r>
            <a:r>
              <a:rPr lang="en-US" altLang="zh-CN" sz="1800" b="1" dirty="0" smtClean="0">
                <a:latin typeface="宋体" pitchFamily="2" charset="-122"/>
              </a:rPr>
              <a:t>MEM)</a:t>
            </a:r>
            <a:r>
              <a:rPr lang="zh-CN" altLang="en-US" b="1" dirty="0" smtClean="0">
                <a:latin typeface="宋体" pitchFamily="2" charset="-122"/>
              </a:rPr>
              <a:t>等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  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注意：</a:t>
            </a:r>
            <a:r>
              <a:rPr lang="en-US" altLang="zh-CN" sz="2200" b="1" dirty="0" smtClean="0">
                <a:latin typeface="宋体" pitchFamily="2" charset="-122"/>
              </a:rPr>
              <a:t>IMEM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DMEM</a:t>
            </a:r>
            <a:r>
              <a:rPr lang="zh-CN" altLang="en-US" sz="2200" b="1" dirty="0" smtClean="0">
                <a:latin typeface="宋体" pitchFamily="2" charset="-122"/>
              </a:rPr>
              <a:t>可以为哈佛结构，或冯</a:t>
            </a:r>
            <a:r>
              <a:rPr lang="en-US" altLang="zh-CN" sz="2200" b="1" dirty="0" smtClean="0">
                <a:latin typeface="+mn-lt"/>
              </a:rPr>
              <a:t>·</a:t>
            </a:r>
            <a:r>
              <a:rPr lang="zh-CN" altLang="en-US" sz="2200" b="1" dirty="0" smtClean="0">
                <a:latin typeface="宋体" pitchFamily="2" charset="-122"/>
              </a:rPr>
              <a:t>诺依曼结构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12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80406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739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179512" y="295488"/>
            <a:ext cx="885698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Demo_IS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的数据通路部件示例：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部件的设置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sz="2200" b="1" dirty="0" smtClean="0">
                <a:latin typeface="宋体" pitchFamily="2" charset="-122"/>
              </a:rPr>
              <a:t>PC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IR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MAR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、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MDR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、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MEM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</a:rPr>
              <a:t>GPRs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PSR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</a:rPr>
              <a:t>ALU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 err="1">
                <a:latin typeface="宋体" pitchFamily="2" charset="-122"/>
              </a:rPr>
              <a:t>ExtU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90" name="Text Box 8"/>
          <p:cNvSpPr txBox="1">
            <a:spLocks noChangeArrowheads="1"/>
          </p:cNvSpPr>
          <p:nvPr/>
        </p:nvSpPr>
        <p:spPr bwMode="auto">
          <a:xfrm>
            <a:off x="179512" y="121028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部件的接口组织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满足指令系统的需要，影响操作控制方法</a:t>
            </a:r>
            <a:endParaRPr lang="zh-CN" altLang="en-US" sz="2200" b="1" dirty="0">
              <a:latin typeface="宋体" pitchFamily="2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539552" y="1700808"/>
            <a:ext cx="1944216" cy="1821431"/>
            <a:chOff x="539552" y="1700808"/>
            <a:chExt cx="1944216" cy="1821431"/>
          </a:xfrm>
        </p:grpSpPr>
        <p:sp>
          <p:nvSpPr>
            <p:cNvPr id="25" name="Rectangle 145"/>
            <p:cNvSpPr>
              <a:spLocks noChangeArrowheads="1"/>
            </p:cNvSpPr>
            <p:nvPr/>
          </p:nvSpPr>
          <p:spPr bwMode="auto">
            <a:xfrm>
              <a:off x="899592" y="1794047"/>
              <a:ext cx="1224136" cy="172819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 type="none" w="sm" len="med"/>
            </a:ln>
            <a:effectLst/>
          </p:spPr>
          <p:txBody>
            <a:bodyPr wrap="none" lIns="36000" tIns="10800" rIns="18000" bIns="10800" anchor="t" anchorCtr="0"/>
            <a:lstStyle/>
            <a:p>
              <a:pPr algn="l"/>
              <a:r>
                <a:rPr lang="en-US" altLang="zh-CN" sz="1800" b="1" dirty="0" err="1" smtClean="0">
                  <a:latin typeface="+mn-ea"/>
                  <a:ea typeface="+mn-ea"/>
                </a:rPr>
                <a:t>rA</a:t>
              </a:r>
              <a:r>
                <a:rPr lang="en-US" altLang="zh-CN" sz="1800" b="1" dirty="0" smtClean="0">
                  <a:latin typeface="+mn-ea"/>
                  <a:ea typeface="+mn-ea"/>
                </a:rPr>
                <a:t>     </a:t>
              </a:r>
              <a:r>
                <a:rPr lang="en-US" altLang="zh-CN" sz="1800" b="1" baseline="-14000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err="1" smtClean="0">
                  <a:latin typeface="+mn-ea"/>
                  <a:ea typeface="+mn-ea"/>
                </a:rPr>
                <a:t>dA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 algn="l"/>
              <a:r>
                <a:rPr lang="en-US" altLang="zh-CN" sz="1800" b="1" dirty="0" err="1" smtClean="0">
                  <a:latin typeface="+mn-ea"/>
                  <a:ea typeface="+mn-ea"/>
                </a:rPr>
                <a:t>rB</a:t>
              </a:r>
              <a:r>
                <a:rPr lang="en-US" altLang="zh-CN" sz="1800" b="1" dirty="0" smtClean="0">
                  <a:latin typeface="+mn-ea"/>
                  <a:ea typeface="+mn-ea"/>
                </a:rPr>
                <a:t>     </a:t>
              </a:r>
              <a:r>
                <a:rPr lang="en-US" altLang="zh-CN" sz="1800" b="1" baseline="-16000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dB</a:t>
              </a:r>
            </a:p>
            <a:p>
              <a:pPr algn="l"/>
              <a:r>
                <a:rPr lang="en-US" altLang="zh-CN" sz="1800" b="1" dirty="0" err="1" smtClean="0">
                  <a:latin typeface="+mn-ea"/>
                  <a:ea typeface="+mn-ea"/>
                </a:rPr>
                <a:t>rW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dW</a:t>
              </a:r>
              <a:r>
                <a:rPr lang="en-US" altLang="zh-CN" sz="1800" b="1" dirty="0" smtClean="0">
                  <a:latin typeface="+mn-ea"/>
                  <a:ea typeface="+mn-ea"/>
                </a:rPr>
                <a:t>  </a:t>
              </a:r>
              <a:r>
                <a:rPr lang="en-US" altLang="zh-CN" sz="2200" b="1" dirty="0" smtClean="0">
                  <a:latin typeface="+mn-ea"/>
                  <a:ea typeface="+mn-ea"/>
                </a:rPr>
                <a:t>GPRs</a:t>
              </a:r>
            </a:p>
            <a:p>
              <a:pPr algn="l"/>
              <a:r>
                <a:rPr lang="en-US" altLang="zh-CN" sz="1800" b="1" dirty="0" err="1" smtClean="0">
                  <a:latin typeface="+mn-ea"/>
                  <a:ea typeface="+mn-ea"/>
                </a:rPr>
                <a:t>Wr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 algn="l"/>
              <a:r>
                <a:rPr lang="en-US" altLang="zh-CN" sz="1800" b="1" dirty="0" err="1">
                  <a:latin typeface="+mn-ea"/>
                  <a:ea typeface="+mn-ea"/>
                </a:rPr>
                <a:t>Clk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 bwMode="auto">
            <a:xfrm>
              <a:off x="539552" y="1938063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直接箭头连接符 31"/>
            <p:cNvCxnSpPr/>
            <p:nvPr/>
          </p:nvCxnSpPr>
          <p:spPr bwMode="auto">
            <a:xfrm>
              <a:off x="539552" y="2226095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直接箭头连接符 32"/>
            <p:cNvCxnSpPr/>
            <p:nvPr/>
          </p:nvCxnSpPr>
          <p:spPr bwMode="auto">
            <a:xfrm>
              <a:off x="539552" y="2514127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直接箭头连接符 33"/>
            <p:cNvCxnSpPr/>
            <p:nvPr/>
          </p:nvCxnSpPr>
          <p:spPr bwMode="auto">
            <a:xfrm>
              <a:off x="539552" y="2802159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>
              <a:off x="539552" y="3090191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 bwMode="auto">
            <a:xfrm>
              <a:off x="539552" y="3378223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直接箭头连接符 36"/>
            <p:cNvCxnSpPr/>
            <p:nvPr/>
          </p:nvCxnSpPr>
          <p:spPr bwMode="auto">
            <a:xfrm>
              <a:off x="2123728" y="1938063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接箭头连接符 37"/>
            <p:cNvCxnSpPr/>
            <p:nvPr/>
          </p:nvCxnSpPr>
          <p:spPr bwMode="auto">
            <a:xfrm>
              <a:off x="2123728" y="2226095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直接箭头连接符 39"/>
            <p:cNvCxnSpPr/>
            <p:nvPr/>
          </p:nvCxnSpPr>
          <p:spPr bwMode="auto">
            <a:xfrm>
              <a:off x="619944" y="1866055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>
              <a:off x="611560" y="2162471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>
              <a:off x="619944" y="2442119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4" name="直接箭头连接符 43"/>
            <p:cNvCxnSpPr/>
            <p:nvPr/>
          </p:nvCxnSpPr>
          <p:spPr bwMode="auto">
            <a:xfrm>
              <a:off x="611560" y="2738535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5" name="直接箭头连接符 44"/>
            <p:cNvCxnSpPr/>
            <p:nvPr/>
          </p:nvCxnSpPr>
          <p:spPr bwMode="auto">
            <a:xfrm>
              <a:off x="2204120" y="1866055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>
              <a:off x="2195736" y="2162471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47" name="Text Box 101"/>
            <p:cNvSpPr txBox="1">
              <a:spLocks noChangeArrowheads="1"/>
            </p:cNvSpPr>
            <p:nvPr/>
          </p:nvSpPr>
          <p:spPr bwMode="auto">
            <a:xfrm>
              <a:off x="2195736" y="1700808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 smtClean="0">
                  <a:latin typeface="宋体" pitchFamily="2" charset="-122"/>
                </a:rPr>
                <a:t>8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  <p:sp>
          <p:nvSpPr>
            <p:cNvPr id="49" name="Text Box 101"/>
            <p:cNvSpPr txBox="1">
              <a:spLocks noChangeArrowheads="1"/>
            </p:cNvSpPr>
            <p:nvPr/>
          </p:nvSpPr>
          <p:spPr bwMode="auto">
            <a:xfrm>
              <a:off x="611560" y="1700808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 smtClean="0">
                  <a:latin typeface="宋体" pitchFamily="2" charset="-122"/>
                </a:rPr>
                <a:t>2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  <p:sp>
          <p:nvSpPr>
            <p:cNvPr id="50" name="Text Box 101"/>
            <p:cNvSpPr txBox="1">
              <a:spLocks noChangeArrowheads="1"/>
            </p:cNvSpPr>
            <p:nvPr/>
          </p:nvSpPr>
          <p:spPr bwMode="auto">
            <a:xfrm>
              <a:off x="611560" y="2564904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 smtClean="0">
                  <a:latin typeface="宋体" pitchFamily="2" charset="-122"/>
                </a:rPr>
                <a:t>8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6816811" y="1883484"/>
            <a:ext cx="1944216" cy="1440160"/>
            <a:chOff x="6816811" y="1883484"/>
            <a:chExt cx="1944216" cy="1440160"/>
          </a:xfrm>
        </p:grpSpPr>
        <p:sp>
          <p:nvSpPr>
            <p:cNvPr id="28" name="Rectangle 145"/>
            <p:cNvSpPr>
              <a:spLocks noChangeArrowheads="1"/>
            </p:cNvSpPr>
            <p:nvPr/>
          </p:nvSpPr>
          <p:spPr bwMode="auto">
            <a:xfrm>
              <a:off x="7176851" y="1883484"/>
              <a:ext cx="1224136" cy="144016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 type="none" w="sm" len="med"/>
            </a:ln>
            <a:effectLst/>
          </p:spPr>
          <p:txBody>
            <a:bodyPr wrap="none" lIns="36000" tIns="10800" rIns="18000" bIns="10800" anchor="t" anchorCtr="0"/>
            <a:lstStyle/>
            <a:p>
              <a:pPr algn="l"/>
              <a:r>
                <a:rPr lang="en-US" altLang="zh-CN" sz="1800" b="1" dirty="0" err="1" smtClean="0">
                  <a:latin typeface="+mn-ea"/>
                  <a:ea typeface="+mn-ea"/>
                </a:rPr>
                <a:t>addr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 algn="l"/>
              <a:r>
                <a:rPr lang="en-US" altLang="zh-CN" sz="1800" b="1" dirty="0" smtClean="0">
                  <a:latin typeface="+mn-ea"/>
                  <a:ea typeface="+mn-ea"/>
                </a:rPr>
                <a:t>din  </a:t>
              </a:r>
              <a:r>
                <a:rPr lang="en-US" altLang="zh-CN" sz="1800" b="1" baseline="-25000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err="1" smtClean="0">
                  <a:latin typeface="+mn-ea"/>
                  <a:ea typeface="+mn-ea"/>
                </a:rPr>
                <a:t>dout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 algn="l"/>
              <a:r>
                <a:rPr lang="en-US" altLang="zh-CN" sz="1800" b="1" dirty="0" smtClean="0">
                  <a:latin typeface="+mn-ea"/>
                  <a:ea typeface="+mn-ea"/>
                </a:rPr>
                <a:t>Rd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Wr</a:t>
              </a:r>
              <a:r>
                <a:rPr lang="en-US" altLang="zh-CN" sz="1800" b="1" dirty="0" smtClean="0">
                  <a:latin typeface="+mn-ea"/>
                  <a:ea typeface="+mn-ea"/>
                </a:rPr>
                <a:t>  </a:t>
              </a:r>
              <a:r>
                <a:rPr lang="en-US" altLang="zh-CN" sz="2200" b="1" dirty="0" smtClean="0">
                  <a:latin typeface="+mn-ea"/>
                  <a:ea typeface="+mn-ea"/>
                </a:rPr>
                <a:t>MEM</a:t>
              </a:r>
            </a:p>
            <a:p>
              <a:pPr algn="l"/>
              <a:r>
                <a:rPr lang="en-US" altLang="zh-CN" sz="1800" b="1" dirty="0" err="1" smtClean="0">
                  <a:solidFill>
                    <a:srgbClr val="CC3300"/>
                  </a:solidFill>
                  <a:latin typeface="+mn-ea"/>
                  <a:ea typeface="+mn-ea"/>
                </a:rPr>
                <a:t>Clk</a:t>
              </a:r>
              <a:r>
                <a:rPr lang="en-US" altLang="zh-CN" sz="1800" b="1" dirty="0" smtClean="0">
                  <a:latin typeface="+mn-ea"/>
                  <a:ea typeface="+mn-ea"/>
                </a:rPr>
                <a:t>   </a:t>
              </a:r>
              <a:r>
                <a:rPr lang="en-US" altLang="zh-CN" sz="1800" b="1" baseline="-25000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err="1" smtClean="0">
                  <a:solidFill>
                    <a:srgbClr val="990099"/>
                  </a:solidFill>
                  <a:latin typeface="+mn-ea"/>
                  <a:ea typeface="+mn-ea"/>
                </a:rPr>
                <a:t>mfc</a:t>
              </a:r>
              <a:endParaRPr lang="zh-CN" altLang="en-US" sz="1800" b="1" dirty="0">
                <a:solidFill>
                  <a:srgbClr val="990099"/>
                </a:solidFill>
                <a:latin typeface="+mn-ea"/>
                <a:ea typeface="+mn-ea"/>
              </a:endParaRPr>
            </a:p>
          </p:txBody>
        </p:sp>
        <p:cxnSp>
          <p:nvCxnSpPr>
            <p:cNvPr id="71" name="直接箭头连接符 70"/>
            <p:cNvCxnSpPr/>
            <p:nvPr/>
          </p:nvCxnSpPr>
          <p:spPr bwMode="auto">
            <a:xfrm>
              <a:off x="6816811" y="2082079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2" name="直接箭头连接符 71"/>
            <p:cNvCxnSpPr/>
            <p:nvPr/>
          </p:nvCxnSpPr>
          <p:spPr bwMode="auto">
            <a:xfrm>
              <a:off x="6816811" y="2370111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3" name="直接箭头连接符 72"/>
            <p:cNvCxnSpPr/>
            <p:nvPr/>
          </p:nvCxnSpPr>
          <p:spPr bwMode="auto">
            <a:xfrm>
              <a:off x="6897203" y="2010071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4" name="直接箭头连接符 73"/>
            <p:cNvCxnSpPr/>
            <p:nvPr/>
          </p:nvCxnSpPr>
          <p:spPr bwMode="auto">
            <a:xfrm>
              <a:off x="6888819" y="2306487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75" name="Text Box 101"/>
            <p:cNvSpPr txBox="1">
              <a:spLocks noChangeArrowheads="1"/>
            </p:cNvSpPr>
            <p:nvPr/>
          </p:nvSpPr>
          <p:spPr bwMode="auto">
            <a:xfrm>
              <a:off x="6888819" y="2132856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 smtClean="0">
                  <a:latin typeface="宋体" pitchFamily="2" charset="-122"/>
                </a:rPr>
                <a:t>8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 bwMode="auto">
            <a:xfrm>
              <a:off x="6816811" y="2594519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直接箭头连接符 79"/>
            <p:cNvCxnSpPr/>
            <p:nvPr/>
          </p:nvCxnSpPr>
          <p:spPr bwMode="auto">
            <a:xfrm>
              <a:off x="6816811" y="2874167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80"/>
            <p:cNvCxnSpPr/>
            <p:nvPr/>
          </p:nvCxnSpPr>
          <p:spPr bwMode="auto">
            <a:xfrm>
              <a:off x="6829623" y="3181249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2" name="直接箭头连接符 81"/>
            <p:cNvCxnSpPr/>
            <p:nvPr/>
          </p:nvCxnSpPr>
          <p:spPr bwMode="auto">
            <a:xfrm>
              <a:off x="8400987" y="2370111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>
              <a:off x="8472995" y="2306487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84" name="Text Box 101"/>
            <p:cNvSpPr txBox="1">
              <a:spLocks noChangeArrowheads="1"/>
            </p:cNvSpPr>
            <p:nvPr/>
          </p:nvSpPr>
          <p:spPr bwMode="auto">
            <a:xfrm>
              <a:off x="8472995" y="2132856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 smtClean="0">
                  <a:latin typeface="宋体" pitchFamily="2" charset="-122"/>
                </a:rPr>
                <a:t>8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  <p:cxnSp>
          <p:nvCxnSpPr>
            <p:cNvPr id="85" name="直接箭头连接符 84"/>
            <p:cNvCxnSpPr/>
            <p:nvPr/>
          </p:nvCxnSpPr>
          <p:spPr bwMode="auto">
            <a:xfrm>
              <a:off x="8400987" y="3204534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94" name="组合 93"/>
          <p:cNvGrpSpPr/>
          <p:nvPr/>
        </p:nvGrpSpPr>
        <p:grpSpPr>
          <a:xfrm>
            <a:off x="2555776" y="1999455"/>
            <a:ext cx="2088232" cy="1501553"/>
            <a:chOff x="2555776" y="1999455"/>
            <a:chExt cx="2088232" cy="1501553"/>
          </a:xfrm>
        </p:grpSpPr>
        <p:sp>
          <p:nvSpPr>
            <p:cNvPr id="26" name="Rectangle 145"/>
            <p:cNvSpPr>
              <a:spLocks noChangeArrowheads="1"/>
            </p:cNvSpPr>
            <p:nvPr/>
          </p:nvSpPr>
          <p:spPr bwMode="auto">
            <a:xfrm>
              <a:off x="3059832" y="2092694"/>
              <a:ext cx="1224136" cy="97626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 type="none" w="sm" len="med"/>
            </a:ln>
            <a:effectLst/>
          </p:spPr>
          <p:txBody>
            <a:bodyPr wrap="none" lIns="36000" tIns="10800" rIns="18000" bIns="10800" anchor="t" anchorCtr="0"/>
            <a:lstStyle/>
            <a:p>
              <a:pPr algn="l"/>
              <a:r>
                <a:rPr lang="en-US" altLang="zh-CN" sz="1800" b="1" dirty="0" smtClean="0">
                  <a:latin typeface="+mn-ea"/>
                  <a:ea typeface="+mn-ea"/>
                </a:rPr>
                <a:t>In    </a:t>
              </a:r>
              <a:r>
                <a:rPr lang="en-US" altLang="zh-CN" sz="1800" b="1" baseline="-25000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Out</a:t>
              </a:r>
            </a:p>
            <a:p>
              <a:pPr algn="l"/>
              <a:r>
                <a:rPr lang="en-US" altLang="zh-CN" sz="1800" b="1" dirty="0" err="1" smtClean="0">
                  <a:latin typeface="+mn-ea"/>
                  <a:ea typeface="+mn-ea"/>
                </a:rPr>
                <a:t>s_op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>
                <a:spcBef>
                  <a:spcPts val="300"/>
                </a:spcBef>
              </a:pPr>
              <a:r>
                <a:rPr lang="en-US" altLang="zh-CN" sz="2200" b="1" dirty="0" err="1" smtClean="0">
                  <a:latin typeface="+mn-ea"/>
                  <a:ea typeface="+mn-ea"/>
                </a:rPr>
                <a:t>ExtU</a:t>
              </a:r>
              <a:endParaRPr lang="en-US" altLang="zh-CN" sz="2200" b="1" dirty="0" smtClean="0">
                <a:latin typeface="+mn-ea"/>
                <a:ea typeface="+mn-ea"/>
              </a:endParaRPr>
            </a:p>
          </p:txBody>
        </p:sp>
        <p:cxnSp>
          <p:nvCxnSpPr>
            <p:cNvPr id="51" name="直接箭头连接符 50"/>
            <p:cNvCxnSpPr/>
            <p:nvPr/>
          </p:nvCxnSpPr>
          <p:spPr bwMode="auto">
            <a:xfrm>
              <a:off x="2699792" y="2228326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>
              <a:off x="2771800" y="2164702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3" name="直接箭头连接符 52"/>
            <p:cNvCxnSpPr/>
            <p:nvPr/>
          </p:nvCxnSpPr>
          <p:spPr bwMode="auto">
            <a:xfrm>
              <a:off x="4283968" y="2228326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直接箭头连接符 53"/>
            <p:cNvCxnSpPr/>
            <p:nvPr/>
          </p:nvCxnSpPr>
          <p:spPr bwMode="auto">
            <a:xfrm>
              <a:off x="4355976" y="2164702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5" name="直接箭头连接符 54"/>
            <p:cNvCxnSpPr/>
            <p:nvPr/>
          </p:nvCxnSpPr>
          <p:spPr bwMode="auto">
            <a:xfrm>
              <a:off x="2699792" y="2562882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9" name="Text Box 101"/>
            <p:cNvSpPr txBox="1">
              <a:spLocks noChangeArrowheads="1"/>
            </p:cNvSpPr>
            <p:nvPr/>
          </p:nvSpPr>
          <p:spPr bwMode="auto">
            <a:xfrm>
              <a:off x="4355976" y="1999455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 smtClean="0">
                  <a:latin typeface="宋体" pitchFamily="2" charset="-122"/>
                </a:rPr>
                <a:t>8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  <p:sp>
          <p:nvSpPr>
            <p:cNvPr id="70" name="Text Box 101"/>
            <p:cNvSpPr txBox="1">
              <a:spLocks noChangeArrowheads="1"/>
            </p:cNvSpPr>
            <p:nvPr/>
          </p:nvSpPr>
          <p:spPr bwMode="auto">
            <a:xfrm>
              <a:off x="2771800" y="1999455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 smtClean="0">
                  <a:latin typeface="宋体" pitchFamily="2" charset="-122"/>
                </a:rPr>
                <a:t>4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  <p:sp>
          <p:nvSpPr>
            <p:cNvPr id="93" name="Text Box 101"/>
            <p:cNvSpPr txBox="1">
              <a:spLocks noChangeArrowheads="1"/>
            </p:cNvSpPr>
            <p:nvPr/>
          </p:nvSpPr>
          <p:spPr bwMode="auto">
            <a:xfrm>
              <a:off x="2555776" y="3232976"/>
              <a:ext cx="2088232" cy="26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zh-CN" altLang="en-US" sz="1600" b="1" dirty="0" smtClean="0">
                  <a:latin typeface="宋体" pitchFamily="2" charset="-122"/>
                </a:rPr>
                <a:t>仅</a:t>
              </a:r>
              <a:r>
                <a:rPr lang="en-US" altLang="zh-CN" sz="1600" b="1" dirty="0" smtClean="0">
                  <a:latin typeface="宋体" pitchFamily="2" charset="-122"/>
                </a:rPr>
                <a:t>1</a:t>
              </a:r>
              <a:r>
                <a:rPr lang="zh-CN" altLang="en-US" sz="1600" b="1" dirty="0" smtClean="0">
                  <a:latin typeface="宋体" pitchFamily="2" charset="-122"/>
                </a:rPr>
                <a:t>种功能时无需</a:t>
              </a:r>
              <a:r>
                <a:rPr lang="en-US" altLang="zh-CN" sz="1600" b="1" dirty="0" err="1" smtClean="0">
                  <a:latin typeface="宋体" pitchFamily="2" charset="-122"/>
                </a:rPr>
                <a:t>s_op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</p:grpSp>
      <p:sp>
        <p:nvSpPr>
          <p:cNvPr id="97" name="Text Box 8"/>
          <p:cNvSpPr txBox="1">
            <a:spLocks noChangeArrowheads="1"/>
          </p:cNvSpPr>
          <p:nvPr/>
        </p:nvSpPr>
        <p:spPr bwMode="auto">
          <a:xfrm>
            <a:off x="179512" y="3573016"/>
            <a:ext cx="8964488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注意：</a:t>
            </a:r>
            <a:r>
              <a:rPr lang="zh-CN" altLang="en-US" sz="2000" b="1" dirty="0">
                <a:latin typeface="宋体" pitchFamily="2" charset="-122"/>
              </a:rPr>
              <a:t>⑴写</a:t>
            </a:r>
            <a:r>
              <a:rPr lang="en-US" altLang="zh-CN" sz="2000" b="1" dirty="0" smtClean="0">
                <a:latin typeface="宋体" pitchFamily="2" charset="-122"/>
              </a:rPr>
              <a:t>GPRs</a:t>
            </a:r>
            <a:r>
              <a:rPr lang="zh-CN" altLang="en-US" sz="2000" b="1" dirty="0" smtClean="0">
                <a:latin typeface="宋体" pitchFamily="2" charset="-122"/>
              </a:rPr>
              <a:t>为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时序逻辑操作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需使用</a:t>
            </a:r>
            <a:r>
              <a:rPr lang="en-US" altLang="zh-CN" sz="1800" b="1" dirty="0" err="1" smtClean="0">
                <a:latin typeface="宋体" pitchFamily="2" charset="-122"/>
              </a:rPr>
              <a:t>Clk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，</a:t>
            </a:r>
            <a:r>
              <a:rPr lang="zh-CN" altLang="en-US" sz="2000" b="1" dirty="0">
                <a:latin typeface="宋体" pitchFamily="2" charset="-122"/>
              </a:rPr>
              <a:t>读</a:t>
            </a:r>
            <a:r>
              <a:rPr lang="zh-CN" altLang="en-US" sz="2000" b="1" dirty="0" smtClean="0">
                <a:latin typeface="宋体" pitchFamily="2" charset="-122"/>
              </a:rPr>
              <a:t>端口可能只需</a:t>
            </a:r>
            <a:r>
              <a:rPr lang="en-US" altLang="zh-CN" sz="2000" b="1" dirty="0" smtClean="0">
                <a:latin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</a:rPr>
              <a:t>个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稍后讲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77" name="Text Box 8"/>
          <p:cNvSpPr txBox="1">
            <a:spLocks noChangeArrowheads="1"/>
          </p:cNvSpPr>
          <p:nvPr/>
        </p:nvSpPr>
        <p:spPr bwMode="auto">
          <a:xfrm>
            <a:off x="179512" y="4007386"/>
            <a:ext cx="8785225" cy="118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000" b="1" dirty="0" smtClean="0">
                <a:latin typeface="宋体" pitchFamily="2" charset="-122"/>
              </a:rPr>
              <a:t>          ⑵同步</a:t>
            </a:r>
            <a:r>
              <a:rPr lang="en-US" altLang="zh-CN" sz="2000" b="1" dirty="0" smtClean="0">
                <a:latin typeface="宋体" pitchFamily="2" charset="-122"/>
              </a:rPr>
              <a:t>MEM</a:t>
            </a:r>
            <a:r>
              <a:rPr lang="zh-CN" altLang="en-US" sz="2000" b="1" dirty="0" smtClean="0">
                <a:latin typeface="宋体" pitchFamily="2" charset="-122"/>
              </a:rPr>
              <a:t>的读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写由</a:t>
            </a:r>
            <a:r>
              <a:rPr lang="en-US" altLang="zh-CN" sz="2000" b="1" dirty="0" smtClean="0">
                <a:latin typeface="宋体" pitchFamily="2" charset="-122"/>
              </a:rPr>
              <a:t>Rd/</a:t>
            </a:r>
            <a:r>
              <a:rPr lang="en-US" altLang="zh-CN" sz="2000" b="1" dirty="0" err="1" smtClean="0">
                <a:latin typeface="宋体" pitchFamily="2" charset="-122"/>
              </a:rPr>
              <a:t>Wr</a:t>
            </a:r>
            <a:r>
              <a:rPr lang="zh-CN" altLang="en-US" sz="2000" b="1" dirty="0" smtClean="0">
                <a:latin typeface="宋体" pitchFamily="2" charset="-122"/>
              </a:rPr>
              <a:t>及</a:t>
            </a:r>
            <a:r>
              <a:rPr lang="en-US" altLang="zh-CN" sz="2000" b="1" dirty="0" err="1" smtClean="0">
                <a:latin typeface="宋体" pitchFamily="2" charset="-122"/>
              </a:rPr>
              <a:t>Clk</a:t>
            </a:r>
            <a:r>
              <a:rPr lang="zh-CN" altLang="en-US" sz="2000" b="1" dirty="0" smtClean="0">
                <a:latin typeface="宋体" pitchFamily="2" charset="-122"/>
              </a:rPr>
              <a:t>控制、定时完成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无需</a:t>
            </a:r>
            <a:r>
              <a:rPr lang="en-US" altLang="zh-CN" sz="2000" b="1" dirty="0" err="1" smtClean="0">
                <a:latin typeface="宋体" pitchFamily="2" charset="-122"/>
              </a:rPr>
              <a:t>mfc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；</a:t>
            </a:r>
            <a:endParaRPr lang="en-US" altLang="zh-CN" sz="20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000" b="1" dirty="0" smtClean="0">
                <a:latin typeface="宋体" pitchFamily="2" charset="-122"/>
              </a:rPr>
              <a:t>            异步</a:t>
            </a:r>
            <a:r>
              <a:rPr lang="en-US" altLang="zh-CN" sz="2000" b="1" dirty="0" smtClean="0">
                <a:latin typeface="宋体" pitchFamily="2" charset="-122"/>
              </a:rPr>
              <a:t>MEM</a:t>
            </a:r>
            <a:r>
              <a:rPr lang="zh-CN" altLang="en-US" sz="2000" b="1" dirty="0">
                <a:latin typeface="宋体" pitchFamily="2" charset="-122"/>
              </a:rPr>
              <a:t>的读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写由</a:t>
            </a:r>
            <a:r>
              <a:rPr lang="en-US" altLang="zh-CN" sz="2000" b="1" dirty="0" smtClean="0">
                <a:latin typeface="宋体" pitchFamily="2" charset="-122"/>
              </a:rPr>
              <a:t>Rd/</a:t>
            </a:r>
            <a:r>
              <a:rPr lang="en-US" altLang="zh-CN" sz="2000" b="1" dirty="0" err="1" smtClean="0">
                <a:latin typeface="宋体" pitchFamily="2" charset="-122"/>
              </a:rPr>
              <a:t>Wr</a:t>
            </a:r>
            <a:r>
              <a:rPr lang="zh-CN" altLang="en-US" sz="2000" b="1" dirty="0" smtClean="0">
                <a:latin typeface="宋体" pitchFamily="2" charset="-122"/>
              </a:rPr>
              <a:t>控制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无需</a:t>
            </a:r>
            <a:r>
              <a:rPr lang="en-US" altLang="zh-CN" sz="2000" b="1" dirty="0" err="1" smtClean="0">
                <a:latin typeface="宋体" pitchFamily="2" charset="-122"/>
              </a:rPr>
              <a:t>Clk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、完成</a:t>
            </a:r>
            <a:r>
              <a:rPr lang="zh-CN" altLang="en-US" sz="2000" b="1" dirty="0">
                <a:latin typeface="宋体" pitchFamily="2" charset="-122"/>
              </a:rPr>
              <a:t>状态由</a:t>
            </a:r>
            <a:r>
              <a:rPr lang="en-US" altLang="zh-CN" sz="2000" b="1" dirty="0" err="1">
                <a:latin typeface="宋体" pitchFamily="2" charset="-122"/>
              </a:rPr>
              <a:t>mfc</a:t>
            </a:r>
            <a:r>
              <a:rPr lang="zh-CN" altLang="en-US" sz="2000" b="1" dirty="0">
                <a:latin typeface="宋体" pitchFamily="2" charset="-122"/>
              </a:rPr>
              <a:t>给</a:t>
            </a:r>
            <a:r>
              <a:rPr lang="zh-CN" altLang="en-US" sz="2000" b="1" dirty="0" smtClean="0">
                <a:latin typeface="宋体" pitchFamily="2" charset="-122"/>
              </a:rPr>
              <a:t>出</a:t>
            </a:r>
            <a:endParaRPr lang="en-US" altLang="zh-CN" sz="2000" b="1" dirty="0" smtClean="0">
              <a:latin typeface="宋体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zh-CN" altLang="en-US" sz="2000" b="1" dirty="0" smtClean="0">
                <a:latin typeface="宋体" pitchFamily="2" charset="-122"/>
              </a:rPr>
              <a:t>                                               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开始时</a:t>
            </a:r>
            <a:r>
              <a:rPr lang="en-US" altLang="zh-CN" sz="1800" b="1" dirty="0" smtClean="0">
                <a:latin typeface="宋体" pitchFamily="2" charset="-122"/>
              </a:rPr>
              <a:t>=0</a:t>
            </a:r>
            <a:r>
              <a:rPr lang="zh-CN" altLang="en-US" sz="1800" b="1" dirty="0" smtClean="0">
                <a:latin typeface="宋体" pitchFamily="2" charset="-122"/>
              </a:rPr>
              <a:t>、完成时</a:t>
            </a:r>
            <a:r>
              <a:rPr lang="en-US" altLang="zh-CN" sz="1800" b="1" dirty="0" smtClean="0">
                <a:latin typeface="宋体" pitchFamily="2" charset="-122"/>
              </a:rPr>
              <a:t>=1)</a:t>
            </a:r>
          </a:p>
        </p:txBody>
      </p:sp>
      <p:sp>
        <p:nvSpPr>
          <p:cNvPr id="87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AutoShape 4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788024" y="1844824"/>
            <a:ext cx="1944216" cy="1656149"/>
            <a:chOff x="4788024" y="1916867"/>
            <a:chExt cx="1944216" cy="1656149"/>
          </a:xfrm>
        </p:grpSpPr>
        <p:grpSp>
          <p:nvGrpSpPr>
            <p:cNvPr id="4" name="组合 3"/>
            <p:cNvGrpSpPr/>
            <p:nvPr/>
          </p:nvGrpSpPr>
          <p:grpSpPr>
            <a:xfrm>
              <a:off x="4860032" y="1916867"/>
              <a:ext cx="1656184" cy="1389348"/>
              <a:chOff x="4860032" y="2276907"/>
              <a:chExt cx="1656184" cy="1389348"/>
            </a:xfrm>
          </p:grpSpPr>
          <p:sp>
            <p:nvSpPr>
              <p:cNvPr id="27" name="AutoShape 15"/>
              <p:cNvSpPr>
                <a:spLocks noChangeArrowheads="1"/>
              </p:cNvSpPr>
              <p:nvPr/>
            </p:nvSpPr>
            <p:spPr bwMode="auto">
              <a:xfrm>
                <a:off x="4932040" y="2636947"/>
                <a:ext cx="1584176" cy="745468"/>
              </a:xfrm>
              <a:prstGeom prst="flowChartManualOperation">
                <a:avLst/>
              </a:prstGeom>
              <a:solidFill>
                <a:srgbClr val="FF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t" anchorCtr="0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A      B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zh-CN" sz="2200" b="1" dirty="0" smtClean="0">
                    <a:latin typeface="+mn-ea"/>
                    <a:ea typeface="+mn-ea"/>
                  </a:rPr>
                  <a:t>ALU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   F </a:t>
                </a:r>
                <a:r>
                  <a:rPr lang="en-US" altLang="zh-CN" sz="1800" b="1" dirty="0" smtClean="0">
                    <a:solidFill>
                      <a:srgbClr val="990099"/>
                    </a:solidFill>
                    <a:latin typeface="+mn-ea"/>
                    <a:ea typeface="+mn-ea"/>
                  </a:rPr>
                  <a:t>ZF</a:t>
                </a:r>
                <a:endParaRPr lang="zh-CN" altLang="en-US" sz="1800" b="1" dirty="0">
                  <a:solidFill>
                    <a:srgbClr val="990099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56" name="直接箭头连接符 55"/>
              <p:cNvCxnSpPr/>
              <p:nvPr/>
            </p:nvCxnSpPr>
            <p:spPr bwMode="auto">
              <a:xfrm>
                <a:off x="5292080" y="2353107"/>
                <a:ext cx="0" cy="28384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8" name="直接箭头连接符 57"/>
              <p:cNvCxnSpPr/>
              <p:nvPr/>
            </p:nvCxnSpPr>
            <p:spPr bwMode="auto">
              <a:xfrm>
                <a:off x="6156176" y="2348915"/>
                <a:ext cx="0" cy="28384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9" name="直接箭头连接符 58"/>
              <p:cNvCxnSpPr/>
              <p:nvPr/>
            </p:nvCxnSpPr>
            <p:spPr bwMode="auto">
              <a:xfrm>
                <a:off x="5724128" y="3382415"/>
                <a:ext cx="0" cy="28384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60" name="直接箭头连接符 59"/>
              <p:cNvCxnSpPr/>
              <p:nvPr/>
            </p:nvCxnSpPr>
            <p:spPr bwMode="auto">
              <a:xfrm>
                <a:off x="6012160" y="3373051"/>
                <a:ext cx="0" cy="2000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61" name="直接箭头连接符 60"/>
              <p:cNvCxnSpPr/>
              <p:nvPr/>
            </p:nvCxnSpPr>
            <p:spPr bwMode="auto">
              <a:xfrm flipV="1">
                <a:off x="5228456" y="2420923"/>
                <a:ext cx="135632" cy="84584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63" name="直接箭头连接符 62"/>
              <p:cNvCxnSpPr/>
              <p:nvPr/>
            </p:nvCxnSpPr>
            <p:spPr bwMode="auto">
              <a:xfrm flipV="1">
                <a:off x="6092552" y="2420923"/>
                <a:ext cx="135632" cy="84584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64" name="直接箭头连接符 63"/>
              <p:cNvCxnSpPr/>
              <p:nvPr/>
            </p:nvCxnSpPr>
            <p:spPr bwMode="auto">
              <a:xfrm flipV="1">
                <a:off x="5660504" y="3429035"/>
                <a:ext cx="135632" cy="84584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sp>
            <p:nvSpPr>
              <p:cNvPr id="66" name="Text Box 101"/>
              <p:cNvSpPr txBox="1">
                <a:spLocks noChangeArrowheads="1"/>
              </p:cNvSpPr>
              <p:nvPr/>
            </p:nvSpPr>
            <p:spPr bwMode="auto">
              <a:xfrm>
                <a:off x="5076056" y="2276907"/>
                <a:ext cx="216024" cy="2372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18000" tIns="10800" rIns="18000" bIns="10800">
                <a:spAutoFit/>
              </a:bodyPr>
              <a:lstStyle/>
              <a:p>
                <a:r>
                  <a:rPr lang="en-US" altLang="zh-CN" sz="1400" b="1" dirty="0" smtClean="0">
                    <a:latin typeface="宋体" pitchFamily="2" charset="-122"/>
                  </a:rPr>
                  <a:t>8</a:t>
                </a:r>
                <a:endParaRPr lang="en-US" altLang="zh-CN" sz="1400" b="1" baseline="-20000" dirty="0">
                  <a:latin typeface="宋体" pitchFamily="2" charset="-122"/>
                </a:endParaRPr>
              </a:p>
            </p:txBody>
          </p:sp>
          <p:sp>
            <p:nvSpPr>
              <p:cNvPr id="67" name="Text Box 101"/>
              <p:cNvSpPr txBox="1">
                <a:spLocks noChangeArrowheads="1"/>
              </p:cNvSpPr>
              <p:nvPr/>
            </p:nvSpPr>
            <p:spPr bwMode="auto">
              <a:xfrm>
                <a:off x="5724128" y="3407804"/>
                <a:ext cx="216024" cy="2372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18000" tIns="10800" rIns="18000" bIns="10800">
                <a:spAutoFit/>
              </a:bodyPr>
              <a:lstStyle/>
              <a:p>
                <a:r>
                  <a:rPr lang="en-US" altLang="zh-CN" sz="1400" b="1" dirty="0" smtClean="0">
                    <a:latin typeface="宋体" pitchFamily="2" charset="-122"/>
                  </a:rPr>
                  <a:t>8</a:t>
                </a:r>
                <a:endParaRPr lang="en-US" altLang="zh-CN" sz="1400" b="1" baseline="-20000" dirty="0">
                  <a:latin typeface="宋体" pitchFamily="2" charset="-122"/>
                </a:endParaRPr>
              </a:p>
            </p:txBody>
          </p:sp>
          <p:cxnSp>
            <p:nvCxnSpPr>
              <p:cNvPr id="76" name="直接箭头连接符 75"/>
              <p:cNvCxnSpPr/>
              <p:nvPr/>
            </p:nvCxnSpPr>
            <p:spPr bwMode="auto">
              <a:xfrm>
                <a:off x="4860032" y="3068995"/>
                <a:ext cx="24790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78" name="Text Box 101"/>
              <p:cNvSpPr txBox="1">
                <a:spLocks noChangeArrowheads="1"/>
              </p:cNvSpPr>
              <p:nvPr/>
            </p:nvSpPr>
            <p:spPr bwMode="auto">
              <a:xfrm>
                <a:off x="5091254" y="2852971"/>
                <a:ext cx="351656" cy="298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18000" tIns="10800" rIns="18000" bIns="10800">
                <a:spAutoFit/>
              </a:bodyPr>
              <a:lstStyle/>
              <a:p>
                <a:r>
                  <a:rPr lang="en-US" altLang="zh-CN" sz="1800" b="1" dirty="0" smtClean="0">
                    <a:latin typeface="宋体" pitchFamily="2" charset="-122"/>
                  </a:rPr>
                  <a:t>op</a:t>
                </a:r>
                <a:endParaRPr lang="en-US" altLang="zh-CN" sz="1800" b="1" dirty="0">
                  <a:latin typeface="宋体" pitchFamily="2" charset="-122"/>
                </a:endParaRPr>
              </a:p>
            </p:txBody>
          </p:sp>
          <p:cxnSp>
            <p:nvCxnSpPr>
              <p:cNvPr id="86" name="直接箭头连接符 85"/>
              <p:cNvCxnSpPr/>
              <p:nvPr/>
            </p:nvCxnSpPr>
            <p:spPr bwMode="auto">
              <a:xfrm>
                <a:off x="4940424" y="3005336"/>
                <a:ext cx="63624" cy="13563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111" name="Text Box 101"/>
            <p:cNvSpPr txBox="1">
              <a:spLocks noChangeArrowheads="1"/>
            </p:cNvSpPr>
            <p:nvPr/>
          </p:nvSpPr>
          <p:spPr bwMode="auto">
            <a:xfrm>
              <a:off x="4788024" y="3304984"/>
              <a:ext cx="1944216" cy="26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zh-CN" altLang="en-US" sz="1600" b="1" dirty="0" smtClean="0">
                  <a:latin typeface="宋体" pitchFamily="2" charset="-122"/>
                </a:rPr>
                <a:t>仅</a:t>
              </a:r>
              <a:r>
                <a:rPr lang="en-US" altLang="zh-CN" sz="1600" b="1" dirty="0" smtClean="0">
                  <a:latin typeface="宋体" pitchFamily="2" charset="-122"/>
                </a:rPr>
                <a:t>JNZ</a:t>
              </a:r>
              <a:r>
                <a:rPr lang="zh-CN" altLang="en-US" sz="1600" b="1" dirty="0" smtClean="0">
                  <a:latin typeface="宋体" pitchFamily="2" charset="-122"/>
                </a:rPr>
                <a:t>指令需要标志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262041" y="5122105"/>
            <a:ext cx="5190279" cy="1115207"/>
            <a:chOff x="821881" y="4906081"/>
            <a:chExt cx="5190279" cy="1115207"/>
          </a:xfrm>
        </p:grpSpPr>
        <p:grpSp>
          <p:nvGrpSpPr>
            <p:cNvPr id="141" name="组合 140"/>
            <p:cNvGrpSpPr/>
            <p:nvPr/>
          </p:nvGrpSpPr>
          <p:grpSpPr>
            <a:xfrm>
              <a:off x="3595331" y="4906081"/>
              <a:ext cx="2416829" cy="1115207"/>
              <a:chOff x="5000629" y="2991497"/>
              <a:chExt cx="2416829" cy="1115207"/>
            </a:xfrm>
          </p:grpSpPr>
          <p:sp>
            <p:nvSpPr>
              <p:cNvPr id="142" name="Line 70"/>
              <p:cNvSpPr>
                <a:spLocks noChangeShapeType="1"/>
              </p:cNvSpPr>
              <p:nvPr/>
            </p:nvSpPr>
            <p:spPr bwMode="auto">
              <a:xfrm flipV="1">
                <a:off x="5584829" y="2996951"/>
                <a:ext cx="71438" cy="1"/>
              </a:xfrm>
              <a:prstGeom prst="line">
                <a:avLst/>
              </a:prstGeom>
              <a:noFill/>
              <a:ln w="1587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" name="Line 71"/>
              <p:cNvSpPr>
                <a:spLocks noChangeShapeType="1"/>
              </p:cNvSpPr>
              <p:nvPr/>
            </p:nvSpPr>
            <p:spPr bwMode="auto">
              <a:xfrm>
                <a:off x="5584829" y="3212976"/>
                <a:ext cx="71438" cy="0"/>
              </a:xfrm>
              <a:prstGeom prst="line">
                <a:avLst/>
              </a:prstGeom>
              <a:noFill/>
              <a:ln w="1587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" name="Line 72"/>
              <p:cNvSpPr>
                <a:spLocks noChangeShapeType="1"/>
              </p:cNvSpPr>
              <p:nvPr/>
            </p:nvSpPr>
            <p:spPr bwMode="auto">
              <a:xfrm>
                <a:off x="5796136" y="2996057"/>
                <a:ext cx="1375631" cy="895"/>
              </a:xfrm>
              <a:prstGeom prst="line">
                <a:avLst/>
              </a:prstGeom>
              <a:noFill/>
              <a:ln w="1587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" name="Line 73"/>
              <p:cNvSpPr>
                <a:spLocks noChangeShapeType="1"/>
              </p:cNvSpPr>
              <p:nvPr/>
            </p:nvSpPr>
            <p:spPr bwMode="auto">
              <a:xfrm>
                <a:off x="5796137" y="3212976"/>
                <a:ext cx="1375630" cy="0"/>
              </a:xfrm>
              <a:prstGeom prst="line">
                <a:avLst/>
              </a:prstGeom>
              <a:noFill/>
              <a:ln w="1587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" name="Line 74"/>
              <p:cNvSpPr>
                <a:spLocks noChangeShapeType="1"/>
              </p:cNvSpPr>
              <p:nvPr/>
            </p:nvSpPr>
            <p:spPr bwMode="auto">
              <a:xfrm>
                <a:off x="5575301" y="3996151"/>
                <a:ext cx="1156939" cy="447"/>
              </a:xfrm>
              <a:prstGeom prst="line">
                <a:avLst/>
              </a:prstGeom>
              <a:noFill/>
              <a:ln w="158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" name="Line 75"/>
              <p:cNvSpPr>
                <a:spLocks noChangeShapeType="1"/>
              </p:cNvSpPr>
              <p:nvPr/>
            </p:nvSpPr>
            <p:spPr bwMode="auto">
              <a:xfrm flipV="1">
                <a:off x="6805191" y="3890679"/>
                <a:ext cx="360363" cy="1588"/>
              </a:xfrm>
              <a:prstGeom prst="line">
                <a:avLst/>
              </a:prstGeom>
              <a:noFill/>
              <a:ln w="158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" name="Line 76"/>
              <p:cNvSpPr>
                <a:spLocks noChangeShapeType="1"/>
              </p:cNvSpPr>
              <p:nvPr/>
            </p:nvSpPr>
            <p:spPr bwMode="auto">
              <a:xfrm flipV="1">
                <a:off x="6805191" y="4106703"/>
                <a:ext cx="360363" cy="0"/>
              </a:xfrm>
              <a:prstGeom prst="line">
                <a:avLst/>
              </a:prstGeom>
              <a:noFill/>
              <a:ln w="158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" name="Line 77"/>
              <p:cNvSpPr>
                <a:spLocks noChangeShapeType="1"/>
              </p:cNvSpPr>
              <p:nvPr/>
            </p:nvSpPr>
            <p:spPr bwMode="auto">
              <a:xfrm>
                <a:off x="6732240" y="3998630"/>
                <a:ext cx="72951" cy="108073"/>
              </a:xfrm>
              <a:prstGeom prst="line">
                <a:avLst/>
              </a:prstGeom>
              <a:noFill/>
              <a:ln w="158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" name="Line 78"/>
              <p:cNvSpPr>
                <a:spLocks noChangeShapeType="1"/>
              </p:cNvSpPr>
              <p:nvPr/>
            </p:nvSpPr>
            <p:spPr bwMode="auto">
              <a:xfrm flipV="1">
                <a:off x="6732240" y="3890679"/>
                <a:ext cx="64530" cy="107334"/>
              </a:xfrm>
              <a:prstGeom prst="line">
                <a:avLst/>
              </a:prstGeom>
              <a:noFill/>
              <a:ln w="158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" name="Line 85"/>
              <p:cNvSpPr>
                <a:spLocks noChangeShapeType="1"/>
              </p:cNvSpPr>
              <p:nvPr/>
            </p:nvSpPr>
            <p:spPr bwMode="auto">
              <a:xfrm>
                <a:off x="7308304" y="2996057"/>
                <a:ext cx="109154" cy="895"/>
              </a:xfrm>
              <a:prstGeom prst="line">
                <a:avLst/>
              </a:prstGeom>
              <a:noFill/>
              <a:ln w="1587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" name="Line 86"/>
              <p:cNvSpPr>
                <a:spLocks noChangeShapeType="1"/>
              </p:cNvSpPr>
              <p:nvPr/>
            </p:nvSpPr>
            <p:spPr bwMode="auto">
              <a:xfrm flipV="1">
                <a:off x="7308304" y="3212752"/>
                <a:ext cx="109154" cy="224"/>
              </a:xfrm>
              <a:prstGeom prst="line">
                <a:avLst/>
              </a:prstGeom>
              <a:noFill/>
              <a:ln w="1587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" name="Line 87"/>
              <p:cNvSpPr>
                <a:spLocks noChangeShapeType="1"/>
              </p:cNvSpPr>
              <p:nvPr/>
            </p:nvSpPr>
            <p:spPr bwMode="auto">
              <a:xfrm>
                <a:off x="7236296" y="3995457"/>
                <a:ext cx="181162" cy="694"/>
              </a:xfrm>
              <a:prstGeom prst="line">
                <a:avLst/>
              </a:prstGeom>
              <a:noFill/>
              <a:ln w="158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" name="Text Box 88"/>
              <p:cNvSpPr txBox="1">
                <a:spLocks noChangeArrowheads="1"/>
              </p:cNvSpPr>
              <p:nvPr/>
            </p:nvSpPr>
            <p:spPr bwMode="auto">
              <a:xfrm>
                <a:off x="5000629" y="2991497"/>
                <a:ext cx="503238" cy="2214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>
                <a:noAutofit/>
              </a:bodyPr>
              <a:lstStyle/>
              <a:p>
                <a:pPr algn="l">
                  <a:lnSpc>
                    <a:spcPct val="80000"/>
                  </a:lnSpc>
                </a:pPr>
                <a:r>
                  <a:rPr lang="en-US" altLang="zh-CN" sz="1800" b="1" dirty="0" err="1" smtClean="0">
                    <a:latin typeface="宋体" pitchFamily="2" charset="-122"/>
                  </a:rPr>
                  <a:t>addr</a:t>
                </a:r>
                <a:endParaRPr lang="zh-CN" altLang="en-US" sz="1800" b="1" dirty="0">
                  <a:latin typeface="宋体" pitchFamily="2" charset="-122"/>
                </a:endParaRPr>
              </a:p>
            </p:txBody>
          </p:sp>
          <p:sp>
            <p:nvSpPr>
              <p:cNvPr id="155" name="Text Box 89"/>
              <p:cNvSpPr txBox="1">
                <a:spLocks noChangeArrowheads="1"/>
              </p:cNvSpPr>
              <p:nvPr/>
            </p:nvSpPr>
            <p:spPr bwMode="auto">
              <a:xfrm>
                <a:off x="5000629" y="3890679"/>
                <a:ext cx="503238" cy="21590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>
                <a:noAutofit/>
              </a:bodyPr>
              <a:lstStyle/>
              <a:p>
                <a:pPr algn="l">
                  <a:lnSpc>
                    <a:spcPct val="80000"/>
                  </a:lnSpc>
                </a:pPr>
                <a:r>
                  <a:rPr lang="en-US" altLang="zh-CN" sz="1800" b="1" dirty="0" err="1" smtClean="0">
                    <a:latin typeface="宋体" pitchFamily="2" charset="-122"/>
                  </a:rPr>
                  <a:t>dout</a:t>
                </a:r>
                <a:endParaRPr lang="zh-CN" altLang="en-US" sz="1800" b="1" dirty="0">
                  <a:latin typeface="宋体" pitchFamily="2" charset="-122"/>
                </a:endParaRPr>
              </a:p>
            </p:txBody>
          </p:sp>
          <p:sp>
            <p:nvSpPr>
              <p:cNvPr id="156" name="Line 90"/>
              <p:cNvSpPr>
                <a:spLocks noChangeShapeType="1"/>
              </p:cNvSpPr>
              <p:nvPr/>
            </p:nvSpPr>
            <p:spPr bwMode="auto">
              <a:xfrm>
                <a:off x="6080130" y="3284983"/>
                <a:ext cx="1081088" cy="4313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" name="Line 95"/>
              <p:cNvSpPr>
                <a:spLocks noChangeShapeType="1"/>
              </p:cNvSpPr>
              <p:nvPr/>
            </p:nvSpPr>
            <p:spPr bwMode="auto">
              <a:xfrm>
                <a:off x="5724128" y="2997622"/>
                <a:ext cx="0" cy="11090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" name="Line 98"/>
              <p:cNvSpPr>
                <a:spLocks noChangeShapeType="1"/>
              </p:cNvSpPr>
              <p:nvPr/>
            </p:nvSpPr>
            <p:spPr bwMode="auto">
              <a:xfrm>
                <a:off x="5653262" y="2996953"/>
                <a:ext cx="138736" cy="216023"/>
              </a:xfrm>
              <a:prstGeom prst="line">
                <a:avLst/>
              </a:prstGeom>
              <a:noFill/>
              <a:ln w="1587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" name="Line 99"/>
              <p:cNvSpPr>
                <a:spLocks noChangeShapeType="1"/>
              </p:cNvSpPr>
              <p:nvPr/>
            </p:nvSpPr>
            <p:spPr bwMode="auto">
              <a:xfrm flipV="1">
                <a:off x="5653261" y="2996952"/>
                <a:ext cx="138737" cy="216024"/>
              </a:xfrm>
              <a:prstGeom prst="line">
                <a:avLst/>
              </a:prstGeom>
              <a:noFill/>
              <a:ln w="1587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" name="Line 108"/>
              <p:cNvSpPr>
                <a:spLocks noChangeShapeType="1"/>
              </p:cNvSpPr>
              <p:nvPr/>
            </p:nvSpPr>
            <p:spPr bwMode="auto">
              <a:xfrm flipH="1">
                <a:off x="7231808" y="2997621"/>
                <a:ext cx="4488" cy="11090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" name="Line 109"/>
              <p:cNvSpPr>
                <a:spLocks noChangeShapeType="1"/>
              </p:cNvSpPr>
              <p:nvPr/>
            </p:nvSpPr>
            <p:spPr bwMode="auto">
              <a:xfrm flipH="1">
                <a:off x="6007292" y="3213397"/>
                <a:ext cx="1449" cy="893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" name="Line 110"/>
              <p:cNvSpPr>
                <a:spLocks noChangeShapeType="1"/>
              </p:cNvSpPr>
              <p:nvPr/>
            </p:nvSpPr>
            <p:spPr bwMode="auto">
              <a:xfrm>
                <a:off x="6800829" y="3531061"/>
                <a:ext cx="0" cy="5755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" name="Text Box 111"/>
              <p:cNvSpPr txBox="1">
                <a:spLocks noChangeArrowheads="1"/>
              </p:cNvSpPr>
              <p:nvPr/>
            </p:nvSpPr>
            <p:spPr bwMode="auto">
              <a:xfrm>
                <a:off x="6156176" y="3501008"/>
                <a:ext cx="506954" cy="288032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t</a:t>
                </a:r>
                <a:r>
                  <a:rPr lang="zh-CN" altLang="en-US" sz="1800" b="1" baseline="-18000" dirty="0" smtClean="0">
                    <a:latin typeface="宋体" pitchFamily="2" charset="-122"/>
                  </a:rPr>
                  <a:t>等待</a:t>
                </a:r>
                <a:endParaRPr lang="zh-CN" altLang="en-US" sz="1800" b="1" baseline="-18000" dirty="0">
                  <a:latin typeface="宋体" pitchFamily="2" charset="-122"/>
                </a:endParaRPr>
              </a:p>
            </p:txBody>
          </p:sp>
          <p:sp>
            <p:nvSpPr>
              <p:cNvPr id="164" name="Line 112"/>
              <p:cNvSpPr>
                <a:spLocks noChangeShapeType="1"/>
              </p:cNvSpPr>
              <p:nvPr/>
            </p:nvSpPr>
            <p:spPr bwMode="auto">
              <a:xfrm>
                <a:off x="6620674" y="3674655"/>
                <a:ext cx="1760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" name="Line 113"/>
              <p:cNvSpPr>
                <a:spLocks noChangeShapeType="1"/>
              </p:cNvSpPr>
              <p:nvPr/>
            </p:nvSpPr>
            <p:spPr bwMode="auto">
              <a:xfrm flipH="1">
                <a:off x="6007291" y="3674655"/>
                <a:ext cx="1488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" name="Text Box 114"/>
              <p:cNvSpPr txBox="1">
                <a:spLocks noChangeArrowheads="1"/>
              </p:cNvSpPr>
              <p:nvPr/>
            </p:nvSpPr>
            <p:spPr bwMode="auto">
              <a:xfrm>
                <a:off x="5000629" y="3602647"/>
                <a:ext cx="503238" cy="2159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>
                <a:noAutofit/>
              </a:bodyPr>
              <a:lstStyle/>
              <a:p>
                <a:pPr algn="l">
                  <a:lnSpc>
                    <a:spcPct val="80000"/>
                  </a:lnSpc>
                </a:pPr>
                <a:r>
                  <a:rPr lang="en-US" altLang="zh-CN" sz="1800" b="1" dirty="0" err="1" smtClean="0">
                    <a:solidFill>
                      <a:srgbClr val="990099"/>
                    </a:solidFill>
                    <a:latin typeface="宋体" pitchFamily="2" charset="-122"/>
                  </a:rPr>
                  <a:t>mfc</a:t>
                </a:r>
                <a:endParaRPr lang="en-US" altLang="zh-CN" sz="1800" b="1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  <p:sp>
            <p:nvSpPr>
              <p:cNvPr id="167" name="Line 115"/>
              <p:cNvSpPr>
                <a:spLocks noChangeShapeType="1"/>
              </p:cNvSpPr>
              <p:nvPr/>
            </p:nvSpPr>
            <p:spPr bwMode="auto">
              <a:xfrm>
                <a:off x="6876256" y="3602647"/>
                <a:ext cx="541202" cy="0"/>
              </a:xfrm>
              <a:prstGeom prst="line">
                <a:avLst/>
              </a:prstGeom>
              <a:noFill/>
              <a:ln w="1587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8" name="Line 116"/>
              <p:cNvSpPr>
                <a:spLocks noChangeShapeType="1"/>
              </p:cNvSpPr>
              <p:nvPr/>
            </p:nvSpPr>
            <p:spPr bwMode="auto">
              <a:xfrm flipV="1">
                <a:off x="6080129" y="3818547"/>
                <a:ext cx="653251" cy="274"/>
              </a:xfrm>
              <a:prstGeom prst="line">
                <a:avLst/>
              </a:prstGeom>
              <a:noFill/>
              <a:ln w="1587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" name="Line 118"/>
              <p:cNvSpPr>
                <a:spLocks noChangeShapeType="1"/>
              </p:cNvSpPr>
              <p:nvPr/>
            </p:nvSpPr>
            <p:spPr bwMode="auto">
              <a:xfrm flipV="1">
                <a:off x="6733381" y="3602647"/>
                <a:ext cx="142875" cy="216024"/>
              </a:xfrm>
              <a:prstGeom prst="line">
                <a:avLst/>
              </a:prstGeom>
              <a:noFill/>
              <a:ln w="1587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2" name="Text Box 88"/>
              <p:cNvSpPr txBox="1">
                <a:spLocks noChangeArrowheads="1"/>
              </p:cNvSpPr>
              <p:nvPr/>
            </p:nvSpPr>
            <p:spPr bwMode="auto">
              <a:xfrm>
                <a:off x="5004048" y="3284984"/>
                <a:ext cx="503238" cy="2160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>
                <a:noAutofit/>
              </a:bodyPr>
              <a:lstStyle/>
              <a:p>
                <a:pPr algn="l">
                  <a:lnSpc>
                    <a:spcPct val="8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Rd</a:t>
                </a:r>
                <a:endParaRPr lang="zh-CN" altLang="en-US" sz="1800" b="1" dirty="0">
                  <a:latin typeface="宋体" pitchFamily="2" charset="-122"/>
                </a:endParaRPr>
              </a:p>
            </p:txBody>
          </p:sp>
          <p:sp>
            <p:nvSpPr>
              <p:cNvPr id="173" name="Line 106"/>
              <p:cNvSpPr>
                <a:spLocks noChangeShapeType="1"/>
              </p:cNvSpPr>
              <p:nvPr/>
            </p:nvSpPr>
            <p:spPr bwMode="auto">
              <a:xfrm flipV="1">
                <a:off x="5940152" y="3284984"/>
                <a:ext cx="142875" cy="216024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" name="Line 104"/>
              <p:cNvSpPr>
                <a:spLocks noChangeShapeType="1"/>
              </p:cNvSpPr>
              <p:nvPr/>
            </p:nvSpPr>
            <p:spPr bwMode="auto">
              <a:xfrm flipV="1">
                <a:off x="5575303" y="3501008"/>
                <a:ext cx="364849" cy="0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" name="Line 106"/>
              <p:cNvSpPr>
                <a:spLocks noChangeShapeType="1"/>
              </p:cNvSpPr>
              <p:nvPr/>
            </p:nvSpPr>
            <p:spPr bwMode="auto">
              <a:xfrm flipH="1" flipV="1">
                <a:off x="7155312" y="3289296"/>
                <a:ext cx="152992" cy="211712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" name="Line 104"/>
              <p:cNvSpPr>
                <a:spLocks noChangeShapeType="1"/>
              </p:cNvSpPr>
              <p:nvPr/>
            </p:nvSpPr>
            <p:spPr bwMode="auto">
              <a:xfrm flipV="1">
                <a:off x="7309446" y="3501008"/>
                <a:ext cx="108012" cy="0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7" name="Line 115"/>
              <p:cNvSpPr>
                <a:spLocks noChangeShapeType="1"/>
              </p:cNvSpPr>
              <p:nvPr/>
            </p:nvSpPr>
            <p:spPr bwMode="auto">
              <a:xfrm>
                <a:off x="5575302" y="3602647"/>
                <a:ext cx="356891" cy="0"/>
              </a:xfrm>
              <a:prstGeom prst="line">
                <a:avLst/>
              </a:prstGeom>
              <a:noFill/>
              <a:ln w="1587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" name="Line 117"/>
              <p:cNvSpPr>
                <a:spLocks noChangeShapeType="1"/>
              </p:cNvSpPr>
              <p:nvPr/>
            </p:nvSpPr>
            <p:spPr bwMode="auto">
              <a:xfrm flipH="1" flipV="1">
                <a:off x="5932193" y="3602647"/>
                <a:ext cx="151975" cy="216024"/>
              </a:xfrm>
              <a:prstGeom prst="line">
                <a:avLst/>
              </a:prstGeom>
              <a:noFill/>
              <a:ln w="1587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9" name="Line 77"/>
              <p:cNvSpPr>
                <a:spLocks noChangeShapeType="1"/>
              </p:cNvSpPr>
              <p:nvPr/>
            </p:nvSpPr>
            <p:spPr bwMode="auto">
              <a:xfrm>
                <a:off x="7164288" y="3890679"/>
                <a:ext cx="72951" cy="108073"/>
              </a:xfrm>
              <a:prstGeom prst="line">
                <a:avLst/>
              </a:prstGeom>
              <a:noFill/>
              <a:ln w="158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0" name="Line 78"/>
              <p:cNvSpPr>
                <a:spLocks noChangeShapeType="1"/>
              </p:cNvSpPr>
              <p:nvPr/>
            </p:nvSpPr>
            <p:spPr bwMode="auto">
              <a:xfrm flipV="1">
                <a:off x="7171766" y="3999369"/>
                <a:ext cx="64530" cy="107334"/>
              </a:xfrm>
              <a:prstGeom prst="line">
                <a:avLst/>
              </a:prstGeom>
              <a:noFill/>
              <a:ln w="158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1" name="Line 98"/>
              <p:cNvSpPr>
                <a:spLocks noChangeShapeType="1"/>
              </p:cNvSpPr>
              <p:nvPr/>
            </p:nvSpPr>
            <p:spPr bwMode="auto">
              <a:xfrm>
                <a:off x="7169568" y="2996953"/>
                <a:ext cx="138736" cy="216023"/>
              </a:xfrm>
              <a:prstGeom prst="line">
                <a:avLst/>
              </a:prstGeom>
              <a:noFill/>
              <a:ln w="1587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2" name="Line 99"/>
              <p:cNvSpPr>
                <a:spLocks noChangeShapeType="1"/>
              </p:cNvSpPr>
              <p:nvPr/>
            </p:nvSpPr>
            <p:spPr bwMode="auto">
              <a:xfrm flipV="1">
                <a:off x="7169567" y="2996952"/>
                <a:ext cx="138737" cy="216024"/>
              </a:xfrm>
              <a:prstGeom prst="line">
                <a:avLst/>
              </a:prstGeom>
              <a:noFill/>
              <a:ln w="1587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821881" y="4906081"/>
              <a:ext cx="2453975" cy="1115207"/>
              <a:chOff x="354971" y="4906081"/>
              <a:chExt cx="2453975" cy="1115207"/>
            </a:xfrm>
          </p:grpSpPr>
          <p:sp>
            <p:nvSpPr>
              <p:cNvPr id="110" name="Line 70"/>
              <p:cNvSpPr>
                <a:spLocks noChangeShapeType="1"/>
              </p:cNvSpPr>
              <p:nvPr/>
            </p:nvSpPr>
            <p:spPr bwMode="auto">
              <a:xfrm flipV="1">
                <a:off x="939171" y="4911535"/>
                <a:ext cx="71438" cy="1"/>
              </a:xfrm>
              <a:prstGeom prst="line">
                <a:avLst/>
              </a:prstGeom>
              <a:noFill/>
              <a:ln w="1587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" name="Line 71"/>
              <p:cNvSpPr>
                <a:spLocks noChangeShapeType="1"/>
              </p:cNvSpPr>
              <p:nvPr/>
            </p:nvSpPr>
            <p:spPr bwMode="auto">
              <a:xfrm>
                <a:off x="939171" y="5127560"/>
                <a:ext cx="71438" cy="0"/>
              </a:xfrm>
              <a:prstGeom prst="line">
                <a:avLst/>
              </a:prstGeom>
              <a:noFill/>
              <a:ln w="1587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" name="Line 72"/>
              <p:cNvSpPr>
                <a:spLocks noChangeShapeType="1"/>
              </p:cNvSpPr>
              <p:nvPr/>
            </p:nvSpPr>
            <p:spPr bwMode="auto">
              <a:xfrm>
                <a:off x="1150478" y="4910641"/>
                <a:ext cx="1375631" cy="895"/>
              </a:xfrm>
              <a:prstGeom prst="line">
                <a:avLst/>
              </a:prstGeom>
              <a:noFill/>
              <a:ln w="1587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Line 73"/>
              <p:cNvSpPr>
                <a:spLocks noChangeShapeType="1"/>
              </p:cNvSpPr>
              <p:nvPr/>
            </p:nvSpPr>
            <p:spPr bwMode="auto">
              <a:xfrm>
                <a:off x="1150479" y="5127560"/>
                <a:ext cx="1375630" cy="0"/>
              </a:xfrm>
              <a:prstGeom prst="line">
                <a:avLst/>
              </a:prstGeom>
              <a:noFill/>
              <a:ln w="1587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Line 74"/>
              <p:cNvSpPr>
                <a:spLocks noChangeShapeType="1"/>
              </p:cNvSpPr>
              <p:nvPr/>
            </p:nvSpPr>
            <p:spPr bwMode="auto">
              <a:xfrm>
                <a:off x="929643" y="5910735"/>
                <a:ext cx="1156939" cy="447"/>
              </a:xfrm>
              <a:prstGeom prst="line">
                <a:avLst/>
              </a:prstGeom>
              <a:noFill/>
              <a:ln w="158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" name="Line 75"/>
              <p:cNvSpPr>
                <a:spLocks noChangeShapeType="1"/>
              </p:cNvSpPr>
              <p:nvPr/>
            </p:nvSpPr>
            <p:spPr bwMode="auto">
              <a:xfrm flipV="1">
                <a:off x="2159533" y="5805263"/>
                <a:ext cx="360363" cy="1588"/>
              </a:xfrm>
              <a:prstGeom prst="line">
                <a:avLst/>
              </a:prstGeom>
              <a:noFill/>
              <a:ln w="158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" name="Line 76"/>
              <p:cNvSpPr>
                <a:spLocks noChangeShapeType="1"/>
              </p:cNvSpPr>
              <p:nvPr/>
            </p:nvSpPr>
            <p:spPr bwMode="auto">
              <a:xfrm flipV="1">
                <a:off x="2159533" y="6021287"/>
                <a:ext cx="360363" cy="0"/>
              </a:xfrm>
              <a:prstGeom prst="line">
                <a:avLst/>
              </a:prstGeom>
              <a:noFill/>
              <a:ln w="158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" name="Line 77"/>
              <p:cNvSpPr>
                <a:spLocks noChangeShapeType="1"/>
              </p:cNvSpPr>
              <p:nvPr/>
            </p:nvSpPr>
            <p:spPr bwMode="auto">
              <a:xfrm>
                <a:off x="2086582" y="5913214"/>
                <a:ext cx="72951" cy="108073"/>
              </a:xfrm>
              <a:prstGeom prst="line">
                <a:avLst/>
              </a:prstGeom>
              <a:noFill/>
              <a:ln w="158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" name="Line 78"/>
              <p:cNvSpPr>
                <a:spLocks noChangeShapeType="1"/>
              </p:cNvSpPr>
              <p:nvPr/>
            </p:nvSpPr>
            <p:spPr bwMode="auto">
              <a:xfrm flipV="1">
                <a:off x="2086582" y="5805263"/>
                <a:ext cx="64530" cy="107334"/>
              </a:xfrm>
              <a:prstGeom prst="line">
                <a:avLst/>
              </a:prstGeom>
              <a:noFill/>
              <a:ln w="158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" name="Line 85"/>
              <p:cNvSpPr>
                <a:spLocks noChangeShapeType="1"/>
              </p:cNvSpPr>
              <p:nvPr/>
            </p:nvSpPr>
            <p:spPr bwMode="auto">
              <a:xfrm>
                <a:off x="2662646" y="4910641"/>
                <a:ext cx="109154" cy="895"/>
              </a:xfrm>
              <a:prstGeom prst="line">
                <a:avLst/>
              </a:prstGeom>
              <a:noFill/>
              <a:ln w="1587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" name="Line 86"/>
              <p:cNvSpPr>
                <a:spLocks noChangeShapeType="1"/>
              </p:cNvSpPr>
              <p:nvPr/>
            </p:nvSpPr>
            <p:spPr bwMode="auto">
              <a:xfrm flipV="1">
                <a:off x="2662646" y="5127336"/>
                <a:ext cx="109154" cy="224"/>
              </a:xfrm>
              <a:prstGeom prst="line">
                <a:avLst/>
              </a:prstGeom>
              <a:noFill/>
              <a:ln w="1587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Line 87"/>
              <p:cNvSpPr>
                <a:spLocks noChangeShapeType="1"/>
              </p:cNvSpPr>
              <p:nvPr/>
            </p:nvSpPr>
            <p:spPr bwMode="auto">
              <a:xfrm>
                <a:off x="2590638" y="5910041"/>
                <a:ext cx="181162" cy="694"/>
              </a:xfrm>
              <a:prstGeom prst="line">
                <a:avLst/>
              </a:prstGeom>
              <a:noFill/>
              <a:ln w="158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Text Box 88"/>
              <p:cNvSpPr txBox="1">
                <a:spLocks noChangeArrowheads="1"/>
              </p:cNvSpPr>
              <p:nvPr/>
            </p:nvSpPr>
            <p:spPr bwMode="auto">
              <a:xfrm>
                <a:off x="354971" y="4906081"/>
                <a:ext cx="503238" cy="2214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>
                <a:noAutofit/>
              </a:bodyPr>
              <a:lstStyle/>
              <a:p>
                <a:pPr algn="l">
                  <a:lnSpc>
                    <a:spcPct val="80000"/>
                  </a:lnSpc>
                </a:pPr>
                <a:r>
                  <a:rPr lang="en-US" altLang="zh-CN" sz="1800" b="1" dirty="0" err="1" smtClean="0">
                    <a:latin typeface="宋体" pitchFamily="2" charset="-122"/>
                  </a:rPr>
                  <a:t>addr</a:t>
                </a:r>
                <a:endParaRPr lang="zh-CN" altLang="en-US" sz="1800" b="1" dirty="0">
                  <a:latin typeface="宋体" pitchFamily="2" charset="-122"/>
                </a:endParaRPr>
              </a:p>
            </p:txBody>
          </p:sp>
          <p:sp>
            <p:nvSpPr>
              <p:cNvPr id="124" name="Text Box 89"/>
              <p:cNvSpPr txBox="1">
                <a:spLocks noChangeArrowheads="1"/>
              </p:cNvSpPr>
              <p:nvPr/>
            </p:nvSpPr>
            <p:spPr bwMode="auto">
              <a:xfrm>
                <a:off x="354971" y="5805263"/>
                <a:ext cx="503238" cy="21590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>
                <a:noAutofit/>
              </a:bodyPr>
              <a:lstStyle/>
              <a:p>
                <a:pPr algn="l">
                  <a:lnSpc>
                    <a:spcPct val="80000"/>
                  </a:lnSpc>
                </a:pPr>
                <a:r>
                  <a:rPr lang="en-US" altLang="zh-CN" sz="1800" b="1" dirty="0" err="1" smtClean="0">
                    <a:latin typeface="宋体" pitchFamily="2" charset="-122"/>
                  </a:rPr>
                  <a:t>dout</a:t>
                </a:r>
                <a:endParaRPr lang="zh-CN" altLang="en-US" sz="1800" b="1" dirty="0">
                  <a:latin typeface="宋体" pitchFamily="2" charset="-122"/>
                </a:endParaRPr>
              </a:p>
            </p:txBody>
          </p:sp>
          <p:sp>
            <p:nvSpPr>
              <p:cNvPr id="125" name="Line 90"/>
              <p:cNvSpPr>
                <a:spLocks noChangeShapeType="1"/>
              </p:cNvSpPr>
              <p:nvPr/>
            </p:nvSpPr>
            <p:spPr bwMode="auto">
              <a:xfrm>
                <a:off x="1402507" y="5199567"/>
                <a:ext cx="1113053" cy="4313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" name="Line 95"/>
              <p:cNvSpPr>
                <a:spLocks noChangeShapeType="1"/>
              </p:cNvSpPr>
              <p:nvPr/>
            </p:nvSpPr>
            <p:spPr bwMode="auto">
              <a:xfrm>
                <a:off x="1078470" y="4912206"/>
                <a:ext cx="0" cy="11090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Line 98"/>
              <p:cNvSpPr>
                <a:spLocks noChangeShapeType="1"/>
              </p:cNvSpPr>
              <p:nvPr/>
            </p:nvSpPr>
            <p:spPr bwMode="auto">
              <a:xfrm>
                <a:off x="1007604" y="4911537"/>
                <a:ext cx="138736" cy="216023"/>
              </a:xfrm>
              <a:prstGeom prst="line">
                <a:avLst/>
              </a:prstGeom>
              <a:noFill/>
              <a:ln w="1587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" name="Line 99"/>
              <p:cNvSpPr>
                <a:spLocks noChangeShapeType="1"/>
              </p:cNvSpPr>
              <p:nvPr/>
            </p:nvSpPr>
            <p:spPr bwMode="auto">
              <a:xfrm flipV="1">
                <a:off x="1007603" y="4911536"/>
                <a:ext cx="138737" cy="216024"/>
              </a:xfrm>
              <a:prstGeom prst="line">
                <a:avLst/>
              </a:prstGeom>
              <a:noFill/>
              <a:ln w="1587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Line 108"/>
              <p:cNvSpPr>
                <a:spLocks noChangeShapeType="1"/>
              </p:cNvSpPr>
              <p:nvPr/>
            </p:nvSpPr>
            <p:spPr bwMode="auto">
              <a:xfrm flipH="1">
                <a:off x="2586150" y="4912205"/>
                <a:ext cx="4488" cy="11090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Line 109"/>
              <p:cNvSpPr>
                <a:spLocks noChangeShapeType="1"/>
              </p:cNvSpPr>
              <p:nvPr/>
            </p:nvSpPr>
            <p:spPr bwMode="auto">
              <a:xfrm flipH="1">
                <a:off x="1331640" y="5127981"/>
                <a:ext cx="1449" cy="893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Line 110"/>
              <p:cNvSpPr>
                <a:spLocks noChangeShapeType="1"/>
              </p:cNvSpPr>
              <p:nvPr/>
            </p:nvSpPr>
            <p:spPr bwMode="auto">
              <a:xfrm>
                <a:off x="2155171" y="5445645"/>
                <a:ext cx="0" cy="5755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Text Box 114"/>
              <p:cNvSpPr txBox="1">
                <a:spLocks noChangeArrowheads="1"/>
              </p:cNvSpPr>
              <p:nvPr/>
            </p:nvSpPr>
            <p:spPr bwMode="auto">
              <a:xfrm>
                <a:off x="354971" y="5517231"/>
                <a:ext cx="503238" cy="2159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>
                <a:noAutofit/>
              </a:bodyPr>
              <a:lstStyle/>
              <a:p>
                <a:pPr algn="l">
                  <a:lnSpc>
                    <a:spcPct val="80000"/>
                  </a:lnSpc>
                </a:pPr>
                <a:r>
                  <a:rPr lang="en-US" altLang="zh-CN" sz="1800" b="1" dirty="0" err="1" smtClean="0">
                    <a:solidFill>
                      <a:srgbClr val="990099"/>
                    </a:solidFill>
                    <a:latin typeface="宋体" pitchFamily="2" charset="-122"/>
                  </a:rPr>
                  <a:t>Clk</a:t>
                </a:r>
                <a:endParaRPr lang="en-US" altLang="zh-CN" sz="1800" b="1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  <p:sp>
            <p:nvSpPr>
              <p:cNvPr id="139" name="Text Box 88"/>
              <p:cNvSpPr txBox="1">
                <a:spLocks noChangeArrowheads="1"/>
              </p:cNvSpPr>
              <p:nvPr/>
            </p:nvSpPr>
            <p:spPr bwMode="auto">
              <a:xfrm>
                <a:off x="358390" y="5199568"/>
                <a:ext cx="503238" cy="2160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>
                <a:noAutofit/>
              </a:bodyPr>
              <a:lstStyle/>
              <a:p>
                <a:pPr algn="l">
                  <a:lnSpc>
                    <a:spcPct val="8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Rd</a:t>
                </a:r>
                <a:endParaRPr lang="zh-CN" altLang="en-US" sz="1800" b="1" dirty="0">
                  <a:latin typeface="宋体" pitchFamily="2" charset="-122"/>
                </a:endParaRPr>
              </a:p>
            </p:txBody>
          </p:sp>
          <p:sp>
            <p:nvSpPr>
              <p:cNvPr id="140" name="Line 106"/>
              <p:cNvSpPr>
                <a:spLocks noChangeShapeType="1"/>
              </p:cNvSpPr>
              <p:nvPr/>
            </p:nvSpPr>
            <p:spPr bwMode="auto">
              <a:xfrm flipV="1">
                <a:off x="1259632" y="5199568"/>
                <a:ext cx="142875" cy="216024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9" name="Line 104"/>
              <p:cNvSpPr>
                <a:spLocks noChangeShapeType="1"/>
              </p:cNvSpPr>
              <p:nvPr/>
            </p:nvSpPr>
            <p:spPr bwMode="auto">
              <a:xfrm flipV="1">
                <a:off x="929645" y="5415592"/>
                <a:ext cx="329987" cy="0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" name="Line 106"/>
              <p:cNvSpPr>
                <a:spLocks noChangeShapeType="1"/>
              </p:cNvSpPr>
              <p:nvPr/>
            </p:nvSpPr>
            <p:spPr bwMode="auto">
              <a:xfrm flipH="1" flipV="1">
                <a:off x="2509654" y="5203880"/>
                <a:ext cx="152992" cy="211712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" name="Line 104"/>
              <p:cNvSpPr>
                <a:spLocks noChangeShapeType="1"/>
              </p:cNvSpPr>
              <p:nvPr/>
            </p:nvSpPr>
            <p:spPr bwMode="auto">
              <a:xfrm flipV="1">
                <a:off x="2663788" y="5415592"/>
                <a:ext cx="108012" cy="0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" name="Line 77"/>
              <p:cNvSpPr>
                <a:spLocks noChangeShapeType="1"/>
              </p:cNvSpPr>
              <p:nvPr/>
            </p:nvSpPr>
            <p:spPr bwMode="auto">
              <a:xfrm>
                <a:off x="2518630" y="5805263"/>
                <a:ext cx="72951" cy="108073"/>
              </a:xfrm>
              <a:prstGeom prst="line">
                <a:avLst/>
              </a:prstGeom>
              <a:noFill/>
              <a:ln w="158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" name="Line 78"/>
              <p:cNvSpPr>
                <a:spLocks noChangeShapeType="1"/>
              </p:cNvSpPr>
              <p:nvPr/>
            </p:nvSpPr>
            <p:spPr bwMode="auto">
              <a:xfrm flipV="1">
                <a:off x="2526108" y="5913953"/>
                <a:ext cx="64530" cy="107334"/>
              </a:xfrm>
              <a:prstGeom prst="line">
                <a:avLst/>
              </a:prstGeom>
              <a:noFill/>
              <a:ln w="158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8" name="Line 98"/>
              <p:cNvSpPr>
                <a:spLocks noChangeShapeType="1"/>
              </p:cNvSpPr>
              <p:nvPr/>
            </p:nvSpPr>
            <p:spPr bwMode="auto">
              <a:xfrm>
                <a:off x="2523910" y="4911537"/>
                <a:ext cx="138736" cy="216023"/>
              </a:xfrm>
              <a:prstGeom prst="line">
                <a:avLst/>
              </a:prstGeom>
              <a:noFill/>
              <a:ln w="1587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9" name="Line 99"/>
              <p:cNvSpPr>
                <a:spLocks noChangeShapeType="1"/>
              </p:cNvSpPr>
              <p:nvPr/>
            </p:nvSpPr>
            <p:spPr bwMode="auto">
              <a:xfrm flipV="1">
                <a:off x="2523909" y="4911536"/>
                <a:ext cx="138737" cy="216024"/>
              </a:xfrm>
              <a:prstGeom prst="line">
                <a:avLst/>
              </a:prstGeom>
              <a:noFill/>
              <a:ln w="1587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0" name="Line 115"/>
              <p:cNvSpPr>
                <a:spLocks noChangeShapeType="1"/>
              </p:cNvSpPr>
              <p:nvPr/>
            </p:nvSpPr>
            <p:spPr bwMode="auto">
              <a:xfrm>
                <a:off x="974749" y="5733405"/>
                <a:ext cx="284883" cy="0"/>
              </a:xfrm>
              <a:prstGeom prst="line">
                <a:avLst/>
              </a:prstGeom>
              <a:noFill/>
              <a:ln w="1587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" name="Line 90"/>
              <p:cNvSpPr>
                <a:spLocks noChangeShapeType="1"/>
              </p:cNvSpPr>
              <p:nvPr/>
            </p:nvSpPr>
            <p:spPr bwMode="auto">
              <a:xfrm>
                <a:off x="1402507" y="5517231"/>
                <a:ext cx="289173" cy="1"/>
              </a:xfrm>
              <a:prstGeom prst="line">
                <a:avLst/>
              </a:prstGeom>
              <a:noFill/>
              <a:ln w="1587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2" name="Line 106"/>
              <p:cNvSpPr>
                <a:spLocks noChangeShapeType="1"/>
              </p:cNvSpPr>
              <p:nvPr/>
            </p:nvSpPr>
            <p:spPr bwMode="auto">
              <a:xfrm flipV="1">
                <a:off x="1259632" y="5517232"/>
                <a:ext cx="142875" cy="216024"/>
              </a:xfrm>
              <a:prstGeom prst="line">
                <a:avLst/>
              </a:prstGeom>
              <a:noFill/>
              <a:ln w="1587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3" name="Line 106"/>
              <p:cNvSpPr>
                <a:spLocks noChangeShapeType="1"/>
              </p:cNvSpPr>
              <p:nvPr/>
            </p:nvSpPr>
            <p:spPr bwMode="auto">
              <a:xfrm flipH="1" flipV="1">
                <a:off x="1691680" y="5521544"/>
                <a:ext cx="152992" cy="211712"/>
              </a:xfrm>
              <a:prstGeom prst="line">
                <a:avLst/>
              </a:prstGeom>
              <a:noFill/>
              <a:ln w="1587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" name="Line 104"/>
              <p:cNvSpPr>
                <a:spLocks noChangeShapeType="1"/>
              </p:cNvSpPr>
              <p:nvPr/>
            </p:nvSpPr>
            <p:spPr bwMode="auto">
              <a:xfrm flipV="1">
                <a:off x="2700934" y="5733256"/>
                <a:ext cx="108012" cy="0"/>
              </a:xfrm>
              <a:prstGeom prst="line">
                <a:avLst/>
              </a:prstGeom>
              <a:noFill/>
              <a:ln w="1587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" name="Line 115"/>
              <p:cNvSpPr>
                <a:spLocks noChangeShapeType="1"/>
              </p:cNvSpPr>
              <p:nvPr/>
            </p:nvSpPr>
            <p:spPr bwMode="auto">
              <a:xfrm>
                <a:off x="1838293" y="5733131"/>
                <a:ext cx="210278" cy="125"/>
              </a:xfrm>
              <a:prstGeom prst="line">
                <a:avLst/>
              </a:prstGeom>
              <a:noFill/>
              <a:ln w="1587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" name="Line 106"/>
              <p:cNvSpPr>
                <a:spLocks noChangeShapeType="1"/>
              </p:cNvSpPr>
              <p:nvPr/>
            </p:nvSpPr>
            <p:spPr bwMode="auto">
              <a:xfrm flipV="1">
                <a:off x="2051720" y="5517232"/>
                <a:ext cx="142875" cy="216024"/>
              </a:xfrm>
              <a:prstGeom prst="line">
                <a:avLst/>
              </a:prstGeom>
              <a:noFill/>
              <a:ln w="1587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" name="Line 90"/>
              <p:cNvSpPr>
                <a:spLocks noChangeShapeType="1"/>
              </p:cNvSpPr>
              <p:nvPr/>
            </p:nvSpPr>
            <p:spPr bwMode="auto">
              <a:xfrm>
                <a:off x="2191698" y="5517232"/>
                <a:ext cx="292070" cy="4312"/>
              </a:xfrm>
              <a:prstGeom prst="line">
                <a:avLst/>
              </a:prstGeom>
              <a:noFill/>
              <a:ln w="1587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8" name="Line 106"/>
              <p:cNvSpPr>
                <a:spLocks noChangeShapeType="1"/>
              </p:cNvSpPr>
              <p:nvPr/>
            </p:nvSpPr>
            <p:spPr bwMode="auto">
              <a:xfrm flipH="1" flipV="1">
                <a:off x="2483768" y="5517232"/>
                <a:ext cx="152992" cy="211712"/>
              </a:xfrm>
              <a:prstGeom prst="line">
                <a:avLst/>
              </a:prstGeom>
              <a:noFill/>
              <a:ln w="1587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9" name="Line 115"/>
              <p:cNvSpPr>
                <a:spLocks noChangeShapeType="1"/>
              </p:cNvSpPr>
              <p:nvPr/>
            </p:nvSpPr>
            <p:spPr bwMode="auto">
              <a:xfrm flipV="1">
                <a:off x="2636759" y="5728944"/>
                <a:ext cx="131891" cy="4187"/>
              </a:xfrm>
              <a:prstGeom prst="line">
                <a:avLst/>
              </a:prstGeom>
              <a:noFill/>
              <a:ln w="1587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316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7" grpId="0"/>
      <p:bldP spid="7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179511" y="3068960"/>
            <a:ext cx="8856985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*部件互连方法：   </a:t>
            </a:r>
            <a:r>
              <a:rPr lang="en-US" altLang="zh-CN" b="1" dirty="0" smtClean="0">
                <a:latin typeface="宋体" pitchFamily="2" charset="-122"/>
              </a:rPr>
              <a:t>--</a:t>
            </a:r>
            <a:r>
              <a:rPr lang="zh-CN" altLang="en-US" sz="2000" b="1" dirty="0" smtClean="0">
                <a:latin typeface="宋体" pitchFamily="2" charset="-122"/>
              </a:rPr>
              <a:t>指与总线连接的入端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出端</a:t>
            </a:r>
            <a:endParaRPr lang="en-US" altLang="zh-CN" sz="20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部件输出端连接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目标：</a:t>
            </a:r>
            <a:r>
              <a:rPr lang="zh-CN" altLang="en-US" b="1" u="sng" dirty="0" smtClean="0">
                <a:latin typeface="宋体" pitchFamily="2" charset="-122"/>
              </a:rPr>
              <a:t>同时</a:t>
            </a:r>
            <a:r>
              <a:rPr lang="zh-CN" altLang="en-US" b="1" dirty="0" smtClean="0">
                <a:latin typeface="宋体" pitchFamily="2" charset="-122"/>
              </a:rPr>
              <a:t>发送到总线的信号≤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个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总线上信号</a:t>
            </a:r>
            <a:r>
              <a:rPr lang="zh-CN" altLang="en-US" sz="1800" b="1" u="sng" dirty="0" smtClean="0">
                <a:solidFill>
                  <a:schemeClr val="accent2"/>
                </a:solidFill>
                <a:latin typeface="宋体" pitchFamily="2" charset="-122"/>
              </a:rPr>
              <a:t>无冲突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方法：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部件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输入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端连接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目标：</a:t>
            </a:r>
            <a:r>
              <a:rPr lang="zh-CN" altLang="en-US" b="1" u="sng" spc="-150" dirty="0" smtClean="0">
                <a:latin typeface="宋体" pitchFamily="2" charset="-122"/>
              </a:rPr>
              <a:t>每个操作</a:t>
            </a:r>
            <a:r>
              <a:rPr lang="zh-CN" altLang="en-US" b="1" spc="-150" dirty="0">
                <a:latin typeface="宋体" pitchFamily="2" charset="-122"/>
              </a:rPr>
              <a:t>直连</a:t>
            </a:r>
            <a:r>
              <a:rPr lang="zh-CN" altLang="en-US" b="1" spc="-150" dirty="0" smtClean="0">
                <a:latin typeface="宋体" pitchFamily="2" charset="-122"/>
              </a:rPr>
              <a:t>总线的未锁存信号≤</a:t>
            </a:r>
            <a:r>
              <a:rPr lang="en-US" altLang="zh-CN" b="1" spc="-150" dirty="0">
                <a:latin typeface="宋体" pitchFamily="2" charset="-122"/>
              </a:rPr>
              <a:t>1</a:t>
            </a:r>
            <a:r>
              <a:rPr lang="zh-CN" altLang="en-US" b="1" spc="-150" dirty="0" smtClean="0">
                <a:latin typeface="宋体" pitchFamily="2" charset="-122"/>
              </a:rPr>
              <a:t>个</a:t>
            </a:r>
            <a:r>
              <a:rPr lang="en-US" altLang="zh-CN" sz="1800" b="1" spc="-150" dirty="0" smtClean="0">
                <a:latin typeface="宋体" pitchFamily="2" charset="-122"/>
              </a:rPr>
              <a:t>(</a:t>
            </a:r>
            <a:r>
              <a:rPr lang="zh-CN" altLang="en-US" sz="1800" b="1" spc="-150" dirty="0" smtClean="0">
                <a:latin typeface="宋体" pitchFamily="2" charset="-122"/>
              </a:rPr>
              <a:t>端口间信号</a:t>
            </a:r>
            <a:r>
              <a:rPr lang="zh-CN" altLang="en-US" sz="1800" b="1" u="sng" spc="-150" dirty="0" smtClean="0">
                <a:solidFill>
                  <a:schemeClr val="accent2"/>
                </a:solidFill>
                <a:latin typeface="宋体" pitchFamily="2" charset="-122"/>
              </a:rPr>
              <a:t>无干扰</a:t>
            </a:r>
            <a:r>
              <a:rPr lang="en-US" altLang="zh-CN" sz="1800" b="1" spc="-150" dirty="0" smtClean="0">
                <a:latin typeface="宋体" pitchFamily="2" charset="-122"/>
              </a:rPr>
              <a:t>)</a:t>
            </a:r>
            <a:endParaRPr lang="en-US" altLang="zh-CN" b="1" spc="-150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方法：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79512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、数据通路结构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*结构类型：</a:t>
            </a:r>
            <a:r>
              <a:rPr lang="zh-CN" altLang="en-US" b="1" dirty="0" smtClean="0">
                <a:latin typeface="宋体" pitchFamily="2" charset="-122"/>
              </a:rPr>
              <a:t>总线结构、点点结构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9512" y="1261209"/>
            <a:ext cx="8856984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总线结构数据通路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marL="2238375" indent="-2238375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*互连结构：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多个</a:t>
            </a:r>
            <a:r>
              <a:rPr lang="zh-CN" altLang="en-US" sz="2200" b="1" dirty="0" smtClean="0">
                <a:latin typeface="宋体" pitchFamily="2" charset="-122"/>
              </a:rPr>
              <a:t>部件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输出端</a:t>
            </a:r>
            <a:r>
              <a:rPr lang="zh-CN" altLang="en-US" sz="2200" b="1" dirty="0" smtClean="0">
                <a:latin typeface="宋体" pitchFamily="2" charset="-122"/>
              </a:rPr>
              <a:t>通过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同一信号线</a:t>
            </a:r>
            <a:r>
              <a:rPr lang="zh-CN" altLang="en-US" sz="2200" b="1" dirty="0" smtClean="0">
                <a:latin typeface="宋体" pitchFamily="2" charset="-122"/>
              </a:rPr>
              <a:t>连接其他部件输入端</a:t>
            </a:r>
            <a:endParaRPr lang="en-US" altLang="zh-CN" sz="2200" b="1" dirty="0" smtClean="0">
              <a:latin typeface="宋体" pitchFamily="2" charset="-122"/>
            </a:endParaRPr>
          </a:p>
          <a:p>
            <a:pPr marL="2238375" indent="-2238375" algn="l">
              <a:lnSpc>
                <a:spcPct val="125000"/>
              </a:lnSpc>
            </a:pPr>
            <a:r>
              <a:rPr lang="zh-CN" altLang="en-US" sz="2000" b="1" dirty="0" smtClean="0">
                <a:latin typeface="宋体" pitchFamily="2" charset="-122"/>
              </a:rPr>
              <a:t>                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即部件输入</a:t>
            </a:r>
            <a:r>
              <a:rPr lang="zh-CN" altLang="en-US" sz="2200" b="1" dirty="0">
                <a:latin typeface="宋体" pitchFamily="2" charset="-122"/>
              </a:rPr>
              <a:t>端</a:t>
            </a:r>
            <a:r>
              <a:rPr lang="zh-CN" altLang="en-US" sz="2200" b="1" dirty="0" smtClean="0">
                <a:latin typeface="宋体" pitchFamily="2" charset="-122"/>
              </a:rPr>
              <a:t>通过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同一信号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线</a:t>
            </a:r>
            <a:r>
              <a:rPr lang="zh-CN" altLang="en-US" sz="2200" b="1" dirty="0">
                <a:latin typeface="宋体" pitchFamily="2" charset="-122"/>
              </a:rPr>
              <a:t>连接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其他</a:t>
            </a:r>
            <a:r>
              <a:rPr lang="zh-CN" altLang="en-US" sz="2200" b="1" dirty="0">
                <a:latin typeface="宋体" pitchFamily="2" charset="-122"/>
              </a:rPr>
              <a:t>部件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输出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端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</a:p>
          <a:p>
            <a:pPr marL="2238375" indent="-2238375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*结构分类：</a:t>
            </a:r>
            <a:r>
              <a:rPr lang="zh-CN" altLang="en-US" b="1" dirty="0" smtClean="0">
                <a:latin typeface="宋体" pitchFamily="2" charset="-122"/>
              </a:rPr>
              <a:t>单总线结构、双总线结构等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195736" y="4448810"/>
            <a:ext cx="316835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增设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三态门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发送</a:t>
            </a:r>
            <a:r>
              <a:rPr lang="zh-CN" altLang="en-US" sz="1800" b="1" u="sng" dirty="0" smtClean="0">
                <a:solidFill>
                  <a:schemeClr val="accent2"/>
                </a:solidFill>
                <a:latin typeface="宋体" pitchFamily="2" charset="-122"/>
              </a:rPr>
              <a:t>可控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1800" b="1" dirty="0">
              <a:latin typeface="宋体" pitchFamily="2" charset="-122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2195736" y="5805264"/>
            <a:ext cx="662498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增设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锁存器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可</a:t>
            </a:r>
            <a:r>
              <a:rPr lang="zh-CN" altLang="en-US" sz="1800" b="1" u="sng" dirty="0">
                <a:solidFill>
                  <a:schemeClr val="accent2"/>
                </a:solidFill>
                <a:latin typeface="宋体" pitchFamily="2" charset="-122"/>
              </a:rPr>
              <a:t>分时</a:t>
            </a:r>
            <a:r>
              <a:rPr lang="zh-CN" altLang="en-US" sz="1800" b="1" dirty="0">
                <a:latin typeface="宋体" pitchFamily="2" charset="-122"/>
              </a:rPr>
              <a:t>接收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b="1" dirty="0">
                <a:latin typeface="宋体" pitchFamily="2" charset="-122"/>
              </a:rPr>
              <a:t>或</a:t>
            </a:r>
            <a:r>
              <a:rPr lang="zh-CN" altLang="en-US" b="1" dirty="0" smtClean="0">
                <a:latin typeface="宋体" pitchFamily="2" charset="-122"/>
              </a:rPr>
              <a:t>增设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总线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可</a:t>
            </a:r>
            <a:r>
              <a:rPr lang="zh-CN" altLang="en-US" sz="1800" b="1" u="sng" dirty="0">
                <a:solidFill>
                  <a:schemeClr val="accent2"/>
                </a:solidFill>
                <a:latin typeface="宋体" pitchFamily="2" charset="-122"/>
              </a:rPr>
              <a:t>无冲突</a:t>
            </a:r>
            <a:r>
              <a:rPr lang="zh-CN" altLang="en-US" sz="1800" b="1" dirty="0">
                <a:latin typeface="宋体" pitchFamily="2" charset="-122"/>
              </a:rPr>
              <a:t>接收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solidFill>
                <a:srgbClr val="CC3300"/>
              </a:solidFill>
              <a:latin typeface="宋体" pitchFamily="2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 flipV="1">
            <a:off x="4788024" y="4448810"/>
            <a:ext cx="2952328" cy="13231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6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80406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85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79512" y="295488"/>
            <a:ext cx="8856984" cy="4099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Demo_IS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的单总线结构数据通路示例：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0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0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GPRs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的连接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ALU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的连接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9512" y="3345522"/>
            <a:ext cx="8856984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   思考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宋体" pitchFamily="2" charset="-122"/>
              </a:rPr>
              <a:t>GPRs</a:t>
            </a:r>
            <a:r>
              <a:rPr lang="zh-CN" altLang="en-US" sz="2200" b="1" dirty="0" smtClean="0">
                <a:latin typeface="宋体" pitchFamily="2" charset="-122"/>
              </a:rPr>
              <a:t>为什么只配置一个读端口？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915816" y="2875002"/>
            <a:ext cx="561662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输出端增设三态门，输入端直连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仅</a:t>
            </a:r>
            <a:r>
              <a:rPr lang="en-US" altLang="zh-CN" sz="2000" b="1" dirty="0">
                <a:latin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</a:rPr>
              <a:t>个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699792" y="3811106"/>
            <a:ext cx="612068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设置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个锁存器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只有</a:t>
            </a:r>
            <a:r>
              <a:rPr lang="en-US" altLang="zh-CN" sz="2000" b="1" dirty="0" smtClean="0">
                <a:latin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</a:rPr>
              <a:t>个端口直连总线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79512" y="4267775"/>
            <a:ext cx="8856984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   思考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sz="2200" b="1" dirty="0">
                <a:latin typeface="宋体" pitchFamily="2" charset="-122"/>
              </a:rPr>
              <a:t>为什么</a:t>
            </a:r>
            <a:r>
              <a:rPr lang="en-US" altLang="zh-CN" sz="2200" b="1" dirty="0" smtClean="0">
                <a:latin typeface="宋体" pitchFamily="2" charset="-122"/>
              </a:rPr>
              <a:t>Y</a:t>
            </a:r>
            <a:r>
              <a:rPr lang="zh-CN" altLang="en-US" sz="2200" b="1" dirty="0" smtClean="0">
                <a:latin typeface="宋体" pitchFamily="2" charset="-122"/>
              </a:rPr>
              <a:t>→</a:t>
            </a:r>
            <a:r>
              <a:rPr lang="en-US" altLang="zh-CN" sz="2200" b="1" dirty="0" smtClean="0">
                <a:latin typeface="宋体" pitchFamily="2" charset="-122"/>
              </a:rPr>
              <a:t>ALU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IR</a:t>
            </a:r>
            <a:r>
              <a:rPr lang="zh-CN" altLang="en-US" sz="2200" b="1" dirty="0" smtClean="0">
                <a:latin typeface="宋体" pitchFamily="2" charset="-122"/>
              </a:rPr>
              <a:t>→</a:t>
            </a:r>
            <a:r>
              <a:rPr lang="en-US" altLang="zh-CN" sz="2200" b="1" dirty="0" err="1" smtClean="0">
                <a:latin typeface="宋体" pitchFamily="2" charset="-122"/>
              </a:rPr>
              <a:t>ExtU</a:t>
            </a:r>
            <a:r>
              <a:rPr lang="zh-CN" altLang="en-US" sz="2200" b="1" dirty="0" smtClean="0">
                <a:latin typeface="宋体" pitchFamily="2" charset="-122"/>
              </a:rPr>
              <a:t>间不</a:t>
            </a:r>
            <a:r>
              <a:rPr lang="zh-CN" altLang="en-US" sz="2200" b="1" dirty="0">
                <a:latin typeface="宋体" pitchFamily="2" charset="-122"/>
              </a:rPr>
              <a:t>设置三态门？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6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539552" y="907479"/>
            <a:ext cx="8280920" cy="1945457"/>
            <a:chOff x="-36512" y="3501008"/>
            <a:chExt cx="8280920" cy="1945457"/>
          </a:xfrm>
        </p:grpSpPr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1475656" y="3573016"/>
              <a:ext cx="576064" cy="50405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GPRs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 bwMode="auto">
            <a:xfrm flipH="1" flipV="1">
              <a:off x="2051720" y="3933056"/>
              <a:ext cx="360040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 flipV="1">
              <a:off x="2051720" y="3717030"/>
              <a:ext cx="360040" cy="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直接连接符 21"/>
            <p:cNvCxnSpPr>
              <a:stCxn id="25" idx="3"/>
            </p:cNvCxnSpPr>
            <p:nvPr/>
          </p:nvCxnSpPr>
          <p:spPr bwMode="auto">
            <a:xfrm>
              <a:off x="1331641" y="3680849"/>
              <a:ext cx="144015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>
              <a:off x="611560" y="3933056"/>
              <a:ext cx="86409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4" name="等腰三角形 23"/>
            <p:cNvSpPr/>
            <p:nvPr/>
          </p:nvSpPr>
          <p:spPr bwMode="auto">
            <a:xfrm>
              <a:off x="2178968" y="3657899"/>
              <a:ext cx="88776" cy="110821"/>
            </a:xfrm>
            <a:prstGeom prst="triangl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5" name="Text Box 18"/>
            <p:cNvSpPr txBox="1">
              <a:spLocks noChangeArrowheads="1"/>
            </p:cNvSpPr>
            <p:nvPr/>
          </p:nvSpPr>
          <p:spPr bwMode="auto">
            <a:xfrm>
              <a:off x="827585" y="3572658"/>
              <a:ext cx="504056" cy="216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827584" y="3717032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835968" y="3573016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 bwMode="auto">
            <a:xfrm>
              <a:off x="2411760" y="3573016"/>
              <a:ext cx="0" cy="187220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480"/>
            <p:cNvCxnSpPr/>
            <p:nvPr/>
          </p:nvCxnSpPr>
          <p:spPr bwMode="auto">
            <a:xfrm rot="5400000" flipH="1" flipV="1">
              <a:off x="668059" y="3773531"/>
              <a:ext cx="175035" cy="144016"/>
            </a:xfrm>
            <a:prstGeom prst="bentConnector3">
              <a:avLst>
                <a:gd name="adj1" fmla="val 99339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 bwMode="auto">
            <a:xfrm>
              <a:off x="611560" y="3609020"/>
              <a:ext cx="21602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1" name="Text Box 18"/>
            <p:cNvSpPr txBox="1">
              <a:spLocks noChangeArrowheads="1"/>
            </p:cNvSpPr>
            <p:nvPr/>
          </p:nvSpPr>
          <p:spPr bwMode="auto">
            <a:xfrm>
              <a:off x="971600" y="4149080"/>
              <a:ext cx="576064" cy="28892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Y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2" name="AutoShape 15"/>
            <p:cNvSpPr>
              <a:spLocks noChangeArrowheads="1"/>
            </p:cNvSpPr>
            <p:nvPr/>
          </p:nvSpPr>
          <p:spPr bwMode="auto">
            <a:xfrm>
              <a:off x="1259632" y="4637897"/>
              <a:ext cx="576263" cy="303271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1260615" y="5157192"/>
              <a:ext cx="576064" cy="28803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Z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 bwMode="auto">
            <a:xfrm>
              <a:off x="1403648" y="4438005"/>
              <a:ext cx="0" cy="1998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" name="直接连接符 94"/>
            <p:cNvCxnSpPr/>
            <p:nvPr/>
          </p:nvCxnSpPr>
          <p:spPr bwMode="auto">
            <a:xfrm rot="10800000" flipV="1">
              <a:off x="1691680" y="4438005"/>
              <a:ext cx="710992" cy="199892"/>
            </a:xfrm>
            <a:prstGeom prst="bentConnector3">
              <a:avLst>
                <a:gd name="adj1" fmla="val 10037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6" name="直接连接符 35"/>
            <p:cNvCxnSpPr>
              <a:endCxn id="31" idx="3"/>
            </p:cNvCxnSpPr>
            <p:nvPr/>
          </p:nvCxnSpPr>
          <p:spPr bwMode="auto">
            <a:xfrm flipH="1">
              <a:off x="1547664" y="4293542"/>
              <a:ext cx="855008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直接连接符 36"/>
            <p:cNvCxnSpPr>
              <a:endCxn id="33" idx="0"/>
            </p:cNvCxnSpPr>
            <p:nvPr/>
          </p:nvCxnSpPr>
          <p:spPr bwMode="auto">
            <a:xfrm>
              <a:off x="1547664" y="4941168"/>
              <a:ext cx="983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" name="直接连接符 37"/>
            <p:cNvCxnSpPr>
              <a:stCxn id="33" idx="3"/>
            </p:cNvCxnSpPr>
            <p:nvPr/>
          </p:nvCxnSpPr>
          <p:spPr bwMode="auto">
            <a:xfrm>
              <a:off x="1836679" y="5301208"/>
              <a:ext cx="575081" cy="53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9" name="等腰三角形 38"/>
            <p:cNvSpPr/>
            <p:nvPr/>
          </p:nvSpPr>
          <p:spPr bwMode="auto">
            <a:xfrm>
              <a:off x="2051720" y="5242075"/>
              <a:ext cx="88776" cy="110821"/>
            </a:xfrm>
            <a:prstGeom prst="triangl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0" name="Text Box 18"/>
            <p:cNvSpPr txBox="1">
              <a:spLocks noChangeArrowheads="1"/>
            </p:cNvSpPr>
            <p:nvPr/>
          </p:nvSpPr>
          <p:spPr bwMode="auto">
            <a:xfrm>
              <a:off x="-36512" y="3501008"/>
              <a:ext cx="648073" cy="5040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IR.RS</a:t>
              </a:r>
            </a:p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600" b="1" dirty="0" smtClean="0">
                  <a:latin typeface="宋体" pitchFamily="2" charset="-122"/>
                </a:rPr>
                <a:t>IR.RD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2771800" y="357301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2" name="Text Box 18"/>
            <p:cNvSpPr txBox="1">
              <a:spLocks noChangeArrowheads="1"/>
            </p:cNvSpPr>
            <p:nvPr/>
          </p:nvSpPr>
          <p:spPr bwMode="auto">
            <a:xfrm>
              <a:off x="2771800" y="393305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3" name="Text Box 23"/>
            <p:cNvSpPr txBox="1">
              <a:spLocks noChangeArrowheads="1"/>
            </p:cNvSpPr>
            <p:nvPr/>
          </p:nvSpPr>
          <p:spPr bwMode="auto">
            <a:xfrm>
              <a:off x="5076056" y="3586571"/>
              <a:ext cx="2088232" cy="706525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44" name="直接连接符 43"/>
            <p:cNvCxnSpPr>
              <a:stCxn id="41" idx="3"/>
            </p:cNvCxnSpPr>
            <p:nvPr/>
          </p:nvCxnSpPr>
          <p:spPr bwMode="auto">
            <a:xfrm>
              <a:off x="3347864" y="3717479"/>
              <a:ext cx="172819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>
              <a:off x="3347864" y="4005064"/>
              <a:ext cx="172819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 flipH="1" flipV="1">
              <a:off x="3347864" y="4149080"/>
              <a:ext cx="1728192" cy="196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7" name="直接连接符 46"/>
            <p:cNvCxnSpPr/>
            <p:nvPr/>
          </p:nvCxnSpPr>
          <p:spPr bwMode="auto">
            <a:xfrm>
              <a:off x="2411760" y="3717032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>
              <a:off x="2411760" y="4149080"/>
              <a:ext cx="3726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 flipH="1">
              <a:off x="2411760" y="4005064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0" name="等腰三角形 49"/>
            <p:cNvSpPr/>
            <p:nvPr/>
          </p:nvSpPr>
          <p:spPr bwMode="auto">
            <a:xfrm>
              <a:off x="2555776" y="3943216"/>
              <a:ext cx="88776" cy="110821"/>
            </a:xfrm>
            <a:prstGeom prst="triangl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1" name="Text Box 18"/>
            <p:cNvSpPr txBox="1">
              <a:spLocks noChangeArrowheads="1"/>
            </p:cNvSpPr>
            <p:nvPr/>
          </p:nvSpPr>
          <p:spPr bwMode="auto">
            <a:xfrm>
              <a:off x="2771800" y="429309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 bwMode="auto">
            <a:xfrm>
              <a:off x="2411760" y="4509120"/>
              <a:ext cx="3726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 flipH="1">
              <a:off x="2411760" y="4365104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4" name="等腰三角形 53"/>
            <p:cNvSpPr/>
            <p:nvPr/>
          </p:nvSpPr>
          <p:spPr bwMode="auto">
            <a:xfrm>
              <a:off x="2555776" y="4308336"/>
              <a:ext cx="88776" cy="110821"/>
            </a:xfrm>
            <a:prstGeom prst="triangl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5" name="Text Box 18"/>
            <p:cNvSpPr txBox="1">
              <a:spLocks noChangeArrowheads="1"/>
            </p:cNvSpPr>
            <p:nvPr/>
          </p:nvSpPr>
          <p:spPr bwMode="auto">
            <a:xfrm>
              <a:off x="2771800" y="4654029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56" name="直接连接符 150"/>
            <p:cNvCxnSpPr>
              <a:endCxn id="63" idx="1"/>
            </p:cNvCxnSpPr>
            <p:nvPr/>
          </p:nvCxnSpPr>
          <p:spPr bwMode="auto">
            <a:xfrm flipV="1">
              <a:off x="3347864" y="4509567"/>
              <a:ext cx="936104" cy="296300"/>
            </a:xfrm>
            <a:prstGeom prst="bentConnector3">
              <a:avLst>
                <a:gd name="adj1" fmla="val 7489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>
              <a:off x="2411760" y="4798045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8" name="Text Box 18"/>
            <p:cNvSpPr txBox="1">
              <a:spLocks noChangeArrowheads="1"/>
            </p:cNvSpPr>
            <p:nvPr/>
          </p:nvSpPr>
          <p:spPr bwMode="auto">
            <a:xfrm>
              <a:off x="2771800" y="5156299"/>
              <a:ext cx="576064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59" name="直接连接符 58"/>
            <p:cNvCxnSpPr/>
            <p:nvPr/>
          </p:nvCxnSpPr>
          <p:spPr bwMode="auto">
            <a:xfrm>
              <a:off x="3203848" y="4941168"/>
              <a:ext cx="0" cy="2115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 flipH="1" flipV="1">
              <a:off x="2411760" y="5301208"/>
              <a:ext cx="360040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1" name="等腰三角形 60"/>
            <p:cNvSpPr/>
            <p:nvPr/>
          </p:nvSpPr>
          <p:spPr bwMode="auto">
            <a:xfrm>
              <a:off x="2555776" y="5247155"/>
              <a:ext cx="88776" cy="110821"/>
            </a:xfrm>
            <a:prstGeom prst="triangl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2" name="Text Box 23"/>
            <p:cNvSpPr txBox="1">
              <a:spLocks noChangeArrowheads="1"/>
            </p:cNvSpPr>
            <p:nvPr/>
          </p:nvSpPr>
          <p:spPr bwMode="auto">
            <a:xfrm>
              <a:off x="4283968" y="4869160"/>
              <a:ext cx="1440358" cy="57730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r>
                <a:rPr lang="zh-CN" altLang="en-US" sz="1800" b="1" dirty="0" smtClean="0">
                  <a:latin typeface="宋体" pitchFamily="2" charset="-122"/>
                </a:rPr>
                <a:t>控制信号形成电路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3" name="Text Box 18"/>
            <p:cNvSpPr txBox="1">
              <a:spLocks noChangeArrowheads="1"/>
            </p:cNvSpPr>
            <p:nvPr/>
          </p:nvSpPr>
          <p:spPr bwMode="auto">
            <a:xfrm>
              <a:off x="4283968" y="4365104"/>
              <a:ext cx="576064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 bwMode="auto">
            <a:xfrm>
              <a:off x="4355976" y="4654029"/>
              <a:ext cx="0" cy="2115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4788024" y="4653136"/>
              <a:ext cx="0" cy="2115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6" name="Text Box 23"/>
            <p:cNvSpPr txBox="1">
              <a:spLocks noChangeArrowheads="1"/>
            </p:cNvSpPr>
            <p:nvPr/>
          </p:nvSpPr>
          <p:spPr bwMode="auto">
            <a:xfrm>
              <a:off x="6156176" y="4864672"/>
              <a:ext cx="1008112" cy="5805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时序信号形成电路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7" name="直接连接符 167"/>
            <p:cNvCxnSpPr/>
            <p:nvPr/>
          </p:nvCxnSpPr>
          <p:spPr bwMode="auto">
            <a:xfrm flipH="1">
              <a:off x="5724326" y="5302565"/>
              <a:ext cx="43185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 flipH="1">
              <a:off x="4067944" y="4941168"/>
              <a:ext cx="21602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 flipH="1">
              <a:off x="4067944" y="5373216"/>
              <a:ext cx="21602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70" name="直接连接符 167"/>
            <p:cNvCxnSpPr/>
            <p:nvPr/>
          </p:nvCxnSpPr>
          <p:spPr bwMode="auto">
            <a:xfrm flipH="1">
              <a:off x="5724128" y="5013176"/>
              <a:ext cx="43185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7165851" y="3717032"/>
              <a:ext cx="504056" cy="4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2" name="直接连接符 71"/>
            <p:cNvCxnSpPr/>
            <p:nvPr/>
          </p:nvCxnSpPr>
          <p:spPr bwMode="auto">
            <a:xfrm>
              <a:off x="7165851" y="3869432"/>
              <a:ext cx="504056" cy="4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3" name="直接连接符 72"/>
            <p:cNvCxnSpPr/>
            <p:nvPr/>
          </p:nvCxnSpPr>
          <p:spPr bwMode="auto">
            <a:xfrm>
              <a:off x="7165851" y="4076625"/>
              <a:ext cx="50405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74" name="Text Box 18"/>
            <p:cNvSpPr txBox="1">
              <a:spLocks noChangeArrowheads="1"/>
            </p:cNvSpPr>
            <p:nvPr/>
          </p:nvSpPr>
          <p:spPr bwMode="auto">
            <a:xfrm>
              <a:off x="7668344" y="3657700"/>
              <a:ext cx="576064" cy="52678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5" name="Text Box 18"/>
            <p:cNvSpPr txBox="1">
              <a:spLocks noChangeArrowheads="1"/>
            </p:cNvSpPr>
            <p:nvPr/>
          </p:nvSpPr>
          <p:spPr bwMode="auto">
            <a:xfrm>
              <a:off x="3222900" y="4937474"/>
              <a:ext cx="4758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latin typeface="宋体" pitchFamily="2" charset="-122"/>
                </a:rPr>
                <a:t>disp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76" name="Text Box 18"/>
            <p:cNvSpPr txBox="1">
              <a:spLocks noChangeArrowheads="1"/>
            </p:cNvSpPr>
            <p:nvPr/>
          </p:nvSpPr>
          <p:spPr bwMode="auto">
            <a:xfrm>
              <a:off x="4453042" y="4651426"/>
              <a:ext cx="237916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…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77" name="Text Box 18"/>
            <p:cNvSpPr txBox="1">
              <a:spLocks noChangeArrowheads="1"/>
            </p:cNvSpPr>
            <p:nvPr/>
          </p:nvSpPr>
          <p:spPr bwMode="auto">
            <a:xfrm rot="16200000">
              <a:off x="5832677" y="5049714"/>
              <a:ext cx="2880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…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78" name="Text Box 18"/>
            <p:cNvSpPr txBox="1">
              <a:spLocks noChangeArrowheads="1"/>
            </p:cNvSpPr>
            <p:nvPr/>
          </p:nvSpPr>
          <p:spPr bwMode="auto">
            <a:xfrm rot="16200000">
              <a:off x="4031406" y="5049714"/>
              <a:ext cx="2880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…</a:t>
              </a:r>
              <a:endParaRPr lang="en-US" altLang="zh-CN" sz="16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79" name="Text Box 18"/>
            <p:cNvSpPr txBox="1">
              <a:spLocks noChangeArrowheads="1"/>
            </p:cNvSpPr>
            <p:nvPr/>
          </p:nvSpPr>
          <p:spPr bwMode="auto">
            <a:xfrm>
              <a:off x="2140496" y="4504357"/>
              <a:ext cx="271264" cy="6480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单总线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</p:grpSp>
      <p:sp>
        <p:nvSpPr>
          <p:cNvPr id="80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81" name="Text Box 8"/>
          <p:cNvSpPr txBox="1">
            <a:spLocks noChangeArrowheads="1"/>
          </p:cNvSpPr>
          <p:nvPr/>
        </p:nvSpPr>
        <p:spPr bwMode="auto">
          <a:xfrm>
            <a:off x="179512" y="5207134"/>
            <a:ext cx="8856984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   思考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3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sz="2200" b="1" dirty="0" smtClean="0">
                <a:latin typeface="宋体" pitchFamily="2" charset="-122"/>
              </a:rPr>
              <a:t>实现</a:t>
            </a:r>
            <a:r>
              <a:rPr lang="en-US" altLang="zh-CN" sz="2200" b="1" dirty="0">
                <a:latin typeface="宋体" pitchFamily="2" charset="-122"/>
              </a:rPr>
              <a:t>R2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(R0)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>
                <a:latin typeface="宋体" pitchFamily="2" charset="-122"/>
              </a:rPr>
              <a:t>(R1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需要几个基本操作？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82" name="Text Box 150"/>
          <p:cNvSpPr txBox="1">
            <a:spLocks noChangeArrowheads="1"/>
          </p:cNvSpPr>
          <p:nvPr/>
        </p:nvSpPr>
        <p:spPr bwMode="auto">
          <a:xfrm>
            <a:off x="179388" y="472514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数据传送的特性：</a:t>
            </a:r>
            <a:r>
              <a:rPr lang="zh-CN" altLang="en-US" b="1" dirty="0" smtClean="0">
                <a:latin typeface="宋体" pitchFamily="2" charset="-122"/>
              </a:rPr>
              <a:t>同时</a:t>
            </a:r>
            <a:r>
              <a:rPr lang="zh-CN" altLang="en-US" b="1" dirty="0">
                <a:latin typeface="宋体" pitchFamily="2" charset="-122"/>
              </a:rPr>
              <a:t>只能</a:t>
            </a:r>
            <a:r>
              <a:rPr lang="zh-CN" altLang="en-US" b="1" dirty="0" smtClean="0">
                <a:latin typeface="宋体" pitchFamily="2" charset="-122"/>
              </a:rPr>
              <a:t>传送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一个</a:t>
            </a:r>
            <a:r>
              <a:rPr lang="zh-CN" altLang="en-US" b="1" dirty="0" smtClean="0">
                <a:latin typeface="宋体" pitchFamily="2" charset="-122"/>
              </a:rPr>
              <a:t>数据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83" name="AutoShape 499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97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81" grpId="0"/>
      <p:bldP spid="8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5"/>
          <p:cNvSpPr txBox="1">
            <a:spLocks noChangeArrowheads="1"/>
          </p:cNvSpPr>
          <p:nvPr/>
        </p:nvSpPr>
        <p:spPr bwMode="auto">
          <a:xfrm>
            <a:off x="178183" y="325824"/>
            <a:ext cx="8497925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※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主要内容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⑴</a:t>
            </a: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CPU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的组成与工作流程：</a:t>
            </a:r>
            <a:r>
              <a:rPr lang="zh-CN" altLang="en-US" sz="2200" b="1" dirty="0" smtClean="0">
                <a:latin typeface="宋体" pitchFamily="2" charset="-122"/>
              </a:rPr>
              <a:t>功能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模型</a:t>
            </a:r>
            <a:r>
              <a:rPr lang="en-US" altLang="zh-CN" sz="1800" b="1" dirty="0" smtClean="0">
                <a:latin typeface="宋体" pitchFamily="2" charset="-122"/>
              </a:rPr>
              <a:t>/ISA)</a:t>
            </a:r>
            <a:r>
              <a:rPr lang="zh-CN" altLang="en-US" sz="2200" b="1" dirty="0" smtClean="0">
                <a:latin typeface="宋体" pitchFamily="2" charset="-122"/>
              </a:rPr>
              <a:t>，组成，工作流程，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                 </a:t>
            </a:r>
            <a:r>
              <a:rPr lang="zh-CN" altLang="en-US" sz="2200" b="1" dirty="0">
                <a:latin typeface="宋体" pitchFamily="2" charset="-122"/>
              </a:rPr>
              <a:t>指令的执行</a:t>
            </a:r>
            <a:r>
              <a:rPr lang="zh-CN" altLang="en-US" sz="2200" b="1" dirty="0" smtClean="0">
                <a:latin typeface="宋体" pitchFamily="2" charset="-122"/>
              </a:rPr>
              <a:t>过程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操作需求分析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⑵数据通路的组织：</a:t>
            </a:r>
            <a:r>
              <a:rPr lang="en-US" altLang="zh-CN" sz="2200" b="1" dirty="0" smtClean="0">
                <a:latin typeface="宋体" pitchFamily="2" charset="-122"/>
              </a:rPr>
              <a:t>DP</a:t>
            </a:r>
            <a:r>
              <a:rPr lang="zh-CN" altLang="en-US" sz="2200" b="1" dirty="0" smtClean="0">
                <a:latin typeface="宋体" pitchFamily="2" charset="-122"/>
              </a:rPr>
              <a:t>基本组成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部件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互连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en-US" altLang="zh-CN" sz="2000" dirty="0" err="1" smtClean="0">
                <a:latin typeface="+mn-lt"/>
              </a:rPr>
              <a:t>μ</a:t>
            </a:r>
            <a:r>
              <a:rPr lang="en-US" altLang="zh-CN" sz="2000" b="1" dirty="0" err="1" smtClean="0">
                <a:latin typeface="宋体" pitchFamily="2" charset="-122"/>
              </a:rPr>
              <a:t>OP</a:t>
            </a:r>
            <a:r>
              <a:rPr lang="zh-CN" altLang="en-US" sz="2000" b="1" dirty="0" smtClean="0">
                <a:latin typeface="宋体" pitchFamily="2" charset="-122"/>
              </a:rPr>
              <a:t>及控制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            </a:t>
            </a:r>
            <a:r>
              <a:rPr lang="zh-CN" altLang="en-US" sz="2200" b="1" dirty="0" smtClean="0">
                <a:latin typeface="宋体" pitchFamily="2" charset="-122"/>
              </a:rPr>
              <a:t>指令</a:t>
            </a:r>
            <a:r>
              <a:rPr lang="zh-CN" altLang="en-US" sz="2200" b="1" dirty="0">
                <a:latin typeface="宋体" pitchFamily="2" charset="-122"/>
              </a:rPr>
              <a:t>执行</a:t>
            </a:r>
            <a:r>
              <a:rPr lang="zh-CN" altLang="en-US" sz="2200" b="1" dirty="0" smtClean="0">
                <a:latin typeface="宋体" pitchFamily="2" charset="-122"/>
              </a:rPr>
              <a:t>过程的组织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控制需求设计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itchFamily="2" charset="-122"/>
              </a:rPr>
              <a:t>       </a:t>
            </a:r>
            <a:r>
              <a:rPr lang="en-US" altLang="zh-CN" sz="2200" b="1" dirty="0" smtClean="0">
                <a:latin typeface="宋体" pitchFamily="2" charset="-122"/>
              </a:rPr>
              <a:t>      DP</a:t>
            </a:r>
            <a:r>
              <a:rPr lang="zh-CN" altLang="en-US" sz="2200" b="1" dirty="0" smtClean="0">
                <a:latin typeface="宋体" pitchFamily="2" charset="-122"/>
              </a:rPr>
              <a:t>的设计方法，单周期</a:t>
            </a:r>
            <a:r>
              <a:rPr lang="en-US" altLang="zh-CN" sz="2200" b="1" dirty="0" smtClean="0">
                <a:latin typeface="宋体" pitchFamily="2" charset="-122"/>
              </a:rPr>
              <a:t>DP</a:t>
            </a:r>
            <a:r>
              <a:rPr lang="zh-CN" altLang="en-US" sz="2200" b="1" dirty="0" smtClean="0">
                <a:latin typeface="宋体" pitchFamily="2" charset="-122"/>
              </a:rPr>
              <a:t>、多周期</a:t>
            </a:r>
            <a:r>
              <a:rPr lang="en-US" altLang="zh-CN" sz="2200" b="1" dirty="0" smtClean="0">
                <a:latin typeface="宋体" pitchFamily="2" charset="-122"/>
              </a:rPr>
              <a:t>DP</a:t>
            </a:r>
            <a:r>
              <a:rPr lang="zh-CN" altLang="en-US" sz="2200" b="1" dirty="0" smtClean="0">
                <a:latin typeface="宋体" pitchFamily="2" charset="-122"/>
              </a:rPr>
              <a:t>的设计</a:t>
            </a:r>
            <a:r>
              <a:rPr lang="en-US" altLang="zh-CN" sz="1600" b="1" dirty="0" smtClean="0">
                <a:latin typeface="宋体" pitchFamily="2" charset="-122"/>
              </a:rPr>
              <a:t>(</a:t>
            </a:r>
            <a:r>
              <a:rPr lang="zh-CN" altLang="en-US" sz="1600" b="1" dirty="0" smtClean="0">
                <a:latin typeface="宋体" pitchFamily="2" charset="-122"/>
              </a:rPr>
              <a:t>△</a:t>
            </a:r>
            <a:r>
              <a:rPr lang="en-US" altLang="zh-CN" sz="1600" b="1" dirty="0" smtClean="0">
                <a:latin typeface="宋体" pitchFamily="2" charset="-122"/>
              </a:rPr>
              <a:t>)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 ⑶控制器的组成：</a:t>
            </a:r>
            <a:r>
              <a:rPr lang="zh-CN" altLang="en-US" sz="2200" b="1" dirty="0" smtClean="0">
                <a:latin typeface="宋体" pitchFamily="2" charset="-122"/>
              </a:rPr>
              <a:t>基本结构</a:t>
            </a:r>
            <a:r>
              <a:rPr lang="zh-CN" altLang="en-US" sz="2200" b="1" spc="-80" dirty="0" smtClean="0">
                <a:latin typeface="宋体" pitchFamily="2" charset="-122"/>
              </a:rPr>
              <a:t>，时序信</a:t>
            </a:r>
            <a:r>
              <a:rPr lang="zh-CN" altLang="en-US" sz="2200" b="1" spc="-80" dirty="0" smtClean="0">
                <a:latin typeface="+mn-ea"/>
                <a:ea typeface="+mn-ea"/>
              </a:rPr>
              <a:t>号的形成</a:t>
            </a:r>
            <a:r>
              <a:rPr lang="en-US" altLang="zh-CN" sz="1800" b="1" spc="-80" dirty="0" smtClean="0">
                <a:latin typeface="+mn-ea"/>
                <a:ea typeface="+mn-ea"/>
              </a:rPr>
              <a:t>(</a:t>
            </a:r>
            <a:r>
              <a:rPr lang="zh-CN" altLang="en-US" sz="1800" b="1" spc="-80" dirty="0" smtClean="0">
                <a:latin typeface="+mn-ea"/>
                <a:ea typeface="+mn-ea"/>
              </a:rPr>
              <a:t>信号序列</a:t>
            </a:r>
            <a:r>
              <a:rPr lang="en-US" altLang="zh-CN" sz="1800" b="1" spc="-80" dirty="0" smtClean="0">
                <a:latin typeface="+mn-ea"/>
                <a:ea typeface="+mn-ea"/>
              </a:rPr>
              <a:t>/</a:t>
            </a:r>
            <a:r>
              <a:rPr lang="zh-CN" altLang="en-US" sz="1800" b="1" spc="-80" dirty="0" smtClean="0">
                <a:latin typeface="+mn-ea"/>
                <a:ea typeface="+mn-ea"/>
              </a:rPr>
              <a:t>定时</a:t>
            </a:r>
            <a:r>
              <a:rPr lang="en-US" altLang="zh-CN" sz="1800" b="1" spc="-80" dirty="0" smtClean="0">
                <a:latin typeface="+mn-ea"/>
                <a:ea typeface="+mn-ea"/>
              </a:rPr>
              <a:t>)</a:t>
            </a:r>
            <a:r>
              <a:rPr lang="zh-CN" altLang="en-US" sz="2200" b="1" spc="-80" dirty="0" smtClean="0">
                <a:latin typeface="+mn-ea"/>
                <a:ea typeface="+mn-ea"/>
              </a:rPr>
              <a:t>，</a:t>
            </a:r>
            <a:r>
              <a:rPr lang="en-US" altLang="zh-CN" sz="2200" spc="-80" dirty="0" smtClean="0">
                <a:latin typeface="+mn-ea"/>
                <a:ea typeface="+mn-ea"/>
              </a:rPr>
              <a:t> </a:t>
            </a: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spc="-80" dirty="0">
                <a:latin typeface="+mn-ea"/>
                <a:ea typeface="+mn-ea"/>
              </a:rPr>
              <a:t> </a:t>
            </a:r>
            <a:r>
              <a:rPr lang="en-US" altLang="zh-CN" sz="2200" spc="-80" dirty="0" smtClean="0">
                <a:latin typeface="+mn-ea"/>
                <a:ea typeface="+mn-ea"/>
              </a:rPr>
              <a:t>                    </a:t>
            </a:r>
            <a:r>
              <a:rPr lang="en-US" altLang="zh-CN" sz="2200" spc="-80" dirty="0" err="1" smtClean="0"/>
              <a:t>μ</a:t>
            </a:r>
            <a:r>
              <a:rPr lang="en-US" altLang="zh-CN" sz="2200" b="1" spc="-80" dirty="0" err="1" smtClean="0">
                <a:latin typeface="宋体" pitchFamily="2" charset="-122"/>
              </a:rPr>
              <a:t>OP</a:t>
            </a:r>
            <a:r>
              <a:rPr lang="zh-CN" altLang="en-US" sz="2200" b="1" spc="-80" dirty="0" smtClean="0">
                <a:latin typeface="宋体" pitchFamily="2" charset="-122"/>
              </a:rPr>
              <a:t>控制信号的形成</a:t>
            </a:r>
            <a:endParaRPr lang="en-US" altLang="zh-CN" sz="2200" b="1" spc="-80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⑷硬布线</a:t>
            </a: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CU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设计：</a:t>
            </a:r>
            <a:r>
              <a:rPr lang="zh-CN" altLang="en-US" sz="2200" b="1" dirty="0" smtClean="0">
                <a:latin typeface="宋体" pitchFamily="2" charset="-122"/>
              </a:rPr>
              <a:t>设计步骤，单周期</a:t>
            </a:r>
            <a:r>
              <a:rPr lang="en-US" altLang="zh-CN" sz="2200" b="1" dirty="0" smtClean="0">
                <a:latin typeface="宋体" pitchFamily="2" charset="-122"/>
              </a:rPr>
              <a:t>CU</a:t>
            </a:r>
            <a:r>
              <a:rPr lang="zh-CN" altLang="en-US" sz="2200" b="1" dirty="0" smtClean="0">
                <a:latin typeface="宋体" pitchFamily="2" charset="-122"/>
              </a:rPr>
              <a:t>、多周期</a:t>
            </a:r>
            <a:r>
              <a:rPr lang="en-US" altLang="zh-CN" sz="2200" b="1" dirty="0" smtClean="0">
                <a:latin typeface="宋体" pitchFamily="2" charset="-122"/>
              </a:rPr>
              <a:t>CU</a:t>
            </a:r>
            <a:r>
              <a:rPr lang="zh-CN" altLang="en-US" sz="2200" b="1" dirty="0" smtClean="0">
                <a:latin typeface="宋体" pitchFamily="2" charset="-122"/>
              </a:rPr>
              <a:t>的设计</a:t>
            </a:r>
            <a:r>
              <a:rPr lang="en-US" altLang="zh-CN" sz="1600" b="1" dirty="0">
                <a:latin typeface="宋体" pitchFamily="2" charset="-122"/>
              </a:rPr>
              <a:t>(×)</a:t>
            </a:r>
            <a:endParaRPr lang="en-US" altLang="zh-CN" sz="18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⑸微程序</a:t>
            </a: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CU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设计：</a:t>
            </a:r>
            <a:r>
              <a:rPr lang="zh-CN" altLang="en-US" sz="2200" b="1" dirty="0" smtClean="0">
                <a:latin typeface="宋体" pitchFamily="2" charset="-122"/>
              </a:rPr>
              <a:t>微程序控制思想，</a:t>
            </a:r>
            <a:r>
              <a:rPr lang="en-US" altLang="zh-CN" sz="2200" b="1" dirty="0" smtClean="0">
                <a:latin typeface="宋体" pitchFamily="2" charset="-122"/>
              </a:rPr>
              <a:t>CU</a:t>
            </a:r>
            <a:r>
              <a:rPr lang="zh-CN" altLang="en-US" sz="2200" b="1" dirty="0" smtClean="0">
                <a:latin typeface="宋体" pitchFamily="2" charset="-122"/>
              </a:rPr>
              <a:t>的组成及工作原理，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          </a:t>
            </a:r>
            <a:r>
              <a:rPr lang="zh-CN" altLang="en-US" sz="2200" b="1" dirty="0" smtClean="0">
                <a:latin typeface="宋体" pitchFamily="2" charset="-122"/>
              </a:rPr>
              <a:t>微指令格式</a:t>
            </a:r>
            <a:r>
              <a:rPr lang="en-US" altLang="zh-CN" sz="1600" b="1" dirty="0" smtClean="0">
                <a:latin typeface="宋体" pitchFamily="2" charset="-122"/>
              </a:rPr>
              <a:t>(×)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</a:rPr>
              <a:t>CU</a:t>
            </a:r>
            <a:r>
              <a:rPr lang="zh-CN" altLang="en-US" sz="2200" b="1" dirty="0" smtClean="0">
                <a:latin typeface="宋体" pitchFamily="2" charset="-122"/>
              </a:rPr>
              <a:t>的设计</a:t>
            </a:r>
            <a:r>
              <a:rPr lang="en-US" altLang="zh-CN" sz="1600" b="1" dirty="0" smtClean="0">
                <a:latin typeface="宋体" pitchFamily="2" charset="-122"/>
              </a:rPr>
              <a:t>(×)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⑹异常及中断的处理：</a:t>
            </a:r>
            <a:r>
              <a:rPr lang="zh-CN" altLang="en-US" sz="2200" b="1" dirty="0" smtClean="0">
                <a:latin typeface="宋体" pitchFamily="2" charset="-122"/>
              </a:rPr>
              <a:t>基本概念，处理过程，中断机构组成</a:t>
            </a:r>
            <a:r>
              <a:rPr lang="en-US" altLang="zh-CN" sz="1600" b="1" dirty="0" smtClean="0">
                <a:latin typeface="宋体" pitchFamily="2" charset="-122"/>
              </a:rPr>
              <a:t>(×)</a:t>
            </a:r>
            <a:endParaRPr lang="en-US" altLang="zh-CN" sz="18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⑺指令流水线技术：</a:t>
            </a:r>
            <a:r>
              <a:rPr lang="zh-CN" altLang="en-US" sz="2200" b="1" dirty="0" smtClean="0">
                <a:latin typeface="宋体" pitchFamily="2" charset="-122"/>
              </a:rPr>
              <a:t>组成及性能，冒险处理</a:t>
            </a:r>
            <a:r>
              <a:rPr lang="en-US" altLang="zh-CN" sz="1800" b="1" dirty="0" smtClean="0">
                <a:latin typeface="宋体" pitchFamily="2" charset="-122"/>
              </a:rPr>
              <a:t>(×)</a:t>
            </a:r>
            <a:r>
              <a:rPr lang="zh-CN" altLang="en-US" sz="2200" b="1" dirty="0" smtClean="0">
                <a:latin typeface="宋体" pitchFamily="2" charset="-122"/>
              </a:rPr>
              <a:t>，并行技术</a:t>
            </a:r>
            <a:r>
              <a:rPr lang="en-US" altLang="zh-CN" sz="1800" b="1" dirty="0">
                <a:latin typeface="宋体" pitchFamily="2" charset="-122"/>
              </a:rPr>
              <a:t>(×)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5" name="AutoShape 39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5400000">
            <a:off x="8533133" y="1074973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39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5400000">
            <a:off x="8533134" y="1844824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39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5400000">
            <a:off x="8533134" y="306896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39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5400000">
            <a:off x="8533134" y="378904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398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 rot="5400000">
            <a:off x="8533134" y="429309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398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 rot="5400000">
            <a:off x="8532441" y="5085184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398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 rot="5400000">
            <a:off x="8532441" y="5517232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左大括号 3"/>
          <p:cNvSpPr/>
          <p:nvPr/>
        </p:nvSpPr>
        <p:spPr bwMode="auto">
          <a:xfrm>
            <a:off x="467544" y="3212976"/>
            <a:ext cx="144016" cy="1408237"/>
          </a:xfrm>
          <a:prstGeom prst="leftBrace">
            <a:avLst>
              <a:gd name="adj1" fmla="val 38568"/>
              <a:gd name="adj2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Text Box 51"/>
          <p:cNvSpPr txBox="1">
            <a:spLocks noChangeArrowheads="1"/>
          </p:cNvSpPr>
          <p:nvPr/>
        </p:nvSpPr>
        <p:spPr bwMode="auto">
          <a:xfrm>
            <a:off x="683569" y="5949280"/>
            <a:ext cx="7992887" cy="428267"/>
          </a:xfrm>
          <a:prstGeom prst="rect">
            <a:avLst/>
          </a:prstGeom>
          <a:solidFill>
            <a:srgbClr val="CCFFFF">
              <a:alpha val="80000"/>
            </a:srgbClr>
          </a:solidFill>
          <a:ln w="15875">
            <a:solidFill>
              <a:srgbClr val="990099"/>
            </a:solidFill>
            <a:miter lim="800000"/>
            <a:headEnd/>
            <a:tailEnd/>
          </a:ln>
          <a:effectLst/>
        </p:spPr>
        <p:txBody>
          <a:bodyPr lIns="36000" tIns="10800" rIns="36000" bIns="10800" anchor="ctr" anchorCtr="0"/>
          <a:lstStyle/>
          <a:p>
            <a:pPr marL="271463" indent="-271463">
              <a:lnSpc>
                <a:spcPct val="125000"/>
              </a:lnSpc>
            </a:pPr>
            <a:r>
              <a:rPr lang="zh-CN" altLang="en-US" sz="2200" b="1" u="none" dirty="0" smtClean="0">
                <a:solidFill>
                  <a:schemeClr val="accent2"/>
                </a:solidFill>
              </a:rPr>
              <a:t>总体要求：</a:t>
            </a:r>
            <a:r>
              <a:rPr lang="en-US" altLang="zh-CN" sz="2200" b="1" u="none" dirty="0" smtClean="0">
                <a:solidFill>
                  <a:schemeClr val="accent2"/>
                </a:solidFill>
              </a:rPr>
              <a:t> </a:t>
            </a:r>
            <a:r>
              <a:rPr lang="zh-CN" altLang="en-US" sz="2200" b="1" u="none" dirty="0" smtClean="0">
                <a:solidFill>
                  <a:schemeClr val="tx1"/>
                </a:solidFill>
              </a:rPr>
              <a:t>掌握</a:t>
            </a:r>
            <a:r>
              <a:rPr lang="en-US" altLang="zh-CN" sz="2200" b="1" u="none" dirty="0" smtClean="0">
                <a:solidFill>
                  <a:schemeClr val="tx1"/>
                </a:solidFill>
                <a:latin typeface="+mn-ea"/>
                <a:ea typeface="+mn-ea"/>
              </a:rPr>
              <a:t>CPU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+mn-ea"/>
                <a:ea typeface="+mn-ea"/>
              </a:rPr>
              <a:t>的组成、工作原理，了解异常处理、流水线</a:t>
            </a:r>
            <a:endParaRPr lang="en-US" altLang="zh-CN" sz="2200" b="1" u="none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179512" y="265872"/>
            <a:ext cx="885698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点点结构数据通路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marL="2238375" indent="-2238375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*互连结构：</a:t>
            </a:r>
            <a:r>
              <a:rPr lang="zh-CN" altLang="en-US" b="1" dirty="0" smtClean="0">
                <a:latin typeface="宋体" pitchFamily="2" charset="-122"/>
              </a:rPr>
              <a:t>每个输入端通过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不同信号线</a:t>
            </a:r>
            <a:r>
              <a:rPr lang="zh-CN" altLang="en-US" b="1" dirty="0" smtClean="0">
                <a:latin typeface="宋体" pitchFamily="2" charset="-122"/>
              </a:rPr>
              <a:t>连接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其他</a:t>
            </a:r>
            <a:r>
              <a:rPr lang="zh-CN" altLang="en-US" b="1" dirty="0" smtClean="0">
                <a:latin typeface="宋体" pitchFamily="2" charset="-122"/>
              </a:rPr>
              <a:t>部件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输出端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4" name="Text Box 150"/>
          <p:cNvSpPr txBox="1">
            <a:spLocks noChangeArrowheads="1"/>
          </p:cNvSpPr>
          <p:nvPr/>
        </p:nvSpPr>
        <p:spPr bwMode="auto">
          <a:xfrm>
            <a:off x="179388" y="445917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数据传送的特性：</a:t>
            </a:r>
            <a:r>
              <a:rPr lang="zh-CN" altLang="en-US" b="1" dirty="0" smtClean="0">
                <a:latin typeface="宋体" pitchFamily="2" charset="-122"/>
              </a:rPr>
              <a:t>同时可传送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多个</a:t>
            </a:r>
            <a:r>
              <a:rPr lang="zh-CN" altLang="en-US" b="1" dirty="0" smtClean="0">
                <a:latin typeface="宋体" pitchFamily="2" charset="-122"/>
              </a:rPr>
              <a:t>数据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所有的入端数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9512" y="1196752"/>
            <a:ext cx="8856984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*部件互连方法：</a:t>
            </a:r>
            <a:r>
              <a:rPr lang="zh-CN" altLang="en-US" b="1" dirty="0" smtClean="0">
                <a:latin typeface="宋体" pitchFamily="2" charset="-122"/>
              </a:rPr>
              <a:t>输出端</a:t>
            </a:r>
            <a:r>
              <a:rPr lang="zh-CN" altLang="en-US" b="1" u="sng" dirty="0" smtClean="0">
                <a:latin typeface="宋体" pitchFamily="2" charset="-122"/>
              </a:rPr>
              <a:t>直连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b="1" spc="-100" dirty="0" smtClean="0">
                <a:latin typeface="宋体" pitchFamily="2" charset="-122"/>
              </a:rPr>
              <a:t>输入端</a:t>
            </a:r>
            <a:r>
              <a:rPr lang="zh-CN" altLang="en-US" b="1" u="sng" spc="-100" dirty="0" smtClean="0">
                <a:latin typeface="宋体" pitchFamily="2" charset="-122"/>
              </a:rPr>
              <a:t>增设</a:t>
            </a:r>
            <a:r>
              <a:rPr lang="zh-CN" altLang="en-US" b="1" spc="-100" dirty="0" smtClean="0">
                <a:solidFill>
                  <a:srgbClr val="CC3300"/>
                </a:solidFill>
                <a:latin typeface="宋体" pitchFamily="2" charset="-122"/>
              </a:rPr>
              <a:t>多路选择器</a:t>
            </a:r>
            <a:endParaRPr lang="en-US" altLang="zh-CN" b="1" spc="-100" dirty="0" smtClean="0">
              <a:solidFill>
                <a:srgbClr val="CC3300"/>
              </a:solidFill>
              <a:latin typeface="宋体" pitchFamily="2" charset="-122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79512" y="165086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Demo_IS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的点点结构数据通路示例：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79512" y="5373216"/>
            <a:ext cx="885698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种结构比较：</a:t>
            </a:r>
            <a:r>
              <a:rPr lang="zh-CN" altLang="en-US" sz="2200" b="1" dirty="0" smtClean="0">
                <a:latin typeface="宋体" pitchFamily="2" charset="-122"/>
              </a:rPr>
              <a:t>总线结构互连简单、分时传送、仅用于</a:t>
            </a:r>
            <a:r>
              <a:rPr lang="zh-CN" altLang="en-US" sz="2200" b="1" u="sng" dirty="0" smtClean="0">
                <a:latin typeface="宋体" pitchFamily="2" charset="-122"/>
              </a:rPr>
              <a:t>多周期</a:t>
            </a:r>
            <a:r>
              <a:rPr lang="en-US" altLang="zh-CN" sz="2200" b="1" u="sng" dirty="0" smtClean="0">
                <a:latin typeface="宋体" pitchFamily="2" charset="-122"/>
              </a:rPr>
              <a:t>CPU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 </a:t>
            </a:r>
            <a:r>
              <a:rPr lang="en-US" altLang="zh-CN" b="1" baseline="-25000" dirty="0" smtClean="0">
                <a:latin typeface="宋体" pitchFamily="2" charset="-122"/>
              </a:rPr>
              <a:t> </a:t>
            </a:r>
            <a:r>
              <a:rPr lang="zh-CN" altLang="en-US" sz="2200" b="1" dirty="0" smtClean="0">
                <a:latin typeface="宋体" pitchFamily="2" charset="-122"/>
              </a:rPr>
              <a:t>点点结构互连复杂、同时传送、可用于</a:t>
            </a:r>
            <a:r>
              <a:rPr lang="zh-CN" altLang="en-US" sz="2200" b="1" u="sng" dirty="0" smtClean="0">
                <a:latin typeface="宋体" pitchFamily="2" charset="-122"/>
              </a:rPr>
              <a:t>单周期</a:t>
            </a:r>
            <a:r>
              <a:rPr lang="en-US" altLang="zh-CN" sz="2200" b="1" u="sng" dirty="0" smtClean="0">
                <a:latin typeface="宋体" pitchFamily="2" charset="-122"/>
              </a:rPr>
              <a:t>CPU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79512" y="4005064"/>
            <a:ext cx="8856984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思考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宋体" pitchFamily="2" charset="-122"/>
              </a:rPr>
              <a:t>GPRs</a:t>
            </a:r>
            <a:r>
              <a:rPr lang="zh-CN" altLang="en-US" sz="2200" b="1" dirty="0" smtClean="0">
                <a:latin typeface="宋体" pitchFamily="2" charset="-122"/>
              </a:rPr>
              <a:t>只有一个读端口时，数据通路如何改变？  </a:t>
            </a: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rPr>
              <a:t>ALU</a:t>
            </a:r>
            <a:r>
              <a:rPr lang="zh-CN" altLang="en-US" sz="1600" b="1" dirty="0" smtClean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rPr>
              <a:t>增设</a:t>
            </a: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rPr>
              <a:t>Y</a:t>
            </a:r>
          </a:p>
        </p:txBody>
      </p:sp>
      <p:sp>
        <p:nvSpPr>
          <p:cNvPr id="16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06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683568" y="2204864"/>
            <a:ext cx="8208912" cy="1728192"/>
            <a:chOff x="35496" y="2708920"/>
            <a:chExt cx="8208912" cy="1728192"/>
          </a:xfrm>
        </p:grpSpPr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1403648" y="3141415"/>
              <a:ext cx="576064" cy="4390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GPRs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 bwMode="auto">
            <a:xfrm flipV="1">
              <a:off x="1187624" y="3789040"/>
              <a:ext cx="21602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7" name="直接连接符 480"/>
            <p:cNvCxnSpPr/>
            <p:nvPr/>
          </p:nvCxnSpPr>
          <p:spPr bwMode="auto">
            <a:xfrm flipV="1">
              <a:off x="1218550" y="3284985"/>
              <a:ext cx="186082" cy="143121"/>
            </a:xfrm>
            <a:prstGeom prst="bentConnector3">
              <a:avLst>
                <a:gd name="adj1" fmla="val -1187"/>
              </a:avLst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>
              <a:off x="827584" y="3212976"/>
              <a:ext cx="576063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9" name="直接连接符 97"/>
            <p:cNvCxnSpPr/>
            <p:nvPr/>
          </p:nvCxnSpPr>
          <p:spPr bwMode="auto">
            <a:xfrm rot="10800000">
              <a:off x="1187624" y="3500562"/>
              <a:ext cx="2160240" cy="504502"/>
            </a:xfrm>
            <a:prstGeom prst="bentConnector3">
              <a:avLst>
                <a:gd name="adj1" fmla="val 10004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827584" y="2996952"/>
              <a:ext cx="288032" cy="4320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RS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6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5652120" y="357301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5652120" y="4148187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6588224" y="3572658"/>
              <a:ext cx="576064" cy="864454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4" name="直接连接符 23"/>
            <p:cNvCxnSpPr>
              <a:stCxn id="21" idx="3"/>
            </p:cNvCxnSpPr>
            <p:nvPr/>
          </p:nvCxnSpPr>
          <p:spPr bwMode="auto">
            <a:xfrm>
              <a:off x="6228184" y="3717479"/>
              <a:ext cx="35086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6228184" y="4221088"/>
              <a:ext cx="35086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 flipH="1">
              <a:off x="6228184" y="4365104"/>
              <a:ext cx="35086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 flipV="1">
              <a:off x="5361409" y="3717033"/>
              <a:ext cx="290711" cy="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8" name="Text Box 18"/>
            <p:cNvSpPr txBox="1">
              <a:spLocks noChangeArrowheads="1"/>
            </p:cNvSpPr>
            <p:nvPr/>
          </p:nvSpPr>
          <p:spPr bwMode="auto">
            <a:xfrm>
              <a:off x="1403648" y="364502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9" name="Text Box 18"/>
            <p:cNvSpPr txBox="1">
              <a:spLocks noChangeArrowheads="1"/>
            </p:cNvSpPr>
            <p:nvPr/>
          </p:nvSpPr>
          <p:spPr bwMode="auto">
            <a:xfrm>
              <a:off x="1403648" y="2809059"/>
              <a:ext cx="576064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 bwMode="auto">
            <a:xfrm>
              <a:off x="7165851" y="3825643"/>
              <a:ext cx="504056" cy="4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7165851" y="3978043"/>
              <a:ext cx="504056" cy="4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>
              <a:off x="7165851" y="4185236"/>
              <a:ext cx="50405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7668344" y="3766311"/>
              <a:ext cx="576064" cy="52678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4" name="Text Box 18"/>
            <p:cNvSpPr txBox="1">
              <a:spLocks noChangeArrowheads="1"/>
            </p:cNvSpPr>
            <p:nvPr/>
          </p:nvSpPr>
          <p:spPr bwMode="auto">
            <a:xfrm>
              <a:off x="827584" y="2781997"/>
              <a:ext cx="4758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latin typeface="宋体" pitchFamily="2" charset="-122"/>
                </a:rPr>
                <a:t>disp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35" name="Text Box 18"/>
            <p:cNvSpPr txBox="1">
              <a:spLocks noChangeArrowheads="1"/>
            </p:cNvSpPr>
            <p:nvPr/>
          </p:nvSpPr>
          <p:spPr bwMode="auto">
            <a:xfrm>
              <a:off x="4716017" y="3573015"/>
              <a:ext cx="648071" cy="28892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MUX4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4716017" y="3760462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4724401" y="3601952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8" name="直接连接符 349"/>
            <p:cNvCxnSpPr/>
            <p:nvPr/>
          </p:nvCxnSpPr>
          <p:spPr bwMode="auto">
            <a:xfrm rot="16200000" flipH="1">
              <a:off x="4139952" y="3068960"/>
              <a:ext cx="936104" cy="216024"/>
            </a:xfrm>
            <a:prstGeom prst="bentConnector3">
              <a:avLst>
                <a:gd name="adj1" fmla="val 9985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 flipV="1">
              <a:off x="1979712" y="3789040"/>
              <a:ext cx="273630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0" name="AutoShape 15"/>
            <p:cNvSpPr>
              <a:spLocks noChangeArrowheads="1"/>
            </p:cNvSpPr>
            <p:nvPr/>
          </p:nvSpPr>
          <p:spPr bwMode="auto">
            <a:xfrm rot="16200000">
              <a:off x="3419773" y="3213076"/>
              <a:ext cx="576263" cy="288031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3347864" y="3860154"/>
              <a:ext cx="648071" cy="28892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36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3923927" y="3894952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3932311" y="4038968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4" name="直接连接符 362"/>
            <p:cNvCxnSpPr/>
            <p:nvPr/>
          </p:nvCxnSpPr>
          <p:spPr bwMode="auto">
            <a:xfrm rot="5400000">
              <a:off x="3816365" y="3536567"/>
              <a:ext cx="575168" cy="216023"/>
            </a:xfrm>
            <a:prstGeom prst="bentConnector3">
              <a:avLst>
                <a:gd name="adj1" fmla="val 10050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" name="直接连接符 363"/>
            <p:cNvCxnSpPr/>
            <p:nvPr/>
          </p:nvCxnSpPr>
          <p:spPr bwMode="auto">
            <a:xfrm rot="16200000" flipV="1">
              <a:off x="3961732" y="4110386"/>
              <a:ext cx="284437" cy="216025"/>
            </a:xfrm>
            <a:prstGeom prst="bentConnector3">
              <a:avLst>
                <a:gd name="adj1" fmla="val 98556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46" name="Text Box 18"/>
            <p:cNvSpPr txBox="1">
              <a:spLocks noChangeArrowheads="1"/>
            </p:cNvSpPr>
            <p:nvPr/>
          </p:nvSpPr>
          <p:spPr bwMode="auto">
            <a:xfrm>
              <a:off x="2699793" y="3428106"/>
              <a:ext cx="648071" cy="28892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2699793" y="3615553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2708177" y="3457043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 flipV="1">
              <a:off x="1975168" y="3500117"/>
              <a:ext cx="724624" cy="89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0" name="直接连接符 372"/>
            <p:cNvCxnSpPr/>
            <p:nvPr/>
          </p:nvCxnSpPr>
          <p:spPr bwMode="auto">
            <a:xfrm rot="5400000" flipH="1" flipV="1">
              <a:off x="2555331" y="3644579"/>
              <a:ext cx="144907" cy="144016"/>
            </a:xfrm>
            <a:prstGeom prst="bentConnector3">
              <a:avLst>
                <a:gd name="adj1" fmla="val 9601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51" name="Text Box 18"/>
            <p:cNvSpPr txBox="1">
              <a:spLocks noChangeArrowheads="1"/>
            </p:cNvSpPr>
            <p:nvPr/>
          </p:nvSpPr>
          <p:spPr bwMode="auto">
            <a:xfrm>
              <a:off x="2699793" y="2780929"/>
              <a:ext cx="648071" cy="57695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2699793" y="3256407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2708177" y="2810069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 bwMode="auto">
            <a:xfrm>
              <a:off x="2123728" y="3140968"/>
              <a:ext cx="57606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55" name="直接连接符 377"/>
            <p:cNvCxnSpPr/>
            <p:nvPr/>
          </p:nvCxnSpPr>
          <p:spPr bwMode="auto">
            <a:xfrm rot="5400000" flipH="1" flipV="1">
              <a:off x="1945952" y="3606776"/>
              <a:ext cx="1075630" cy="432049"/>
            </a:xfrm>
            <a:prstGeom prst="bentConnector3">
              <a:avLst>
                <a:gd name="adj1" fmla="val 10003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>
              <a:off x="3347864" y="3573016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>
              <a:off x="3347864" y="3140968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3851920" y="3356992"/>
              <a:ext cx="360040" cy="89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2483768" y="2852936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1979712" y="2996952"/>
              <a:ext cx="72008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1" name="直接连接符 386"/>
            <p:cNvCxnSpPr/>
            <p:nvPr/>
          </p:nvCxnSpPr>
          <p:spPr bwMode="auto">
            <a:xfrm flipV="1">
              <a:off x="1979712" y="2708920"/>
              <a:ext cx="2520280" cy="504056"/>
            </a:xfrm>
            <a:prstGeom prst="bentConnector3">
              <a:avLst>
                <a:gd name="adj1" fmla="val 559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392"/>
            <p:cNvCxnSpPr/>
            <p:nvPr/>
          </p:nvCxnSpPr>
          <p:spPr bwMode="auto">
            <a:xfrm>
              <a:off x="2411760" y="3500562"/>
              <a:ext cx="3240360" cy="721420"/>
            </a:xfrm>
            <a:prstGeom prst="bentConnector3">
              <a:avLst>
                <a:gd name="adj1" fmla="val 2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63" name="Text Box 18"/>
            <p:cNvSpPr txBox="1">
              <a:spLocks noChangeArrowheads="1"/>
            </p:cNvSpPr>
            <p:nvPr/>
          </p:nvSpPr>
          <p:spPr bwMode="auto">
            <a:xfrm>
              <a:off x="2317860" y="2745460"/>
              <a:ext cx="165908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 bwMode="auto">
            <a:xfrm>
              <a:off x="1187624" y="3501008"/>
              <a:ext cx="216024" cy="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827584" y="3428106"/>
              <a:ext cx="576064" cy="89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>
              <a:off x="827584" y="2780928"/>
              <a:ext cx="0" cy="79951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>
              <a:off x="827584" y="2996952"/>
              <a:ext cx="576063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8" name="直接连接符 439"/>
            <p:cNvCxnSpPr>
              <a:endCxn id="69" idx="2"/>
            </p:cNvCxnSpPr>
            <p:nvPr/>
          </p:nvCxnSpPr>
          <p:spPr bwMode="auto">
            <a:xfrm rot="10800000">
              <a:off x="323528" y="3573016"/>
              <a:ext cx="5328592" cy="78760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9" name="Text Box 18"/>
            <p:cNvSpPr txBox="1">
              <a:spLocks noChangeArrowheads="1"/>
            </p:cNvSpPr>
            <p:nvPr/>
          </p:nvSpPr>
          <p:spPr bwMode="auto">
            <a:xfrm>
              <a:off x="35496" y="328409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70" name="直接连接符 372"/>
            <p:cNvCxnSpPr/>
            <p:nvPr/>
          </p:nvCxnSpPr>
          <p:spPr bwMode="auto">
            <a:xfrm flipV="1">
              <a:off x="467546" y="3035778"/>
              <a:ext cx="360039" cy="248313"/>
            </a:xfrm>
            <a:prstGeom prst="bentConnector3">
              <a:avLst>
                <a:gd name="adj1" fmla="val -26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 flipV="1">
              <a:off x="179512" y="2996952"/>
              <a:ext cx="0" cy="29108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2" name="Text Box 18"/>
            <p:cNvSpPr txBox="1">
              <a:spLocks noChangeArrowheads="1"/>
            </p:cNvSpPr>
            <p:nvPr/>
          </p:nvSpPr>
          <p:spPr bwMode="auto">
            <a:xfrm>
              <a:off x="35496" y="2781997"/>
              <a:ext cx="304180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73" name="Text Box 8"/>
          <p:cNvSpPr txBox="1">
            <a:spLocks noChangeArrowheads="1"/>
          </p:cNvSpPr>
          <p:nvPr/>
        </p:nvSpPr>
        <p:spPr bwMode="auto">
          <a:xfrm>
            <a:off x="179512" y="4941168"/>
            <a:ext cx="8856984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思考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宋体" pitchFamily="2" charset="-122"/>
              </a:rPr>
              <a:t>1</a:t>
            </a:r>
            <a:r>
              <a:rPr lang="zh-CN" altLang="en-US" sz="2200" b="1" dirty="0" smtClean="0">
                <a:latin typeface="宋体" pitchFamily="2" charset="-122"/>
              </a:rPr>
              <a:t>个基本操作可实现</a:t>
            </a:r>
            <a:r>
              <a:rPr lang="en-US" altLang="zh-CN" sz="2200" b="1" dirty="0" smtClean="0">
                <a:latin typeface="宋体" pitchFamily="2" charset="-122"/>
              </a:rPr>
              <a:t>R2</a:t>
            </a:r>
            <a:r>
              <a:rPr lang="zh-CN" altLang="en-US" sz="2200" b="1" dirty="0" smtClean="0">
                <a:latin typeface="宋体" pitchFamily="2" charset="-122"/>
              </a:rPr>
              <a:t>←</a:t>
            </a:r>
            <a:r>
              <a:rPr lang="en-US" altLang="zh-CN" sz="2200" b="1" dirty="0" smtClean="0">
                <a:latin typeface="宋体" pitchFamily="2" charset="-122"/>
              </a:rPr>
              <a:t>(R0)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(R1)</a:t>
            </a:r>
            <a:r>
              <a:rPr lang="zh-CN" altLang="en-US" sz="2200" b="1" dirty="0" smtClean="0">
                <a:latin typeface="宋体" pitchFamily="2" charset="-122"/>
              </a:rPr>
              <a:t>吗？       </a:t>
            </a:r>
            <a:r>
              <a:rPr lang="zh-CN" altLang="en-US" sz="1600" b="1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可以</a:t>
            </a:r>
            <a:endParaRPr lang="en-US" altLang="zh-CN" sz="1400" b="1" dirty="0" smtClean="0">
              <a:solidFill>
                <a:schemeClr val="bg1">
                  <a:lumMod val="75000"/>
                </a:schemeClr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625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1" grpId="0"/>
      <p:bldP spid="12" grpId="0"/>
      <p:bldP spid="7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79512" y="325105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、数据通路的微操作及其控制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*术语：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微操作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(</a:t>
            </a:r>
            <a:r>
              <a:rPr lang="en-US" altLang="zh-CN" dirty="0" err="1" smtClean="0">
                <a:solidFill>
                  <a:schemeClr val="accent2"/>
                </a:solidFill>
                <a:latin typeface="+mn-lt"/>
              </a:rPr>
              <a:t>μ</a:t>
            </a:r>
            <a:r>
              <a:rPr lang="en-US" altLang="zh-CN" b="1" dirty="0" err="1" smtClean="0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)—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内部的</a:t>
            </a:r>
            <a:r>
              <a:rPr lang="zh-CN" altLang="en-US" b="1" u="sng" dirty="0" smtClean="0">
                <a:latin typeface="宋体" pitchFamily="2" charset="-122"/>
              </a:rPr>
              <a:t>原子操作</a:t>
            </a:r>
            <a:endParaRPr lang="en-US" altLang="zh-CN" b="1" u="sng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 微操作命令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(</a:t>
            </a:r>
            <a:r>
              <a:rPr lang="en-US" altLang="zh-CN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b="1" dirty="0" err="1" smtClean="0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)—</a:t>
            </a:r>
            <a:r>
              <a:rPr lang="zh-CN" altLang="en-US" b="1" dirty="0" smtClean="0">
                <a:latin typeface="宋体" pitchFamily="2" charset="-122"/>
              </a:rPr>
              <a:t>实现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u="sng" dirty="0" smtClean="0">
                <a:latin typeface="宋体" pitchFamily="2" charset="-122"/>
              </a:rPr>
              <a:t>部件控制信号</a:t>
            </a:r>
            <a:endParaRPr lang="en-US" altLang="zh-CN" b="1" u="sng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节拍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spc="-200" dirty="0" err="1" smtClean="0"/>
              <a:t>μ</a:t>
            </a:r>
            <a:r>
              <a:rPr lang="en-US" altLang="zh-CN" b="1" spc="-200" dirty="0" err="1" smtClean="0">
                <a:latin typeface="宋体" pitchFamily="2" charset="-122"/>
              </a:rPr>
              <a:t>OP</a:t>
            </a:r>
            <a:r>
              <a:rPr lang="zh-CN" altLang="en-US" b="1" spc="-200" dirty="0" smtClean="0">
                <a:latin typeface="宋体" pitchFamily="2" charset="-122"/>
              </a:rPr>
              <a:t>的</a:t>
            </a:r>
            <a:r>
              <a:rPr lang="zh-CN" altLang="en-US" b="1" u="sng" spc="-200" dirty="0" smtClean="0">
                <a:latin typeface="宋体" pitchFamily="2" charset="-122"/>
              </a:rPr>
              <a:t>同步信号</a:t>
            </a:r>
            <a:r>
              <a:rPr lang="en-US" altLang="zh-CN" sz="1800" b="1" spc="-200" dirty="0" smtClean="0">
                <a:latin typeface="宋体" pitchFamily="2" charset="-122"/>
              </a:rPr>
              <a:t>(</a:t>
            </a:r>
            <a:r>
              <a:rPr lang="zh-CN" altLang="en-US" sz="1800" b="1" spc="-200" dirty="0" smtClean="0">
                <a:latin typeface="宋体" pitchFamily="2" charset="-122"/>
              </a:rPr>
              <a:t>启动</a:t>
            </a:r>
            <a:r>
              <a:rPr lang="en-US" altLang="zh-CN" sz="1800" b="1" spc="-200" dirty="0" smtClean="0">
                <a:latin typeface="宋体" pitchFamily="2" charset="-122"/>
              </a:rPr>
              <a:t>1</a:t>
            </a:r>
            <a:r>
              <a:rPr lang="zh-CN" altLang="en-US" sz="1800" b="1" spc="-200" dirty="0" smtClean="0">
                <a:latin typeface="宋体" pitchFamily="2" charset="-122"/>
              </a:rPr>
              <a:t>个</a:t>
            </a:r>
            <a:r>
              <a:rPr lang="en-US" altLang="zh-CN" sz="1800" spc="-100" dirty="0" err="1"/>
              <a:t>μ</a:t>
            </a:r>
            <a:r>
              <a:rPr lang="en-US" altLang="zh-CN" sz="1800" b="1" spc="-100" dirty="0" err="1">
                <a:latin typeface="宋体" pitchFamily="2" charset="-122"/>
              </a:rPr>
              <a:t>OP</a:t>
            </a:r>
            <a:r>
              <a:rPr lang="en-US" altLang="zh-CN" sz="1800" b="1" spc="-200" dirty="0" smtClean="0">
                <a:latin typeface="宋体" pitchFamily="2" charset="-122"/>
              </a:rPr>
              <a:t>/</a:t>
            </a:r>
            <a:r>
              <a:rPr lang="zh-CN" altLang="en-US" sz="1800" b="1" spc="-200" dirty="0" smtClean="0">
                <a:latin typeface="宋体" pitchFamily="2" charset="-122"/>
              </a:rPr>
              <a:t>节拍</a:t>
            </a:r>
            <a:r>
              <a:rPr lang="en-US" altLang="zh-CN" sz="1800" b="1" spc="-200" dirty="0" smtClean="0">
                <a:latin typeface="宋体" pitchFamily="2" charset="-122"/>
              </a:rPr>
              <a:t>)</a:t>
            </a:r>
            <a:r>
              <a:rPr lang="zh-CN" altLang="en-US" b="1" spc="-200" dirty="0" smtClean="0">
                <a:latin typeface="宋体" pitchFamily="2" charset="-122"/>
              </a:rPr>
              <a:t>，</a:t>
            </a:r>
            <a:r>
              <a:rPr lang="en-US" altLang="zh-CN" spc="-200" dirty="0" smtClean="0"/>
              <a:t> </a:t>
            </a:r>
            <a:r>
              <a:rPr lang="en-US" altLang="zh-CN" spc="-200" dirty="0" err="1"/>
              <a:t>μ</a:t>
            </a:r>
            <a:r>
              <a:rPr lang="en-US" altLang="zh-CN" b="1" spc="-200" dirty="0" err="1">
                <a:latin typeface="宋体" pitchFamily="2" charset="-122"/>
              </a:rPr>
              <a:t>OP</a:t>
            </a:r>
            <a:r>
              <a:rPr lang="zh-CN" altLang="en-US" b="1" spc="-200" dirty="0">
                <a:latin typeface="宋体" pitchFamily="2" charset="-122"/>
              </a:rPr>
              <a:t>序列</a:t>
            </a:r>
            <a:r>
              <a:rPr lang="zh-CN" altLang="en-US" b="1" spc="-200" dirty="0" smtClean="0">
                <a:latin typeface="宋体" pitchFamily="2" charset="-122"/>
              </a:rPr>
              <a:t>的</a:t>
            </a:r>
            <a:r>
              <a:rPr lang="zh-CN" altLang="en-US" b="1" u="sng" spc="-200" dirty="0" smtClean="0">
                <a:latin typeface="宋体" pitchFamily="2" charset="-122"/>
              </a:rPr>
              <a:t>时序信号</a:t>
            </a:r>
            <a:endParaRPr lang="en-US" altLang="zh-CN" sz="1600" b="1" u="sng" spc="-200" dirty="0" smtClean="0">
              <a:latin typeface="宋体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512" y="215492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en-US" altLang="zh-CN" dirty="0" err="1" smtClean="0">
                <a:solidFill>
                  <a:srgbClr val="C00000"/>
                </a:solidFill>
              </a:rPr>
              <a:t>μ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的组成：</a:t>
            </a:r>
            <a:r>
              <a:rPr lang="zh-CN" altLang="en-US" b="1" dirty="0">
                <a:latin typeface="宋体" pitchFamily="2" charset="-122"/>
              </a:rPr>
              <a:t>源数据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结果在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时序逻辑部件</a:t>
            </a:r>
            <a:r>
              <a:rPr lang="zh-CN" altLang="en-US" b="1" dirty="0" smtClean="0">
                <a:latin typeface="宋体" pitchFamily="2" charset="-122"/>
              </a:rPr>
              <a:t>中，为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原子</a:t>
            </a:r>
            <a:r>
              <a:rPr lang="zh-CN" altLang="en-US" b="1" dirty="0" smtClean="0">
                <a:latin typeface="宋体" pitchFamily="2" charset="-122"/>
              </a:rPr>
              <a:t>操作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263691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en-US" altLang="zh-CN" dirty="0" err="1" smtClean="0">
                <a:solidFill>
                  <a:srgbClr val="C00000"/>
                </a:solidFill>
              </a:rPr>
              <a:t>μ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的种类：</a:t>
            </a:r>
            <a:r>
              <a:rPr lang="zh-CN" altLang="en-US" b="1" dirty="0" smtClean="0">
                <a:latin typeface="宋体" pitchFamily="2" charset="-122"/>
              </a:rPr>
              <a:t>基本操作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en-US" altLang="zh-CN" sz="2000" b="1" dirty="0">
                <a:latin typeface="宋体" pitchFamily="2" charset="-122"/>
              </a:rPr>
              <a:t>4</a:t>
            </a:r>
            <a:r>
              <a:rPr lang="zh-CN" altLang="en-US" sz="2000" b="1" dirty="0">
                <a:latin typeface="宋体" pitchFamily="2" charset="-122"/>
              </a:rPr>
              <a:t>种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、特殊操作</a:t>
            </a:r>
            <a:r>
              <a:rPr lang="en-US" altLang="zh-CN" sz="2000" b="1" dirty="0" smtClean="0">
                <a:latin typeface="宋体" pitchFamily="2" charset="-122"/>
              </a:rPr>
              <a:t>(PC</a:t>
            </a:r>
            <a:r>
              <a:rPr lang="zh-CN" altLang="en-US" sz="2000" b="1" dirty="0" smtClean="0">
                <a:latin typeface="宋体" pitchFamily="2" charset="-122"/>
              </a:rPr>
              <a:t>增量、置位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复位等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9513" y="3134285"/>
            <a:ext cx="6408711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寄存器间传送</a:t>
            </a:r>
            <a:r>
              <a:rPr lang="en-US" altLang="zh-CN" dirty="0" err="1" smtClean="0">
                <a:solidFill>
                  <a:srgbClr val="FF3399"/>
                </a:solidFill>
              </a:rPr>
              <a:t>μ</a:t>
            </a:r>
            <a:r>
              <a:rPr lang="en-US" altLang="zh-CN" b="1" dirty="0" err="1" smtClean="0">
                <a:solidFill>
                  <a:srgbClr val="FF3399"/>
                </a:solidFill>
                <a:latin typeface="宋体" pitchFamily="2" charset="-122"/>
              </a:rPr>
              <a:t>OP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*功能：</a:t>
            </a:r>
            <a:r>
              <a:rPr lang="en-US" altLang="zh-CN" b="1" dirty="0" smtClean="0">
                <a:latin typeface="宋体" pitchFamily="2" charset="-122"/>
              </a:rPr>
              <a:t>Ry</a:t>
            </a:r>
            <a:r>
              <a:rPr lang="zh-CN" altLang="en-US" b="1" dirty="0" smtClean="0">
                <a:latin typeface="宋体" pitchFamily="2" charset="-122"/>
              </a:rPr>
              <a:t>←</a:t>
            </a:r>
            <a:r>
              <a:rPr lang="en-US" altLang="zh-CN" b="1" dirty="0" smtClean="0">
                <a:latin typeface="宋体" pitchFamily="2" charset="-122"/>
              </a:rPr>
              <a:t>(Rx) 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*部件连接：</a:t>
            </a:r>
            <a:r>
              <a:rPr lang="zh-CN" altLang="en-US" b="1" dirty="0" smtClean="0">
                <a:latin typeface="宋体" pitchFamily="2" charset="-122"/>
              </a:rPr>
              <a:t>总线结构、点点结构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有所不同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0"/>
              </a:spcBef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dirty="0" err="1" smtClean="0">
                <a:solidFill>
                  <a:srgbClr val="C00000"/>
                </a:solidFill>
              </a:rPr>
              <a:t>μ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OPCmd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3767914" y="4581128"/>
            <a:ext cx="2604286" cy="1224134"/>
            <a:chOff x="3284612" y="3429000"/>
            <a:chExt cx="2604286" cy="1224134"/>
          </a:xfrm>
        </p:grpSpPr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>
              <a:off x="5096810" y="3788147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Ry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31" name="直接连接符 30"/>
            <p:cNvCxnSpPr>
              <a:stCxn id="30" idx="3"/>
            </p:cNvCxnSpPr>
            <p:nvPr/>
          </p:nvCxnSpPr>
          <p:spPr bwMode="auto">
            <a:xfrm>
              <a:off x="5672874" y="3932610"/>
              <a:ext cx="21602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2" name="Text Box 18"/>
            <p:cNvSpPr txBox="1">
              <a:spLocks noChangeArrowheads="1"/>
            </p:cNvSpPr>
            <p:nvPr/>
          </p:nvSpPr>
          <p:spPr bwMode="auto">
            <a:xfrm rot="16200000">
              <a:off x="4337360" y="3748774"/>
              <a:ext cx="655701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 bwMode="auto">
            <a:xfrm>
              <a:off x="4809672" y="3932609"/>
              <a:ext cx="287138" cy="44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>
              <a:off x="4240138" y="3645024"/>
              <a:ext cx="28060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4232714" y="4123241"/>
              <a:ext cx="288032" cy="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>
              <a:off x="4088698" y="3861048"/>
              <a:ext cx="43204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 flipV="1">
              <a:off x="4088698" y="4123241"/>
              <a:ext cx="144016" cy="14508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Text Box 18"/>
            <p:cNvSpPr txBox="1">
              <a:spLocks noChangeArrowheads="1"/>
            </p:cNvSpPr>
            <p:nvPr/>
          </p:nvSpPr>
          <p:spPr bwMode="auto">
            <a:xfrm>
              <a:off x="3512634" y="4113963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Ra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39" name="直接连接符 38"/>
            <p:cNvCxnSpPr>
              <a:endCxn id="38" idx="1"/>
            </p:cNvCxnSpPr>
            <p:nvPr/>
          </p:nvCxnSpPr>
          <p:spPr bwMode="auto">
            <a:xfrm>
              <a:off x="3284612" y="4258426"/>
              <a:ext cx="22802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>
              <a:off x="4088698" y="3536892"/>
              <a:ext cx="151440" cy="10813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4232714" y="3645024"/>
              <a:ext cx="237402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latin typeface="宋体" pitchFamily="2" charset="-122"/>
                </a:rPr>
                <a:t>i</a:t>
              </a:r>
              <a:endParaRPr lang="en-US" altLang="zh-CN" sz="1600" b="1" baseline="-18000" dirty="0">
                <a:latin typeface="宋体" pitchFamily="2" charset="-122"/>
              </a:endParaRPr>
            </a:p>
          </p:txBody>
        </p:sp>
        <p:sp>
          <p:nvSpPr>
            <p:cNvPr id="42" name="Text Box 18"/>
            <p:cNvSpPr txBox="1">
              <a:spLocks noChangeArrowheads="1"/>
            </p:cNvSpPr>
            <p:nvPr/>
          </p:nvSpPr>
          <p:spPr bwMode="auto">
            <a:xfrm>
              <a:off x="4232714" y="3933056"/>
              <a:ext cx="237402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</a:t>
              </a:r>
              <a:endParaRPr lang="en-US" altLang="zh-CN" sz="1600" b="1" baseline="-18000" dirty="0">
                <a:latin typeface="宋体" pitchFamily="2" charset="-122"/>
              </a:endParaRPr>
            </a:p>
          </p:txBody>
        </p:sp>
        <p:sp>
          <p:nvSpPr>
            <p:cNvPr id="43" name="Text Box 18"/>
            <p:cNvSpPr txBox="1">
              <a:spLocks noChangeArrowheads="1"/>
            </p:cNvSpPr>
            <p:nvPr/>
          </p:nvSpPr>
          <p:spPr bwMode="auto">
            <a:xfrm>
              <a:off x="3512634" y="3717032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 bwMode="auto">
            <a:xfrm>
              <a:off x="3296610" y="3861048"/>
              <a:ext cx="22802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5" name="Text Box 18"/>
            <p:cNvSpPr txBox="1">
              <a:spLocks noChangeArrowheads="1"/>
            </p:cNvSpPr>
            <p:nvPr/>
          </p:nvSpPr>
          <p:spPr bwMode="auto">
            <a:xfrm>
              <a:off x="3584642" y="3429000"/>
              <a:ext cx="360040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baseline="-18000" dirty="0" smtClean="0">
                  <a:latin typeface="宋体" pitchFamily="2" charset="-122"/>
                </a:rPr>
                <a:t>…</a:t>
              </a:r>
              <a:endParaRPr lang="en-US" altLang="zh-CN" sz="2000" b="1" baseline="-18000" dirty="0">
                <a:latin typeface="宋体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 bwMode="auto">
            <a:xfrm flipV="1">
              <a:off x="4686094" y="4221088"/>
              <a:ext cx="0" cy="2071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47" name="Text Box 18"/>
            <p:cNvSpPr txBox="1">
              <a:spLocks noChangeArrowheads="1"/>
            </p:cNvSpPr>
            <p:nvPr/>
          </p:nvSpPr>
          <p:spPr bwMode="auto">
            <a:xfrm>
              <a:off x="4563410" y="4428280"/>
              <a:ext cx="533400" cy="2248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Ry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 bwMode="auto">
            <a:xfrm flipV="1">
              <a:off x="5406174" y="4077072"/>
              <a:ext cx="0" cy="2071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49" name="Text Box 18"/>
            <p:cNvSpPr txBox="1">
              <a:spLocks noChangeArrowheads="1"/>
            </p:cNvSpPr>
            <p:nvPr/>
          </p:nvSpPr>
          <p:spPr bwMode="auto">
            <a:xfrm>
              <a:off x="5283490" y="4284264"/>
              <a:ext cx="533400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Ry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</p:grpSp>
      <p:sp>
        <p:nvSpPr>
          <p:cNvPr id="71" name="Text Box 5"/>
          <p:cNvSpPr txBox="1">
            <a:spLocks noChangeArrowheads="1"/>
          </p:cNvSpPr>
          <p:nvPr/>
        </p:nvSpPr>
        <p:spPr bwMode="auto">
          <a:xfrm>
            <a:off x="1835696" y="5827330"/>
            <a:ext cx="193006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err="1">
                <a:latin typeface="宋体" pitchFamily="2" charset="-122"/>
              </a:rPr>
              <a:t>Rx</a:t>
            </a:r>
            <a:r>
              <a:rPr lang="en-US" altLang="zh-CN" b="1" baseline="-18000" dirty="0" err="1">
                <a:latin typeface="宋体" pitchFamily="2" charset="-122"/>
              </a:rPr>
              <a:t>out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err="1" smtClean="0">
                <a:latin typeface="宋体" pitchFamily="2" charset="-122"/>
              </a:rPr>
              <a:t>Ry</a:t>
            </a:r>
            <a:r>
              <a:rPr lang="en-US" altLang="zh-CN" b="1" baseline="-18000" dirty="0" err="1" smtClean="0">
                <a:latin typeface="宋体" pitchFamily="2" charset="-122"/>
              </a:rPr>
              <a:t>in</a:t>
            </a:r>
            <a:r>
              <a:rPr lang="zh-CN" altLang="en-US" b="1" dirty="0" smtClean="0">
                <a:latin typeface="宋体" pitchFamily="2" charset="-122"/>
              </a:rPr>
              <a:t>；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72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AutoShape 4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470601" y="4621313"/>
            <a:ext cx="2421879" cy="1543991"/>
            <a:chOff x="6470601" y="4620511"/>
            <a:chExt cx="2421879" cy="1543991"/>
          </a:xfrm>
        </p:grpSpPr>
        <p:sp>
          <p:nvSpPr>
            <p:cNvPr id="51" name="Text Box 7"/>
            <p:cNvSpPr txBox="1">
              <a:spLocks noChangeArrowheads="1"/>
            </p:cNvSpPr>
            <p:nvPr/>
          </p:nvSpPr>
          <p:spPr bwMode="auto">
            <a:xfrm>
              <a:off x="6686625" y="5226075"/>
              <a:ext cx="549225" cy="303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Ry</a:t>
              </a:r>
              <a:r>
                <a:rPr lang="en-US" altLang="zh-CN" sz="1800" b="1" baseline="-14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r>
                <a:rPr lang="en-US" altLang="zh-CN" sz="1800" b="1" baseline="-18000" dirty="0" smtClean="0">
                  <a:solidFill>
                    <a:srgbClr val="FF3399"/>
                  </a:solidFill>
                  <a:latin typeface="宋体" pitchFamily="2" charset="-122"/>
                </a:rPr>
                <a:t> </a:t>
              </a:r>
              <a:endParaRPr lang="en-US" altLang="zh-CN" sz="1800" b="1" baseline="-20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52" name="Text Box 13"/>
            <p:cNvSpPr txBox="1">
              <a:spLocks noChangeArrowheads="1"/>
            </p:cNvSpPr>
            <p:nvPr/>
          </p:nvSpPr>
          <p:spPr bwMode="auto">
            <a:xfrm>
              <a:off x="6686625" y="4925988"/>
              <a:ext cx="549225" cy="303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Rx</a:t>
              </a:r>
              <a:r>
                <a:rPr lang="en-US" altLang="zh-CN" sz="1800" b="1" baseline="-14000" dirty="0" err="1" smtClean="0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800" b="1" baseline="-20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53" name="Text Box 27"/>
            <p:cNvSpPr txBox="1">
              <a:spLocks noChangeArrowheads="1"/>
            </p:cNvSpPr>
            <p:nvPr/>
          </p:nvSpPr>
          <p:spPr bwMode="auto">
            <a:xfrm>
              <a:off x="7480191" y="5642198"/>
              <a:ext cx="1267081" cy="20612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zh-CN" altLang="en-US" sz="1800" b="1" baseline="-18000" dirty="0" smtClean="0">
                  <a:latin typeface="宋体" pitchFamily="2" charset="-122"/>
                </a:rPr>
                <a:t>输出 </a:t>
              </a:r>
              <a:r>
                <a:rPr lang="zh-CN" altLang="en-US" sz="1800" b="1" dirty="0" smtClean="0">
                  <a:latin typeface="宋体" pitchFamily="2" charset="-122"/>
                </a:rPr>
                <a:t>  </a:t>
              </a: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zh-CN" altLang="en-US" sz="1800" b="1" baseline="-18000" dirty="0" smtClean="0">
                  <a:latin typeface="宋体" pitchFamily="2" charset="-122"/>
                </a:rPr>
                <a:t>写入</a:t>
              </a:r>
              <a:endParaRPr lang="zh-CN" altLang="en-US" sz="1800" b="1" baseline="-18000" dirty="0"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endParaRPr lang="zh-CN" altLang="en-US" sz="1800" b="1" baseline="-18000" dirty="0">
                <a:latin typeface="宋体" pitchFamily="2" charset="-122"/>
              </a:endParaRPr>
            </a:p>
          </p:txBody>
        </p:sp>
        <p:sp>
          <p:nvSpPr>
            <p:cNvPr id="54" name="Text Box 35"/>
            <p:cNvSpPr txBox="1">
              <a:spLocks noChangeArrowheads="1"/>
            </p:cNvSpPr>
            <p:nvPr/>
          </p:nvSpPr>
          <p:spPr bwMode="auto">
            <a:xfrm>
              <a:off x="6470601" y="4620511"/>
              <a:ext cx="765249" cy="2872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数据线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55" name="AutoShape 311"/>
            <p:cNvSpPr>
              <a:spLocks noChangeArrowheads="1"/>
            </p:cNvSpPr>
            <p:nvPr/>
          </p:nvSpPr>
          <p:spPr bwMode="auto">
            <a:xfrm>
              <a:off x="7596336" y="4653138"/>
              <a:ext cx="1151384" cy="288032"/>
            </a:xfrm>
            <a:prstGeom prst="hexagon">
              <a:avLst>
                <a:gd name="adj" fmla="val 38121"/>
                <a:gd name="vf" fmla="val 115470"/>
              </a:avLst>
            </a:prstGeom>
            <a:noFill/>
            <a:ln w="1587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square" lIns="18000" tIns="10800" rIns="18000" bIns="10800" anchor="ctr">
              <a:noAutofit/>
            </a:bodyPr>
            <a:lstStyle/>
            <a:p>
              <a:r>
                <a:rPr lang="zh-CN" altLang="en-US" sz="1600" b="1" dirty="0" smtClean="0"/>
                <a:t>数据</a:t>
              </a:r>
              <a:endParaRPr lang="zh-CN" altLang="en-US" sz="1600" b="1" dirty="0"/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 flipV="1">
              <a:off x="7452320" y="5013177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>
              <a:off x="7307858" y="5226075"/>
              <a:ext cx="14446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 flipV="1">
              <a:off x="7452321" y="5013177"/>
              <a:ext cx="1295399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 flipV="1">
              <a:off x="8748018" y="5013177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8747572" y="5226075"/>
              <a:ext cx="14446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 flipV="1">
              <a:off x="8099946" y="5301209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 flipV="1">
              <a:off x="7307858" y="5514999"/>
              <a:ext cx="792162" cy="223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 flipV="1">
              <a:off x="8748464" y="5301209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8748018" y="5514107"/>
              <a:ext cx="14446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8098433" y="5301209"/>
              <a:ext cx="64884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 flipH="1" flipV="1">
              <a:off x="7451875" y="5589241"/>
              <a:ext cx="446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 flipH="1" flipV="1">
              <a:off x="8028384" y="5589241"/>
              <a:ext cx="74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 flipV="1">
              <a:off x="8747273" y="5589241"/>
              <a:ext cx="746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>
              <a:off x="7307858" y="4796349"/>
              <a:ext cx="288478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>
              <a:off x="8747572" y="4797153"/>
              <a:ext cx="14446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4" name="Text Box 35"/>
            <p:cNvSpPr txBox="1">
              <a:spLocks noChangeArrowheads="1"/>
            </p:cNvSpPr>
            <p:nvPr/>
          </p:nvSpPr>
          <p:spPr bwMode="auto">
            <a:xfrm>
              <a:off x="6588224" y="5877272"/>
              <a:ext cx="2304256" cy="2872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25000"/>
                </a:lnSpc>
              </a:pPr>
              <a:r>
                <a:rPr lang="zh-CN" altLang="en-US" sz="2000" b="1" dirty="0">
                  <a:solidFill>
                    <a:srgbClr val="FF3399"/>
                  </a:solidFill>
                  <a:latin typeface="宋体" pitchFamily="2" charset="-122"/>
                </a:rPr>
                <a:t>机制</a:t>
              </a:r>
              <a:r>
                <a:rPr lang="zh-CN" altLang="en-US" sz="2000" b="1" dirty="0" smtClean="0">
                  <a:solidFill>
                    <a:srgbClr val="FF3399"/>
                  </a:solidFill>
                  <a:latin typeface="宋体" pitchFamily="2" charset="-122"/>
                </a:rPr>
                <a:t>：</a:t>
              </a:r>
              <a:r>
                <a:rPr lang="zh-CN" altLang="en-US" sz="2000" b="1" dirty="0" smtClean="0">
                  <a:latin typeface="宋体" pitchFamily="2" charset="-122"/>
                </a:rPr>
                <a:t>电位</a:t>
              </a:r>
              <a:r>
                <a:rPr lang="en-US" altLang="zh-CN" sz="2000" b="1" dirty="0">
                  <a:latin typeface="宋体" pitchFamily="2" charset="-122"/>
                </a:rPr>
                <a:t>-</a:t>
              </a:r>
              <a:r>
                <a:rPr lang="zh-CN" altLang="en-US" sz="2000" b="1" dirty="0">
                  <a:latin typeface="宋体" pitchFamily="2" charset="-122"/>
                </a:rPr>
                <a:t>脉冲制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</p:grpSp>
      <p:sp>
        <p:nvSpPr>
          <p:cNvPr id="75" name="Text Box 5"/>
          <p:cNvSpPr txBox="1">
            <a:spLocks noChangeArrowheads="1"/>
          </p:cNvSpPr>
          <p:nvPr/>
        </p:nvSpPr>
        <p:spPr bwMode="auto">
          <a:xfrm>
            <a:off x="3909778" y="5805264"/>
            <a:ext cx="201622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err="1" smtClean="0">
                <a:latin typeface="宋体" pitchFamily="2" charset="-122"/>
              </a:rPr>
              <a:t>Ry</a:t>
            </a:r>
            <a:r>
              <a:rPr lang="en-US" altLang="zh-CN" b="1" baseline="-18000" dirty="0" err="1" smtClean="0">
                <a:latin typeface="宋体" pitchFamily="2" charset="-122"/>
              </a:rPr>
              <a:t>sel</a:t>
            </a:r>
            <a:r>
              <a:rPr lang="en-US" altLang="zh-CN" b="1" dirty="0" smtClean="0">
                <a:latin typeface="宋体" pitchFamily="2" charset="-122"/>
              </a:rPr>
              <a:t>=</a:t>
            </a:r>
            <a:r>
              <a:rPr lang="en-US" altLang="zh-CN" b="1" dirty="0" err="1" smtClean="0">
                <a:latin typeface="宋体" pitchFamily="2" charset="-122"/>
              </a:rPr>
              <a:t>i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err="1" smtClean="0">
                <a:latin typeface="宋体" pitchFamily="2" charset="-122"/>
              </a:rPr>
              <a:t>Ry</a:t>
            </a:r>
            <a:r>
              <a:rPr lang="en-US" altLang="zh-CN" b="1" baseline="-18000" dirty="0" err="1" smtClean="0">
                <a:latin typeface="宋体" pitchFamily="2" charset="-122"/>
              </a:rPr>
              <a:t>in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1014264" y="4581128"/>
            <a:ext cx="2621632" cy="1304973"/>
            <a:chOff x="1014264" y="4581128"/>
            <a:chExt cx="2621632" cy="1304973"/>
          </a:xfrm>
        </p:grpSpPr>
        <p:cxnSp>
          <p:nvCxnSpPr>
            <p:cNvPr id="11" name="直接连接符 10"/>
            <p:cNvCxnSpPr/>
            <p:nvPr/>
          </p:nvCxnSpPr>
          <p:spPr bwMode="auto">
            <a:xfrm>
              <a:off x="1178868" y="4591027"/>
              <a:ext cx="245702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 bwMode="auto">
            <a:xfrm>
              <a:off x="1331640" y="4591027"/>
              <a:ext cx="0" cy="43115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" name="直接连接符 12"/>
            <p:cNvCxnSpPr>
              <a:stCxn id="14" idx="0"/>
            </p:cNvCxnSpPr>
            <p:nvPr/>
          </p:nvCxnSpPr>
          <p:spPr bwMode="auto">
            <a:xfrm flipV="1">
              <a:off x="1619672" y="4581128"/>
              <a:ext cx="0" cy="15391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" name="等腰三角形 13"/>
            <p:cNvSpPr/>
            <p:nvPr/>
          </p:nvSpPr>
          <p:spPr bwMode="auto">
            <a:xfrm>
              <a:off x="1565666" y="4735043"/>
              <a:ext cx="108012" cy="144016"/>
            </a:xfrm>
            <a:prstGeom prst="triangl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 bwMode="auto">
            <a:xfrm flipV="1">
              <a:off x="1619672" y="4879952"/>
              <a:ext cx="0" cy="14223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 flipH="1">
              <a:off x="1655523" y="4807051"/>
              <a:ext cx="21633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1871853" y="4727414"/>
              <a:ext cx="533400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Rx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 bwMode="auto">
            <a:xfrm flipV="1">
              <a:off x="1259632" y="5476813"/>
              <a:ext cx="0" cy="16618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014264" y="5589240"/>
              <a:ext cx="533400" cy="29686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Rx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2418267" y="503208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Ry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 bwMode="auto">
            <a:xfrm>
              <a:off x="2562283" y="4600926"/>
              <a:ext cx="0" cy="43115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直接连接符 21"/>
            <p:cNvCxnSpPr>
              <a:stCxn id="23" idx="0"/>
            </p:cNvCxnSpPr>
            <p:nvPr/>
          </p:nvCxnSpPr>
          <p:spPr bwMode="auto">
            <a:xfrm flipV="1">
              <a:off x="2850315" y="4591027"/>
              <a:ext cx="0" cy="15391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3" name="等腰三角形 22"/>
            <p:cNvSpPr/>
            <p:nvPr/>
          </p:nvSpPr>
          <p:spPr bwMode="auto">
            <a:xfrm>
              <a:off x="2796309" y="4744942"/>
              <a:ext cx="108012" cy="144016"/>
            </a:xfrm>
            <a:prstGeom prst="triangl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 bwMode="auto">
            <a:xfrm flipV="1">
              <a:off x="2850315" y="4889851"/>
              <a:ext cx="0" cy="14223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 flipH="1">
              <a:off x="2886166" y="4816950"/>
              <a:ext cx="21633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6" name="Text Box 18"/>
            <p:cNvSpPr txBox="1">
              <a:spLocks noChangeArrowheads="1"/>
            </p:cNvSpPr>
            <p:nvPr/>
          </p:nvSpPr>
          <p:spPr bwMode="auto">
            <a:xfrm>
              <a:off x="3102496" y="4737313"/>
              <a:ext cx="533400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Ry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 bwMode="auto">
            <a:xfrm flipV="1">
              <a:off x="2562283" y="5321006"/>
              <a:ext cx="0" cy="2071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8" name="Text Box 18"/>
            <p:cNvSpPr txBox="1">
              <a:spLocks noChangeArrowheads="1"/>
            </p:cNvSpPr>
            <p:nvPr/>
          </p:nvSpPr>
          <p:spPr bwMode="auto">
            <a:xfrm>
              <a:off x="2439599" y="5528198"/>
              <a:ext cx="533400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Ry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77" name="Text Box 419"/>
            <p:cNvSpPr txBox="1">
              <a:spLocks noChangeArrowheads="1"/>
            </p:cNvSpPr>
            <p:nvPr/>
          </p:nvSpPr>
          <p:spPr bwMode="auto">
            <a:xfrm>
              <a:off x="1115616" y="5008759"/>
              <a:ext cx="728836" cy="46805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0" anchor="ctr" anchorCtr="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D  Q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 algn="l">
                <a:lnSpc>
                  <a:spcPct val="8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CP</a:t>
              </a: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6470601" y="3269803"/>
            <a:ext cx="2422325" cy="1239317"/>
            <a:chOff x="6470601" y="3212976"/>
            <a:chExt cx="2422325" cy="1239317"/>
          </a:xfrm>
        </p:grpSpPr>
        <p:sp>
          <p:nvSpPr>
            <p:cNvPr id="79" name="Text Box 7"/>
            <p:cNvSpPr txBox="1">
              <a:spLocks noChangeArrowheads="1"/>
            </p:cNvSpPr>
            <p:nvPr/>
          </p:nvSpPr>
          <p:spPr bwMode="auto">
            <a:xfrm>
              <a:off x="6686625" y="3818540"/>
              <a:ext cx="549225" cy="303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Ry</a:t>
              </a:r>
              <a:r>
                <a:rPr lang="en-US" altLang="zh-CN" sz="1800" b="1" baseline="-14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r>
                <a:rPr lang="en-US" altLang="zh-CN" sz="1800" b="1" baseline="-18000" dirty="0" smtClean="0">
                  <a:solidFill>
                    <a:srgbClr val="FF3399"/>
                  </a:solidFill>
                  <a:latin typeface="宋体" pitchFamily="2" charset="-122"/>
                </a:rPr>
                <a:t> </a:t>
              </a:r>
              <a:endParaRPr lang="en-US" altLang="zh-CN" sz="1800" b="1" baseline="-20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80" name="Text Box 13"/>
            <p:cNvSpPr txBox="1">
              <a:spLocks noChangeArrowheads="1"/>
            </p:cNvSpPr>
            <p:nvPr/>
          </p:nvSpPr>
          <p:spPr bwMode="auto">
            <a:xfrm>
              <a:off x="6686625" y="3518453"/>
              <a:ext cx="549225" cy="303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Rx</a:t>
              </a:r>
              <a:r>
                <a:rPr lang="en-US" altLang="zh-CN" sz="1800" b="1" baseline="-14000" dirty="0" err="1" smtClean="0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800" b="1" baseline="-20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82" name="Text Box 35"/>
            <p:cNvSpPr txBox="1">
              <a:spLocks noChangeArrowheads="1"/>
            </p:cNvSpPr>
            <p:nvPr/>
          </p:nvSpPr>
          <p:spPr bwMode="auto">
            <a:xfrm>
              <a:off x="6470601" y="3212976"/>
              <a:ext cx="765249" cy="2872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数据线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83" name="AutoShape 311"/>
            <p:cNvSpPr>
              <a:spLocks noChangeArrowheads="1"/>
            </p:cNvSpPr>
            <p:nvPr/>
          </p:nvSpPr>
          <p:spPr bwMode="auto">
            <a:xfrm>
              <a:off x="7596336" y="3245603"/>
              <a:ext cx="1151384" cy="288032"/>
            </a:xfrm>
            <a:prstGeom prst="hexagon">
              <a:avLst>
                <a:gd name="adj" fmla="val 38121"/>
                <a:gd name="vf" fmla="val 115470"/>
              </a:avLst>
            </a:prstGeom>
            <a:noFill/>
            <a:ln w="1587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square" lIns="18000" tIns="10800" rIns="18000" bIns="10800" anchor="ctr">
              <a:noAutofit/>
            </a:bodyPr>
            <a:lstStyle/>
            <a:p>
              <a:r>
                <a:rPr lang="zh-CN" altLang="en-US" sz="1600" b="1" dirty="0" smtClean="0"/>
                <a:t>数据</a:t>
              </a:r>
              <a:endParaRPr lang="zh-CN" altLang="en-US" sz="1600" b="1" dirty="0"/>
            </a:p>
          </p:txBody>
        </p:sp>
        <p:cxnSp>
          <p:nvCxnSpPr>
            <p:cNvPr id="84" name="直接连接符 83"/>
            <p:cNvCxnSpPr/>
            <p:nvPr/>
          </p:nvCxnSpPr>
          <p:spPr bwMode="auto">
            <a:xfrm flipV="1">
              <a:off x="7452320" y="3605642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直接连接符 84"/>
            <p:cNvCxnSpPr/>
            <p:nvPr/>
          </p:nvCxnSpPr>
          <p:spPr bwMode="auto">
            <a:xfrm>
              <a:off x="7307858" y="3818540"/>
              <a:ext cx="14446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 flipV="1">
              <a:off x="7452321" y="3605642"/>
              <a:ext cx="1295399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 flipV="1">
              <a:off x="8748018" y="3605642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8747572" y="3818540"/>
              <a:ext cx="14446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 flipV="1">
              <a:off x="7452320" y="3893674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直接连接符 89"/>
            <p:cNvCxnSpPr/>
            <p:nvPr/>
          </p:nvCxnSpPr>
          <p:spPr bwMode="auto">
            <a:xfrm flipV="1">
              <a:off x="7307858" y="4106572"/>
              <a:ext cx="144463" cy="312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 flipV="1">
              <a:off x="8748464" y="3893674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>
              <a:off x="8748018" y="4106572"/>
              <a:ext cx="14446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7451875" y="3893674"/>
              <a:ext cx="129539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 bwMode="auto">
            <a:xfrm>
              <a:off x="7307858" y="3388814"/>
              <a:ext cx="288478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直接连接符 97"/>
            <p:cNvCxnSpPr/>
            <p:nvPr/>
          </p:nvCxnSpPr>
          <p:spPr bwMode="auto">
            <a:xfrm>
              <a:off x="8747572" y="3389618"/>
              <a:ext cx="14446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直接连接符 99"/>
            <p:cNvCxnSpPr/>
            <p:nvPr/>
          </p:nvCxnSpPr>
          <p:spPr bwMode="auto">
            <a:xfrm flipV="1">
              <a:off x="8100392" y="4182948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 flipV="1">
              <a:off x="7308304" y="4396738"/>
              <a:ext cx="792162" cy="223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 bwMode="auto">
            <a:xfrm flipV="1">
              <a:off x="8748910" y="4182948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直接连接符 102"/>
            <p:cNvCxnSpPr/>
            <p:nvPr/>
          </p:nvCxnSpPr>
          <p:spPr bwMode="auto">
            <a:xfrm>
              <a:off x="8748464" y="4395846"/>
              <a:ext cx="14446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直接连接符 103"/>
            <p:cNvCxnSpPr/>
            <p:nvPr/>
          </p:nvCxnSpPr>
          <p:spPr bwMode="auto">
            <a:xfrm>
              <a:off x="8098879" y="4182948"/>
              <a:ext cx="64884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7" name="Text Box 7"/>
            <p:cNvSpPr txBox="1">
              <a:spLocks noChangeArrowheads="1"/>
            </p:cNvSpPr>
            <p:nvPr/>
          </p:nvSpPr>
          <p:spPr bwMode="auto">
            <a:xfrm>
              <a:off x="6687071" y="4149080"/>
              <a:ext cx="549225" cy="303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 err="1" smtClean="0">
                  <a:solidFill>
                    <a:srgbClr val="C00000"/>
                  </a:solidFill>
                  <a:latin typeface="宋体" pitchFamily="2" charset="-122"/>
                </a:rPr>
                <a:t>Ry</a:t>
              </a:r>
              <a:r>
                <a:rPr lang="en-US" altLang="zh-CN" sz="1800" b="1" baseline="-14000" dirty="0" err="1" smtClean="0">
                  <a:solidFill>
                    <a:srgbClr val="C00000"/>
                  </a:solidFill>
                  <a:latin typeface="宋体" pitchFamily="2" charset="-122"/>
                </a:rPr>
                <a:t>CLK</a:t>
              </a:r>
              <a:r>
                <a:rPr lang="en-US" altLang="zh-CN" sz="1800" b="1" baseline="-18000" dirty="0" smtClean="0">
                  <a:solidFill>
                    <a:srgbClr val="C00000"/>
                  </a:solidFill>
                  <a:latin typeface="宋体" pitchFamily="2" charset="-122"/>
                </a:rPr>
                <a:t> </a:t>
              </a:r>
              <a:endParaRPr lang="en-US" altLang="zh-CN" sz="1800" b="1" baseline="-20000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960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71" grpId="0"/>
      <p:bldP spid="7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200" name="Text Box 10"/>
          <p:cNvSpPr txBox="1">
            <a:spLocks noChangeArrowheads="1"/>
          </p:cNvSpPr>
          <p:nvPr/>
        </p:nvSpPr>
        <p:spPr bwMode="auto">
          <a:xfrm>
            <a:off x="179388" y="332656"/>
            <a:ext cx="8713092" cy="5584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存储器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读、存储器写</a:t>
            </a:r>
            <a:r>
              <a:rPr lang="en-US" altLang="zh-CN" dirty="0" err="1">
                <a:solidFill>
                  <a:srgbClr val="FF3399"/>
                </a:solidFill>
              </a:rPr>
              <a:t>μ</a:t>
            </a:r>
            <a:r>
              <a:rPr lang="en-US" altLang="zh-CN" b="1" dirty="0" err="1">
                <a:solidFill>
                  <a:srgbClr val="FF3399"/>
                </a:solidFill>
                <a:latin typeface="宋体" pitchFamily="2" charset="-122"/>
              </a:rPr>
              <a:t>OP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marL="3411538" indent="-3411538"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*功能：</a:t>
            </a:r>
            <a:r>
              <a:rPr lang="en-US" altLang="zh-CN" b="1" dirty="0">
                <a:latin typeface="宋体" pitchFamily="2" charset="-122"/>
              </a:rPr>
              <a:t>MDR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M[(MAR</a:t>
            </a:r>
            <a:r>
              <a:rPr lang="en-US" altLang="zh-CN" b="1" dirty="0" smtClean="0">
                <a:latin typeface="宋体" pitchFamily="2" charset="-122"/>
              </a:rPr>
              <a:t>)]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M</a:t>
            </a:r>
            <a:r>
              <a:rPr lang="en-US" altLang="zh-CN" b="1" dirty="0">
                <a:latin typeface="宋体" pitchFamily="2" charset="-122"/>
              </a:rPr>
              <a:t>[(MAR)]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(MDR)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*部件连接：</a:t>
            </a:r>
            <a:r>
              <a:rPr lang="zh-CN" altLang="en-US" b="1" spc="-100" dirty="0" smtClean="0">
                <a:latin typeface="宋体" pitchFamily="2" charset="-122"/>
              </a:rPr>
              <a:t>同步控制</a:t>
            </a:r>
            <a:r>
              <a:rPr lang="en-US" altLang="zh-CN" sz="1800" b="1" spc="-100" dirty="0" smtClean="0">
                <a:latin typeface="宋体" pitchFamily="2" charset="-122"/>
              </a:rPr>
              <a:t>(</a:t>
            </a:r>
            <a:r>
              <a:rPr lang="zh-CN" altLang="en-US" sz="1800" b="1" spc="-100" dirty="0" smtClean="0">
                <a:latin typeface="宋体" pitchFamily="2" charset="-122"/>
              </a:rPr>
              <a:t>同步</a:t>
            </a:r>
            <a:r>
              <a:rPr lang="en-US" altLang="zh-CN" sz="1800" b="1" spc="-100" dirty="0" smtClean="0">
                <a:latin typeface="宋体" pitchFamily="2" charset="-122"/>
              </a:rPr>
              <a:t>MEM)</a:t>
            </a:r>
            <a:r>
              <a:rPr lang="zh-CN" altLang="en-US" b="1" spc="-100" dirty="0" smtClean="0">
                <a:latin typeface="宋体" pitchFamily="2" charset="-122"/>
              </a:rPr>
              <a:t>、异步控制</a:t>
            </a:r>
            <a:r>
              <a:rPr lang="en-US" altLang="zh-CN" sz="1800" b="1" spc="-100" dirty="0" smtClean="0">
                <a:latin typeface="宋体" pitchFamily="2" charset="-122"/>
              </a:rPr>
              <a:t>(</a:t>
            </a:r>
            <a:r>
              <a:rPr lang="zh-CN" altLang="en-US" sz="1800" b="1" spc="-100" dirty="0" smtClean="0">
                <a:latin typeface="宋体" pitchFamily="2" charset="-122"/>
              </a:rPr>
              <a:t>异步</a:t>
            </a:r>
            <a:r>
              <a:rPr lang="en-US" altLang="zh-CN" sz="1800" b="1" spc="-100" dirty="0" smtClean="0">
                <a:latin typeface="宋体" pitchFamily="2" charset="-122"/>
              </a:rPr>
              <a:t>MEM)</a:t>
            </a:r>
            <a:r>
              <a:rPr lang="zh-CN" altLang="en-US" b="1" spc="-100" dirty="0" smtClean="0">
                <a:latin typeface="宋体" pitchFamily="2" charset="-122"/>
              </a:rPr>
              <a:t>方式</a:t>
            </a:r>
            <a:r>
              <a:rPr lang="zh-CN" altLang="en-US" b="1" spc="-100" dirty="0" smtClean="0">
                <a:solidFill>
                  <a:srgbClr val="990099"/>
                </a:solidFill>
                <a:latin typeface="宋体" pitchFamily="2" charset="-122"/>
              </a:rPr>
              <a:t>有所不同</a:t>
            </a:r>
            <a:endParaRPr lang="en-US" altLang="zh-CN" b="1" spc="-100" dirty="0" smtClean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200" b="1" spc="-100" dirty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200" b="1" spc="-100" dirty="0" smtClean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200" b="1" spc="-100" dirty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200" b="1" spc="-100" dirty="0" smtClean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10000"/>
              </a:lnSpc>
            </a:pPr>
            <a:endParaRPr lang="en-US" altLang="zh-CN" sz="2200" b="1" spc="-100" dirty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同步控制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方式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异步控制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方式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01000"/>
              </a:lnSpc>
            </a:pPr>
            <a:endParaRPr lang="en-US" altLang="zh-CN" sz="2000" b="1" spc="-100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en-US" altLang="zh-CN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</a:rPr>
              <a:t>OPCmd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同步控制方式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     异步控制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方式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spc="-100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438" name="Text Box 5"/>
          <p:cNvSpPr txBox="1">
            <a:spLocks noChangeArrowheads="1"/>
          </p:cNvSpPr>
          <p:nvPr/>
        </p:nvSpPr>
        <p:spPr bwMode="auto">
          <a:xfrm>
            <a:off x="2971019" y="4206801"/>
            <a:ext cx="5921461" cy="8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读时等着</a:t>
            </a:r>
            <a:r>
              <a:rPr lang="zh-CN" altLang="en-US" sz="2200" b="1" spc="-100" dirty="0" smtClean="0">
                <a:latin typeface="宋体" pitchFamily="2" charset="-122"/>
              </a:rPr>
              <a:t>写</a:t>
            </a:r>
            <a:r>
              <a:rPr lang="en-US" altLang="zh-CN" sz="2200" b="1" spc="-100" dirty="0" smtClean="0">
                <a:latin typeface="宋体" pitchFamily="2" charset="-122"/>
              </a:rPr>
              <a:t>MDR</a:t>
            </a:r>
            <a:r>
              <a:rPr lang="en-US" altLang="zh-CN" sz="1800" b="1" spc="-100" dirty="0" smtClean="0">
                <a:latin typeface="宋体" pitchFamily="2" charset="-122"/>
              </a:rPr>
              <a:t>(</a:t>
            </a:r>
            <a:r>
              <a:rPr lang="zh-CN" altLang="en-US" sz="1800" b="1" spc="-100" dirty="0" smtClean="0">
                <a:latin typeface="宋体" pitchFamily="2" charset="-122"/>
              </a:rPr>
              <a:t>由</a:t>
            </a:r>
            <a:r>
              <a:rPr lang="en-US" altLang="zh-CN" sz="1800" b="1" spc="-100" dirty="0" err="1" smtClean="0">
                <a:latin typeface="宋体" pitchFamily="2" charset="-122"/>
              </a:rPr>
              <a:t>mfc</a:t>
            </a:r>
            <a:r>
              <a:rPr lang="zh-CN" altLang="en-US" sz="1800" b="1" spc="-100" dirty="0" smtClean="0">
                <a:latin typeface="宋体" pitchFamily="2" charset="-122"/>
              </a:rPr>
              <a:t>控制</a:t>
            </a:r>
            <a:r>
              <a:rPr lang="en-US" altLang="zh-CN" sz="1800" b="1" spc="-100" dirty="0" smtClean="0">
                <a:latin typeface="宋体" pitchFamily="2" charset="-122"/>
              </a:rPr>
              <a:t>)</a:t>
            </a:r>
            <a:r>
              <a:rPr lang="zh-CN" altLang="en-US" sz="2200" b="1" spc="-100" dirty="0" smtClean="0">
                <a:latin typeface="宋体" pitchFamily="2" charset="-122"/>
              </a:rPr>
              <a:t>，</a:t>
            </a:r>
            <a:r>
              <a:rPr lang="en-US" altLang="zh-CN" sz="2200" b="1" spc="-100" dirty="0" smtClean="0">
                <a:latin typeface="宋体" pitchFamily="2" charset="-122"/>
              </a:rPr>
              <a:t>CPU</a:t>
            </a:r>
            <a:r>
              <a:rPr lang="zh-CN" altLang="en-US" sz="2200" b="1" spc="-100" dirty="0" smtClean="0">
                <a:latin typeface="宋体" pitchFamily="2" charset="-122"/>
              </a:rPr>
              <a:t>需等待</a:t>
            </a:r>
            <a:r>
              <a:rPr lang="en-US" altLang="zh-CN" sz="1800" b="1" spc="-100" dirty="0" smtClean="0">
                <a:latin typeface="宋体" pitchFamily="2" charset="-122"/>
              </a:rPr>
              <a:t>(</a:t>
            </a:r>
            <a:r>
              <a:rPr lang="zh-CN" altLang="en-US" sz="1800" b="1" spc="-100" dirty="0" smtClean="0">
                <a:latin typeface="宋体" pitchFamily="2" charset="-122"/>
              </a:rPr>
              <a:t>用</a:t>
            </a:r>
            <a:r>
              <a:rPr lang="en-US" altLang="zh-CN" sz="1800" b="1" spc="-100" dirty="0" smtClean="0">
                <a:latin typeface="宋体" pitchFamily="2" charset="-122"/>
              </a:rPr>
              <a:t>WMFC</a:t>
            </a:r>
            <a:r>
              <a:rPr lang="zh-CN" altLang="en-US" sz="1800" b="1" spc="-100" dirty="0" smtClean="0">
                <a:latin typeface="宋体" pitchFamily="2" charset="-122"/>
              </a:rPr>
              <a:t>控制</a:t>
            </a:r>
            <a:r>
              <a:rPr lang="en-US" altLang="zh-CN" sz="1800" b="1" spc="-100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</a:t>
            </a:r>
            <a:r>
              <a:rPr lang="zh-CN" altLang="en-US" sz="1800" b="1" dirty="0">
                <a:latin typeface="宋体" pitchFamily="2" charset="-122"/>
              </a:rPr>
              <a:t> </a:t>
            </a:r>
            <a:r>
              <a:rPr lang="zh-CN" altLang="en-US" sz="1800" b="1" dirty="0" smtClean="0">
                <a:latin typeface="宋体" pitchFamily="2" charset="-122"/>
              </a:rPr>
              <a:t>              其他</a:t>
            </a:r>
            <a:r>
              <a:rPr lang="en-US" altLang="zh-CN" sz="1800" dirty="0" err="1" smtClean="0"/>
              <a:t>μ</a:t>
            </a:r>
            <a:r>
              <a:rPr lang="en-US" altLang="zh-CN" sz="1800" b="1" dirty="0" err="1" smtClean="0">
                <a:latin typeface="宋体" pitchFamily="2" charset="-122"/>
              </a:rPr>
              <a:t>OP</a:t>
            </a:r>
            <a:r>
              <a:rPr lang="zh-CN" altLang="en-US" sz="1800" b="1" dirty="0" smtClean="0">
                <a:latin typeface="宋体" pitchFamily="2" charset="-122"/>
              </a:rPr>
              <a:t>无需</a:t>
            </a:r>
            <a:r>
              <a:rPr lang="zh-CN" altLang="en-US" sz="1800" b="1" dirty="0">
                <a:latin typeface="宋体" pitchFamily="2" charset="-122"/>
              </a:rPr>
              <a:t>等待</a:t>
            </a:r>
            <a:r>
              <a:rPr lang="zh-CN" altLang="en-US" sz="1800" b="1" dirty="0" smtClean="0">
                <a:latin typeface="宋体" pitchFamily="2" charset="-122"/>
              </a:rPr>
              <a:t>→</a:t>
            </a:r>
            <a:r>
              <a:rPr lang="zh-CN" altLang="en-US" sz="1800" dirty="0" smtClean="0">
                <a:latin typeface="宋体" pitchFamily="2" charset="-122"/>
              </a:rPr>
              <a:t>┴</a:t>
            </a:r>
            <a:r>
              <a:rPr lang="zh-CN" altLang="en-US" sz="1800" b="1" dirty="0" smtClean="0">
                <a:latin typeface="宋体" pitchFamily="2" charset="-122"/>
              </a:rPr>
              <a:t>→</a:t>
            </a:r>
            <a:r>
              <a:rPr lang="zh-CN" altLang="en-US" sz="1800" dirty="0" smtClean="0">
                <a:latin typeface="宋体" pitchFamily="2" charset="-122"/>
              </a:rPr>
              <a:t>──┘</a:t>
            </a:r>
            <a:endParaRPr lang="en-US" altLang="zh-CN" sz="1800" dirty="0" smtClean="0">
              <a:latin typeface="宋体" pitchFamily="2" charset="-122"/>
            </a:endParaRPr>
          </a:p>
        </p:txBody>
      </p:sp>
      <p:sp>
        <p:nvSpPr>
          <p:cNvPr id="439" name="Text Box 5"/>
          <p:cNvSpPr txBox="1">
            <a:spLocks noChangeArrowheads="1"/>
          </p:cNvSpPr>
          <p:nvPr/>
        </p:nvSpPr>
        <p:spPr bwMode="auto">
          <a:xfrm>
            <a:off x="2971019" y="3744295"/>
            <a:ext cx="5921461" cy="4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读时第</a:t>
            </a:r>
            <a:r>
              <a:rPr lang="en-US" altLang="zh-CN" sz="2200" b="1" dirty="0" smtClean="0">
                <a:latin typeface="宋体" pitchFamily="2" charset="-122"/>
              </a:rPr>
              <a:t>m</a:t>
            </a:r>
            <a:r>
              <a:rPr lang="zh-CN" altLang="en-US" sz="2200" b="1" dirty="0" smtClean="0">
                <a:latin typeface="宋体" pitchFamily="2" charset="-122"/>
              </a:rPr>
              <a:t>个</a:t>
            </a:r>
            <a:r>
              <a:rPr lang="en-US" altLang="zh-CN" sz="2200" b="1" dirty="0" smtClean="0">
                <a:latin typeface="宋体" pitchFamily="2" charset="-122"/>
              </a:rPr>
              <a:t>CLK</a:t>
            </a:r>
            <a:r>
              <a:rPr lang="zh-CN" altLang="en-US" sz="2200" b="1" dirty="0" smtClean="0">
                <a:latin typeface="宋体" pitchFamily="2" charset="-122"/>
              </a:rPr>
              <a:t>写</a:t>
            </a:r>
            <a:r>
              <a:rPr lang="en-US" altLang="zh-CN" sz="2200" b="1" dirty="0" smtClean="0">
                <a:latin typeface="宋体" pitchFamily="2" charset="-122"/>
              </a:rPr>
              <a:t>MDR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用</a:t>
            </a:r>
            <a:r>
              <a:rPr lang="en-US" altLang="zh-CN" sz="1800" b="1" dirty="0" err="1" smtClean="0">
                <a:latin typeface="宋体" pitchFamily="2" charset="-122"/>
              </a:rPr>
              <a:t>MDR</a:t>
            </a:r>
            <a:r>
              <a:rPr lang="en-US" altLang="zh-CN" sz="1800" b="1" baseline="-18000" dirty="0" err="1" smtClean="0">
                <a:latin typeface="宋体" pitchFamily="2" charset="-122"/>
              </a:rPr>
              <a:t>inB</a:t>
            </a:r>
            <a:r>
              <a:rPr lang="zh-CN" altLang="en-US" sz="1800" b="1" dirty="0">
                <a:latin typeface="宋体" pitchFamily="2" charset="-122"/>
              </a:rPr>
              <a:t>控制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2200" b="1" spc="-100" dirty="0" smtClean="0">
                <a:latin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</a:rPr>
              <a:t>CPU</a:t>
            </a:r>
            <a:r>
              <a:rPr lang="zh-CN" altLang="en-US" sz="2200" b="1" dirty="0">
                <a:latin typeface="宋体" pitchFamily="2" charset="-122"/>
              </a:rPr>
              <a:t>无需</a:t>
            </a:r>
            <a:r>
              <a:rPr lang="zh-CN" altLang="en-US" sz="2200" b="1" dirty="0" smtClean="0">
                <a:latin typeface="宋体" pitchFamily="2" charset="-122"/>
              </a:rPr>
              <a:t>等待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grpSp>
        <p:nvGrpSpPr>
          <p:cNvPr id="265" name="组合 264"/>
          <p:cNvGrpSpPr/>
          <p:nvPr/>
        </p:nvGrpSpPr>
        <p:grpSpPr>
          <a:xfrm>
            <a:off x="4932040" y="1844824"/>
            <a:ext cx="3888432" cy="1871139"/>
            <a:chOff x="899592" y="1829058"/>
            <a:chExt cx="3888432" cy="1871139"/>
          </a:xfrm>
        </p:grpSpPr>
        <p:sp>
          <p:nvSpPr>
            <p:cNvPr id="290" name="Text Box 18"/>
            <p:cNvSpPr txBox="1">
              <a:spLocks noChangeArrowheads="1"/>
            </p:cNvSpPr>
            <p:nvPr/>
          </p:nvSpPr>
          <p:spPr bwMode="auto">
            <a:xfrm>
              <a:off x="2131914" y="1829058"/>
              <a:ext cx="2368078" cy="86409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11" name="Text Box 18"/>
            <p:cNvSpPr txBox="1">
              <a:spLocks noChangeArrowheads="1"/>
            </p:cNvSpPr>
            <p:nvPr/>
          </p:nvSpPr>
          <p:spPr bwMode="auto">
            <a:xfrm>
              <a:off x="1196008" y="1829060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12" name="Text Box 18"/>
            <p:cNvSpPr txBox="1">
              <a:spLocks noChangeArrowheads="1"/>
            </p:cNvSpPr>
            <p:nvPr/>
          </p:nvSpPr>
          <p:spPr bwMode="auto">
            <a:xfrm>
              <a:off x="1196008" y="2404229"/>
              <a:ext cx="57626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13" name="Text Box 23"/>
            <p:cNvSpPr txBox="1">
              <a:spLocks noChangeArrowheads="1"/>
            </p:cNvSpPr>
            <p:nvPr/>
          </p:nvSpPr>
          <p:spPr bwMode="auto">
            <a:xfrm>
              <a:off x="3419674" y="1829058"/>
              <a:ext cx="1080318" cy="863202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14" name="Text Box 18"/>
            <p:cNvSpPr txBox="1">
              <a:spLocks noChangeArrowheads="1"/>
            </p:cNvSpPr>
            <p:nvPr/>
          </p:nvSpPr>
          <p:spPr bwMode="auto">
            <a:xfrm>
              <a:off x="1835696" y="2980293"/>
              <a:ext cx="1944216" cy="2889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时序信号形成电路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33" name="直接连接符 232"/>
            <p:cNvCxnSpPr>
              <a:stCxn id="211" idx="3"/>
            </p:cNvCxnSpPr>
            <p:nvPr/>
          </p:nvCxnSpPr>
          <p:spPr bwMode="auto">
            <a:xfrm>
              <a:off x="1772072" y="1973523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4" name="直接连接符 233"/>
            <p:cNvCxnSpPr/>
            <p:nvPr/>
          </p:nvCxnSpPr>
          <p:spPr bwMode="auto">
            <a:xfrm flipV="1">
              <a:off x="1772270" y="2332217"/>
              <a:ext cx="503858" cy="144913"/>
            </a:xfrm>
            <a:prstGeom prst="bentConnector3">
              <a:avLst>
                <a:gd name="adj1" fmla="val 99691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5" name="直接连接符 234"/>
            <p:cNvCxnSpPr>
              <a:stCxn id="249" idx="2"/>
            </p:cNvCxnSpPr>
            <p:nvPr/>
          </p:nvCxnSpPr>
          <p:spPr bwMode="auto">
            <a:xfrm rot="5400000">
              <a:off x="2006203" y="2099191"/>
              <a:ext cx="288030" cy="755877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1" name="直接连接符 240"/>
            <p:cNvCxnSpPr/>
            <p:nvPr/>
          </p:nvCxnSpPr>
          <p:spPr bwMode="auto">
            <a:xfrm>
              <a:off x="912168" y="1973523"/>
              <a:ext cx="2964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4" name="直接连接符 243"/>
            <p:cNvCxnSpPr/>
            <p:nvPr/>
          </p:nvCxnSpPr>
          <p:spPr bwMode="auto">
            <a:xfrm>
              <a:off x="899592" y="2477130"/>
              <a:ext cx="2964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5" name="直接连接符 244"/>
            <p:cNvCxnSpPr/>
            <p:nvPr/>
          </p:nvCxnSpPr>
          <p:spPr bwMode="auto">
            <a:xfrm flipH="1">
              <a:off x="899592" y="2621146"/>
              <a:ext cx="2964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49" name="Text Box 18"/>
            <p:cNvSpPr txBox="1">
              <a:spLocks noChangeArrowheads="1"/>
            </p:cNvSpPr>
            <p:nvPr/>
          </p:nvSpPr>
          <p:spPr bwMode="auto">
            <a:xfrm>
              <a:off x="2132112" y="1829060"/>
              <a:ext cx="792088" cy="50405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Cache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400" b="1" dirty="0" smtClean="0">
                  <a:latin typeface="宋体" pitchFamily="2" charset="-122"/>
                </a:rPr>
                <a:t>(</a:t>
              </a:r>
              <a:r>
                <a:rPr lang="zh-CN" altLang="en-US" sz="1400" b="1" dirty="0" smtClean="0">
                  <a:latin typeface="宋体" pitchFamily="2" charset="-122"/>
                </a:rPr>
                <a:t>异步</a:t>
              </a:r>
              <a:r>
                <a:rPr lang="en-US" altLang="zh-CN" sz="1400" b="1" dirty="0" smtClean="0">
                  <a:latin typeface="宋体" pitchFamily="2" charset="-122"/>
                </a:rPr>
                <a:t>)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flipV="1">
              <a:off x="1331640" y="2114227"/>
              <a:ext cx="0" cy="17560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51" name="Text Box 18"/>
            <p:cNvSpPr txBox="1">
              <a:spLocks noChangeArrowheads="1"/>
            </p:cNvSpPr>
            <p:nvPr/>
          </p:nvSpPr>
          <p:spPr bwMode="auto">
            <a:xfrm>
              <a:off x="1043608" y="2981186"/>
              <a:ext cx="602771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MDR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254" name="直接连接符 253"/>
            <p:cNvCxnSpPr/>
            <p:nvPr/>
          </p:nvCxnSpPr>
          <p:spPr bwMode="auto">
            <a:xfrm flipV="1">
              <a:off x="1331640" y="2699826"/>
              <a:ext cx="0" cy="28136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59" name="直接连接符 258"/>
            <p:cNvCxnSpPr/>
            <p:nvPr/>
          </p:nvCxnSpPr>
          <p:spPr bwMode="auto">
            <a:xfrm flipH="1">
              <a:off x="2780183" y="2339784"/>
              <a:ext cx="2" cy="64140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267" name="直接连接符 266"/>
            <p:cNvCxnSpPr/>
            <p:nvPr/>
          </p:nvCxnSpPr>
          <p:spPr bwMode="auto">
            <a:xfrm>
              <a:off x="2924398" y="1973522"/>
              <a:ext cx="495276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69" name="直接连接符 268"/>
            <p:cNvCxnSpPr/>
            <p:nvPr/>
          </p:nvCxnSpPr>
          <p:spPr bwMode="auto">
            <a:xfrm flipH="1">
              <a:off x="2924200" y="2217823"/>
              <a:ext cx="48709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74" name="直接连接符 273"/>
            <p:cNvCxnSpPr/>
            <p:nvPr/>
          </p:nvCxnSpPr>
          <p:spPr bwMode="auto">
            <a:xfrm flipV="1">
              <a:off x="2780183" y="3269218"/>
              <a:ext cx="2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76" name="Text Box 18"/>
            <p:cNvSpPr txBox="1">
              <a:spLocks noChangeArrowheads="1"/>
            </p:cNvSpPr>
            <p:nvPr/>
          </p:nvSpPr>
          <p:spPr bwMode="auto">
            <a:xfrm>
              <a:off x="2492152" y="3485242"/>
              <a:ext cx="602771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WMFC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277" name="直接连接符 276"/>
            <p:cNvCxnSpPr/>
            <p:nvPr/>
          </p:nvCxnSpPr>
          <p:spPr bwMode="auto">
            <a:xfrm flipV="1">
              <a:off x="3851920" y="2693155"/>
              <a:ext cx="0" cy="79208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78" name="Text Box 18"/>
            <p:cNvSpPr txBox="1">
              <a:spLocks noChangeArrowheads="1"/>
            </p:cNvSpPr>
            <p:nvPr/>
          </p:nvSpPr>
          <p:spPr bwMode="auto">
            <a:xfrm>
              <a:off x="3465173" y="3485242"/>
              <a:ext cx="1250843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Read Write</a:t>
              </a:r>
              <a:endParaRPr lang="en-US" altLang="zh-CN" sz="18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284" name="直接连接符 283"/>
            <p:cNvCxnSpPr/>
            <p:nvPr/>
          </p:nvCxnSpPr>
          <p:spPr bwMode="auto">
            <a:xfrm rot="10800000">
              <a:off x="1636477" y="2694938"/>
              <a:ext cx="1143707" cy="142231"/>
            </a:xfrm>
            <a:prstGeom prst="bentConnector3">
              <a:avLst>
                <a:gd name="adj1" fmla="val 99969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arrow" w="med" len="sm"/>
            </a:ln>
            <a:effectLst/>
          </p:spPr>
        </p:cxnSp>
        <p:cxnSp>
          <p:nvCxnSpPr>
            <p:cNvPr id="301" name="直接连接符 300"/>
            <p:cNvCxnSpPr/>
            <p:nvPr/>
          </p:nvCxnSpPr>
          <p:spPr bwMode="auto">
            <a:xfrm>
              <a:off x="4500190" y="1959139"/>
              <a:ext cx="28783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3" name="直接连接符 302"/>
            <p:cNvCxnSpPr/>
            <p:nvPr/>
          </p:nvCxnSpPr>
          <p:spPr bwMode="auto">
            <a:xfrm flipH="1">
              <a:off x="4500190" y="2217823"/>
              <a:ext cx="28783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307" name="直接连接符 306"/>
            <p:cNvCxnSpPr/>
            <p:nvPr/>
          </p:nvCxnSpPr>
          <p:spPr bwMode="auto">
            <a:xfrm>
              <a:off x="4499992" y="2433847"/>
              <a:ext cx="28783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39" name="直接连接符 338"/>
            <p:cNvCxnSpPr/>
            <p:nvPr/>
          </p:nvCxnSpPr>
          <p:spPr bwMode="auto">
            <a:xfrm flipV="1">
              <a:off x="4355976" y="2693155"/>
              <a:ext cx="0" cy="79208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428" name="直接连接符 427"/>
            <p:cNvCxnSpPr/>
            <p:nvPr/>
          </p:nvCxnSpPr>
          <p:spPr bwMode="auto">
            <a:xfrm flipH="1">
              <a:off x="4500191" y="2549138"/>
              <a:ext cx="28763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32" name="直接连接符 431"/>
            <p:cNvCxnSpPr/>
            <p:nvPr/>
          </p:nvCxnSpPr>
          <p:spPr bwMode="auto">
            <a:xfrm flipH="1">
              <a:off x="2780185" y="2549138"/>
              <a:ext cx="639291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435" name="Text Box 18"/>
            <p:cNvSpPr txBox="1">
              <a:spLocks noChangeArrowheads="1"/>
            </p:cNvSpPr>
            <p:nvPr/>
          </p:nvSpPr>
          <p:spPr bwMode="auto">
            <a:xfrm>
              <a:off x="2807804" y="2312794"/>
              <a:ext cx="414630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mfc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440" name="等腰三角形 439"/>
            <p:cNvSpPr/>
            <p:nvPr/>
          </p:nvSpPr>
          <p:spPr bwMode="auto">
            <a:xfrm>
              <a:off x="1023104" y="2568060"/>
              <a:ext cx="88776" cy="110821"/>
            </a:xfrm>
            <a:prstGeom prst="triangle">
              <a:avLst/>
            </a:prstGeom>
            <a:solidFill>
              <a:schemeClr val="bg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43" name="直接连接符 442"/>
            <p:cNvCxnSpPr/>
            <p:nvPr/>
          </p:nvCxnSpPr>
          <p:spPr bwMode="auto">
            <a:xfrm flipV="1">
              <a:off x="1077515" y="2655560"/>
              <a:ext cx="0" cy="17560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268" name="组合 267"/>
          <p:cNvGrpSpPr/>
          <p:nvPr/>
        </p:nvGrpSpPr>
        <p:grpSpPr>
          <a:xfrm>
            <a:off x="755576" y="1844824"/>
            <a:ext cx="3888432" cy="1872208"/>
            <a:chOff x="5004048" y="1829058"/>
            <a:chExt cx="3888432" cy="1872208"/>
          </a:xfrm>
        </p:grpSpPr>
        <p:sp>
          <p:nvSpPr>
            <p:cNvPr id="389" name="Text Box 18"/>
            <p:cNvSpPr txBox="1">
              <a:spLocks noChangeArrowheads="1"/>
            </p:cNvSpPr>
            <p:nvPr/>
          </p:nvSpPr>
          <p:spPr bwMode="auto">
            <a:xfrm>
              <a:off x="6236370" y="1829058"/>
              <a:ext cx="2368078" cy="86409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90" name="Text Box 18"/>
            <p:cNvSpPr txBox="1">
              <a:spLocks noChangeArrowheads="1"/>
            </p:cNvSpPr>
            <p:nvPr/>
          </p:nvSpPr>
          <p:spPr bwMode="auto">
            <a:xfrm>
              <a:off x="5300464" y="1829060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91" name="Text Box 18"/>
            <p:cNvSpPr txBox="1">
              <a:spLocks noChangeArrowheads="1"/>
            </p:cNvSpPr>
            <p:nvPr/>
          </p:nvSpPr>
          <p:spPr bwMode="auto">
            <a:xfrm>
              <a:off x="5300464" y="2404229"/>
              <a:ext cx="57626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92" name="Text Box 23"/>
            <p:cNvSpPr txBox="1">
              <a:spLocks noChangeArrowheads="1"/>
            </p:cNvSpPr>
            <p:nvPr/>
          </p:nvSpPr>
          <p:spPr bwMode="auto">
            <a:xfrm>
              <a:off x="7524130" y="1829058"/>
              <a:ext cx="1080318" cy="863202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394" name="直接连接符 393"/>
            <p:cNvCxnSpPr>
              <a:stCxn id="390" idx="3"/>
            </p:cNvCxnSpPr>
            <p:nvPr/>
          </p:nvCxnSpPr>
          <p:spPr bwMode="auto">
            <a:xfrm>
              <a:off x="5876528" y="1973523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5" name="直接连接符 233"/>
            <p:cNvCxnSpPr/>
            <p:nvPr/>
          </p:nvCxnSpPr>
          <p:spPr bwMode="auto">
            <a:xfrm flipV="1">
              <a:off x="5876726" y="2332217"/>
              <a:ext cx="503858" cy="144913"/>
            </a:xfrm>
            <a:prstGeom prst="bentConnector3">
              <a:avLst>
                <a:gd name="adj1" fmla="val 99691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6" name="直接连接符 234"/>
            <p:cNvCxnSpPr>
              <a:stCxn id="400" idx="2"/>
            </p:cNvCxnSpPr>
            <p:nvPr/>
          </p:nvCxnSpPr>
          <p:spPr bwMode="auto">
            <a:xfrm rot="5400000">
              <a:off x="6110659" y="2099191"/>
              <a:ext cx="288030" cy="755877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7" name="直接连接符 396"/>
            <p:cNvCxnSpPr/>
            <p:nvPr/>
          </p:nvCxnSpPr>
          <p:spPr bwMode="auto">
            <a:xfrm>
              <a:off x="5016624" y="1973523"/>
              <a:ext cx="2964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8" name="直接连接符 397"/>
            <p:cNvCxnSpPr/>
            <p:nvPr/>
          </p:nvCxnSpPr>
          <p:spPr bwMode="auto">
            <a:xfrm>
              <a:off x="5004048" y="2477130"/>
              <a:ext cx="2964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9" name="直接连接符 398"/>
            <p:cNvCxnSpPr/>
            <p:nvPr/>
          </p:nvCxnSpPr>
          <p:spPr bwMode="auto">
            <a:xfrm flipH="1">
              <a:off x="5004048" y="2621146"/>
              <a:ext cx="2964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00" name="Text Box 18"/>
            <p:cNvSpPr txBox="1">
              <a:spLocks noChangeArrowheads="1"/>
            </p:cNvSpPr>
            <p:nvPr/>
          </p:nvSpPr>
          <p:spPr bwMode="auto">
            <a:xfrm>
              <a:off x="6236568" y="1829060"/>
              <a:ext cx="792088" cy="50405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Cache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400" b="1" dirty="0" smtClean="0">
                  <a:latin typeface="宋体" pitchFamily="2" charset="-122"/>
                </a:rPr>
                <a:t>(</a:t>
              </a:r>
              <a:r>
                <a:rPr lang="zh-CN" altLang="en-US" sz="1400" b="1" dirty="0" smtClean="0">
                  <a:latin typeface="宋体" pitchFamily="2" charset="-122"/>
                </a:rPr>
                <a:t>同步</a:t>
              </a:r>
              <a:r>
                <a:rPr lang="en-US" altLang="zh-CN" sz="1400" b="1" dirty="0" smtClean="0">
                  <a:latin typeface="宋体" pitchFamily="2" charset="-122"/>
                </a:rPr>
                <a:t>)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cxnSp>
          <p:nvCxnSpPr>
            <p:cNvPr id="401" name="直接连接符 400"/>
            <p:cNvCxnSpPr/>
            <p:nvPr/>
          </p:nvCxnSpPr>
          <p:spPr bwMode="auto">
            <a:xfrm flipV="1">
              <a:off x="5436096" y="2114227"/>
              <a:ext cx="0" cy="17560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402" name="Text Box 18"/>
            <p:cNvSpPr txBox="1">
              <a:spLocks noChangeArrowheads="1"/>
            </p:cNvSpPr>
            <p:nvPr/>
          </p:nvSpPr>
          <p:spPr bwMode="auto">
            <a:xfrm>
              <a:off x="5148064" y="2981186"/>
              <a:ext cx="602771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MDR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403" name="直接连接符 402"/>
            <p:cNvCxnSpPr/>
            <p:nvPr/>
          </p:nvCxnSpPr>
          <p:spPr bwMode="auto">
            <a:xfrm flipV="1">
              <a:off x="5436096" y="2693154"/>
              <a:ext cx="0" cy="28136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405" name="直接连接符 404"/>
            <p:cNvCxnSpPr/>
            <p:nvPr/>
          </p:nvCxnSpPr>
          <p:spPr bwMode="auto">
            <a:xfrm>
              <a:off x="7028854" y="1973522"/>
              <a:ext cx="495276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6" name="直接连接符 405"/>
            <p:cNvCxnSpPr/>
            <p:nvPr/>
          </p:nvCxnSpPr>
          <p:spPr bwMode="auto">
            <a:xfrm flipH="1">
              <a:off x="7028656" y="2217823"/>
              <a:ext cx="48709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409" name="直接连接符 408"/>
            <p:cNvCxnSpPr/>
            <p:nvPr/>
          </p:nvCxnSpPr>
          <p:spPr bwMode="auto">
            <a:xfrm flipV="1">
              <a:off x="7956376" y="2693155"/>
              <a:ext cx="0" cy="79208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410" name="Text Box 18"/>
            <p:cNvSpPr txBox="1">
              <a:spLocks noChangeArrowheads="1"/>
            </p:cNvSpPr>
            <p:nvPr/>
          </p:nvSpPr>
          <p:spPr bwMode="auto">
            <a:xfrm>
              <a:off x="7569629" y="3485242"/>
              <a:ext cx="1250843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Read Write</a:t>
              </a:r>
              <a:endParaRPr lang="en-US" altLang="zh-CN" sz="18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412" name="直接连接符 411"/>
            <p:cNvCxnSpPr/>
            <p:nvPr/>
          </p:nvCxnSpPr>
          <p:spPr bwMode="auto">
            <a:xfrm>
              <a:off x="8604646" y="1959139"/>
              <a:ext cx="28783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3" name="直接连接符 412"/>
            <p:cNvCxnSpPr/>
            <p:nvPr/>
          </p:nvCxnSpPr>
          <p:spPr bwMode="auto">
            <a:xfrm flipH="1">
              <a:off x="8604646" y="2217823"/>
              <a:ext cx="28783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414" name="直接连接符 413"/>
            <p:cNvCxnSpPr/>
            <p:nvPr/>
          </p:nvCxnSpPr>
          <p:spPr bwMode="auto">
            <a:xfrm>
              <a:off x="8604448" y="2433847"/>
              <a:ext cx="28783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5" name="直接连接符 414"/>
            <p:cNvCxnSpPr/>
            <p:nvPr/>
          </p:nvCxnSpPr>
          <p:spPr bwMode="auto">
            <a:xfrm flipV="1">
              <a:off x="8460432" y="2693155"/>
              <a:ext cx="0" cy="79208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416" name="直接连接符 415"/>
            <p:cNvCxnSpPr/>
            <p:nvPr/>
          </p:nvCxnSpPr>
          <p:spPr bwMode="auto">
            <a:xfrm rot="10800000">
              <a:off x="5796136" y="2693154"/>
              <a:ext cx="1080120" cy="281360"/>
            </a:xfrm>
            <a:prstGeom prst="bentConnector3">
              <a:avLst>
                <a:gd name="adj1" fmla="val 99854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417" name="Text Box 18"/>
            <p:cNvSpPr txBox="1">
              <a:spLocks noChangeArrowheads="1"/>
            </p:cNvSpPr>
            <p:nvPr/>
          </p:nvSpPr>
          <p:spPr bwMode="auto">
            <a:xfrm>
              <a:off x="6674399" y="3457586"/>
              <a:ext cx="633905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MDR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inB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424" name="直接连接符 423"/>
            <p:cNvCxnSpPr/>
            <p:nvPr/>
          </p:nvCxnSpPr>
          <p:spPr bwMode="auto">
            <a:xfrm flipV="1">
              <a:off x="6876254" y="2982080"/>
              <a:ext cx="2" cy="47268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2" name="等腰三角形 441"/>
            <p:cNvSpPr/>
            <p:nvPr/>
          </p:nvSpPr>
          <p:spPr bwMode="auto">
            <a:xfrm>
              <a:off x="5131296" y="2570347"/>
              <a:ext cx="88776" cy="110821"/>
            </a:xfrm>
            <a:prstGeom prst="triangle">
              <a:avLst/>
            </a:prstGeom>
            <a:solidFill>
              <a:schemeClr val="bg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44" name="直接连接符 443"/>
            <p:cNvCxnSpPr/>
            <p:nvPr/>
          </p:nvCxnSpPr>
          <p:spPr bwMode="auto">
            <a:xfrm flipV="1">
              <a:off x="5186399" y="2661003"/>
              <a:ext cx="0" cy="17560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447" name="Text Box 5"/>
          <p:cNvSpPr txBox="1">
            <a:spLocks noChangeArrowheads="1"/>
          </p:cNvSpPr>
          <p:nvPr/>
        </p:nvSpPr>
        <p:spPr bwMode="auto">
          <a:xfrm>
            <a:off x="3962029" y="4941168"/>
            <a:ext cx="4930451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spc="-100" dirty="0" smtClean="0">
                <a:latin typeface="宋体" pitchFamily="2" charset="-122"/>
              </a:rPr>
              <a:t>读为</a:t>
            </a:r>
            <a:r>
              <a:rPr lang="en-US" altLang="zh-CN" sz="2200" b="1" spc="-100" dirty="0" smtClean="0">
                <a:latin typeface="宋体" pitchFamily="2" charset="-122"/>
              </a:rPr>
              <a:t>Read</a:t>
            </a:r>
            <a:r>
              <a:rPr lang="zh-CN" altLang="en-US" sz="2200" b="1" spc="-100" dirty="0" smtClean="0">
                <a:latin typeface="宋体" pitchFamily="2" charset="-122"/>
              </a:rPr>
              <a:t>、</a:t>
            </a:r>
            <a:r>
              <a:rPr lang="en-US" altLang="zh-CN" sz="2000" b="1" spc="-100" dirty="0" err="1" smtClean="0">
                <a:latin typeface="宋体" pitchFamily="2" charset="-122"/>
              </a:rPr>
              <a:t>MDR</a:t>
            </a:r>
            <a:r>
              <a:rPr lang="en-US" altLang="zh-CN" sz="2000" b="1" spc="-100" baseline="-18000" dirty="0" err="1" smtClean="0">
                <a:latin typeface="宋体" pitchFamily="2" charset="-122"/>
              </a:rPr>
              <a:t>inB</a:t>
            </a:r>
            <a:r>
              <a:rPr lang="en-US" altLang="zh-CN" sz="1800" b="1" spc="-100" dirty="0" smtClean="0">
                <a:latin typeface="宋体" pitchFamily="2" charset="-122"/>
              </a:rPr>
              <a:t>(</a:t>
            </a:r>
            <a:r>
              <a:rPr lang="zh-CN" altLang="en-US" sz="1800" b="1" spc="-100" dirty="0" smtClean="0">
                <a:latin typeface="宋体" pitchFamily="2" charset="-122"/>
              </a:rPr>
              <a:t>第</a:t>
            </a:r>
            <a:r>
              <a:rPr lang="en-US" altLang="zh-CN" sz="1800" b="1" spc="-100" dirty="0" smtClean="0">
                <a:latin typeface="宋体" pitchFamily="2" charset="-122"/>
              </a:rPr>
              <a:t>m</a:t>
            </a:r>
            <a:r>
              <a:rPr lang="zh-CN" altLang="en-US" sz="1800" b="1" spc="-100" dirty="0" smtClean="0">
                <a:latin typeface="宋体" pitchFamily="2" charset="-122"/>
              </a:rPr>
              <a:t>个</a:t>
            </a:r>
            <a:r>
              <a:rPr lang="en-US" altLang="zh-CN" sz="1800" b="1" spc="-100" dirty="0" smtClean="0">
                <a:latin typeface="宋体" pitchFamily="2" charset="-122"/>
              </a:rPr>
              <a:t>CLK</a:t>
            </a:r>
            <a:r>
              <a:rPr lang="zh-CN" altLang="en-US" sz="1800" b="1" spc="-100" dirty="0" smtClean="0">
                <a:latin typeface="宋体" pitchFamily="2" charset="-122"/>
              </a:rPr>
              <a:t>时</a:t>
            </a:r>
            <a:r>
              <a:rPr lang="en-US" altLang="zh-CN" sz="1800" b="1" spc="-100" dirty="0" smtClean="0">
                <a:latin typeface="宋体" pitchFamily="2" charset="-122"/>
              </a:rPr>
              <a:t>)</a:t>
            </a:r>
            <a:r>
              <a:rPr lang="zh-CN" altLang="en-US" sz="2200" b="1" spc="-100" dirty="0" smtClean="0">
                <a:latin typeface="宋体" pitchFamily="2" charset="-122"/>
              </a:rPr>
              <a:t>；写为</a:t>
            </a:r>
            <a:r>
              <a:rPr lang="en-US" altLang="zh-CN" sz="2200" b="1" spc="-100" dirty="0" smtClean="0">
                <a:latin typeface="宋体" pitchFamily="2" charset="-122"/>
              </a:rPr>
              <a:t>Write</a:t>
            </a:r>
          </a:p>
        </p:txBody>
      </p:sp>
      <p:sp>
        <p:nvSpPr>
          <p:cNvPr id="449" name="线形标注 2 448"/>
          <p:cNvSpPr/>
          <p:nvPr/>
        </p:nvSpPr>
        <p:spPr bwMode="auto">
          <a:xfrm>
            <a:off x="6084168" y="5805264"/>
            <a:ext cx="2700201" cy="321471"/>
          </a:xfrm>
          <a:prstGeom prst="borderCallout2">
            <a:avLst>
              <a:gd name="adj1" fmla="val 48951"/>
              <a:gd name="adj2" fmla="val -717"/>
              <a:gd name="adj3" fmla="val 46612"/>
              <a:gd name="adj4" fmla="val -4934"/>
              <a:gd name="adj5" fmla="val 1595"/>
              <a:gd name="adj6" fmla="val -13101"/>
            </a:avLst>
          </a:prstGeom>
          <a:solidFill>
            <a:srgbClr val="CCFFFF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 smtClean="0">
                <a:latin typeface="宋体" pitchFamily="2" charset="-122"/>
              </a:rPr>
              <a:t>等到何时？</a:t>
            </a:r>
            <a:r>
              <a:rPr lang="en-US" altLang="zh-CN" sz="1800" b="1" dirty="0" smtClean="0">
                <a:latin typeface="宋体" pitchFamily="2" charset="-122"/>
              </a:rPr>
              <a:t>§5.3.2</a:t>
            </a:r>
            <a:r>
              <a:rPr lang="zh-CN" altLang="en-US" sz="1800" b="1" dirty="0" smtClean="0">
                <a:latin typeface="宋体" pitchFamily="2" charset="-122"/>
              </a:rPr>
              <a:t>讨论</a:t>
            </a:r>
            <a:endParaRPr lang="en-US" altLang="zh-CN" sz="1800" b="1" dirty="0">
              <a:latin typeface="宋体" pitchFamily="2" charset="-122"/>
            </a:endParaRPr>
          </a:p>
          <a:p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450" name="Text Box 5"/>
          <p:cNvSpPr txBox="1">
            <a:spLocks noChangeArrowheads="1"/>
          </p:cNvSpPr>
          <p:nvPr/>
        </p:nvSpPr>
        <p:spPr bwMode="auto">
          <a:xfrm>
            <a:off x="3923928" y="5373216"/>
            <a:ext cx="4968552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读</a:t>
            </a:r>
            <a:r>
              <a:rPr lang="zh-CN" altLang="en-US" sz="2200" b="1" dirty="0">
                <a:latin typeface="宋体" pitchFamily="2" charset="-122"/>
              </a:rPr>
              <a:t>为</a:t>
            </a:r>
            <a:r>
              <a:rPr lang="en-US" altLang="zh-CN" sz="2200" b="1" dirty="0">
                <a:latin typeface="宋体" pitchFamily="2" charset="-122"/>
              </a:rPr>
              <a:t>Read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WMFC</a:t>
            </a:r>
            <a:r>
              <a:rPr lang="zh-CN" altLang="en-US" sz="2200" b="1" dirty="0">
                <a:latin typeface="宋体" pitchFamily="2" charset="-122"/>
              </a:rPr>
              <a:t>，写为</a:t>
            </a:r>
            <a:r>
              <a:rPr lang="en-US" altLang="zh-CN" sz="2200" b="1" dirty="0">
                <a:latin typeface="宋体" pitchFamily="2" charset="-122"/>
              </a:rPr>
              <a:t>Write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WMFC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71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AutoShape 39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5400000">
            <a:off x="514806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AutoShape 4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149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" grpId="0"/>
      <p:bldP spid="439" grpId="0"/>
      <p:bldP spid="447" grpId="0"/>
      <p:bldP spid="449" grpId="0" animBg="1"/>
      <p:bldP spid="45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512" y="332656"/>
            <a:ext cx="8712968" cy="3931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*存储器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读</a:t>
            </a:r>
            <a:r>
              <a:rPr lang="en-US" altLang="zh-CN" dirty="0" err="1" smtClean="0">
                <a:solidFill>
                  <a:srgbClr val="C00000"/>
                </a:solidFill>
              </a:rPr>
              <a:t>μ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的应用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示例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en-US" altLang="zh-CN" b="1" dirty="0">
                <a:latin typeface="+mn-ea"/>
              </a:rPr>
              <a:t>R3</a:t>
            </a:r>
            <a:r>
              <a:rPr lang="zh-CN" altLang="en-US" b="1" dirty="0">
                <a:latin typeface="+mn-ea"/>
              </a:rPr>
              <a:t>←</a:t>
            </a:r>
            <a:r>
              <a:rPr lang="en-US" altLang="zh-CN" b="1" dirty="0">
                <a:latin typeface="+mn-ea"/>
              </a:rPr>
              <a:t>M[(R1</a:t>
            </a:r>
            <a:r>
              <a:rPr lang="en-US" altLang="zh-CN" b="1" dirty="0" smtClean="0">
                <a:latin typeface="+mn-ea"/>
              </a:rPr>
              <a:t>)]     </a:t>
            </a:r>
            <a:r>
              <a:rPr lang="zh-CN" altLang="en-US" sz="2000" b="1" dirty="0" smtClean="0">
                <a:latin typeface="+mn-ea"/>
              </a:rPr>
              <a:t>←</a:t>
            </a:r>
            <a:r>
              <a:rPr lang="zh-CN" altLang="en-US" sz="2000" b="1" dirty="0" smtClean="0">
                <a:latin typeface="宋体" pitchFamily="2" charset="-122"/>
              </a:rPr>
              <a:t>总线结构通路</a:t>
            </a:r>
            <a:endParaRPr lang="en-US" altLang="zh-CN" sz="20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同步控制方式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 </a:t>
            </a:r>
            <a:endParaRPr lang="en-US" altLang="zh-CN" b="1" baseline="-18000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2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2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2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/>
            <a:endParaRPr lang="en-US" altLang="zh-CN" sz="20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异步控制方式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419872" y="3645024"/>
            <a:ext cx="3240360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有</a:t>
            </a:r>
            <a:r>
              <a:rPr lang="en-US" altLang="zh-CN" sz="2200" dirty="0" smtClean="0">
                <a:solidFill>
                  <a:srgbClr val="FF3399"/>
                </a:solidFill>
                <a:latin typeface="+mn-lt"/>
              </a:rPr>
              <a:t>p</a:t>
            </a:r>
            <a:r>
              <a:rPr lang="zh-CN" altLang="en-US" sz="2200" b="1" dirty="0" smtClean="0">
                <a:solidFill>
                  <a:srgbClr val="FF3399"/>
                </a:solidFill>
                <a:latin typeface="宋体" pitchFamily="2" charset="-122"/>
              </a:rPr>
              <a:t>＜</a:t>
            </a:r>
            <a:r>
              <a:rPr lang="en-US" altLang="zh-CN" sz="2200" dirty="0" smtClean="0">
                <a:solidFill>
                  <a:srgbClr val="FF3399"/>
                </a:solidFill>
                <a:latin typeface="+mn-lt"/>
              </a:rPr>
              <a:t>m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如</a:t>
            </a:r>
            <a:r>
              <a:rPr lang="en-US" altLang="zh-CN" sz="2000" b="1" dirty="0" smtClean="0">
                <a:latin typeface="+mn-ea"/>
                <a:ea typeface="+mn-ea"/>
              </a:rPr>
              <a:t>Cache</a:t>
            </a:r>
            <a:r>
              <a:rPr lang="zh-CN" altLang="en-US" sz="2000" b="1" dirty="0" smtClean="0">
                <a:latin typeface="+mn-ea"/>
                <a:ea typeface="+mn-ea"/>
              </a:rPr>
              <a:t>命中时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endParaRPr lang="en-US" altLang="zh-CN" sz="2200" b="1" dirty="0">
              <a:latin typeface="+mn-lt"/>
            </a:endParaRPr>
          </a:p>
        </p:txBody>
      </p: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795642"/>
              </p:ext>
            </p:extLst>
          </p:nvPr>
        </p:nvGraphicFramePr>
        <p:xfrm>
          <a:off x="2555776" y="1340768"/>
          <a:ext cx="5976664" cy="228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2592288"/>
                <a:gridCol w="13681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所需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OP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对应的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OP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Cmd</a:t>
                      </a:r>
                      <a:endParaRPr lang="zh-CN" alt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OP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时延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latin typeface="宋体" pitchFamily="2" charset="-122"/>
                        </a:rPr>
                        <a:t>MAR</a:t>
                      </a:r>
                      <a:r>
                        <a:rPr lang="zh-CN" altLang="en-US" sz="2000" b="1" dirty="0" smtClean="0">
                          <a:latin typeface="宋体" pitchFamily="2" charset="-122"/>
                        </a:rPr>
                        <a:t>←</a:t>
                      </a:r>
                      <a:r>
                        <a:rPr lang="en-US" altLang="zh-CN" sz="2000" b="1" dirty="0" smtClean="0">
                          <a:latin typeface="宋体" pitchFamily="2" charset="-122"/>
                        </a:rPr>
                        <a:t>(R1)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err="1" smtClean="0">
                          <a:latin typeface="宋体" pitchFamily="2" charset="-122"/>
                        </a:rPr>
                        <a:t>GR</a:t>
                      </a:r>
                      <a:r>
                        <a:rPr lang="en-US" altLang="zh-CN" sz="2000" b="1" baseline="-18000" dirty="0" err="1" smtClean="0">
                          <a:latin typeface="宋体" pitchFamily="2" charset="-122"/>
                        </a:rPr>
                        <a:t>out</a:t>
                      </a:r>
                      <a:r>
                        <a:rPr lang="en-US" altLang="zh-CN" sz="1800" b="1" dirty="0" smtClean="0">
                          <a:latin typeface="宋体" pitchFamily="2" charset="-122"/>
                        </a:rPr>
                        <a:t>(</a:t>
                      </a:r>
                      <a:r>
                        <a:rPr lang="en-US" altLang="zh-CN" sz="1800" b="1" dirty="0" err="1" smtClean="0">
                          <a:latin typeface="宋体" pitchFamily="2" charset="-122"/>
                        </a:rPr>
                        <a:t>rA</a:t>
                      </a:r>
                      <a:r>
                        <a:rPr lang="en-US" altLang="zh-CN" sz="1800" b="1" dirty="0" smtClean="0">
                          <a:latin typeface="宋体" pitchFamily="2" charset="-122"/>
                        </a:rPr>
                        <a:t>=01)</a:t>
                      </a:r>
                      <a:r>
                        <a:rPr lang="zh-CN" altLang="en-US" sz="2000" b="1" dirty="0" smtClean="0">
                          <a:latin typeface="宋体" pitchFamily="2" charset="-122"/>
                        </a:rPr>
                        <a:t>、</a:t>
                      </a:r>
                      <a:r>
                        <a:rPr lang="en-US" altLang="zh-CN" sz="2000" b="1" dirty="0" err="1" smtClean="0">
                          <a:latin typeface="宋体" pitchFamily="2" charset="-122"/>
                        </a:rPr>
                        <a:t>MAR</a:t>
                      </a:r>
                      <a:r>
                        <a:rPr lang="en-US" altLang="zh-CN" sz="2000" b="1" baseline="-18000" dirty="0" err="1" smtClean="0">
                          <a:latin typeface="宋体" pitchFamily="2" charset="-122"/>
                        </a:rPr>
                        <a:t>in</a:t>
                      </a:r>
                      <a:r>
                        <a:rPr lang="en-US" altLang="zh-CN" sz="2000" b="1" dirty="0" smtClean="0">
                          <a:latin typeface="宋体" pitchFamily="2" charset="-122"/>
                        </a:rPr>
                        <a:t>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  <a:r>
                        <a:rPr lang="en-US" altLang="zh-CN" sz="2000" b="1" dirty="0" err="1" smtClean="0">
                          <a:latin typeface="宋体" pitchFamily="2" charset="-122"/>
                        </a:rPr>
                        <a:t>Clk</a:t>
                      </a:r>
                      <a:endParaRPr lang="en-US" altLang="zh-CN" sz="2000" b="1" dirty="0" smtClean="0">
                        <a:latin typeface="宋体" pitchFamily="2" charset="-122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开始读</a:t>
                      </a:r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M[(MAR)]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Read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  <a:r>
                        <a:rPr lang="en-US" altLang="zh-CN" sz="2000" b="1" dirty="0" err="1" smtClean="0">
                          <a:latin typeface="宋体" pitchFamily="2" charset="-122"/>
                        </a:rPr>
                        <a:t>Clk</a:t>
                      </a:r>
                      <a:endParaRPr lang="en-US" altLang="zh-CN" sz="2000" b="1" dirty="0" smtClean="0">
                        <a:latin typeface="宋体" pitchFamily="2" charset="-122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latin typeface="宋体" pitchFamily="2" charset="-122"/>
                        </a:rPr>
                        <a:t>…</a:t>
                      </a:r>
                      <a:r>
                        <a:rPr lang="zh-CN" altLang="en-US" sz="2000" b="1" dirty="0" smtClean="0">
                          <a:latin typeface="宋体" pitchFamily="2" charset="-122"/>
                        </a:rPr>
                        <a:t>；</a:t>
                      </a:r>
                      <a:r>
                        <a:rPr lang="en-US" altLang="zh-CN" sz="2000" b="1" dirty="0" smtClean="0">
                          <a:latin typeface="宋体" pitchFamily="2" charset="-122"/>
                        </a:rPr>
                        <a:t>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宋体" pitchFamily="2" charset="-122"/>
                        </a:rPr>
                        <a:t>…</a:t>
                      </a:r>
                      <a:r>
                        <a:rPr lang="zh-CN" altLang="en-US" sz="2200" b="1" dirty="0" smtClean="0">
                          <a:latin typeface="宋体" pitchFamily="2" charset="-122"/>
                        </a:rPr>
                        <a:t>；</a:t>
                      </a:r>
                      <a:r>
                        <a:rPr lang="en-US" altLang="zh-CN" sz="2000" dirty="0" err="1" smtClean="0"/>
                        <a:t>μ</a:t>
                      </a:r>
                      <a:r>
                        <a:rPr lang="en-US" altLang="zh-CN" sz="2000" b="1" dirty="0" err="1" smtClean="0">
                          <a:latin typeface="宋体" pitchFamily="2" charset="-122"/>
                        </a:rPr>
                        <a:t>OP</a:t>
                      </a:r>
                      <a:r>
                        <a:rPr lang="zh-CN" altLang="en-US" sz="2000" b="1" dirty="0" smtClean="0">
                          <a:latin typeface="宋体" pitchFamily="2" charset="-122"/>
                        </a:rPr>
                        <a:t>需与</a:t>
                      </a:r>
                      <a:r>
                        <a:rPr lang="en-US" altLang="zh-CN" sz="2000" b="1" dirty="0" smtClean="0">
                          <a:latin typeface="宋体" pitchFamily="2" charset="-122"/>
                        </a:rPr>
                        <a:t>MAR</a:t>
                      </a:r>
                      <a:r>
                        <a:rPr lang="zh-CN" altLang="en-US" sz="2000" b="1" dirty="0" smtClean="0">
                          <a:latin typeface="宋体" pitchFamily="2" charset="-122"/>
                        </a:rPr>
                        <a:t>无关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个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Clk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MDR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←</a:t>
                      </a:r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M[(MAR)]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err="1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MDR</a:t>
                      </a:r>
                      <a:r>
                        <a:rPr lang="en-US" altLang="zh-CN" sz="2000" b="1" baseline="-18000" dirty="0" err="1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inB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+mn-lt"/>
                        </a:rPr>
                        <a:t>1</a:t>
                      </a:r>
                      <a:r>
                        <a:rPr lang="zh-CN" altLang="en-US" sz="2000" b="1" dirty="0" smtClean="0">
                          <a:latin typeface="+mn-lt"/>
                        </a:rPr>
                        <a:t>个</a:t>
                      </a:r>
                      <a:r>
                        <a:rPr lang="en-US" altLang="zh-CN" sz="2000" b="1" dirty="0" err="1" smtClean="0">
                          <a:latin typeface="宋体" pitchFamily="2" charset="-122"/>
                        </a:rPr>
                        <a:t>Clk</a:t>
                      </a:r>
                      <a:endParaRPr lang="en-US" altLang="zh-CN" sz="2000" b="1" dirty="0" smtClean="0">
                        <a:latin typeface="宋体" pitchFamily="2" charset="-122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latin typeface="宋体" pitchFamily="2" charset="-122"/>
                        </a:rPr>
                        <a:t>R3</a:t>
                      </a:r>
                      <a:r>
                        <a:rPr lang="zh-CN" altLang="en-US" sz="2000" b="1" dirty="0" smtClean="0">
                          <a:latin typeface="宋体" pitchFamily="2" charset="-122"/>
                        </a:rPr>
                        <a:t>←</a:t>
                      </a:r>
                      <a:r>
                        <a:rPr lang="en-US" altLang="zh-CN" sz="2000" b="1" dirty="0" smtClean="0">
                          <a:latin typeface="宋体" pitchFamily="2" charset="-122"/>
                        </a:rPr>
                        <a:t>(MDR)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err="1" smtClean="0">
                          <a:latin typeface="宋体" pitchFamily="2" charset="-122"/>
                        </a:rPr>
                        <a:t>MDR</a:t>
                      </a:r>
                      <a:r>
                        <a:rPr lang="en-US" altLang="zh-CN" sz="2200" b="1" baseline="-18000" dirty="0" err="1" smtClean="0">
                          <a:latin typeface="宋体" pitchFamily="2" charset="-122"/>
                        </a:rPr>
                        <a:t>out</a:t>
                      </a:r>
                      <a:r>
                        <a:rPr lang="zh-CN" altLang="en-US" sz="2200" b="1" dirty="0" smtClean="0">
                          <a:latin typeface="宋体" pitchFamily="2" charset="-122"/>
                        </a:rPr>
                        <a:t>、</a:t>
                      </a:r>
                      <a:r>
                        <a:rPr lang="en-US" altLang="zh-CN" sz="2200" b="1" dirty="0" err="1" smtClean="0">
                          <a:latin typeface="宋体" pitchFamily="2" charset="-122"/>
                        </a:rPr>
                        <a:t>GR</a:t>
                      </a:r>
                      <a:r>
                        <a:rPr lang="en-US" altLang="zh-CN" sz="2200" b="1" baseline="-18000" dirty="0" err="1" smtClean="0">
                          <a:latin typeface="宋体" pitchFamily="2" charset="-122"/>
                        </a:rPr>
                        <a:t>in</a:t>
                      </a:r>
                      <a:r>
                        <a:rPr lang="en-US" altLang="zh-CN" sz="1800" b="1" dirty="0" smtClean="0">
                          <a:latin typeface="宋体" pitchFamily="2" charset="-122"/>
                        </a:rPr>
                        <a:t>(</a:t>
                      </a:r>
                      <a:r>
                        <a:rPr lang="en-US" altLang="zh-CN" sz="1800" b="1" dirty="0" err="1" smtClean="0">
                          <a:latin typeface="宋体" pitchFamily="2" charset="-122"/>
                        </a:rPr>
                        <a:t>rW</a:t>
                      </a:r>
                      <a:r>
                        <a:rPr lang="en-US" altLang="zh-CN" sz="1800" b="1" dirty="0" smtClean="0">
                          <a:latin typeface="宋体" pitchFamily="2" charset="-122"/>
                        </a:rPr>
                        <a:t>=11)</a:t>
                      </a:r>
                      <a:r>
                        <a:rPr lang="en-US" altLang="zh-CN" sz="2200" b="1" dirty="0" smtClean="0">
                          <a:latin typeface="宋体" pitchFamily="2" charset="-122"/>
                        </a:rPr>
                        <a:t>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dirty="0" smtClean="0">
                        <a:latin typeface="宋体" pitchFamily="2" charset="-122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59409"/>
              </p:ext>
            </p:extLst>
          </p:nvPr>
        </p:nvGraphicFramePr>
        <p:xfrm>
          <a:off x="2555776" y="4149080"/>
          <a:ext cx="5976664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2592288"/>
                <a:gridCol w="13681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所需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OP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对应的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OP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Cmd</a:t>
                      </a:r>
                      <a:endParaRPr lang="zh-CN" alt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OP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时延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latin typeface="宋体" pitchFamily="2" charset="-122"/>
                        </a:rPr>
                        <a:t>MAR</a:t>
                      </a:r>
                      <a:r>
                        <a:rPr lang="zh-CN" altLang="en-US" sz="2000" b="1" dirty="0" smtClean="0">
                          <a:latin typeface="宋体" pitchFamily="2" charset="-122"/>
                        </a:rPr>
                        <a:t>←</a:t>
                      </a:r>
                      <a:r>
                        <a:rPr lang="en-US" altLang="zh-CN" sz="2000" b="1" dirty="0" smtClean="0">
                          <a:latin typeface="宋体" pitchFamily="2" charset="-122"/>
                        </a:rPr>
                        <a:t>(R1)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err="1" smtClean="0">
                          <a:latin typeface="宋体" pitchFamily="2" charset="-122"/>
                        </a:rPr>
                        <a:t>GR</a:t>
                      </a:r>
                      <a:r>
                        <a:rPr lang="en-US" altLang="zh-CN" sz="2000" b="1" baseline="-18000" dirty="0" err="1" smtClean="0">
                          <a:latin typeface="宋体" pitchFamily="2" charset="-122"/>
                        </a:rPr>
                        <a:t>out</a:t>
                      </a:r>
                      <a:r>
                        <a:rPr lang="en-US" altLang="zh-CN" sz="1800" b="1" dirty="0" smtClean="0">
                          <a:latin typeface="宋体" pitchFamily="2" charset="-122"/>
                        </a:rPr>
                        <a:t>(</a:t>
                      </a:r>
                      <a:r>
                        <a:rPr lang="en-US" altLang="zh-CN" sz="1800" b="1" dirty="0" err="1" smtClean="0">
                          <a:latin typeface="宋体" pitchFamily="2" charset="-122"/>
                        </a:rPr>
                        <a:t>rA</a:t>
                      </a:r>
                      <a:r>
                        <a:rPr lang="en-US" altLang="zh-CN" sz="1800" b="1" dirty="0" smtClean="0">
                          <a:latin typeface="宋体" pitchFamily="2" charset="-122"/>
                        </a:rPr>
                        <a:t>=01)</a:t>
                      </a:r>
                      <a:r>
                        <a:rPr lang="zh-CN" altLang="en-US" sz="2000" b="1" dirty="0" smtClean="0">
                          <a:latin typeface="宋体" pitchFamily="2" charset="-122"/>
                        </a:rPr>
                        <a:t>、</a:t>
                      </a:r>
                      <a:r>
                        <a:rPr lang="en-US" altLang="zh-CN" sz="2000" b="1" dirty="0" err="1" smtClean="0">
                          <a:latin typeface="宋体" pitchFamily="2" charset="-122"/>
                        </a:rPr>
                        <a:t>MAR</a:t>
                      </a:r>
                      <a:r>
                        <a:rPr lang="en-US" altLang="zh-CN" sz="2000" b="1" baseline="-18000" dirty="0" err="1" smtClean="0">
                          <a:latin typeface="宋体" pitchFamily="2" charset="-122"/>
                        </a:rPr>
                        <a:t>in</a:t>
                      </a:r>
                      <a:r>
                        <a:rPr lang="en-US" altLang="zh-CN" sz="2000" b="1" dirty="0" smtClean="0">
                          <a:latin typeface="宋体" pitchFamily="2" charset="-122"/>
                        </a:rPr>
                        <a:t>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2000" b="1" dirty="0" smtClean="0">
                          <a:latin typeface="宋体" pitchFamily="2" charset="-122"/>
                        </a:rPr>
                        <a:t>个</a:t>
                      </a:r>
                      <a:r>
                        <a:rPr lang="en-US" altLang="zh-CN" sz="2000" b="1" dirty="0" err="1" smtClean="0">
                          <a:latin typeface="宋体" pitchFamily="2" charset="-122"/>
                        </a:rPr>
                        <a:t>Clk</a:t>
                      </a:r>
                      <a:endParaRPr lang="en-US" altLang="zh-CN" sz="2000" b="1" dirty="0" smtClean="0">
                        <a:latin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MDR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←</a:t>
                      </a:r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M[(MAR)]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Read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、</a:t>
                      </a:r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WMFC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baseline="0" dirty="0" smtClean="0">
                          <a:latin typeface="+mn-lt"/>
                        </a:rPr>
                        <a:t>p</a:t>
                      </a:r>
                      <a:r>
                        <a:rPr lang="zh-CN" altLang="en-US" sz="2000" b="1" baseline="0" dirty="0" smtClean="0">
                          <a:latin typeface="宋体" pitchFamily="2" charset="-122"/>
                        </a:rPr>
                        <a:t>个</a:t>
                      </a:r>
                      <a:r>
                        <a:rPr lang="en-US" altLang="zh-CN" sz="2000" b="1" dirty="0" err="1" smtClean="0">
                          <a:latin typeface="宋体" pitchFamily="2" charset="-122"/>
                        </a:rPr>
                        <a:t>Clk</a:t>
                      </a:r>
                      <a:endParaRPr lang="en-US" altLang="zh-CN" sz="2000" b="1" dirty="0" smtClean="0">
                        <a:latin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latin typeface="宋体" pitchFamily="2" charset="-122"/>
                        </a:rPr>
                        <a:t>R3</a:t>
                      </a:r>
                      <a:r>
                        <a:rPr lang="zh-CN" altLang="en-US" sz="2000" b="1" dirty="0" smtClean="0">
                          <a:latin typeface="宋体" pitchFamily="2" charset="-122"/>
                        </a:rPr>
                        <a:t>←</a:t>
                      </a:r>
                      <a:r>
                        <a:rPr lang="en-US" altLang="zh-CN" sz="2000" b="1" dirty="0" smtClean="0">
                          <a:latin typeface="宋体" pitchFamily="2" charset="-122"/>
                        </a:rPr>
                        <a:t>(MDR)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err="1" smtClean="0">
                          <a:latin typeface="宋体" pitchFamily="2" charset="-122"/>
                        </a:rPr>
                        <a:t>MDR</a:t>
                      </a:r>
                      <a:r>
                        <a:rPr lang="en-US" altLang="zh-CN" sz="2200" b="1" baseline="-18000" dirty="0" err="1" smtClean="0">
                          <a:latin typeface="宋体" pitchFamily="2" charset="-122"/>
                        </a:rPr>
                        <a:t>out</a:t>
                      </a:r>
                      <a:r>
                        <a:rPr lang="zh-CN" altLang="en-US" sz="2200" b="1" dirty="0" smtClean="0">
                          <a:latin typeface="宋体" pitchFamily="2" charset="-122"/>
                        </a:rPr>
                        <a:t>、</a:t>
                      </a:r>
                      <a:r>
                        <a:rPr lang="en-US" altLang="zh-CN" sz="2200" b="1" dirty="0" err="1" smtClean="0">
                          <a:latin typeface="宋体" pitchFamily="2" charset="-122"/>
                        </a:rPr>
                        <a:t>GR</a:t>
                      </a:r>
                      <a:r>
                        <a:rPr lang="en-US" altLang="zh-CN" sz="2200" b="1" baseline="-18000" dirty="0" err="1" smtClean="0">
                          <a:latin typeface="宋体" pitchFamily="2" charset="-122"/>
                        </a:rPr>
                        <a:t>in</a:t>
                      </a:r>
                      <a:r>
                        <a:rPr lang="en-US" altLang="zh-CN" sz="1800" b="1" dirty="0" smtClean="0">
                          <a:latin typeface="宋体" pitchFamily="2" charset="-122"/>
                        </a:rPr>
                        <a:t>(</a:t>
                      </a:r>
                      <a:r>
                        <a:rPr lang="en-US" altLang="zh-CN" sz="1800" b="1" dirty="0" err="1" smtClean="0">
                          <a:latin typeface="宋体" pitchFamily="2" charset="-122"/>
                        </a:rPr>
                        <a:t>rW</a:t>
                      </a:r>
                      <a:r>
                        <a:rPr lang="en-US" altLang="zh-CN" sz="1800" b="1" dirty="0" smtClean="0">
                          <a:latin typeface="宋体" pitchFamily="2" charset="-122"/>
                        </a:rPr>
                        <a:t>=11)</a:t>
                      </a:r>
                      <a:r>
                        <a:rPr lang="en-US" altLang="zh-CN" sz="2200" b="1" dirty="0" smtClean="0">
                          <a:latin typeface="宋体" pitchFamily="2" charset="-122"/>
                        </a:rPr>
                        <a:t>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" name="AutoShape 49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18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179512" y="5827330"/>
            <a:ext cx="88569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*存储器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读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/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写</a:t>
            </a:r>
            <a:r>
              <a:rPr lang="en-US" altLang="zh-CN" dirty="0" err="1" smtClean="0">
                <a:solidFill>
                  <a:srgbClr val="C00000"/>
                </a:solidFill>
              </a:rPr>
              <a:t>μ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控制方式的选用：</a:t>
            </a:r>
            <a:r>
              <a:rPr lang="zh-CN" altLang="en-US" sz="2200" b="1" dirty="0" smtClean="0">
                <a:latin typeface="宋体" pitchFamily="2" charset="-122"/>
              </a:rPr>
              <a:t>常为</a:t>
            </a:r>
            <a:r>
              <a:rPr lang="zh-CN" altLang="en-US" sz="2200" b="1" dirty="0">
                <a:solidFill>
                  <a:srgbClr val="FF3399"/>
                </a:solidFill>
                <a:latin typeface="宋体" pitchFamily="2" charset="-122"/>
              </a:rPr>
              <a:t>异步</a:t>
            </a:r>
            <a:r>
              <a:rPr lang="zh-CN" altLang="en-US" sz="2200" b="1" dirty="0" smtClean="0">
                <a:solidFill>
                  <a:srgbClr val="FF3399"/>
                </a:solidFill>
                <a:latin typeface="宋体" pitchFamily="2" charset="-122"/>
              </a:rPr>
              <a:t>方式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同步方式较差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1800" b="1" u="sng" spc="-100" dirty="0" smtClean="0">
              <a:solidFill>
                <a:srgbClr val="FF3399"/>
              </a:solidFill>
              <a:latin typeface="宋体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51520" y="1340768"/>
            <a:ext cx="2232248" cy="2160240"/>
            <a:chOff x="251520" y="1340768"/>
            <a:chExt cx="2232248" cy="2160240"/>
          </a:xfrm>
        </p:grpSpPr>
        <p:sp>
          <p:nvSpPr>
            <p:cNvPr id="10" name="Rectangle 145"/>
            <p:cNvSpPr>
              <a:spLocks noChangeArrowheads="1"/>
            </p:cNvSpPr>
            <p:nvPr/>
          </p:nvSpPr>
          <p:spPr bwMode="auto">
            <a:xfrm>
              <a:off x="650794" y="1434007"/>
              <a:ext cx="1224136" cy="172819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 type="none" w="sm" len="med"/>
            </a:ln>
            <a:effectLst/>
          </p:spPr>
          <p:txBody>
            <a:bodyPr wrap="none" lIns="36000" tIns="10800" rIns="18000" bIns="10800" anchor="t" anchorCtr="0"/>
            <a:lstStyle/>
            <a:p>
              <a:pPr algn="l"/>
              <a:r>
                <a:rPr lang="en-US" altLang="zh-CN" sz="1800" b="1" dirty="0" err="1" smtClean="0">
                  <a:latin typeface="+mn-ea"/>
                  <a:ea typeface="+mn-ea"/>
                </a:rPr>
                <a:t>rA</a:t>
              </a:r>
              <a:r>
                <a:rPr lang="en-US" altLang="zh-CN" sz="1800" b="1" dirty="0" smtClean="0">
                  <a:latin typeface="+mn-ea"/>
                  <a:ea typeface="+mn-ea"/>
                </a:rPr>
                <a:t>     </a:t>
              </a:r>
              <a:r>
                <a:rPr lang="en-US" altLang="zh-CN" sz="1800" b="1" baseline="-14000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err="1" smtClean="0">
                  <a:latin typeface="+mn-ea"/>
                  <a:ea typeface="+mn-ea"/>
                </a:rPr>
                <a:t>dA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 algn="l"/>
              <a:r>
                <a:rPr lang="en-US" altLang="zh-CN" sz="1800" b="1" dirty="0" err="1" smtClean="0">
                  <a:latin typeface="+mn-ea"/>
                  <a:ea typeface="+mn-ea"/>
                </a:rPr>
                <a:t>rB</a:t>
              </a:r>
              <a:r>
                <a:rPr lang="en-US" altLang="zh-CN" sz="1800" b="1" dirty="0" smtClean="0">
                  <a:latin typeface="+mn-ea"/>
                  <a:ea typeface="+mn-ea"/>
                </a:rPr>
                <a:t>     </a:t>
              </a:r>
              <a:r>
                <a:rPr lang="en-US" altLang="zh-CN" sz="1800" b="1" baseline="-16000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dB</a:t>
              </a:r>
            </a:p>
            <a:p>
              <a:pPr algn="l"/>
              <a:r>
                <a:rPr lang="en-US" altLang="zh-CN" sz="1800" b="1" dirty="0" err="1" smtClean="0">
                  <a:latin typeface="+mn-ea"/>
                  <a:ea typeface="+mn-ea"/>
                </a:rPr>
                <a:t>rW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dW</a:t>
              </a:r>
              <a:r>
                <a:rPr lang="en-US" altLang="zh-CN" sz="1800" b="1" dirty="0" smtClean="0">
                  <a:latin typeface="+mn-ea"/>
                  <a:ea typeface="+mn-ea"/>
                </a:rPr>
                <a:t>  </a:t>
              </a:r>
              <a:r>
                <a:rPr lang="en-US" altLang="zh-CN" sz="2200" b="1" dirty="0" smtClean="0">
                  <a:latin typeface="+mn-ea"/>
                  <a:ea typeface="+mn-ea"/>
                </a:rPr>
                <a:t>GPRs</a:t>
              </a:r>
            </a:p>
            <a:p>
              <a:pPr algn="l"/>
              <a:r>
                <a:rPr lang="en-US" altLang="zh-CN" sz="1800" b="1" dirty="0" smtClean="0">
                  <a:latin typeface="+mn-ea"/>
                  <a:ea typeface="+mn-ea"/>
                </a:rPr>
                <a:t>enable</a:t>
              </a:r>
            </a:p>
            <a:p>
              <a:pPr algn="l"/>
              <a:r>
                <a:rPr lang="en-US" altLang="zh-CN" sz="1800" b="1" dirty="0" err="1" smtClean="0">
                  <a:latin typeface="+mn-ea"/>
                  <a:ea typeface="+mn-ea"/>
                </a:rPr>
                <a:t>Clk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 bwMode="auto">
            <a:xfrm>
              <a:off x="290754" y="1578023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直接箭头连接符 11"/>
            <p:cNvCxnSpPr/>
            <p:nvPr/>
          </p:nvCxnSpPr>
          <p:spPr bwMode="auto">
            <a:xfrm>
              <a:off x="290754" y="1866055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 bwMode="auto">
            <a:xfrm>
              <a:off x="290754" y="2154087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>
              <a:off x="290754" y="2442119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>
              <a:off x="418482" y="2730151"/>
              <a:ext cx="232312" cy="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直接箭头连接符 15"/>
            <p:cNvCxnSpPr/>
            <p:nvPr/>
          </p:nvCxnSpPr>
          <p:spPr bwMode="auto">
            <a:xfrm>
              <a:off x="290754" y="3018183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接箭头连接符 16"/>
            <p:cNvCxnSpPr/>
            <p:nvPr/>
          </p:nvCxnSpPr>
          <p:spPr bwMode="auto">
            <a:xfrm>
              <a:off x="1874930" y="1578023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直接箭头连接符 17"/>
            <p:cNvCxnSpPr/>
            <p:nvPr/>
          </p:nvCxnSpPr>
          <p:spPr bwMode="auto">
            <a:xfrm>
              <a:off x="1874930" y="1866055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>
              <a:off x="371146" y="1506015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>
              <a:off x="362762" y="2378495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6" name="Text Box 101"/>
            <p:cNvSpPr txBox="1">
              <a:spLocks noChangeArrowheads="1"/>
            </p:cNvSpPr>
            <p:nvPr/>
          </p:nvSpPr>
          <p:spPr bwMode="auto">
            <a:xfrm>
              <a:off x="362762" y="1340768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 smtClean="0">
                  <a:latin typeface="宋体" pitchFamily="2" charset="-122"/>
                </a:rPr>
                <a:t>2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  <p:sp>
          <p:nvSpPr>
            <p:cNvPr id="27" name="Text Box 101"/>
            <p:cNvSpPr txBox="1">
              <a:spLocks noChangeArrowheads="1"/>
            </p:cNvSpPr>
            <p:nvPr/>
          </p:nvSpPr>
          <p:spPr bwMode="auto">
            <a:xfrm>
              <a:off x="362762" y="2204864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 smtClean="0">
                  <a:latin typeface="宋体" pitchFamily="2" charset="-122"/>
                </a:rPr>
                <a:t>8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  <p:sp>
          <p:nvSpPr>
            <p:cNvPr id="28" name="等腰三角形 27"/>
            <p:cNvSpPr/>
            <p:nvPr/>
          </p:nvSpPr>
          <p:spPr bwMode="auto">
            <a:xfrm>
              <a:off x="2006246" y="1525065"/>
              <a:ext cx="88776" cy="110821"/>
            </a:xfrm>
            <a:prstGeom prst="triangl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 bwMode="auto">
            <a:xfrm flipH="1" flipV="1">
              <a:off x="2050634" y="1610483"/>
              <a:ext cx="4316" cy="47159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7" name="Text Box 101"/>
            <p:cNvSpPr txBox="1">
              <a:spLocks noChangeArrowheads="1"/>
            </p:cNvSpPr>
            <p:nvPr/>
          </p:nvSpPr>
          <p:spPr bwMode="auto">
            <a:xfrm>
              <a:off x="1957838" y="2082079"/>
              <a:ext cx="525930" cy="271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GR</a:t>
              </a:r>
              <a:r>
                <a:rPr lang="en-US" altLang="zh-CN" sz="1800" b="1" baseline="-18000" dirty="0" err="1" smtClean="0">
                  <a:latin typeface="宋体" pitchFamily="2" charset="-122"/>
                </a:rPr>
                <a:t>out</a:t>
              </a:r>
              <a:endParaRPr lang="en-US" altLang="zh-CN" sz="1400" b="1" baseline="-18000" dirty="0">
                <a:latin typeface="宋体" pitchFamily="2" charset="-122"/>
              </a:endParaRPr>
            </a:p>
          </p:txBody>
        </p:sp>
        <p:cxnSp>
          <p:nvCxnSpPr>
            <p:cNvPr id="32" name="直接箭头连接符 31"/>
            <p:cNvCxnSpPr/>
            <p:nvPr/>
          </p:nvCxnSpPr>
          <p:spPr bwMode="auto">
            <a:xfrm flipH="1" flipV="1">
              <a:off x="416324" y="2741380"/>
              <a:ext cx="4316" cy="47159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4" name="Text Box 101"/>
            <p:cNvSpPr txBox="1">
              <a:spLocks noChangeArrowheads="1"/>
            </p:cNvSpPr>
            <p:nvPr/>
          </p:nvSpPr>
          <p:spPr bwMode="auto">
            <a:xfrm>
              <a:off x="251520" y="3229898"/>
              <a:ext cx="525930" cy="271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GR</a:t>
              </a:r>
              <a:r>
                <a:rPr lang="en-US" altLang="zh-CN" sz="1800" b="1" baseline="-18000" dirty="0" err="1" smtClean="0">
                  <a:latin typeface="宋体" pitchFamily="2" charset="-122"/>
                </a:rPr>
                <a:t>in</a:t>
              </a:r>
              <a:endParaRPr lang="en-US" altLang="zh-CN" sz="1400" b="1" baseline="-18000" dirty="0">
                <a:latin typeface="宋体" pitchFamily="2" charset="-122"/>
              </a:endParaRPr>
            </a:p>
          </p:txBody>
        </p:sp>
      </p:grp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3347864" y="825242"/>
            <a:ext cx="5112568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lt"/>
              </a:rPr>
              <a:t>m</a:t>
            </a:r>
            <a:r>
              <a:rPr lang="zh-CN" altLang="en-US" sz="2200" b="1" dirty="0" smtClean="0">
                <a:latin typeface="+mn-lt"/>
              </a:rPr>
              <a:t>为常数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最坏情况</a:t>
            </a:r>
            <a:r>
              <a:rPr lang="en-US" altLang="zh-CN" sz="2000" b="1" dirty="0" smtClean="0">
                <a:latin typeface="+mn-ea"/>
                <a:ea typeface="+mn-ea"/>
              </a:rPr>
              <a:t>[</a:t>
            </a:r>
            <a:r>
              <a:rPr lang="zh-CN" altLang="en-US" sz="2000" b="1" dirty="0" smtClean="0">
                <a:latin typeface="+mn-ea"/>
                <a:ea typeface="+mn-ea"/>
              </a:rPr>
              <a:t>如</a:t>
            </a:r>
            <a:r>
              <a:rPr lang="en-US" altLang="zh-CN" sz="2000" b="1" dirty="0" smtClean="0">
                <a:latin typeface="+mn-ea"/>
                <a:ea typeface="+mn-ea"/>
              </a:rPr>
              <a:t>Cache</a:t>
            </a:r>
            <a:r>
              <a:rPr lang="zh-CN" altLang="en-US" sz="2000" b="1" dirty="0" smtClean="0">
                <a:latin typeface="+mn-ea"/>
                <a:ea typeface="+mn-ea"/>
              </a:rPr>
              <a:t>缺失</a:t>
            </a:r>
            <a:r>
              <a:rPr lang="en-US" altLang="zh-CN" sz="2000" b="1" dirty="0" smtClean="0">
                <a:latin typeface="+mn-ea"/>
                <a:ea typeface="+mn-ea"/>
              </a:rPr>
              <a:t>]</a:t>
            </a:r>
            <a:r>
              <a:rPr lang="zh-CN" altLang="en-US" sz="2000" b="1" dirty="0" smtClean="0">
                <a:latin typeface="+mn-ea"/>
                <a:ea typeface="+mn-ea"/>
              </a:rPr>
              <a:t>的时延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endParaRPr lang="en-US" altLang="zh-CN" sz="2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762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1" grpId="0"/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线形标注 2 95"/>
          <p:cNvSpPr/>
          <p:nvPr/>
        </p:nvSpPr>
        <p:spPr bwMode="auto">
          <a:xfrm>
            <a:off x="5076058" y="3501008"/>
            <a:ext cx="3168350" cy="321471"/>
          </a:xfrm>
          <a:prstGeom prst="borderCallout2">
            <a:avLst>
              <a:gd name="adj1" fmla="val 48951"/>
              <a:gd name="adj2" fmla="val -717"/>
              <a:gd name="adj3" fmla="val 47177"/>
              <a:gd name="adj4" fmla="val -6523"/>
              <a:gd name="adj5" fmla="val 128469"/>
              <a:gd name="adj6" fmla="val -16643"/>
            </a:avLst>
          </a:prstGeom>
          <a:solidFill>
            <a:srgbClr val="CCFFFF"/>
          </a:solidFill>
          <a:ln w="1587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1800" dirty="0" err="1" smtClean="0"/>
              <a:t>μ</a:t>
            </a:r>
            <a:r>
              <a:rPr lang="en-US" altLang="zh-CN" sz="1800" b="1" dirty="0" err="1" smtClean="0">
                <a:latin typeface="宋体" pitchFamily="2" charset="-122"/>
              </a:rPr>
              <a:t>OPCmd</a:t>
            </a:r>
            <a:r>
              <a:rPr lang="zh-CN" altLang="en-US" sz="1800" b="1" dirty="0" smtClean="0">
                <a:latin typeface="宋体" pitchFamily="2" charset="-122"/>
              </a:rPr>
              <a:t>有多个值时，应该用＝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179388" y="295488"/>
            <a:ext cx="6473224" cy="537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(3)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算逻运算</a:t>
            </a:r>
            <a:r>
              <a:rPr lang="en-US" altLang="zh-CN" dirty="0" err="1" smtClean="0">
                <a:solidFill>
                  <a:srgbClr val="FF3399"/>
                </a:solidFill>
              </a:rPr>
              <a:t>μ</a:t>
            </a:r>
            <a:r>
              <a:rPr lang="en-US" altLang="zh-CN" b="1" dirty="0" err="1" smtClean="0">
                <a:solidFill>
                  <a:srgbClr val="FF3399"/>
                </a:solidFill>
                <a:latin typeface="宋体" pitchFamily="2" charset="-122"/>
              </a:rPr>
              <a:t>OP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marL="3411538" indent="-3411538"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*功能：</a:t>
            </a:r>
            <a:r>
              <a:rPr lang="en-US" altLang="zh-CN" b="1" dirty="0">
                <a:latin typeface="宋体" pitchFamily="2" charset="-122"/>
              </a:rPr>
              <a:t>R</a:t>
            </a:r>
            <a:r>
              <a:rPr lang="en-US" altLang="zh-CN" b="1" baseline="-18000" dirty="0">
                <a:latin typeface="宋体" pitchFamily="2" charset="-122"/>
              </a:rPr>
              <a:t>D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(R</a:t>
            </a:r>
            <a:r>
              <a:rPr lang="en-US" altLang="zh-CN" b="1" baseline="-18000" dirty="0">
                <a:latin typeface="宋体" pitchFamily="2" charset="-122"/>
              </a:rPr>
              <a:t>S1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en-US" altLang="zh-CN" b="1" dirty="0"/>
              <a:t> </a:t>
            </a:r>
            <a:r>
              <a:rPr lang="en-US" altLang="zh-CN" b="1" dirty="0" err="1" smtClean="0">
                <a:latin typeface="宋体" pitchFamily="2" charset="-122"/>
              </a:rPr>
              <a:t>op</a:t>
            </a:r>
            <a:r>
              <a:rPr lang="en-US" altLang="zh-CN" b="1" baseline="-18000" dirty="0" err="1">
                <a:latin typeface="宋体" pitchFamily="2" charset="-122"/>
                <a:sym typeface="Symbol"/>
              </a:rPr>
              <a:t>n</a:t>
            </a:r>
            <a:r>
              <a:rPr lang="en-US" altLang="zh-CN" b="1" dirty="0" smtClean="0">
                <a:solidFill>
                  <a:srgbClr val="990099"/>
                </a:solidFill>
              </a:rPr>
              <a:t> </a:t>
            </a:r>
            <a:r>
              <a:rPr lang="en-US" altLang="zh-CN" b="1" dirty="0">
                <a:latin typeface="宋体" pitchFamily="2" charset="-122"/>
              </a:rPr>
              <a:t>(R</a:t>
            </a:r>
            <a:r>
              <a:rPr lang="en-US" altLang="zh-CN" b="1" baseline="-18000" dirty="0">
                <a:latin typeface="宋体" pitchFamily="2" charset="-122"/>
              </a:rPr>
              <a:t>S2</a:t>
            </a:r>
            <a:r>
              <a:rPr lang="en-US" altLang="zh-CN" b="1" dirty="0">
                <a:latin typeface="宋体" pitchFamily="2" charset="-122"/>
              </a:rPr>
              <a:t>) 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*部件连接：</a:t>
            </a:r>
            <a:r>
              <a:rPr lang="zh-CN" altLang="en-US" b="1" dirty="0">
                <a:latin typeface="宋体" pitchFamily="2" charset="-122"/>
              </a:rPr>
              <a:t>总线结构、点点结构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有所不同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/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/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</a:rPr>
              <a:t>OPCmd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总线结构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0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点点结构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241" name="Text Box 5"/>
          <p:cNvSpPr txBox="1">
            <a:spLocks noChangeArrowheads="1"/>
          </p:cNvSpPr>
          <p:nvPr/>
        </p:nvSpPr>
        <p:spPr bwMode="auto">
          <a:xfrm>
            <a:off x="2013116" y="4641666"/>
            <a:ext cx="6735348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答：</a:t>
            </a:r>
            <a:r>
              <a:rPr lang="zh-CN" altLang="en-US" sz="2200" b="1" dirty="0" smtClean="0">
                <a:latin typeface="宋体" pitchFamily="2" charset="-122"/>
              </a:rPr>
              <a:t>①</a:t>
            </a:r>
            <a:r>
              <a:rPr lang="en-US" altLang="zh-CN" sz="2200" b="1" dirty="0" err="1">
                <a:latin typeface="宋体" pitchFamily="2" charset="-122"/>
              </a:rPr>
              <a:t>Ra</a:t>
            </a:r>
            <a:r>
              <a:rPr lang="en-US" altLang="zh-CN" sz="2200" b="1" baseline="-18000" dirty="0" err="1">
                <a:latin typeface="宋体" pitchFamily="2" charset="-122"/>
              </a:rPr>
              <a:t>out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Y</a:t>
            </a:r>
            <a:r>
              <a:rPr lang="en-US" altLang="zh-CN" sz="2200" b="1" baseline="-18000" dirty="0" smtClean="0">
                <a:latin typeface="宋体" pitchFamily="2" charset="-122"/>
              </a:rPr>
              <a:t>in</a:t>
            </a:r>
            <a:r>
              <a:rPr lang="zh-CN" altLang="en-US" sz="2200" b="1" dirty="0" smtClean="0">
                <a:latin typeface="宋体" pitchFamily="2" charset="-122"/>
              </a:rPr>
              <a:t> ②</a:t>
            </a:r>
            <a:r>
              <a:rPr lang="en-US" altLang="zh-CN" sz="2200" b="1" dirty="0" err="1" smtClean="0">
                <a:latin typeface="宋体" pitchFamily="2" charset="-122"/>
              </a:rPr>
              <a:t>Rb</a:t>
            </a:r>
            <a:r>
              <a:rPr lang="en-US" altLang="zh-CN" sz="2200" b="1" baseline="-18000" dirty="0" err="1" smtClean="0">
                <a:latin typeface="宋体" pitchFamily="2" charset="-122"/>
              </a:rPr>
              <a:t>out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op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＝</a:t>
            </a:r>
            <a:r>
              <a:rPr lang="en-US" altLang="zh-CN" sz="2200" b="1" dirty="0" err="1" smtClean="0">
                <a:solidFill>
                  <a:srgbClr val="990099"/>
                </a:solidFill>
                <a:latin typeface="宋体" pitchFamily="2" charset="-122"/>
              </a:rPr>
              <a:t>op</a:t>
            </a:r>
            <a:r>
              <a:rPr lang="en-US" altLang="zh-CN" sz="2200" b="1" baseline="-18000" dirty="0" err="1" smtClean="0">
                <a:solidFill>
                  <a:srgbClr val="990099"/>
                </a:solidFill>
                <a:latin typeface="宋体" pitchFamily="2" charset="-122"/>
                <a:sym typeface="Symbol"/>
              </a:rPr>
              <a:t>n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err="1" smtClean="0">
                <a:latin typeface="宋体" pitchFamily="2" charset="-122"/>
              </a:rPr>
              <a:t>Z</a:t>
            </a:r>
            <a:r>
              <a:rPr lang="en-US" altLang="zh-CN" sz="2200" b="1" baseline="-18000" dirty="0" err="1" smtClean="0">
                <a:latin typeface="宋体" pitchFamily="2" charset="-122"/>
              </a:rPr>
              <a:t>in</a:t>
            </a:r>
            <a:r>
              <a:rPr lang="zh-CN" altLang="en-US" sz="2200" b="1" dirty="0" smtClean="0">
                <a:latin typeface="宋体" pitchFamily="2" charset="-122"/>
              </a:rPr>
              <a:t> ③</a:t>
            </a:r>
            <a:r>
              <a:rPr lang="en-US" altLang="zh-CN" sz="2200" b="1" dirty="0" err="1" smtClean="0">
                <a:latin typeface="宋体" pitchFamily="2" charset="-122"/>
              </a:rPr>
              <a:t>Z</a:t>
            </a:r>
            <a:r>
              <a:rPr lang="en-US" altLang="zh-CN" sz="2200" b="1" baseline="-18000" dirty="0" err="1" smtClean="0">
                <a:latin typeface="宋体" pitchFamily="2" charset="-122"/>
              </a:rPr>
              <a:t>out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err="1" smtClean="0">
                <a:latin typeface="宋体" pitchFamily="2" charset="-122"/>
              </a:rPr>
              <a:t>Rc</a:t>
            </a:r>
            <a:r>
              <a:rPr lang="en-US" altLang="zh-CN" sz="2200" b="1" baseline="-18000" dirty="0" err="1" smtClean="0">
                <a:latin typeface="宋体" pitchFamily="2" charset="-122"/>
              </a:rPr>
              <a:t>in</a:t>
            </a:r>
            <a:endParaRPr lang="en-US" altLang="zh-CN" sz="2200" b="1" dirty="0">
              <a:latin typeface="宋体" pitchFamily="2" charset="-122"/>
            </a:endParaRPr>
          </a:p>
        </p:txBody>
      </p:sp>
      <p:grpSp>
        <p:nvGrpSpPr>
          <p:cNvPr id="244" name="组合 243"/>
          <p:cNvGrpSpPr/>
          <p:nvPr/>
        </p:nvGrpSpPr>
        <p:grpSpPr>
          <a:xfrm>
            <a:off x="1101006" y="1772816"/>
            <a:ext cx="3398986" cy="1707872"/>
            <a:chOff x="1101006" y="1772816"/>
            <a:chExt cx="3398986" cy="1707872"/>
          </a:xfrm>
        </p:grpSpPr>
        <p:cxnSp>
          <p:nvCxnSpPr>
            <p:cNvPr id="72" name="直接连接符 71"/>
            <p:cNvCxnSpPr/>
            <p:nvPr/>
          </p:nvCxnSpPr>
          <p:spPr bwMode="auto">
            <a:xfrm>
              <a:off x="1410765" y="2112537"/>
              <a:ext cx="144016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73" name="Text Box 18"/>
            <p:cNvSpPr txBox="1">
              <a:spLocks noChangeArrowheads="1"/>
            </p:cNvSpPr>
            <p:nvPr/>
          </p:nvSpPr>
          <p:spPr bwMode="auto">
            <a:xfrm>
              <a:off x="1101006" y="1969589"/>
              <a:ext cx="374650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Y</a:t>
              </a:r>
              <a:r>
                <a:rPr lang="en-US" altLang="zh-CN" sz="1800" b="1" baseline="-18000" dirty="0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76" name="AutoShape 15"/>
            <p:cNvSpPr>
              <a:spLocks noChangeArrowheads="1"/>
            </p:cNvSpPr>
            <p:nvPr/>
          </p:nvSpPr>
          <p:spPr bwMode="auto">
            <a:xfrm>
              <a:off x="1835497" y="2492896"/>
              <a:ext cx="576263" cy="303271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cxnSp>
          <p:nvCxnSpPr>
            <p:cNvPr id="81" name="直接连接符 420"/>
            <p:cNvCxnSpPr>
              <a:stCxn id="76" idx="2"/>
              <a:endCxn id="94" idx="0"/>
            </p:cNvCxnSpPr>
            <p:nvPr/>
          </p:nvCxnSpPr>
          <p:spPr bwMode="auto">
            <a:xfrm flipH="1">
              <a:off x="2123529" y="2796167"/>
              <a:ext cx="100" cy="19560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3" name="Text Box 18"/>
            <p:cNvSpPr txBox="1">
              <a:spLocks noChangeArrowheads="1"/>
            </p:cNvSpPr>
            <p:nvPr/>
          </p:nvSpPr>
          <p:spPr bwMode="auto">
            <a:xfrm>
              <a:off x="1554781" y="1987947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Y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4" name="Text Box 18"/>
            <p:cNvSpPr txBox="1">
              <a:spLocks noChangeArrowheads="1"/>
            </p:cNvSpPr>
            <p:nvPr/>
          </p:nvSpPr>
          <p:spPr bwMode="auto">
            <a:xfrm>
              <a:off x="1835497" y="2991775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Z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95" name="直接连接符 94"/>
            <p:cNvCxnSpPr/>
            <p:nvPr/>
          </p:nvCxnSpPr>
          <p:spPr bwMode="auto">
            <a:xfrm>
              <a:off x="1933688" y="2276872"/>
              <a:ext cx="0" cy="21055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 bwMode="auto">
            <a:xfrm>
              <a:off x="2293728" y="1772816"/>
              <a:ext cx="0" cy="7190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 bwMode="auto">
            <a:xfrm>
              <a:off x="1914821" y="1772816"/>
              <a:ext cx="0" cy="21513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0" name="直接连接符 109"/>
            <p:cNvCxnSpPr>
              <a:stCxn id="94" idx="3"/>
            </p:cNvCxnSpPr>
            <p:nvPr/>
          </p:nvCxnSpPr>
          <p:spPr bwMode="auto">
            <a:xfrm>
              <a:off x="2411561" y="3136238"/>
              <a:ext cx="51886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3" name="直接连接符 112"/>
            <p:cNvCxnSpPr/>
            <p:nvPr/>
          </p:nvCxnSpPr>
          <p:spPr bwMode="auto">
            <a:xfrm>
              <a:off x="1101006" y="1772816"/>
              <a:ext cx="182942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等腰三角形 115"/>
            <p:cNvSpPr/>
            <p:nvPr/>
          </p:nvSpPr>
          <p:spPr bwMode="auto">
            <a:xfrm>
              <a:off x="2591780" y="3064676"/>
              <a:ext cx="108012" cy="144016"/>
            </a:xfrm>
            <a:prstGeom prst="triangl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17" name="直接连接符 116"/>
            <p:cNvCxnSpPr/>
            <p:nvPr/>
          </p:nvCxnSpPr>
          <p:spPr bwMode="auto">
            <a:xfrm>
              <a:off x="1691680" y="3115471"/>
              <a:ext cx="144016" cy="8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19" name="Text Box 18"/>
            <p:cNvSpPr txBox="1">
              <a:spLocks noChangeArrowheads="1"/>
            </p:cNvSpPr>
            <p:nvPr/>
          </p:nvSpPr>
          <p:spPr bwMode="auto">
            <a:xfrm>
              <a:off x="1389038" y="2973417"/>
              <a:ext cx="374650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Z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20" name="Text Box 18"/>
            <p:cNvSpPr txBox="1">
              <a:spLocks noChangeArrowheads="1"/>
            </p:cNvSpPr>
            <p:nvPr/>
          </p:nvSpPr>
          <p:spPr bwMode="auto">
            <a:xfrm>
              <a:off x="2466429" y="2636912"/>
              <a:ext cx="466725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Z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21" name="直接连接符 120"/>
            <p:cNvCxnSpPr/>
            <p:nvPr/>
          </p:nvCxnSpPr>
          <p:spPr bwMode="auto">
            <a:xfrm>
              <a:off x="2627784" y="2966275"/>
              <a:ext cx="0" cy="12771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23" name="直接连接符 122"/>
            <p:cNvCxnSpPr/>
            <p:nvPr/>
          </p:nvCxnSpPr>
          <p:spPr bwMode="auto">
            <a:xfrm>
              <a:off x="2930426" y="1772816"/>
              <a:ext cx="2728" cy="154058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0" name="Text Box 18"/>
            <p:cNvSpPr txBox="1">
              <a:spLocks noChangeArrowheads="1"/>
            </p:cNvSpPr>
            <p:nvPr/>
          </p:nvSpPr>
          <p:spPr bwMode="auto">
            <a:xfrm>
              <a:off x="3347864" y="177281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Ra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31" name="直接连接符 130"/>
            <p:cNvCxnSpPr/>
            <p:nvPr/>
          </p:nvCxnSpPr>
          <p:spPr bwMode="auto">
            <a:xfrm>
              <a:off x="2930426" y="1844824"/>
              <a:ext cx="41743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4" name="直接连接符 133"/>
            <p:cNvCxnSpPr/>
            <p:nvPr/>
          </p:nvCxnSpPr>
          <p:spPr bwMode="auto">
            <a:xfrm flipH="1">
              <a:off x="2930426" y="1988840"/>
              <a:ext cx="41743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7" name="等腰三角形 136"/>
            <p:cNvSpPr/>
            <p:nvPr/>
          </p:nvSpPr>
          <p:spPr bwMode="auto">
            <a:xfrm>
              <a:off x="3095836" y="1916156"/>
              <a:ext cx="108012" cy="144016"/>
            </a:xfrm>
            <a:prstGeom prst="triangl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38" name="直接连接符 137"/>
            <p:cNvCxnSpPr/>
            <p:nvPr/>
          </p:nvCxnSpPr>
          <p:spPr bwMode="auto">
            <a:xfrm rot="10800000">
              <a:off x="3149842" y="2020706"/>
              <a:ext cx="486054" cy="143123"/>
            </a:xfrm>
            <a:prstGeom prst="bentConnector3">
              <a:avLst>
                <a:gd name="adj1" fmla="val 100167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41" name="Text Box 18"/>
            <p:cNvSpPr txBox="1">
              <a:spLocks noChangeArrowheads="1"/>
            </p:cNvSpPr>
            <p:nvPr/>
          </p:nvSpPr>
          <p:spPr bwMode="auto">
            <a:xfrm>
              <a:off x="3635896" y="2040528"/>
              <a:ext cx="504056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Ra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43" name="Text Box 18"/>
            <p:cNvSpPr txBox="1">
              <a:spLocks noChangeArrowheads="1"/>
            </p:cNvSpPr>
            <p:nvPr/>
          </p:nvSpPr>
          <p:spPr bwMode="auto">
            <a:xfrm>
              <a:off x="4053334" y="1825573"/>
              <a:ext cx="446658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Ra</a:t>
              </a:r>
              <a:r>
                <a:rPr lang="en-US" altLang="zh-CN" sz="1800" b="1" baseline="-18000" dirty="0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44" name="直接连接符 143"/>
            <p:cNvCxnSpPr/>
            <p:nvPr/>
          </p:nvCxnSpPr>
          <p:spPr bwMode="auto">
            <a:xfrm flipH="1">
              <a:off x="3923928" y="1953871"/>
              <a:ext cx="144016" cy="8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45" name="Text Box 18"/>
            <p:cNvSpPr txBox="1">
              <a:spLocks noChangeArrowheads="1"/>
            </p:cNvSpPr>
            <p:nvPr/>
          </p:nvSpPr>
          <p:spPr bwMode="auto">
            <a:xfrm>
              <a:off x="3347864" y="2348880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Rb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46" name="直接连接符 145"/>
            <p:cNvCxnSpPr/>
            <p:nvPr/>
          </p:nvCxnSpPr>
          <p:spPr bwMode="auto">
            <a:xfrm>
              <a:off x="2930426" y="2420888"/>
              <a:ext cx="41743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 flipH="1">
              <a:off x="2930426" y="2564904"/>
              <a:ext cx="41743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8" name="等腰三角形 147"/>
            <p:cNvSpPr/>
            <p:nvPr/>
          </p:nvSpPr>
          <p:spPr bwMode="auto">
            <a:xfrm>
              <a:off x="3095836" y="2487427"/>
              <a:ext cx="108012" cy="144016"/>
            </a:xfrm>
            <a:prstGeom prst="triangl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49" name="直接连接符 137"/>
            <p:cNvCxnSpPr/>
            <p:nvPr/>
          </p:nvCxnSpPr>
          <p:spPr bwMode="auto">
            <a:xfrm rot="10800000">
              <a:off x="3149842" y="2594215"/>
              <a:ext cx="486054" cy="143123"/>
            </a:xfrm>
            <a:prstGeom prst="bentConnector3">
              <a:avLst>
                <a:gd name="adj1" fmla="val 100167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50" name="Text Box 18"/>
            <p:cNvSpPr txBox="1">
              <a:spLocks noChangeArrowheads="1"/>
            </p:cNvSpPr>
            <p:nvPr/>
          </p:nvSpPr>
          <p:spPr bwMode="auto">
            <a:xfrm>
              <a:off x="3635896" y="2617661"/>
              <a:ext cx="504056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Rb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51" name="Text Box 18"/>
            <p:cNvSpPr txBox="1">
              <a:spLocks noChangeArrowheads="1"/>
            </p:cNvSpPr>
            <p:nvPr/>
          </p:nvSpPr>
          <p:spPr bwMode="auto">
            <a:xfrm>
              <a:off x="4053334" y="2402706"/>
              <a:ext cx="446658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Rb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52" name="直接连接符 151"/>
            <p:cNvCxnSpPr/>
            <p:nvPr/>
          </p:nvCxnSpPr>
          <p:spPr bwMode="auto">
            <a:xfrm flipH="1">
              <a:off x="3923928" y="2531004"/>
              <a:ext cx="144016" cy="8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54" name="Text Box 18"/>
            <p:cNvSpPr txBox="1">
              <a:spLocks noChangeArrowheads="1"/>
            </p:cNvSpPr>
            <p:nvPr/>
          </p:nvSpPr>
          <p:spPr bwMode="auto">
            <a:xfrm>
              <a:off x="3347864" y="292494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Rc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55" name="直接连接符 154"/>
            <p:cNvCxnSpPr/>
            <p:nvPr/>
          </p:nvCxnSpPr>
          <p:spPr bwMode="auto">
            <a:xfrm>
              <a:off x="2930426" y="2996952"/>
              <a:ext cx="41743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6" name="直接连接符 155"/>
            <p:cNvCxnSpPr/>
            <p:nvPr/>
          </p:nvCxnSpPr>
          <p:spPr bwMode="auto">
            <a:xfrm flipH="1">
              <a:off x="2930426" y="3140968"/>
              <a:ext cx="41743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7" name="等腰三角形 156"/>
            <p:cNvSpPr/>
            <p:nvPr/>
          </p:nvSpPr>
          <p:spPr bwMode="auto">
            <a:xfrm>
              <a:off x="3095836" y="3069353"/>
              <a:ext cx="108012" cy="144016"/>
            </a:xfrm>
            <a:prstGeom prst="triangl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58" name="直接连接符 137"/>
            <p:cNvCxnSpPr/>
            <p:nvPr/>
          </p:nvCxnSpPr>
          <p:spPr bwMode="auto">
            <a:xfrm rot="10800000">
              <a:off x="3149842" y="3170279"/>
              <a:ext cx="486054" cy="143123"/>
            </a:xfrm>
            <a:prstGeom prst="bentConnector3">
              <a:avLst>
                <a:gd name="adj1" fmla="val 100167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59" name="Text Box 18"/>
            <p:cNvSpPr txBox="1">
              <a:spLocks noChangeArrowheads="1"/>
            </p:cNvSpPr>
            <p:nvPr/>
          </p:nvSpPr>
          <p:spPr bwMode="auto">
            <a:xfrm>
              <a:off x="3635896" y="3193725"/>
              <a:ext cx="504056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Rc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60" name="Text Box 18"/>
            <p:cNvSpPr txBox="1">
              <a:spLocks noChangeArrowheads="1"/>
            </p:cNvSpPr>
            <p:nvPr/>
          </p:nvSpPr>
          <p:spPr bwMode="auto">
            <a:xfrm>
              <a:off x="4053334" y="2978770"/>
              <a:ext cx="446658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Rc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61" name="直接连接符 160"/>
            <p:cNvCxnSpPr/>
            <p:nvPr/>
          </p:nvCxnSpPr>
          <p:spPr bwMode="auto">
            <a:xfrm flipH="1">
              <a:off x="3923928" y="3107068"/>
              <a:ext cx="144016" cy="8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242" name="直接连接符 241"/>
            <p:cNvCxnSpPr/>
            <p:nvPr/>
          </p:nvCxnSpPr>
          <p:spPr bwMode="auto">
            <a:xfrm>
              <a:off x="1729781" y="2636912"/>
              <a:ext cx="144016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243" name="Text Box 18"/>
            <p:cNvSpPr txBox="1">
              <a:spLocks noChangeArrowheads="1"/>
            </p:cNvSpPr>
            <p:nvPr/>
          </p:nvSpPr>
          <p:spPr bwMode="auto">
            <a:xfrm>
              <a:off x="1410765" y="2448103"/>
              <a:ext cx="324224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op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</p:grpSp>
      <p:sp>
        <p:nvSpPr>
          <p:cNvPr id="245" name="Text Box 5"/>
          <p:cNvSpPr txBox="1">
            <a:spLocks noChangeArrowheads="1"/>
          </p:cNvSpPr>
          <p:nvPr/>
        </p:nvSpPr>
        <p:spPr bwMode="auto">
          <a:xfrm>
            <a:off x="2555776" y="5085184"/>
            <a:ext cx="64442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err="1" smtClean="0">
                <a:latin typeface="宋体" pitchFamily="2" charset="-122"/>
              </a:rPr>
              <a:t>ALUA</a:t>
            </a:r>
            <a:r>
              <a:rPr lang="en-US" altLang="zh-CN" b="1" baseline="-18000" dirty="0" err="1" smtClean="0">
                <a:latin typeface="宋体" pitchFamily="2" charset="-122"/>
              </a:rPr>
              <a:t>sel</a:t>
            </a:r>
            <a:r>
              <a:rPr lang="en-US" altLang="zh-CN" b="1" dirty="0" smtClean="0">
                <a:latin typeface="宋体" pitchFamily="2" charset="-122"/>
              </a:rPr>
              <a:t>=</a:t>
            </a:r>
            <a:r>
              <a:rPr lang="en-US" altLang="zh-CN" b="1" dirty="0" err="1" smtClean="0">
                <a:latin typeface="宋体" pitchFamily="2" charset="-122"/>
              </a:rPr>
              <a:t>i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err="1" smtClean="0">
                <a:latin typeface="宋体" pitchFamily="2" charset="-122"/>
              </a:rPr>
              <a:t>ALUB</a:t>
            </a:r>
            <a:r>
              <a:rPr lang="en-US" altLang="zh-CN" b="1" baseline="-18000" dirty="0" err="1" smtClean="0">
                <a:latin typeface="宋体" pitchFamily="2" charset="-122"/>
              </a:rPr>
              <a:t>sel</a:t>
            </a:r>
            <a:r>
              <a:rPr lang="en-US" altLang="zh-CN" b="1" dirty="0" smtClean="0">
                <a:latin typeface="宋体" pitchFamily="2" charset="-122"/>
              </a:rPr>
              <a:t>=j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＝</a:t>
            </a:r>
            <a:r>
              <a:rPr lang="en-US" altLang="zh-CN" b="1" dirty="0" err="1" smtClean="0">
                <a:solidFill>
                  <a:srgbClr val="990099"/>
                </a:solidFill>
                <a:latin typeface="宋体" pitchFamily="2" charset="-122"/>
              </a:rPr>
              <a:t>op</a:t>
            </a:r>
            <a:r>
              <a:rPr lang="en-US" altLang="zh-CN" b="1" baseline="-18000" dirty="0" err="1" smtClean="0">
                <a:solidFill>
                  <a:srgbClr val="990099"/>
                </a:solidFill>
                <a:latin typeface="宋体" pitchFamily="2" charset="-122"/>
                <a:sym typeface="Symbol"/>
              </a:rPr>
              <a:t>n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err="1" smtClean="0">
                <a:latin typeface="宋体" pitchFamily="2" charset="-122"/>
              </a:rPr>
              <a:t>Rc</a:t>
            </a:r>
            <a:r>
              <a:rPr lang="en-US" altLang="zh-CN" b="1" baseline="-18000" dirty="0" err="1" smtClean="0">
                <a:latin typeface="宋体" pitchFamily="2" charset="-122"/>
              </a:rPr>
              <a:t>sel</a:t>
            </a:r>
            <a:r>
              <a:rPr lang="en-US" altLang="zh-CN" b="1" dirty="0" smtClean="0">
                <a:latin typeface="宋体" pitchFamily="2" charset="-122"/>
              </a:rPr>
              <a:t>=k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err="1" smtClean="0">
                <a:latin typeface="宋体" pitchFamily="2" charset="-122"/>
              </a:rPr>
              <a:t>Rc</a:t>
            </a:r>
            <a:r>
              <a:rPr lang="en-US" altLang="zh-CN" b="1" baseline="-18000" dirty="0" err="1" smtClean="0">
                <a:latin typeface="宋体" pitchFamily="2" charset="-122"/>
              </a:rPr>
              <a:t>in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53" name="Text Box 8"/>
          <p:cNvSpPr txBox="1">
            <a:spLocks noChangeArrowheads="1"/>
          </p:cNvSpPr>
          <p:nvPr/>
        </p:nvSpPr>
        <p:spPr bwMode="auto">
          <a:xfrm>
            <a:off x="190601" y="4221088"/>
            <a:ext cx="8856984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宋体" pitchFamily="2" charset="-122"/>
              </a:rPr>
              <a:t>R</a:t>
            </a:r>
            <a:r>
              <a:rPr lang="en-US" altLang="zh-CN" sz="2200" b="1" dirty="0" err="1">
                <a:latin typeface="宋体" pitchFamily="2" charset="-122"/>
              </a:rPr>
              <a:t>c</a:t>
            </a:r>
            <a:r>
              <a:rPr lang="zh-CN" altLang="en-US" sz="2200" b="1" dirty="0" smtClean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en-US" altLang="zh-CN" sz="2200" b="1" dirty="0" smtClean="0">
                <a:latin typeface="宋体" pitchFamily="2" charset="-122"/>
              </a:rPr>
              <a:t>Ra)</a:t>
            </a:r>
            <a:r>
              <a:rPr lang="en-US" altLang="zh-CN" sz="2200" b="1" dirty="0" smtClean="0"/>
              <a:t> </a:t>
            </a:r>
            <a:r>
              <a:rPr lang="en-US" altLang="zh-CN" sz="2200" b="1" dirty="0" err="1">
                <a:solidFill>
                  <a:srgbClr val="990099"/>
                </a:solidFill>
                <a:latin typeface="宋体" pitchFamily="2" charset="-122"/>
              </a:rPr>
              <a:t>op</a:t>
            </a:r>
            <a:r>
              <a:rPr lang="en-US" altLang="zh-CN" sz="2200" b="1" baseline="-18000" dirty="0" err="1">
                <a:solidFill>
                  <a:srgbClr val="990099"/>
                </a:solidFill>
                <a:latin typeface="宋体" pitchFamily="2" charset="-122"/>
                <a:sym typeface="Symbol"/>
              </a:rPr>
              <a:t>n</a:t>
            </a:r>
            <a:r>
              <a:rPr lang="en-US" altLang="zh-CN" sz="2200" b="1" dirty="0">
                <a:solidFill>
                  <a:srgbClr val="990099"/>
                </a:solidFill>
              </a:rPr>
              <a:t> 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en-US" altLang="zh-CN" sz="2200" b="1" dirty="0" err="1" smtClean="0">
                <a:latin typeface="宋体" pitchFamily="2" charset="-122"/>
              </a:rPr>
              <a:t>Rb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的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μ</a:t>
            </a:r>
            <a:r>
              <a:rPr lang="en-US" altLang="zh-CN" sz="2200" b="1" dirty="0" err="1" smtClean="0">
                <a:latin typeface="宋体" pitchFamily="2" charset="-122"/>
              </a:rPr>
              <a:t>OPCmd</a:t>
            </a:r>
            <a:r>
              <a:rPr lang="zh-CN" altLang="en-US" sz="2200" b="1" dirty="0" smtClean="0">
                <a:latin typeface="宋体" pitchFamily="2" charset="-122"/>
              </a:rPr>
              <a:t>序列是什么？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254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87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5" name="Text Box 5"/>
          <p:cNvSpPr txBox="1">
            <a:spLocks noChangeArrowheads="1"/>
          </p:cNvSpPr>
          <p:nvPr/>
        </p:nvSpPr>
        <p:spPr bwMode="auto">
          <a:xfrm>
            <a:off x="2582063" y="3730569"/>
            <a:ext cx="6238409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err="1" smtClean="0">
                <a:latin typeface="宋体" pitchFamily="2" charset="-122"/>
              </a:rPr>
              <a:t>Rb</a:t>
            </a:r>
            <a:r>
              <a:rPr lang="en-US" altLang="zh-CN" b="1" baseline="-18000" dirty="0" err="1" smtClean="0">
                <a:latin typeface="宋体" pitchFamily="2" charset="-122"/>
              </a:rPr>
              <a:t>out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＝</a:t>
            </a:r>
            <a:r>
              <a:rPr lang="en-US" altLang="zh-CN" b="1" dirty="0" err="1" smtClean="0">
                <a:solidFill>
                  <a:srgbClr val="990099"/>
                </a:solidFill>
                <a:latin typeface="宋体" pitchFamily="2" charset="-122"/>
              </a:rPr>
              <a:t>op</a:t>
            </a:r>
            <a:r>
              <a:rPr lang="en-US" altLang="zh-CN" b="1" baseline="-18000" dirty="0" err="1" smtClean="0">
                <a:solidFill>
                  <a:srgbClr val="990099"/>
                </a:solidFill>
                <a:latin typeface="宋体" pitchFamily="2" charset="-122"/>
                <a:sym typeface="Symbol"/>
              </a:rPr>
              <a:t>n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err="1" smtClean="0">
                <a:latin typeface="宋体" pitchFamily="2" charset="-122"/>
              </a:rPr>
              <a:t>Z</a:t>
            </a:r>
            <a:r>
              <a:rPr lang="en-US" altLang="zh-CN" b="1" baseline="-18000" dirty="0" err="1" smtClean="0">
                <a:latin typeface="宋体" pitchFamily="2" charset="-122"/>
              </a:rPr>
              <a:t>in</a:t>
            </a:r>
            <a:r>
              <a:rPr lang="zh-CN" altLang="en-US" b="1" dirty="0" smtClean="0">
                <a:latin typeface="宋体" pitchFamily="2" charset="-122"/>
              </a:rPr>
              <a:t>  </a:t>
            </a:r>
            <a:r>
              <a:rPr lang="en-US" altLang="zh-CN" b="1" dirty="0" smtClean="0">
                <a:latin typeface="宋体" pitchFamily="2" charset="-122"/>
              </a:rPr>
              <a:t>[</a:t>
            </a:r>
            <a:r>
              <a:rPr lang="zh-CN" altLang="en-US" sz="2200" b="1" dirty="0" smtClean="0">
                <a:latin typeface="宋体" pitchFamily="2" charset="-122"/>
              </a:rPr>
              <a:t>即</a:t>
            </a:r>
            <a:r>
              <a:rPr lang="en-US" altLang="zh-CN" sz="2200" b="1" dirty="0" smtClean="0">
                <a:latin typeface="宋体" pitchFamily="2" charset="-122"/>
              </a:rPr>
              <a:t>Z</a:t>
            </a:r>
            <a:r>
              <a:rPr lang="zh-CN" altLang="en-US" sz="2200" b="1" dirty="0" smtClean="0">
                <a:latin typeface="宋体" pitchFamily="2" charset="-122"/>
              </a:rPr>
              <a:t>←</a:t>
            </a:r>
            <a:r>
              <a:rPr lang="en-US" altLang="zh-CN" sz="2200" b="1" dirty="0" smtClean="0">
                <a:latin typeface="宋体" pitchFamily="2" charset="-122"/>
              </a:rPr>
              <a:t>(Y) </a:t>
            </a:r>
            <a:r>
              <a:rPr lang="en-US" altLang="zh-CN" sz="2200" b="1" dirty="0" err="1" smtClean="0">
                <a:latin typeface="宋体" pitchFamily="2" charset="-122"/>
              </a:rPr>
              <a:t>op</a:t>
            </a:r>
            <a:r>
              <a:rPr lang="en-US" altLang="zh-CN" sz="2200" b="1" baseline="-18000" dirty="0" err="1" smtClean="0">
                <a:latin typeface="宋体" pitchFamily="2" charset="-122"/>
              </a:rPr>
              <a:t>n</a:t>
            </a:r>
            <a:r>
              <a:rPr lang="en-US" altLang="zh-CN" sz="2200" b="1" dirty="0" smtClean="0">
                <a:latin typeface="宋体" pitchFamily="2" charset="-122"/>
              </a:rPr>
              <a:t> (</a:t>
            </a:r>
            <a:r>
              <a:rPr lang="en-US" altLang="zh-CN" sz="2200" b="1" dirty="0" err="1" smtClean="0">
                <a:latin typeface="宋体" pitchFamily="2" charset="-122"/>
              </a:rPr>
              <a:t>Rb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en-US" altLang="zh-CN" b="1" dirty="0" smtClean="0">
                <a:latin typeface="宋体" pitchFamily="2" charset="-122"/>
              </a:rPr>
              <a:t>]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74" name="Text Box 8"/>
          <p:cNvSpPr txBox="1">
            <a:spLocks noChangeArrowheads="1"/>
          </p:cNvSpPr>
          <p:nvPr/>
        </p:nvSpPr>
        <p:spPr bwMode="auto">
          <a:xfrm>
            <a:off x="179512" y="5517232"/>
            <a:ext cx="8856984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sz="2200" b="1" dirty="0" smtClean="0">
                <a:latin typeface="宋体" pitchFamily="2" charset="-122"/>
              </a:rPr>
              <a:t>若</a:t>
            </a:r>
            <a:r>
              <a:rPr lang="en-US" altLang="zh-CN" sz="2200" b="1" dirty="0" smtClean="0">
                <a:latin typeface="宋体" pitchFamily="2" charset="-122"/>
              </a:rPr>
              <a:t>Ra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err="1" smtClean="0">
                <a:latin typeface="宋体" pitchFamily="2" charset="-122"/>
              </a:rPr>
              <a:t>Rb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err="1" smtClean="0">
                <a:latin typeface="宋体" pitchFamily="2" charset="-122"/>
              </a:rPr>
              <a:t>Rc</a:t>
            </a:r>
            <a:r>
              <a:rPr lang="zh-CN" altLang="en-US" sz="2200" b="1" dirty="0" smtClean="0">
                <a:latin typeface="宋体" pitchFamily="2" charset="-122"/>
              </a:rPr>
              <a:t>封装在</a:t>
            </a:r>
            <a:r>
              <a:rPr lang="en-US" altLang="zh-CN" sz="2200" b="1" dirty="0" smtClean="0">
                <a:latin typeface="宋体" pitchFamily="2" charset="-122"/>
              </a:rPr>
              <a:t>GPRs</a:t>
            </a:r>
            <a:r>
              <a:rPr lang="zh-CN" altLang="en-US" sz="2200" b="1" dirty="0" smtClean="0">
                <a:latin typeface="宋体" pitchFamily="2" charset="-122"/>
              </a:rPr>
              <a:t>中，</a:t>
            </a:r>
            <a:r>
              <a:rPr lang="en-US" altLang="zh-CN" sz="2200" dirty="0" err="1" smtClean="0"/>
              <a:t>μ</a:t>
            </a:r>
            <a:r>
              <a:rPr lang="en-US" altLang="zh-CN" sz="2200" b="1" dirty="0" err="1" smtClean="0">
                <a:latin typeface="宋体" pitchFamily="2" charset="-122"/>
              </a:rPr>
              <a:t>OPCmd</a:t>
            </a:r>
            <a:r>
              <a:rPr lang="zh-CN" altLang="en-US" sz="2200" b="1" dirty="0" smtClean="0">
                <a:latin typeface="宋体" pitchFamily="2" charset="-122"/>
              </a:rPr>
              <a:t>是什么？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275" name="Text Box 5"/>
          <p:cNvSpPr txBox="1">
            <a:spLocks noChangeArrowheads="1"/>
          </p:cNvSpPr>
          <p:nvPr/>
        </p:nvSpPr>
        <p:spPr bwMode="auto">
          <a:xfrm>
            <a:off x="1979712" y="5937810"/>
            <a:ext cx="5472608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答：</a:t>
            </a:r>
            <a:r>
              <a:rPr lang="zh-CN" altLang="en-US" sz="2200" b="1" dirty="0" smtClean="0">
                <a:latin typeface="宋体" pitchFamily="2" charset="-122"/>
              </a:rPr>
              <a:t>使</a:t>
            </a:r>
            <a:r>
              <a:rPr lang="en-US" altLang="zh-CN" sz="2200" b="1" dirty="0" err="1" smtClean="0">
                <a:latin typeface="宋体" pitchFamily="2" charset="-122"/>
              </a:rPr>
              <a:t>rA</a:t>
            </a:r>
            <a:r>
              <a:rPr lang="en-US" altLang="zh-CN" sz="2200" b="1" dirty="0" smtClean="0">
                <a:latin typeface="宋体" pitchFamily="2" charset="-122"/>
              </a:rPr>
              <a:t>=a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err="1" smtClean="0">
                <a:latin typeface="宋体" pitchFamily="2" charset="-122"/>
              </a:rPr>
              <a:t>rB</a:t>
            </a:r>
            <a:r>
              <a:rPr lang="en-US" altLang="zh-CN" sz="2200" b="1" dirty="0" smtClean="0">
                <a:latin typeface="宋体" pitchFamily="2" charset="-122"/>
              </a:rPr>
              <a:t>=b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err="1" smtClean="0">
                <a:latin typeface="宋体" pitchFamily="2" charset="-122"/>
              </a:rPr>
              <a:t>rW</a:t>
            </a:r>
            <a:r>
              <a:rPr lang="en-US" altLang="zh-CN" sz="2200" b="1" dirty="0" smtClean="0">
                <a:latin typeface="宋体" pitchFamily="2" charset="-122"/>
              </a:rPr>
              <a:t>=c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err="1" smtClean="0">
                <a:latin typeface="宋体" pitchFamily="2" charset="-122"/>
              </a:rPr>
              <a:t>Rc</a:t>
            </a:r>
            <a:r>
              <a:rPr lang="en-US" altLang="zh-CN" sz="2200" b="1" baseline="-18000" dirty="0" err="1" smtClean="0">
                <a:latin typeface="宋体" pitchFamily="2" charset="-122"/>
              </a:rPr>
              <a:t>in</a:t>
            </a:r>
            <a:r>
              <a:rPr lang="zh-CN" altLang="en-US" sz="2200" b="1" dirty="0" smtClean="0">
                <a:latin typeface="宋体" pitchFamily="2" charset="-122"/>
              </a:rPr>
              <a:t>改为</a:t>
            </a:r>
            <a:r>
              <a:rPr lang="en-US" altLang="zh-CN" sz="2200" b="1" dirty="0" err="1" smtClean="0">
                <a:latin typeface="宋体" pitchFamily="2" charset="-122"/>
              </a:rPr>
              <a:t>GR</a:t>
            </a:r>
            <a:r>
              <a:rPr lang="en-US" altLang="zh-CN" sz="2200" b="1" baseline="-18000" dirty="0" err="1" smtClean="0">
                <a:latin typeface="宋体" pitchFamily="2" charset="-122"/>
              </a:rPr>
              <a:t>in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9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04048" y="1700808"/>
            <a:ext cx="3384376" cy="1770557"/>
            <a:chOff x="5004048" y="1700808"/>
            <a:chExt cx="3384376" cy="1770557"/>
          </a:xfrm>
        </p:grpSpPr>
        <p:sp>
          <p:nvSpPr>
            <p:cNvPr id="174" name="Text Box 18"/>
            <p:cNvSpPr txBox="1">
              <a:spLocks noChangeArrowheads="1"/>
            </p:cNvSpPr>
            <p:nvPr/>
          </p:nvSpPr>
          <p:spPr bwMode="auto">
            <a:xfrm>
              <a:off x="7596336" y="2419819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Rc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75" name="直接连接符 174"/>
            <p:cNvCxnSpPr>
              <a:stCxn id="188" idx="2"/>
              <a:endCxn id="174" idx="1"/>
            </p:cNvCxnSpPr>
            <p:nvPr/>
          </p:nvCxnSpPr>
          <p:spPr bwMode="auto">
            <a:xfrm>
              <a:off x="7308304" y="2563836"/>
              <a:ext cx="288032" cy="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79" name="Text Box 18"/>
            <p:cNvSpPr txBox="1">
              <a:spLocks noChangeArrowheads="1"/>
            </p:cNvSpPr>
            <p:nvPr/>
          </p:nvSpPr>
          <p:spPr bwMode="auto">
            <a:xfrm>
              <a:off x="7056276" y="2996952"/>
              <a:ext cx="504056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Rc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80" name="Text Box 18"/>
            <p:cNvSpPr txBox="1">
              <a:spLocks noChangeArrowheads="1"/>
            </p:cNvSpPr>
            <p:nvPr/>
          </p:nvSpPr>
          <p:spPr bwMode="auto">
            <a:xfrm>
              <a:off x="7725742" y="2851867"/>
              <a:ext cx="446658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Rc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81" name="直接连接符 180"/>
            <p:cNvCxnSpPr>
              <a:endCxn id="174" idx="2"/>
            </p:cNvCxnSpPr>
            <p:nvPr/>
          </p:nvCxnSpPr>
          <p:spPr bwMode="auto">
            <a:xfrm flipV="1">
              <a:off x="7884368" y="2708744"/>
              <a:ext cx="0" cy="18784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82" name="直接连接符 181"/>
            <p:cNvCxnSpPr/>
            <p:nvPr/>
          </p:nvCxnSpPr>
          <p:spPr bwMode="auto">
            <a:xfrm>
              <a:off x="8172400" y="2563835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88" name="Text Box 18"/>
            <p:cNvSpPr txBox="1">
              <a:spLocks noChangeArrowheads="1"/>
            </p:cNvSpPr>
            <p:nvPr/>
          </p:nvSpPr>
          <p:spPr bwMode="auto">
            <a:xfrm rot="16200000">
              <a:off x="6912081" y="2455645"/>
              <a:ext cx="576064" cy="216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91" name="直接连接符 190"/>
            <p:cNvCxnSpPr>
              <a:endCxn id="188" idx="1"/>
            </p:cNvCxnSpPr>
            <p:nvPr/>
          </p:nvCxnSpPr>
          <p:spPr bwMode="auto">
            <a:xfrm flipV="1">
              <a:off x="7200113" y="2851868"/>
              <a:ext cx="0" cy="14348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97" name="AutoShape 15"/>
            <p:cNvSpPr>
              <a:spLocks noChangeArrowheads="1"/>
            </p:cNvSpPr>
            <p:nvPr/>
          </p:nvSpPr>
          <p:spPr bwMode="auto">
            <a:xfrm rot="16200000">
              <a:off x="6364481" y="2412300"/>
              <a:ext cx="576263" cy="303271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cxnSp>
          <p:nvCxnSpPr>
            <p:cNvPr id="198" name="直接连接符 197"/>
            <p:cNvCxnSpPr/>
            <p:nvPr/>
          </p:nvCxnSpPr>
          <p:spPr bwMode="auto">
            <a:xfrm>
              <a:off x="6804248" y="2563835"/>
              <a:ext cx="288032" cy="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99" name="直接连接符 198"/>
            <p:cNvCxnSpPr/>
            <p:nvPr/>
          </p:nvCxnSpPr>
          <p:spPr bwMode="auto">
            <a:xfrm>
              <a:off x="6300192" y="2347811"/>
              <a:ext cx="200785" cy="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0" name="直接连接符 199"/>
            <p:cNvCxnSpPr/>
            <p:nvPr/>
          </p:nvCxnSpPr>
          <p:spPr bwMode="auto">
            <a:xfrm>
              <a:off x="6300192" y="2779860"/>
              <a:ext cx="20078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01" name="Text Box 18"/>
            <p:cNvSpPr txBox="1">
              <a:spLocks noChangeArrowheads="1"/>
            </p:cNvSpPr>
            <p:nvPr/>
          </p:nvSpPr>
          <p:spPr bwMode="auto">
            <a:xfrm rot="16200000">
              <a:off x="5959026" y="2222670"/>
              <a:ext cx="465949" cy="216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05" name="Text Box 18"/>
            <p:cNvSpPr txBox="1">
              <a:spLocks noChangeArrowheads="1"/>
            </p:cNvSpPr>
            <p:nvPr/>
          </p:nvSpPr>
          <p:spPr bwMode="auto">
            <a:xfrm rot="16200000">
              <a:off x="5976068" y="2743944"/>
              <a:ext cx="432582" cy="216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06" name="直接连接符 205"/>
            <p:cNvCxnSpPr>
              <a:stCxn id="207" idx="3"/>
            </p:cNvCxnSpPr>
            <p:nvPr/>
          </p:nvCxnSpPr>
          <p:spPr bwMode="auto">
            <a:xfrm flipV="1">
              <a:off x="5796136" y="2275356"/>
              <a:ext cx="288032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07" name="Text Box 18"/>
            <p:cNvSpPr txBox="1">
              <a:spLocks noChangeArrowheads="1"/>
            </p:cNvSpPr>
            <p:nvPr/>
          </p:nvSpPr>
          <p:spPr bwMode="auto">
            <a:xfrm>
              <a:off x="5220072" y="213089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Rb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11" name="直接连接符 210"/>
            <p:cNvCxnSpPr>
              <a:stCxn id="212" idx="3"/>
            </p:cNvCxnSpPr>
            <p:nvPr/>
          </p:nvCxnSpPr>
          <p:spPr bwMode="auto">
            <a:xfrm flipV="1">
              <a:off x="5796136" y="2923429"/>
              <a:ext cx="288032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12" name="Text Box 18"/>
            <p:cNvSpPr txBox="1">
              <a:spLocks noChangeArrowheads="1"/>
            </p:cNvSpPr>
            <p:nvPr/>
          </p:nvSpPr>
          <p:spPr bwMode="auto">
            <a:xfrm>
              <a:off x="5220072" y="2778967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Ra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13" name="直接连接符 212"/>
            <p:cNvCxnSpPr>
              <a:endCxn id="205" idx="1"/>
            </p:cNvCxnSpPr>
            <p:nvPr/>
          </p:nvCxnSpPr>
          <p:spPr bwMode="auto">
            <a:xfrm flipV="1">
              <a:off x="6192000" y="3068426"/>
              <a:ext cx="359" cy="14348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216" name="Text Box 18"/>
            <p:cNvSpPr txBox="1">
              <a:spLocks noChangeArrowheads="1"/>
            </p:cNvSpPr>
            <p:nvPr/>
          </p:nvSpPr>
          <p:spPr bwMode="auto">
            <a:xfrm>
              <a:off x="5868144" y="3184402"/>
              <a:ext cx="792088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ALUA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217" name="Text Box 18"/>
            <p:cNvSpPr txBox="1">
              <a:spLocks noChangeArrowheads="1"/>
            </p:cNvSpPr>
            <p:nvPr/>
          </p:nvSpPr>
          <p:spPr bwMode="auto">
            <a:xfrm>
              <a:off x="5868144" y="1700808"/>
              <a:ext cx="792088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ALUB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218" name="直接连接符 217"/>
            <p:cNvCxnSpPr>
              <a:endCxn id="201" idx="3"/>
            </p:cNvCxnSpPr>
            <p:nvPr/>
          </p:nvCxnSpPr>
          <p:spPr bwMode="auto">
            <a:xfrm>
              <a:off x="6192000" y="1969589"/>
              <a:ext cx="1" cy="12829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221" name="Text Box 18"/>
            <p:cNvSpPr txBox="1">
              <a:spLocks noChangeArrowheads="1"/>
            </p:cNvSpPr>
            <p:nvPr/>
          </p:nvSpPr>
          <p:spPr bwMode="auto">
            <a:xfrm>
              <a:off x="5796137" y="2690104"/>
              <a:ext cx="216024" cy="2254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latin typeface="宋体" pitchFamily="2" charset="-122"/>
                </a:rPr>
                <a:t>i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222" name="Text Box 18"/>
            <p:cNvSpPr txBox="1">
              <a:spLocks noChangeArrowheads="1"/>
            </p:cNvSpPr>
            <p:nvPr/>
          </p:nvSpPr>
          <p:spPr bwMode="auto">
            <a:xfrm>
              <a:off x="5796136" y="2050344"/>
              <a:ext cx="216024" cy="2254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j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>
              <a:off x="5004048" y="2276872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8" name="直接连接符 237"/>
            <p:cNvCxnSpPr/>
            <p:nvPr/>
          </p:nvCxnSpPr>
          <p:spPr bwMode="auto">
            <a:xfrm>
              <a:off x="5004048" y="2932117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6" name="直接连接符 245"/>
            <p:cNvCxnSpPr/>
            <p:nvPr/>
          </p:nvCxnSpPr>
          <p:spPr bwMode="auto">
            <a:xfrm flipV="1">
              <a:off x="6659873" y="2807216"/>
              <a:ext cx="359" cy="14348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247" name="Text Box 18"/>
            <p:cNvSpPr txBox="1">
              <a:spLocks noChangeArrowheads="1"/>
            </p:cNvSpPr>
            <p:nvPr/>
          </p:nvSpPr>
          <p:spPr bwMode="auto">
            <a:xfrm>
              <a:off x="6516216" y="2873717"/>
              <a:ext cx="360040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op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249" name="Text Box 18"/>
            <p:cNvSpPr txBox="1">
              <a:spLocks noChangeArrowheads="1"/>
            </p:cNvSpPr>
            <p:nvPr/>
          </p:nvSpPr>
          <p:spPr bwMode="auto">
            <a:xfrm>
              <a:off x="6804248" y="2339445"/>
              <a:ext cx="288032" cy="2254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k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 bwMode="auto">
            <a:xfrm>
              <a:off x="5948536" y="2711739"/>
              <a:ext cx="1440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>
              <a:off x="5940152" y="2492896"/>
              <a:ext cx="1440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3" name="直接连接符 102"/>
            <p:cNvCxnSpPr/>
            <p:nvPr/>
          </p:nvCxnSpPr>
          <p:spPr bwMode="auto">
            <a:xfrm>
              <a:off x="6948264" y="2780928"/>
              <a:ext cx="1440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4" name="直接连接符 103"/>
            <p:cNvCxnSpPr/>
            <p:nvPr/>
          </p:nvCxnSpPr>
          <p:spPr bwMode="auto">
            <a:xfrm>
              <a:off x="6948264" y="2348880"/>
              <a:ext cx="1440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7491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6" grpId="1" animBg="1"/>
      <p:bldP spid="241" grpId="0"/>
      <p:bldP spid="245" grpId="0"/>
      <p:bldP spid="253" grpId="0"/>
      <p:bldP spid="255" grpId="0"/>
      <p:bldP spid="274" grpId="0"/>
      <p:bldP spid="27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179512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、指令执行过程的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itchFamily="2" charset="-122"/>
              </a:rPr>
              <a:t>组织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    </a:t>
            </a:r>
            <a:r>
              <a:rPr lang="en-US" altLang="zh-CN" sz="2000" b="1" dirty="0" smtClean="0">
                <a:latin typeface="宋体" pitchFamily="2" charset="-122"/>
              </a:rPr>
              <a:t>--</a:t>
            </a:r>
            <a:r>
              <a:rPr lang="zh-CN" altLang="en-US" sz="2000" b="1" dirty="0" smtClean="0">
                <a:latin typeface="宋体" pitchFamily="2" charset="-122"/>
              </a:rPr>
              <a:t>验证</a:t>
            </a:r>
            <a:r>
              <a:rPr lang="en-US" altLang="zh-CN" sz="2000" b="1" dirty="0" smtClean="0">
                <a:latin typeface="宋体" pitchFamily="2" charset="-122"/>
              </a:rPr>
              <a:t>DP</a:t>
            </a:r>
            <a:r>
              <a:rPr lang="zh-CN" altLang="en-US" sz="2000" b="1" dirty="0" smtClean="0">
                <a:latin typeface="宋体" pitchFamily="2" charset="-122"/>
              </a:rPr>
              <a:t>设计的正确性、产生控制需求</a:t>
            </a:r>
            <a:endParaRPr lang="en-US" altLang="zh-CN" sz="20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*指令执行过程的表示：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序列或</a:t>
            </a:r>
            <a:r>
              <a:rPr lang="en-US" altLang="zh-CN" dirty="0" err="1" smtClean="0">
                <a:latin typeface="+mn-lt"/>
              </a:rPr>
              <a:t>μ</a:t>
            </a:r>
            <a:r>
              <a:rPr lang="en-US" altLang="zh-CN" b="1" dirty="0" err="1" smtClean="0">
                <a:latin typeface="宋体" pitchFamily="2" charset="-122"/>
              </a:rPr>
              <a:t>OPCmd</a:t>
            </a:r>
            <a:r>
              <a:rPr lang="zh-CN" altLang="en-US" b="1" dirty="0" smtClean="0">
                <a:latin typeface="宋体" pitchFamily="2" charset="-122"/>
              </a:rPr>
              <a:t>序列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46" name="Text Box 321"/>
          <p:cNvSpPr txBox="1">
            <a:spLocks noChangeArrowheads="1"/>
          </p:cNvSpPr>
          <p:nvPr/>
        </p:nvSpPr>
        <p:spPr bwMode="auto">
          <a:xfrm>
            <a:off x="215931" y="1231592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指令执行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过程的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组织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要求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C33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spc="500" dirty="0" smtClean="0">
                <a:solidFill>
                  <a:schemeClr val="accent2"/>
                </a:solidFill>
                <a:latin typeface="宋体" pitchFamily="2" charset="-122"/>
              </a:rPr>
              <a:t>保证正确性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按</a:t>
            </a:r>
            <a:r>
              <a:rPr lang="zh-CN" altLang="en-US" b="1" u="sng" dirty="0" smtClean="0">
                <a:latin typeface="宋体" pitchFamily="2" charset="-122"/>
              </a:rPr>
              <a:t>指令的执行过程</a:t>
            </a:r>
            <a:r>
              <a:rPr lang="zh-CN" altLang="en-US" b="1" dirty="0" smtClean="0">
                <a:latin typeface="宋体" pitchFamily="2" charset="-122"/>
              </a:rPr>
              <a:t>安排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的顺序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缩短执行时间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sng" dirty="0" smtClean="0">
                <a:latin typeface="宋体" pitchFamily="2" charset="-122"/>
              </a:rPr>
              <a:t>可同时执行的</a:t>
            </a:r>
            <a:r>
              <a:rPr lang="en-US" altLang="zh-CN" u="sng" dirty="0" err="1" smtClean="0"/>
              <a:t>μ</a:t>
            </a:r>
            <a:r>
              <a:rPr lang="en-US" altLang="zh-CN" b="1" u="sng" dirty="0" err="1" smtClean="0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安排在同一步骤中</a:t>
            </a:r>
            <a:endParaRPr lang="en-US" altLang="zh-CN" sz="2800" b="1" dirty="0" smtClean="0">
              <a:latin typeface="宋体" pitchFamily="2" charset="-122"/>
            </a:endParaRPr>
          </a:p>
        </p:txBody>
      </p:sp>
      <p:sp>
        <p:nvSpPr>
          <p:cNvPr id="47" name="Text Box 316"/>
          <p:cNvSpPr txBox="1">
            <a:spLocks noChangeArrowheads="1"/>
          </p:cNvSpPr>
          <p:nvPr/>
        </p:nvSpPr>
        <p:spPr bwMode="auto">
          <a:xfrm>
            <a:off x="179388" y="262936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*单总线结构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DP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指令执行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过程组织：</a:t>
            </a:r>
            <a:r>
              <a:rPr lang="zh-CN" altLang="en-US" b="1" dirty="0" smtClean="0">
                <a:latin typeface="宋体" pitchFamily="2" charset="-122"/>
              </a:rPr>
              <a:t>以</a:t>
            </a:r>
            <a:r>
              <a:rPr lang="en-US" altLang="zh-CN" b="1" dirty="0" err="1" smtClean="0">
                <a:latin typeface="宋体" pitchFamily="2" charset="-122"/>
              </a:rPr>
              <a:t>Demo_IS</a:t>
            </a:r>
            <a:r>
              <a:rPr lang="zh-CN" altLang="en-US" b="1" dirty="0" smtClean="0">
                <a:latin typeface="宋体" pitchFamily="2" charset="-122"/>
              </a:rPr>
              <a:t>为例</a:t>
            </a:r>
            <a:endParaRPr lang="en-US" altLang="zh-CN" b="1" dirty="0" smtClean="0">
              <a:latin typeface="宋体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   假设：</a:t>
            </a:r>
            <a:r>
              <a:rPr lang="en-US" altLang="zh-CN" sz="2200" b="1" dirty="0" smtClean="0">
                <a:latin typeface="宋体" pitchFamily="2" charset="-122"/>
              </a:rPr>
              <a:t>op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00</a:t>
            </a:r>
            <a:r>
              <a:rPr lang="en-US" altLang="zh-CN" sz="2200" b="1" dirty="0" smtClean="0">
                <a:latin typeface="+mn-lt"/>
              </a:rPr>
              <a:t>~</a:t>
            </a:r>
            <a:r>
              <a:rPr lang="en-US" altLang="zh-CN" sz="2200" b="1" dirty="0" smtClean="0">
                <a:latin typeface="宋体" pitchFamily="2" charset="-122"/>
              </a:rPr>
              <a:t>11</a:t>
            </a:r>
            <a:r>
              <a:rPr lang="zh-CN" altLang="en-US" sz="2200" b="1" dirty="0" smtClean="0">
                <a:latin typeface="宋体" pitchFamily="2" charset="-122"/>
              </a:rPr>
              <a:t>表示＋</a:t>
            </a:r>
            <a:r>
              <a:rPr lang="en-US" altLang="zh-CN" sz="2200" b="1" dirty="0" smtClean="0">
                <a:latin typeface="宋体" pitchFamily="2" charset="-122"/>
              </a:rPr>
              <a:t>/</a:t>
            </a:r>
            <a:r>
              <a:rPr lang="zh-CN" altLang="en-US" sz="2200" b="1" dirty="0" smtClean="0">
                <a:latin typeface="宋体" pitchFamily="2" charset="-122"/>
              </a:rPr>
              <a:t>－</a:t>
            </a:r>
            <a:r>
              <a:rPr lang="en-US" altLang="zh-CN" sz="2200" b="1" dirty="0" smtClean="0">
                <a:latin typeface="宋体" pitchFamily="2" charset="-122"/>
              </a:rPr>
              <a:t>/+1/-1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err="1" smtClean="0">
                <a:latin typeface="宋体" pitchFamily="2" charset="-122"/>
              </a:rPr>
              <a:t>ExtU</a:t>
            </a:r>
            <a:r>
              <a:rPr lang="zh-CN" altLang="en-US" sz="2200" b="1" dirty="0" smtClean="0">
                <a:latin typeface="宋体" pitchFamily="2" charset="-122"/>
              </a:rPr>
              <a:t>仅为符号扩展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139" name="Text Box 321"/>
          <p:cNvSpPr txBox="1">
            <a:spLocks noChangeArrowheads="1"/>
          </p:cNvSpPr>
          <p:nvPr/>
        </p:nvSpPr>
        <p:spPr bwMode="auto">
          <a:xfrm>
            <a:off x="251520" y="586580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约定：</a:t>
            </a:r>
            <a:r>
              <a:rPr lang="en-US" altLang="zh-CN" sz="2200" b="1" dirty="0" smtClean="0">
                <a:latin typeface="宋体" pitchFamily="2" charset="-122"/>
              </a:rPr>
              <a:t>MUX</a:t>
            </a:r>
            <a:r>
              <a:rPr lang="zh-CN" altLang="en-US" sz="2200" b="1" dirty="0" smtClean="0">
                <a:latin typeface="宋体" pitchFamily="2" charset="-122"/>
              </a:rPr>
              <a:t>中的</a:t>
            </a:r>
            <a:r>
              <a:rPr lang="zh-CN" altLang="en-US" sz="1400" b="1" dirty="0" smtClean="0">
                <a:latin typeface="Times New Roman"/>
                <a:cs typeface="Times New Roman"/>
              </a:rPr>
              <a:t>□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zh-CN" altLang="en-US" sz="1400" b="1" dirty="0" smtClean="0">
                <a:latin typeface="宋体" pitchFamily="2" charset="-122"/>
              </a:rPr>
              <a:t>■</a:t>
            </a:r>
            <a:r>
              <a:rPr lang="zh-CN" altLang="en-US" sz="2200" b="1" dirty="0" smtClean="0">
                <a:latin typeface="宋体" pitchFamily="2" charset="-122"/>
              </a:rPr>
              <a:t>表示控制信号为</a:t>
            </a:r>
            <a:r>
              <a:rPr lang="en-US" altLang="zh-CN" sz="2200" b="1" dirty="0" smtClean="0">
                <a:latin typeface="宋体" pitchFamily="2" charset="-122"/>
              </a:rPr>
              <a:t>0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最大值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时</a:t>
            </a:r>
            <a:r>
              <a:rPr lang="zh-CN" altLang="en-US" sz="2200" b="1" dirty="0">
                <a:latin typeface="宋体" pitchFamily="2" charset="-122"/>
              </a:rPr>
              <a:t>所选</a:t>
            </a:r>
            <a:r>
              <a:rPr lang="zh-CN" altLang="en-US" sz="2200" b="1" dirty="0" smtClean="0">
                <a:latin typeface="宋体" pitchFamily="2" charset="-122"/>
              </a:rPr>
              <a:t>的入端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140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" name="AutoShape 499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" name="AutoShape 499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" name="AutoShape 499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30830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15931" y="3573016"/>
            <a:ext cx="8676549" cy="2233489"/>
            <a:chOff x="215931" y="3573016"/>
            <a:chExt cx="8676549" cy="2233489"/>
          </a:xfrm>
        </p:grpSpPr>
        <p:sp>
          <p:nvSpPr>
            <p:cNvPr id="49" name="Text Box 10"/>
            <p:cNvSpPr txBox="1">
              <a:spLocks noChangeArrowheads="1"/>
            </p:cNvSpPr>
            <p:nvPr/>
          </p:nvSpPr>
          <p:spPr bwMode="auto">
            <a:xfrm>
              <a:off x="2123728" y="3933056"/>
              <a:ext cx="576064" cy="50405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GPRs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 bwMode="auto">
            <a:xfrm flipH="1" flipV="1">
              <a:off x="2699792" y="4293096"/>
              <a:ext cx="360040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 flipV="1">
              <a:off x="2699792" y="4077070"/>
              <a:ext cx="360040" cy="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2" name="直接连接符 51"/>
            <p:cNvCxnSpPr>
              <a:stCxn id="59" idx="3"/>
            </p:cNvCxnSpPr>
            <p:nvPr/>
          </p:nvCxnSpPr>
          <p:spPr bwMode="auto">
            <a:xfrm>
              <a:off x="1979713" y="4040889"/>
              <a:ext cx="144015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>
              <a:off x="1259632" y="4293096"/>
              <a:ext cx="86409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2411760" y="3789040"/>
              <a:ext cx="0" cy="1440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55" name="等腰三角形 54"/>
            <p:cNvSpPr/>
            <p:nvPr/>
          </p:nvSpPr>
          <p:spPr bwMode="auto">
            <a:xfrm>
              <a:off x="2827040" y="4017939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871428" y="3789040"/>
              <a:ext cx="0" cy="25755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57" name="Text Box 18"/>
            <p:cNvSpPr txBox="1">
              <a:spLocks noChangeArrowheads="1"/>
            </p:cNvSpPr>
            <p:nvPr/>
          </p:nvSpPr>
          <p:spPr bwMode="auto">
            <a:xfrm>
              <a:off x="2719905" y="3573016"/>
              <a:ext cx="483944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GR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58" name="Text Box 18"/>
            <p:cNvSpPr txBox="1">
              <a:spLocks noChangeArrowheads="1"/>
            </p:cNvSpPr>
            <p:nvPr/>
          </p:nvSpPr>
          <p:spPr bwMode="auto">
            <a:xfrm>
              <a:off x="2230495" y="3573016"/>
              <a:ext cx="392745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GR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59" name="Text Box 18"/>
            <p:cNvSpPr txBox="1">
              <a:spLocks noChangeArrowheads="1"/>
            </p:cNvSpPr>
            <p:nvPr/>
          </p:nvSpPr>
          <p:spPr bwMode="auto">
            <a:xfrm>
              <a:off x="1475657" y="3932698"/>
              <a:ext cx="504056" cy="216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1475656" y="4077072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1484040" y="3933056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62" name="直接连接符 61"/>
            <p:cNvCxnSpPr/>
            <p:nvPr/>
          </p:nvCxnSpPr>
          <p:spPr bwMode="auto">
            <a:xfrm>
              <a:off x="3059832" y="3933056"/>
              <a:ext cx="0" cy="187220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480"/>
            <p:cNvCxnSpPr/>
            <p:nvPr/>
          </p:nvCxnSpPr>
          <p:spPr bwMode="auto">
            <a:xfrm rot="5400000" flipH="1" flipV="1">
              <a:off x="1316131" y="4133571"/>
              <a:ext cx="175035" cy="144016"/>
            </a:xfrm>
            <a:prstGeom prst="bentConnector3">
              <a:avLst>
                <a:gd name="adj1" fmla="val 99339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1259632" y="3969060"/>
              <a:ext cx="21602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5" name="Text Box 18"/>
            <p:cNvSpPr txBox="1">
              <a:spLocks noChangeArrowheads="1"/>
            </p:cNvSpPr>
            <p:nvPr/>
          </p:nvSpPr>
          <p:spPr bwMode="auto">
            <a:xfrm>
              <a:off x="1619672" y="4509120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Y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 bwMode="auto">
            <a:xfrm flipV="1">
              <a:off x="1429048" y="4652601"/>
              <a:ext cx="190624" cy="535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67" name="Text Box 18"/>
            <p:cNvSpPr txBox="1">
              <a:spLocks noChangeArrowheads="1"/>
            </p:cNvSpPr>
            <p:nvPr/>
          </p:nvSpPr>
          <p:spPr bwMode="auto">
            <a:xfrm>
              <a:off x="1101006" y="4511082"/>
              <a:ext cx="374650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Y</a:t>
              </a:r>
              <a:r>
                <a:rPr lang="en-US" altLang="zh-CN" sz="1800" b="1" baseline="-18000" dirty="0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8" name="AutoShape 15"/>
            <p:cNvSpPr>
              <a:spLocks noChangeArrowheads="1"/>
            </p:cNvSpPr>
            <p:nvPr/>
          </p:nvSpPr>
          <p:spPr bwMode="auto">
            <a:xfrm>
              <a:off x="1907704" y="4997937"/>
              <a:ext cx="576263" cy="303271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69" name="Text Box 18"/>
            <p:cNvSpPr txBox="1">
              <a:spLocks noChangeArrowheads="1"/>
            </p:cNvSpPr>
            <p:nvPr/>
          </p:nvSpPr>
          <p:spPr bwMode="auto">
            <a:xfrm>
              <a:off x="1908687" y="5517232"/>
              <a:ext cx="576064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Z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70" name="直接连接符 69"/>
            <p:cNvCxnSpPr/>
            <p:nvPr/>
          </p:nvCxnSpPr>
          <p:spPr bwMode="auto">
            <a:xfrm>
              <a:off x="1763688" y="5658098"/>
              <a:ext cx="144016" cy="8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71" name="Text Box 18"/>
            <p:cNvSpPr txBox="1">
              <a:spLocks noChangeArrowheads="1"/>
            </p:cNvSpPr>
            <p:nvPr/>
          </p:nvSpPr>
          <p:spPr bwMode="auto">
            <a:xfrm>
              <a:off x="1461046" y="5518301"/>
              <a:ext cx="374650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Z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 bwMode="auto">
            <a:xfrm>
              <a:off x="1763688" y="5165906"/>
              <a:ext cx="205864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73" name="Text Box 18"/>
            <p:cNvSpPr txBox="1">
              <a:spLocks noChangeArrowheads="1"/>
            </p:cNvSpPr>
            <p:nvPr/>
          </p:nvSpPr>
          <p:spPr bwMode="auto">
            <a:xfrm>
              <a:off x="1511472" y="5014245"/>
              <a:ext cx="324224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op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 bwMode="auto">
            <a:xfrm>
              <a:off x="2051720" y="4798045"/>
              <a:ext cx="0" cy="1998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5" name="直接连接符 94"/>
            <p:cNvCxnSpPr/>
            <p:nvPr/>
          </p:nvCxnSpPr>
          <p:spPr bwMode="auto">
            <a:xfrm rot="10800000" flipV="1">
              <a:off x="2339752" y="4798045"/>
              <a:ext cx="710992" cy="199892"/>
            </a:xfrm>
            <a:prstGeom prst="bentConnector3">
              <a:avLst>
                <a:gd name="adj1" fmla="val 10037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6" name="直接连接符 75"/>
            <p:cNvCxnSpPr>
              <a:endCxn id="65" idx="3"/>
            </p:cNvCxnSpPr>
            <p:nvPr/>
          </p:nvCxnSpPr>
          <p:spPr bwMode="auto">
            <a:xfrm flipH="1">
              <a:off x="2195736" y="4653582"/>
              <a:ext cx="855008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7" name="直接连接符 76"/>
            <p:cNvCxnSpPr>
              <a:endCxn id="69" idx="0"/>
            </p:cNvCxnSpPr>
            <p:nvPr/>
          </p:nvCxnSpPr>
          <p:spPr bwMode="auto">
            <a:xfrm>
              <a:off x="2195736" y="5301208"/>
              <a:ext cx="983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8" name="直接连接符 77"/>
            <p:cNvCxnSpPr>
              <a:stCxn id="69" idx="3"/>
            </p:cNvCxnSpPr>
            <p:nvPr/>
          </p:nvCxnSpPr>
          <p:spPr bwMode="auto">
            <a:xfrm>
              <a:off x="2484751" y="5661248"/>
              <a:ext cx="575081" cy="53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9" name="等腰三角形 78"/>
            <p:cNvSpPr/>
            <p:nvPr/>
          </p:nvSpPr>
          <p:spPr bwMode="auto">
            <a:xfrm>
              <a:off x="2699792" y="5602115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80" name="直接连接符 79"/>
            <p:cNvCxnSpPr/>
            <p:nvPr/>
          </p:nvCxnSpPr>
          <p:spPr bwMode="auto">
            <a:xfrm>
              <a:off x="2746276" y="5517232"/>
              <a:ext cx="0" cy="1135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81" name="Text Box 18"/>
            <p:cNvSpPr txBox="1">
              <a:spLocks noChangeArrowheads="1"/>
            </p:cNvSpPr>
            <p:nvPr/>
          </p:nvSpPr>
          <p:spPr bwMode="auto">
            <a:xfrm>
              <a:off x="215931" y="3861048"/>
              <a:ext cx="1043702" cy="5040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990099"/>
                  </a:solidFill>
                  <a:latin typeface="宋体" pitchFamily="2" charset="-122"/>
                </a:rPr>
                <a:t>(=IR</a:t>
              </a:r>
              <a:r>
                <a:rPr lang="en-US" altLang="zh-CN" sz="1600" b="1" baseline="-20000" dirty="0" smtClean="0">
                  <a:solidFill>
                    <a:srgbClr val="990099"/>
                  </a:solidFill>
                  <a:latin typeface="宋体" pitchFamily="2" charset="-122"/>
                </a:rPr>
                <a:t>1</a:t>
              </a:r>
              <a:r>
                <a:rPr lang="en-US" altLang="zh-CN" sz="1600" b="1" baseline="-20000" dirty="0" smtClean="0">
                  <a:solidFill>
                    <a:srgbClr val="990099"/>
                  </a:solidFill>
                </a:rPr>
                <a:t>~</a:t>
              </a:r>
              <a:r>
                <a:rPr lang="en-US" altLang="zh-CN" sz="1600" b="1" baseline="-20000" dirty="0" smtClean="0">
                  <a:solidFill>
                    <a:srgbClr val="990099"/>
                  </a:solidFill>
                  <a:latin typeface="宋体" pitchFamily="2" charset="-122"/>
                </a:rPr>
                <a:t>0</a:t>
              </a:r>
              <a:r>
                <a:rPr lang="en-US" altLang="zh-CN" sz="1600" b="1" dirty="0" smtClean="0">
                  <a:solidFill>
                    <a:srgbClr val="990099"/>
                  </a:solidFill>
                  <a:latin typeface="宋体" pitchFamily="2" charset="-122"/>
                </a:rPr>
                <a:t>)</a:t>
              </a:r>
              <a:r>
                <a:rPr lang="en-US" altLang="zh-CN" sz="1600" b="1" dirty="0" smtClean="0">
                  <a:solidFill>
                    <a:srgbClr val="990099"/>
                  </a:solidFill>
                  <a:latin typeface="+mn-lt"/>
                </a:rPr>
                <a:t> </a:t>
              </a:r>
              <a:r>
                <a:rPr lang="en-US" altLang="zh-CN" sz="1600" b="1" dirty="0" smtClean="0">
                  <a:latin typeface="宋体" pitchFamily="2" charset="-122"/>
                </a:rPr>
                <a:t>RS</a:t>
              </a:r>
            </a:p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600" b="1" dirty="0" smtClean="0">
                  <a:solidFill>
                    <a:srgbClr val="990099"/>
                  </a:solidFill>
                  <a:latin typeface="宋体" pitchFamily="2" charset="-122"/>
                </a:rPr>
                <a:t>(=IR</a:t>
              </a:r>
              <a:r>
                <a:rPr lang="en-US" altLang="zh-CN" sz="1600" b="1" baseline="-20000" dirty="0" smtClean="0">
                  <a:solidFill>
                    <a:srgbClr val="990099"/>
                  </a:solidFill>
                  <a:latin typeface="宋体" pitchFamily="2" charset="-122"/>
                </a:rPr>
                <a:t>3</a:t>
              </a:r>
              <a:r>
                <a:rPr lang="en-US" altLang="zh-CN" sz="1600" b="1" baseline="-20000" dirty="0" smtClean="0">
                  <a:solidFill>
                    <a:srgbClr val="990099"/>
                  </a:solidFill>
                </a:rPr>
                <a:t>~</a:t>
              </a:r>
              <a:r>
                <a:rPr lang="en-US" altLang="zh-CN" sz="1600" b="1" baseline="-20000" dirty="0" smtClean="0">
                  <a:solidFill>
                    <a:srgbClr val="990099"/>
                  </a:solidFill>
                  <a:latin typeface="宋体" pitchFamily="2" charset="-122"/>
                </a:rPr>
                <a:t>2</a:t>
              </a:r>
              <a:r>
                <a:rPr lang="en-US" altLang="zh-CN" sz="1600" b="1" dirty="0" smtClean="0">
                  <a:solidFill>
                    <a:srgbClr val="990099"/>
                  </a:solidFill>
                  <a:latin typeface="宋体" pitchFamily="2" charset="-122"/>
                </a:rPr>
                <a:t>)</a:t>
              </a:r>
              <a:r>
                <a:rPr lang="en-US" altLang="zh-CN" sz="1600" b="1" dirty="0" smtClean="0">
                  <a:solidFill>
                    <a:srgbClr val="990099"/>
                  </a:solidFill>
                  <a:latin typeface="+mn-lt"/>
                </a:rPr>
                <a:t> </a:t>
              </a:r>
              <a:r>
                <a:rPr lang="en-US" altLang="zh-CN" sz="1600" b="1" dirty="0" smtClean="0">
                  <a:latin typeface="宋体" pitchFamily="2" charset="-122"/>
                </a:rPr>
                <a:t>RD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82" name="Text Box 18"/>
            <p:cNvSpPr txBox="1">
              <a:spLocks noChangeArrowheads="1"/>
            </p:cNvSpPr>
            <p:nvPr/>
          </p:nvSpPr>
          <p:spPr bwMode="auto">
            <a:xfrm>
              <a:off x="3419872" y="393305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3" name="Text Box 18"/>
            <p:cNvSpPr txBox="1">
              <a:spLocks noChangeArrowheads="1"/>
            </p:cNvSpPr>
            <p:nvPr/>
          </p:nvSpPr>
          <p:spPr bwMode="auto">
            <a:xfrm>
              <a:off x="3419872" y="429309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4" name="Text Box 23"/>
            <p:cNvSpPr txBox="1">
              <a:spLocks noChangeArrowheads="1"/>
            </p:cNvSpPr>
            <p:nvPr/>
          </p:nvSpPr>
          <p:spPr bwMode="auto">
            <a:xfrm>
              <a:off x="5724128" y="3946611"/>
              <a:ext cx="2088232" cy="706525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85" name="直接连接符 84"/>
            <p:cNvCxnSpPr>
              <a:stCxn id="82" idx="3"/>
            </p:cNvCxnSpPr>
            <p:nvPr/>
          </p:nvCxnSpPr>
          <p:spPr bwMode="auto">
            <a:xfrm>
              <a:off x="3995936" y="4077519"/>
              <a:ext cx="172819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>
              <a:off x="3995936" y="4365104"/>
              <a:ext cx="172819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 flipH="1" flipV="1">
              <a:off x="3995936" y="4509120"/>
              <a:ext cx="1728192" cy="196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3059832" y="4077072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>
              <a:off x="3059832" y="4509120"/>
              <a:ext cx="3726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0" name="直接连接符 89"/>
            <p:cNvCxnSpPr/>
            <p:nvPr/>
          </p:nvCxnSpPr>
          <p:spPr bwMode="auto">
            <a:xfrm flipH="1">
              <a:off x="3059832" y="4365104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1" name="等腰三角形 90"/>
            <p:cNvSpPr/>
            <p:nvPr/>
          </p:nvSpPr>
          <p:spPr bwMode="auto">
            <a:xfrm>
              <a:off x="3203848" y="4303256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2" name="Text Box 18"/>
            <p:cNvSpPr txBox="1">
              <a:spLocks noChangeArrowheads="1"/>
            </p:cNvSpPr>
            <p:nvPr/>
          </p:nvSpPr>
          <p:spPr bwMode="auto">
            <a:xfrm>
              <a:off x="3419872" y="465313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 bwMode="auto">
            <a:xfrm>
              <a:off x="3059832" y="4869160"/>
              <a:ext cx="3726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 bwMode="auto">
            <a:xfrm flipH="1">
              <a:off x="3059832" y="4725144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5" name="等腰三角形 94"/>
            <p:cNvSpPr/>
            <p:nvPr/>
          </p:nvSpPr>
          <p:spPr bwMode="auto">
            <a:xfrm>
              <a:off x="3203848" y="4668376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6" name="Text Box 18"/>
            <p:cNvSpPr txBox="1">
              <a:spLocks noChangeArrowheads="1"/>
            </p:cNvSpPr>
            <p:nvPr/>
          </p:nvSpPr>
          <p:spPr bwMode="auto">
            <a:xfrm>
              <a:off x="3419872" y="5014069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97" name="直接连接符 150"/>
            <p:cNvCxnSpPr>
              <a:endCxn id="104" idx="1"/>
            </p:cNvCxnSpPr>
            <p:nvPr/>
          </p:nvCxnSpPr>
          <p:spPr bwMode="auto">
            <a:xfrm flipV="1">
              <a:off x="3995936" y="4869607"/>
              <a:ext cx="936104" cy="296300"/>
            </a:xfrm>
            <a:prstGeom prst="bentConnector3">
              <a:avLst>
                <a:gd name="adj1" fmla="val 7489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8" name="直接连接符 97"/>
            <p:cNvCxnSpPr/>
            <p:nvPr/>
          </p:nvCxnSpPr>
          <p:spPr bwMode="auto">
            <a:xfrm>
              <a:off x="3059832" y="5158085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9" name="Text Box 18"/>
            <p:cNvSpPr txBox="1">
              <a:spLocks noChangeArrowheads="1"/>
            </p:cNvSpPr>
            <p:nvPr/>
          </p:nvSpPr>
          <p:spPr bwMode="auto">
            <a:xfrm>
              <a:off x="3419872" y="5516339"/>
              <a:ext cx="576064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 bwMode="auto">
            <a:xfrm>
              <a:off x="3851920" y="5301208"/>
              <a:ext cx="0" cy="2115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 flipH="1" flipV="1">
              <a:off x="3059832" y="5661248"/>
              <a:ext cx="360040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2" name="等腰三角形 101"/>
            <p:cNvSpPr/>
            <p:nvPr/>
          </p:nvSpPr>
          <p:spPr bwMode="auto">
            <a:xfrm>
              <a:off x="3203848" y="5607195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3" name="Text Box 23"/>
            <p:cNvSpPr txBox="1">
              <a:spLocks noChangeArrowheads="1"/>
            </p:cNvSpPr>
            <p:nvPr/>
          </p:nvSpPr>
          <p:spPr bwMode="auto">
            <a:xfrm>
              <a:off x="4932040" y="5229200"/>
              <a:ext cx="1440358" cy="57730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r>
                <a:rPr lang="zh-CN" altLang="en-US" sz="1800" b="1" dirty="0" smtClean="0">
                  <a:latin typeface="宋体" pitchFamily="2" charset="-122"/>
                </a:rPr>
                <a:t>控制信号形成电路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4" name="Text Box 18"/>
            <p:cNvSpPr txBox="1">
              <a:spLocks noChangeArrowheads="1"/>
            </p:cNvSpPr>
            <p:nvPr/>
          </p:nvSpPr>
          <p:spPr bwMode="auto">
            <a:xfrm>
              <a:off x="4932040" y="4725144"/>
              <a:ext cx="576064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05" name="直接连接符 104"/>
            <p:cNvCxnSpPr/>
            <p:nvPr/>
          </p:nvCxnSpPr>
          <p:spPr bwMode="auto">
            <a:xfrm>
              <a:off x="5004048" y="5014069"/>
              <a:ext cx="0" cy="2115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6" name="直接连接符 105"/>
            <p:cNvCxnSpPr/>
            <p:nvPr/>
          </p:nvCxnSpPr>
          <p:spPr bwMode="auto">
            <a:xfrm>
              <a:off x="5436096" y="5013176"/>
              <a:ext cx="0" cy="2115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7" name="Text Box 23"/>
            <p:cNvSpPr txBox="1">
              <a:spLocks noChangeArrowheads="1"/>
            </p:cNvSpPr>
            <p:nvPr/>
          </p:nvSpPr>
          <p:spPr bwMode="auto">
            <a:xfrm>
              <a:off x="6804248" y="5224712"/>
              <a:ext cx="1008112" cy="5805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时序信号形成电路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08" name="直接连接符 167"/>
            <p:cNvCxnSpPr/>
            <p:nvPr/>
          </p:nvCxnSpPr>
          <p:spPr bwMode="auto">
            <a:xfrm flipH="1">
              <a:off x="6372398" y="5662605"/>
              <a:ext cx="43185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 bwMode="auto">
            <a:xfrm flipH="1">
              <a:off x="4716016" y="5301208"/>
              <a:ext cx="21602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0" name="直接连接符 109"/>
            <p:cNvCxnSpPr/>
            <p:nvPr/>
          </p:nvCxnSpPr>
          <p:spPr bwMode="auto">
            <a:xfrm flipH="1">
              <a:off x="4716016" y="5733256"/>
              <a:ext cx="21602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1" name="直接连接符 167"/>
            <p:cNvCxnSpPr/>
            <p:nvPr/>
          </p:nvCxnSpPr>
          <p:spPr bwMode="auto">
            <a:xfrm flipH="1">
              <a:off x="6372200" y="5373216"/>
              <a:ext cx="43185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 flipV="1">
              <a:off x="5940152" y="4653137"/>
              <a:ext cx="0" cy="1260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3" name="直接连接符 112"/>
            <p:cNvCxnSpPr/>
            <p:nvPr/>
          </p:nvCxnSpPr>
          <p:spPr bwMode="auto">
            <a:xfrm flipV="1">
              <a:off x="6444208" y="4653137"/>
              <a:ext cx="0" cy="1260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14" name="Text Box 18"/>
            <p:cNvSpPr txBox="1">
              <a:spLocks noChangeArrowheads="1"/>
            </p:cNvSpPr>
            <p:nvPr/>
          </p:nvSpPr>
          <p:spPr bwMode="auto">
            <a:xfrm>
              <a:off x="7020272" y="4870229"/>
              <a:ext cx="504056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WMFC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15" name="Text Box 18"/>
            <p:cNvSpPr txBox="1">
              <a:spLocks noChangeArrowheads="1"/>
            </p:cNvSpPr>
            <p:nvPr/>
          </p:nvSpPr>
          <p:spPr bwMode="auto">
            <a:xfrm>
              <a:off x="5652120" y="4769643"/>
              <a:ext cx="1201486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Read Write</a:t>
              </a:r>
              <a:endParaRPr lang="en-US" altLang="zh-CN" sz="16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16" name="直接连接符 115"/>
            <p:cNvCxnSpPr/>
            <p:nvPr/>
          </p:nvCxnSpPr>
          <p:spPr bwMode="auto">
            <a:xfrm>
              <a:off x="7308304" y="5075613"/>
              <a:ext cx="0" cy="15358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>
              <a:off x="7813923" y="4077072"/>
              <a:ext cx="504056" cy="4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8" name="直接连接符 117"/>
            <p:cNvCxnSpPr/>
            <p:nvPr/>
          </p:nvCxnSpPr>
          <p:spPr bwMode="auto">
            <a:xfrm>
              <a:off x="7813923" y="4229472"/>
              <a:ext cx="504056" cy="4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>
              <a:off x="7813923" y="4436665"/>
              <a:ext cx="50405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120" name="Text Box 18"/>
            <p:cNvSpPr txBox="1">
              <a:spLocks noChangeArrowheads="1"/>
            </p:cNvSpPr>
            <p:nvPr/>
          </p:nvSpPr>
          <p:spPr bwMode="auto">
            <a:xfrm>
              <a:off x="8316416" y="4017740"/>
              <a:ext cx="576064" cy="52678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1" name="Text Box 18"/>
            <p:cNvSpPr txBox="1">
              <a:spLocks noChangeArrowheads="1"/>
            </p:cNvSpPr>
            <p:nvPr/>
          </p:nvSpPr>
          <p:spPr bwMode="auto">
            <a:xfrm>
              <a:off x="3870972" y="5297514"/>
              <a:ext cx="4758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latin typeface="宋体" pitchFamily="2" charset="-122"/>
                </a:rPr>
                <a:t>disp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22" name="Text Box 18"/>
            <p:cNvSpPr txBox="1">
              <a:spLocks noChangeArrowheads="1"/>
            </p:cNvSpPr>
            <p:nvPr/>
          </p:nvSpPr>
          <p:spPr bwMode="auto">
            <a:xfrm>
              <a:off x="5101114" y="5011466"/>
              <a:ext cx="237916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…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23" name="Text Box 18"/>
            <p:cNvSpPr txBox="1">
              <a:spLocks noChangeArrowheads="1"/>
            </p:cNvSpPr>
            <p:nvPr/>
          </p:nvSpPr>
          <p:spPr bwMode="auto">
            <a:xfrm rot="16200000">
              <a:off x="6480749" y="5409754"/>
              <a:ext cx="2880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…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24" name="Text Box 18"/>
            <p:cNvSpPr txBox="1">
              <a:spLocks noChangeArrowheads="1"/>
            </p:cNvSpPr>
            <p:nvPr/>
          </p:nvSpPr>
          <p:spPr bwMode="auto">
            <a:xfrm rot="16200000">
              <a:off x="4679478" y="5409754"/>
              <a:ext cx="2880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…</a:t>
              </a:r>
              <a:endParaRPr lang="en-US" altLang="zh-CN" sz="16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25" name="直接连接符 124"/>
            <p:cNvCxnSpPr/>
            <p:nvPr/>
          </p:nvCxnSpPr>
          <p:spPr bwMode="auto">
            <a:xfrm>
              <a:off x="3252041" y="5521995"/>
              <a:ext cx="0" cy="1135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 bwMode="auto">
            <a:xfrm>
              <a:off x="3256804" y="4581128"/>
              <a:ext cx="0" cy="1135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27" name="直接连接符 126"/>
            <p:cNvCxnSpPr/>
            <p:nvPr/>
          </p:nvCxnSpPr>
          <p:spPr bwMode="auto">
            <a:xfrm flipH="1">
              <a:off x="3252041" y="3789040"/>
              <a:ext cx="4763" cy="5455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28" name="直接连接符 127"/>
            <p:cNvCxnSpPr/>
            <p:nvPr/>
          </p:nvCxnSpPr>
          <p:spPr bwMode="auto">
            <a:xfrm flipH="1">
              <a:off x="3995936" y="3861048"/>
              <a:ext cx="112952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29" name="直接连接符 128"/>
            <p:cNvCxnSpPr/>
            <p:nvPr/>
          </p:nvCxnSpPr>
          <p:spPr bwMode="auto">
            <a:xfrm flipH="1">
              <a:off x="3995936" y="4229472"/>
              <a:ext cx="112952" cy="737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30" name="直接连接符 129"/>
            <p:cNvCxnSpPr/>
            <p:nvPr/>
          </p:nvCxnSpPr>
          <p:spPr bwMode="auto">
            <a:xfrm flipH="1">
              <a:off x="3995936" y="4582021"/>
              <a:ext cx="112952" cy="711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31" name="直接连接符 130"/>
            <p:cNvCxnSpPr/>
            <p:nvPr/>
          </p:nvCxnSpPr>
          <p:spPr bwMode="auto">
            <a:xfrm flipH="1" flipV="1">
              <a:off x="3995936" y="4797152"/>
              <a:ext cx="144016" cy="89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32" name="直接连接符 131"/>
            <p:cNvCxnSpPr/>
            <p:nvPr/>
          </p:nvCxnSpPr>
          <p:spPr bwMode="auto">
            <a:xfrm flipH="1">
              <a:off x="3995936" y="4941168"/>
              <a:ext cx="112952" cy="7200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33" name="Text Box 18"/>
            <p:cNvSpPr txBox="1">
              <a:spLocks noChangeArrowheads="1"/>
            </p:cNvSpPr>
            <p:nvPr/>
          </p:nvSpPr>
          <p:spPr bwMode="auto">
            <a:xfrm>
              <a:off x="4139953" y="4697488"/>
              <a:ext cx="432048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PC</a:t>
              </a:r>
              <a:r>
                <a:rPr lang="en-US" altLang="zh-CN" sz="1600" b="1" baseline="-18000" dirty="0" smtClean="0">
                  <a:solidFill>
                    <a:srgbClr val="FF3399"/>
                  </a:solidFill>
                  <a:latin typeface="宋体" pitchFamily="2" charset="-122"/>
                </a:rPr>
                <a:t>+1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34" name="直接连接符 133"/>
            <p:cNvCxnSpPr/>
            <p:nvPr/>
          </p:nvCxnSpPr>
          <p:spPr bwMode="auto">
            <a:xfrm>
              <a:off x="1743683" y="3789040"/>
              <a:ext cx="0" cy="140445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35" name="Text Box 18"/>
            <p:cNvSpPr txBox="1">
              <a:spLocks noChangeArrowheads="1"/>
            </p:cNvSpPr>
            <p:nvPr/>
          </p:nvSpPr>
          <p:spPr bwMode="auto">
            <a:xfrm>
              <a:off x="1547664" y="3573016"/>
              <a:ext cx="566497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Rsel</a:t>
              </a:r>
              <a:endParaRPr lang="en-US" altLang="zh-CN" sz="16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36" name="Text Box 18"/>
            <p:cNvSpPr txBox="1">
              <a:spLocks noChangeArrowheads="1"/>
            </p:cNvSpPr>
            <p:nvPr/>
          </p:nvSpPr>
          <p:spPr bwMode="auto">
            <a:xfrm>
              <a:off x="4067944" y="3645024"/>
              <a:ext cx="360040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X</a:t>
              </a:r>
              <a:r>
                <a:rPr lang="en-US" altLang="zh-CN" sz="1600" b="1" baseline="-18000" dirty="0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37" name="Text Box 18"/>
            <p:cNvSpPr txBox="1">
              <a:spLocks noChangeArrowheads="1"/>
            </p:cNvSpPr>
            <p:nvPr/>
          </p:nvSpPr>
          <p:spPr bwMode="auto">
            <a:xfrm>
              <a:off x="3203848" y="3573016"/>
              <a:ext cx="354694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X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38" name="Text Box 18"/>
            <p:cNvSpPr txBox="1">
              <a:spLocks noChangeArrowheads="1"/>
            </p:cNvSpPr>
            <p:nvPr/>
          </p:nvSpPr>
          <p:spPr bwMode="auto">
            <a:xfrm>
              <a:off x="2788568" y="4864397"/>
              <a:ext cx="271264" cy="6480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单总线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958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13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26</a:t>
            </a:fld>
            <a:endParaRPr lang="en-US" altLang="zh-CN" dirty="0"/>
          </a:p>
        </p:txBody>
      </p:sp>
      <p:sp>
        <p:nvSpPr>
          <p:cNvPr id="171" name="Text Box 5"/>
          <p:cNvSpPr txBox="1">
            <a:spLocks noChangeArrowheads="1"/>
          </p:cNvSpPr>
          <p:nvPr/>
        </p:nvSpPr>
        <p:spPr bwMode="auto">
          <a:xfrm>
            <a:off x="179512" y="260648"/>
            <a:ext cx="5832648" cy="220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取指令阶段的</a:t>
            </a:r>
            <a:r>
              <a:rPr lang="en-US" altLang="zh-CN" sz="2200" dirty="0" err="1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200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 smtClean="0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itchFamily="2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200" b="1" dirty="0" smtClean="0">
              <a:solidFill>
                <a:schemeClr val="accent2"/>
              </a:solidFill>
              <a:latin typeface="宋体" pitchFamily="2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itchFamily="2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指令译码阶段的</a:t>
            </a:r>
            <a:r>
              <a:rPr lang="en-US" altLang="zh-CN" sz="2200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 smtClean="0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sz="2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2" name="Text Box 318"/>
          <p:cNvSpPr txBox="1">
            <a:spLocks noChangeArrowheads="1"/>
          </p:cNvSpPr>
          <p:nvPr/>
        </p:nvSpPr>
        <p:spPr bwMode="auto">
          <a:xfrm>
            <a:off x="1259633" y="685085"/>
            <a:ext cx="4104455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t1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MAR</a:t>
            </a:r>
            <a:r>
              <a:rPr lang="en-US" altLang="zh-CN" sz="2200" b="1" dirty="0">
                <a:latin typeface="+mn-ea"/>
              </a:rPr>
              <a:t>←(PC</a:t>
            </a:r>
            <a:r>
              <a:rPr lang="en-US" altLang="zh-CN" sz="2200" b="1" dirty="0" smtClean="0">
                <a:latin typeface="+mn-ea"/>
              </a:rPr>
              <a:t>)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t2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spc="-100" dirty="0" smtClean="0">
                <a:latin typeface="+mn-ea"/>
              </a:rPr>
              <a:t>MDR</a:t>
            </a:r>
            <a:r>
              <a:rPr lang="en-US" altLang="zh-CN" sz="2200" b="1" spc="-100" dirty="0">
                <a:latin typeface="+mn-ea"/>
              </a:rPr>
              <a:t>←M[(MAR</a:t>
            </a:r>
            <a:r>
              <a:rPr lang="en-US" altLang="zh-CN" sz="2200" b="1" spc="-100" dirty="0" smtClean="0">
                <a:latin typeface="+mn-ea"/>
              </a:rPr>
              <a:t>)],PC</a:t>
            </a:r>
            <a:r>
              <a:rPr lang="en-US" altLang="zh-CN" sz="2200" b="1" spc="-100" dirty="0">
                <a:latin typeface="+mn-ea"/>
              </a:rPr>
              <a:t>←(PC)</a:t>
            </a:r>
            <a:r>
              <a:rPr lang="zh-CN" altLang="zh-CN" sz="2200" b="1" spc="-100" dirty="0">
                <a:latin typeface="+mn-ea"/>
              </a:rPr>
              <a:t>＋</a:t>
            </a:r>
            <a:r>
              <a:rPr lang="en-US" altLang="zh-CN" sz="2200" b="1" spc="-100" dirty="0" smtClean="0">
                <a:latin typeface="+mn-ea"/>
              </a:rPr>
              <a:t>1</a:t>
            </a:r>
            <a:endParaRPr lang="en-US" altLang="zh-CN" sz="2200" b="1" spc="-100" dirty="0">
              <a:latin typeface="宋体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t3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IR</a:t>
            </a:r>
            <a:r>
              <a:rPr lang="en-US" altLang="zh-CN" sz="2200" b="1" dirty="0">
                <a:latin typeface="+mn-ea"/>
              </a:rPr>
              <a:t>←(MDR</a:t>
            </a:r>
            <a:r>
              <a:rPr lang="en-US" altLang="zh-CN" sz="2200" b="1" dirty="0" smtClean="0">
                <a:latin typeface="+mn-ea"/>
              </a:rPr>
              <a:t>)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74" name="Text Box 318"/>
          <p:cNvSpPr txBox="1">
            <a:spLocks noChangeArrowheads="1"/>
          </p:cNvSpPr>
          <p:nvPr/>
        </p:nvSpPr>
        <p:spPr bwMode="auto">
          <a:xfrm>
            <a:off x="5292080" y="692696"/>
            <a:ext cx="3672408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t1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PC</a:t>
            </a:r>
            <a:r>
              <a:rPr lang="en-US" altLang="zh-CN" sz="2200" b="1" baseline="-18000" dirty="0" err="1" smtClean="0">
                <a:latin typeface="+mn-ea"/>
              </a:rPr>
              <a:t>out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MAR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r>
              <a:rPr lang="en-US" altLang="zh-CN" sz="2200" b="1" baseline="-18000" dirty="0" smtClean="0">
                <a:latin typeface="+mn-ea"/>
              </a:rPr>
              <a:t>  </a:t>
            </a:r>
            <a:r>
              <a:rPr lang="en-US" altLang="zh-CN" sz="2200" b="1" dirty="0" smtClean="0">
                <a:solidFill>
                  <a:srgbClr val="CC3300"/>
                </a:solidFill>
                <a:latin typeface="+mn-ea"/>
              </a:rPr>
              <a:t>;</a:t>
            </a:r>
            <a:r>
              <a:rPr lang="zh-CN" altLang="en-US" sz="1800" b="1" dirty="0" smtClean="0">
                <a:solidFill>
                  <a:srgbClr val="CC3300"/>
                </a:solidFill>
                <a:latin typeface="+mn-ea"/>
              </a:rPr>
              <a:t>其余无效</a:t>
            </a:r>
            <a:endParaRPr lang="en-US" altLang="zh-CN" sz="1800" b="1" dirty="0">
              <a:solidFill>
                <a:srgbClr val="CC3300"/>
              </a:solidFill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t2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宋体" pitchFamily="2" charset="-122"/>
              </a:rPr>
              <a:t>Read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WMFC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+mn-ea"/>
              </a:rPr>
              <a:t>PC</a:t>
            </a:r>
            <a:r>
              <a:rPr lang="en-US" altLang="zh-CN" sz="2200" b="1" baseline="-18000" dirty="0" smtClean="0">
                <a:latin typeface="+mn-ea"/>
              </a:rPr>
              <a:t>+1 </a:t>
            </a:r>
            <a:r>
              <a:rPr lang="en-US" altLang="zh-CN" sz="2200" b="1" dirty="0" smtClean="0">
                <a:solidFill>
                  <a:srgbClr val="CC3300"/>
                </a:solidFill>
                <a:latin typeface="+mn-ea"/>
              </a:rPr>
              <a:t>;</a:t>
            </a:r>
            <a:r>
              <a:rPr lang="zh-CN" altLang="en-US" sz="1800" b="1" dirty="0" smtClean="0">
                <a:solidFill>
                  <a:srgbClr val="CC3300"/>
                </a:solidFill>
                <a:latin typeface="+mn-ea"/>
              </a:rPr>
              <a:t>其余</a:t>
            </a:r>
            <a:endParaRPr lang="en-US" altLang="zh-CN" sz="1800" b="1" baseline="-18000" dirty="0">
              <a:solidFill>
                <a:srgbClr val="CC3300"/>
              </a:solidFill>
              <a:latin typeface="+mn-ea"/>
            </a:endParaRPr>
          </a:p>
          <a:p>
            <a:pPr algn="l">
              <a:lnSpc>
                <a:spcPct val="114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t3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MDR</a:t>
            </a:r>
            <a:r>
              <a:rPr lang="en-US" altLang="zh-CN" sz="2200" b="1" baseline="-18000" dirty="0" err="1">
                <a:latin typeface="+mn-ea"/>
              </a:rPr>
              <a:t>out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IR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r>
              <a:rPr lang="en-US" altLang="zh-CN" sz="2200" b="1" baseline="-18000" dirty="0" smtClean="0">
                <a:latin typeface="+mn-ea"/>
              </a:rPr>
              <a:t>  </a:t>
            </a:r>
            <a:r>
              <a:rPr lang="en-US" altLang="zh-CN" sz="2200" b="1" dirty="0" smtClean="0">
                <a:solidFill>
                  <a:srgbClr val="CC3300"/>
                </a:solidFill>
                <a:latin typeface="+mn-ea"/>
              </a:rPr>
              <a:t>;</a:t>
            </a:r>
            <a:r>
              <a:rPr lang="zh-CN" altLang="en-US" sz="1800" b="1" dirty="0" smtClean="0">
                <a:solidFill>
                  <a:srgbClr val="CC3300"/>
                </a:solidFill>
                <a:latin typeface="+mn-ea"/>
              </a:rPr>
              <a:t>后略</a:t>
            </a:r>
            <a:endParaRPr lang="en-US" altLang="zh-CN" sz="2000" b="1" baseline="-18000" dirty="0">
              <a:solidFill>
                <a:srgbClr val="CC3300"/>
              </a:solidFill>
              <a:latin typeface="+mn-ea"/>
            </a:endParaRPr>
          </a:p>
        </p:txBody>
      </p:sp>
      <p:sp>
        <p:nvSpPr>
          <p:cNvPr id="175" name="Text Box 5"/>
          <p:cNvSpPr txBox="1">
            <a:spLocks noChangeArrowheads="1"/>
          </p:cNvSpPr>
          <p:nvPr/>
        </p:nvSpPr>
        <p:spPr bwMode="auto">
          <a:xfrm>
            <a:off x="179512" y="2409418"/>
            <a:ext cx="878497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R2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←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M[(R1)]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执行阶段的</a:t>
            </a:r>
            <a:r>
              <a:rPr lang="en-US" altLang="zh-CN" sz="2200" dirty="0" err="1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200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 smtClean="0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en-US" altLang="zh-CN" sz="2000" b="1" dirty="0" smtClean="0">
                <a:latin typeface="宋体" pitchFamily="2" charset="-122"/>
              </a:rPr>
              <a:t>(REG</a:t>
            </a:r>
            <a:r>
              <a:rPr lang="zh-CN" altLang="en-US" sz="2000" b="1" dirty="0" smtClean="0">
                <a:latin typeface="宋体" pitchFamily="2" charset="-122"/>
              </a:rPr>
              <a:t>间接寻址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1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6" name="Text Box 318"/>
          <p:cNvSpPr txBox="1">
            <a:spLocks noChangeArrowheads="1"/>
          </p:cNvSpPr>
          <p:nvPr/>
        </p:nvSpPr>
        <p:spPr bwMode="auto">
          <a:xfrm>
            <a:off x="1259632" y="2780928"/>
            <a:ext cx="3888432" cy="1324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MAR</a:t>
            </a:r>
            <a:r>
              <a:rPr lang="en-US" altLang="zh-CN" sz="2200" b="1" dirty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(R1)    </a:t>
            </a:r>
            <a:r>
              <a:rPr lang="en-US" altLang="zh-CN" sz="2000" b="1" dirty="0" smtClean="0">
                <a:solidFill>
                  <a:srgbClr val="CC3300"/>
                </a:solidFill>
                <a:latin typeface="+mn-ea"/>
              </a:rPr>
              <a:t>;</a:t>
            </a:r>
            <a:r>
              <a:rPr lang="en-US" altLang="zh-CN" sz="1800" b="1" dirty="0" smtClean="0">
                <a:solidFill>
                  <a:srgbClr val="CC3300"/>
                </a:solidFill>
                <a:latin typeface="+mn-ea"/>
              </a:rPr>
              <a:t>MAR</a:t>
            </a:r>
            <a:r>
              <a:rPr lang="en-US" altLang="zh-CN" sz="1800" b="1" dirty="0">
                <a:solidFill>
                  <a:srgbClr val="CC3300"/>
                </a:solidFill>
                <a:latin typeface="+mn-ea"/>
              </a:rPr>
              <a:t>←(</a:t>
            </a:r>
            <a:r>
              <a:rPr lang="en-US" altLang="zh-CN" sz="1800" b="1" dirty="0" smtClean="0">
                <a:solidFill>
                  <a:srgbClr val="CC3300"/>
                </a:solidFill>
                <a:latin typeface="+mn-ea"/>
              </a:rPr>
              <a:t>RS)</a:t>
            </a:r>
            <a:endParaRPr lang="en-US" altLang="zh-CN" sz="2200" b="1" dirty="0">
              <a:solidFill>
                <a:srgbClr val="CC33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MDR</a:t>
            </a:r>
            <a:r>
              <a:rPr lang="en-US" altLang="zh-CN" sz="2200" b="1" dirty="0">
                <a:latin typeface="+mn-ea"/>
              </a:rPr>
              <a:t>←M[(MAR</a:t>
            </a:r>
            <a:r>
              <a:rPr lang="en-US" altLang="zh-CN" sz="2200" b="1" dirty="0" smtClean="0">
                <a:latin typeface="+mn-ea"/>
              </a:rPr>
              <a:t>)]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+mn-ea"/>
                <a:ea typeface="+mn-ea"/>
              </a:rPr>
              <a:t>t6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</a:rPr>
              <a:t>：</a:t>
            </a:r>
            <a:r>
              <a:rPr lang="en-US" altLang="zh-CN" sz="2200" b="1" dirty="0" smtClean="0">
                <a:latin typeface="+mn-ea"/>
                <a:ea typeface="+mn-ea"/>
              </a:rPr>
              <a:t>R2←</a:t>
            </a:r>
            <a:r>
              <a:rPr lang="en-US" altLang="zh-CN" sz="2200" b="1" dirty="0">
                <a:latin typeface="+mn-ea"/>
                <a:ea typeface="+mn-ea"/>
              </a:rPr>
              <a:t>(MDR</a:t>
            </a:r>
            <a:r>
              <a:rPr lang="en-US" altLang="zh-CN" sz="2200" b="1" dirty="0" smtClean="0">
                <a:latin typeface="+mn-ea"/>
                <a:ea typeface="+mn-ea"/>
              </a:rPr>
              <a:t>)</a:t>
            </a:r>
            <a:r>
              <a:rPr lang="zh-CN" altLang="en-US" sz="2200" b="1" dirty="0" smtClean="0">
                <a:latin typeface="+mn-ea"/>
                <a:ea typeface="+mn-ea"/>
              </a:rPr>
              <a:t>，</a:t>
            </a:r>
            <a:r>
              <a:rPr lang="en-US" altLang="zh-CN" sz="2200" b="1" dirty="0" smtClean="0">
                <a:latin typeface="+mn-ea"/>
                <a:ea typeface="+mn-ea"/>
              </a:rPr>
              <a:t>End</a:t>
            </a:r>
            <a:r>
              <a:rPr lang="zh-CN" altLang="en-US" sz="2200" b="1" dirty="0" smtClean="0">
                <a:latin typeface="+mn-ea"/>
                <a:ea typeface="+mn-ea"/>
              </a:rPr>
              <a:t>←</a:t>
            </a:r>
            <a:r>
              <a:rPr lang="en-US" altLang="zh-CN" sz="2200" b="1" dirty="0" smtClean="0">
                <a:latin typeface="+mn-ea"/>
                <a:ea typeface="+mn-ea"/>
              </a:rPr>
              <a:t>1</a:t>
            </a:r>
            <a:r>
              <a:rPr lang="en-US" altLang="zh-CN" sz="1800" b="1" dirty="0" smtClean="0">
                <a:solidFill>
                  <a:srgbClr val="CC3300"/>
                </a:solidFill>
                <a:latin typeface="+mn-ea"/>
                <a:ea typeface="+mn-ea"/>
              </a:rPr>
              <a:t>;RD←</a:t>
            </a:r>
            <a:endParaRPr lang="en-US" altLang="zh-CN" sz="1800" b="1" dirty="0">
              <a:latin typeface="+mn-ea"/>
              <a:ea typeface="+mn-ea"/>
            </a:endParaRPr>
          </a:p>
        </p:txBody>
      </p:sp>
      <p:sp>
        <p:nvSpPr>
          <p:cNvPr id="177" name="Text Box 5"/>
          <p:cNvSpPr txBox="1">
            <a:spLocks noChangeArrowheads="1"/>
          </p:cNvSpPr>
          <p:nvPr/>
        </p:nvSpPr>
        <p:spPr bwMode="auto">
          <a:xfrm>
            <a:off x="4572000" y="1916832"/>
            <a:ext cx="417671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无，</a:t>
            </a:r>
            <a:r>
              <a:rPr lang="zh-CN" altLang="en-US" sz="2200" b="1" u="sng" dirty="0" smtClean="0">
                <a:latin typeface="宋体" pitchFamily="2" charset="-122"/>
              </a:rPr>
              <a:t>译码</a:t>
            </a:r>
            <a:r>
              <a:rPr lang="zh-CN" altLang="en-US" sz="2200" b="1" dirty="0" smtClean="0">
                <a:latin typeface="宋体" pitchFamily="2" charset="-122"/>
              </a:rPr>
              <a:t>常放在</a:t>
            </a:r>
            <a:r>
              <a:rPr lang="en-US" altLang="zh-CN" sz="2200" b="1" dirty="0" smtClean="0">
                <a:latin typeface="宋体" pitchFamily="2" charset="-122"/>
              </a:rPr>
              <a:t>t3</a:t>
            </a:r>
            <a:r>
              <a:rPr lang="zh-CN" altLang="en-US" sz="2200" b="1" dirty="0" smtClean="0">
                <a:latin typeface="宋体" pitchFamily="2" charset="-122"/>
              </a:rPr>
              <a:t>步或</a:t>
            </a:r>
            <a:r>
              <a:rPr lang="en-US" altLang="zh-CN" sz="2200" b="1" dirty="0" smtClean="0">
                <a:latin typeface="宋体" pitchFamily="2" charset="-122"/>
              </a:rPr>
              <a:t>t4</a:t>
            </a:r>
            <a:r>
              <a:rPr lang="zh-CN" altLang="en-US" sz="2200" b="1" dirty="0" smtClean="0">
                <a:latin typeface="宋体" pitchFamily="2" charset="-122"/>
              </a:rPr>
              <a:t>步实现</a:t>
            </a:r>
            <a:endParaRPr lang="zh-CN" alt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2" name="Text Box 318"/>
          <p:cNvSpPr txBox="1">
            <a:spLocks noChangeArrowheads="1"/>
          </p:cNvSpPr>
          <p:nvPr/>
        </p:nvSpPr>
        <p:spPr bwMode="auto">
          <a:xfrm>
            <a:off x="5277864" y="2780928"/>
            <a:ext cx="3110560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GR</a:t>
            </a:r>
            <a:r>
              <a:rPr lang="en-US" altLang="zh-CN" sz="2200" b="1" baseline="-18000" dirty="0" err="1" smtClean="0">
                <a:latin typeface="+mn-ea"/>
              </a:rPr>
              <a:t>out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Rsel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MAR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宋体" pitchFamily="2" charset="-122"/>
              </a:rPr>
              <a:t>Read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WMFC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14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+mn-ea"/>
                <a:ea typeface="+mn-ea"/>
              </a:rPr>
              <a:t>t6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</a:rPr>
              <a:t>：</a:t>
            </a:r>
            <a:r>
              <a:rPr lang="en-US" altLang="zh-CN" sz="2200" b="1" dirty="0" err="1" smtClean="0">
                <a:latin typeface="+mn-ea"/>
                <a:ea typeface="+mn-ea"/>
              </a:rPr>
              <a:t>MDR</a:t>
            </a:r>
            <a:r>
              <a:rPr lang="en-US" altLang="zh-CN" sz="2200" b="1" baseline="-18000" dirty="0" err="1">
                <a:latin typeface="+mn-ea"/>
                <a:ea typeface="+mn-ea"/>
              </a:rPr>
              <a:t>out</a:t>
            </a:r>
            <a:r>
              <a:rPr lang="zh-CN" altLang="en-US" sz="2200" b="1" dirty="0" smtClean="0">
                <a:latin typeface="+mn-ea"/>
                <a:ea typeface="+mn-ea"/>
              </a:rPr>
              <a:t>、</a:t>
            </a:r>
            <a:r>
              <a:rPr lang="en-US" altLang="zh-CN" sz="2200" b="1" dirty="0" err="1" smtClean="0">
                <a:latin typeface="+mn-ea"/>
                <a:ea typeface="+mn-ea"/>
              </a:rPr>
              <a:t>GR</a:t>
            </a:r>
            <a:r>
              <a:rPr lang="en-US" altLang="zh-CN" sz="2200" b="1" baseline="-18000" dirty="0" err="1" smtClean="0">
                <a:latin typeface="+mn-ea"/>
                <a:ea typeface="+mn-ea"/>
              </a:rPr>
              <a:t>in</a:t>
            </a:r>
            <a:r>
              <a:rPr lang="zh-CN" altLang="en-US" sz="2200" b="1" dirty="0" smtClean="0">
                <a:latin typeface="+mn-ea"/>
                <a:ea typeface="+mn-ea"/>
              </a:rPr>
              <a:t>，</a:t>
            </a:r>
            <a:r>
              <a:rPr lang="en-US" altLang="zh-CN" sz="2200" b="1" dirty="0" smtClean="0">
                <a:latin typeface="+mn-ea"/>
                <a:ea typeface="+mn-ea"/>
              </a:rPr>
              <a:t>End</a:t>
            </a:r>
            <a:endParaRPr lang="en-US" altLang="zh-CN" sz="2200" b="1" baseline="-18000" dirty="0">
              <a:latin typeface="+mn-ea"/>
              <a:ea typeface="+mn-ea"/>
            </a:endParaRPr>
          </a:p>
        </p:txBody>
      </p:sp>
      <p:sp>
        <p:nvSpPr>
          <p:cNvPr id="183" name="Text Box 322"/>
          <p:cNvSpPr txBox="1">
            <a:spLocks noChangeArrowheads="1"/>
          </p:cNvSpPr>
          <p:nvPr/>
        </p:nvSpPr>
        <p:spPr bwMode="auto">
          <a:xfrm>
            <a:off x="179388" y="4077072"/>
            <a:ext cx="8785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CC3300"/>
                </a:solidFill>
                <a:latin typeface="宋体" pitchFamily="2" charset="-122"/>
              </a:rPr>
              <a:t>     </a:t>
            </a:r>
            <a:r>
              <a:rPr lang="en-US" altLang="zh-CN" sz="2200" b="1" dirty="0" smtClean="0">
                <a:solidFill>
                  <a:srgbClr val="CC3300"/>
                </a:solidFill>
                <a:latin typeface="宋体" pitchFamily="2" charset="-122"/>
              </a:rPr>
              <a:t>  </a:t>
            </a:r>
            <a:r>
              <a:rPr lang="zh-CN" altLang="en-US" sz="2200" b="1" dirty="0" smtClean="0">
                <a:solidFill>
                  <a:srgbClr val="CC3300"/>
                </a:solidFill>
                <a:latin typeface="宋体" pitchFamily="2" charset="-122"/>
              </a:rPr>
              <a:t>注</a:t>
            </a:r>
            <a:r>
              <a:rPr lang="en-US" altLang="zh-CN" sz="2200" b="1" dirty="0" smtClean="0">
                <a:solidFill>
                  <a:srgbClr val="CC3300"/>
                </a:solidFill>
                <a:latin typeface="宋体" pitchFamily="2" charset="-122"/>
              </a:rPr>
              <a:t>—</a:t>
            </a:r>
            <a:r>
              <a:rPr lang="en-US" altLang="zh-CN" sz="2200" b="1" spc="-150" dirty="0" smtClean="0">
                <a:latin typeface="宋体" pitchFamily="2" charset="-122"/>
              </a:rPr>
              <a:t>End</a:t>
            </a:r>
            <a:r>
              <a:rPr lang="zh-CN" altLang="en-US" sz="2200" b="1" spc="-150" dirty="0" smtClean="0">
                <a:latin typeface="宋体" pitchFamily="2" charset="-122"/>
              </a:rPr>
              <a:t>信号表示指令周期是否结束，用于触发中断请求的检测</a:t>
            </a:r>
            <a:endParaRPr lang="zh-CN" altLang="en-US" sz="2200" b="1" spc="-150" dirty="0">
              <a:latin typeface="宋体" pitchFamily="2" charset="-122"/>
            </a:endParaRPr>
          </a:p>
        </p:txBody>
      </p:sp>
      <p:sp>
        <p:nvSpPr>
          <p:cNvPr id="184" name="Text Box 5"/>
          <p:cNvSpPr txBox="1">
            <a:spLocks noChangeArrowheads="1"/>
          </p:cNvSpPr>
          <p:nvPr/>
        </p:nvSpPr>
        <p:spPr bwMode="auto">
          <a:xfrm>
            <a:off x="179512" y="4515361"/>
            <a:ext cx="878497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M[(R1)]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←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(R2)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执行阶段的</a:t>
            </a:r>
            <a:r>
              <a:rPr lang="en-US" altLang="zh-CN" sz="2200" dirty="0" err="1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200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 smtClean="0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5" name="Text Box 318"/>
          <p:cNvSpPr txBox="1">
            <a:spLocks noChangeArrowheads="1"/>
          </p:cNvSpPr>
          <p:nvPr/>
        </p:nvSpPr>
        <p:spPr bwMode="auto">
          <a:xfrm>
            <a:off x="1259632" y="4947409"/>
            <a:ext cx="40182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MAR</a:t>
            </a:r>
            <a:r>
              <a:rPr lang="en-US" altLang="zh-CN" sz="2200" b="1" dirty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(R1)</a:t>
            </a:r>
            <a:r>
              <a:rPr lang="en-US" altLang="zh-CN" sz="2200" b="1" dirty="0">
                <a:solidFill>
                  <a:srgbClr val="CC3300"/>
                </a:solidFill>
                <a:latin typeface="+mn-ea"/>
              </a:rPr>
              <a:t> </a:t>
            </a:r>
            <a:r>
              <a:rPr lang="en-US" altLang="zh-CN" sz="2200" b="1" dirty="0" smtClean="0">
                <a:solidFill>
                  <a:srgbClr val="CC3300"/>
                </a:solidFill>
                <a:latin typeface="+mn-ea"/>
              </a:rPr>
              <a:t>   </a:t>
            </a:r>
            <a:r>
              <a:rPr lang="en-US" altLang="zh-CN" sz="2000" b="1" dirty="0" smtClean="0">
                <a:solidFill>
                  <a:srgbClr val="CC3300"/>
                </a:solidFill>
                <a:latin typeface="+mn-ea"/>
              </a:rPr>
              <a:t>;</a:t>
            </a:r>
            <a:r>
              <a:rPr lang="en-US" altLang="zh-CN" sz="1800" b="1" dirty="0">
                <a:solidFill>
                  <a:srgbClr val="CC3300"/>
                </a:solidFill>
                <a:latin typeface="+mn-ea"/>
              </a:rPr>
              <a:t>MAR←(RS</a:t>
            </a:r>
            <a:r>
              <a:rPr lang="en-US" altLang="zh-CN" sz="1800" b="1" dirty="0" smtClean="0">
                <a:solidFill>
                  <a:srgbClr val="CC3300"/>
                </a:solidFill>
                <a:latin typeface="+mn-ea"/>
              </a:rPr>
              <a:t>)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MDR←(R2)</a:t>
            </a:r>
            <a:r>
              <a:rPr lang="en-US" altLang="zh-CN" sz="2200" b="1" dirty="0">
                <a:solidFill>
                  <a:srgbClr val="CC3300"/>
                </a:solidFill>
                <a:latin typeface="+mn-ea"/>
              </a:rPr>
              <a:t> </a:t>
            </a:r>
            <a:r>
              <a:rPr lang="en-US" altLang="zh-CN" sz="2200" b="1" dirty="0" smtClean="0">
                <a:solidFill>
                  <a:srgbClr val="CC3300"/>
                </a:solidFill>
                <a:latin typeface="+mn-ea"/>
              </a:rPr>
              <a:t>   </a:t>
            </a:r>
            <a:r>
              <a:rPr lang="en-US" altLang="zh-CN" sz="2000" b="1" dirty="0" smtClean="0">
                <a:solidFill>
                  <a:srgbClr val="CC3300"/>
                </a:solidFill>
                <a:latin typeface="+mn-ea"/>
              </a:rPr>
              <a:t>;</a:t>
            </a:r>
            <a:r>
              <a:rPr lang="en-US" altLang="zh-CN" sz="1800" b="1" dirty="0" smtClean="0">
                <a:solidFill>
                  <a:srgbClr val="CC3300"/>
                </a:solidFill>
                <a:latin typeface="+mn-ea"/>
              </a:rPr>
              <a:t>MDR</a:t>
            </a:r>
            <a:r>
              <a:rPr lang="en-US" altLang="zh-CN" sz="1800" b="1" dirty="0">
                <a:solidFill>
                  <a:srgbClr val="CC3300"/>
                </a:solidFill>
                <a:latin typeface="+mn-ea"/>
              </a:rPr>
              <a:t>←(</a:t>
            </a:r>
            <a:r>
              <a:rPr lang="en-US" altLang="zh-CN" sz="1800" b="1" dirty="0" smtClean="0">
                <a:solidFill>
                  <a:srgbClr val="CC3300"/>
                </a:solidFill>
                <a:latin typeface="+mn-ea"/>
              </a:rPr>
              <a:t>RD)</a:t>
            </a:r>
            <a:endParaRPr lang="en-US" altLang="zh-CN" sz="2200" b="1" dirty="0" smtClean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M[(MAR</a:t>
            </a:r>
            <a:r>
              <a:rPr lang="en-US" altLang="zh-CN" sz="2200" b="1" dirty="0" smtClean="0">
                <a:latin typeface="+mn-ea"/>
              </a:rPr>
              <a:t>)]←</a:t>
            </a:r>
            <a:r>
              <a:rPr lang="en-US" altLang="zh-CN" sz="2200" b="1" dirty="0">
                <a:latin typeface="+mn-ea"/>
              </a:rPr>
              <a:t>(MDR</a:t>
            </a:r>
            <a:r>
              <a:rPr lang="en-US" altLang="zh-CN" sz="2200" b="1" dirty="0" smtClean="0">
                <a:latin typeface="+mn-ea"/>
              </a:rPr>
              <a:t>)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86" name="Text Box 318"/>
          <p:cNvSpPr txBox="1">
            <a:spLocks noChangeArrowheads="1"/>
          </p:cNvSpPr>
          <p:nvPr/>
        </p:nvSpPr>
        <p:spPr bwMode="auto">
          <a:xfrm>
            <a:off x="5277863" y="4947409"/>
            <a:ext cx="3542608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GR</a:t>
            </a:r>
            <a:r>
              <a:rPr lang="en-US" altLang="zh-CN" sz="2200" b="1" baseline="-18000" dirty="0" err="1" smtClean="0">
                <a:latin typeface="+mn-ea"/>
              </a:rPr>
              <a:t>out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Rsel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MAR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GR</a:t>
            </a:r>
            <a:r>
              <a:rPr lang="en-US" altLang="zh-CN" sz="2200" b="1" baseline="-18000" dirty="0" err="1" smtClean="0">
                <a:latin typeface="+mn-ea"/>
              </a:rPr>
              <a:t>out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MDR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r>
              <a:rPr lang="en-US" altLang="zh-CN" sz="2200" b="1" dirty="0">
                <a:latin typeface="+mn-ea"/>
              </a:rPr>
              <a:t> </a:t>
            </a:r>
            <a:r>
              <a:rPr lang="en-US" altLang="zh-CN" sz="2200" b="1" dirty="0" smtClean="0">
                <a:latin typeface="+mn-ea"/>
              </a:rPr>
              <a:t> </a:t>
            </a:r>
            <a:r>
              <a:rPr lang="en-US" altLang="zh-CN" sz="1800" b="1" dirty="0" smtClean="0">
                <a:solidFill>
                  <a:srgbClr val="CC3300"/>
                </a:solidFill>
                <a:latin typeface="+mn-ea"/>
              </a:rPr>
              <a:t>;</a:t>
            </a:r>
            <a:r>
              <a:rPr lang="en-US" altLang="zh-CN" sz="1800" b="1" dirty="0" err="1" smtClean="0">
                <a:solidFill>
                  <a:srgbClr val="CC3300"/>
                </a:solidFill>
                <a:latin typeface="+mn-ea"/>
              </a:rPr>
              <a:t>Rsel</a:t>
            </a:r>
            <a:r>
              <a:rPr lang="en-US" altLang="zh-CN" sz="1800" b="1" dirty="0" smtClean="0">
                <a:solidFill>
                  <a:srgbClr val="CC3300"/>
                </a:solidFill>
                <a:latin typeface="+mn-ea"/>
              </a:rPr>
              <a:t>=0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宋体" pitchFamily="2" charset="-122"/>
              </a:rPr>
              <a:t>Write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WMFC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 smtClean="0">
                <a:latin typeface="+mn-ea"/>
              </a:rPr>
              <a:t>End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188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3089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049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  <p:bldP spid="174" grpId="0"/>
      <p:bldP spid="175" grpId="0"/>
      <p:bldP spid="176" grpId="0"/>
      <p:bldP spid="177" grpId="0"/>
      <p:bldP spid="182" grpId="0"/>
      <p:bldP spid="183" grpId="0"/>
      <p:bldP spid="184" grpId="0"/>
      <p:bldP spid="185" grpId="0"/>
      <p:bldP spid="18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260648"/>
            <a:ext cx="878497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R1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←(R1)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－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(R2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)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执行阶段的</a:t>
            </a:r>
            <a:r>
              <a:rPr lang="en-US" altLang="zh-CN" sz="2200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 smtClean="0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200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 smtClean="0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Text Box 318"/>
          <p:cNvSpPr txBox="1">
            <a:spLocks noChangeArrowheads="1"/>
          </p:cNvSpPr>
          <p:nvPr/>
        </p:nvSpPr>
        <p:spPr bwMode="auto">
          <a:xfrm>
            <a:off x="1259633" y="692696"/>
            <a:ext cx="3744415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Y←(R1)      </a:t>
            </a:r>
            <a:r>
              <a:rPr lang="en-US" altLang="zh-CN" sz="2000" b="1" dirty="0" smtClean="0">
                <a:solidFill>
                  <a:srgbClr val="CC3300"/>
                </a:solidFill>
                <a:latin typeface="+mn-ea"/>
              </a:rPr>
              <a:t>;</a:t>
            </a:r>
            <a:r>
              <a:rPr lang="en-US" altLang="zh-CN" sz="1800" b="1" dirty="0" smtClean="0">
                <a:solidFill>
                  <a:srgbClr val="CC3300"/>
                </a:solidFill>
                <a:latin typeface="+mn-ea"/>
              </a:rPr>
              <a:t>Y←</a:t>
            </a:r>
            <a:r>
              <a:rPr lang="en-US" altLang="zh-CN" sz="1800" b="1" dirty="0">
                <a:solidFill>
                  <a:srgbClr val="CC3300"/>
                </a:solidFill>
                <a:latin typeface="+mn-ea"/>
              </a:rPr>
              <a:t>(</a:t>
            </a:r>
            <a:r>
              <a:rPr lang="en-US" altLang="zh-CN" sz="1800" b="1" dirty="0" smtClean="0">
                <a:solidFill>
                  <a:srgbClr val="CC3300"/>
                </a:solidFill>
                <a:latin typeface="+mn-ea"/>
              </a:rPr>
              <a:t>RD)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Z←</a:t>
            </a:r>
            <a:r>
              <a:rPr lang="en-US" altLang="zh-CN" sz="2200" b="1" dirty="0" smtClean="0">
                <a:latin typeface="宋体" pitchFamily="2" charset="-122"/>
              </a:rPr>
              <a:t>(Y)</a:t>
            </a:r>
            <a:r>
              <a:rPr lang="zh-CN" altLang="en-US" sz="2200" b="1" dirty="0" smtClean="0">
                <a:latin typeface="宋体" pitchFamily="2" charset="-122"/>
              </a:rPr>
              <a:t>－</a:t>
            </a:r>
            <a:r>
              <a:rPr lang="en-US" altLang="zh-CN" sz="2200" b="1" dirty="0" smtClean="0">
                <a:latin typeface="+mn-ea"/>
              </a:rPr>
              <a:t>(R2)</a:t>
            </a:r>
            <a:r>
              <a:rPr lang="en-US" altLang="zh-CN" sz="2200" b="1" dirty="0">
                <a:solidFill>
                  <a:srgbClr val="CC3300"/>
                </a:solidFill>
                <a:latin typeface="+mn-ea"/>
              </a:rPr>
              <a:t> </a:t>
            </a:r>
            <a:r>
              <a:rPr lang="en-US" altLang="zh-CN" sz="1800" b="1" dirty="0" smtClean="0">
                <a:solidFill>
                  <a:srgbClr val="CC3300"/>
                </a:solidFill>
                <a:latin typeface="+mn-ea"/>
              </a:rPr>
              <a:t>;(Y)</a:t>
            </a:r>
            <a:r>
              <a:rPr lang="zh-CN" altLang="en-US" sz="1800" b="1" dirty="0" smtClean="0">
                <a:solidFill>
                  <a:srgbClr val="CC3300"/>
                </a:solidFill>
                <a:latin typeface="+mn-ea"/>
              </a:rPr>
              <a:t>－</a:t>
            </a:r>
            <a:r>
              <a:rPr lang="en-US" altLang="zh-CN" sz="1800" b="1" dirty="0" smtClean="0">
                <a:solidFill>
                  <a:srgbClr val="CC3300"/>
                </a:solidFill>
                <a:latin typeface="+mn-ea"/>
              </a:rPr>
              <a:t>(RS)</a:t>
            </a:r>
            <a:endParaRPr lang="en-US" altLang="zh-CN" sz="1800" b="1" dirty="0" smtClean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(R1)←(Z)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8" name="Text Box 318"/>
          <p:cNvSpPr txBox="1">
            <a:spLocks noChangeArrowheads="1"/>
          </p:cNvSpPr>
          <p:nvPr/>
        </p:nvSpPr>
        <p:spPr bwMode="auto">
          <a:xfrm>
            <a:off x="5004048" y="692696"/>
            <a:ext cx="3960440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GR</a:t>
            </a:r>
            <a:r>
              <a:rPr lang="en-US" altLang="zh-CN" sz="2200" b="1" baseline="-18000" dirty="0" err="1" smtClean="0">
                <a:latin typeface="+mn-ea"/>
              </a:rPr>
              <a:t>out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smtClean="0">
                <a:latin typeface="+mn-ea"/>
              </a:rPr>
              <a:t>Y</a:t>
            </a:r>
            <a:r>
              <a:rPr lang="en-US" altLang="zh-CN" sz="2200" b="1" baseline="-18000" dirty="0" smtClean="0">
                <a:latin typeface="+mn-ea"/>
              </a:rPr>
              <a:t>in</a:t>
            </a:r>
            <a:r>
              <a:rPr lang="zh-CN" altLang="en-US" sz="2200" b="1" dirty="0">
                <a:latin typeface="+mn-ea"/>
              </a:rPr>
              <a:t> </a:t>
            </a:r>
            <a:r>
              <a:rPr lang="en-US" altLang="zh-CN" sz="2200" b="1" dirty="0" smtClean="0">
                <a:solidFill>
                  <a:srgbClr val="CC3300"/>
                </a:solidFill>
                <a:latin typeface="+mn-ea"/>
              </a:rPr>
              <a:t>;</a:t>
            </a:r>
            <a:r>
              <a:rPr lang="en-US" altLang="zh-CN" sz="2000" b="1" dirty="0" err="1" smtClean="0">
                <a:solidFill>
                  <a:srgbClr val="CC3300"/>
                </a:solidFill>
                <a:latin typeface="+mn-ea"/>
              </a:rPr>
              <a:t>Rsel</a:t>
            </a:r>
            <a:r>
              <a:rPr lang="en-US" altLang="zh-CN" sz="2000" b="1" dirty="0" smtClean="0">
                <a:solidFill>
                  <a:srgbClr val="CC3300"/>
                </a:solidFill>
                <a:latin typeface="+mn-ea"/>
              </a:rPr>
              <a:t>=0</a:t>
            </a:r>
            <a:endParaRPr lang="en-US" altLang="zh-CN" sz="20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GR</a:t>
            </a:r>
            <a:r>
              <a:rPr lang="en-US" altLang="zh-CN" sz="2200" b="1" baseline="-18000" dirty="0" err="1" smtClean="0">
                <a:latin typeface="+mn-ea"/>
              </a:rPr>
              <a:t>out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Rsel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smtClean="0">
                <a:latin typeface="+mn-ea"/>
              </a:rPr>
              <a:t>op</a:t>
            </a:r>
            <a:r>
              <a:rPr lang="zh-CN" altLang="en-US" sz="2200" b="1" dirty="0" smtClean="0">
                <a:latin typeface="+mn-ea"/>
              </a:rPr>
              <a:t>＝</a:t>
            </a:r>
            <a:r>
              <a:rPr lang="en-US" altLang="zh-CN" sz="2200" b="1" dirty="0" smtClean="0">
                <a:latin typeface="+mn-ea"/>
              </a:rPr>
              <a:t>01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Z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宋体" pitchFamily="2" charset="-122"/>
              </a:rPr>
              <a:t>Z</a:t>
            </a:r>
            <a:r>
              <a:rPr lang="en-US" altLang="zh-CN" sz="2200" b="1" baseline="-18000" dirty="0" err="1">
                <a:latin typeface="+mn-ea"/>
              </a:rPr>
              <a:t>out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err="1" smtClean="0">
                <a:latin typeface="+mn-ea"/>
              </a:rPr>
              <a:t>GR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 smtClean="0">
                <a:latin typeface="+mn-ea"/>
              </a:rPr>
              <a:t>End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13" name="Text Box 322"/>
          <p:cNvSpPr txBox="1">
            <a:spLocks noChangeArrowheads="1"/>
          </p:cNvSpPr>
          <p:nvPr/>
        </p:nvSpPr>
        <p:spPr bwMode="auto">
          <a:xfrm>
            <a:off x="179388" y="1963519"/>
            <a:ext cx="8785225" cy="4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CC3300"/>
                </a:solidFill>
                <a:latin typeface="宋体" pitchFamily="2" charset="-122"/>
              </a:rPr>
              <a:t>     </a:t>
            </a:r>
            <a:r>
              <a:rPr lang="en-US" altLang="zh-CN" sz="2200" b="1" dirty="0" smtClean="0">
                <a:solidFill>
                  <a:srgbClr val="CC3300"/>
                </a:solidFill>
                <a:latin typeface="宋体" pitchFamily="2" charset="-122"/>
              </a:rPr>
              <a:t>  </a:t>
            </a:r>
            <a:r>
              <a:rPr lang="zh-CN" altLang="en-US" sz="2200" b="1" dirty="0" smtClean="0">
                <a:solidFill>
                  <a:srgbClr val="CC3300"/>
                </a:solidFill>
                <a:latin typeface="宋体" pitchFamily="2" charset="-122"/>
              </a:rPr>
              <a:t>注</a:t>
            </a:r>
            <a:r>
              <a:rPr lang="en-US" altLang="zh-CN" sz="2200" b="1" dirty="0" smtClean="0">
                <a:solidFill>
                  <a:srgbClr val="CC3300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被加数</a:t>
            </a:r>
            <a:r>
              <a:rPr lang="en-US" altLang="zh-CN" sz="2200" b="1" dirty="0" smtClean="0">
                <a:latin typeface="宋体" pitchFamily="2" charset="-122"/>
              </a:rPr>
              <a:t>/</a:t>
            </a:r>
            <a:r>
              <a:rPr lang="zh-CN" altLang="en-US" sz="2200" b="1" dirty="0" smtClean="0">
                <a:latin typeface="宋体" pitchFamily="2" charset="-122"/>
              </a:rPr>
              <a:t>被减数应送到</a:t>
            </a:r>
            <a:r>
              <a:rPr lang="en-US" altLang="zh-CN" sz="2200" b="1" dirty="0" smtClean="0">
                <a:latin typeface="宋体" pitchFamily="2" charset="-122"/>
              </a:rPr>
              <a:t>ALU</a:t>
            </a:r>
            <a:r>
              <a:rPr lang="zh-CN" altLang="en-US" sz="2200" b="1" dirty="0" smtClean="0">
                <a:latin typeface="宋体" pitchFamily="2" charset="-122"/>
              </a:rPr>
              <a:t>的</a:t>
            </a:r>
            <a:r>
              <a:rPr lang="en-US" altLang="zh-CN" sz="2200" b="1" dirty="0" smtClean="0">
                <a:latin typeface="宋体" pitchFamily="2" charset="-122"/>
              </a:rPr>
              <a:t>A</a:t>
            </a:r>
            <a:r>
              <a:rPr lang="zh-CN" altLang="en-US" sz="2200" b="1" dirty="0" smtClean="0">
                <a:latin typeface="宋体" pitchFamily="2" charset="-122"/>
              </a:rPr>
              <a:t>端，</a:t>
            </a:r>
            <a:r>
              <a:rPr lang="en-US" altLang="zh-CN" sz="2200" b="1" dirty="0" smtClean="0">
                <a:latin typeface="宋体" pitchFamily="2" charset="-122"/>
              </a:rPr>
              <a:t>Y</a:t>
            </a:r>
            <a:r>
              <a:rPr lang="zh-CN" altLang="en-US" sz="2200" b="1" dirty="0" smtClean="0">
                <a:latin typeface="宋体" pitchFamily="2" charset="-122"/>
              </a:rPr>
              <a:t>的输出无需控制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79512" y="2852936"/>
            <a:ext cx="8784976" cy="2594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JNZ 6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执行阶段的</a:t>
            </a:r>
            <a:r>
              <a:rPr lang="en-US" altLang="zh-CN" sz="2200" dirty="0" err="1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200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 smtClean="0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相对寻址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ZF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＝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0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时：</a:t>
            </a:r>
            <a:endParaRPr lang="en-US" altLang="zh-CN" sz="22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200" b="1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2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14000"/>
              </a:lnSpc>
            </a:pPr>
            <a:endParaRPr lang="en-US" altLang="zh-CN" sz="2200" b="1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       ZF</a:t>
            </a:r>
            <a:r>
              <a:rPr lang="zh-CN" altLang="en-US" sz="2000" b="1" dirty="0" smtClean="0">
                <a:latin typeface="+mn-ea"/>
                <a:cs typeface="Arial Unicode MS" panose="020B0604020202020204" pitchFamily="34" charset="-122"/>
              </a:rPr>
              <a:t>＝</a:t>
            </a:r>
            <a:r>
              <a:rPr lang="en-US" altLang="zh-CN" sz="2000" b="1" dirty="0" smtClean="0">
                <a:latin typeface="+mn-ea"/>
                <a:cs typeface="Arial Unicode MS" panose="020B0604020202020204" pitchFamily="34" charset="-122"/>
              </a:rPr>
              <a:t>1</a:t>
            </a:r>
            <a:r>
              <a:rPr lang="zh-CN" altLang="en-US" sz="2000" b="1" dirty="0" smtClean="0">
                <a:latin typeface="+mn-ea"/>
                <a:cs typeface="Arial Unicode MS" panose="020B0604020202020204" pitchFamily="34" charset="-122"/>
              </a:rPr>
              <a:t>时</a:t>
            </a:r>
            <a:r>
              <a:rPr lang="zh-CN" altLang="en-US" sz="2000" b="1" dirty="0">
                <a:latin typeface="+mn-ea"/>
                <a:cs typeface="Arial Unicode MS" panose="020B0604020202020204" pitchFamily="34" charset="-122"/>
              </a:rPr>
              <a:t>：</a:t>
            </a:r>
            <a:endParaRPr lang="zh-CN" altLang="en-US" sz="2000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15" name="Text Box 318"/>
          <p:cNvSpPr txBox="1">
            <a:spLocks noChangeArrowheads="1"/>
          </p:cNvSpPr>
          <p:nvPr/>
        </p:nvSpPr>
        <p:spPr bwMode="auto">
          <a:xfrm>
            <a:off x="1259633" y="3645024"/>
            <a:ext cx="3600399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Y←(PC)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Z←</a:t>
            </a:r>
            <a:r>
              <a:rPr lang="en-US" altLang="zh-CN" sz="2200" b="1" dirty="0" smtClean="0">
                <a:latin typeface="宋体" pitchFamily="2" charset="-122"/>
              </a:rPr>
              <a:t>(Y)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+mn-ea"/>
              </a:rPr>
              <a:t>(</a:t>
            </a:r>
            <a:r>
              <a:rPr lang="en-US" altLang="zh-CN" sz="2200" b="1" dirty="0" err="1" smtClean="0">
                <a:latin typeface="+mn-ea"/>
              </a:rPr>
              <a:t>ExtU</a:t>
            </a:r>
            <a:r>
              <a:rPr lang="en-US" altLang="zh-CN" sz="2200" b="1" dirty="0" smtClean="0">
                <a:latin typeface="+mn-ea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(PC)←(Z)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6" name="Text Box 318"/>
          <p:cNvSpPr txBox="1">
            <a:spLocks noChangeArrowheads="1"/>
          </p:cNvSpPr>
          <p:nvPr/>
        </p:nvSpPr>
        <p:spPr bwMode="auto">
          <a:xfrm>
            <a:off x="4860032" y="3645024"/>
            <a:ext cx="3960440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PC</a:t>
            </a:r>
            <a:r>
              <a:rPr lang="en-US" altLang="zh-CN" sz="2200" b="1" baseline="-18000" dirty="0" err="1" smtClean="0">
                <a:latin typeface="+mn-ea"/>
              </a:rPr>
              <a:t>out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smtClean="0">
                <a:latin typeface="+mn-ea"/>
              </a:rPr>
              <a:t>Y</a:t>
            </a:r>
            <a:r>
              <a:rPr lang="en-US" altLang="zh-CN" sz="2200" b="1" baseline="-18000" dirty="0" smtClean="0">
                <a:latin typeface="+mn-ea"/>
              </a:rPr>
              <a:t>in</a:t>
            </a:r>
            <a:r>
              <a:rPr lang="zh-CN" altLang="en-US" sz="2200" b="1" dirty="0">
                <a:latin typeface="+mn-ea"/>
              </a:rPr>
              <a:t> </a:t>
            </a:r>
            <a:endParaRPr lang="en-US" altLang="zh-CN" sz="20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ExtU</a:t>
            </a:r>
            <a:r>
              <a:rPr lang="en-US" altLang="zh-CN" sz="2200" b="1" baseline="-18000" dirty="0" err="1" smtClean="0">
                <a:latin typeface="+mn-ea"/>
              </a:rPr>
              <a:t>out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smtClean="0">
                <a:latin typeface="+mn-ea"/>
              </a:rPr>
              <a:t>op</a:t>
            </a:r>
            <a:r>
              <a:rPr lang="zh-CN" altLang="en-US" sz="2200" b="1" dirty="0" smtClean="0">
                <a:latin typeface="+mn-ea"/>
              </a:rPr>
              <a:t>＝</a:t>
            </a:r>
            <a:r>
              <a:rPr lang="en-US" altLang="zh-CN" sz="2200" b="1" dirty="0" smtClean="0">
                <a:latin typeface="+mn-ea"/>
              </a:rPr>
              <a:t>00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Z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宋体" pitchFamily="2" charset="-122"/>
              </a:rPr>
              <a:t>Z</a:t>
            </a:r>
            <a:r>
              <a:rPr lang="en-US" altLang="zh-CN" sz="2200" b="1" baseline="-18000" dirty="0" err="1">
                <a:latin typeface="+mn-ea"/>
              </a:rPr>
              <a:t>out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err="1" smtClean="0">
                <a:latin typeface="+mn-ea"/>
              </a:rPr>
              <a:t>PC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 smtClean="0">
                <a:latin typeface="+mn-ea"/>
              </a:rPr>
              <a:t>End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17" name="Text Box 318"/>
          <p:cNvSpPr txBox="1">
            <a:spLocks noChangeArrowheads="1"/>
          </p:cNvSpPr>
          <p:nvPr/>
        </p:nvSpPr>
        <p:spPr bwMode="auto">
          <a:xfrm>
            <a:off x="1259632" y="5275887"/>
            <a:ext cx="7704856" cy="4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End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1                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End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24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794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AutoShape 4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1" name="线形标注 2 20"/>
          <p:cNvSpPr/>
          <p:nvPr/>
        </p:nvSpPr>
        <p:spPr bwMode="auto">
          <a:xfrm>
            <a:off x="1259632" y="2420888"/>
            <a:ext cx="7704981" cy="361622"/>
          </a:xfrm>
          <a:prstGeom prst="borderCallout2">
            <a:avLst>
              <a:gd name="adj1" fmla="val -440"/>
              <a:gd name="adj2" fmla="val 41966"/>
              <a:gd name="adj3" fmla="val -18721"/>
              <a:gd name="adj4" fmla="val 41591"/>
              <a:gd name="adj5" fmla="val -271047"/>
              <a:gd name="adj6" fmla="val 49658"/>
            </a:avLst>
          </a:prstGeom>
          <a:noFill/>
          <a:ln w="15875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l">
              <a:lnSpc>
                <a:spcPct val="90000"/>
              </a:lnSpc>
            </a:pP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常见错误：</a:t>
            </a:r>
            <a:r>
              <a:rPr lang="en-US" altLang="zh-CN" sz="2000" b="1" dirty="0" err="1" smtClean="0">
                <a:solidFill>
                  <a:srgbClr val="FF3399"/>
                </a:solidFill>
                <a:latin typeface="宋体" pitchFamily="2" charset="-122"/>
              </a:rPr>
              <a:t>Y</a:t>
            </a:r>
            <a:r>
              <a:rPr lang="en-US" altLang="zh-CN" sz="2000" b="1" baseline="-18000" dirty="0" err="1" smtClean="0">
                <a:solidFill>
                  <a:srgbClr val="FF3399"/>
                </a:solidFill>
                <a:latin typeface="宋体" pitchFamily="2" charset="-122"/>
              </a:rPr>
              <a:t>out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 err="1" smtClean="0">
                <a:solidFill>
                  <a:srgbClr val="FF3399"/>
                </a:solidFill>
                <a:latin typeface="宋体" pitchFamily="2" charset="-122"/>
              </a:rPr>
              <a:t>ALU</a:t>
            </a:r>
            <a:r>
              <a:rPr lang="en-US" altLang="zh-CN" sz="2000" b="1" baseline="-18000" dirty="0" err="1" smtClean="0">
                <a:solidFill>
                  <a:srgbClr val="FF3399"/>
                </a:solidFill>
                <a:latin typeface="宋体" pitchFamily="2" charset="-122"/>
              </a:rPr>
              <a:t>in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 err="1" smtClean="0">
                <a:latin typeface="宋体" pitchFamily="2" charset="-122"/>
              </a:rPr>
              <a:t>GR</a:t>
            </a:r>
            <a:r>
              <a:rPr lang="en-US" altLang="zh-CN" sz="2000" b="1" baseline="-18000" dirty="0" err="1" smtClean="0">
                <a:latin typeface="宋体" pitchFamily="2" charset="-122"/>
              </a:rPr>
              <a:t>out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 err="1" smtClean="0">
                <a:latin typeface="宋体" pitchFamily="2" charset="-122"/>
              </a:rPr>
              <a:t>Rsel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 err="1" smtClean="0">
                <a:solidFill>
                  <a:srgbClr val="FF3399"/>
                </a:solidFill>
                <a:latin typeface="宋体" pitchFamily="2" charset="-122"/>
              </a:rPr>
              <a:t>ALU</a:t>
            </a:r>
            <a:r>
              <a:rPr lang="en-US" altLang="zh-CN" sz="2000" b="1" baseline="-18000" dirty="0" err="1" smtClean="0">
                <a:solidFill>
                  <a:srgbClr val="FF3399"/>
                </a:solidFill>
                <a:latin typeface="宋体" pitchFamily="2" charset="-122"/>
              </a:rPr>
              <a:t>in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 smtClean="0">
                <a:latin typeface="宋体" pitchFamily="2" charset="-122"/>
              </a:rPr>
              <a:t>op</a:t>
            </a:r>
            <a:r>
              <a:rPr lang="zh-CN" altLang="en-US" sz="2000" b="1" dirty="0" smtClean="0">
                <a:latin typeface="宋体" pitchFamily="2" charset="-122"/>
              </a:rPr>
              <a:t>＝</a:t>
            </a:r>
            <a:r>
              <a:rPr lang="en-US" altLang="zh-CN" sz="2000" b="1" dirty="0" smtClean="0">
                <a:latin typeface="宋体" pitchFamily="2" charset="-122"/>
              </a:rPr>
              <a:t>01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 err="1">
                <a:solidFill>
                  <a:srgbClr val="FF3399"/>
                </a:solidFill>
                <a:latin typeface="宋体" pitchFamily="2" charset="-122"/>
              </a:rPr>
              <a:t>ALU</a:t>
            </a:r>
            <a:r>
              <a:rPr lang="en-US" altLang="zh-CN" sz="2000" b="1" baseline="-18000" dirty="0" err="1">
                <a:solidFill>
                  <a:srgbClr val="FF3399"/>
                </a:solidFill>
                <a:latin typeface="宋体" pitchFamily="2" charset="-122"/>
              </a:rPr>
              <a:t>out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Z</a:t>
            </a:r>
            <a:r>
              <a:rPr lang="en-US" altLang="zh-CN" sz="2000" b="1" baseline="-18000" dirty="0">
                <a:latin typeface="宋体" pitchFamily="2" charset="-122"/>
              </a:rPr>
              <a:t>in</a:t>
            </a:r>
            <a:endParaRPr lang="en-US" altLang="zh-CN" sz="20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822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/>
      <p:bldP spid="14" grpId="0"/>
      <p:bldP spid="15" grpId="0"/>
      <p:bldP spid="16" grpId="0"/>
      <p:bldP spid="17" grpId="0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Text Box 5"/>
          <p:cNvSpPr txBox="1">
            <a:spLocks noChangeArrowheads="1"/>
          </p:cNvSpPr>
          <p:nvPr/>
        </p:nvSpPr>
        <p:spPr bwMode="auto">
          <a:xfrm>
            <a:off x="179512" y="260648"/>
            <a:ext cx="878497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R1←23H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执行阶段的</a:t>
            </a:r>
            <a:r>
              <a:rPr lang="en-US" altLang="zh-CN" sz="2200" dirty="0" err="1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200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 smtClean="0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双字长指令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1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02" name="Text Box 318"/>
          <p:cNvSpPr txBox="1">
            <a:spLocks noChangeArrowheads="1"/>
          </p:cNvSpPr>
          <p:nvPr/>
        </p:nvSpPr>
        <p:spPr bwMode="auto">
          <a:xfrm>
            <a:off x="1259632" y="691326"/>
            <a:ext cx="4464745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MAR</a:t>
            </a:r>
            <a:r>
              <a:rPr lang="en-US" altLang="zh-CN" sz="2200" b="1" dirty="0">
                <a:latin typeface="+mn-ea"/>
              </a:rPr>
              <a:t>←(PC</a:t>
            </a:r>
            <a:r>
              <a:rPr lang="en-US" altLang="zh-CN" sz="2200" b="1" dirty="0" smtClean="0">
                <a:latin typeface="+mn-ea"/>
              </a:rPr>
              <a:t>)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spc="-100" dirty="0" smtClean="0">
                <a:latin typeface="+mn-ea"/>
              </a:rPr>
              <a:t>MDR</a:t>
            </a:r>
            <a:r>
              <a:rPr lang="en-US" altLang="zh-CN" sz="2200" b="1" spc="-100" dirty="0">
                <a:latin typeface="+mn-ea"/>
              </a:rPr>
              <a:t>←M[(MAR</a:t>
            </a:r>
            <a:r>
              <a:rPr lang="en-US" altLang="zh-CN" sz="2200" b="1" spc="-100" dirty="0" smtClean="0">
                <a:latin typeface="+mn-ea"/>
              </a:rPr>
              <a:t>)],PC</a:t>
            </a:r>
            <a:r>
              <a:rPr lang="en-US" altLang="zh-CN" sz="2200" b="1" spc="-100" dirty="0">
                <a:latin typeface="+mn-ea"/>
              </a:rPr>
              <a:t>←(PC)</a:t>
            </a:r>
            <a:r>
              <a:rPr lang="zh-CN" altLang="zh-CN" sz="2200" b="1" spc="-100" dirty="0">
                <a:latin typeface="+mn-ea"/>
              </a:rPr>
              <a:t>＋</a:t>
            </a:r>
            <a:r>
              <a:rPr lang="en-US" altLang="zh-CN" sz="2200" b="1" spc="-100" dirty="0" smtClean="0">
                <a:latin typeface="+mn-ea"/>
              </a:rPr>
              <a:t>1</a:t>
            </a:r>
            <a:endParaRPr lang="en-US" altLang="zh-CN" sz="2200" b="1" spc="-100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R1←</a:t>
            </a:r>
            <a:r>
              <a:rPr lang="en-US" altLang="zh-CN" sz="2200" b="1" dirty="0">
                <a:latin typeface="+mn-ea"/>
              </a:rPr>
              <a:t>(MDR</a:t>
            </a:r>
            <a:r>
              <a:rPr lang="en-US" altLang="zh-CN" sz="2200" b="1" dirty="0" smtClean="0">
                <a:latin typeface="+mn-ea"/>
              </a:rPr>
              <a:t>)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603" name="Text Box 318"/>
          <p:cNvSpPr txBox="1">
            <a:spLocks noChangeArrowheads="1"/>
          </p:cNvSpPr>
          <p:nvPr/>
        </p:nvSpPr>
        <p:spPr bwMode="auto">
          <a:xfrm>
            <a:off x="5436096" y="698937"/>
            <a:ext cx="316835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PC</a:t>
            </a:r>
            <a:r>
              <a:rPr lang="en-US" altLang="zh-CN" sz="2200" b="1" baseline="-18000" dirty="0" err="1" smtClean="0">
                <a:latin typeface="+mn-ea"/>
              </a:rPr>
              <a:t>out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MAR</a:t>
            </a:r>
            <a:r>
              <a:rPr lang="en-US" altLang="zh-CN" sz="2200" b="1" baseline="-18000" dirty="0" err="1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宋体" pitchFamily="2" charset="-122"/>
              </a:rPr>
              <a:t>Read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WMFC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+mn-ea"/>
              </a:rPr>
              <a:t>PC</a:t>
            </a:r>
            <a:r>
              <a:rPr lang="en-US" altLang="zh-CN" sz="2200" b="1" baseline="-18000" dirty="0">
                <a:latin typeface="+mn-ea"/>
              </a:rPr>
              <a:t>+1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MDR</a:t>
            </a:r>
            <a:r>
              <a:rPr lang="en-US" altLang="zh-CN" sz="2200" b="1" baseline="-18000" dirty="0" err="1">
                <a:latin typeface="+mn-ea"/>
              </a:rPr>
              <a:t>out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smtClean="0">
                <a:latin typeface="+mn-ea"/>
              </a:rPr>
              <a:t>R1</a:t>
            </a:r>
            <a:r>
              <a:rPr lang="en-US" altLang="zh-CN" sz="2200" b="1" baseline="-18000" dirty="0" smtClean="0">
                <a:latin typeface="+mn-ea"/>
              </a:rPr>
              <a:t>in</a:t>
            </a:r>
            <a:r>
              <a:rPr lang="zh-CN" altLang="en-US" sz="2200" b="1" dirty="0">
                <a:latin typeface="+mn-ea"/>
              </a:rPr>
              <a:t>，</a:t>
            </a:r>
            <a:r>
              <a:rPr lang="en-US" altLang="zh-CN" sz="2200" b="1" dirty="0" smtClean="0">
                <a:latin typeface="+mn-ea"/>
              </a:rPr>
              <a:t>End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604" name="Text Box 322"/>
          <p:cNvSpPr txBox="1">
            <a:spLocks noChangeArrowheads="1"/>
          </p:cNvSpPr>
          <p:nvPr/>
        </p:nvSpPr>
        <p:spPr bwMode="auto">
          <a:xfrm>
            <a:off x="179388" y="1916832"/>
            <a:ext cx="8857108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CC3300"/>
                </a:solidFill>
                <a:latin typeface="宋体" pitchFamily="2" charset="-122"/>
              </a:rPr>
              <a:t>     </a:t>
            </a:r>
            <a:r>
              <a:rPr lang="en-US" altLang="zh-CN" sz="2200" b="1" dirty="0" smtClean="0">
                <a:solidFill>
                  <a:srgbClr val="CC3300"/>
                </a:solidFill>
                <a:latin typeface="宋体" pitchFamily="2" charset="-122"/>
              </a:rPr>
              <a:t>  </a:t>
            </a:r>
            <a:r>
              <a:rPr lang="zh-CN" altLang="en-US" sz="2200" b="1" dirty="0" smtClean="0">
                <a:solidFill>
                  <a:srgbClr val="CC3300"/>
                </a:solidFill>
                <a:latin typeface="宋体" pitchFamily="2" charset="-122"/>
              </a:rPr>
              <a:t>注</a:t>
            </a:r>
            <a:r>
              <a:rPr lang="en-US" altLang="zh-CN" sz="2200" b="1" dirty="0" smtClean="0">
                <a:solidFill>
                  <a:srgbClr val="CC3300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指令字的</a:t>
            </a:r>
            <a:r>
              <a:rPr lang="zh-CN" altLang="en-US" sz="2200" b="1" u="sng" dirty="0" smtClean="0">
                <a:latin typeface="宋体" pitchFamily="2" charset="-122"/>
              </a:rPr>
              <a:t>首个字</a:t>
            </a:r>
            <a:r>
              <a:rPr lang="zh-CN" altLang="en-US" sz="2200" b="1" dirty="0" smtClean="0">
                <a:latin typeface="宋体" pitchFamily="2" charset="-122"/>
              </a:rPr>
              <a:t>常在取指令时取，</a:t>
            </a:r>
            <a:r>
              <a:rPr lang="zh-CN" altLang="en-US" sz="2200" b="1" u="sng" dirty="0" smtClean="0">
                <a:latin typeface="宋体" pitchFamily="2" charset="-122"/>
              </a:rPr>
              <a:t>其余字</a:t>
            </a:r>
            <a:r>
              <a:rPr lang="zh-CN" altLang="en-US" sz="2200" b="1" dirty="0" smtClean="0">
                <a:latin typeface="宋体" pitchFamily="2" charset="-122"/>
              </a:rPr>
              <a:t>在执行时取；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           </a:t>
            </a:r>
            <a:r>
              <a:rPr lang="zh-CN" altLang="en-US" sz="2200" b="1" u="sng" dirty="0" smtClean="0">
                <a:latin typeface="宋体" pitchFamily="2" charset="-122"/>
              </a:rPr>
              <a:t>每取一个字</a:t>
            </a:r>
            <a:r>
              <a:rPr lang="zh-CN" altLang="en-US" sz="2200" b="1" dirty="0" smtClean="0">
                <a:latin typeface="宋体" pitchFamily="2" charset="-122"/>
              </a:rPr>
              <a:t>，应同步进行</a:t>
            </a:r>
            <a:r>
              <a:rPr lang="en-US" altLang="zh-CN" sz="2200" b="1" dirty="0">
                <a:latin typeface="宋体" pitchFamily="2" charset="-122"/>
              </a:rPr>
              <a:t>PC</a:t>
            </a:r>
            <a:r>
              <a:rPr lang="zh-CN" altLang="en-US" sz="2200" b="1" dirty="0" smtClean="0">
                <a:latin typeface="宋体" pitchFamily="2" charset="-122"/>
              </a:rPr>
              <a:t>增量操作</a:t>
            </a:r>
            <a:endParaRPr lang="zh-CN" altLang="en-US" sz="2200" b="1" spc="-150" dirty="0">
              <a:latin typeface="宋体" pitchFamily="2" charset="-122"/>
            </a:endParaRPr>
          </a:p>
        </p:txBody>
      </p:sp>
      <p:sp>
        <p:nvSpPr>
          <p:cNvPr id="614" name="Text Box 316"/>
          <p:cNvSpPr txBox="1">
            <a:spLocks noChangeArrowheads="1"/>
          </p:cNvSpPr>
          <p:nvPr/>
        </p:nvSpPr>
        <p:spPr bwMode="auto">
          <a:xfrm>
            <a:off x="179388" y="2780928"/>
            <a:ext cx="8785225" cy="9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*点点结构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DP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指令执行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过程组织：</a:t>
            </a:r>
            <a:r>
              <a:rPr lang="zh-CN" altLang="en-US" b="1" dirty="0" smtClean="0">
                <a:latin typeface="宋体" pitchFamily="2" charset="-122"/>
              </a:rPr>
              <a:t>以</a:t>
            </a:r>
            <a:r>
              <a:rPr lang="en-US" altLang="zh-CN" b="1" dirty="0" err="1" smtClean="0">
                <a:latin typeface="宋体" pitchFamily="2" charset="-122"/>
              </a:rPr>
              <a:t>Demo_IS</a:t>
            </a:r>
            <a:r>
              <a:rPr lang="zh-CN" altLang="en-US" b="1" dirty="0" smtClean="0">
                <a:latin typeface="宋体" pitchFamily="2" charset="-122"/>
              </a:rPr>
              <a:t>为例</a:t>
            </a:r>
            <a:endParaRPr lang="en-US" altLang="zh-CN" b="1" dirty="0" smtClean="0">
              <a:latin typeface="宋体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假设：</a:t>
            </a:r>
            <a:r>
              <a:rPr lang="en-US" altLang="zh-CN" b="1" dirty="0" smtClean="0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00</a:t>
            </a:r>
            <a:r>
              <a:rPr lang="en-US" altLang="zh-CN" b="1" dirty="0" smtClean="0">
                <a:latin typeface="+mn-lt"/>
              </a:rPr>
              <a:t>~</a:t>
            </a:r>
            <a:r>
              <a:rPr lang="en-US" altLang="zh-CN" b="1" dirty="0" smtClean="0">
                <a:latin typeface="宋体" pitchFamily="2" charset="-122"/>
              </a:rPr>
              <a:t>11</a:t>
            </a:r>
            <a:r>
              <a:rPr lang="zh-CN" altLang="en-US" b="1" dirty="0" smtClean="0">
                <a:latin typeface="宋体" pitchFamily="2" charset="-122"/>
              </a:rPr>
              <a:t>表示＋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－</a:t>
            </a:r>
            <a:r>
              <a:rPr lang="en-US" altLang="zh-CN" b="1" dirty="0" smtClean="0">
                <a:latin typeface="宋体" pitchFamily="2" charset="-122"/>
              </a:rPr>
              <a:t>/+1/-1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 err="1" smtClean="0">
                <a:latin typeface="宋体" pitchFamily="2" charset="-122"/>
              </a:rPr>
              <a:t>ExtU</a:t>
            </a:r>
            <a:r>
              <a:rPr lang="zh-CN" altLang="en-US" b="1" dirty="0" smtClean="0">
                <a:latin typeface="宋体" pitchFamily="2" charset="-122"/>
              </a:rPr>
              <a:t>仅为符号扩展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615" name="组合 614"/>
          <p:cNvGrpSpPr/>
          <p:nvPr/>
        </p:nvGrpSpPr>
        <p:grpSpPr>
          <a:xfrm>
            <a:off x="636960" y="3861048"/>
            <a:ext cx="8255520" cy="2043880"/>
            <a:chOff x="636960" y="1196752"/>
            <a:chExt cx="8255520" cy="2043880"/>
          </a:xfrm>
        </p:grpSpPr>
        <p:sp>
          <p:nvSpPr>
            <p:cNvPr id="616" name="Text Box 10"/>
            <p:cNvSpPr txBox="1">
              <a:spLocks noChangeArrowheads="1"/>
            </p:cNvSpPr>
            <p:nvPr/>
          </p:nvSpPr>
          <p:spPr bwMode="auto">
            <a:xfrm>
              <a:off x="2051720" y="1629247"/>
              <a:ext cx="576064" cy="4390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GPRs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17" name="直接连接符 616"/>
            <p:cNvCxnSpPr/>
            <p:nvPr/>
          </p:nvCxnSpPr>
          <p:spPr bwMode="auto">
            <a:xfrm flipV="1">
              <a:off x="1835696" y="2276872"/>
              <a:ext cx="21602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618" name="直接连接符 480"/>
            <p:cNvCxnSpPr/>
            <p:nvPr/>
          </p:nvCxnSpPr>
          <p:spPr bwMode="auto">
            <a:xfrm flipV="1">
              <a:off x="1866622" y="1772817"/>
              <a:ext cx="186082" cy="143121"/>
            </a:xfrm>
            <a:prstGeom prst="bentConnector3">
              <a:avLst>
                <a:gd name="adj1" fmla="val -1187"/>
              </a:avLst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619" name="直接连接符 618"/>
            <p:cNvCxnSpPr/>
            <p:nvPr/>
          </p:nvCxnSpPr>
          <p:spPr bwMode="auto">
            <a:xfrm>
              <a:off x="1475656" y="1700808"/>
              <a:ext cx="576063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20" name="直接连接符 97"/>
            <p:cNvCxnSpPr/>
            <p:nvPr/>
          </p:nvCxnSpPr>
          <p:spPr bwMode="auto">
            <a:xfrm rot="10800000">
              <a:off x="1835696" y="1988394"/>
              <a:ext cx="2160240" cy="504502"/>
            </a:xfrm>
            <a:prstGeom prst="bentConnector3">
              <a:avLst>
                <a:gd name="adj1" fmla="val 10004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1" name="Text Box 18"/>
            <p:cNvSpPr txBox="1">
              <a:spLocks noChangeArrowheads="1"/>
            </p:cNvSpPr>
            <p:nvPr/>
          </p:nvSpPr>
          <p:spPr bwMode="auto">
            <a:xfrm>
              <a:off x="1475656" y="1484784"/>
              <a:ext cx="288032" cy="4320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RS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6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622" name="Text Box 18"/>
            <p:cNvSpPr txBox="1">
              <a:spLocks noChangeArrowheads="1"/>
            </p:cNvSpPr>
            <p:nvPr/>
          </p:nvSpPr>
          <p:spPr bwMode="auto">
            <a:xfrm>
              <a:off x="6300192" y="2060848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23" name="Text Box 18"/>
            <p:cNvSpPr txBox="1">
              <a:spLocks noChangeArrowheads="1"/>
            </p:cNvSpPr>
            <p:nvPr/>
          </p:nvSpPr>
          <p:spPr bwMode="auto">
            <a:xfrm>
              <a:off x="6300192" y="2636019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24" name="Text Box 23"/>
            <p:cNvSpPr txBox="1">
              <a:spLocks noChangeArrowheads="1"/>
            </p:cNvSpPr>
            <p:nvPr/>
          </p:nvSpPr>
          <p:spPr bwMode="auto">
            <a:xfrm>
              <a:off x="7236296" y="2060490"/>
              <a:ext cx="576064" cy="864454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25" name="直接连接符 624"/>
            <p:cNvCxnSpPr>
              <a:stCxn id="622" idx="3"/>
            </p:cNvCxnSpPr>
            <p:nvPr/>
          </p:nvCxnSpPr>
          <p:spPr bwMode="auto">
            <a:xfrm>
              <a:off x="6876256" y="2205311"/>
              <a:ext cx="35086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26" name="直接连接符 625"/>
            <p:cNvCxnSpPr/>
            <p:nvPr/>
          </p:nvCxnSpPr>
          <p:spPr bwMode="auto">
            <a:xfrm>
              <a:off x="6876256" y="2708920"/>
              <a:ext cx="35086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27" name="直接连接符 626"/>
            <p:cNvCxnSpPr/>
            <p:nvPr/>
          </p:nvCxnSpPr>
          <p:spPr bwMode="auto">
            <a:xfrm flipH="1">
              <a:off x="6876256" y="2852936"/>
              <a:ext cx="35086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28" name="直接连接符 627"/>
            <p:cNvCxnSpPr/>
            <p:nvPr/>
          </p:nvCxnSpPr>
          <p:spPr bwMode="auto">
            <a:xfrm flipV="1">
              <a:off x="6009481" y="2204865"/>
              <a:ext cx="290711" cy="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29" name="Text Box 18"/>
            <p:cNvSpPr txBox="1">
              <a:spLocks noChangeArrowheads="1"/>
            </p:cNvSpPr>
            <p:nvPr/>
          </p:nvSpPr>
          <p:spPr bwMode="auto">
            <a:xfrm>
              <a:off x="2051720" y="213285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30" name="Text Box 18"/>
            <p:cNvSpPr txBox="1">
              <a:spLocks noChangeArrowheads="1"/>
            </p:cNvSpPr>
            <p:nvPr/>
          </p:nvSpPr>
          <p:spPr bwMode="auto">
            <a:xfrm>
              <a:off x="2051720" y="1296891"/>
              <a:ext cx="576064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31" name="直接连接符 630"/>
            <p:cNvCxnSpPr/>
            <p:nvPr/>
          </p:nvCxnSpPr>
          <p:spPr bwMode="auto">
            <a:xfrm>
              <a:off x="7813923" y="2313475"/>
              <a:ext cx="504056" cy="4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32" name="直接连接符 631"/>
            <p:cNvCxnSpPr/>
            <p:nvPr/>
          </p:nvCxnSpPr>
          <p:spPr bwMode="auto">
            <a:xfrm>
              <a:off x="7813923" y="2465875"/>
              <a:ext cx="504056" cy="4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33" name="直接连接符 632"/>
            <p:cNvCxnSpPr/>
            <p:nvPr/>
          </p:nvCxnSpPr>
          <p:spPr bwMode="auto">
            <a:xfrm>
              <a:off x="7813923" y="2673068"/>
              <a:ext cx="50405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634" name="Text Box 18"/>
            <p:cNvSpPr txBox="1">
              <a:spLocks noChangeArrowheads="1"/>
            </p:cNvSpPr>
            <p:nvPr/>
          </p:nvSpPr>
          <p:spPr bwMode="auto">
            <a:xfrm>
              <a:off x="8316416" y="2254143"/>
              <a:ext cx="576064" cy="52678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35" name="Text Box 18"/>
            <p:cNvSpPr txBox="1">
              <a:spLocks noChangeArrowheads="1"/>
            </p:cNvSpPr>
            <p:nvPr/>
          </p:nvSpPr>
          <p:spPr bwMode="auto">
            <a:xfrm>
              <a:off x="1475656" y="1269829"/>
              <a:ext cx="4758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latin typeface="宋体" pitchFamily="2" charset="-122"/>
                </a:rPr>
                <a:t>disp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636" name="Text Box 18"/>
            <p:cNvSpPr txBox="1">
              <a:spLocks noChangeArrowheads="1"/>
            </p:cNvSpPr>
            <p:nvPr/>
          </p:nvSpPr>
          <p:spPr bwMode="auto">
            <a:xfrm>
              <a:off x="5364089" y="2060847"/>
              <a:ext cx="648071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MUX4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37" name="矩形 636"/>
            <p:cNvSpPr/>
            <p:nvPr/>
          </p:nvSpPr>
          <p:spPr bwMode="auto">
            <a:xfrm>
              <a:off x="5364089" y="2248294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38" name="矩形 637"/>
            <p:cNvSpPr/>
            <p:nvPr/>
          </p:nvSpPr>
          <p:spPr bwMode="auto">
            <a:xfrm>
              <a:off x="5372473" y="2089784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639" name="直接连接符 349"/>
            <p:cNvCxnSpPr/>
            <p:nvPr/>
          </p:nvCxnSpPr>
          <p:spPr bwMode="auto">
            <a:xfrm rot="16200000" flipH="1">
              <a:off x="4788024" y="1556792"/>
              <a:ext cx="936104" cy="216024"/>
            </a:xfrm>
            <a:prstGeom prst="bentConnector3">
              <a:avLst>
                <a:gd name="adj1" fmla="val 9985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40" name="直接连接符 639"/>
            <p:cNvCxnSpPr/>
            <p:nvPr/>
          </p:nvCxnSpPr>
          <p:spPr bwMode="auto">
            <a:xfrm flipV="1">
              <a:off x="2627784" y="2276872"/>
              <a:ext cx="273630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41" name="AutoShape 15"/>
            <p:cNvSpPr>
              <a:spLocks noChangeArrowheads="1"/>
            </p:cNvSpPr>
            <p:nvPr/>
          </p:nvSpPr>
          <p:spPr bwMode="auto">
            <a:xfrm rot="16200000">
              <a:off x="4067845" y="1700908"/>
              <a:ext cx="576263" cy="288031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642" name="Text Box 18"/>
            <p:cNvSpPr txBox="1">
              <a:spLocks noChangeArrowheads="1"/>
            </p:cNvSpPr>
            <p:nvPr/>
          </p:nvSpPr>
          <p:spPr bwMode="auto">
            <a:xfrm>
              <a:off x="3995936" y="2347986"/>
              <a:ext cx="648071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36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43" name="矩形 642"/>
            <p:cNvSpPr/>
            <p:nvPr/>
          </p:nvSpPr>
          <p:spPr bwMode="auto">
            <a:xfrm>
              <a:off x="4571999" y="2382784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44" name="矩形 643"/>
            <p:cNvSpPr/>
            <p:nvPr/>
          </p:nvSpPr>
          <p:spPr bwMode="auto">
            <a:xfrm>
              <a:off x="4580383" y="2526800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645" name="直接连接符 362"/>
            <p:cNvCxnSpPr/>
            <p:nvPr/>
          </p:nvCxnSpPr>
          <p:spPr bwMode="auto">
            <a:xfrm rot="5400000">
              <a:off x="4464437" y="2024399"/>
              <a:ext cx="575168" cy="216023"/>
            </a:xfrm>
            <a:prstGeom prst="bentConnector3">
              <a:avLst>
                <a:gd name="adj1" fmla="val 10050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46" name="直接连接符 363"/>
            <p:cNvCxnSpPr/>
            <p:nvPr/>
          </p:nvCxnSpPr>
          <p:spPr bwMode="auto">
            <a:xfrm rot="16200000" flipV="1">
              <a:off x="4609804" y="2598218"/>
              <a:ext cx="284437" cy="216025"/>
            </a:xfrm>
            <a:prstGeom prst="bentConnector3">
              <a:avLst>
                <a:gd name="adj1" fmla="val 98556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647" name="Text Box 18"/>
            <p:cNvSpPr txBox="1">
              <a:spLocks noChangeArrowheads="1"/>
            </p:cNvSpPr>
            <p:nvPr/>
          </p:nvSpPr>
          <p:spPr bwMode="auto">
            <a:xfrm>
              <a:off x="3347865" y="1915938"/>
              <a:ext cx="648071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48" name="矩形 647"/>
            <p:cNvSpPr/>
            <p:nvPr/>
          </p:nvSpPr>
          <p:spPr bwMode="auto">
            <a:xfrm>
              <a:off x="3347865" y="2103385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49" name="矩形 648"/>
            <p:cNvSpPr/>
            <p:nvPr/>
          </p:nvSpPr>
          <p:spPr bwMode="auto">
            <a:xfrm>
              <a:off x="3356249" y="1944875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650" name="直接连接符 649"/>
            <p:cNvCxnSpPr/>
            <p:nvPr/>
          </p:nvCxnSpPr>
          <p:spPr bwMode="auto">
            <a:xfrm flipV="1">
              <a:off x="2623240" y="1987949"/>
              <a:ext cx="724624" cy="89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51" name="直接连接符 372"/>
            <p:cNvCxnSpPr/>
            <p:nvPr/>
          </p:nvCxnSpPr>
          <p:spPr bwMode="auto">
            <a:xfrm rot="5400000" flipH="1" flipV="1">
              <a:off x="3203403" y="2132411"/>
              <a:ext cx="144907" cy="144016"/>
            </a:xfrm>
            <a:prstGeom prst="bentConnector3">
              <a:avLst>
                <a:gd name="adj1" fmla="val 9601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652" name="Text Box 18"/>
            <p:cNvSpPr txBox="1">
              <a:spLocks noChangeArrowheads="1"/>
            </p:cNvSpPr>
            <p:nvPr/>
          </p:nvSpPr>
          <p:spPr bwMode="auto">
            <a:xfrm>
              <a:off x="3347865" y="1268761"/>
              <a:ext cx="648071" cy="57695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53" name="矩形 652"/>
            <p:cNvSpPr/>
            <p:nvPr/>
          </p:nvSpPr>
          <p:spPr bwMode="auto">
            <a:xfrm>
              <a:off x="3347865" y="1744239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4" name="矩形 653"/>
            <p:cNvSpPr/>
            <p:nvPr/>
          </p:nvSpPr>
          <p:spPr bwMode="auto">
            <a:xfrm>
              <a:off x="3356249" y="1297901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655" name="直接连接符 654"/>
            <p:cNvCxnSpPr/>
            <p:nvPr/>
          </p:nvCxnSpPr>
          <p:spPr bwMode="auto">
            <a:xfrm>
              <a:off x="2771800" y="1628800"/>
              <a:ext cx="57606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656" name="直接连接符 377"/>
            <p:cNvCxnSpPr/>
            <p:nvPr/>
          </p:nvCxnSpPr>
          <p:spPr bwMode="auto">
            <a:xfrm rot="5400000" flipH="1" flipV="1">
              <a:off x="2594024" y="2094608"/>
              <a:ext cx="1075630" cy="432049"/>
            </a:xfrm>
            <a:prstGeom prst="bentConnector3">
              <a:avLst>
                <a:gd name="adj1" fmla="val 10003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657" name="直接连接符 656"/>
            <p:cNvCxnSpPr/>
            <p:nvPr/>
          </p:nvCxnSpPr>
          <p:spPr bwMode="auto">
            <a:xfrm>
              <a:off x="3995936" y="2060848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58" name="直接连接符 657"/>
            <p:cNvCxnSpPr/>
            <p:nvPr/>
          </p:nvCxnSpPr>
          <p:spPr bwMode="auto">
            <a:xfrm>
              <a:off x="3995936" y="1628800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59" name="直接连接符 658"/>
            <p:cNvCxnSpPr/>
            <p:nvPr/>
          </p:nvCxnSpPr>
          <p:spPr bwMode="auto">
            <a:xfrm>
              <a:off x="4499992" y="1844824"/>
              <a:ext cx="360040" cy="89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0" name="直接连接符 659"/>
            <p:cNvCxnSpPr/>
            <p:nvPr/>
          </p:nvCxnSpPr>
          <p:spPr bwMode="auto">
            <a:xfrm>
              <a:off x="3131840" y="1340768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61" name="直接连接符 660"/>
            <p:cNvCxnSpPr/>
            <p:nvPr/>
          </p:nvCxnSpPr>
          <p:spPr bwMode="auto">
            <a:xfrm>
              <a:off x="2627784" y="1484784"/>
              <a:ext cx="72008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62" name="直接连接符 386"/>
            <p:cNvCxnSpPr/>
            <p:nvPr/>
          </p:nvCxnSpPr>
          <p:spPr bwMode="auto">
            <a:xfrm flipV="1">
              <a:off x="2627784" y="1196752"/>
              <a:ext cx="2520280" cy="504056"/>
            </a:xfrm>
            <a:prstGeom prst="bentConnector3">
              <a:avLst>
                <a:gd name="adj1" fmla="val 559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3" name="直接连接符 392"/>
            <p:cNvCxnSpPr/>
            <p:nvPr/>
          </p:nvCxnSpPr>
          <p:spPr bwMode="auto">
            <a:xfrm>
              <a:off x="3059832" y="1988394"/>
              <a:ext cx="3240360" cy="721420"/>
            </a:xfrm>
            <a:prstGeom prst="bentConnector3">
              <a:avLst>
                <a:gd name="adj1" fmla="val 2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664" name="Text Box 18"/>
            <p:cNvSpPr txBox="1">
              <a:spLocks noChangeArrowheads="1"/>
            </p:cNvSpPr>
            <p:nvPr/>
          </p:nvSpPr>
          <p:spPr bwMode="auto">
            <a:xfrm>
              <a:off x="2965932" y="1233292"/>
              <a:ext cx="165908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65" name="直接连接符 664"/>
            <p:cNvCxnSpPr/>
            <p:nvPr/>
          </p:nvCxnSpPr>
          <p:spPr bwMode="auto">
            <a:xfrm>
              <a:off x="1835696" y="1988840"/>
              <a:ext cx="216024" cy="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66" name="直接连接符 665"/>
            <p:cNvCxnSpPr/>
            <p:nvPr/>
          </p:nvCxnSpPr>
          <p:spPr bwMode="auto">
            <a:xfrm>
              <a:off x="1475656" y="1915938"/>
              <a:ext cx="576064" cy="89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67" name="直接连接符 666"/>
            <p:cNvCxnSpPr/>
            <p:nvPr/>
          </p:nvCxnSpPr>
          <p:spPr bwMode="auto">
            <a:xfrm>
              <a:off x="1475656" y="1268760"/>
              <a:ext cx="0" cy="79951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8" name="直接连接符 667"/>
            <p:cNvCxnSpPr/>
            <p:nvPr/>
          </p:nvCxnSpPr>
          <p:spPr bwMode="auto">
            <a:xfrm>
              <a:off x="1475656" y="1484784"/>
              <a:ext cx="576063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69" name="直接连接符 439"/>
            <p:cNvCxnSpPr>
              <a:endCxn id="670" idx="2"/>
            </p:cNvCxnSpPr>
            <p:nvPr/>
          </p:nvCxnSpPr>
          <p:spPr bwMode="auto">
            <a:xfrm rot="10800000">
              <a:off x="971600" y="2060848"/>
              <a:ext cx="5328592" cy="78760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70" name="Text Box 18"/>
            <p:cNvSpPr txBox="1">
              <a:spLocks noChangeArrowheads="1"/>
            </p:cNvSpPr>
            <p:nvPr/>
          </p:nvSpPr>
          <p:spPr bwMode="auto">
            <a:xfrm>
              <a:off x="683568" y="1771923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71" name="直接连接符 372"/>
            <p:cNvCxnSpPr/>
            <p:nvPr/>
          </p:nvCxnSpPr>
          <p:spPr bwMode="auto">
            <a:xfrm flipV="1">
              <a:off x="1115618" y="1523610"/>
              <a:ext cx="360039" cy="248313"/>
            </a:xfrm>
            <a:prstGeom prst="bentConnector3">
              <a:avLst>
                <a:gd name="adj1" fmla="val -26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72" name="直接连接符 671"/>
            <p:cNvCxnSpPr/>
            <p:nvPr/>
          </p:nvCxnSpPr>
          <p:spPr bwMode="auto">
            <a:xfrm flipV="1">
              <a:off x="827584" y="1484784"/>
              <a:ext cx="0" cy="29108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73" name="Text Box 18"/>
            <p:cNvSpPr txBox="1">
              <a:spLocks noChangeArrowheads="1"/>
            </p:cNvSpPr>
            <p:nvPr/>
          </p:nvSpPr>
          <p:spPr bwMode="auto">
            <a:xfrm>
              <a:off x="683568" y="1269829"/>
              <a:ext cx="304180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74" name="Text Box 18"/>
            <p:cNvSpPr txBox="1">
              <a:spLocks noChangeArrowheads="1"/>
            </p:cNvSpPr>
            <p:nvPr/>
          </p:nvSpPr>
          <p:spPr bwMode="auto">
            <a:xfrm>
              <a:off x="1547664" y="2996952"/>
              <a:ext cx="392745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GR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75" name="Text Box 18"/>
            <p:cNvSpPr txBox="1">
              <a:spLocks noChangeArrowheads="1"/>
            </p:cNvSpPr>
            <p:nvPr/>
          </p:nvSpPr>
          <p:spPr bwMode="auto">
            <a:xfrm>
              <a:off x="636960" y="2996952"/>
              <a:ext cx="406648" cy="2387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IR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76" name="Text Box 18"/>
            <p:cNvSpPr txBox="1">
              <a:spLocks noChangeArrowheads="1"/>
            </p:cNvSpPr>
            <p:nvPr/>
          </p:nvSpPr>
          <p:spPr bwMode="auto">
            <a:xfrm>
              <a:off x="4247776" y="1245622"/>
              <a:ext cx="252216" cy="22559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op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677" name="直接连接符 676"/>
            <p:cNvCxnSpPr/>
            <p:nvPr/>
          </p:nvCxnSpPr>
          <p:spPr bwMode="auto">
            <a:xfrm flipV="1">
              <a:off x="2555776" y="2420891"/>
              <a:ext cx="0" cy="57606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678" name="Text Box 18"/>
            <p:cNvSpPr txBox="1">
              <a:spLocks noChangeArrowheads="1"/>
            </p:cNvSpPr>
            <p:nvPr/>
          </p:nvSpPr>
          <p:spPr bwMode="auto">
            <a:xfrm>
              <a:off x="2411760" y="2996952"/>
              <a:ext cx="432048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PC</a:t>
              </a:r>
              <a:r>
                <a:rPr lang="en-US" altLang="zh-CN" sz="1600" b="1" baseline="-18000" dirty="0" smtClean="0">
                  <a:solidFill>
                    <a:srgbClr val="FF3399"/>
                  </a:solidFill>
                  <a:latin typeface="宋体" pitchFamily="2" charset="-122"/>
                </a:rPr>
                <a:t>+1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679" name="直接连接符 678"/>
            <p:cNvCxnSpPr/>
            <p:nvPr/>
          </p:nvCxnSpPr>
          <p:spPr bwMode="auto">
            <a:xfrm flipV="1">
              <a:off x="2123728" y="2420890"/>
              <a:ext cx="1" cy="57606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80" name="直接连接符 679"/>
            <p:cNvCxnSpPr/>
            <p:nvPr/>
          </p:nvCxnSpPr>
          <p:spPr bwMode="auto">
            <a:xfrm flipV="1">
              <a:off x="1691680" y="2061745"/>
              <a:ext cx="360040" cy="1435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81" name="直接连接符 680"/>
            <p:cNvCxnSpPr/>
            <p:nvPr/>
          </p:nvCxnSpPr>
          <p:spPr bwMode="auto">
            <a:xfrm flipV="1">
              <a:off x="827584" y="2060849"/>
              <a:ext cx="0" cy="93610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82" name="直接连接符 681"/>
            <p:cNvCxnSpPr/>
            <p:nvPr/>
          </p:nvCxnSpPr>
          <p:spPr bwMode="auto">
            <a:xfrm flipV="1">
              <a:off x="3419872" y="2204865"/>
              <a:ext cx="0" cy="79208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683" name="Text Box 18"/>
            <p:cNvSpPr txBox="1">
              <a:spLocks noChangeArrowheads="1"/>
            </p:cNvSpPr>
            <p:nvPr/>
          </p:nvSpPr>
          <p:spPr bwMode="auto">
            <a:xfrm>
              <a:off x="1979712" y="2996952"/>
              <a:ext cx="432048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PC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684" name="直接连接符 683"/>
            <p:cNvCxnSpPr/>
            <p:nvPr/>
          </p:nvCxnSpPr>
          <p:spPr bwMode="auto">
            <a:xfrm flipV="1">
              <a:off x="1691680" y="2204864"/>
              <a:ext cx="0" cy="7920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cxnSp>
          <p:nvCxnSpPr>
            <p:cNvPr id="685" name="直接连接符 684"/>
            <p:cNvCxnSpPr/>
            <p:nvPr/>
          </p:nvCxnSpPr>
          <p:spPr bwMode="auto">
            <a:xfrm flipV="1">
              <a:off x="3923928" y="1844825"/>
              <a:ext cx="0" cy="11521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86" name="直接连接符 685"/>
            <p:cNvCxnSpPr/>
            <p:nvPr/>
          </p:nvCxnSpPr>
          <p:spPr bwMode="auto">
            <a:xfrm flipV="1">
              <a:off x="4572000" y="2628778"/>
              <a:ext cx="0" cy="3681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87" name="直接连接符 686"/>
            <p:cNvCxnSpPr>
              <a:endCxn id="641" idx="3"/>
            </p:cNvCxnSpPr>
            <p:nvPr/>
          </p:nvCxnSpPr>
          <p:spPr bwMode="auto">
            <a:xfrm>
              <a:off x="4355977" y="1484784"/>
              <a:ext cx="0" cy="12963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88" name="直接连接符 687"/>
            <p:cNvCxnSpPr/>
            <p:nvPr/>
          </p:nvCxnSpPr>
          <p:spPr bwMode="auto">
            <a:xfrm flipV="1">
              <a:off x="5652120" y="2348880"/>
              <a:ext cx="0" cy="64807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89" name="直接连接符 688"/>
            <p:cNvCxnSpPr/>
            <p:nvPr/>
          </p:nvCxnSpPr>
          <p:spPr bwMode="auto">
            <a:xfrm flipH="1" flipV="1">
              <a:off x="6588224" y="2924944"/>
              <a:ext cx="198" cy="8528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90" name="直接连接符 689"/>
            <p:cNvCxnSpPr/>
            <p:nvPr/>
          </p:nvCxnSpPr>
          <p:spPr bwMode="auto">
            <a:xfrm>
              <a:off x="6588224" y="1915938"/>
              <a:ext cx="0" cy="1316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691" name="Text Box 18"/>
            <p:cNvSpPr txBox="1">
              <a:spLocks noChangeArrowheads="1"/>
            </p:cNvSpPr>
            <p:nvPr/>
          </p:nvSpPr>
          <p:spPr bwMode="auto">
            <a:xfrm>
              <a:off x="6335659" y="2996952"/>
              <a:ext cx="540597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MDR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92" name="Text Box 18"/>
            <p:cNvSpPr txBox="1">
              <a:spLocks noChangeArrowheads="1"/>
            </p:cNvSpPr>
            <p:nvPr/>
          </p:nvSpPr>
          <p:spPr bwMode="auto">
            <a:xfrm>
              <a:off x="6335659" y="1673152"/>
              <a:ext cx="540597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MAR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93" name="Text Box 18"/>
            <p:cNvSpPr txBox="1">
              <a:spLocks noChangeArrowheads="1"/>
            </p:cNvSpPr>
            <p:nvPr/>
          </p:nvSpPr>
          <p:spPr bwMode="auto">
            <a:xfrm>
              <a:off x="2987824" y="2996952"/>
              <a:ext cx="720080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ALUA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94" name="Text Box 18"/>
            <p:cNvSpPr txBox="1">
              <a:spLocks noChangeArrowheads="1"/>
            </p:cNvSpPr>
            <p:nvPr/>
          </p:nvSpPr>
          <p:spPr bwMode="auto">
            <a:xfrm>
              <a:off x="3707904" y="2996952"/>
              <a:ext cx="720080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ALUB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95" name="Text Box 18"/>
            <p:cNvSpPr txBox="1">
              <a:spLocks noChangeArrowheads="1"/>
            </p:cNvSpPr>
            <p:nvPr/>
          </p:nvSpPr>
          <p:spPr bwMode="auto">
            <a:xfrm>
              <a:off x="4463988" y="2996952"/>
              <a:ext cx="468052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GR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96" name="Text Box 18"/>
            <p:cNvSpPr txBox="1">
              <a:spLocks noChangeArrowheads="1"/>
            </p:cNvSpPr>
            <p:nvPr/>
          </p:nvSpPr>
          <p:spPr bwMode="auto">
            <a:xfrm>
              <a:off x="5438775" y="2996952"/>
              <a:ext cx="645393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MAR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97" name="Text Box 18"/>
            <p:cNvSpPr txBox="1">
              <a:spLocks noChangeArrowheads="1"/>
            </p:cNvSpPr>
            <p:nvPr/>
          </p:nvSpPr>
          <p:spPr bwMode="auto">
            <a:xfrm>
              <a:off x="7236296" y="1701877"/>
              <a:ext cx="504056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WMFC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98" name="Text Box 18"/>
            <p:cNvSpPr txBox="1">
              <a:spLocks noChangeArrowheads="1"/>
            </p:cNvSpPr>
            <p:nvPr/>
          </p:nvSpPr>
          <p:spPr bwMode="auto">
            <a:xfrm>
              <a:off x="6970914" y="3011314"/>
              <a:ext cx="1201486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Read Write</a:t>
              </a:r>
              <a:endParaRPr lang="en-US" altLang="zh-CN" sz="16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99" name="Text Box 23"/>
            <p:cNvSpPr txBox="1">
              <a:spLocks noChangeArrowheads="1"/>
            </p:cNvSpPr>
            <p:nvPr/>
          </p:nvSpPr>
          <p:spPr bwMode="auto">
            <a:xfrm>
              <a:off x="5868144" y="1268761"/>
              <a:ext cx="1944216" cy="288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时序信号形成电路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700" name="直接连接符 699"/>
            <p:cNvCxnSpPr/>
            <p:nvPr/>
          </p:nvCxnSpPr>
          <p:spPr bwMode="auto">
            <a:xfrm flipH="1" flipV="1">
              <a:off x="7308304" y="2924944"/>
              <a:ext cx="198" cy="8528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701" name="直接连接符 700"/>
            <p:cNvCxnSpPr/>
            <p:nvPr/>
          </p:nvCxnSpPr>
          <p:spPr bwMode="auto">
            <a:xfrm flipH="1" flipV="1">
              <a:off x="7740154" y="2924944"/>
              <a:ext cx="198" cy="8528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702" name="直接连接符 701"/>
            <p:cNvCxnSpPr/>
            <p:nvPr/>
          </p:nvCxnSpPr>
          <p:spPr bwMode="auto">
            <a:xfrm flipH="1" flipV="1">
              <a:off x="7452122" y="1556792"/>
              <a:ext cx="198" cy="13244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</p:grpSp>
      <p:sp>
        <p:nvSpPr>
          <p:cNvPr id="703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AutoShape 4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05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00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00392" y="6454030"/>
            <a:ext cx="1040904" cy="359346"/>
          </a:xfrm>
        </p:spPr>
        <p:txBody>
          <a:bodyPr/>
          <a:lstStyle/>
          <a:p>
            <a:fld id="{D9F6E18D-FF9A-4BD5-BDFA-25F6368EE484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934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" grpId="0"/>
      <p:bldP spid="603" grpId="0"/>
      <p:bldP spid="604" grpId="0"/>
      <p:bldP spid="6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86" name="Text Box 5"/>
          <p:cNvSpPr txBox="1">
            <a:spLocks noChangeArrowheads="1"/>
          </p:cNvSpPr>
          <p:nvPr/>
        </p:nvSpPr>
        <p:spPr bwMode="auto">
          <a:xfrm>
            <a:off x="179512" y="260648"/>
            <a:ext cx="8784976" cy="474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取指令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阶段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的</a:t>
            </a:r>
            <a:r>
              <a:rPr lang="en-US" altLang="zh-CN" sz="2200" dirty="0" err="1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200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 smtClean="0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sz="2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7" name="Text Box 318"/>
          <p:cNvSpPr txBox="1">
            <a:spLocks noChangeArrowheads="1"/>
          </p:cNvSpPr>
          <p:nvPr/>
        </p:nvSpPr>
        <p:spPr bwMode="auto">
          <a:xfrm>
            <a:off x="1259633" y="691326"/>
            <a:ext cx="4104456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t1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MAR</a:t>
            </a:r>
            <a:r>
              <a:rPr lang="en-US" altLang="zh-CN" sz="2200" b="1" dirty="0">
                <a:latin typeface="+mn-ea"/>
              </a:rPr>
              <a:t>←(PC</a:t>
            </a:r>
            <a:r>
              <a:rPr lang="en-US" altLang="zh-CN" sz="2200" b="1" dirty="0" smtClean="0">
                <a:latin typeface="+mn-ea"/>
              </a:rPr>
              <a:t>)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t2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spc="-100" dirty="0" smtClean="0">
                <a:latin typeface="+mn-ea"/>
              </a:rPr>
              <a:t>MDR</a:t>
            </a:r>
            <a:r>
              <a:rPr lang="en-US" altLang="zh-CN" sz="2200" b="1" spc="-100" dirty="0">
                <a:latin typeface="+mn-ea"/>
              </a:rPr>
              <a:t>←M[(MAR</a:t>
            </a:r>
            <a:r>
              <a:rPr lang="en-US" altLang="zh-CN" sz="2200" b="1" spc="-100" dirty="0" smtClean="0">
                <a:latin typeface="+mn-ea"/>
              </a:rPr>
              <a:t>)],PC</a:t>
            </a:r>
            <a:r>
              <a:rPr lang="en-US" altLang="zh-CN" sz="2200" b="1" spc="-100" dirty="0">
                <a:latin typeface="+mn-ea"/>
              </a:rPr>
              <a:t>←(PC)</a:t>
            </a:r>
            <a:r>
              <a:rPr lang="zh-CN" altLang="zh-CN" sz="2200" b="1" spc="-100" dirty="0">
                <a:latin typeface="+mn-ea"/>
              </a:rPr>
              <a:t>＋</a:t>
            </a:r>
            <a:r>
              <a:rPr lang="en-US" altLang="zh-CN" sz="2200" b="1" spc="-100" dirty="0" smtClean="0">
                <a:latin typeface="+mn-ea"/>
              </a:rPr>
              <a:t>1</a:t>
            </a:r>
            <a:endParaRPr lang="en-US" altLang="zh-CN" sz="2200" b="1" spc="-100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t3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IR</a:t>
            </a:r>
            <a:r>
              <a:rPr lang="en-US" altLang="zh-CN" sz="2200" b="1" dirty="0">
                <a:latin typeface="+mn-ea"/>
              </a:rPr>
              <a:t>←(MDR</a:t>
            </a:r>
            <a:r>
              <a:rPr lang="en-US" altLang="zh-CN" sz="2200" b="1" dirty="0" smtClean="0">
                <a:latin typeface="+mn-ea"/>
              </a:rPr>
              <a:t>)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88" name="Text Box 318"/>
          <p:cNvSpPr txBox="1">
            <a:spLocks noChangeArrowheads="1"/>
          </p:cNvSpPr>
          <p:nvPr/>
        </p:nvSpPr>
        <p:spPr bwMode="auto">
          <a:xfrm>
            <a:off x="5292080" y="698937"/>
            <a:ext cx="316835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t1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MAR</a:t>
            </a:r>
            <a:r>
              <a:rPr lang="en-US" altLang="zh-CN" sz="2200" b="1" baseline="-18000" dirty="0" err="1" smtClean="0">
                <a:latin typeface="+mn-ea"/>
              </a:rPr>
              <a:t>sel</a:t>
            </a:r>
            <a:r>
              <a:rPr lang="zh-CN" altLang="en-US" sz="2200" b="1" dirty="0" smtClean="0">
                <a:latin typeface="+mn-ea"/>
              </a:rPr>
              <a:t>＝</a:t>
            </a:r>
            <a:r>
              <a:rPr lang="en-US" altLang="zh-CN" sz="2200" b="1" dirty="0" smtClean="0">
                <a:latin typeface="+mn-ea"/>
              </a:rPr>
              <a:t>0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MAR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t2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宋体" pitchFamily="2" charset="-122"/>
              </a:rPr>
              <a:t>Read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WMFC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+mn-ea"/>
              </a:rPr>
              <a:t>PC</a:t>
            </a:r>
            <a:r>
              <a:rPr lang="en-US" altLang="zh-CN" sz="2200" b="1" baseline="-18000" dirty="0">
                <a:latin typeface="+mn-ea"/>
              </a:rPr>
              <a:t>+1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t3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IR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101" name="Text Box 5"/>
          <p:cNvSpPr txBox="1">
            <a:spLocks noChangeArrowheads="1"/>
          </p:cNvSpPr>
          <p:nvPr/>
        </p:nvSpPr>
        <p:spPr bwMode="auto">
          <a:xfrm>
            <a:off x="179512" y="1916832"/>
            <a:ext cx="8784976" cy="474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M[(R1)]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←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(R2)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执行阶段的</a:t>
            </a:r>
            <a:r>
              <a:rPr lang="en-US" altLang="zh-CN" sz="2200" dirty="0" err="1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200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 smtClean="0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sz="2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2" name="Text Box 318"/>
          <p:cNvSpPr txBox="1">
            <a:spLocks noChangeArrowheads="1"/>
          </p:cNvSpPr>
          <p:nvPr/>
        </p:nvSpPr>
        <p:spPr bwMode="auto">
          <a:xfrm>
            <a:off x="1259632" y="2348880"/>
            <a:ext cx="40182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MAR</a:t>
            </a:r>
            <a:r>
              <a:rPr lang="en-US" altLang="zh-CN" sz="2200" b="1" dirty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(R1)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MDR←(R2)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M</a:t>
            </a:r>
            <a:r>
              <a:rPr lang="en-US" altLang="zh-CN" sz="2200" b="1" dirty="0">
                <a:latin typeface="+mn-ea"/>
              </a:rPr>
              <a:t>[(MAR</a:t>
            </a:r>
            <a:r>
              <a:rPr lang="en-US" altLang="zh-CN" sz="2200" b="1" dirty="0" smtClean="0">
                <a:latin typeface="+mn-ea"/>
              </a:rPr>
              <a:t>)]←</a:t>
            </a:r>
            <a:r>
              <a:rPr lang="en-US" altLang="zh-CN" sz="2200" b="1" dirty="0">
                <a:latin typeface="+mn-ea"/>
              </a:rPr>
              <a:t>(MDR</a:t>
            </a:r>
            <a:r>
              <a:rPr lang="en-US" altLang="zh-CN" sz="2200" b="1" dirty="0" smtClean="0">
                <a:latin typeface="+mn-ea"/>
              </a:rPr>
              <a:t>)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03" name="Text Box 318"/>
          <p:cNvSpPr txBox="1">
            <a:spLocks noChangeArrowheads="1"/>
          </p:cNvSpPr>
          <p:nvPr/>
        </p:nvSpPr>
        <p:spPr bwMode="auto">
          <a:xfrm>
            <a:off x="5277863" y="2348880"/>
            <a:ext cx="372212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>
                <a:latin typeface="+mn-ea"/>
              </a:rPr>
              <a:t>MAR</a:t>
            </a:r>
            <a:r>
              <a:rPr lang="en-US" altLang="zh-CN" sz="2200" b="1" baseline="-18000" dirty="0" err="1">
                <a:latin typeface="+mn-ea"/>
              </a:rPr>
              <a:t>sel</a:t>
            </a:r>
            <a:r>
              <a:rPr lang="zh-CN" altLang="en-US" sz="2200" b="1" dirty="0" smtClean="0">
                <a:latin typeface="+mn-ea"/>
              </a:rPr>
              <a:t>＝</a:t>
            </a:r>
            <a:r>
              <a:rPr lang="en-US" altLang="zh-CN" sz="2200" b="1" dirty="0" smtClean="0">
                <a:latin typeface="+mn-ea"/>
              </a:rPr>
              <a:t>1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MAR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 err="1" smtClean="0">
                <a:latin typeface="+mn-ea"/>
              </a:rPr>
              <a:t>MDR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宋体" pitchFamily="2" charset="-122"/>
              </a:rPr>
              <a:t>Write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WMFC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 smtClean="0">
                <a:latin typeface="+mn-ea"/>
              </a:rPr>
              <a:t>End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104" name="Text Box 5"/>
          <p:cNvSpPr txBox="1">
            <a:spLocks noChangeArrowheads="1"/>
          </p:cNvSpPr>
          <p:nvPr/>
        </p:nvSpPr>
        <p:spPr bwMode="auto">
          <a:xfrm>
            <a:off x="179512" y="3187655"/>
            <a:ext cx="8784976" cy="474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R1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←(R1)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－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(R2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)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执行阶段的</a:t>
            </a:r>
            <a:r>
              <a:rPr lang="en-US" altLang="zh-CN" sz="2200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 smtClean="0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200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 smtClean="0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sz="2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5" name="Text Box 318"/>
          <p:cNvSpPr txBox="1">
            <a:spLocks noChangeArrowheads="1"/>
          </p:cNvSpPr>
          <p:nvPr/>
        </p:nvSpPr>
        <p:spPr bwMode="auto">
          <a:xfrm>
            <a:off x="1259633" y="3619703"/>
            <a:ext cx="3960439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R1←</a:t>
            </a:r>
            <a:r>
              <a:rPr lang="en-US" altLang="zh-CN" sz="2200" b="1" dirty="0" smtClean="0">
                <a:latin typeface="宋体" pitchFamily="2" charset="-122"/>
              </a:rPr>
              <a:t>(R1)</a:t>
            </a:r>
            <a:r>
              <a:rPr lang="zh-CN" altLang="en-US" sz="2200" b="1" dirty="0" smtClean="0">
                <a:latin typeface="宋体" pitchFamily="2" charset="-122"/>
              </a:rPr>
              <a:t>－</a:t>
            </a:r>
            <a:r>
              <a:rPr lang="en-US" altLang="zh-CN" sz="2200" b="1" dirty="0" smtClean="0">
                <a:latin typeface="+mn-ea"/>
              </a:rPr>
              <a:t>(R2)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07" name="Text Box 59"/>
          <p:cNvSpPr txBox="1">
            <a:spLocks noChangeArrowheads="1"/>
          </p:cNvSpPr>
          <p:nvPr/>
        </p:nvSpPr>
        <p:spPr bwMode="auto">
          <a:xfrm>
            <a:off x="179388" y="4503428"/>
            <a:ext cx="8785225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影响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指令执行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过程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uOPCmd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序列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组织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因素：</a:t>
            </a:r>
          </a:p>
          <a:p>
            <a:pPr algn="l">
              <a:lnSpc>
                <a:spcPct val="115000"/>
              </a:lnSpc>
            </a:pPr>
            <a:r>
              <a:rPr lang="zh-CN" altLang="en-US" b="1" dirty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   数据通路结构、</a:t>
            </a:r>
            <a:r>
              <a:rPr lang="zh-CN" altLang="en-US" b="1" dirty="0">
                <a:latin typeface="宋体" pitchFamily="2" charset="-122"/>
              </a:rPr>
              <a:t>指令类型及</a:t>
            </a:r>
            <a:r>
              <a:rPr lang="zh-CN" altLang="en-US" b="1" dirty="0" smtClean="0">
                <a:latin typeface="宋体" pitchFamily="2" charset="-122"/>
              </a:rPr>
              <a:t>寻址方式、上条指令状态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09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AutoShape 4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648"/>
          <p:cNvSpPr txBox="1">
            <a:spLocks noChangeArrowheads="1"/>
          </p:cNvSpPr>
          <p:nvPr/>
        </p:nvSpPr>
        <p:spPr bwMode="auto">
          <a:xfrm>
            <a:off x="179389" y="5956596"/>
            <a:ext cx="5688756" cy="42473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5-1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dirty="0" smtClean="0">
                <a:latin typeface="宋体" pitchFamily="2" charset="-122"/>
              </a:rPr>
              <a:t>P236—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3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5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6(1)</a:t>
            </a:r>
            <a:r>
              <a:rPr lang="zh-CN" altLang="en-US" b="1" dirty="0" smtClean="0">
                <a:latin typeface="宋体" pitchFamily="2" charset="-122"/>
              </a:rPr>
              <a:t>和</a:t>
            </a:r>
            <a:r>
              <a:rPr lang="en-US" altLang="zh-CN" b="1" dirty="0" smtClean="0">
                <a:latin typeface="宋体" pitchFamily="2" charset="-122"/>
              </a:rPr>
              <a:t>(4)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4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9" name="Text Box 318"/>
          <p:cNvSpPr txBox="1">
            <a:spLocks noChangeArrowheads="1"/>
          </p:cNvSpPr>
          <p:nvPr/>
        </p:nvSpPr>
        <p:spPr bwMode="auto">
          <a:xfrm>
            <a:off x="5229474" y="3642409"/>
            <a:ext cx="380702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28650" indent="-628650"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spc="-100" dirty="0" err="1" smtClean="0">
                <a:latin typeface="+mn-ea"/>
              </a:rPr>
              <a:t>ALUA</a:t>
            </a:r>
            <a:r>
              <a:rPr lang="en-US" altLang="zh-CN" sz="2200" b="1" spc="-100" baseline="-18000" dirty="0" err="1" smtClean="0">
                <a:latin typeface="+mn-ea"/>
              </a:rPr>
              <a:t>sel</a:t>
            </a:r>
            <a:r>
              <a:rPr lang="zh-CN" altLang="en-US" sz="2200" b="1" spc="-100" dirty="0" smtClean="0">
                <a:latin typeface="+mn-ea"/>
              </a:rPr>
              <a:t>＝</a:t>
            </a:r>
            <a:r>
              <a:rPr lang="en-US" altLang="zh-CN" sz="2200" b="1" spc="-100" dirty="0" smtClean="0">
                <a:latin typeface="+mn-ea"/>
              </a:rPr>
              <a:t>1</a:t>
            </a:r>
            <a:r>
              <a:rPr lang="zh-CN" altLang="en-US" sz="2200" b="1" spc="-100" dirty="0" smtClean="0">
                <a:latin typeface="+mn-ea"/>
              </a:rPr>
              <a:t>、</a:t>
            </a:r>
            <a:r>
              <a:rPr lang="en-US" altLang="zh-CN" sz="2200" b="1" spc="-100" dirty="0" err="1" smtClean="0">
                <a:latin typeface="+mn-ea"/>
              </a:rPr>
              <a:t>ALUB</a:t>
            </a:r>
            <a:r>
              <a:rPr lang="en-US" altLang="zh-CN" sz="2200" b="1" spc="-100" baseline="-18000" dirty="0" err="1" smtClean="0">
                <a:latin typeface="+mn-ea"/>
              </a:rPr>
              <a:t>sel</a:t>
            </a:r>
            <a:r>
              <a:rPr lang="zh-CN" altLang="en-US" sz="2200" b="1" spc="-100" dirty="0">
                <a:latin typeface="+mn-ea"/>
              </a:rPr>
              <a:t>＝</a:t>
            </a:r>
            <a:r>
              <a:rPr lang="en-US" altLang="zh-CN" sz="2200" b="1" spc="-100" dirty="0">
                <a:latin typeface="+mn-ea"/>
              </a:rPr>
              <a:t>01</a:t>
            </a:r>
            <a:r>
              <a:rPr lang="zh-CN" altLang="en-US" sz="2200" b="1" spc="-100" dirty="0" smtClean="0">
                <a:latin typeface="+mn-ea"/>
              </a:rPr>
              <a:t>、</a:t>
            </a:r>
            <a:endParaRPr lang="en-US" altLang="zh-CN" sz="2200" b="1" spc="-100" dirty="0" smtClean="0">
              <a:latin typeface="+mn-ea"/>
            </a:endParaRPr>
          </a:p>
          <a:p>
            <a:pPr marL="628650" indent="-628650" algn="l">
              <a:lnSpc>
                <a:spcPct val="125000"/>
              </a:lnSpc>
            </a:pPr>
            <a:r>
              <a:rPr lang="en-US" altLang="zh-CN" sz="2200" b="1" spc="-100" dirty="0">
                <a:latin typeface="+mn-ea"/>
              </a:rPr>
              <a:t> </a:t>
            </a:r>
            <a:r>
              <a:rPr lang="en-US" altLang="zh-CN" sz="2200" b="1" spc="-100" dirty="0" smtClean="0">
                <a:latin typeface="+mn-ea"/>
              </a:rPr>
              <a:t> op</a:t>
            </a:r>
            <a:r>
              <a:rPr lang="zh-CN" altLang="en-US" sz="2200" b="1" spc="-100" dirty="0">
                <a:latin typeface="+mn-ea"/>
              </a:rPr>
              <a:t>＝</a:t>
            </a:r>
            <a:r>
              <a:rPr lang="en-US" altLang="zh-CN" sz="2200" b="1" spc="-100" dirty="0">
                <a:latin typeface="+mn-ea"/>
              </a:rPr>
              <a:t>01</a:t>
            </a:r>
            <a:r>
              <a:rPr lang="zh-CN" altLang="en-US" sz="2200" b="1" spc="-100" dirty="0" smtClean="0">
                <a:latin typeface="+mn-ea"/>
              </a:rPr>
              <a:t>、</a:t>
            </a:r>
            <a:r>
              <a:rPr lang="en-US" altLang="zh-CN" sz="2200" b="1" spc="-100" dirty="0" err="1" smtClean="0">
                <a:latin typeface="+mn-ea"/>
              </a:rPr>
              <a:t>GR</a:t>
            </a:r>
            <a:r>
              <a:rPr lang="en-US" altLang="zh-CN" sz="2200" b="1" spc="-100" baseline="-18000" dirty="0" err="1" smtClean="0">
                <a:latin typeface="+mn-ea"/>
              </a:rPr>
              <a:t>sel</a:t>
            </a:r>
            <a:r>
              <a:rPr lang="zh-CN" altLang="en-US" sz="2200" b="1" spc="-100" dirty="0" smtClean="0">
                <a:latin typeface="+mn-ea"/>
              </a:rPr>
              <a:t>＝</a:t>
            </a:r>
            <a:r>
              <a:rPr lang="en-US" altLang="zh-CN" sz="2200" b="1" spc="-100" dirty="0" smtClean="0">
                <a:latin typeface="+mn-ea"/>
              </a:rPr>
              <a:t>0</a:t>
            </a:r>
            <a:r>
              <a:rPr lang="zh-CN" altLang="en-US" sz="2200" b="1" spc="-100" dirty="0" smtClean="0">
                <a:latin typeface="+mn-ea"/>
              </a:rPr>
              <a:t>、</a:t>
            </a:r>
            <a:r>
              <a:rPr lang="en-US" altLang="zh-CN" sz="2200" b="1" spc="-100" dirty="0" err="1" smtClean="0">
                <a:latin typeface="+mn-ea"/>
              </a:rPr>
              <a:t>GR</a:t>
            </a:r>
            <a:r>
              <a:rPr lang="en-US" altLang="zh-CN" sz="2200" b="1" spc="-100" baseline="-18000" dirty="0" err="1" smtClean="0">
                <a:latin typeface="+mn-ea"/>
              </a:rPr>
              <a:t>in</a:t>
            </a:r>
            <a:r>
              <a:rPr lang="en-US" altLang="zh-CN" sz="2200" b="1" spc="-100" dirty="0" smtClean="0">
                <a:latin typeface="+mn-ea"/>
              </a:rPr>
              <a:t>, End</a:t>
            </a:r>
            <a:endParaRPr lang="en-US" altLang="zh-CN" sz="2200" b="1" spc="-100" baseline="-18000" dirty="0">
              <a:latin typeface="+mn-ea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79512" y="5383291"/>
            <a:ext cx="8784976" cy="493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*指令执行过程组织的结果：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ISA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的状态转换图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汇总所有</a:t>
            </a:r>
            <a:r>
              <a:rPr lang="en-US" altLang="zh-CN" sz="1800" dirty="0" err="1"/>
              <a:t>μ</a:t>
            </a:r>
            <a:r>
              <a:rPr lang="en-US" altLang="zh-CN" sz="1800" b="1" dirty="0" err="1">
                <a:latin typeface="宋体" pitchFamily="2" charset="-122"/>
              </a:rPr>
              <a:t>OPCmd</a:t>
            </a:r>
            <a:r>
              <a:rPr lang="zh-CN" altLang="en-US" sz="1800" b="1" dirty="0">
                <a:latin typeface="宋体" pitchFamily="2" charset="-122"/>
              </a:rPr>
              <a:t>序列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1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5" name="线形标注 2 24"/>
          <p:cNvSpPr/>
          <p:nvPr/>
        </p:nvSpPr>
        <p:spPr bwMode="auto">
          <a:xfrm>
            <a:off x="6372200" y="5915841"/>
            <a:ext cx="1656184" cy="321471"/>
          </a:xfrm>
          <a:prstGeom prst="borderCallout2">
            <a:avLst>
              <a:gd name="adj1" fmla="val 48951"/>
              <a:gd name="adj2" fmla="val -717"/>
              <a:gd name="adj3" fmla="val 46612"/>
              <a:gd name="adj4" fmla="val -4934"/>
              <a:gd name="adj5" fmla="val -30998"/>
              <a:gd name="adj6" fmla="val -26904"/>
            </a:avLst>
          </a:prstGeom>
          <a:solidFill>
            <a:srgbClr val="CCFFFF"/>
          </a:solidFill>
          <a:ln w="15875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b="1" dirty="0" smtClean="0">
                <a:latin typeface="宋体" pitchFamily="2" charset="-122"/>
              </a:rPr>
              <a:t>CU</a:t>
            </a:r>
            <a:r>
              <a:rPr lang="zh-CN" altLang="en-US" sz="1800" b="1" dirty="0" smtClean="0">
                <a:latin typeface="宋体" pitchFamily="2" charset="-122"/>
              </a:rPr>
              <a:t>的功能需求</a:t>
            </a:r>
            <a:endParaRPr lang="en-US" altLang="zh-CN" sz="1800" b="1" dirty="0">
              <a:latin typeface="宋体" pitchFamily="2" charset="-122"/>
            </a:endParaRPr>
          </a:p>
          <a:p>
            <a:endParaRPr lang="zh-CN" altLang="en-US" sz="18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917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101" grpId="0"/>
      <p:bldP spid="102" grpId="0"/>
      <p:bldP spid="103" grpId="0"/>
      <p:bldP spid="104" grpId="0"/>
      <p:bldP spid="105" grpId="0"/>
      <p:bldP spid="107" grpId="0"/>
      <p:bldP spid="22" grpId="0" animBg="1"/>
      <p:bldP spid="19" grpId="0"/>
      <p:bldP spid="20" grpId="0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EEDC-C539-4C4D-8EC3-729E0236522F}" type="slidenum">
              <a:rPr lang="en-US" altLang="zh-CN"/>
              <a:pPr/>
              <a:t>3</a:t>
            </a:fld>
            <a:endParaRPr lang="en-US" altLang="zh-CN" dirty="0"/>
          </a:p>
        </p:txBody>
      </p:sp>
      <p:sp>
        <p:nvSpPr>
          <p:cNvPr id="285700" name="Text Box 4"/>
          <p:cNvSpPr txBox="1">
            <a:spLocks noChangeArrowheads="1"/>
          </p:cNvSpPr>
          <p:nvPr/>
        </p:nvSpPr>
        <p:spPr bwMode="auto">
          <a:xfrm>
            <a:off x="838200" y="251937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宋体" pitchFamily="2" charset="-122"/>
              </a:rPr>
              <a:t>§5.1  CPU</a:t>
            </a:r>
            <a:r>
              <a:rPr lang="zh-CN" altLang="en-US" sz="3200" b="1" dirty="0" smtClean="0">
                <a:latin typeface="宋体" pitchFamily="2" charset="-122"/>
              </a:rPr>
              <a:t>的组成与工作流程</a:t>
            </a:r>
            <a:endParaRPr lang="zh-CN" altLang="en-US" sz="3200" b="1" dirty="0">
              <a:latin typeface="宋体" pitchFamily="2" charset="-122"/>
            </a:endParaRPr>
          </a:p>
        </p:txBody>
      </p:sp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179388" y="980728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</a:t>
            </a:r>
            <a:r>
              <a:rPr lang="en-US" altLang="zh-CN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功能</a:t>
            </a:r>
            <a:endParaRPr lang="zh-CN" altLang="en-US" sz="2800" b="1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5758" name="Text Box 62"/>
          <p:cNvSpPr txBox="1">
            <a:spLocks noChangeArrowheads="1"/>
          </p:cNvSpPr>
          <p:nvPr/>
        </p:nvSpPr>
        <p:spPr bwMode="auto">
          <a:xfrm>
            <a:off x="179388" y="3356992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⑴指令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控制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控制</a:t>
            </a:r>
            <a:r>
              <a:rPr lang="zh-CN" altLang="en-US" b="1" dirty="0" smtClean="0">
                <a:latin typeface="宋体" pitchFamily="2" charset="-122"/>
              </a:rPr>
              <a:t>指令的</a:t>
            </a:r>
            <a:r>
              <a:rPr lang="zh-CN" altLang="en-US" b="1" u="sng" dirty="0" smtClean="0">
                <a:latin typeface="宋体" pitchFamily="2" charset="-122"/>
              </a:rPr>
              <a:t>执行顺序</a:t>
            </a:r>
            <a:r>
              <a:rPr lang="en-US" altLang="zh-CN" sz="2000" b="1" spc="-100" dirty="0" smtClean="0">
                <a:latin typeface="宋体" pitchFamily="2" charset="-122"/>
              </a:rPr>
              <a:t>(</a:t>
            </a:r>
            <a:r>
              <a:rPr lang="zh-CN" altLang="en-US" sz="2000" b="1" spc="-100" dirty="0" smtClean="0">
                <a:latin typeface="宋体" pitchFamily="2" charset="-122"/>
              </a:rPr>
              <a:t>即执行过程、下条指令地址</a:t>
            </a:r>
            <a:r>
              <a:rPr lang="zh-CN" altLang="en-US" sz="2000" b="1" spc="-100" dirty="0">
                <a:latin typeface="宋体" pitchFamily="2" charset="-122"/>
              </a:rPr>
              <a:t>形成</a:t>
            </a:r>
            <a:r>
              <a:rPr lang="en-US" altLang="zh-CN" sz="2000" b="1" spc="-100" dirty="0" smtClean="0">
                <a:latin typeface="宋体" pitchFamily="2" charset="-122"/>
              </a:rPr>
              <a:t>)</a:t>
            </a:r>
            <a:endParaRPr lang="zh-CN" altLang="en-US" sz="2000" b="1" spc="-100" dirty="0">
              <a:latin typeface="宋体" pitchFamily="2" charset="-122"/>
            </a:endParaRPr>
          </a:p>
        </p:txBody>
      </p:sp>
      <p:grpSp>
        <p:nvGrpSpPr>
          <p:cNvPr id="285845" name="Group 149"/>
          <p:cNvGrpSpPr>
            <a:grpSpLocks/>
          </p:cNvGrpSpPr>
          <p:nvPr/>
        </p:nvGrpSpPr>
        <p:grpSpPr bwMode="auto">
          <a:xfrm>
            <a:off x="1116013" y="1701800"/>
            <a:ext cx="1944687" cy="1584325"/>
            <a:chOff x="703" y="1389"/>
            <a:chExt cx="1225" cy="998"/>
          </a:xfrm>
        </p:grpSpPr>
        <p:sp>
          <p:nvSpPr>
            <p:cNvPr id="285760" name="Rectangle 64"/>
            <p:cNvSpPr>
              <a:spLocks noChangeArrowheads="1"/>
            </p:cNvSpPr>
            <p:nvPr/>
          </p:nvSpPr>
          <p:spPr bwMode="auto">
            <a:xfrm>
              <a:off x="749" y="1389"/>
              <a:ext cx="1134" cy="49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61" name="Text Box 65"/>
            <p:cNvSpPr txBox="1">
              <a:spLocks noChangeArrowheads="1"/>
            </p:cNvSpPr>
            <p:nvPr/>
          </p:nvSpPr>
          <p:spPr bwMode="auto">
            <a:xfrm>
              <a:off x="703" y="2160"/>
              <a:ext cx="545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主存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85762" name="Line 66"/>
            <p:cNvSpPr>
              <a:spLocks noChangeShapeType="1"/>
            </p:cNvSpPr>
            <p:nvPr/>
          </p:nvSpPr>
          <p:spPr bwMode="auto">
            <a:xfrm flipH="1" flipV="1">
              <a:off x="1338" y="1888"/>
              <a:ext cx="0" cy="13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63" name="Line 67"/>
            <p:cNvSpPr>
              <a:spLocks noChangeShapeType="1"/>
            </p:cNvSpPr>
            <p:nvPr/>
          </p:nvSpPr>
          <p:spPr bwMode="auto">
            <a:xfrm flipV="1">
              <a:off x="703" y="2024"/>
              <a:ext cx="1225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64" name="Text Box 68"/>
            <p:cNvSpPr txBox="1">
              <a:spLocks noChangeArrowheads="1"/>
            </p:cNvSpPr>
            <p:nvPr/>
          </p:nvSpPr>
          <p:spPr bwMode="auto">
            <a:xfrm>
              <a:off x="1114" y="1661"/>
              <a:ext cx="724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控制器</a:t>
              </a:r>
            </a:p>
          </p:txBody>
        </p:sp>
        <p:sp>
          <p:nvSpPr>
            <p:cNvPr id="285765" name="Text Box 69"/>
            <p:cNvSpPr txBox="1">
              <a:spLocks noChangeArrowheads="1"/>
            </p:cNvSpPr>
            <p:nvPr/>
          </p:nvSpPr>
          <p:spPr bwMode="auto">
            <a:xfrm>
              <a:off x="795" y="1661"/>
              <a:ext cx="272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2000" b="1" dirty="0">
                  <a:latin typeface="宋体" pitchFamily="2" charset="-122"/>
                </a:rPr>
                <a:t>CPU</a:t>
              </a:r>
            </a:p>
          </p:txBody>
        </p:sp>
        <p:sp>
          <p:nvSpPr>
            <p:cNvPr id="285766" name="Text Box 70"/>
            <p:cNvSpPr txBox="1">
              <a:spLocks noChangeArrowheads="1"/>
            </p:cNvSpPr>
            <p:nvPr/>
          </p:nvSpPr>
          <p:spPr bwMode="auto">
            <a:xfrm>
              <a:off x="1112" y="1435"/>
              <a:ext cx="725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运算器</a:t>
              </a:r>
            </a:p>
          </p:txBody>
        </p:sp>
        <p:sp>
          <p:nvSpPr>
            <p:cNvPr id="285768" name="Text Box 72"/>
            <p:cNvSpPr txBox="1">
              <a:spLocks noChangeArrowheads="1"/>
            </p:cNvSpPr>
            <p:nvPr/>
          </p:nvSpPr>
          <p:spPr bwMode="auto">
            <a:xfrm>
              <a:off x="1338" y="2160"/>
              <a:ext cx="589" cy="227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外设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85769" name="Line 73"/>
            <p:cNvSpPr>
              <a:spLocks noChangeShapeType="1"/>
            </p:cNvSpPr>
            <p:nvPr/>
          </p:nvSpPr>
          <p:spPr bwMode="auto">
            <a:xfrm flipH="1" flipV="1">
              <a:off x="1655" y="2024"/>
              <a:ext cx="1" cy="13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70" name="Line 74"/>
            <p:cNvSpPr>
              <a:spLocks noChangeShapeType="1"/>
            </p:cNvSpPr>
            <p:nvPr/>
          </p:nvSpPr>
          <p:spPr bwMode="auto">
            <a:xfrm flipH="1" flipV="1">
              <a:off x="975" y="2024"/>
              <a:ext cx="0" cy="13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5846" name="Group 150"/>
          <p:cNvGrpSpPr>
            <a:grpSpLocks/>
          </p:cNvGrpSpPr>
          <p:nvPr/>
        </p:nvGrpSpPr>
        <p:grpSpPr bwMode="auto">
          <a:xfrm>
            <a:off x="2989263" y="2276475"/>
            <a:ext cx="717550" cy="936625"/>
            <a:chOff x="1883" y="1751"/>
            <a:chExt cx="452" cy="590"/>
          </a:xfrm>
        </p:grpSpPr>
        <p:sp>
          <p:nvSpPr>
            <p:cNvPr id="285771" name="Line 75"/>
            <p:cNvSpPr>
              <a:spLocks noChangeShapeType="1"/>
            </p:cNvSpPr>
            <p:nvPr/>
          </p:nvSpPr>
          <p:spPr bwMode="auto">
            <a:xfrm flipH="1" flipV="1">
              <a:off x="1883" y="1752"/>
              <a:ext cx="22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72" name="Line 76"/>
            <p:cNvSpPr>
              <a:spLocks noChangeShapeType="1"/>
            </p:cNvSpPr>
            <p:nvPr/>
          </p:nvSpPr>
          <p:spPr bwMode="auto">
            <a:xfrm flipV="1">
              <a:off x="2109" y="1752"/>
              <a:ext cx="1" cy="54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73" name="Line 77"/>
            <p:cNvSpPr>
              <a:spLocks noChangeShapeType="1"/>
            </p:cNvSpPr>
            <p:nvPr/>
          </p:nvSpPr>
          <p:spPr bwMode="auto">
            <a:xfrm flipV="1">
              <a:off x="1928" y="2296"/>
              <a:ext cx="181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805" name="Text Box 109"/>
            <p:cNvSpPr txBox="1">
              <a:spLocks noChangeArrowheads="1"/>
            </p:cNvSpPr>
            <p:nvPr/>
          </p:nvSpPr>
          <p:spPr bwMode="auto">
            <a:xfrm>
              <a:off x="2154" y="1751"/>
              <a:ext cx="181" cy="5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l"/>
              <a:r>
                <a:rPr lang="zh-CN" altLang="en-US" sz="1800" b="1">
                  <a:latin typeface="宋体" pitchFamily="2" charset="-122"/>
                </a:rPr>
                <a:t>中断请求</a:t>
              </a:r>
            </a:p>
          </p:txBody>
        </p:sp>
      </p:grpSp>
      <p:grpSp>
        <p:nvGrpSpPr>
          <p:cNvPr id="285843" name="Group 147"/>
          <p:cNvGrpSpPr>
            <a:grpSpLocks/>
          </p:cNvGrpSpPr>
          <p:nvPr/>
        </p:nvGrpSpPr>
        <p:grpSpPr bwMode="auto">
          <a:xfrm>
            <a:off x="4427539" y="2132459"/>
            <a:ext cx="3816350" cy="1152525"/>
            <a:chOff x="2789" y="1706"/>
            <a:chExt cx="2404" cy="726"/>
          </a:xfrm>
        </p:grpSpPr>
        <p:sp>
          <p:nvSpPr>
            <p:cNvPr id="285776" name="Text Box 80" descr="宽上对角线"/>
            <p:cNvSpPr txBox="1">
              <a:spLocks noChangeArrowheads="1"/>
            </p:cNvSpPr>
            <p:nvPr/>
          </p:nvSpPr>
          <p:spPr bwMode="auto">
            <a:xfrm>
              <a:off x="2976" y="1706"/>
              <a:ext cx="1083" cy="22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取</a:t>
              </a:r>
              <a:r>
                <a:rPr lang="zh-CN" altLang="en-US" sz="2000" b="1" dirty="0" smtClean="0">
                  <a:latin typeface="宋体" pitchFamily="2" charset="-122"/>
                </a:rPr>
                <a:t>指令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含分析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285779" name="Text Box 83"/>
            <p:cNvSpPr txBox="1">
              <a:spLocks noChangeArrowheads="1"/>
            </p:cNvSpPr>
            <p:nvPr/>
          </p:nvSpPr>
          <p:spPr bwMode="auto">
            <a:xfrm>
              <a:off x="4243" y="1706"/>
              <a:ext cx="769" cy="22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latin typeface="宋体" pitchFamily="2" charset="-122"/>
                </a:rPr>
                <a:t>执行指令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285780" name="Line 84"/>
            <p:cNvSpPr>
              <a:spLocks noChangeShapeType="1"/>
            </p:cNvSpPr>
            <p:nvPr/>
          </p:nvSpPr>
          <p:spPr bwMode="auto">
            <a:xfrm flipV="1">
              <a:off x="4058" y="1841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81" name="Line 85"/>
            <p:cNvSpPr>
              <a:spLocks noChangeShapeType="1"/>
            </p:cNvSpPr>
            <p:nvPr/>
          </p:nvSpPr>
          <p:spPr bwMode="auto">
            <a:xfrm>
              <a:off x="5011" y="1841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82" name="Line 86"/>
            <p:cNvSpPr>
              <a:spLocks noChangeShapeType="1"/>
            </p:cNvSpPr>
            <p:nvPr/>
          </p:nvSpPr>
          <p:spPr bwMode="auto">
            <a:xfrm flipV="1">
              <a:off x="2791" y="1842"/>
              <a:ext cx="18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83" name="Line 87"/>
            <p:cNvSpPr>
              <a:spLocks noChangeShapeType="1"/>
            </p:cNvSpPr>
            <p:nvPr/>
          </p:nvSpPr>
          <p:spPr bwMode="auto">
            <a:xfrm>
              <a:off x="2791" y="2432"/>
              <a:ext cx="24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84" name="Line 88"/>
            <p:cNvSpPr>
              <a:spLocks noChangeShapeType="1"/>
            </p:cNvSpPr>
            <p:nvPr/>
          </p:nvSpPr>
          <p:spPr bwMode="auto">
            <a:xfrm flipH="1">
              <a:off x="2789" y="1842"/>
              <a:ext cx="0" cy="5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85" name="Line 89"/>
            <p:cNvSpPr>
              <a:spLocks noChangeShapeType="1"/>
            </p:cNvSpPr>
            <p:nvPr/>
          </p:nvSpPr>
          <p:spPr bwMode="auto">
            <a:xfrm flipH="1">
              <a:off x="5193" y="1842"/>
              <a:ext cx="0" cy="5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5844" name="Group 148"/>
          <p:cNvGrpSpPr>
            <a:grpSpLocks/>
          </p:cNvGrpSpPr>
          <p:nvPr/>
        </p:nvGrpSpPr>
        <p:grpSpPr bwMode="auto">
          <a:xfrm>
            <a:off x="5218806" y="1559372"/>
            <a:ext cx="2520950" cy="573087"/>
            <a:chOff x="3063" y="1345"/>
            <a:chExt cx="1588" cy="361"/>
          </a:xfrm>
        </p:grpSpPr>
        <p:sp>
          <p:nvSpPr>
            <p:cNvPr id="285788" name="Line 92"/>
            <p:cNvSpPr>
              <a:spLocks noChangeShapeType="1"/>
            </p:cNvSpPr>
            <p:nvPr/>
          </p:nvSpPr>
          <p:spPr bwMode="auto">
            <a:xfrm flipH="1" flipV="1">
              <a:off x="3113" y="1573"/>
              <a:ext cx="0" cy="13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89" name="Line 93"/>
            <p:cNvSpPr>
              <a:spLocks noChangeShapeType="1"/>
            </p:cNvSpPr>
            <p:nvPr/>
          </p:nvSpPr>
          <p:spPr bwMode="auto">
            <a:xfrm flipH="1" flipV="1">
              <a:off x="3476" y="1573"/>
              <a:ext cx="0" cy="13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90" name="Text Box 94"/>
            <p:cNvSpPr txBox="1">
              <a:spLocks noChangeArrowheads="1"/>
            </p:cNvSpPr>
            <p:nvPr/>
          </p:nvSpPr>
          <p:spPr bwMode="auto">
            <a:xfrm>
              <a:off x="3199" y="1528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solidFill>
                    <a:srgbClr val="FF3399"/>
                  </a:solidFill>
                </a:rPr>
                <a:t>…</a:t>
              </a:r>
            </a:p>
          </p:txBody>
        </p:sp>
        <p:sp>
          <p:nvSpPr>
            <p:cNvPr id="285791" name="Line 95"/>
            <p:cNvSpPr>
              <a:spLocks noChangeShapeType="1"/>
            </p:cNvSpPr>
            <p:nvPr/>
          </p:nvSpPr>
          <p:spPr bwMode="auto">
            <a:xfrm flipH="1" flipV="1">
              <a:off x="4240" y="1573"/>
              <a:ext cx="0" cy="13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92" name="Line 96"/>
            <p:cNvSpPr>
              <a:spLocks noChangeShapeType="1"/>
            </p:cNvSpPr>
            <p:nvPr/>
          </p:nvSpPr>
          <p:spPr bwMode="auto">
            <a:xfrm flipH="1" flipV="1">
              <a:off x="4603" y="1572"/>
              <a:ext cx="3" cy="13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93" name="Text Box 97"/>
            <p:cNvSpPr txBox="1">
              <a:spLocks noChangeArrowheads="1"/>
            </p:cNvSpPr>
            <p:nvPr/>
          </p:nvSpPr>
          <p:spPr bwMode="auto">
            <a:xfrm>
              <a:off x="4326" y="1528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solidFill>
                    <a:srgbClr val="FF3399"/>
                  </a:solidFill>
                </a:rPr>
                <a:t>…</a:t>
              </a:r>
            </a:p>
          </p:txBody>
        </p:sp>
        <p:sp>
          <p:nvSpPr>
            <p:cNvPr id="285794" name="Text Box 98"/>
            <p:cNvSpPr txBox="1">
              <a:spLocks noChangeArrowheads="1"/>
            </p:cNvSpPr>
            <p:nvPr/>
          </p:nvSpPr>
          <p:spPr bwMode="auto">
            <a:xfrm>
              <a:off x="3064" y="1345"/>
              <a:ext cx="1088" cy="1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控制信号的状态</a:t>
              </a:r>
            </a:p>
          </p:txBody>
        </p:sp>
        <p:sp>
          <p:nvSpPr>
            <p:cNvPr id="285795" name="AutoShape 99"/>
            <p:cNvSpPr>
              <a:spLocks/>
            </p:cNvSpPr>
            <p:nvPr/>
          </p:nvSpPr>
          <p:spPr bwMode="auto">
            <a:xfrm rot="5400000">
              <a:off x="3834" y="756"/>
              <a:ext cx="45" cy="1588"/>
            </a:xfrm>
            <a:prstGeom prst="leftBrace">
              <a:avLst>
                <a:gd name="adj1" fmla="val 95449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5847" name="Group 151"/>
          <p:cNvGrpSpPr>
            <a:grpSpLocks/>
          </p:cNvGrpSpPr>
          <p:nvPr/>
        </p:nvGrpSpPr>
        <p:grpSpPr bwMode="auto">
          <a:xfrm>
            <a:off x="4716460" y="2491234"/>
            <a:ext cx="2663823" cy="649288"/>
            <a:chOff x="2971" y="1842"/>
            <a:chExt cx="1678" cy="409"/>
          </a:xfrm>
        </p:grpSpPr>
        <p:sp>
          <p:nvSpPr>
            <p:cNvPr id="285820" name="Text Box 124"/>
            <p:cNvSpPr txBox="1">
              <a:spLocks noChangeArrowheads="1"/>
            </p:cNvSpPr>
            <p:nvPr/>
          </p:nvSpPr>
          <p:spPr bwMode="auto">
            <a:xfrm>
              <a:off x="2971" y="1979"/>
              <a:ext cx="635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指令地址</a:t>
              </a:r>
            </a:p>
          </p:txBody>
        </p:sp>
        <p:sp>
          <p:nvSpPr>
            <p:cNvPr id="285821" name="Line 125"/>
            <p:cNvSpPr>
              <a:spLocks noChangeShapeType="1"/>
            </p:cNvSpPr>
            <p:nvPr/>
          </p:nvSpPr>
          <p:spPr bwMode="auto">
            <a:xfrm flipV="1">
              <a:off x="3334" y="1843"/>
              <a:ext cx="0" cy="13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822" name="Line 126"/>
            <p:cNvSpPr>
              <a:spLocks noChangeShapeType="1"/>
            </p:cNvSpPr>
            <p:nvPr/>
          </p:nvSpPr>
          <p:spPr bwMode="auto">
            <a:xfrm>
              <a:off x="3833" y="2160"/>
              <a:ext cx="0" cy="9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823" name="Line 127"/>
            <p:cNvSpPr>
              <a:spLocks noChangeShapeType="1"/>
            </p:cNvSpPr>
            <p:nvPr/>
          </p:nvSpPr>
          <p:spPr bwMode="auto">
            <a:xfrm>
              <a:off x="3334" y="1934"/>
              <a:ext cx="49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824" name="Line 128"/>
            <p:cNvSpPr>
              <a:spLocks noChangeShapeType="1"/>
            </p:cNvSpPr>
            <p:nvPr/>
          </p:nvSpPr>
          <p:spPr bwMode="auto">
            <a:xfrm>
              <a:off x="3833" y="1934"/>
              <a:ext cx="0" cy="4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825" name="Text Box 129"/>
            <p:cNvSpPr txBox="1">
              <a:spLocks noChangeArrowheads="1"/>
            </p:cNvSpPr>
            <p:nvPr/>
          </p:nvSpPr>
          <p:spPr bwMode="auto">
            <a:xfrm>
              <a:off x="3696" y="1979"/>
              <a:ext cx="362" cy="18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+mn-ea"/>
                  <a:ea typeface="+mn-ea"/>
                  <a:cs typeface="Arial Unicode MS" panose="020B0604020202020204" pitchFamily="34" charset="-122"/>
                </a:rPr>
                <a:t>＋</a:t>
              </a:r>
              <a:r>
                <a:rPr lang="zh-CN" altLang="en-US" sz="18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“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zh-CN" altLang="en-US" sz="18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”</a:t>
              </a:r>
              <a:endPara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85827" name="Line 131"/>
            <p:cNvSpPr>
              <a:spLocks noChangeShapeType="1"/>
            </p:cNvSpPr>
            <p:nvPr/>
          </p:nvSpPr>
          <p:spPr bwMode="auto">
            <a:xfrm flipV="1">
              <a:off x="3334" y="2160"/>
              <a:ext cx="0" cy="9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828" name="Line 132"/>
            <p:cNvSpPr>
              <a:spLocks noChangeShapeType="1"/>
            </p:cNvSpPr>
            <p:nvPr/>
          </p:nvSpPr>
          <p:spPr bwMode="auto">
            <a:xfrm>
              <a:off x="3334" y="2251"/>
              <a:ext cx="49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829" name="Line 133"/>
            <p:cNvSpPr>
              <a:spLocks noChangeShapeType="1"/>
            </p:cNvSpPr>
            <p:nvPr/>
          </p:nvSpPr>
          <p:spPr bwMode="auto">
            <a:xfrm>
              <a:off x="4649" y="1842"/>
              <a:ext cx="0" cy="409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ysDash"/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830" name="Line 134"/>
            <p:cNvSpPr>
              <a:spLocks noChangeShapeType="1"/>
            </p:cNvSpPr>
            <p:nvPr/>
          </p:nvSpPr>
          <p:spPr bwMode="auto">
            <a:xfrm flipH="1">
              <a:off x="3833" y="2251"/>
              <a:ext cx="81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5833" name="Text Box 137"/>
          <p:cNvSpPr txBox="1">
            <a:spLocks noChangeArrowheads="1"/>
          </p:cNvSpPr>
          <p:nvPr/>
        </p:nvSpPr>
        <p:spPr bwMode="auto">
          <a:xfrm>
            <a:off x="6887691" y="1556197"/>
            <a:ext cx="852661" cy="2873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l"/>
            <a:r>
              <a:rPr lang="zh-CN" altLang="en-US" sz="1800" b="1" dirty="0">
                <a:latin typeface="宋体" pitchFamily="2" charset="-122"/>
              </a:rPr>
              <a:t>、</a:t>
            </a:r>
            <a:r>
              <a:rPr lang="zh-CN" altLang="en-US" sz="1800" b="1" dirty="0" smtClean="0">
                <a:latin typeface="宋体" pitchFamily="2" charset="-122"/>
              </a:rPr>
              <a:t>时序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285838" name="Text Box 142"/>
          <p:cNvSpPr txBox="1">
            <a:spLocks noChangeArrowheads="1"/>
          </p:cNvSpPr>
          <p:nvPr/>
        </p:nvSpPr>
        <p:spPr bwMode="auto">
          <a:xfrm>
            <a:off x="179388" y="3802577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⑵操作控制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产生</a:t>
            </a:r>
            <a:r>
              <a:rPr lang="zh-CN" altLang="en-US" b="1" dirty="0" smtClean="0">
                <a:latin typeface="宋体" pitchFamily="2" charset="-122"/>
              </a:rPr>
              <a:t>指令执行所需的</a:t>
            </a:r>
            <a:r>
              <a:rPr lang="zh-CN" altLang="en-US" b="1" u="sng" dirty="0" smtClean="0">
                <a:latin typeface="宋体" pitchFamily="2" charset="-122"/>
              </a:rPr>
              <a:t>操作控制</a:t>
            </a:r>
            <a:r>
              <a:rPr lang="zh-CN" altLang="en-US" b="1" u="sng" dirty="0">
                <a:latin typeface="宋体" pitchFamily="2" charset="-122"/>
              </a:rPr>
              <a:t>信号</a:t>
            </a:r>
          </a:p>
        </p:txBody>
      </p:sp>
      <p:sp>
        <p:nvSpPr>
          <p:cNvPr id="285839" name="Text Box 143"/>
          <p:cNvSpPr txBox="1">
            <a:spLocks noChangeArrowheads="1"/>
          </p:cNvSpPr>
          <p:nvPr/>
        </p:nvSpPr>
        <p:spPr bwMode="auto">
          <a:xfrm>
            <a:off x="179388" y="429309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⑶时间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控制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控制</a:t>
            </a:r>
            <a:r>
              <a:rPr lang="zh-CN" altLang="en-US" b="1" dirty="0" smtClean="0">
                <a:latin typeface="宋体" pitchFamily="2" charset="-122"/>
              </a:rPr>
              <a:t>操作控制信号的</a:t>
            </a:r>
            <a:r>
              <a:rPr lang="zh-CN" altLang="en-US" b="1" u="sng" dirty="0" smtClean="0">
                <a:latin typeface="宋体" pitchFamily="2" charset="-122"/>
              </a:rPr>
              <a:t>时序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时长及次序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u="sng" dirty="0">
              <a:latin typeface="宋体" pitchFamily="2" charset="-122"/>
            </a:endParaRPr>
          </a:p>
        </p:txBody>
      </p:sp>
      <p:sp>
        <p:nvSpPr>
          <p:cNvPr id="285840" name="Text Box 144"/>
          <p:cNvSpPr txBox="1">
            <a:spLocks noChangeArrowheads="1"/>
          </p:cNvSpPr>
          <p:nvPr/>
        </p:nvSpPr>
        <p:spPr bwMode="auto">
          <a:xfrm>
            <a:off x="179388" y="477508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⑷数据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加工：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lang="zh-CN" altLang="en-US" b="1" dirty="0">
                <a:latin typeface="宋体" pitchFamily="2" charset="-122"/>
              </a:rPr>
              <a:t>指令约定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u="sng" dirty="0" smtClean="0">
                <a:latin typeface="宋体" pitchFamily="2" charset="-122"/>
              </a:rPr>
              <a:t>数据运算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即指令系统的运算功能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285841" name="Text Box 145"/>
          <p:cNvSpPr txBox="1">
            <a:spLocks noChangeArrowheads="1"/>
          </p:cNvSpPr>
          <p:nvPr/>
        </p:nvSpPr>
        <p:spPr bwMode="auto">
          <a:xfrm>
            <a:off x="179388" y="522920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⑸外部访问：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lang="zh-CN" altLang="en-US" b="1" dirty="0" smtClean="0">
                <a:latin typeface="宋体" pitchFamily="2" charset="-122"/>
              </a:rPr>
              <a:t>对存储器、</a:t>
            </a:r>
            <a:r>
              <a:rPr lang="zh-CN" altLang="en-US" b="1" dirty="0">
                <a:latin typeface="宋体" pitchFamily="2" charset="-122"/>
              </a:rPr>
              <a:t>外设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u="sng" dirty="0" smtClean="0">
                <a:latin typeface="宋体" pitchFamily="2" charset="-122"/>
              </a:rPr>
              <a:t>访问</a:t>
            </a:r>
            <a:endParaRPr lang="zh-CN" altLang="en-US" b="1" u="sng" dirty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285848" name="AutoShape 15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 Box 145"/>
          <p:cNvSpPr txBox="1">
            <a:spLocks noChangeArrowheads="1"/>
          </p:cNvSpPr>
          <p:nvPr/>
        </p:nvSpPr>
        <p:spPr bwMode="auto">
          <a:xfrm>
            <a:off x="179512" y="5696851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⑹异常及中断处理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lang="zh-CN" altLang="en-US" b="1" dirty="0" smtClean="0">
                <a:latin typeface="宋体" pitchFamily="2" charset="-122"/>
              </a:rPr>
              <a:t>异常及中断的</a:t>
            </a:r>
            <a:r>
              <a:rPr lang="zh-CN" altLang="en-US" b="1" u="sng" dirty="0" smtClean="0">
                <a:latin typeface="宋体" pitchFamily="2" charset="-122"/>
              </a:rPr>
              <a:t>检测及处理</a:t>
            </a:r>
            <a:endParaRPr lang="zh-CN" altLang="en-US" b="1" u="sng" dirty="0">
              <a:latin typeface="宋体" pitchFamily="2" charset="-122"/>
            </a:endParaRPr>
          </a:p>
        </p:txBody>
      </p:sp>
      <p:sp>
        <p:nvSpPr>
          <p:cNvPr id="64" name="AutoShape 15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8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5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8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8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85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8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85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1000"/>
                                        <p:tgtEl>
                                          <p:spTgt spid="28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85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85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28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8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1" grpId="0" animBg="1"/>
      <p:bldP spid="285758" grpId="0"/>
      <p:bldP spid="285833" grpId="0"/>
      <p:bldP spid="285838" grpId="0"/>
      <p:bldP spid="285839" grpId="0"/>
      <p:bldP spid="285840" grpId="0"/>
      <p:bldP spid="285841" grpId="0"/>
      <p:bldP spid="6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二、数据通路的设计方法</a:t>
            </a:r>
            <a:endParaRPr lang="zh-CN" altLang="en-US" sz="2800" b="1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897250"/>
            <a:ext cx="7344816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、指令周期与数据通路结构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*单周期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CPU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：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CPI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＝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1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，</a:t>
            </a:r>
            <a:r>
              <a:rPr lang="en-US" altLang="zh-CN" b="1" i="1" dirty="0" smtClean="0">
                <a:latin typeface="+mn-ea"/>
                <a:ea typeface="+mn-ea"/>
              </a:rPr>
              <a:t>T</a:t>
            </a:r>
            <a:r>
              <a:rPr lang="en-US" altLang="zh-CN" b="1" baseline="-25000" dirty="0" smtClean="0">
                <a:latin typeface="+mn-ea"/>
                <a:ea typeface="+mn-ea"/>
              </a:rPr>
              <a:t>C</a:t>
            </a:r>
            <a:r>
              <a:rPr lang="zh-CN" altLang="en-US" b="1" dirty="0" smtClean="0">
                <a:latin typeface="+mn-ea"/>
                <a:ea typeface="+mn-ea"/>
              </a:rPr>
              <a:t>＝</a:t>
            </a:r>
            <a:r>
              <a:rPr lang="en-US" altLang="zh-CN" b="1" dirty="0" smtClean="0">
                <a:latin typeface="+mn-ea"/>
                <a:ea typeface="+mn-ea"/>
              </a:rPr>
              <a:t>max{</a:t>
            </a:r>
            <a:r>
              <a:rPr lang="en-US" altLang="zh-CN" b="1" i="1" dirty="0" smtClean="0">
                <a:latin typeface="+mn-ea"/>
                <a:ea typeface="+mn-ea"/>
              </a:rPr>
              <a:t>T</a:t>
            </a:r>
            <a:r>
              <a:rPr lang="zh-CN" altLang="en-US" b="1" baseline="-18000" dirty="0" smtClean="0">
                <a:latin typeface="+mn-ea"/>
                <a:ea typeface="+mn-ea"/>
              </a:rPr>
              <a:t>指令</a:t>
            </a:r>
            <a:r>
              <a:rPr lang="en-US" altLang="zh-CN" b="1" i="1" baseline="-18000" dirty="0" err="1" smtClean="0">
                <a:latin typeface="+mn-lt"/>
                <a:ea typeface="+mn-ea"/>
              </a:rPr>
              <a:t>i</a:t>
            </a:r>
            <a:r>
              <a:rPr lang="en-US" altLang="zh-CN" b="1" dirty="0" smtClean="0">
                <a:latin typeface="+mn-ea"/>
                <a:ea typeface="+mn-ea"/>
              </a:rPr>
              <a:t>}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+mn-ea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</a:rPr>
              <a:t>数据通路结构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+mn-ea"/>
              </a:rPr>
              <a:t>     数据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通路特征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 algn="l"/>
            <a:endParaRPr lang="en-US" altLang="zh-CN" sz="2000" b="1" dirty="0" smtClean="0">
              <a:solidFill>
                <a:srgbClr val="CC3300"/>
              </a:solidFill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多周期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CPU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：</a:t>
            </a:r>
            <a:r>
              <a:rPr lang="en-US" altLang="zh-CN" b="1" i="1" dirty="0" smtClean="0">
                <a:latin typeface="+mn-ea"/>
              </a:rPr>
              <a:t>T</a:t>
            </a:r>
            <a:r>
              <a:rPr lang="en-US" altLang="zh-CN" b="1" baseline="-25000" dirty="0" smtClean="0">
                <a:latin typeface="+mn-ea"/>
              </a:rPr>
              <a:t>C</a:t>
            </a:r>
            <a:r>
              <a:rPr lang="zh-CN" altLang="en-US" b="1" dirty="0" smtClean="0">
                <a:latin typeface="+mn-ea"/>
              </a:rPr>
              <a:t>＝</a:t>
            </a:r>
            <a:r>
              <a:rPr lang="en-US" altLang="zh-CN" b="1" dirty="0" smtClean="0">
                <a:latin typeface="+mn-ea"/>
              </a:rPr>
              <a:t>max{</a:t>
            </a:r>
            <a:r>
              <a:rPr lang="en-US" altLang="zh-CN" b="1" i="1" dirty="0" err="1" smtClean="0">
                <a:latin typeface="+mn-ea"/>
              </a:rPr>
              <a:t>T</a:t>
            </a:r>
            <a:r>
              <a:rPr lang="en-US" altLang="zh-CN" baseline="-18000" dirty="0" err="1" smtClean="0">
                <a:latin typeface="+mn-lt"/>
              </a:rPr>
              <a:t>μ</a:t>
            </a:r>
            <a:r>
              <a:rPr lang="en-US" altLang="zh-CN" b="1" baseline="-18000" dirty="0" err="1" smtClean="0">
                <a:latin typeface="+mn-ea"/>
              </a:rPr>
              <a:t>OP</a:t>
            </a:r>
            <a:r>
              <a:rPr lang="en-US" altLang="zh-CN" b="1" i="1" baseline="-18000" dirty="0" err="1" smtClean="0"/>
              <a:t>i</a:t>
            </a:r>
            <a:r>
              <a:rPr lang="en-US" altLang="zh-CN" b="1" dirty="0" smtClean="0">
                <a:latin typeface="+mn-ea"/>
              </a:rPr>
              <a:t>}</a:t>
            </a:r>
            <a:r>
              <a:rPr lang="zh-CN" altLang="en-US" b="1" dirty="0" smtClean="0">
                <a:latin typeface="+mn-ea"/>
                <a:cs typeface="Arial Unicode MS" panose="020B0604020202020204" pitchFamily="34" charset="-122"/>
              </a:rPr>
              <a:t>，</a:t>
            </a:r>
            <a:r>
              <a:rPr lang="en-US" altLang="zh-CN" b="1" dirty="0" smtClean="0">
                <a:latin typeface="+mn-ea"/>
                <a:cs typeface="Arial Unicode MS" panose="020B0604020202020204" pitchFamily="34" charset="-122"/>
              </a:rPr>
              <a:t>CPI</a:t>
            </a:r>
            <a:r>
              <a:rPr lang="zh-CN" altLang="en-US" b="1" dirty="0" smtClean="0">
                <a:latin typeface="+mn-ea"/>
                <a:cs typeface="Arial Unicode MS" panose="020B0604020202020204" pitchFamily="34" charset="-122"/>
              </a:rPr>
              <a:t>＝</a:t>
            </a:r>
            <a:r>
              <a:rPr lang="en-US" altLang="zh-CN" b="1" i="1" dirty="0" smtClean="0">
                <a:latin typeface="+mn-lt"/>
                <a:cs typeface="Arial Unicode MS" panose="020B0604020202020204" pitchFamily="34" charset="-122"/>
              </a:rPr>
              <a:t>n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随指令而不同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endParaRPr lang="en-US" altLang="zh-CN" b="1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数据通路结构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+mn-ea"/>
              </a:rPr>
              <a:t>     数据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通路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特征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203848" y="1772816"/>
            <a:ext cx="554461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b="1" dirty="0" smtClean="0">
                <a:latin typeface="+mn-ea"/>
                <a:ea typeface="+mn-ea"/>
              </a:rPr>
              <a:t>点点结构</a:t>
            </a:r>
            <a:endParaRPr lang="en-US" altLang="zh-CN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zh-CN" b="1" dirty="0" smtClean="0">
                <a:latin typeface="+mn-ea"/>
                <a:ea typeface="+mn-ea"/>
              </a:rPr>
              <a:t>部件</a:t>
            </a:r>
            <a:r>
              <a:rPr lang="zh-CN" altLang="zh-CN" b="1" u="sng" dirty="0" smtClean="0">
                <a:solidFill>
                  <a:srgbClr val="990099"/>
                </a:solidFill>
                <a:latin typeface="+mn-ea"/>
                <a:ea typeface="+mn-ea"/>
              </a:rPr>
              <a:t>不能</a:t>
            </a:r>
            <a:r>
              <a:rPr lang="zh-CN" altLang="zh-CN" b="1" dirty="0" smtClean="0">
                <a:latin typeface="+mn-ea"/>
                <a:ea typeface="+mn-ea"/>
              </a:rPr>
              <a:t>复用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需要时</a:t>
            </a:r>
            <a:r>
              <a:rPr lang="zh-CN" altLang="zh-CN" sz="2000" b="1" dirty="0" smtClean="0">
                <a:latin typeface="+mn-ea"/>
                <a:ea typeface="+mn-ea"/>
              </a:rPr>
              <a:t>重复配置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zh-CN" sz="2000" b="1" dirty="0">
                <a:latin typeface="+mn-ea"/>
                <a:ea typeface="+mn-ea"/>
                <a:cs typeface="Arial Unicode MS" panose="020B0604020202020204" pitchFamily="34" charset="-122"/>
              </a:rPr>
              <a:t> 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     </a:t>
            </a:r>
            <a:r>
              <a:rPr lang="zh-CN" altLang="en-US" sz="2000" dirty="0" smtClean="0">
                <a:latin typeface="+mn-ea"/>
                <a:ea typeface="+mn-ea"/>
                <a:cs typeface="Arial Unicode MS" panose="020B0604020202020204" pitchFamily="34" charset="-122"/>
              </a:rPr>
              <a:t>└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←部件的</a:t>
            </a:r>
            <a:r>
              <a:rPr lang="en-US" altLang="zh-CN" sz="2000" dirty="0" err="1" smtClean="0">
                <a:latin typeface="+mn-lt"/>
                <a:ea typeface="+mn-ea"/>
                <a:cs typeface="Arial Unicode MS" panose="020B0604020202020204" pitchFamily="34" charset="-122"/>
              </a:rPr>
              <a:t>μ</a:t>
            </a:r>
            <a:r>
              <a:rPr lang="en-US" altLang="zh-CN" sz="2000" b="1" dirty="0" err="1" smtClean="0">
                <a:latin typeface="+mn-ea"/>
                <a:ea typeface="+mn-ea"/>
                <a:cs typeface="Arial Unicode MS" panose="020B0604020202020204" pitchFamily="34" charset="-122"/>
              </a:rPr>
              <a:t>OPCmd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无法改变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仅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1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个</a:t>
            </a:r>
            <a:r>
              <a:rPr lang="en-US" altLang="zh-CN" sz="2000" b="1" dirty="0" err="1" smtClean="0">
                <a:latin typeface="+mn-ea"/>
                <a:ea typeface="+mn-ea"/>
                <a:cs typeface="Arial Unicode MS" panose="020B0604020202020204" pitchFamily="34" charset="-122"/>
              </a:rPr>
              <a:t>Clk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endParaRPr lang="zh-CN" altLang="en-US" sz="2000" b="1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203848" y="3501008"/>
            <a:ext cx="56167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b="1" dirty="0" smtClean="0">
                <a:latin typeface="+mn-ea"/>
                <a:ea typeface="+mn-ea"/>
              </a:rPr>
              <a:t>点点结构</a:t>
            </a:r>
            <a:r>
              <a:rPr lang="zh-CN" altLang="en-US" b="1" dirty="0" smtClean="0">
                <a:latin typeface="+mn-ea"/>
                <a:ea typeface="+mn-ea"/>
              </a:rPr>
              <a:t>或总线结构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zh-CN" b="1" dirty="0" smtClean="0">
                <a:latin typeface="+mn-ea"/>
                <a:ea typeface="+mn-ea"/>
              </a:rPr>
              <a:t>部件</a:t>
            </a:r>
            <a:r>
              <a:rPr lang="zh-CN" altLang="en-US" b="1" u="sng" dirty="0" smtClean="0">
                <a:solidFill>
                  <a:srgbClr val="990099"/>
                </a:solidFill>
                <a:latin typeface="+mn-ea"/>
                <a:ea typeface="+mn-ea"/>
              </a:rPr>
              <a:t>可以</a:t>
            </a:r>
            <a:r>
              <a:rPr lang="zh-CN" altLang="zh-CN" b="1" dirty="0" smtClean="0">
                <a:latin typeface="+mn-ea"/>
                <a:ea typeface="+mn-ea"/>
              </a:rPr>
              <a:t>复用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05000"/>
              </a:lnSpc>
            </a:pPr>
            <a:r>
              <a:rPr lang="en-US" altLang="zh-CN" sz="2000" b="1" dirty="0">
                <a:latin typeface="+mn-ea"/>
                <a:cs typeface="Arial Unicode MS" panose="020B0604020202020204" pitchFamily="34" charset="-122"/>
              </a:rPr>
              <a:t> </a:t>
            </a:r>
            <a:r>
              <a:rPr lang="en-US" altLang="zh-CN" sz="2000" b="1" dirty="0" smtClean="0">
                <a:latin typeface="+mn-ea"/>
                <a:cs typeface="Arial Unicode MS" panose="020B0604020202020204" pitchFamily="34" charset="-122"/>
              </a:rPr>
              <a:t>     </a:t>
            </a:r>
            <a:r>
              <a:rPr lang="zh-CN" altLang="en-US" sz="2000" dirty="0" smtClean="0">
                <a:latin typeface="+mn-ea"/>
                <a:cs typeface="Arial Unicode MS" panose="020B0604020202020204" pitchFamily="34" charset="-122"/>
              </a:rPr>
              <a:t>└</a:t>
            </a:r>
            <a:r>
              <a:rPr lang="zh-CN" altLang="en-US" sz="2000" b="1" dirty="0" smtClean="0">
                <a:latin typeface="+mn-ea"/>
                <a:cs typeface="Arial Unicode MS" panose="020B0604020202020204" pitchFamily="34" charset="-122"/>
              </a:rPr>
              <a:t>←</a:t>
            </a:r>
            <a:r>
              <a:rPr lang="zh-CN" altLang="en-US" sz="2000" b="1" dirty="0">
                <a:latin typeface="+mn-ea"/>
                <a:cs typeface="Arial Unicode MS" panose="020B0604020202020204" pitchFamily="34" charset="-122"/>
              </a:rPr>
              <a:t>部件的</a:t>
            </a:r>
            <a:r>
              <a:rPr lang="en-US" altLang="zh-CN" sz="2000" dirty="0" err="1" smtClean="0">
                <a:cs typeface="Arial Unicode MS" panose="020B0604020202020204" pitchFamily="34" charset="-122"/>
              </a:rPr>
              <a:t>μ</a:t>
            </a:r>
            <a:r>
              <a:rPr lang="en-US" altLang="zh-CN" sz="2000" b="1" dirty="0" err="1" smtClean="0">
                <a:latin typeface="+mn-ea"/>
                <a:cs typeface="Arial Unicode MS" panose="020B0604020202020204" pitchFamily="34" charset="-122"/>
              </a:rPr>
              <a:t>OPCmd</a:t>
            </a:r>
            <a:r>
              <a:rPr lang="zh-CN" altLang="en-US" sz="2000" b="1" dirty="0" smtClean="0">
                <a:latin typeface="+mn-ea"/>
                <a:cs typeface="Arial Unicode MS" panose="020B0604020202020204" pitchFamily="34" charset="-122"/>
              </a:rPr>
              <a:t>可以改变</a:t>
            </a:r>
            <a:r>
              <a:rPr lang="en-US" altLang="zh-CN" sz="2000" b="1" dirty="0" smtClean="0">
                <a:latin typeface="+mn-ea"/>
                <a:cs typeface="Arial Unicode MS" panose="020B0604020202020204" pitchFamily="34" charset="-122"/>
              </a:rPr>
              <a:t>(</a:t>
            </a:r>
            <a:r>
              <a:rPr lang="zh-CN" altLang="en-US" sz="2000" b="1" dirty="0" smtClean="0">
                <a:latin typeface="+mn-ea"/>
                <a:cs typeface="Arial Unicode MS" panose="020B0604020202020204" pitchFamily="34" charset="-122"/>
              </a:rPr>
              <a:t>随</a:t>
            </a:r>
            <a:r>
              <a:rPr lang="en-US" altLang="zh-CN" sz="2000" b="1" dirty="0" err="1" smtClean="0">
                <a:latin typeface="+mn-ea"/>
                <a:cs typeface="Arial Unicode MS" panose="020B0604020202020204" pitchFamily="34" charset="-122"/>
              </a:rPr>
              <a:t>Clk</a:t>
            </a:r>
            <a:r>
              <a:rPr lang="zh-CN" altLang="en-US" sz="2000" b="1" dirty="0">
                <a:latin typeface="+mn-ea"/>
                <a:cs typeface="Arial Unicode MS" panose="020B0604020202020204" pitchFamily="34" charset="-122"/>
              </a:rPr>
              <a:t>不同</a:t>
            </a:r>
            <a:r>
              <a:rPr lang="en-US" altLang="zh-CN" sz="2000" b="1" dirty="0" smtClean="0">
                <a:latin typeface="+mn-ea"/>
                <a:cs typeface="Arial Unicode MS" panose="020B0604020202020204" pitchFamily="34" charset="-122"/>
              </a:rPr>
              <a:t>)</a:t>
            </a:r>
            <a:endParaRPr lang="zh-CN" altLang="en-US" sz="2000" b="1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796136" y="3789040"/>
            <a:ext cx="936104" cy="412159"/>
            <a:chOff x="5940152" y="3933058"/>
            <a:chExt cx="936104" cy="412159"/>
          </a:xfrm>
        </p:grpSpPr>
        <p:cxnSp>
          <p:nvCxnSpPr>
            <p:cNvPr id="14" name="直接箭头连接符 13"/>
            <p:cNvCxnSpPr/>
            <p:nvPr/>
          </p:nvCxnSpPr>
          <p:spPr bwMode="auto">
            <a:xfrm rot="10800000">
              <a:off x="6372200" y="3933058"/>
              <a:ext cx="504056" cy="412159"/>
            </a:xfrm>
            <a:prstGeom prst="bentConnector3">
              <a:avLst>
                <a:gd name="adj1" fmla="val -1021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直接箭头连接符 16"/>
            <p:cNvCxnSpPr/>
            <p:nvPr/>
          </p:nvCxnSpPr>
          <p:spPr bwMode="auto">
            <a:xfrm>
              <a:off x="5940152" y="4345217"/>
              <a:ext cx="93610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19" name="组合 18"/>
          <p:cNvGrpSpPr/>
          <p:nvPr/>
        </p:nvGrpSpPr>
        <p:grpSpPr>
          <a:xfrm>
            <a:off x="5976156" y="2060848"/>
            <a:ext cx="1764196" cy="484168"/>
            <a:chOff x="5112060" y="3861050"/>
            <a:chExt cx="1764196" cy="484168"/>
          </a:xfrm>
        </p:grpSpPr>
        <p:cxnSp>
          <p:nvCxnSpPr>
            <p:cNvPr id="20" name="直接箭头连接符 13"/>
            <p:cNvCxnSpPr/>
            <p:nvPr/>
          </p:nvCxnSpPr>
          <p:spPr bwMode="auto">
            <a:xfrm rot="10800000">
              <a:off x="5112060" y="3861050"/>
              <a:ext cx="1764196" cy="484168"/>
            </a:xfrm>
            <a:prstGeom prst="bentConnector3">
              <a:avLst>
                <a:gd name="adj1" fmla="val -211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>
              <a:off x="6516216" y="4345217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179512" y="4797152"/>
            <a:ext cx="8784976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  *单周期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/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多周期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CPU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的比较：</a:t>
            </a:r>
            <a:endParaRPr lang="en-US" altLang="zh-CN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     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多周期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CPU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性能好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实际应用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，单周期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CPU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简单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用于教学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)  </a:t>
            </a:r>
            <a:endParaRPr lang="zh-CN" altLang="en-US" b="1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27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3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2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512" y="290472"/>
            <a:ext cx="7272808" cy="5297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、数据通路的设计方法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+mn-ea"/>
              </a:rPr>
              <a:t> ⑴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</a:rPr>
              <a:t>指令系统</a:t>
            </a:r>
            <a:r>
              <a:rPr lang="zh-CN" altLang="en-US" sz="2200" b="1" dirty="0" smtClean="0">
                <a:solidFill>
                  <a:srgbClr val="C00000"/>
                </a:solidFill>
                <a:latin typeface="+mn-ea"/>
              </a:rPr>
              <a:t>分析</a:t>
            </a:r>
            <a:endParaRPr lang="en-US" altLang="zh-CN" sz="2200" b="1" dirty="0" smtClean="0">
              <a:solidFill>
                <a:srgbClr val="C00000"/>
              </a:solidFill>
              <a:latin typeface="+mn-ea"/>
            </a:endParaRPr>
          </a:p>
          <a:p>
            <a:pPr algn="l">
              <a:lnSpc>
                <a:spcPct val="114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 </a:t>
            </a: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   内容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—</a:t>
            </a:r>
            <a:endParaRPr lang="en-US" altLang="zh-CN" sz="2200" b="1" dirty="0" smtClean="0">
              <a:solidFill>
                <a:srgbClr val="C00000"/>
              </a:solidFill>
              <a:latin typeface="+mn-ea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14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 </a:t>
            </a: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   结果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—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14000"/>
              </a:lnSpc>
              <a:spcBef>
                <a:spcPts val="0"/>
              </a:spcBef>
            </a:pPr>
            <a:endParaRPr lang="en-US" altLang="zh-CN" sz="2200" b="1" dirty="0" smtClean="0">
              <a:solidFill>
                <a:srgbClr val="C00000"/>
              </a:solidFill>
              <a:latin typeface="+mn-ea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zh-CN" altLang="en-US" sz="2200" b="1" dirty="0" smtClean="0">
                <a:solidFill>
                  <a:srgbClr val="C00000"/>
                </a:solidFill>
                <a:latin typeface="+mn-ea"/>
              </a:rPr>
              <a:t>⑵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</a:rPr>
              <a:t>功能部件</a:t>
            </a:r>
            <a:r>
              <a:rPr lang="zh-CN" altLang="en-US" sz="2200" b="1" dirty="0" smtClean="0">
                <a:solidFill>
                  <a:srgbClr val="C00000"/>
                </a:solidFill>
                <a:latin typeface="+mn-ea"/>
              </a:rPr>
              <a:t>设计 </a:t>
            </a:r>
            <a:r>
              <a:rPr lang="en-US" altLang="zh-CN" sz="1800" b="1" dirty="0" smtClean="0">
                <a:latin typeface="+mn-ea"/>
              </a:rPr>
              <a:t>(</a:t>
            </a:r>
            <a:r>
              <a:rPr lang="zh-CN" altLang="en-US" sz="1800" b="1" dirty="0" smtClean="0">
                <a:latin typeface="+mn-ea"/>
              </a:rPr>
              <a:t>基于指令系统分析结果</a:t>
            </a:r>
            <a:r>
              <a:rPr lang="en-US" altLang="zh-CN" sz="1800" b="1" dirty="0" smtClean="0">
                <a:latin typeface="+mn-ea"/>
              </a:rPr>
              <a:t>)</a:t>
            </a:r>
          </a:p>
          <a:p>
            <a:pPr algn="l">
              <a:lnSpc>
                <a:spcPct val="114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 </a:t>
            </a: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   数据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操作单元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—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地址计算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单元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—</a:t>
            </a:r>
            <a:endParaRPr lang="en-US" altLang="zh-CN" sz="2200" b="1" dirty="0" smtClean="0">
              <a:solidFill>
                <a:srgbClr val="C00000"/>
              </a:solidFill>
              <a:latin typeface="+mn-ea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寄存器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组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—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14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 </a:t>
            </a: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   存储器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—</a:t>
            </a:r>
            <a:endParaRPr lang="en-US" altLang="zh-CN" sz="2200" b="1" dirty="0" smtClean="0">
              <a:solidFill>
                <a:srgbClr val="C00000"/>
              </a:solidFill>
              <a:latin typeface="+mn-ea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14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    特殊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寄存器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—</a:t>
            </a:r>
            <a:endParaRPr lang="en-US" altLang="zh-CN" sz="2200" b="1" dirty="0" smtClean="0">
              <a:solidFill>
                <a:srgbClr val="C00000"/>
              </a:solidFill>
              <a:latin typeface="+mn-ea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+mn-ea"/>
              </a:rPr>
              <a:t> ⑶部件互连</a:t>
            </a:r>
            <a:r>
              <a:rPr lang="zh-CN" altLang="en-US" sz="2200" b="1" dirty="0" smtClean="0">
                <a:solidFill>
                  <a:srgbClr val="C00000"/>
                </a:solidFill>
                <a:latin typeface="+mn-ea"/>
              </a:rPr>
              <a:t>设计 </a:t>
            </a:r>
            <a:r>
              <a:rPr lang="en-US" altLang="zh-CN" sz="1800" b="1" dirty="0" smtClean="0">
                <a:latin typeface="+mn-ea"/>
              </a:rPr>
              <a:t>(</a:t>
            </a:r>
            <a:r>
              <a:rPr lang="zh-CN" altLang="en-US" sz="1800" b="1" dirty="0" smtClean="0">
                <a:latin typeface="+mn-ea"/>
              </a:rPr>
              <a:t>基于功能部件设计结果</a:t>
            </a:r>
            <a:r>
              <a:rPr lang="zh-CN" altLang="en-US" sz="1800" b="1" dirty="0">
                <a:latin typeface="+mn-ea"/>
              </a:rPr>
              <a:t>、</a:t>
            </a:r>
            <a:r>
              <a:rPr lang="zh-CN" altLang="en-US" sz="1800" b="1" dirty="0" smtClean="0">
                <a:latin typeface="+mn-ea"/>
              </a:rPr>
              <a:t>指令功能</a:t>
            </a:r>
            <a:r>
              <a:rPr lang="en-US" altLang="zh-CN" sz="1800" b="1" dirty="0" smtClean="0">
                <a:latin typeface="+mn-ea"/>
              </a:rPr>
              <a:t>)</a:t>
            </a:r>
            <a:endParaRPr lang="en-US" altLang="zh-CN" sz="2200" b="1" dirty="0" smtClean="0">
              <a:solidFill>
                <a:srgbClr val="C00000"/>
              </a:solidFill>
              <a:latin typeface="+mn-ea"/>
            </a:endParaRPr>
          </a:p>
          <a:p>
            <a:pPr algn="l">
              <a:lnSpc>
                <a:spcPct val="114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    内容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—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619672" y="1170738"/>
            <a:ext cx="7344816" cy="125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4000"/>
              </a:lnSpc>
            </a:pP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操作类型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、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OPD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寻址方式、指令寻址方式，状态部件参数</a:t>
            </a:r>
            <a:endParaRPr lang="en-US" altLang="zh-CN" sz="22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14000"/>
              </a:lnSpc>
            </a:pP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支持的操作类型，地址计算方法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及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参数，</a:t>
            </a:r>
            <a:endParaRPr lang="en-US" altLang="zh-CN" sz="22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14000"/>
              </a:lnSpc>
            </a:pP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寄存器的位数及个数，存储器的编址单位、地址空间等</a:t>
            </a:r>
            <a:endParaRPr lang="zh-CN" altLang="en-US" sz="2200" b="1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907704" y="2708920"/>
            <a:ext cx="7056784" cy="2022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4000"/>
              </a:lnSpc>
            </a:pP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基于</a:t>
            </a:r>
            <a:r>
              <a:rPr lang="zh-CN" altLang="en-US" sz="2200" b="1" dirty="0">
                <a:latin typeface="+mn-ea"/>
                <a:cs typeface="Arial Unicode MS" panose="020B0604020202020204" pitchFamily="34" charset="-122"/>
              </a:rPr>
              <a:t>操作</a:t>
            </a:r>
            <a:r>
              <a:rPr lang="zh-CN" altLang="en-US" sz="2200" b="1" dirty="0" smtClean="0">
                <a:latin typeface="+mn-ea"/>
                <a:cs typeface="Arial Unicode MS" panose="020B0604020202020204" pitchFamily="34" charset="-122"/>
              </a:rPr>
              <a:t>类型、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cs typeface="Arial Unicode MS" panose="020B0604020202020204" pitchFamily="34" charset="-122"/>
              </a:rPr>
              <a:t>数据寻址</a:t>
            </a:r>
            <a:r>
              <a:rPr lang="zh-CN" altLang="en-US" sz="2200" b="1" dirty="0" smtClean="0">
                <a:latin typeface="+mn-ea"/>
                <a:cs typeface="Arial Unicode MS" panose="020B0604020202020204" pitchFamily="34" charset="-122"/>
              </a:rPr>
              <a:t>需求</a:t>
            </a:r>
            <a:endParaRPr lang="en-US" altLang="zh-CN" sz="22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</a:t>
            </a:r>
            <a:r>
              <a:rPr lang="zh-CN" altLang="en-US" sz="2200" b="1" spc="-100" dirty="0" smtClean="0">
                <a:latin typeface="+mn-ea"/>
                <a:ea typeface="+mn-ea"/>
                <a:cs typeface="Arial Unicode MS" panose="020B0604020202020204" pitchFamily="34" charset="-122"/>
              </a:rPr>
              <a:t>基于</a:t>
            </a:r>
            <a:r>
              <a:rPr lang="zh-CN" altLang="en-US" sz="2200" b="1" spc="-100" dirty="0" smtClean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指令寻址</a:t>
            </a:r>
            <a:r>
              <a:rPr lang="zh-CN" altLang="en-US" sz="2200" b="1" spc="-100" dirty="0" smtClean="0">
                <a:latin typeface="+mn-ea"/>
                <a:ea typeface="+mn-ea"/>
                <a:cs typeface="Arial Unicode MS" panose="020B0604020202020204" pitchFamily="34" charset="-122"/>
              </a:rPr>
              <a:t>需求，功能与指令周期类型相关</a:t>
            </a:r>
            <a:r>
              <a:rPr lang="en-US" altLang="zh-CN" sz="1800" b="1" spc="-100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spc="-100" dirty="0" smtClean="0">
                <a:latin typeface="+mn-ea"/>
                <a:ea typeface="+mn-ea"/>
                <a:cs typeface="Arial Unicode MS" panose="020B0604020202020204" pitchFamily="34" charset="-122"/>
              </a:rPr>
              <a:t>复用</a:t>
            </a:r>
            <a:r>
              <a:rPr lang="en-US" altLang="zh-CN" sz="1800" b="1" spc="-100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endParaRPr lang="en-US" altLang="zh-CN" sz="2200" b="1" spc="-100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基于相关参数，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读端口数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与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DP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结构相关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单总线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1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个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</a:p>
          <a:p>
            <a:pPr algn="l">
              <a:lnSpc>
                <a:spcPct val="114000"/>
              </a:lnSpc>
            </a:pPr>
            <a:r>
              <a:rPr lang="zh-CN" altLang="en-US" sz="2200" b="1" dirty="0" smtClean="0">
                <a:latin typeface="+mn-ea"/>
                <a:cs typeface="Arial Unicode MS" panose="020B0604020202020204" pitchFamily="34" charset="-122"/>
              </a:rPr>
              <a:t>基于</a:t>
            </a:r>
            <a:r>
              <a:rPr lang="zh-CN" altLang="en-US" sz="2200" b="1" dirty="0">
                <a:latin typeface="+mn-ea"/>
                <a:cs typeface="Arial Unicode MS" panose="020B0604020202020204" pitchFamily="34" charset="-122"/>
              </a:rPr>
              <a:t>相关</a:t>
            </a:r>
            <a:r>
              <a:rPr lang="zh-CN" altLang="en-US" sz="2200" b="1" dirty="0" smtClean="0">
                <a:latin typeface="+mn-ea"/>
                <a:cs typeface="Arial Unicode MS" panose="020B0604020202020204" pitchFamily="34" charset="-122"/>
              </a:rPr>
              <a:t>参数，通常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cs typeface="Arial Unicode MS" panose="020B0604020202020204" pitchFamily="34" charset="-122"/>
              </a:rPr>
              <a:t>数据线数</a:t>
            </a:r>
            <a:r>
              <a:rPr lang="zh-CN" altLang="en-US" sz="2200" b="1" dirty="0" smtClean="0">
                <a:latin typeface="+mn-ea"/>
                <a:cs typeface="Arial Unicode MS" panose="020B0604020202020204" pitchFamily="34" charset="-122"/>
              </a:rPr>
              <a:t>＝机器字长</a:t>
            </a:r>
            <a:r>
              <a:rPr lang="en-US" altLang="zh-CN" sz="1800" b="1" dirty="0" smtClean="0">
                <a:latin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 smtClean="0">
                <a:latin typeface="+mn-ea"/>
                <a:cs typeface="Arial Unicode MS" panose="020B0604020202020204" pitchFamily="34" charset="-122"/>
              </a:rPr>
              <a:t>多体交叉</a:t>
            </a:r>
            <a:r>
              <a:rPr lang="en-US" altLang="zh-CN" sz="1800" b="1" dirty="0" smtClean="0">
                <a:latin typeface="+mn-ea"/>
                <a:cs typeface="Arial Unicode MS" panose="020B0604020202020204" pitchFamily="34" charset="-122"/>
              </a:rPr>
              <a:t>MEM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endParaRPr lang="en-US" altLang="zh-CN" sz="1800" b="1" dirty="0" smtClean="0">
              <a:solidFill>
                <a:schemeClr val="accent2"/>
              </a:solidFill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14000"/>
              </a:lnSpc>
            </a:pP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    基于实现方法，个数与指令周期类型等相关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缺省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</a:p>
        </p:txBody>
      </p:sp>
      <p:sp>
        <p:nvSpPr>
          <p:cNvPr id="7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6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1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619672" y="5059170"/>
            <a:ext cx="7344816" cy="1180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4000"/>
              </a:lnSpc>
            </a:pPr>
            <a:r>
              <a:rPr lang="zh-CN" altLang="en-US" sz="2200" b="1" u="sng" dirty="0">
                <a:latin typeface="+mn-ea"/>
                <a:cs typeface="Arial Unicode MS" panose="020B0604020202020204" pitchFamily="34" charset="-122"/>
              </a:rPr>
              <a:t>建立</a:t>
            </a:r>
            <a:r>
              <a:rPr lang="zh-CN" altLang="en-US" sz="2200" b="1" dirty="0">
                <a:latin typeface="+mn-ea"/>
                <a:cs typeface="Arial Unicode MS" panose="020B0604020202020204" pitchFamily="34" charset="-122"/>
              </a:rPr>
              <a:t>各指令的数据路径</a:t>
            </a:r>
            <a:r>
              <a:rPr lang="en-US" altLang="zh-CN" sz="1800" b="1" dirty="0">
                <a:latin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>
                <a:latin typeface="+mn-ea"/>
                <a:cs typeface="Arial Unicode MS" panose="020B0604020202020204" pitchFamily="34" charset="-122"/>
              </a:rPr>
              <a:t>与</a:t>
            </a:r>
            <a:r>
              <a:rPr lang="en-US" altLang="zh-CN" sz="1800" b="1" dirty="0">
                <a:latin typeface="+mn-ea"/>
                <a:cs typeface="Arial Unicode MS" panose="020B0604020202020204" pitchFamily="34" charset="-122"/>
              </a:rPr>
              <a:t>DP</a:t>
            </a:r>
            <a:r>
              <a:rPr lang="zh-CN" altLang="en-US" sz="1800" b="1" dirty="0">
                <a:latin typeface="+mn-ea"/>
                <a:cs typeface="Arial Unicode MS" panose="020B0604020202020204" pitchFamily="34" charset="-122"/>
              </a:rPr>
              <a:t>结构、指令功能、复用方案有关</a:t>
            </a:r>
            <a:r>
              <a:rPr lang="en-US" altLang="zh-CN" sz="1800" b="1" dirty="0" smtClean="0">
                <a:latin typeface="+mn-ea"/>
                <a:cs typeface="Arial Unicode MS" panose="020B0604020202020204" pitchFamily="34" charset="-122"/>
              </a:rPr>
              <a:t>)</a:t>
            </a:r>
          </a:p>
          <a:p>
            <a:pPr algn="l">
              <a:lnSpc>
                <a:spcPct val="114000"/>
              </a:lnSpc>
            </a:pP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 </a:t>
            </a:r>
            <a:r>
              <a:rPr lang="zh-CN" altLang="en-US" sz="2000" dirty="0" smtClean="0">
                <a:latin typeface="+mn-ea"/>
                <a:ea typeface="+mn-ea"/>
                <a:cs typeface="Arial Unicode MS" panose="020B0604020202020204" pitchFamily="34" charset="-122"/>
              </a:rPr>
              <a:t>├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→</a:t>
            </a:r>
            <a:r>
              <a:rPr lang="zh-CN" altLang="en-US" sz="2000" b="1" dirty="0" smtClean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总线结构：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出端设置</a:t>
            </a:r>
            <a:r>
              <a:rPr lang="zh-CN" altLang="en-US" sz="2000" b="1" dirty="0" smtClean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三态门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，入端设置</a:t>
            </a:r>
            <a:r>
              <a:rPr lang="zh-CN" altLang="en-US" sz="2000" b="1" dirty="0" smtClean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锁存器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(k-1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个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</a:p>
          <a:p>
            <a:pPr algn="l">
              <a:lnSpc>
                <a:spcPct val="114000"/>
              </a:lnSpc>
            </a:pP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 </a:t>
            </a:r>
            <a:r>
              <a:rPr lang="zh-CN" altLang="en-US" sz="2000" dirty="0" smtClean="0">
                <a:latin typeface="+mn-ea"/>
                <a:ea typeface="+mn-ea"/>
                <a:cs typeface="Arial Unicode MS" panose="020B0604020202020204" pitchFamily="34" charset="-122"/>
              </a:rPr>
              <a:t>└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→</a:t>
            </a:r>
            <a:r>
              <a:rPr lang="zh-CN" altLang="en-US" sz="2000" b="1" dirty="0" smtClean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点点结构：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出</a:t>
            </a:r>
            <a:r>
              <a:rPr lang="zh-CN" altLang="en-US" sz="2000" b="1" dirty="0">
                <a:latin typeface="+mn-ea"/>
                <a:ea typeface="+mn-ea"/>
                <a:cs typeface="Arial Unicode MS" panose="020B0604020202020204" pitchFamily="34" charset="-122"/>
              </a:rPr>
              <a:t>端直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连，入端设置</a:t>
            </a:r>
            <a:r>
              <a:rPr lang="zh-CN" altLang="en-US" sz="2000" b="1" dirty="0" smtClean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选择器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所连出</a:t>
            </a:r>
            <a:r>
              <a:rPr lang="zh-CN" altLang="en-US" sz="1800" b="1" dirty="0">
                <a:latin typeface="+mn-ea"/>
                <a:ea typeface="+mn-ea"/>
                <a:cs typeface="Arial Unicode MS" panose="020B0604020202020204" pitchFamily="34" charset="-122"/>
              </a:rPr>
              <a:t>端＞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1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个时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endParaRPr lang="en-US" altLang="zh-CN" sz="20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020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32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785225" cy="523220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三、单周期数据通路的设计 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不考，了解过程、能设计部件</a:t>
            </a:r>
            <a:r>
              <a:rPr lang="en-US" altLang="zh-CN" sz="2000" b="1" dirty="0" smtClean="0">
                <a:latin typeface="+mn-ea"/>
              </a:rPr>
              <a:t>)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880706"/>
            <a:ext cx="8784976" cy="8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4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、指令系统分析    </a:t>
            </a:r>
            <a:r>
              <a:rPr lang="en-US" altLang="zh-CN" sz="2200" b="1" dirty="0" smtClean="0">
                <a:latin typeface="+mn-ea"/>
              </a:rPr>
              <a:t>--</a:t>
            </a:r>
            <a:r>
              <a:rPr lang="zh-CN" altLang="en-US" sz="2200" b="1" dirty="0">
                <a:latin typeface="+mn-ea"/>
              </a:rPr>
              <a:t>以</a:t>
            </a:r>
            <a:r>
              <a:rPr lang="en-US" altLang="zh-CN" sz="2200" b="1" dirty="0" smtClean="0">
                <a:latin typeface="+mn-ea"/>
              </a:rPr>
              <a:t>MIPS</a:t>
            </a:r>
            <a:r>
              <a:rPr lang="zh-CN" altLang="en-US" sz="2200" b="1" dirty="0" smtClean="0">
                <a:latin typeface="+mn-ea"/>
              </a:rPr>
              <a:t>的</a:t>
            </a:r>
            <a:r>
              <a:rPr lang="en-US" altLang="zh-CN" sz="2200" b="1" dirty="0" smtClean="0">
                <a:latin typeface="+mn-ea"/>
              </a:rPr>
              <a:t>7</a:t>
            </a:r>
            <a:r>
              <a:rPr lang="zh-CN" altLang="en-US" sz="2200" b="1" dirty="0" smtClean="0">
                <a:latin typeface="+mn-ea"/>
              </a:rPr>
              <a:t>条指令为</a:t>
            </a:r>
            <a:r>
              <a:rPr lang="zh-CN" altLang="en-US" sz="2200" b="1" dirty="0">
                <a:latin typeface="+mn-ea"/>
              </a:rPr>
              <a:t>例</a:t>
            </a:r>
            <a:endParaRPr lang="en-US" altLang="zh-CN" sz="2200" b="1" dirty="0">
              <a:latin typeface="+mn-ea"/>
            </a:endParaRPr>
          </a:p>
          <a:p>
            <a:pPr algn="l">
              <a:lnSpc>
                <a:spcPct val="114000"/>
              </a:lnSpc>
            </a:pPr>
            <a:endParaRPr lang="en-US" altLang="zh-CN" b="1" dirty="0" smtClean="0">
              <a:latin typeface="+mn-ea"/>
              <a:ea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288257"/>
              </p:ext>
            </p:extLst>
          </p:nvPr>
        </p:nvGraphicFramePr>
        <p:xfrm>
          <a:off x="467544" y="1412776"/>
          <a:ext cx="8424936" cy="27757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/>
                <a:gridCol w="3672408"/>
                <a:gridCol w="3312368"/>
              </a:tblGrid>
              <a:tr h="36004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指令名</a:t>
                      </a: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指令功能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有符号加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rd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←(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OPD</a:t>
                      </a:r>
                      <a:r>
                        <a:rPr 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为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有符号</a:t>
                      </a:r>
                      <a:r>
                        <a:rPr 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整数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补码表示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136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有符号减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rd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←(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－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0248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按位或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ori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←(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| 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ZExt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imme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ZExt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表示零扩展</a:t>
                      </a:r>
                      <a:r>
                        <a:rPr 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OPD</a:t>
                      </a:r>
                      <a:r>
                        <a:rPr 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为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逻辑数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36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取数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rt←M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SExt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disp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)]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SExt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表示符号扩展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2464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存数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M[(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SExt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disp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)]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←(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2608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相等转移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beq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if ((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)=(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)) </a:t>
                      </a:r>
                      <a:endParaRPr lang="en-US" sz="1800" b="1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PC←(PC)</a:t>
                      </a:r>
                      <a:r>
                        <a:rPr 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SExt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disp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)&lt;&lt;2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无符号减法，</a:t>
                      </a:r>
                      <a:endParaRPr lang="en-US" altLang="zh-CN" sz="1800" b="1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取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指时已实现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PC←(PC)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64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跳转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PC←(</a:t>
                      </a:r>
                      <a:r>
                        <a:rPr lang="pt-BR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sz="1800" b="1" kern="100" baseline="-25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高</a:t>
                      </a:r>
                      <a:r>
                        <a:rPr lang="pt-BR" sz="1800" b="1" kern="100" baseline="-25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sz="1800" b="1" kern="100" baseline="-25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位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‖</a:t>
                      </a:r>
                      <a:r>
                        <a:rPr lang="pt-BR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addr&lt;&lt;2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‖</a:t>
                      </a:r>
                      <a:r>
                        <a:rPr 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表示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拼接，</a:t>
                      </a:r>
                      <a:r>
                        <a:rPr lang="pt-BR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&lt;&lt;</a:t>
                      </a:r>
                      <a:r>
                        <a:rPr lang="pt-BR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扩大寻址范围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4267082"/>
            <a:ext cx="8784976" cy="2022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4000"/>
              </a:lnSpc>
            </a:pPr>
            <a:r>
              <a:rPr lang="en-US" altLang="zh-CN" sz="2200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sz="2200" b="1" dirty="0" smtClean="0">
                <a:solidFill>
                  <a:srgbClr val="C00000"/>
                </a:solidFill>
                <a:latin typeface="+mn-ea"/>
                <a:ea typeface="+mn-ea"/>
              </a:rPr>
              <a:t>*结果：</a:t>
            </a: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操作类型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32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位的有符号加、</a:t>
            </a:r>
            <a:r>
              <a:rPr lang="zh-CN" altLang="en-US" sz="2200" b="1" dirty="0">
                <a:latin typeface="+mn-ea"/>
                <a:cs typeface="Arial Unicode MS" panose="020B0604020202020204" pitchFamily="34" charset="-122"/>
              </a:rPr>
              <a:t>有</a:t>
            </a:r>
            <a:r>
              <a:rPr lang="zh-CN" altLang="en-US" sz="2200" b="1" dirty="0" smtClean="0">
                <a:latin typeface="+mn-ea"/>
                <a:cs typeface="Arial Unicode MS" panose="020B0604020202020204" pitchFamily="34" charset="-122"/>
              </a:rPr>
              <a:t>符号减、按位或、无符号减</a:t>
            </a:r>
            <a:endParaRPr lang="en-US" altLang="zh-CN" sz="2200" b="1" dirty="0" smtClean="0">
              <a:latin typeface="+mn-ea"/>
              <a:cs typeface="Arial Unicode MS" panose="020B0604020202020204" pitchFamily="34" charset="-122"/>
            </a:endParaRPr>
          </a:p>
          <a:p>
            <a:pPr algn="l">
              <a:lnSpc>
                <a:spcPct val="114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  数据寻址计算方法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有符号加、位扩展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零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/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符号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</a:p>
          <a:p>
            <a:pPr algn="l">
              <a:lnSpc>
                <a:spcPct val="114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  指令寻址计算方法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sz="2200" b="1" dirty="0">
                <a:latin typeface="+mn-ea"/>
                <a:cs typeface="Arial Unicode MS" panose="020B0604020202020204" pitchFamily="34" charset="-122"/>
              </a:rPr>
              <a:t>有符号加</a:t>
            </a:r>
            <a:r>
              <a:rPr lang="zh-CN" altLang="en-US" sz="2200" b="1" dirty="0" smtClean="0">
                <a:latin typeface="+mn-ea"/>
                <a:cs typeface="Arial Unicode MS" panose="020B0604020202020204" pitchFamily="34" charset="-122"/>
              </a:rPr>
              <a:t>、符号扩展、</a:t>
            </a:r>
            <a:r>
              <a:rPr lang="en-US" altLang="zh-CN" sz="2200" b="1" dirty="0" smtClean="0">
                <a:latin typeface="+mn-ea"/>
                <a:cs typeface="Arial Unicode MS" panose="020B0604020202020204" pitchFamily="34" charset="-122"/>
              </a:rPr>
              <a:t>&lt;&lt;2</a:t>
            </a:r>
            <a:r>
              <a:rPr lang="zh-CN" altLang="en-US" sz="2200" b="1" dirty="0" smtClean="0">
                <a:latin typeface="+mn-ea"/>
                <a:cs typeface="Arial Unicode MS" panose="020B0604020202020204" pitchFamily="34" charset="-122"/>
              </a:rPr>
              <a:t>、拼接</a:t>
            </a:r>
            <a:endParaRPr lang="en-US" altLang="zh-CN" sz="22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14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  寄存器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32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位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×32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个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GPR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，每条指令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最多读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2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个、写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1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个</a:t>
            </a:r>
            <a:endParaRPr lang="en-US" altLang="zh-CN" sz="22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14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  存储器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按字节编址，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32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位地址空间</a:t>
            </a:r>
            <a:endParaRPr lang="zh-CN" altLang="en-US" sz="2200" b="1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7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730899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4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37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512" y="274185"/>
            <a:ext cx="8784976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、功能部件设计</a:t>
            </a:r>
            <a:endParaRPr lang="en-US" altLang="zh-CN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 algn="l">
              <a:lnSpc>
                <a:spcPct val="114000"/>
              </a:lnSpc>
            </a:pPr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   </a:t>
            </a:r>
            <a:r>
              <a:rPr lang="zh-CN" altLang="en-US" b="1" dirty="0" smtClean="0">
                <a:latin typeface="+mn-ea"/>
                <a:ea typeface="+mn-ea"/>
              </a:rPr>
              <a:t>包括数据操作单元、地址计算单元、</a:t>
            </a:r>
            <a:r>
              <a:rPr lang="en-US" altLang="zh-CN" b="1" dirty="0" smtClean="0">
                <a:latin typeface="+mn-ea"/>
                <a:ea typeface="+mn-ea"/>
              </a:rPr>
              <a:t>GPRs</a:t>
            </a:r>
            <a:r>
              <a:rPr lang="zh-CN" altLang="en-US" b="1" dirty="0" smtClean="0">
                <a:latin typeface="+mn-ea"/>
                <a:ea typeface="+mn-ea"/>
              </a:rPr>
              <a:t>、</a:t>
            </a:r>
            <a:r>
              <a:rPr lang="en-US" altLang="zh-CN" b="1" dirty="0" smtClean="0">
                <a:latin typeface="+mn-ea"/>
                <a:ea typeface="+mn-ea"/>
              </a:rPr>
              <a:t>MEM</a:t>
            </a:r>
            <a:r>
              <a:rPr lang="zh-CN" altLang="en-US" b="1" dirty="0" smtClean="0">
                <a:latin typeface="+mn-ea"/>
                <a:ea typeface="+mn-ea"/>
              </a:rPr>
              <a:t>、特殊</a:t>
            </a:r>
            <a:r>
              <a:rPr lang="en-US" altLang="zh-CN" b="1" dirty="0" smtClean="0">
                <a:latin typeface="+mn-ea"/>
                <a:ea typeface="+mn-ea"/>
              </a:rPr>
              <a:t>REG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512" y="1196752"/>
            <a:ext cx="6012669" cy="370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数据操作单元：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实现数据操作、数据寻址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</a:rPr>
              <a:t>    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</a:rPr>
              <a:t>ALU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需求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sz="1800" b="1" dirty="0">
              <a:solidFill>
                <a:schemeClr val="accent2"/>
              </a:solidFill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     ALU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设计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</a:rPr>
              <a:t>    </a:t>
            </a:r>
            <a:r>
              <a:rPr lang="en-US" altLang="zh-CN" b="1" dirty="0" err="1" smtClean="0">
                <a:solidFill>
                  <a:schemeClr val="accent2"/>
                </a:solidFill>
                <a:latin typeface="+mn-ea"/>
              </a:rPr>
              <a:t>ExtU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</a:rPr>
              <a:t>需求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+mn-ea"/>
              </a:rPr>
              <a:t>     </a:t>
            </a:r>
            <a:r>
              <a:rPr lang="en-US" altLang="zh-CN" b="1" dirty="0" err="1" smtClean="0">
                <a:solidFill>
                  <a:schemeClr val="accent2"/>
                </a:solidFill>
                <a:latin typeface="+mn-ea"/>
              </a:rPr>
              <a:t>ExtU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</a:rPr>
              <a:t>设计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</a:rPr>
              <a:t>—</a:t>
            </a:r>
            <a:endParaRPr lang="en-US" altLang="zh-CN" sz="20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439392" y="1628800"/>
            <a:ext cx="6453088" cy="826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5000"/>
              </a:lnSpc>
            </a:pPr>
            <a:r>
              <a:rPr lang="zh-CN" altLang="en-US" sz="2200" b="1" dirty="0" smtClean="0">
                <a:latin typeface="+mn-ea"/>
                <a:ea typeface="+mn-ea"/>
              </a:rPr>
              <a:t>支持</a:t>
            </a:r>
            <a:r>
              <a:rPr lang="en-US" altLang="zh-CN" sz="2200" b="1" dirty="0" smtClean="0">
                <a:latin typeface="+mn-ea"/>
                <a:ea typeface="+mn-ea"/>
              </a:rPr>
              <a:t>4</a:t>
            </a:r>
            <a:r>
              <a:rPr lang="zh-CN" altLang="en-US" sz="2200" b="1" dirty="0" smtClean="0">
                <a:latin typeface="+mn-ea"/>
                <a:ea typeface="+mn-ea"/>
              </a:rPr>
              <a:t>种运算</a:t>
            </a:r>
            <a:r>
              <a:rPr lang="en-US" altLang="zh-CN" sz="2000" b="1" dirty="0">
                <a:latin typeface="+mn-ea"/>
                <a:ea typeface="+mn-ea"/>
              </a:rPr>
              <a:t>(32</a:t>
            </a:r>
            <a:r>
              <a:rPr lang="zh-CN" altLang="en-US" sz="2000" b="1" dirty="0">
                <a:latin typeface="+mn-ea"/>
                <a:ea typeface="+mn-ea"/>
              </a:rPr>
              <a:t>位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，产生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ZF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、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OF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有</a:t>
            </a:r>
            <a:r>
              <a:rPr lang="zh-CN" altLang="en-US" sz="2000" b="1" dirty="0">
                <a:latin typeface="+mn-ea"/>
                <a:ea typeface="+mn-ea"/>
                <a:cs typeface="Arial Unicode MS" panose="020B0604020202020204" pitchFamily="34" charset="-122"/>
              </a:rPr>
              <a:t>符号加</a:t>
            </a:r>
            <a:r>
              <a:rPr lang="en-US" altLang="zh-CN" sz="2000" b="1" dirty="0">
                <a:latin typeface="+mn-ea"/>
                <a:ea typeface="+mn-ea"/>
                <a:cs typeface="Arial Unicode MS" panose="020B0604020202020204" pitchFamily="34" charset="-122"/>
              </a:rPr>
              <a:t>/</a:t>
            </a:r>
            <a:r>
              <a:rPr lang="zh-CN" altLang="en-US" sz="2000" b="1" dirty="0">
                <a:latin typeface="+mn-ea"/>
                <a:ea typeface="+mn-ea"/>
                <a:cs typeface="Arial Unicode MS" panose="020B0604020202020204" pitchFamily="34" charset="-122"/>
              </a:rPr>
              <a:t>减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时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</a:p>
          <a:p>
            <a:pPr algn="l"/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       </a:t>
            </a:r>
            <a:r>
              <a:rPr lang="en-US" altLang="zh-CN" sz="1800" b="1" dirty="0" smtClean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MIPS</a:t>
            </a:r>
            <a:r>
              <a:rPr lang="zh-CN" altLang="en-US" sz="1800" b="1" dirty="0" smtClean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认为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无符号加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/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减主要用于地址计算→</a:t>
            </a:r>
            <a:r>
              <a:rPr lang="zh-CN" altLang="en-US" sz="1800" dirty="0" smtClean="0">
                <a:latin typeface="+mn-ea"/>
                <a:ea typeface="+mn-ea"/>
                <a:cs typeface="Arial Unicode MS" panose="020B0604020202020204" pitchFamily="34" charset="-122"/>
              </a:rPr>
              <a:t>┘</a:t>
            </a:r>
            <a:endParaRPr lang="en-US" altLang="zh-CN" sz="1800" dirty="0" smtClean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182" name="Text Box 5"/>
          <p:cNvSpPr txBox="1">
            <a:spLocks noChangeArrowheads="1"/>
          </p:cNvSpPr>
          <p:nvPr/>
        </p:nvSpPr>
        <p:spPr bwMode="auto">
          <a:xfrm>
            <a:off x="1331640" y="2924944"/>
            <a:ext cx="2592289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19138" indent="-719138"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2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个部件＋输出选择</a:t>
            </a:r>
            <a:endParaRPr lang="en-US" altLang="zh-CN" sz="22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grpSp>
        <p:nvGrpSpPr>
          <p:cNvPr id="232" name="组合 231"/>
          <p:cNvGrpSpPr/>
          <p:nvPr/>
        </p:nvGrpSpPr>
        <p:grpSpPr>
          <a:xfrm>
            <a:off x="5724128" y="4941168"/>
            <a:ext cx="3234660" cy="711148"/>
            <a:chOff x="1049308" y="5526164"/>
            <a:chExt cx="3234660" cy="711148"/>
          </a:xfrm>
        </p:grpSpPr>
        <p:sp>
          <p:nvSpPr>
            <p:cNvPr id="185" name="矩形 184"/>
            <p:cNvSpPr/>
            <p:nvPr/>
          </p:nvSpPr>
          <p:spPr bwMode="auto">
            <a:xfrm>
              <a:off x="1907704" y="5526164"/>
              <a:ext cx="1368152" cy="711148"/>
            </a:xfrm>
            <a:prstGeom prst="rect">
              <a:avLst/>
            </a:prstGeom>
            <a:solidFill>
              <a:srgbClr val="CCFF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86" name="Text Box 399"/>
            <p:cNvSpPr txBox="1">
              <a:spLocks noChangeArrowheads="1"/>
            </p:cNvSpPr>
            <p:nvPr/>
          </p:nvSpPr>
          <p:spPr bwMode="auto">
            <a:xfrm>
              <a:off x="1049308" y="5583357"/>
              <a:ext cx="714380" cy="255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0800" tIns="10800" rIns="18000" bIns="10800" anchor="ctr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D</a:t>
              </a:r>
              <a:r>
                <a:rPr lang="en-US" altLang="zh-CN" sz="1600" b="1" baseline="-14000" dirty="0" smtClean="0">
                  <a:solidFill>
                    <a:schemeClr val="tx1"/>
                  </a:solidFill>
                  <a:latin typeface="+mn-ea"/>
                  <a:ea typeface="+mn-ea"/>
                </a:rPr>
                <a:t>15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～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D</a:t>
              </a:r>
              <a:r>
                <a:rPr lang="en-US" altLang="zh-CN" sz="1600" b="1" baseline="-14000" dirty="0" smtClean="0">
                  <a:solidFill>
                    <a:schemeClr val="tx1"/>
                  </a:solidFill>
                  <a:latin typeface="+mn-ea"/>
                  <a:ea typeface="+mn-ea"/>
                </a:rPr>
                <a:t>0</a:t>
              </a: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99" name="Text Box 399"/>
            <p:cNvSpPr txBox="1">
              <a:spLocks noChangeArrowheads="1"/>
            </p:cNvSpPr>
            <p:nvPr/>
          </p:nvSpPr>
          <p:spPr bwMode="auto">
            <a:xfrm>
              <a:off x="1259632" y="5914892"/>
              <a:ext cx="459387" cy="2481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b="1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s_op</a:t>
              </a: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200" name="直接连接符 199"/>
            <p:cNvCxnSpPr/>
            <p:nvPr/>
          </p:nvCxnSpPr>
          <p:spPr bwMode="auto">
            <a:xfrm>
              <a:off x="1743976" y="6094884"/>
              <a:ext cx="955816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03" name="直接箭头连接符 202"/>
            <p:cNvCxnSpPr/>
            <p:nvPr/>
          </p:nvCxnSpPr>
          <p:spPr bwMode="auto">
            <a:xfrm>
              <a:off x="1763688" y="5733256"/>
              <a:ext cx="172819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6" name="矩形 215"/>
            <p:cNvSpPr/>
            <p:nvPr/>
          </p:nvSpPr>
          <p:spPr>
            <a:xfrm>
              <a:off x="2699792" y="5877272"/>
              <a:ext cx="288032" cy="2880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</a:rPr>
                <a:t>&amp;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18" name="直接连接符 217"/>
            <p:cNvCxnSpPr/>
            <p:nvPr/>
          </p:nvCxnSpPr>
          <p:spPr bwMode="auto">
            <a:xfrm>
              <a:off x="2411760" y="5733256"/>
              <a:ext cx="288032" cy="214508"/>
            </a:xfrm>
            <a:prstGeom prst="bentConnector3">
              <a:avLst>
                <a:gd name="adj1" fmla="val 396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226" name="Text Box 399"/>
            <p:cNvSpPr txBox="1">
              <a:spLocks noChangeArrowheads="1"/>
            </p:cNvSpPr>
            <p:nvPr/>
          </p:nvSpPr>
          <p:spPr bwMode="auto">
            <a:xfrm>
              <a:off x="2051720" y="5733256"/>
              <a:ext cx="360040" cy="255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0800" tIns="10800" rIns="18000" bIns="10800" anchor="ctr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D</a:t>
              </a:r>
              <a:r>
                <a:rPr lang="en-US" altLang="zh-CN" sz="1600" b="1" baseline="-14000" dirty="0" smtClean="0">
                  <a:solidFill>
                    <a:schemeClr val="tx1"/>
                  </a:solidFill>
                  <a:latin typeface="+mn-ea"/>
                  <a:ea typeface="+mn-ea"/>
                </a:rPr>
                <a:t>15</a:t>
              </a: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227" name="直接箭头连接符 226"/>
            <p:cNvCxnSpPr/>
            <p:nvPr/>
          </p:nvCxnSpPr>
          <p:spPr bwMode="auto">
            <a:xfrm>
              <a:off x="2987824" y="6021288"/>
              <a:ext cx="5040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30" name="Text Box 399"/>
            <p:cNvSpPr txBox="1">
              <a:spLocks noChangeArrowheads="1"/>
            </p:cNvSpPr>
            <p:nvPr/>
          </p:nvSpPr>
          <p:spPr bwMode="auto">
            <a:xfrm>
              <a:off x="3497580" y="5589240"/>
              <a:ext cx="714380" cy="255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0800" tIns="10800" rIns="18000" bIns="10800" anchor="ctr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D</a:t>
              </a:r>
              <a:r>
                <a:rPr lang="en-US" altLang="zh-CN" sz="1600" b="1" baseline="-14000" dirty="0" smtClean="0">
                  <a:solidFill>
                    <a:schemeClr val="tx1"/>
                  </a:solidFill>
                  <a:latin typeface="+mn-ea"/>
                  <a:ea typeface="+mn-ea"/>
                </a:rPr>
                <a:t>15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～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D</a:t>
              </a:r>
              <a:r>
                <a:rPr lang="en-US" altLang="zh-CN" sz="1600" b="1" baseline="-14000" dirty="0" smtClean="0">
                  <a:solidFill>
                    <a:schemeClr val="tx1"/>
                  </a:solidFill>
                  <a:latin typeface="+mn-ea"/>
                  <a:ea typeface="+mn-ea"/>
                </a:rPr>
                <a:t>0</a:t>
              </a: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31" name="Text Box 399"/>
            <p:cNvSpPr txBox="1">
              <a:spLocks noChangeArrowheads="1"/>
            </p:cNvSpPr>
            <p:nvPr/>
          </p:nvSpPr>
          <p:spPr bwMode="auto">
            <a:xfrm>
              <a:off x="3491880" y="5877272"/>
              <a:ext cx="792088" cy="255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0800" tIns="10800" rIns="18000" bIns="10800" anchor="ctr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D</a:t>
              </a:r>
              <a:r>
                <a:rPr lang="en-US" altLang="zh-CN" sz="1600" b="1" baseline="-14000" dirty="0" smtClean="0">
                  <a:solidFill>
                    <a:schemeClr val="tx1"/>
                  </a:solidFill>
                  <a:latin typeface="+mn-ea"/>
                  <a:ea typeface="+mn-ea"/>
                </a:rPr>
                <a:t>31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～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D</a:t>
              </a:r>
              <a:r>
                <a:rPr lang="en-US" altLang="zh-CN" sz="1600" b="1" baseline="-14000" dirty="0" smtClean="0">
                  <a:solidFill>
                    <a:schemeClr val="tx1"/>
                  </a:solidFill>
                  <a:latin typeface="+mn-ea"/>
                  <a:ea typeface="+mn-ea"/>
                </a:rPr>
                <a:t>16</a:t>
              </a: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235" name="表格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840136"/>
              </p:ext>
            </p:extLst>
          </p:nvPr>
        </p:nvGraphicFramePr>
        <p:xfrm>
          <a:off x="1403648" y="4853728"/>
          <a:ext cx="4176464" cy="1095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116"/>
                <a:gridCol w="1557172"/>
                <a:gridCol w="1584176"/>
              </a:tblGrid>
              <a:tr h="409174"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s_op</a:t>
                      </a:r>
                      <a:endParaRPr lang="en-US" altLang="zh-CN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ct val="70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D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zh-CN" altLang="en-US" sz="1800" b="1" dirty="0">
                        <a:solidFill>
                          <a:srgbClr val="9900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0(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零扩展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1(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符号扩展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</a:tr>
              <a:tr h="2943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8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0…0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r>
                        <a:rPr lang="en-US" altLang="zh-CN" sz="18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~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8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0…0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r>
                        <a:rPr lang="en-US" altLang="zh-CN" sz="18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~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0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8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0…0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r>
                        <a:rPr lang="en-US" altLang="zh-CN" sz="18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~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8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1…1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r>
                        <a:rPr lang="en-US" altLang="zh-CN" sz="18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~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7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73089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125" name="组合 124"/>
          <p:cNvGrpSpPr/>
          <p:nvPr/>
        </p:nvGrpSpPr>
        <p:grpSpPr>
          <a:xfrm>
            <a:off x="4887664" y="2492896"/>
            <a:ext cx="4148832" cy="1944216"/>
            <a:chOff x="-152896" y="2636912"/>
            <a:chExt cx="4148832" cy="1944216"/>
          </a:xfrm>
        </p:grpSpPr>
        <p:sp>
          <p:nvSpPr>
            <p:cNvPr id="127" name="矩形 126"/>
            <p:cNvSpPr/>
            <p:nvPr/>
          </p:nvSpPr>
          <p:spPr>
            <a:xfrm>
              <a:off x="683567" y="2636912"/>
              <a:ext cx="2808313" cy="194421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259632" y="2991711"/>
              <a:ext cx="612068" cy="2160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dirty="0" err="1" smtClean="0">
                  <a:latin typeface="Times New Roman" pitchFamily="18" charset="0"/>
                  <a:ea typeface="+mn-ea"/>
                  <a:cs typeface="Times New Roman" pitchFamily="18" charset="0"/>
                </a:rPr>
                <a:t>Subctr</a:t>
              </a:r>
              <a:endParaRPr lang="zh-CN" altLang="en-US" sz="1600" dirty="0" smtClean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594044" y="2991711"/>
              <a:ext cx="609803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dirty="0" err="1" smtClean="0">
                  <a:latin typeface="Times New Roman" pitchFamily="18" charset="0"/>
                  <a:ea typeface="+mn-ea"/>
                  <a:cs typeface="Times New Roman" pitchFamily="18" charset="0"/>
                </a:rPr>
                <a:t>Outsrc</a:t>
              </a:r>
              <a:endParaRPr lang="zh-CN" altLang="en-US" sz="1600" dirty="0" smtClean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979712" y="2991710"/>
              <a:ext cx="504056" cy="2160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dirty="0" err="1" smtClean="0">
                  <a:latin typeface="Times New Roman" pitchFamily="18" charset="0"/>
                  <a:ea typeface="+mn-ea"/>
                  <a:cs typeface="Times New Roman" pitchFamily="18" charset="0"/>
                </a:rPr>
                <a:t>OFctr</a:t>
              </a:r>
              <a:endParaRPr lang="zh-CN" altLang="en-US" sz="1600" dirty="0" smtClean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1259632" y="4217932"/>
              <a:ext cx="1008112" cy="283727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schemeClr val="tx1"/>
                  </a:solidFill>
                </a:rPr>
                <a:t>或门阵列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3" name="直接连接符 132"/>
            <p:cNvCxnSpPr/>
            <p:nvPr/>
          </p:nvCxnSpPr>
          <p:spPr bwMode="auto">
            <a:xfrm flipV="1">
              <a:off x="611560" y="3454632"/>
              <a:ext cx="1079136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4" name="直接连接符 133"/>
            <p:cNvCxnSpPr/>
            <p:nvPr/>
          </p:nvCxnSpPr>
          <p:spPr bwMode="auto">
            <a:xfrm flipV="1">
              <a:off x="611560" y="3933057"/>
              <a:ext cx="1080120" cy="109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5" name="直接连接符 134"/>
            <p:cNvCxnSpPr/>
            <p:nvPr/>
          </p:nvCxnSpPr>
          <p:spPr bwMode="auto">
            <a:xfrm>
              <a:off x="2051720" y="3783798"/>
              <a:ext cx="66111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6" name="矩形 135"/>
            <p:cNvSpPr/>
            <p:nvPr/>
          </p:nvSpPr>
          <p:spPr>
            <a:xfrm>
              <a:off x="2699792" y="3639782"/>
              <a:ext cx="288032" cy="2880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  <a:latin typeface="+mn-ea"/>
                </a:rPr>
                <a:t>≥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</a:rPr>
                <a:t>1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37" name="直接连接符 136"/>
            <p:cNvCxnSpPr/>
            <p:nvPr/>
          </p:nvCxnSpPr>
          <p:spPr bwMode="auto">
            <a:xfrm>
              <a:off x="2987824" y="3783798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8" name="直接连接符 137"/>
            <p:cNvCxnSpPr/>
            <p:nvPr/>
          </p:nvCxnSpPr>
          <p:spPr bwMode="auto">
            <a:xfrm flipV="1">
              <a:off x="2051719" y="3495766"/>
              <a:ext cx="756085" cy="115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9" name="矩形 138"/>
            <p:cNvSpPr/>
            <p:nvPr/>
          </p:nvSpPr>
          <p:spPr>
            <a:xfrm>
              <a:off x="2699792" y="3279742"/>
              <a:ext cx="216024" cy="2880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</a:rPr>
                <a:t>&amp;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40" name="直接连接符 83"/>
            <p:cNvCxnSpPr/>
            <p:nvPr/>
          </p:nvCxnSpPr>
          <p:spPr bwMode="auto">
            <a:xfrm rot="16200000" flipH="1">
              <a:off x="2411945" y="3063902"/>
              <a:ext cx="364200" cy="211493"/>
            </a:xfrm>
            <a:prstGeom prst="bentConnector3">
              <a:avLst>
                <a:gd name="adj1" fmla="val 100214"/>
              </a:avLst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1" name="直接连接符 140"/>
            <p:cNvCxnSpPr/>
            <p:nvPr/>
          </p:nvCxnSpPr>
          <p:spPr bwMode="auto">
            <a:xfrm flipV="1">
              <a:off x="2915816" y="3423758"/>
              <a:ext cx="720080" cy="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2" name="矩形 141"/>
            <p:cNvSpPr/>
            <p:nvPr/>
          </p:nvSpPr>
          <p:spPr>
            <a:xfrm rot="16200000">
              <a:off x="2987825" y="4077072"/>
              <a:ext cx="432048" cy="2880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</a:rPr>
                <a:t>MUX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43" name="直接连接符 142"/>
            <p:cNvCxnSpPr/>
            <p:nvPr/>
          </p:nvCxnSpPr>
          <p:spPr bwMode="auto">
            <a:xfrm>
              <a:off x="2267744" y="4313416"/>
              <a:ext cx="79208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4" name="直接连接符 94"/>
            <p:cNvCxnSpPr/>
            <p:nvPr/>
          </p:nvCxnSpPr>
          <p:spPr bwMode="auto">
            <a:xfrm>
              <a:off x="2429761" y="3783798"/>
              <a:ext cx="630071" cy="375353"/>
            </a:xfrm>
            <a:prstGeom prst="bentConnector3">
              <a:avLst>
                <a:gd name="adj1" fmla="val 1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145" name="AutoShape 15"/>
            <p:cNvSpPr>
              <a:spLocks noChangeArrowheads="1"/>
            </p:cNvSpPr>
            <p:nvPr/>
          </p:nvSpPr>
          <p:spPr bwMode="auto">
            <a:xfrm rot="16200000">
              <a:off x="1426291" y="3523650"/>
              <a:ext cx="889836" cy="361023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</a:rPr>
                <a:t>加减法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146" name="直接连接符 145"/>
            <p:cNvCxnSpPr>
              <a:endCxn id="145" idx="3"/>
            </p:cNvCxnSpPr>
            <p:nvPr/>
          </p:nvCxnSpPr>
          <p:spPr bwMode="auto">
            <a:xfrm>
              <a:off x="1871209" y="2978171"/>
              <a:ext cx="0" cy="3700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47" name="Text Box 18"/>
            <p:cNvSpPr txBox="1">
              <a:spLocks noChangeArrowheads="1"/>
            </p:cNvSpPr>
            <p:nvPr/>
          </p:nvSpPr>
          <p:spPr bwMode="auto">
            <a:xfrm>
              <a:off x="1547664" y="2699517"/>
              <a:ext cx="1836204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控制信号形成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148" name="直接连接符 147"/>
            <p:cNvCxnSpPr/>
            <p:nvPr/>
          </p:nvCxnSpPr>
          <p:spPr bwMode="auto">
            <a:xfrm flipH="1">
              <a:off x="1398346" y="3896608"/>
              <a:ext cx="82612" cy="860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直接连接符 148"/>
            <p:cNvCxnSpPr/>
            <p:nvPr/>
          </p:nvCxnSpPr>
          <p:spPr bwMode="auto">
            <a:xfrm flipH="1">
              <a:off x="3203848" y="2978171"/>
              <a:ext cx="1" cy="102689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54" name="椭圆 153"/>
            <p:cNvSpPr/>
            <p:nvPr/>
          </p:nvSpPr>
          <p:spPr bwMode="auto">
            <a:xfrm>
              <a:off x="2915816" y="3389850"/>
              <a:ext cx="72008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55" name="直接连接符 154"/>
            <p:cNvCxnSpPr/>
            <p:nvPr/>
          </p:nvCxnSpPr>
          <p:spPr bwMode="auto">
            <a:xfrm>
              <a:off x="3347865" y="4231336"/>
              <a:ext cx="28803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6" name="直接连接符 125"/>
            <p:cNvCxnSpPr/>
            <p:nvPr/>
          </p:nvCxnSpPr>
          <p:spPr bwMode="auto">
            <a:xfrm rot="16200000" flipH="1">
              <a:off x="938158" y="3966498"/>
              <a:ext cx="354916" cy="288032"/>
            </a:xfrm>
            <a:prstGeom prst="bentConnector3">
              <a:avLst>
                <a:gd name="adj1" fmla="val 100096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57" name="直接连接符 129"/>
            <p:cNvCxnSpPr/>
            <p:nvPr/>
          </p:nvCxnSpPr>
          <p:spPr bwMode="auto">
            <a:xfrm rot="16200000" flipH="1">
              <a:off x="568739" y="3713478"/>
              <a:ext cx="949739" cy="432048"/>
            </a:xfrm>
            <a:prstGeom prst="bentConnector3">
              <a:avLst>
                <a:gd name="adj1" fmla="val 99744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58" name="直接连接符 157"/>
            <p:cNvCxnSpPr/>
            <p:nvPr/>
          </p:nvCxnSpPr>
          <p:spPr bwMode="auto">
            <a:xfrm flipH="1">
              <a:off x="1403648" y="3407902"/>
              <a:ext cx="82612" cy="860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3" name="TextBox 162"/>
            <p:cNvSpPr txBox="1"/>
            <p:nvPr/>
          </p:nvSpPr>
          <p:spPr>
            <a:xfrm>
              <a:off x="1191846" y="3212976"/>
              <a:ext cx="271290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400" b="1" dirty="0" smtClean="0">
                  <a:latin typeface="+mn-ea"/>
                  <a:ea typeface="+mn-ea"/>
                  <a:cs typeface="Times New Roman" pitchFamily="18" charset="0"/>
                </a:rPr>
                <a:t>32</a:t>
              </a:r>
              <a:endParaRPr lang="zh-CN" altLang="en-US" sz="14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1187624" y="3717032"/>
              <a:ext cx="271290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400" b="1" dirty="0" smtClean="0">
                  <a:latin typeface="+mn-ea"/>
                  <a:ea typeface="+mn-ea"/>
                  <a:cs typeface="Times New Roman" pitchFamily="18" charset="0"/>
                </a:rPr>
                <a:t>32</a:t>
              </a:r>
              <a:endParaRPr lang="zh-CN" altLang="en-US" sz="14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95536" y="3789040"/>
              <a:ext cx="216024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A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03907" y="3284984"/>
              <a:ext cx="207653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B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3644267" y="3279742"/>
              <a:ext cx="279661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OF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635896" y="3639782"/>
              <a:ext cx="279661" cy="2381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ZF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635896" y="4097569"/>
              <a:ext cx="360040" cy="2381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Out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74" name="矩形 173"/>
            <p:cNvSpPr/>
            <p:nvPr/>
          </p:nvSpPr>
          <p:spPr bwMode="auto">
            <a:xfrm>
              <a:off x="3059832" y="4277145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76" name="矩形 175"/>
            <p:cNvSpPr/>
            <p:nvPr/>
          </p:nvSpPr>
          <p:spPr bwMode="auto">
            <a:xfrm>
              <a:off x="3068216" y="4117889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78" name="直接连接符 177"/>
            <p:cNvCxnSpPr/>
            <p:nvPr/>
          </p:nvCxnSpPr>
          <p:spPr bwMode="auto">
            <a:xfrm>
              <a:off x="611560" y="2852936"/>
              <a:ext cx="93610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79" name="TextBox 178"/>
            <p:cNvSpPr txBox="1"/>
            <p:nvPr/>
          </p:nvSpPr>
          <p:spPr>
            <a:xfrm>
              <a:off x="-152896" y="2727970"/>
              <a:ext cx="764456" cy="19697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ALUctr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80" name="直接连接符 179"/>
            <p:cNvCxnSpPr/>
            <p:nvPr/>
          </p:nvCxnSpPr>
          <p:spPr bwMode="auto">
            <a:xfrm flipH="1">
              <a:off x="1210370" y="2810355"/>
              <a:ext cx="121270" cy="860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4" name="TextBox 183"/>
            <p:cNvSpPr txBox="1"/>
            <p:nvPr/>
          </p:nvSpPr>
          <p:spPr>
            <a:xfrm>
              <a:off x="1105879" y="2675865"/>
              <a:ext cx="235286" cy="1580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400" b="1" dirty="0" smtClean="0">
                  <a:latin typeface="+mn-ea"/>
                  <a:ea typeface="+mn-ea"/>
                  <a:cs typeface="Times New Roman" pitchFamily="18" charset="0"/>
                </a:rPr>
                <a:t>2</a:t>
              </a:r>
              <a:endParaRPr lang="zh-CN" altLang="en-US" sz="14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64" name="Text Box 5"/>
          <p:cNvSpPr txBox="1">
            <a:spLocks noChangeArrowheads="1"/>
          </p:cNvSpPr>
          <p:nvPr/>
        </p:nvSpPr>
        <p:spPr bwMode="auto">
          <a:xfrm>
            <a:off x="1259632" y="3849578"/>
            <a:ext cx="4392488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19138" indent="-719138" algn="l">
              <a:lnSpc>
                <a:spcPct val="125000"/>
              </a:lnSpc>
            </a:pPr>
            <a:r>
              <a:rPr lang="zh-CN" altLang="en-US" sz="2200" b="1" dirty="0">
                <a:latin typeface="+mn-ea"/>
              </a:rPr>
              <a:t>支持</a:t>
            </a:r>
            <a:r>
              <a:rPr lang="zh-CN" altLang="en-US" sz="2200" b="1" dirty="0" smtClean="0">
                <a:latin typeface="+mn-ea"/>
              </a:rPr>
              <a:t>零扩展、符号扩展</a:t>
            </a:r>
            <a:r>
              <a:rPr lang="en-US" altLang="zh-CN" sz="1800" b="1" dirty="0" smtClean="0">
                <a:latin typeface="+mn-ea"/>
              </a:rPr>
              <a:t>(16</a:t>
            </a:r>
            <a:r>
              <a:rPr lang="zh-CN" altLang="en-US" sz="1800" b="1" dirty="0">
                <a:latin typeface="+mn-ea"/>
              </a:rPr>
              <a:t>位→</a:t>
            </a:r>
            <a:r>
              <a:rPr lang="en-US" altLang="zh-CN" sz="1800" b="1" dirty="0">
                <a:latin typeface="+mn-ea"/>
              </a:rPr>
              <a:t>32</a:t>
            </a:r>
            <a:r>
              <a:rPr lang="zh-CN" altLang="en-US" sz="1800" b="1" dirty="0" smtClean="0">
                <a:latin typeface="+mn-ea"/>
              </a:rPr>
              <a:t>位</a:t>
            </a:r>
            <a:r>
              <a:rPr lang="en-US" altLang="zh-CN" sz="1800" b="1" dirty="0" smtClean="0">
                <a:latin typeface="+mn-ea"/>
              </a:rPr>
              <a:t>)</a:t>
            </a:r>
            <a:endParaRPr lang="en-US" altLang="zh-CN" sz="1600" b="1" dirty="0">
              <a:latin typeface="+mn-ea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991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82" grpId="0"/>
      <p:bldP spid="6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34</a:t>
            </a:fld>
            <a:endParaRPr lang="en-US" altLang="zh-CN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332656"/>
            <a:ext cx="8568952" cy="3670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*地址计算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单元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(ACU)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： 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实现指令寻址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endParaRPr lang="en-US" altLang="zh-CN" sz="2000" b="1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指令寻址需求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设</a:t>
            </a:r>
            <a:r>
              <a:rPr lang="en-US" altLang="zh-CN" sz="2000" b="1" dirty="0" smtClean="0">
                <a:latin typeface="+mn-ea"/>
                <a:ea typeface="+mn-ea"/>
              </a:rPr>
              <a:t>j</a:t>
            </a:r>
            <a:r>
              <a:rPr lang="zh-CN" altLang="en-US" sz="2000" b="1" dirty="0" smtClean="0">
                <a:latin typeface="+mn-ea"/>
                <a:ea typeface="+mn-ea"/>
              </a:rPr>
              <a:t>、</a:t>
            </a:r>
            <a:r>
              <a:rPr lang="en-US" altLang="zh-CN" sz="2000" b="1" dirty="0" err="1" smtClean="0">
                <a:latin typeface="+mn-ea"/>
                <a:ea typeface="+mn-ea"/>
              </a:rPr>
              <a:t>beq</a:t>
            </a:r>
            <a:r>
              <a:rPr lang="zh-CN" altLang="en-US" sz="2000" b="1" dirty="0" smtClean="0">
                <a:latin typeface="+mn-ea"/>
                <a:ea typeface="+mn-ea"/>
              </a:rPr>
              <a:t>指令的操作码译码信号为</a:t>
            </a:r>
            <a:r>
              <a:rPr lang="en-US" altLang="zh-CN" sz="2000" b="1" dirty="0" smtClean="0">
                <a:latin typeface="+mn-ea"/>
                <a:ea typeface="+mn-ea"/>
              </a:rPr>
              <a:t>Jump</a:t>
            </a:r>
            <a:r>
              <a:rPr lang="zh-CN" altLang="en-US" sz="2000" b="1" dirty="0" smtClean="0">
                <a:latin typeface="+mn-ea"/>
                <a:ea typeface="+mn-ea"/>
              </a:rPr>
              <a:t>、</a:t>
            </a:r>
            <a:r>
              <a:rPr lang="en-US" altLang="zh-CN" sz="2000" b="1" dirty="0" smtClean="0">
                <a:latin typeface="+mn-ea"/>
                <a:ea typeface="+mn-ea"/>
              </a:rPr>
              <a:t>Branch</a:t>
            </a:r>
            <a:endParaRPr lang="en-US" altLang="zh-CN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       </a:t>
            </a:r>
            <a:r>
              <a:rPr lang="en-US" altLang="zh-CN" sz="2200" b="1" baseline="-25000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</a:t>
            </a:r>
            <a:r>
              <a:rPr lang="en-US" altLang="zh-CN" sz="2200" b="1" dirty="0" smtClean="0">
                <a:latin typeface="+mn-ea"/>
                <a:ea typeface="+mn-ea"/>
              </a:rPr>
              <a:t>Jump</a:t>
            </a:r>
            <a:r>
              <a:rPr lang="zh-CN" altLang="en-US" sz="2200" b="1" dirty="0" smtClean="0">
                <a:latin typeface="+mn-ea"/>
                <a:ea typeface="+mn-ea"/>
              </a:rPr>
              <a:t>＝</a:t>
            </a:r>
            <a:r>
              <a:rPr lang="en-US" altLang="zh-CN" sz="2200" b="1" dirty="0" smtClean="0">
                <a:latin typeface="+mn-ea"/>
                <a:ea typeface="+mn-ea"/>
              </a:rPr>
              <a:t>1</a:t>
            </a:r>
            <a:r>
              <a:rPr lang="zh-CN" altLang="en-US" sz="2200" b="1" dirty="0" smtClean="0">
                <a:latin typeface="+mn-ea"/>
                <a:ea typeface="+mn-ea"/>
              </a:rPr>
              <a:t>时，</a:t>
            </a:r>
            <a:r>
              <a:rPr lang="en-US" altLang="zh-CN" sz="2200" b="1" dirty="0" smtClean="0">
                <a:latin typeface="+mn-ea"/>
                <a:ea typeface="+mn-ea"/>
              </a:rPr>
              <a:t>NPC</a:t>
            </a:r>
            <a:r>
              <a:rPr lang="zh-CN" altLang="en-US" sz="2200" b="1" dirty="0" smtClean="0">
                <a:latin typeface="+mn-ea"/>
                <a:ea typeface="+mn-ea"/>
              </a:rPr>
              <a:t>＝</a:t>
            </a:r>
            <a:r>
              <a:rPr lang="en-US" altLang="zh-CN" sz="2200" b="1" dirty="0" smtClean="0">
                <a:latin typeface="+mn-ea"/>
                <a:ea typeface="+mn-ea"/>
              </a:rPr>
              <a:t>(PC)</a:t>
            </a:r>
            <a:r>
              <a:rPr lang="zh-CN" altLang="en-US" sz="2200" b="1" baseline="-18000" dirty="0" smtClean="0">
                <a:latin typeface="+mn-ea"/>
                <a:ea typeface="+mn-ea"/>
              </a:rPr>
              <a:t>高</a:t>
            </a:r>
            <a:r>
              <a:rPr lang="en-US" altLang="zh-CN" sz="2200" b="1" baseline="-18000" dirty="0" smtClean="0">
                <a:latin typeface="+mn-ea"/>
                <a:ea typeface="+mn-ea"/>
              </a:rPr>
              <a:t>4</a:t>
            </a:r>
            <a:r>
              <a:rPr lang="zh-CN" altLang="en-US" sz="2200" b="1" baseline="-18000" dirty="0" smtClean="0">
                <a:latin typeface="+mn-ea"/>
                <a:ea typeface="+mn-ea"/>
              </a:rPr>
              <a:t>位</a:t>
            </a:r>
            <a:r>
              <a:rPr lang="en-US" altLang="zh-CN" sz="2200" b="1" kern="100" dirty="0">
                <a:latin typeface="+mn-ea"/>
                <a:ea typeface="+mn-ea"/>
              </a:rPr>
              <a:t>‖</a:t>
            </a:r>
            <a:r>
              <a:rPr lang="pt-BR" altLang="zh-CN" sz="2200" b="1" kern="100" dirty="0" smtClean="0">
                <a:latin typeface="+mn-ea"/>
                <a:ea typeface="+mn-ea"/>
              </a:rPr>
              <a:t>addr&lt;&lt;2</a:t>
            </a:r>
            <a:endParaRPr lang="en-US" altLang="zh-CN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 Branch</a:t>
            </a:r>
            <a:r>
              <a:rPr lang="en-US" altLang="zh-CN" sz="2200" b="1" dirty="0" smtClean="0">
                <a:latin typeface="+mn-lt"/>
                <a:ea typeface="+mn-ea"/>
              </a:rPr>
              <a:t> ·</a:t>
            </a:r>
            <a:r>
              <a:rPr lang="en-US" altLang="zh-CN" sz="2200" b="1" baseline="-25000" dirty="0" smtClean="0">
                <a:latin typeface="+mn-lt"/>
                <a:ea typeface="+mn-ea"/>
              </a:rPr>
              <a:t> </a:t>
            </a:r>
            <a:r>
              <a:rPr lang="en-US" altLang="zh-CN" sz="2200" b="1" dirty="0" smtClean="0">
                <a:latin typeface="+mn-ea"/>
                <a:ea typeface="+mn-ea"/>
              </a:rPr>
              <a:t>ZF</a:t>
            </a:r>
            <a:r>
              <a:rPr lang="zh-CN" altLang="en-US" sz="2200" b="1" dirty="0" smtClean="0">
                <a:latin typeface="+mn-ea"/>
                <a:ea typeface="+mn-ea"/>
              </a:rPr>
              <a:t>＝</a:t>
            </a:r>
            <a:r>
              <a:rPr lang="en-US" altLang="zh-CN" sz="2200" b="1" dirty="0" smtClean="0">
                <a:latin typeface="+mn-ea"/>
                <a:ea typeface="+mn-ea"/>
              </a:rPr>
              <a:t>1</a:t>
            </a:r>
            <a:r>
              <a:rPr lang="zh-CN" altLang="en-US" sz="2200" b="1" dirty="0" smtClean="0">
                <a:latin typeface="+mn-ea"/>
                <a:ea typeface="+mn-ea"/>
              </a:rPr>
              <a:t>时，</a:t>
            </a:r>
            <a:r>
              <a:rPr lang="en-US" altLang="zh-CN" sz="2200" b="1" dirty="0" smtClean="0">
                <a:latin typeface="+mn-ea"/>
                <a:ea typeface="+mn-ea"/>
              </a:rPr>
              <a:t>NPC</a:t>
            </a:r>
            <a:r>
              <a:rPr lang="zh-CN" altLang="en-US" sz="2200" b="1" dirty="0" smtClean="0">
                <a:latin typeface="+mn-ea"/>
                <a:ea typeface="+mn-ea"/>
              </a:rPr>
              <a:t>＝</a:t>
            </a:r>
            <a:r>
              <a:rPr lang="en-US" altLang="zh-CN" sz="2200" b="1" dirty="0" smtClean="0">
                <a:latin typeface="+mn-ea"/>
                <a:ea typeface="+mn-ea"/>
              </a:rPr>
              <a:t>(PC)</a:t>
            </a:r>
            <a:r>
              <a:rPr lang="zh-CN" altLang="en-US" sz="2200" b="1" dirty="0" smtClean="0">
                <a:latin typeface="+mn-ea"/>
                <a:ea typeface="+mn-ea"/>
              </a:rPr>
              <a:t>＋</a:t>
            </a:r>
            <a:r>
              <a:rPr lang="en-US" altLang="zh-CN" sz="2200" b="1" dirty="0" smtClean="0">
                <a:latin typeface="+mn-ea"/>
                <a:ea typeface="+mn-ea"/>
              </a:rPr>
              <a:t>4</a:t>
            </a:r>
            <a:r>
              <a:rPr lang="zh-CN" altLang="en-US" sz="2200" b="1" dirty="0" smtClean="0">
                <a:latin typeface="+mn-ea"/>
                <a:ea typeface="+mn-ea"/>
              </a:rPr>
              <a:t>＋</a:t>
            </a:r>
            <a:r>
              <a:rPr lang="en-US" altLang="zh-CN" sz="2200" b="1" dirty="0" err="1" smtClean="0">
                <a:latin typeface="+mn-ea"/>
                <a:ea typeface="+mn-ea"/>
              </a:rPr>
              <a:t>SExt</a:t>
            </a:r>
            <a:r>
              <a:rPr lang="en-US" altLang="zh-CN" sz="2200" b="1" dirty="0" smtClean="0">
                <a:latin typeface="+mn-ea"/>
                <a:ea typeface="+mn-ea"/>
              </a:rPr>
              <a:t>(</a:t>
            </a:r>
            <a:r>
              <a:rPr lang="en-US" altLang="zh-CN" sz="2200" b="1" dirty="0" err="1" smtClean="0">
                <a:latin typeface="+mn-ea"/>
                <a:ea typeface="+mn-ea"/>
              </a:rPr>
              <a:t>imme</a:t>
            </a:r>
            <a:r>
              <a:rPr lang="en-US" altLang="zh-CN" sz="2200" b="1" dirty="0" smtClean="0">
                <a:latin typeface="+mn-ea"/>
                <a:ea typeface="+mn-ea"/>
              </a:rPr>
              <a:t>)&lt;&lt;2</a:t>
            </a:r>
            <a:endParaRPr lang="en-US" altLang="zh-CN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          </a:t>
            </a:r>
            <a:r>
              <a:rPr lang="en-US" altLang="zh-CN" sz="2200" b="1" baseline="-25000" dirty="0" smtClean="0">
                <a:latin typeface="+mn-ea"/>
                <a:ea typeface="+mn-ea"/>
              </a:rPr>
              <a:t>  </a:t>
            </a:r>
            <a:r>
              <a:rPr lang="zh-CN" altLang="en-US" sz="2200" b="1" dirty="0" smtClean="0">
                <a:latin typeface="+mn-ea"/>
                <a:ea typeface="+mn-ea"/>
              </a:rPr>
              <a:t>否则，</a:t>
            </a:r>
            <a:r>
              <a:rPr lang="en-US" altLang="zh-CN" sz="2200" b="1" dirty="0" smtClean="0">
                <a:latin typeface="+mn-ea"/>
                <a:ea typeface="+mn-ea"/>
              </a:rPr>
              <a:t>NPC</a:t>
            </a:r>
            <a:r>
              <a:rPr lang="zh-CN" altLang="en-US" sz="2200" b="1" dirty="0" smtClean="0">
                <a:latin typeface="+mn-ea"/>
                <a:ea typeface="+mn-ea"/>
              </a:rPr>
              <a:t>＝</a:t>
            </a:r>
            <a:r>
              <a:rPr lang="en-US" altLang="zh-CN" sz="2200" b="1" dirty="0" smtClean="0">
                <a:latin typeface="+mn-ea"/>
                <a:ea typeface="+mn-ea"/>
              </a:rPr>
              <a:t>(PC)</a:t>
            </a:r>
            <a:r>
              <a:rPr lang="zh-CN" altLang="en-US" sz="2200" b="1" dirty="0" smtClean="0">
                <a:latin typeface="+mn-ea"/>
                <a:ea typeface="+mn-ea"/>
              </a:rPr>
              <a:t>＋</a:t>
            </a:r>
            <a:r>
              <a:rPr lang="en-US" altLang="zh-CN" sz="2200" b="1" dirty="0" smtClean="0">
                <a:latin typeface="+mn-ea"/>
                <a:ea typeface="+mn-ea"/>
              </a:rPr>
              <a:t>4</a:t>
            </a: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    ACU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需求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sz="2000" b="1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     ACU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设计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</p:txBody>
      </p:sp>
      <p:sp>
        <p:nvSpPr>
          <p:cNvPr id="6" name="左大括号 5"/>
          <p:cNvSpPr/>
          <p:nvPr/>
        </p:nvSpPr>
        <p:spPr bwMode="auto">
          <a:xfrm>
            <a:off x="1331640" y="1484784"/>
            <a:ext cx="144016" cy="936104"/>
          </a:xfrm>
          <a:prstGeom prst="leftBrac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29" name="组合 128"/>
          <p:cNvGrpSpPr/>
          <p:nvPr/>
        </p:nvGrpSpPr>
        <p:grpSpPr>
          <a:xfrm>
            <a:off x="1763688" y="3874577"/>
            <a:ext cx="5055919" cy="2218719"/>
            <a:chOff x="1355708" y="3848315"/>
            <a:chExt cx="5055919" cy="2218719"/>
          </a:xfrm>
        </p:grpSpPr>
        <p:sp>
          <p:nvSpPr>
            <p:cNvPr id="9" name="矩形 8"/>
            <p:cNvSpPr/>
            <p:nvPr/>
          </p:nvSpPr>
          <p:spPr>
            <a:xfrm>
              <a:off x="2051720" y="4149081"/>
              <a:ext cx="3816425" cy="191795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42721" y="3848315"/>
              <a:ext cx="1497431" cy="2160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ZF Branch Jump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55708" y="4185084"/>
              <a:ext cx="551996" cy="2630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b="1" dirty="0" err="1" smtClean="0">
                  <a:latin typeface="+mn-ea"/>
                  <a:ea typeface="+mn-ea"/>
                  <a:cs typeface="Times New Roman" pitchFamily="18" charset="0"/>
                </a:rPr>
                <a:t>imme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164420" y="4293096"/>
              <a:ext cx="687500" cy="283727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0800" rIns="18000" bIns="10800" rtlCol="0" anchor="ctr"/>
            <a:lstStyle/>
            <a:p>
              <a:pPr algn="ctr"/>
              <a:r>
                <a:rPr lang="en-US" altLang="zh-CN" sz="1600" b="1" dirty="0" err="1" smtClean="0">
                  <a:solidFill>
                    <a:schemeClr val="tx1"/>
                  </a:solidFill>
                  <a:latin typeface="+mn-ea"/>
                </a:rPr>
                <a:t>SExtU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4" name="直接连接符 13"/>
            <p:cNvCxnSpPr>
              <a:stCxn id="13" idx="3"/>
            </p:cNvCxnSpPr>
            <p:nvPr/>
          </p:nvCxnSpPr>
          <p:spPr bwMode="auto">
            <a:xfrm flipV="1">
              <a:off x="3851920" y="4434959"/>
              <a:ext cx="24860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>
              <a:off x="1883636" y="5445225"/>
              <a:ext cx="160128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 flipV="1">
              <a:off x="4460565" y="4796885"/>
              <a:ext cx="255451" cy="26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0" name="矩形 19"/>
            <p:cNvSpPr/>
            <p:nvPr/>
          </p:nvSpPr>
          <p:spPr>
            <a:xfrm>
              <a:off x="4499992" y="4293096"/>
              <a:ext cx="648072" cy="2160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</a:rPr>
                <a:t>&amp;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16200000">
              <a:off x="4495651" y="4936826"/>
              <a:ext cx="728764" cy="2880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</a:rPr>
                <a:t>MUX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 bwMode="auto">
            <a:xfrm flipV="1">
              <a:off x="5000625" y="5085184"/>
              <a:ext cx="507479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5" name="直接连接符 94"/>
            <p:cNvCxnSpPr/>
            <p:nvPr/>
          </p:nvCxnSpPr>
          <p:spPr bwMode="auto">
            <a:xfrm>
              <a:off x="3941929" y="5157191"/>
              <a:ext cx="774087" cy="215581"/>
            </a:xfrm>
            <a:prstGeom prst="bentConnector3">
              <a:avLst>
                <a:gd name="adj1" fmla="val 12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26" name="AutoShape 15"/>
            <p:cNvSpPr>
              <a:spLocks noChangeArrowheads="1"/>
            </p:cNvSpPr>
            <p:nvPr/>
          </p:nvSpPr>
          <p:spPr bwMode="auto">
            <a:xfrm rot="16200000">
              <a:off x="3848004" y="4616640"/>
              <a:ext cx="864097" cy="361023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Adder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 bwMode="auto">
            <a:xfrm flipH="1">
              <a:off x="4860032" y="4509121"/>
              <a:ext cx="1" cy="21602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 bwMode="auto">
            <a:xfrm>
              <a:off x="5652120" y="4064339"/>
              <a:ext cx="0" cy="87682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6012160" y="5301208"/>
              <a:ext cx="399467" cy="2381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NPC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4716016" y="5336768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4724400" y="4760881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 flipV="1">
              <a:off x="3851920" y="5157191"/>
              <a:ext cx="24860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4" name="AutoShape 15"/>
            <p:cNvSpPr>
              <a:spLocks noChangeArrowheads="1"/>
            </p:cNvSpPr>
            <p:nvPr/>
          </p:nvSpPr>
          <p:spPr bwMode="auto">
            <a:xfrm rot="16200000">
              <a:off x="3240343" y="4976680"/>
              <a:ext cx="864097" cy="361023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Adder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65" name="直接连接符 64"/>
            <p:cNvCxnSpPr/>
            <p:nvPr/>
          </p:nvCxnSpPr>
          <p:spPr bwMode="auto">
            <a:xfrm>
              <a:off x="3164421" y="4869160"/>
              <a:ext cx="32745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7" name="TextBox 66"/>
            <p:cNvSpPr txBox="1"/>
            <p:nvPr/>
          </p:nvSpPr>
          <p:spPr>
            <a:xfrm>
              <a:off x="2908856" y="4742471"/>
              <a:ext cx="294992" cy="19869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4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 rot="16200000">
              <a:off x="5161735" y="5287537"/>
              <a:ext cx="980772" cy="2880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</a:rPr>
                <a:t>MUX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4" name="矩形 73"/>
            <p:cNvSpPr/>
            <p:nvPr/>
          </p:nvSpPr>
          <p:spPr bwMode="auto">
            <a:xfrm>
              <a:off x="5508104" y="5038576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5" name="矩形 74"/>
            <p:cNvSpPr/>
            <p:nvPr/>
          </p:nvSpPr>
          <p:spPr bwMode="auto">
            <a:xfrm>
              <a:off x="5516488" y="5768816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92" name="直接连接符 91"/>
            <p:cNvCxnSpPr/>
            <p:nvPr/>
          </p:nvCxnSpPr>
          <p:spPr bwMode="auto">
            <a:xfrm>
              <a:off x="5796136" y="5445224"/>
              <a:ext cx="21602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 bwMode="auto">
            <a:xfrm flipH="1">
              <a:off x="4572000" y="4077072"/>
              <a:ext cx="1" cy="21602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 bwMode="auto">
            <a:xfrm flipH="1">
              <a:off x="5076055" y="4077072"/>
              <a:ext cx="1" cy="21602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10" name="TextBox 109"/>
            <p:cNvSpPr txBox="1"/>
            <p:nvPr/>
          </p:nvSpPr>
          <p:spPr>
            <a:xfrm>
              <a:off x="1355708" y="5661248"/>
              <a:ext cx="551996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b="1" dirty="0" err="1" smtClean="0">
                  <a:latin typeface="+mn-ea"/>
                  <a:ea typeface="+mn-ea"/>
                  <a:cs typeface="Times New Roman" pitchFamily="18" charset="0"/>
                </a:rPr>
                <a:t>addr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579920" y="5301208"/>
              <a:ext cx="327784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PC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12" name="直接连接符 111"/>
            <p:cNvCxnSpPr/>
            <p:nvPr/>
          </p:nvCxnSpPr>
          <p:spPr bwMode="auto">
            <a:xfrm flipH="1">
              <a:off x="2833204" y="5398616"/>
              <a:ext cx="82612" cy="860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3" name="TextBox 112"/>
            <p:cNvSpPr txBox="1"/>
            <p:nvPr/>
          </p:nvSpPr>
          <p:spPr>
            <a:xfrm>
              <a:off x="2622482" y="5218211"/>
              <a:ext cx="271290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400" b="1" dirty="0" smtClean="0">
                  <a:latin typeface="+mn-ea"/>
                  <a:ea typeface="+mn-ea"/>
                  <a:cs typeface="Times New Roman" pitchFamily="18" charset="0"/>
                </a:rPr>
                <a:t>32</a:t>
              </a:r>
              <a:endParaRPr lang="zh-CN" altLang="en-US" sz="14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14" name="直接连接符 113"/>
            <p:cNvCxnSpPr/>
            <p:nvPr/>
          </p:nvCxnSpPr>
          <p:spPr bwMode="auto">
            <a:xfrm flipH="1">
              <a:off x="2833204" y="5765858"/>
              <a:ext cx="82612" cy="860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5" name="TextBox 114"/>
            <p:cNvSpPr txBox="1"/>
            <p:nvPr/>
          </p:nvSpPr>
          <p:spPr>
            <a:xfrm>
              <a:off x="2622482" y="5578251"/>
              <a:ext cx="271290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400" b="1" dirty="0" smtClean="0">
                  <a:latin typeface="+mn-ea"/>
                  <a:ea typeface="+mn-ea"/>
                  <a:cs typeface="Times New Roman" pitchFamily="18" charset="0"/>
                </a:rPr>
                <a:t>26</a:t>
              </a:r>
              <a:endParaRPr lang="zh-CN" altLang="en-US" sz="14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16" name="直接连接符 115"/>
            <p:cNvCxnSpPr/>
            <p:nvPr/>
          </p:nvCxnSpPr>
          <p:spPr bwMode="auto">
            <a:xfrm flipH="1">
              <a:off x="5065452" y="5763736"/>
              <a:ext cx="82612" cy="860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7" name="TextBox 116"/>
            <p:cNvSpPr txBox="1"/>
            <p:nvPr/>
          </p:nvSpPr>
          <p:spPr>
            <a:xfrm>
              <a:off x="4876774" y="5578251"/>
              <a:ext cx="271290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400" b="1" dirty="0" smtClean="0">
                  <a:latin typeface="+mn-ea"/>
                  <a:ea typeface="+mn-ea"/>
                  <a:cs typeface="Times New Roman" pitchFamily="18" charset="0"/>
                </a:rPr>
                <a:t>32</a:t>
              </a:r>
              <a:endParaRPr lang="zh-CN" altLang="en-US" sz="14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18" name="直接连接符 117"/>
            <p:cNvCxnSpPr/>
            <p:nvPr/>
          </p:nvCxnSpPr>
          <p:spPr bwMode="auto">
            <a:xfrm flipH="1">
              <a:off x="3841316" y="5616762"/>
              <a:ext cx="82612" cy="860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9" name="TextBox 118"/>
            <p:cNvSpPr txBox="1"/>
            <p:nvPr/>
          </p:nvSpPr>
          <p:spPr>
            <a:xfrm>
              <a:off x="3707904" y="5434235"/>
              <a:ext cx="193980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400" b="1" dirty="0" smtClean="0">
                  <a:latin typeface="+mn-ea"/>
                  <a:ea typeface="+mn-ea"/>
                  <a:cs typeface="Times New Roman" pitchFamily="18" charset="0"/>
                </a:rPr>
                <a:t>4</a:t>
              </a:r>
              <a:endParaRPr lang="zh-CN" altLang="en-US" sz="14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3" name="椭圆 122"/>
            <p:cNvSpPr/>
            <p:nvPr/>
          </p:nvSpPr>
          <p:spPr bwMode="auto">
            <a:xfrm>
              <a:off x="2375756" y="4197817"/>
              <a:ext cx="612068" cy="455319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94577" y="4382431"/>
              <a:ext cx="294992" cy="19869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00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 bwMode="auto">
            <a:xfrm flipV="1">
              <a:off x="2915816" y="4437112"/>
              <a:ext cx="24860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>
              <a:off x="2909733" y="4304630"/>
              <a:ext cx="0" cy="272193"/>
            </a:xfrm>
            <a:prstGeom prst="line">
              <a:avLst/>
            </a:prstGeom>
            <a:solidFill>
              <a:schemeClr val="accent1"/>
            </a:solidFill>
            <a:ln w="254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1907704" y="4356421"/>
              <a:ext cx="100202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>
              <a:off x="2699792" y="4508821"/>
              <a:ext cx="2099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0" name="直接连接符 119"/>
            <p:cNvCxnSpPr/>
            <p:nvPr/>
          </p:nvCxnSpPr>
          <p:spPr bwMode="auto">
            <a:xfrm flipH="1">
              <a:off x="2262442" y="4313416"/>
              <a:ext cx="82612" cy="860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1" name="TextBox 120"/>
            <p:cNvSpPr txBox="1"/>
            <p:nvPr/>
          </p:nvSpPr>
          <p:spPr>
            <a:xfrm>
              <a:off x="2051720" y="4138091"/>
              <a:ext cx="271290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400" b="1" dirty="0" smtClean="0">
                  <a:latin typeface="+mn-ea"/>
                  <a:ea typeface="+mn-ea"/>
                  <a:cs typeface="Times New Roman" pitchFamily="18" charset="0"/>
                </a:rPr>
                <a:t>16</a:t>
              </a:r>
              <a:endParaRPr lang="zh-CN" altLang="en-US" sz="14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8" name="椭圆 127"/>
            <p:cNvSpPr/>
            <p:nvPr/>
          </p:nvSpPr>
          <p:spPr bwMode="auto">
            <a:xfrm>
              <a:off x="3901885" y="5528222"/>
              <a:ext cx="814132" cy="516338"/>
            </a:xfrm>
            <a:prstGeom prst="ellipse">
              <a:avLst/>
            </a:prstGeom>
            <a:solidFill>
              <a:srgbClr val="FFCCFF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3" name="直接连接符 125"/>
            <p:cNvCxnSpPr/>
            <p:nvPr/>
          </p:nvCxnSpPr>
          <p:spPr bwMode="auto">
            <a:xfrm>
              <a:off x="3220138" y="5445224"/>
              <a:ext cx="1276429" cy="208104"/>
            </a:xfrm>
            <a:prstGeom prst="bentConnector3">
              <a:avLst>
                <a:gd name="adj1" fmla="val -146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>
              <a:off x="4499992" y="5589240"/>
              <a:ext cx="0" cy="432048"/>
            </a:xfrm>
            <a:prstGeom prst="line">
              <a:avLst/>
            </a:prstGeom>
            <a:solidFill>
              <a:schemeClr val="accent1"/>
            </a:solidFill>
            <a:ln w="254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直接连接符 81"/>
            <p:cNvCxnSpPr/>
            <p:nvPr/>
          </p:nvCxnSpPr>
          <p:spPr bwMode="auto">
            <a:xfrm>
              <a:off x="1883636" y="5804820"/>
              <a:ext cx="2616356" cy="44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4" name="TextBox 83"/>
            <p:cNvSpPr txBox="1"/>
            <p:nvPr/>
          </p:nvSpPr>
          <p:spPr>
            <a:xfrm>
              <a:off x="3988976" y="5822591"/>
              <a:ext cx="294992" cy="19869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00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 bwMode="auto">
            <a:xfrm>
              <a:off x="4290050" y="5949280"/>
              <a:ext cx="2099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>
              <a:off x="4499992" y="5805264"/>
              <a:ext cx="100811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30" name="Text Box 5"/>
          <p:cNvSpPr txBox="1">
            <a:spLocks noChangeArrowheads="1"/>
          </p:cNvSpPr>
          <p:nvPr/>
        </p:nvSpPr>
        <p:spPr bwMode="auto">
          <a:xfrm>
            <a:off x="2411760" y="3403679"/>
            <a:ext cx="6552728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3</a:t>
            </a:r>
            <a:r>
              <a:rPr lang="zh-CN" altLang="en-US" sz="2200" b="1" dirty="0" smtClean="0">
                <a:latin typeface="+mn-ea"/>
                <a:ea typeface="+mn-ea"/>
              </a:rPr>
              <a:t>种功能</a:t>
            </a:r>
            <a:r>
              <a:rPr lang="en-US" altLang="zh-CN" sz="2000" b="1" dirty="0" smtClean="0">
                <a:latin typeface="+mn-ea"/>
                <a:ea typeface="+mn-ea"/>
              </a:rPr>
              <a:t>(4</a:t>
            </a:r>
            <a:r>
              <a:rPr lang="zh-CN" altLang="en-US" sz="2000" b="1" dirty="0" smtClean="0">
                <a:latin typeface="+mn-ea"/>
                <a:ea typeface="+mn-ea"/>
              </a:rPr>
              <a:t>个</a:t>
            </a:r>
            <a:r>
              <a:rPr lang="zh-CN" altLang="en-US" sz="2000" b="1" dirty="0" smtClean="0">
                <a:latin typeface="+mn-ea"/>
              </a:rPr>
              <a:t>部件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r>
              <a:rPr lang="zh-CN" altLang="en-US" sz="2200" b="1" dirty="0" smtClean="0">
                <a:latin typeface="+mn-ea"/>
                <a:ea typeface="+mn-ea"/>
              </a:rPr>
              <a:t>＋输出选择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 err="1" smtClean="0">
                <a:latin typeface="+mn-ea"/>
                <a:ea typeface="+mn-ea"/>
              </a:rPr>
              <a:t>SExtU</a:t>
            </a:r>
            <a:r>
              <a:rPr lang="zh-CN" altLang="en-US" sz="2200" b="1" dirty="0" smtClean="0">
                <a:latin typeface="+mn-ea"/>
                <a:ea typeface="+mn-ea"/>
              </a:rPr>
              <a:t>可以包含</a:t>
            </a:r>
            <a:r>
              <a:rPr lang="en-US" altLang="zh-CN" sz="2200" b="1" dirty="0" smtClean="0">
                <a:latin typeface="+mn-ea"/>
                <a:ea typeface="+mn-ea"/>
              </a:rPr>
              <a:t>&lt;&lt;2</a:t>
            </a:r>
            <a:endParaRPr lang="en-US" altLang="zh-CN" sz="22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137" name="AutoShape 4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62" name="Text Box 5"/>
          <p:cNvSpPr txBox="1">
            <a:spLocks noChangeArrowheads="1"/>
          </p:cNvSpPr>
          <p:nvPr/>
        </p:nvSpPr>
        <p:spPr bwMode="auto">
          <a:xfrm>
            <a:off x="2411760" y="2550617"/>
            <a:ext cx="6552728" cy="8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</a:rPr>
              <a:t>ACU</a:t>
            </a:r>
            <a:r>
              <a:rPr lang="zh-CN" altLang="en-US" sz="2200" b="1" dirty="0" smtClean="0">
                <a:latin typeface="+mn-ea"/>
              </a:rPr>
              <a:t>不能与</a:t>
            </a:r>
            <a:r>
              <a:rPr lang="en-US" altLang="zh-CN" sz="2200" b="1" dirty="0" smtClean="0">
                <a:latin typeface="+mn-ea"/>
              </a:rPr>
              <a:t>ALU</a:t>
            </a:r>
            <a:r>
              <a:rPr lang="zh-CN" altLang="en-US" sz="2200" b="1" dirty="0" smtClean="0">
                <a:latin typeface="+mn-ea"/>
              </a:rPr>
              <a:t>复用，</a:t>
            </a:r>
            <a:r>
              <a:rPr lang="en-US" altLang="zh-CN" sz="2200" b="1" dirty="0" smtClean="0">
                <a:latin typeface="+mn-ea"/>
              </a:rPr>
              <a:t>ACU</a:t>
            </a:r>
            <a:r>
              <a:rPr lang="zh-CN" altLang="en-US" sz="2200" b="1" dirty="0" smtClean="0">
                <a:latin typeface="+mn-ea"/>
              </a:rPr>
              <a:t>内部的部件不能复用</a:t>
            </a:r>
            <a:endParaRPr lang="en-US" altLang="zh-CN" sz="2200" b="1" dirty="0" smtClean="0">
              <a:latin typeface="+mn-ea"/>
            </a:endParaRPr>
          </a:p>
          <a:p>
            <a:pPr algn="l">
              <a:lnSpc>
                <a:spcPct val="105000"/>
              </a:lnSpc>
            </a:pPr>
            <a:r>
              <a:rPr lang="en-US" altLang="zh-CN" sz="1800" b="1" dirty="0" smtClean="0">
                <a:latin typeface="+mn-ea"/>
              </a:rPr>
              <a:t>  (</a:t>
            </a:r>
            <a:r>
              <a:rPr lang="zh-CN" altLang="en-US" sz="1800" b="1" dirty="0" smtClean="0">
                <a:latin typeface="+mn-ea"/>
              </a:rPr>
              <a:t>指令周期＝</a:t>
            </a:r>
            <a:r>
              <a:rPr lang="en-US" altLang="zh-CN" sz="1800" b="1" dirty="0" smtClean="0">
                <a:latin typeface="+mn-ea"/>
              </a:rPr>
              <a:t>1Clk)             (</a:t>
            </a:r>
            <a:r>
              <a:rPr lang="zh-CN" altLang="en-US" sz="1800" b="1" dirty="0" smtClean="0">
                <a:latin typeface="+mn-ea"/>
              </a:rPr>
              <a:t>组合逻辑部件</a:t>
            </a:r>
            <a:r>
              <a:rPr lang="en-US" altLang="zh-CN" sz="1800" b="1" dirty="0" smtClean="0">
                <a:latin typeface="+mn-ea"/>
              </a:rPr>
              <a:t>)</a:t>
            </a:r>
            <a:endParaRPr lang="en-US" altLang="zh-CN" sz="18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127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  <p:bldP spid="6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35</a:t>
            </a:fld>
            <a:endParaRPr lang="en-US" altLang="zh-CN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332656"/>
            <a:ext cx="878497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*寄存器组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(GPRs)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设计：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支持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2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个读端口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点点结构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、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1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个写端口</a:t>
            </a:r>
            <a:endParaRPr lang="en-US" altLang="zh-CN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grpSp>
        <p:nvGrpSpPr>
          <p:cNvPr id="161" name="组合 160"/>
          <p:cNvGrpSpPr/>
          <p:nvPr/>
        </p:nvGrpSpPr>
        <p:grpSpPr>
          <a:xfrm>
            <a:off x="1972866" y="908720"/>
            <a:ext cx="4183310" cy="2016224"/>
            <a:chOff x="3701058" y="1340768"/>
            <a:chExt cx="4183310" cy="2016224"/>
          </a:xfrm>
        </p:grpSpPr>
        <p:sp>
          <p:nvSpPr>
            <p:cNvPr id="28" name="矩形 27"/>
            <p:cNvSpPr/>
            <p:nvPr/>
          </p:nvSpPr>
          <p:spPr>
            <a:xfrm>
              <a:off x="4244541" y="1340768"/>
              <a:ext cx="3207779" cy="201622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652120" y="1628800"/>
              <a:ext cx="687500" cy="28803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0800" rIns="18000" bIns="10800"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</a:rPr>
                <a:t>R0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652120" y="2409371"/>
              <a:ext cx="687500" cy="288032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0800" rIns="18000" bIns="10800"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</a:rPr>
                <a:t>R31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" name="Text Box 18"/>
            <p:cNvSpPr txBox="1">
              <a:spLocks noChangeArrowheads="1"/>
            </p:cNvSpPr>
            <p:nvPr/>
          </p:nvSpPr>
          <p:spPr bwMode="auto">
            <a:xfrm rot="16200000">
              <a:off x="5831606" y="2097386"/>
              <a:ext cx="2880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…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91946" y="2122742"/>
              <a:ext cx="335972" cy="2630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b="1" dirty="0" err="1" smtClean="0">
                  <a:latin typeface="+mn-ea"/>
                  <a:ea typeface="+mn-ea"/>
                  <a:cs typeface="Times New Roman" pitchFamily="18" charset="0"/>
                </a:rPr>
                <a:t>rW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596334" y="1827264"/>
              <a:ext cx="288033" cy="2381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dirty="0" err="1" smtClean="0">
                  <a:latin typeface="+mn-ea"/>
                  <a:ea typeface="+mn-ea"/>
                  <a:cs typeface="Times New Roman" pitchFamily="18" charset="0"/>
                </a:rPr>
                <a:t>dA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 rot="16200000">
              <a:off x="6991102" y="1815655"/>
              <a:ext cx="490386" cy="2880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</a:rPr>
                <a:t>MUX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7092278" y="1755256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7100662" y="2077923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 bwMode="auto">
            <a:xfrm>
              <a:off x="7380310" y="1971280"/>
              <a:ext cx="21602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0" name="TextBox 79"/>
            <p:cNvSpPr txBox="1"/>
            <p:nvPr/>
          </p:nvSpPr>
          <p:spPr>
            <a:xfrm>
              <a:off x="7596335" y="2561014"/>
              <a:ext cx="288033" cy="2381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dB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 rot="16200000">
              <a:off x="6991103" y="2535735"/>
              <a:ext cx="490386" cy="2880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</a:rPr>
                <a:t>MUX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2" name="矩形 81"/>
            <p:cNvSpPr/>
            <p:nvPr/>
          </p:nvSpPr>
          <p:spPr bwMode="auto">
            <a:xfrm>
              <a:off x="7092279" y="2476086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3" name="矩形 82"/>
            <p:cNvSpPr/>
            <p:nvPr/>
          </p:nvSpPr>
          <p:spPr bwMode="auto">
            <a:xfrm>
              <a:off x="7100663" y="2794598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84" name="直接连接符 83"/>
            <p:cNvCxnSpPr/>
            <p:nvPr/>
          </p:nvCxnSpPr>
          <p:spPr bwMode="auto">
            <a:xfrm>
              <a:off x="7380311" y="2705030"/>
              <a:ext cx="21602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5" name="直接连接符 84"/>
            <p:cNvCxnSpPr/>
            <p:nvPr/>
          </p:nvCxnSpPr>
          <p:spPr bwMode="auto">
            <a:xfrm flipV="1">
              <a:off x="6843674" y="1791260"/>
              <a:ext cx="24860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 flipV="1">
              <a:off x="6843674" y="2115296"/>
              <a:ext cx="24860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 flipV="1">
              <a:off x="6843674" y="2506566"/>
              <a:ext cx="24860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 flipV="1">
              <a:off x="6843674" y="2830602"/>
              <a:ext cx="24860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0" name="矩形 89"/>
            <p:cNvSpPr/>
            <p:nvPr/>
          </p:nvSpPr>
          <p:spPr>
            <a:xfrm>
              <a:off x="4499993" y="1905349"/>
              <a:ext cx="288032" cy="72148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 anchorCtr="1"/>
            <a:lstStyle/>
            <a:p>
              <a:r>
                <a:rPr lang="zh-CN" altLang="en-US" sz="1600" b="1" dirty="0">
                  <a:solidFill>
                    <a:schemeClr val="tx1"/>
                  </a:solidFill>
                  <a:latin typeface="+mn-ea"/>
                </a:rPr>
                <a:t>译码器</a:t>
              </a:r>
            </a:p>
          </p:txBody>
        </p:sp>
        <p:cxnSp>
          <p:nvCxnSpPr>
            <p:cNvPr id="91" name="直接连接符 90"/>
            <p:cNvCxnSpPr/>
            <p:nvPr/>
          </p:nvCxnSpPr>
          <p:spPr bwMode="auto">
            <a:xfrm>
              <a:off x="4139952" y="2266724"/>
              <a:ext cx="356617" cy="3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3" name="直接箭头连接符 92"/>
            <p:cNvCxnSpPr>
              <a:endCxn id="90" idx="2"/>
            </p:cNvCxnSpPr>
            <p:nvPr/>
          </p:nvCxnSpPr>
          <p:spPr bwMode="auto">
            <a:xfrm flipV="1">
              <a:off x="4139952" y="2626832"/>
              <a:ext cx="504057" cy="154096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8" name="Text Box 18"/>
            <p:cNvSpPr txBox="1">
              <a:spLocks noChangeArrowheads="1"/>
            </p:cNvSpPr>
            <p:nvPr/>
          </p:nvSpPr>
          <p:spPr bwMode="auto">
            <a:xfrm rot="16200000">
              <a:off x="4623085" y="2161224"/>
              <a:ext cx="544835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……</a:t>
              </a:r>
              <a:endParaRPr lang="en-US" altLang="zh-CN" sz="16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09" name="直接连接符 108"/>
            <p:cNvCxnSpPr/>
            <p:nvPr/>
          </p:nvCxnSpPr>
          <p:spPr bwMode="auto">
            <a:xfrm>
              <a:off x="4139952" y="1700807"/>
              <a:ext cx="1512168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1" name="直接连接符 110"/>
            <p:cNvCxnSpPr/>
            <p:nvPr/>
          </p:nvCxnSpPr>
          <p:spPr bwMode="auto">
            <a:xfrm flipV="1">
              <a:off x="4788025" y="1844825"/>
              <a:ext cx="864095" cy="13249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 rot="5400000" flipH="1" flipV="1">
              <a:off x="4968044" y="2168861"/>
              <a:ext cx="1080120" cy="576064"/>
            </a:xfrm>
            <a:prstGeom prst="bentConnector3">
              <a:avLst>
                <a:gd name="adj1" fmla="val 85862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16" name="直接连接符 115"/>
            <p:cNvCxnSpPr/>
            <p:nvPr/>
          </p:nvCxnSpPr>
          <p:spPr bwMode="auto">
            <a:xfrm flipV="1">
              <a:off x="4139952" y="2697403"/>
              <a:ext cx="1656184" cy="299550"/>
            </a:xfrm>
            <a:prstGeom prst="bentConnector3">
              <a:avLst>
                <a:gd name="adj1" fmla="val 99843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>
              <a:off x="4788025" y="2551234"/>
              <a:ext cx="864095" cy="8567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3" name="直接连接符 122"/>
            <p:cNvCxnSpPr/>
            <p:nvPr/>
          </p:nvCxnSpPr>
          <p:spPr bwMode="auto">
            <a:xfrm rot="16200000" flipH="1">
              <a:off x="5148064" y="1988840"/>
              <a:ext cx="792089" cy="216024"/>
            </a:xfrm>
            <a:prstGeom prst="bentConnector3">
              <a:avLst>
                <a:gd name="adj1" fmla="val 99704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34" name="直接连接符 133"/>
            <p:cNvCxnSpPr/>
            <p:nvPr/>
          </p:nvCxnSpPr>
          <p:spPr bwMode="auto">
            <a:xfrm flipV="1">
              <a:off x="6352486" y="1772815"/>
              <a:ext cx="24860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5" name="直接连接符 134"/>
            <p:cNvCxnSpPr/>
            <p:nvPr/>
          </p:nvCxnSpPr>
          <p:spPr bwMode="auto">
            <a:xfrm flipV="1">
              <a:off x="6339619" y="2564903"/>
              <a:ext cx="24860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6" name="TextBox 135"/>
            <p:cNvSpPr txBox="1"/>
            <p:nvPr/>
          </p:nvSpPr>
          <p:spPr>
            <a:xfrm>
              <a:off x="3756775" y="2636912"/>
              <a:ext cx="311169" cy="2630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b="1" dirty="0" err="1" smtClean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Wr</a:t>
              </a:r>
              <a:endParaRPr lang="zh-CN" altLang="en-US" sz="1600" b="1" dirty="0" smtClean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701058" y="2852936"/>
              <a:ext cx="377990" cy="2630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b="1" dirty="0" err="1" smtClean="0">
                  <a:latin typeface="+mn-ea"/>
                  <a:ea typeface="+mn-ea"/>
                  <a:cs typeface="Times New Roman" pitchFamily="18" charset="0"/>
                </a:rPr>
                <a:t>Clk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791946" y="1556792"/>
              <a:ext cx="335972" cy="2630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b="1" dirty="0" err="1" smtClean="0">
                  <a:latin typeface="+mn-ea"/>
                  <a:ea typeface="+mn-ea"/>
                  <a:cs typeface="Times New Roman" pitchFamily="18" charset="0"/>
                </a:rPr>
                <a:t>dW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48" name="Text Box 18"/>
            <p:cNvSpPr txBox="1">
              <a:spLocks noChangeArrowheads="1"/>
            </p:cNvSpPr>
            <p:nvPr/>
          </p:nvSpPr>
          <p:spPr bwMode="auto">
            <a:xfrm rot="16200000">
              <a:off x="6767710" y="1850133"/>
              <a:ext cx="2880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…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49" name="Text Box 18"/>
            <p:cNvSpPr txBox="1">
              <a:spLocks noChangeArrowheads="1"/>
            </p:cNvSpPr>
            <p:nvPr/>
          </p:nvSpPr>
          <p:spPr bwMode="auto">
            <a:xfrm rot="16200000">
              <a:off x="6767710" y="2529434"/>
              <a:ext cx="2880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…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150" name="直接连接符 149"/>
            <p:cNvCxnSpPr/>
            <p:nvPr/>
          </p:nvCxnSpPr>
          <p:spPr bwMode="auto">
            <a:xfrm>
              <a:off x="4139952" y="1484818"/>
              <a:ext cx="3096344" cy="224408"/>
            </a:xfrm>
            <a:prstGeom prst="bentConnector3">
              <a:avLst>
                <a:gd name="adj1" fmla="val 100040"/>
              </a:avLst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2" name="直接连接符 151"/>
            <p:cNvCxnSpPr/>
            <p:nvPr/>
          </p:nvCxnSpPr>
          <p:spPr bwMode="auto">
            <a:xfrm flipV="1">
              <a:off x="4139952" y="2924946"/>
              <a:ext cx="3106340" cy="288031"/>
            </a:xfrm>
            <a:prstGeom prst="bentConnector3">
              <a:avLst>
                <a:gd name="adj1" fmla="val 99879"/>
              </a:avLst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6" name="TextBox 155"/>
            <p:cNvSpPr txBox="1"/>
            <p:nvPr/>
          </p:nvSpPr>
          <p:spPr>
            <a:xfrm>
              <a:off x="3779912" y="3068960"/>
              <a:ext cx="335972" cy="2630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b="1" dirty="0" err="1" smtClean="0">
                  <a:latin typeface="+mn-ea"/>
                  <a:ea typeface="+mn-ea"/>
                  <a:cs typeface="Times New Roman" pitchFamily="18" charset="0"/>
                </a:rPr>
                <a:t>rB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779912" y="1348319"/>
              <a:ext cx="335972" cy="2554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latin typeface="+mn-ea"/>
                  <a:ea typeface="+mn-ea"/>
                  <a:cs typeface="Times New Roman" pitchFamily="18" charset="0"/>
                </a:rPr>
                <a:t>rA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162" name="Text Box 5"/>
          <p:cNvSpPr txBox="1">
            <a:spLocks noChangeArrowheads="1"/>
          </p:cNvSpPr>
          <p:nvPr/>
        </p:nvSpPr>
        <p:spPr bwMode="auto">
          <a:xfrm>
            <a:off x="179512" y="2974299"/>
            <a:ext cx="878497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*存储器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(MEM)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组织：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采用哈佛结构，</a:t>
            </a:r>
            <a:r>
              <a:rPr lang="zh-CN" altLang="en-US" b="1" dirty="0">
                <a:latin typeface="+mn-ea"/>
                <a:ea typeface="+mn-ea"/>
                <a:cs typeface="Arial Unicode MS" panose="020B0604020202020204" pitchFamily="34" charset="-122"/>
              </a:rPr>
              <a:t>数据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宽度为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32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位</a:t>
            </a:r>
            <a:endParaRPr lang="en-US" altLang="zh-CN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grpSp>
        <p:nvGrpSpPr>
          <p:cNvPr id="206" name="组合 205"/>
          <p:cNvGrpSpPr/>
          <p:nvPr/>
        </p:nvGrpSpPr>
        <p:grpSpPr>
          <a:xfrm>
            <a:off x="1187624" y="3535848"/>
            <a:ext cx="3456384" cy="1321050"/>
            <a:chOff x="1475656" y="3501008"/>
            <a:chExt cx="3456384" cy="1321050"/>
          </a:xfrm>
        </p:grpSpPr>
        <p:grpSp>
          <p:nvGrpSpPr>
            <p:cNvPr id="202" name="组合 201"/>
            <p:cNvGrpSpPr/>
            <p:nvPr/>
          </p:nvGrpSpPr>
          <p:grpSpPr>
            <a:xfrm>
              <a:off x="3275856" y="3501008"/>
              <a:ext cx="1656184" cy="1321050"/>
              <a:chOff x="3491880" y="3501008"/>
              <a:chExt cx="1656184" cy="1321050"/>
            </a:xfrm>
          </p:grpSpPr>
          <p:sp>
            <p:nvSpPr>
              <p:cNvPr id="164" name="Rectangle 145"/>
              <p:cNvSpPr>
                <a:spLocks noChangeArrowheads="1"/>
              </p:cNvSpPr>
              <p:nvPr/>
            </p:nvSpPr>
            <p:spPr bwMode="auto">
              <a:xfrm>
                <a:off x="3707904" y="3501008"/>
                <a:ext cx="1224136" cy="132105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prstDash val="solid"/>
                <a:miter lim="800000"/>
                <a:headEnd/>
                <a:tailEnd type="none" w="sm" len="med"/>
              </a:ln>
              <a:effectLst/>
            </p:spPr>
            <p:txBody>
              <a:bodyPr wrap="none" lIns="36000" tIns="10800" rIns="18000" bIns="10800" anchor="t" anchorCtr="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err="1" smtClean="0">
                    <a:latin typeface="+mn-ea"/>
                    <a:ea typeface="+mn-ea"/>
                  </a:rPr>
                  <a:t>addr</a:t>
                </a:r>
                <a:endParaRPr lang="en-US" altLang="zh-CN" sz="1800" b="1" dirty="0" smtClean="0">
                  <a:latin typeface="+mn-ea"/>
                  <a:ea typeface="+mn-ea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din  </a:t>
                </a:r>
                <a:r>
                  <a:rPr lang="en-US" altLang="zh-CN" sz="1800" b="1" baseline="-25000" dirty="0" smtClean="0">
                    <a:latin typeface="+mn-ea"/>
                    <a:ea typeface="+mn-ea"/>
                  </a:rPr>
                  <a:t> </a:t>
                </a:r>
                <a:r>
                  <a:rPr lang="en-US" altLang="zh-CN" sz="1800" b="1" dirty="0" err="1" smtClean="0">
                    <a:latin typeface="+mn-ea"/>
                    <a:ea typeface="+mn-ea"/>
                  </a:rPr>
                  <a:t>dout</a:t>
                </a:r>
                <a:endParaRPr lang="en-US" altLang="zh-CN" sz="1800" b="1" dirty="0" smtClean="0">
                  <a:latin typeface="+mn-ea"/>
                  <a:ea typeface="+mn-ea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Rd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err="1" smtClean="0">
                    <a:latin typeface="+mn-ea"/>
                    <a:ea typeface="+mn-ea"/>
                  </a:rPr>
                  <a:t>Wr</a:t>
                </a:r>
                <a:r>
                  <a:rPr lang="en-US" altLang="zh-CN" sz="1800" b="1" dirty="0" smtClean="0">
                    <a:latin typeface="+mn-ea"/>
                    <a:ea typeface="+mn-ea"/>
                  </a:rPr>
                  <a:t> </a:t>
                </a:r>
                <a:r>
                  <a:rPr lang="en-US" altLang="zh-CN" sz="2200" b="1" dirty="0" smtClean="0">
                    <a:latin typeface="+mn-ea"/>
                    <a:ea typeface="+mn-ea"/>
                  </a:rPr>
                  <a:t>DMEM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err="1" smtClean="0">
                    <a:latin typeface="+mn-ea"/>
                    <a:ea typeface="+mn-ea"/>
                  </a:rPr>
                  <a:t>Clk</a:t>
                </a:r>
                <a:r>
                  <a:rPr lang="en-US" altLang="zh-CN" sz="1800" b="1" dirty="0" smtClean="0">
                    <a:latin typeface="+mn-ea"/>
                    <a:ea typeface="+mn-ea"/>
                  </a:rPr>
                  <a:t>   </a:t>
                </a:r>
                <a:r>
                  <a:rPr lang="en-US" altLang="zh-CN" sz="1800" b="1" baseline="-25000" dirty="0" smtClean="0">
                    <a:latin typeface="+mn-ea"/>
                    <a:ea typeface="+mn-ea"/>
                  </a:rPr>
                  <a:t> </a:t>
                </a:r>
                <a:r>
                  <a:rPr lang="en-US" altLang="zh-CN" sz="1800" b="1" dirty="0" err="1" smtClean="0">
                    <a:solidFill>
                      <a:srgbClr val="990099"/>
                    </a:solidFill>
                    <a:latin typeface="+mn-ea"/>
                    <a:ea typeface="+mn-ea"/>
                  </a:rPr>
                  <a:t>mfc</a:t>
                </a:r>
                <a:endParaRPr lang="zh-CN" altLang="en-US" sz="1800" b="1" dirty="0">
                  <a:solidFill>
                    <a:srgbClr val="990099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165" name="直接箭头连接符 164"/>
              <p:cNvCxnSpPr/>
              <p:nvPr/>
            </p:nvCxnSpPr>
            <p:spPr bwMode="auto">
              <a:xfrm>
                <a:off x="3491880" y="3645024"/>
                <a:ext cx="2160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6" name="直接箭头连接符 165"/>
              <p:cNvCxnSpPr/>
              <p:nvPr/>
            </p:nvCxnSpPr>
            <p:spPr bwMode="auto">
              <a:xfrm>
                <a:off x="3491880" y="3933056"/>
                <a:ext cx="2160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70" name="直接箭头连接符 169"/>
              <p:cNvCxnSpPr/>
              <p:nvPr/>
            </p:nvCxnSpPr>
            <p:spPr bwMode="auto">
              <a:xfrm>
                <a:off x="3491880" y="4149080"/>
                <a:ext cx="2160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71" name="直接箭头连接符 170"/>
              <p:cNvCxnSpPr/>
              <p:nvPr/>
            </p:nvCxnSpPr>
            <p:spPr bwMode="auto">
              <a:xfrm>
                <a:off x="3491880" y="4437112"/>
                <a:ext cx="2160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72" name="直接箭头连接符 171"/>
              <p:cNvCxnSpPr/>
              <p:nvPr/>
            </p:nvCxnSpPr>
            <p:spPr bwMode="auto">
              <a:xfrm>
                <a:off x="3491880" y="4725144"/>
                <a:ext cx="2160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73" name="直接箭头连接符 172"/>
              <p:cNvCxnSpPr/>
              <p:nvPr/>
            </p:nvCxnSpPr>
            <p:spPr bwMode="auto">
              <a:xfrm>
                <a:off x="4932040" y="3933056"/>
                <a:ext cx="2160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76" name="直接箭头连接符 175"/>
              <p:cNvCxnSpPr/>
              <p:nvPr/>
            </p:nvCxnSpPr>
            <p:spPr bwMode="auto">
              <a:xfrm>
                <a:off x="4932040" y="4725144"/>
                <a:ext cx="2160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ysDash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178" name="组合 177"/>
            <p:cNvGrpSpPr/>
            <p:nvPr/>
          </p:nvGrpSpPr>
          <p:grpSpPr>
            <a:xfrm>
              <a:off x="1475656" y="3501008"/>
              <a:ext cx="1656184" cy="1321050"/>
              <a:chOff x="3933924" y="3645024"/>
              <a:chExt cx="1656184" cy="1321050"/>
            </a:xfrm>
          </p:grpSpPr>
          <p:sp>
            <p:nvSpPr>
              <p:cNvPr id="179" name="Rectangle 145"/>
              <p:cNvSpPr>
                <a:spLocks noChangeArrowheads="1"/>
              </p:cNvSpPr>
              <p:nvPr/>
            </p:nvSpPr>
            <p:spPr bwMode="auto">
              <a:xfrm>
                <a:off x="4149948" y="3645024"/>
                <a:ext cx="1224136" cy="132105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prstDash val="solid"/>
                <a:miter lim="800000"/>
                <a:headEnd/>
                <a:tailEnd type="none" w="sm" len="med"/>
              </a:ln>
              <a:effectLst/>
            </p:spPr>
            <p:txBody>
              <a:bodyPr wrap="none" lIns="36000" tIns="10800" rIns="18000" bIns="10800" anchor="t" anchorCtr="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err="1" smtClean="0">
                    <a:latin typeface="+mn-ea"/>
                    <a:ea typeface="+mn-ea"/>
                  </a:rPr>
                  <a:t>addr</a:t>
                </a:r>
                <a:endParaRPr lang="en-US" altLang="zh-CN" sz="1800" b="1" dirty="0" smtClean="0">
                  <a:latin typeface="+mn-ea"/>
                  <a:ea typeface="+mn-ea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     </a:t>
                </a:r>
                <a:r>
                  <a:rPr lang="en-US" altLang="zh-CN" sz="1800" b="1" baseline="-25000" dirty="0" smtClean="0">
                    <a:latin typeface="+mn-ea"/>
                    <a:ea typeface="+mn-ea"/>
                  </a:rPr>
                  <a:t> </a:t>
                </a:r>
                <a:r>
                  <a:rPr lang="en-US" altLang="zh-CN" sz="1800" b="1" dirty="0" err="1" smtClean="0">
                    <a:latin typeface="+mn-ea"/>
                    <a:ea typeface="+mn-ea"/>
                  </a:rPr>
                  <a:t>dout</a:t>
                </a:r>
                <a:endParaRPr lang="en-US" altLang="zh-CN" sz="1800" b="1" dirty="0" smtClean="0">
                  <a:latin typeface="+mn-ea"/>
                  <a:ea typeface="+mn-ea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 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   </a:t>
                </a:r>
                <a:r>
                  <a:rPr lang="en-US" altLang="zh-CN" sz="2200" b="1" dirty="0" smtClean="0">
                    <a:latin typeface="+mn-ea"/>
                    <a:ea typeface="+mn-ea"/>
                  </a:rPr>
                  <a:t>IMEM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      </a:t>
                </a:r>
                <a:r>
                  <a:rPr lang="en-US" altLang="zh-CN" sz="1800" b="1" baseline="-25000" dirty="0" smtClean="0">
                    <a:latin typeface="+mn-ea"/>
                    <a:ea typeface="+mn-ea"/>
                  </a:rPr>
                  <a:t> </a:t>
                </a:r>
                <a:endParaRPr lang="zh-CN" altLang="en-US" sz="1800" b="1" dirty="0">
                  <a:solidFill>
                    <a:srgbClr val="990099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180" name="直接箭头连接符 179"/>
              <p:cNvCxnSpPr/>
              <p:nvPr/>
            </p:nvCxnSpPr>
            <p:spPr bwMode="auto">
              <a:xfrm>
                <a:off x="3933924" y="3789040"/>
                <a:ext cx="2160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85" name="直接箭头连接符 184"/>
              <p:cNvCxnSpPr/>
              <p:nvPr/>
            </p:nvCxnSpPr>
            <p:spPr bwMode="auto">
              <a:xfrm>
                <a:off x="5374084" y="4077072"/>
                <a:ext cx="2160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</p:grpSp>
      <p:sp>
        <p:nvSpPr>
          <p:cNvPr id="187" name="Text Box 5"/>
          <p:cNvSpPr txBox="1">
            <a:spLocks noChangeArrowheads="1"/>
          </p:cNvSpPr>
          <p:nvPr/>
        </p:nvSpPr>
        <p:spPr bwMode="auto">
          <a:xfrm>
            <a:off x="4716016" y="3472402"/>
            <a:ext cx="4248472" cy="1537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19138" indent="-719138" algn="l">
              <a:lnSpc>
                <a:spcPct val="125000"/>
              </a:lnSpc>
            </a:pP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假设：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IMEM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为</a:t>
            </a:r>
            <a:r>
              <a:rPr lang="zh-CN" altLang="en-US" sz="2000" b="1" dirty="0" smtClean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异步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RAM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降低复杂度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，</a:t>
            </a:r>
            <a:endParaRPr lang="en-US" altLang="zh-CN" sz="2000" b="1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marL="719138" indent="-719138" algn="l">
              <a:lnSpc>
                <a:spcPct val="125000"/>
              </a:lnSpc>
            </a:pP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      DMEM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为同步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RAM</a:t>
            </a:r>
          </a:p>
          <a:p>
            <a:pPr marL="719138" indent="-719138" algn="l">
              <a:lnSpc>
                <a:spcPct val="105000"/>
              </a:lnSpc>
            </a:pP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                 (</a:t>
            </a:r>
            <a:r>
              <a:rPr lang="en-US" altLang="zh-CN" sz="1800" b="1" dirty="0" err="1" smtClean="0">
                <a:latin typeface="+mn-ea"/>
                <a:ea typeface="+mn-ea"/>
                <a:cs typeface="Arial Unicode MS" panose="020B0604020202020204" pitchFamily="34" charset="-122"/>
              </a:rPr>
              <a:t>mfc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无用、可删除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组成：多体交叉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MEM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并行访问方式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</a:p>
        </p:txBody>
      </p:sp>
      <p:sp>
        <p:nvSpPr>
          <p:cNvPr id="207" name="Text Box 5"/>
          <p:cNvSpPr txBox="1">
            <a:spLocks noChangeArrowheads="1"/>
          </p:cNvSpPr>
          <p:nvPr/>
        </p:nvSpPr>
        <p:spPr bwMode="auto">
          <a:xfrm>
            <a:off x="179512" y="4904000"/>
            <a:ext cx="878497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*特殊寄存器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： 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指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PC/</a:t>
            </a:r>
            <a:r>
              <a:rPr lang="en-US" altLang="zh-CN" sz="2000" b="1" dirty="0" smtClean="0">
                <a:latin typeface="+mn-ea"/>
                <a:cs typeface="Arial Unicode MS" panose="020B0604020202020204" pitchFamily="34" charset="-122"/>
              </a:rPr>
              <a:t>IR/MAR/MDR</a:t>
            </a:r>
            <a:r>
              <a:rPr lang="zh-CN" altLang="en-US" sz="2000" b="1" dirty="0" smtClean="0">
                <a:latin typeface="+mn-ea"/>
                <a:cs typeface="Arial Unicode MS" panose="020B0604020202020204" pitchFamily="34" charset="-122"/>
              </a:rPr>
              <a:t>等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endParaRPr lang="en-US" altLang="zh-CN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需求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尽量减少时序操作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2000" b="1" dirty="0">
                <a:latin typeface="+mn-ea"/>
                <a:ea typeface="+mn-ea"/>
                <a:cs typeface="Arial Unicode MS" panose="020B0604020202020204" pitchFamily="34" charset="-122"/>
              </a:rPr>
              <a:t>仅有</a:t>
            </a:r>
            <a:r>
              <a:rPr lang="en-US" altLang="zh-CN" sz="2000" b="1" dirty="0">
                <a:latin typeface="+mn-ea"/>
                <a:ea typeface="+mn-ea"/>
                <a:cs typeface="Arial Unicode MS" panose="020B0604020202020204" pitchFamily="34" charset="-122"/>
              </a:rPr>
              <a:t>2</a:t>
            </a:r>
            <a:r>
              <a:rPr lang="zh-CN" altLang="en-US" sz="2000" b="1" dirty="0">
                <a:latin typeface="+mn-ea"/>
                <a:ea typeface="+mn-ea"/>
                <a:cs typeface="Arial Unicode MS" panose="020B0604020202020204" pitchFamily="34" charset="-122"/>
              </a:rPr>
              <a:t>个边沿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可用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设计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仅设置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PC</a:t>
            </a:r>
          </a:p>
        </p:txBody>
      </p:sp>
      <p:sp>
        <p:nvSpPr>
          <p:cNvPr id="211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2" name="AutoShape 4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857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  <p:bldP spid="187" grpId="0"/>
      <p:bldP spid="20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05744" y="3789040"/>
            <a:ext cx="6954688" cy="288032"/>
            <a:chOff x="1505744" y="3789040"/>
            <a:chExt cx="6954688" cy="288032"/>
          </a:xfrm>
        </p:grpSpPr>
        <p:cxnSp>
          <p:nvCxnSpPr>
            <p:cNvPr id="104" name="直接连接符 103"/>
            <p:cNvCxnSpPr/>
            <p:nvPr/>
          </p:nvCxnSpPr>
          <p:spPr>
            <a:xfrm>
              <a:off x="5364088" y="4077072"/>
              <a:ext cx="209475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>
              <a:off x="5364088" y="3793810"/>
              <a:ext cx="0" cy="27878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2485360" y="3789040"/>
              <a:ext cx="2878728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 flipH="1">
              <a:off x="2483768" y="3793810"/>
              <a:ext cx="1588" cy="28326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2322240" y="4077072"/>
              <a:ext cx="16312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7452319" y="3789040"/>
              <a:ext cx="1" cy="283559"/>
            </a:xfrm>
            <a:prstGeom prst="line">
              <a:avLst/>
            </a:prstGeom>
            <a:ln w="15875">
              <a:solidFill>
                <a:srgbClr val="CC3300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7452320" y="3789040"/>
              <a:ext cx="1008112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1505744" y="3789040"/>
              <a:ext cx="76200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Clk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36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512" y="274185"/>
            <a:ext cx="878497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、部件互连设计</a:t>
            </a:r>
            <a:endParaRPr lang="en-US" altLang="zh-CN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*设计方法：</a:t>
            </a:r>
            <a:r>
              <a:rPr lang="zh-CN" altLang="en-US" b="1" dirty="0" smtClean="0">
                <a:latin typeface="+mn-ea"/>
                <a:ea typeface="+mn-ea"/>
              </a:rPr>
              <a:t>建立每条指令的数据路径，边设计边汇总</a:t>
            </a:r>
            <a:r>
              <a:rPr lang="en-US" altLang="zh-CN" sz="1800" b="1" dirty="0" smtClean="0">
                <a:latin typeface="+mn-ea"/>
                <a:ea typeface="+mn-ea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</a:rPr>
              <a:t>或后汇总</a:t>
            </a:r>
            <a:r>
              <a:rPr lang="en-US" altLang="zh-CN" sz="1800" b="1" dirty="0" smtClean="0">
                <a:latin typeface="+mn-ea"/>
                <a:ea typeface="+mn-ea"/>
              </a:rPr>
              <a:t>)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4" name="Text Box 116"/>
          <p:cNvSpPr txBox="1">
            <a:spLocks noChangeArrowheads="1"/>
          </p:cNvSpPr>
          <p:nvPr/>
        </p:nvSpPr>
        <p:spPr bwMode="auto">
          <a:xfrm>
            <a:off x="179263" y="1196752"/>
            <a:ext cx="7326153" cy="2714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kumimoji="1"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add/sub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指令：</a:t>
            </a:r>
            <a:r>
              <a:rPr lang="en-US" altLang="zh-CN" sz="2400" b="1" dirty="0" err="1" smtClean="0">
                <a:latin typeface="宋体" pitchFamily="2" charset="-122"/>
              </a:rPr>
              <a:t>rd</a:t>
            </a:r>
            <a:r>
              <a:rPr lang="zh-CN" altLang="en-US" sz="2400" b="1" dirty="0" smtClean="0">
                <a:latin typeface="宋体" pitchFamily="2" charset="-122"/>
              </a:rPr>
              <a:t>←</a:t>
            </a:r>
            <a:r>
              <a:rPr lang="en-US" altLang="zh-CN" sz="2400" b="1" dirty="0" smtClean="0">
                <a:latin typeface="宋体" pitchFamily="2" charset="-122"/>
              </a:rPr>
              <a:t>(</a:t>
            </a:r>
            <a:r>
              <a:rPr lang="en-US" altLang="zh-CN" sz="2400" b="1" dirty="0" err="1" smtClean="0">
                <a:latin typeface="宋体" pitchFamily="2" charset="-122"/>
              </a:rPr>
              <a:t>rs</a:t>
            </a:r>
            <a:r>
              <a:rPr lang="en-US" altLang="zh-CN" sz="2400" b="1" dirty="0" smtClean="0">
                <a:latin typeface="宋体" pitchFamily="2" charset="-122"/>
              </a:rPr>
              <a:t>)</a:t>
            </a:r>
            <a:r>
              <a:rPr lang="zh-CN" altLang="en-US" sz="2400" b="1" dirty="0" smtClean="0">
                <a:latin typeface="宋体" pitchFamily="2" charset="-122"/>
              </a:rPr>
              <a:t>＋</a:t>
            </a:r>
            <a:r>
              <a:rPr lang="en-US" altLang="zh-CN" sz="2400" b="1" dirty="0" smtClean="0">
                <a:latin typeface="宋体" pitchFamily="2" charset="-122"/>
              </a:rPr>
              <a:t>(</a:t>
            </a:r>
            <a:r>
              <a:rPr lang="en-US" altLang="zh-CN" sz="2400" b="1" dirty="0" err="1" smtClean="0">
                <a:latin typeface="宋体" pitchFamily="2" charset="-122"/>
              </a:rPr>
              <a:t>rt</a:t>
            </a:r>
            <a:r>
              <a:rPr lang="en-US" altLang="zh-CN" sz="2400" b="1" dirty="0" smtClean="0">
                <a:latin typeface="宋体" pitchFamily="2" charset="-122"/>
              </a:rPr>
              <a:t>)</a:t>
            </a:r>
            <a:r>
              <a:rPr lang="zh-CN" altLang="en-US" sz="2400" b="1" dirty="0" smtClean="0">
                <a:latin typeface="宋体" pitchFamily="2" charset="-122"/>
              </a:rPr>
              <a:t>及</a:t>
            </a:r>
            <a:r>
              <a:rPr lang="en-US" altLang="zh-CN" b="1" dirty="0" err="1">
                <a:latin typeface="宋体" pitchFamily="2" charset="-122"/>
              </a:rPr>
              <a:t>rd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b="1" dirty="0" err="1">
                <a:latin typeface="宋体" pitchFamily="2" charset="-122"/>
              </a:rPr>
              <a:t>rs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－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b="1" dirty="0" err="1">
                <a:latin typeface="宋体" pitchFamily="2" charset="-122"/>
              </a:rPr>
              <a:t>rt</a:t>
            </a:r>
            <a:r>
              <a:rPr lang="en-US" altLang="zh-CN" b="1" dirty="0">
                <a:latin typeface="宋体" pitchFamily="2" charset="-122"/>
              </a:rPr>
              <a:t>)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数据路径的设计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0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0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10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dirty="0" err="1">
                <a:solidFill>
                  <a:schemeClr val="accent2"/>
                </a:solidFill>
              </a:rPr>
              <a:t>μ</a:t>
            </a:r>
            <a:r>
              <a:rPr lang="en-US" altLang="zh-CN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时序的组织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261" name="Text Box 116"/>
          <p:cNvSpPr txBox="1">
            <a:spLocks noChangeArrowheads="1"/>
          </p:cNvSpPr>
          <p:nvPr/>
        </p:nvSpPr>
        <p:spPr bwMode="auto">
          <a:xfrm>
            <a:off x="3347864" y="3284984"/>
            <a:ext cx="561662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写</a:t>
            </a:r>
            <a:r>
              <a:rPr lang="en-US" altLang="zh-CN" b="1" dirty="0" smtClean="0">
                <a:latin typeface="宋体" pitchFamily="2" charset="-122"/>
              </a:rPr>
              <a:t>GPRs</a:t>
            </a:r>
            <a:r>
              <a:rPr lang="zh-CN" altLang="en-US" b="1" dirty="0" smtClean="0">
                <a:latin typeface="宋体" pitchFamily="2" charset="-122"/>
              </a:rPr>
              <a:t>放在</a:t>
            </a:r>
            <a:r>
              <a:rPr kumimoji="1" lang="en-US" altLang="zh-CN" sz="2400" b="1" u="sng" dirty="0" err="1" smtClean="0">
                <a:latin typeface="宋体" pitchFamily="2" charset="-122"/>
              </a:rPr>
              <a:t>Clk</a:t>
            </a:r>
            <a:r>
              <a:rPr kumimoji="1" lang="zh-CN" altLang="en-US" sz="2400" b="1" u="sng" dirty="0" smtClean="0">
                <a:latin typeface="宋体" pitchFamily="2" charset="-122"/>
              </a:rPr>
              <a:t>结束时</a:t>
            </a:r>
            <a:r>
              <a:rPr lang="en-US" altLang="zh-CN" sz="1800" b="1" dirty="0">
                <a:latin typeface="宋体" pitchFamily="2" charset="-122"/>
              </a:rPr>
              <a:t> </a:t>
            </a:r>
            <a:r>
              <a:rPr lang="en-US" altLang="zh-CN" sz="1800" b="1" dirty="0" smtClean="0">
                <a:latin typeface="宋体" pitchFamily="2" charset="-122"/>
              </a:rPr>
              <a:t>      </a:t>
            </a:r>
            <a:r>
              <a:rPr lang="zh-CN" altLang="en-US" sz="1800" b="1" dirty="0" smtClean="0">
                <a:latin typeface="宋体" pitchFamily="2" charset="-122"/>
              </a:rPr>
              <a:t>←指令周期最短</a:t>
            </a:r>
            <a:endParaRPr lang="en-US" altLang="zh-CN" sz="1800" b="1" dirty="0" smtClean="0">
              <a:latin typeface="宋体" pitchFamily="2" charset="-122"/>
            </a:endParaRPr>
          </a:p>
        </p:txBody>
      </p:sp>
      <p:grpSp>
        <p:nvGrpSpPr>
          <p:cNvPr id="360" name="组合 359"/>
          <p:cNvGrpSpPr/>
          <p:nvPr/>
        </p:nvGrpSpPr>
        <p:grpSpPr>
          <a:xfrm>
            <a:off x="1331640" y="4110248"/>
            <a:ext cx="7128792" cy="2127064"/>
            <a:chOff x="1259632" y="4254264"/>
            <a:chExt cx="7128792" cy="2127064"/>
          </a:xfrm>
        </p:grpSpPr>
        <p:cxnSp>
          <p:nvCxnSpPr>
            <p:cNvPr id="208" name="直接连接符 207"/>
            <p:cNvCxnSpPr/>
            <p:nvPr/>
          </p:nvCxnSpPr>
          <p:spPr>
            <a:xfrm>
              <a:off x="2411760" y="4254264"/>
              <a:ext cx="1592" cy="2127064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>
              <a:off x="2267744" y="4364309"/>
              <a:ext cx="1224136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>
              <a:off x="2267744" y="4653136"/>
              <a:ext cx="1224136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 flipV="1">
              <a:off x="3796681" y="4364308"/>
              <a:ext cx="4584153" cy="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 flipV="1">
              <a:off x="3796681" y="4648372"/>
              <a:ext cx="4584153" cy="476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3822576" y="4364309"/>
              <a:ext cx="605408" cy="28882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新值</a:t>
              </a:r>
            </a:p>
          </p:txBody>
        </p:sp>
        <p:cxnSp>
          <p:nvCxnSpPr>
            <p:cNvPr id="214" name="直接连接符 213"/>
            <p:cNvCxnSpPr/>
            <p:nvPr/>
          </p:nvCxnSpPr>
          <p:spPr>
            <a:xfrm>
              <a:off x="3635896" y="4364308"/>
              <a:ext cx="10193" cy="2017020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TextBox 214"/>
            <p:cNvSpPr txBox="1"/>
            <p:nvPr/>
          </p:nvSpPr>
          <p:spPr>
            <a:xfrm>
              <a:off x="2413352" y="6038150"/>
              <a:ext cx="1217334" cy="19916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取指</a:t>
              </a: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+CU</a:t>
              </a: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延迟</a:t>
              </a:r>
            </a:p>
          </p:txBody>
        </p:sp>
        <p:cxnSp>
          <p:nvCxnSpPr>
            <p:cNvPr id="216" name="直接连接符 215"/>
            <p:cNvCxnSpPr/>
            <p:nvPr/>
          </p:nvCxnSpPr>
          <p:spPr>
            <a:xfrm>
              <a:off x="2267744" y="5085184"/>
              <a:ext cx="1224136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/>
            <p:nvPr/>
          </p:nvCxnSpPr>
          <p:spPr>
            <a:xfrm>
              <a:off x="3796681" y="4797152"/>
              <a:ext cx="4591743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4294312" y="5227612"/>
              <a:ext cx="277688" cy="29200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/>
            <p:nvPr/>
          </p:nvCxnSpPr>
          <p:spPr>
            <a:xfrm flipH="1">
              <a:off x="4271865" y="5227612"/>
              <a:ext cx="300135" cy="28961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/>
            <p:nvPr/>
          </p:nvCxnSpPr>
          <p:spPr>
            <a:xfrm flipV="1">
              <a:off x="4572000" y="5225298"/>
              <a:ext cx="3024336" cy="390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/>
            <p:nvPr/>
          </p:nvCxnSpPr>
          <p:spPr>
            <a:xfrm>
              <a:off x="4572000" y="5517232"/>
              <a:ext cx="302433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/>
            <p:cNvSpPr txBox="1"/>
            <p:nvPr/>
          </p:nvSpPr>
          <p:spPr>
            <a:xfrm>
              <a:off x="4484982" y="5229200"/>
              <a:ext cx="1671194" cy="27616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(</a:t>
              </a:r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rs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)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、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(</a:t>
              </a:r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rt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)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新值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4427984" y="5085184"/>
              <a:ext cx="0" cy="1296144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TextBox 223"/>
            <p:cNvSpPr txBox="1"/>
            <p:nvPr/>
          </p:nvSpPr>
          <p:spPr>
            <a:xfrm>
              <a:off x="3646089" y="6021287"/>
              <a:ext cx="781895" cy="2438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R</a:t>
              </a: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读延迟</a:t>
              </a:r>
            </a:p>
          </p:txBody>
        </p:sp>
        <p:cxnSp>
          <p:nvCxnSpPr>
            <p:cNvPr id="225" name="直接连接符 224"/>
            <p:cNvCxnSpPr/>
            <p:nvPr/>
          </p:nvCxnSpPr>
          <p:spPr>
            <a:xfrm>
              <a:off x="3646090" y="6307663"/>
              <a:ext cx="781894" cy="1658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>
              <a:off x="5220072" y="4254264"/>
              <a:ext cx="7590" cy="2127064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Box 226"/>
            <p:cNvSpPr txBox="1"/>
            <p:nvPr/>
          </p:nvSpPr>
          <p:spPr>
            <a:xfrm>
              <a:off x="4450445" y="6021288"/>
              <a:ext cx="76962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ALU</a:t>
              </a: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延迟</a:t>
              </a:r>
            </a:p>
          </p:txBody>
        </p:sp>
        <p:cxnSp>
          <p:nvCxnSpPr>
            <p:cNvPr id="228" name="直接连接符 227"/>
            <p:cNvCxnSpPr/>
            <p:nvPr/>
          </p:nvCxnSpPr>
          <p:spPr>
            <a:xfrm>
              <a:off x="4436367" y="6307663"/>
              <a:ext cx="783705" cy="1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/>
            <p:cNvSpPr txBox="1"/>
            <p:nvPr/>
          </p:nvSpPr>
          <p:spPr>
            <a:xfrm>
              <a:off x="1259632" y="4364308"/>
              <a:ext cx="990600" cy="28882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800" b="1" dirty="0" err="1" smtClean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ALUctr</a:t>
              </a:r>
              <a:endParaRPr lang="zh-CN" altLang="en-US" sz="1800" b="1" dirty="0" smtClean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1259632" y="4796358"/>
              <a:ext cx="990600" cy="28882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800" b="1" dirty="0" err="1" smtClean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RegWr</a:t>
              </a:r>
              <a:endParaRPr lang="zh-CN" altLang="en-US" sz="1800" b="1" dirty="0" smtClean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1259632" y="5219807"/>
              <a:ext cx="990600" cy="29742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GPRs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出端</a:t>
              </a: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1259632" y="5661248"/>
              <a:ext cx="99060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ALU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出端</a:t>
              </a:r>
            </a:p>
          </p:txBody>
        </p:sp>
        <p:cxnSp>
          <p:nvCxnSpPr>
            <p:cNvPr id="234" name="直接连接符 233"/>
            <p:cNvCxnSpPr/>
            <p:nvPr/>
          </p:nvCxnSpPr>
          <p:spPr>
            <a:xfrm flipH="1">
              <a:off x="7377612" y="4254264"/>
              <a:ext cx="2701" cy="2127064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/>
            <p:cNvCxnSpPr/>
            <p:nvPr/>
          </p:nvCxnSpPr>
          <p:spPr>
            <a:xfrm>
              <a:off x="7596336" y="5226818"/>
              <a:ext cx="303212" cy="29041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flipH="1">
              <a:off x="7581156" y="5232376"/>
              <a:ext cx="303212" cy="28485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flipV="1">
              <a:off x="7881361" y="5232376"/>
              <a:ext cx="499473" cy="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>
              <a:off x="7899548" y="5519615"/>
              <a:ext cx="48887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244"/>
            <p:cNvCxnSpPr/>
            <p:nvPr/>
          </p:nvCxnSpPr>
          <p:spPr>
            <a:xfrm>
              <a:off x="2267744" y="4797152"/>
              <a:ext cx="1224136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/>
            <p:cNvCxnSpPr/>
            <p:nvPr/>
          </p:nvCxnSpPr>
          <p:spPr>
            <a:xfrm>
              <a:off x="2267744" y="5229200"/>
              <a:ext cx="2026568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>
              <a:off x="2250232" y="5517232"/>
              <a:ext cx="2044080" cy="2383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/>
            <p:nvPr/>
          </p:nvCxnSpPr>
          <p:spPr>
            <a:xfrm>
              <a:off x="2267744" y="5661248"/>
              <a:ext cx="2791544" cy="346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/>
            <p:nvPr/>
          </p:nvCxnSpPr>
          <p:spPr>
            <a:xfrm>
              <a:off x="2267744" y="5949280"/>
              <a:ext cx="2791544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/>
            <p:cNvCxnSpPr/>
            <p:nvPr/>
          </p:nvCxnSpPr>
          <p:spPr>
            <a:xfrm>
              <a:off x="2411760" y="6309320"/>
              <a:ext cx="1234330" cy="0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/>
            <p:nvPr/>
          </p:nvCxnSpPr>
          <p:spPr>
            <a:xfrm>
              <a:off x="5060876" y="5661248"/>
              <a:ext cx="303212" cy="2880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/>
            <p:nvPr/>
          </p:nvCxnSpPr>
          <p:spPr>
            <a:xfrm flipH="1">
              <a:off x="5059288" y="5664708"/>
              <a:ext cx="304800" cy="28457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>
              <a:off x="5369798" y="5661248"/>
              <a:ext cx="301103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/>
          </p:nvCxnSpPr>
          <p:spPr>
            <a:xfrm>
              <a:off x="5360112" y="5949280"/>
              <a:ext cx="302072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TextBox 254"/>
            <p:cNvSpPr txBox="1"/>
            <p:nvPr/>
          </p:nvSpPr>
          <p:spPr>
            <a:xfrm>
              <a:off x="5366792" y="5661248"/>
              <a:ext cx="645368" cy="28485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新值</a:t>
              </a:r>
            </a:p>
          </p:txBody>
        </p:sp>
        <p:cxnSp>
          <p:nvCxnSpPr>
            <p:cNvPr id="257" name="直接连接符 256"/>
            <p:cNvCxnSpPr/>
            <p:nvPr/>
          </p:nvCxnSpPr>
          <p:spPr>
            <a:xfrm flipH="1">
              <a:off x="3491881" y="4795564"/>
              <a:ext cx="304800" cy="28962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/>
            <p:nvPr/>
          </p:nvCxnSpPr>
          <p:spPr>
            <a:xfrm>
              <a:off x="3491880" y="4797152"/>
              <a:ext cx="154210" cy="15659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/>
            <p:nvPr/>
          </p:nvCxnSpPr>
          <p:spPr>
            <a:xfrm>
              <a:off x="3491880" y="4365104"/>
              <a:ext cx="304801" cy="2880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 flipH="1">
              <a:off x="3491881" y="4364310"/>
              <a:ext cx="304800" cy="28882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5" name="TextBox 344"/>
            <p:cNvSpPr txBox="1"/>
            <p:nvPr/>
          </p:nvSpPr>
          <p:spPr>
            <a:xfrm>
              <a:off x="2843808" y="4365104"/>
              <a:ext cx="605408" cy="28882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旧值</a:t>
              </a:r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2843808" y="4796357"/>
              <a:ext cx="605408" cy="28882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旧值</a:t>
              </a:r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2843808" y="5229200"/>
              <a:ext cx="605408" cy="28882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旧值</a:t>
              </a:r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2843808" y="5660453"/>
              <a:ext cx="605408" cy="28882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旧值</a:t>
              </a:r>
            </a:p>
          </p:txBody>
        </p:sp>
      </p:grpSp>
      <p:sp>
        <p:nvSpPr>
          <p:cNvPr id="382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3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01" name="线形标注 2 100"/>
          <p:cNvSpPr/>
          <p:nvPr/>
        </p:nvSpPr>
        <p:spPr bwMode="auto">
          <a:xfrm>
            <a:off x="5968566" y="6309320"/>
            <a:ext cx="2059818" cy="321471"/>
          </a:xfrm>
          <a:prstGeom prst="borderCallout2">
            <a:avLst>
              <a:gd name="adj1" fmla="val 45988"/>
              <a:gd name="adj2" fmla="val -179"/>
              <a:gd name="adj3" fmla="val 46809"/>
              <a:gd name="adj4" fmla="val -5817"/>
              <a:gd name="adj5" fmla="val -92232"/>
              <a:gd name="adj6" fmla="val -30133"/>
            </a:avLst>
          </a:prstGeom>
          <a:solidFill>
            <a:srgbClr val="CCFFFF"/>
          </a:solidFill>
          <a:ln w="158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b="1" dirty="0" err="1" smtClean="0">
                <a:latin typeface="宋体" pitchFamily="2" charset="-122"/>
              </a:rPr>
              <a:t>lw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en-US" altLang="zh-CN" sz="1800" b="1" dirty="0" err="1" smtClean="0">
                <a:latin typeface="宋体" pitchFamily="2" charset="-122"/>
              </a:rPr>
              <a:t>sw</a:t>
            </a:r>
            <a:r>
              <a:rPr lang="zh-CN" altLang="en-US" sz="1800" b="1" dirty="0" smtClean="0">
                <a:latin typeface="宋体" pitchFamily="2" charset="-122"/>
              </a:rPr>
              <a:t>指令有此要求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102" name="Text Box 116"/>
          <p:cNvSpPr txBox="1">
            <a:spLocks noChangeArrowheads="1"/>
          </p:cNvSpPr>
          <p:nvPr/>
        </p:nvSpPr>
        <p:spPr bwMode="auto">
          <a:xfrm>
            <a:off x="7164288" y="2258288"/>
            <a:ext cx="165618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1950" indent="-361950" algn="l">
              <a:lnSpc>
                <a:spcPct val="105000"/>
              </a:lnSpc>
            </a:pP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注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:</a:t>
            </a:r>
            <a:r>
              <a:rPr lang="en-US" altLang="zh-CN" sz="2000" b="1" dirty="0" smtClean="0">
                <a:latin typeface="宋体" pitchFamily="2" charset="-122"/>
              </a:rPr>
              <a:t>ALU</a:t>
            </a:r>
            <a:r>
              <a:rPr lang="zh-CN" altLang="en-US" sz="2000" b="1" dirty="0" smtClean="0">
                <a:latin typeface="宋体" pitchFamily="2" charset="-122"/>
              </a:rPr>
              <a:t>的</a:t>
            </a:r>
            <a:r>
              <a:rPr lang="en-US" altLang="zh-CN" sz="2000" b="1" dirty="0" smtClean="0">
                <a:latin typeface="宋体" pitchFamily="2" charset="-122"/>
              </a:rPr>
              <a:t>A</a:t>
            </a:r>
            <a:r>
              <a:rPr lang="zh-CN" altLang="en-US" sz="2000" b="1" dirty="0">
                <a:latin typeface="宋体" pitchFamily="2" charset="-122"/>
              </a:rPr>
              <a:t>端</a:t>
            </a:r>
            <a:r>
              <a:rPr lang="zh-CN" altLang="en-US" sz="2000" b="1" dirty="0" smtClean="0">
                <a:latin typeface="宋体" pitchFamily="2" charset="-122"/>
              </a:rPr>
              <a:t>连接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dirty="0" err="1">
                <a:latin typeface="宋体" pitchFamily="2" charset="-122"/>
              </a:rPr>
              <a:t>rs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sz="2000" b="1" dirty="0">
                <a:latin typeface="宋体" pitchFamily="2" charset="-122"/>
              </a:rPr>
              <a:t> 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grpSp>
        <p:nvGrpSpPr>
          <p:cNvPr id="378" name="组合 377"/>
          <p:cNvGrpSpPr/>
          <p:nvPr/>
        </p:nvGrpSpPr>
        <p:grpSpPr>
          <a:xfrm>
            <a:off x="1691680" y="2060848"/>
            <a:ext cx="5400600" cy="1224136"/>
            <a:chOff x="2411760" y="1988840"/>
            <a:chExt cx="5400600" cy="1224136"/>
          </a:xfrm>
        </p:grpSpPr>
        <p:sp>
          <p:nvSpPr>
            <p:cNvPr id="7" name="Text Box 323"/>
            <p:cNvSpPr txBox="1">
              <a:spLocks noChangeArrowheads="1"/>
            </p:cNvSpPr>
            <p:nvPr/>
          </p:nvSpPr>
          <p:spPr bwMode="auto">
            <a:xfrm>
              <a:off x="4782244" y="2132856"/>
              <a:ext cx="724091" cy="648072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GPRs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V="1">
              <a:off x="5508104" y="2197748"/>
              <a:ext cx="1296144" cy="311477"/>
            </a:xfrm>
            <a:prstGeom prst="bentConnector3">
              <a:avLst>
                <a:gd name="adj1" fmla="val 9687"/>
              </a:avLst>
            </a:prstGeom>
            <a:ln w="1905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 Box 363"/>
            <p:cNvSpPr txBox="1">
              <a:spLocks noChangeArrowheads="1"/>
            </p:cNvSpPr>
            <p:nvPr/>
          </p:nvSpPr>
          <p:spPr bwMode="auto">
            <a:xfrm>
              <a:off x="3278098" y="2082556"/>
              <a:ext cx="291108" cy="62636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t" anchorCtr="0"/>
            <a:lstStyle/>
            <a:p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rd</a:t>
              </a:r>
              <a:endParaRPr kumimoji="1" lang="en-US" altLang="zh-CN" sz="1800" b="1" dirty="0" smtClean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70000"/>
                </a:lnSpc>
              </a:pPr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rt</a:t>
              </a:r>
              <a:endParaRPr kumimoji="1" lang="en-US" altLang="zh-CN" sz="1800" b="1" dirty="0" smtClean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70000"/>
                </a:lnSpc>
              </a:pPr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rs</a:t>
              </a:r>
              <a:endParaRPr kumimoji="1" lang="en-US" altLang="zh-CN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 bwMode="auto">
            <a:xfrm>
              <a:off x="3206090" y="2276872"/>
              <a:ext cx="0" cy="50405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>
            <a:xfrm>
              <a:off x="5513814" y="2708920"/>
              <a:ext cx="1290434" cy="0"/>
            </a:xfrm>
            <a:prstGeom prst="line">
              <a:avLst/>
            </a:prstGeom>
            <a:ln w="1905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utoShape 15"/>
            <p:cNvSpPr>
              <a:spLocks noChangeArrowheads="1"/>
            </p:cNvSpPr>
            <p:nvPr/>
          </p:nvSpPr>
          <p:spPr bwMode="auto">
            <a:xfrm rot="16200000">
              <a:off x="6659741" y="2276381"/>
              <a:ext cx="648071" cy="361023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latin typeface="+mn-ea"/>
                  <a:ea typeface="+mn-ea"/>
                </a:rPr>
                <a:t>ALU</a:t>
              </a:r>
              <a:endParaRPr lang="zh-CN" altLang="en-US" sz="2000" b="1" dirty="0">
                <a:latin typeface="+mn-ea"/>
                <a:ea typeface="+mn-ea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3203848" y="2348880"/>
              <a:ext cx="1578396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3207386" y="2520973"/>
              <a:ext cx="1568204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3207386" y="2708920"/>
              <a:ext cx="1574858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4572000" y="1988840"/>
              <a:ext cx="211862" cy="187433"/>
            </a:xfrm>
            <a:prstGeom prst="bentConnector3">
              <a:avLst>
                <a:gd name="adj1" fmla="val -7547"/>
              </a:avLst>
            </a:prstGeom>
            <a:ln w="1905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 bwMode="auto">
            <a:xfrm flipV="1">
              <a:off x="5145822" y="2780928"/>
              <a:ext cx="0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 flipV="1">
              <a:off x="5436096" y="2780928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43" name="直接连接符 8"/>
            <p:cNvCxnSpPr>
              <a:stCxn id="30" idx="2"/>
            </p:cNvCxnSpPr>
            <p:nvPr/>
          </p:nvCxnSpPr>
          <p:spPr>
            <a:xfrm flipH="1" flipV="1">
              <a:off x="4572000" y="1988840"/>
              <a:ext cx="2592288" cy="468052"/>
            </a:xfrm>
            <a:prstGeom prst="bentConnector3">
              <a:avLst>
                <a:gd name="adj1" fmla="val -5537"/>
              </a:avLst>
            </a:prstGeom>
            <a:ln w="19050">
              <a:solidFill>
                <a:srgbClr val="3333FF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 bwMode="auto">
            <a:xfrm flipV="1">
              <a:off x="7020272" y="2708920"/>
              <a:ext cx="0" cy="2880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>
            <a:xfrm>
              <a:off x="7164288" y="2315814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7164288" y="2564904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32699" y="2182744"/>
              <a:ext cx="279661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OF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24328" y="2420888"/>
              <a:ext cx="279661" cy="2381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ZF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566296" y="2996952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ALUctr</a:t>
              </a:r>
              <a:endParaRPr lang="zh-CN" altLang="en-US" sz="1800" b="1" dirty="0" smtClean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572000" y="2996952"/>
              <a:ext cx="69244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RegWr</a:t>
              </a:r>
              <a:endParaRPr lang="zh-CN" altLang="en-US" sz="1800" b="1" dirty="0" smtClean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292080" y="2996952"/>
              <a:ext cx="42409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Clk</a:t>
              </a:r>
              <a:endParaRPr lang="en-US" altLang="zh-CN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>
              <a:off x="2414002" y="2519360"/>
              <a:ext cx="79208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2411760" y="2277988"/>
              <a:ext cx="69244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指令字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5588483" y="2420888"/>
              <a:ext cx="279661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dA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395187" y="3822322"/>
            <a:ext cx="1281269" cy="2414990"/>
            <a:chOff x="7395187" y="3822322"/>
            <a:chExt cx="1281269" cy="2414990"/>
          </a:xfrm>
        </p:grpSpPr>
        <p:sp>
          <p:nvSpPr>
            <p:cNvPr id="112" name="椭圆 111"/>
            <p:cNvSpPr/>
            <p:nvPr/>
          </p:nvSpPr>
          <p:spPr>
            <a:xfrm>
              <a:off x="7395187" y="4581128"/>
              <a:ext cx="110229" cy="119349"/>
            </a:xfrm>
            <a:prstGeom prst="ellipse">
              <a:avLst/>
            </a:prstGeom>
            <a:noFill/>
            <a:ln w="12700">
              <a:solidFill>
                <a:srgbClr val="FF339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7395187" y="5445224"/>
              <a:ext cx="110229" cy="432048"/>
            </a:xfrm>
            <a:prstGeom prst="ellipse">
              <a:avLst/>
            </a:prstGeom>
            <a:noFill/>
            <a:ln w="1270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4" name="直接连接符 113"/>
            <p:cNvCxnSpPr>
              <a:stCxn id="112" idx="5"/>
            </p:cNvCxnSpPr>
            <p:nvPr/>
          </p:nvCxnSpPr>
          <p:spPr>
            <a:xfrm>
              <a:off x="7489273" y="4682999"/>
              <a:ext cx="464096" cy="412407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flipV="1">
              <a:off x="7505416" y="5361346"/>
              <a:ext cx="447953" cy="299902"/>
            </a:xfrm>
            <a:prstGeom prst="line">
              <a:avLst/>
            </a:prstGeom>
            <a:ln w="12700">
              <a:solidFill>
                <a:schemeClr val="accent2"/>
              </a:solidFill>
              <a:prstDash val="sys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7953369" y="5095406"/>
              <a:ext cx="723087" cy="2778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Rd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新值</a:t>
              </a:r>
            </a:p>
          </p:txBody>
        </p:sp>
        <p:cxnSp>
          <p:nvCxnSpPr>
            <p:cNvPr id="117" name="直接连接符 116"/>
            <p:cNvCxnSpPr/>
            <p:nvPr/>
          </p:nvCxnSpPr>
          <p:spPr>
            <a:xfrm flipV="1">
              <a:off x="7452320" y="3822322"/>
              <a:ext cx="0" cy="247776"/>
            </a:xfrm>
            <a:prstGeom prst="line">
              <a:avLst/>
            </a:prstGeom>
            <a:ln w="38100">
              <a:solidFill>
                <a:srgbClr val="FF3399"/>
              </a:solidFill>
              <a:headEnd type="non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flipH="1">
              <a:off x="7804770" y="5075791"/>
              <a:ext cx="7590" cy="1161521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7460691" y="5905147"/>
              <a:ext cx="755303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R</a:t>
              </a: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写延迟</a:t>
              </a:r>
            </a:p>
          </p:txBody>
        </p:sp>
        <p:cxnSp>
          <p:nvCxnSpPr>
            <p:cNvPr id="120" name="直接连接符 119"/>
            <p:cNvCxnSpPr/>
            <p:nvPr/>
          </p:nvCxnSpPr>
          <p:spPr>
            <a:xfrm>
              <a:off x="7449620" y="6165305"/>
              <a:ext cx="362740" cy="0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13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61" grpId="0"/>
      <p:bldP spid="101" grpId="0" animBg="1"/>
      <p:bldP spid="10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37</a:t>
            </a:fld>
            <a:endParaRPr lang="en-US" altLang="zh-CN"/>
          </a:p>
        </p:txBody>
      </p:sp>
      <p:sp>
        <p:nvSpPr>
          <p:cNvPr id="3" name="Text Box 116"/>
          <p:cNvSpPr txBox="1">
            <a:spLocks noChangeArrowheads="1"/>
          </p:cNvSpPr>
          <p:nvPr/>
        </p:nvSpPr>
        <p:spPr bwMode="auto">
          <a:xfrm>
            <a:off x="179512" y="354722"/>
            <a:ext cx="8785225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kumimoji="1" lang="en-US" altLang="zh-CN" sz="2400" b="1" dirty="0" err="1" smtClean="0">
                <a:solidFill>
                  <a:srgbClr val="C00000"/>
                </a:solidFill>
                <a:latin typeface="宋体" pitchFamily="2" charset="-122"/>
              </a:rPr>
              <a:t>ori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指令：</a:t>
            </a:r>
            <a:r>
              <a:rPr lang="en-US" altLang="zh-CN" sz="2400" b="1" dirty="0" err="1" smtClean="0">
                <a:latin typeface="宋体" pitchFamily="2" charset="-122"/>
              </a:rPr>
              <a:t>rt</a:t>
            </a:r>
            <a:r>
              <a:rPr lang="zh-CN" altLang="en-US" sz="2400" b="1" dirty="0" smtClean="0">
                <a:latin typeface="宋体" pitchFamily="2" charset="-122"/>
              </a:rPr>
              <a:t>←</a:t>
            </a:r>
            <a:r>
              <a:rPr lang="en-US" altLang="zh-CN" sz="2400" b="1" dirty="0" smtClean="0">
                <a:latin typeface="宋体" pitchFamily="2" charset="-122"/>
              </a:rPr>
              <a:t>(</a:t>
            </a:r>
            <a:r>
              <a:rPr lang="en-US" altLang="zh-CN" sz="2400" b="1" dirty="0" err="1" smtClean="0">
                <a:latin typeface="宋体" pitchFamily="2" charset="-122"/>
              </a:rPr>
              <a:t>rs</a:t>
            </a:r>
            <a:r>
              <a:rPr lang="en-US" altLang="zh-CN" sz="2400" b="1" dirty="0" smtClean="0">
                <a:latin typeface="宋体" pitchFamily="2" charset="-122"/>
              </a:rPr>
              <a:t>)|</a:t>
            </a:r>
            <a:r>
              <a:rPr lang="en-US" altLang="zh-CN" sz="2400" b="1" baseline="-25000" dirty="0" smtClean="0">
                <a:latin typeface="宋体" pitchFamily="2" charset="-122"/>
              </a:rPr>
              <a:t> </a:t>
            </a:r>
            <a:r>
              <a:rPr lang="en-US" altLang="zh-CN" sz="2400" b="1" dirty="0" err="1" smtClean="0">
                <a:latin typeface="宋体" pitchFamily="2" charset="-122"/>
              </a:rPr>
              <a:t>ZExt</a:t>
            </a:r>
            <a:r>
              <a:rPr lang="en-US" altLang="zh-CN" sz="2400" b="1" dirty="0" smtClean="0">
                <a:latin typeface="宋体" pitchFamily="2" charset="-122"/>
              </a:rPr>
              <a:t>(</a:t>
            </a:r>
            <a:r>
              <a:rPr lang="en-US" altLang="zh-CN" sz="2400" b="1" dirty="0" err="1" smtClean="0">
                <a:latin typeface="宋体" pitchFamily="2" charset="-122"/>
              </a:rPr>
              <a:t>imme</a:t>
            </a:r>
            <a:r>
              <a:rPr lang="en-US" altLang="zh-CN" sz="2400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数据路径的设计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dirty="0" err="1">
                <a:solidFill>
                  <a:schemeClr val="accent2"/>
                </a:solidFill>
              </a:rPr>
              <a:t>μ</a:t>
            </a:r>
            <a:r>
              <a:rPr lang="en-US" altLang="zh-CN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时序的组织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dirty="0" smtClean="0">
              <a:latin typeface="宋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339752" y="1412776"/>
            <a:ext cx="5400600" cy="1656184"/>
            <a:chOff x="2483768" y="4005064"/>
            <a:chExt cx="5400600" cy="1656184"/>
          </a:xfrm>
        </p:grpSpPr>
        <p:sp>
          <p:nvSpPr>
            <p:cNvPr id="5" name="Text Box 323"/>
            <p:cNvSpPr txBox="1">
              <a:spLocks noChangeArrowheads="1"/>
            </p:cNvSpPr>
            <p:nvPr/>
          </p:nvSpPr>
          <p:spPr bwMode="auto">
            <a:xfrm>
              <a:off x="4856494" y="4149080"/>
              <a:ext cx="723618" cy="64807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GPRs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6" name="直接连接符 8"/>
            <p:cNvCxnSpPr/>
            <p:nvPr/>
          </p:nvCxnSpPr>
          <p:spPr>
            <a:xfrm flipV="1">
              <a:off x="5580112" y="4207078"/>
              <a:ext cx="432048" cy="34139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 Box 363"/>
            <p:cNvSpPr txBox="1">
              <a:spLocks noChangeArrowheads="1"/>
            </p:cNvSpPr>
            <p:nvPr/>
          </p:nvSpPr>
          <p:spPr bwMode="auto">
            <a:xfrm>
              <a:off x="3275856" y="4005064"/>
              <a:ext cx="360040" cy="7200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t" anchorCtr="0"/>
            <a:lstStyle/>
            <a:p>
              <a:pPr>
                <a:lnSpc>
                  <a:spcPct val="80000"/>
                </a:lnSpc>
              </a:pPr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rd</a:t>
              </a:r>
              <a:endParaRPr kumimoji="1" lang="en-US" altLang="zh-CN" sz="1800" b="1" dirty="0" smtClean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80000"/>
                </a:lnSpc>
                <a:spcBef>
                  <a:spcPts val="700"/>
                </a:spcBef>
              </a:pPr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rt</a:t>
              </a:r>
              <a:endParaRPr kumimoji="1" lang="en-US" altLang="zh-CN" sz="1800" b="1" dirty="0" smtClean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70000"/>
                </a:lnSpc>
              </a:pPr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rs</a:t>
              </a:r>
              <a:endParaRPr kumimoji="1" lang="en-US" altLang="zh-CN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3278098" y="4149080"/>
              <a:ext cx="0" cy="108012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5580112" y="4725144"/>
              <a:ext cx="1295161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utoShape 15"/>
            <p:cNvSpPr>
              <a:spLocks noChangeArrowheads="1"/>
            </p:cNvSpPr>
            <p:nvPr/>
          </p:nvSpPr>
          <p:spPr bwMode="auto">
            <a:xfrm rot="16200000">
              <a:off x="6731749" y="4292605"/>
              <a:ext cx="648071" cy="361023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latin typeface="+mn-ea"/>
                  <a:ea typeface="+mn-ea"/>
                </a:rPr>
                <a:t>ALU</a:t>
              </a:r>
              <a:endParaRPr lang="zh-CN" altLang="en-US" sz="2000" b="1" dirty="0">
                <a:latin typeface="+mn-ea"/>
                <a:ea typeface="+mn-ea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4355976" y="4365104"/>
              <a:ext cx="500518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275856" y="4545124"/>
              <a:ext cx="1580638" cy="5524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3278098" y="4725144"/>
              <a:ext cx="1578396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35"/>
            <p:cNvCxnSpPr/>
            <p:nvPr/>
          </p:nvCxnSpPr>
          <p:spPr>
            <a:xfrm>
              <a:off x="4646250" y="4005064"/>
              <a:ext cx="211862" cy="187433"/>
            </a:xfrm>
            <a:prstGeom prst="bentConnector3">
              <a:avLst>
                <a:gd name="adj1" fmla="val -7547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82"/>
            <p:cNvCxnSpPr>
              <a:endCxn id="5" idx="2"/>
            </p:cNvCxnSpPr>
            <p:nvPr/>
          </p:nvCxnSpPr>
          <p:spPr bwMode="auto">
            <a:xfrm flipV="1">
              <a:off x="4572000" y="4797152"/>
              <a:ext cx="646303" cy="106075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 flipV="1">
              <a:off x="5436096" y="4797152"/>
              <a:ext cx="0" cy="12363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7" name="直接连接符 8"/>
            <p:cNvCxnSpPr>
              <a:stCxn id="10" idx="2"/>
            </p:cNvCxnSpPr>
            <p:nvPr/>
          </p:nvCxnSpPr>
          <p:spPr>
            <a:xfrm flipH="1" flipV="1">
              <a:off x="4646250" y="4005064"/>
              <a:ext cx="2590046" cy="468052"/>
            </a:xfrm>
            <a:prstGeom prst="bentConnector3">
              <a:avLst>
                <a:gd name="adj1" fmla="val -5541"/>
              </a:avLst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auto">
            <a:xfrm flipV="1">
              <a:off x="7092280" y="4725144"/>
              <a:ext cx="0" cy="7200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>
            <a:xfrm>
              <a:off x="7236296" y="4332038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7236296" y="4581128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604707" y="4198968"/>
              <a:ext cx="279661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OF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96336" y="4437112"/>
              <a:ext cx="279661" cy="2381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ZF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54328" y="5445224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ALUctr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39592" y="5445224"/>
              <a:ext cx="69244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RegWr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2486010" y="4535584"/>
              <a:ext cx="79208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483768" y="4294212"/>
              <a:ext cx="69244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指令字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7" name="Text Box 18"/>
            <p:cNvSpPr txBox="1">
              <a:spLocks noChangeArrowheads="1"/>
            </p:cNvSpPr>
            <p:nvPr/>
          </p:nvSpPr>
          <p:spPr bwMode="auto">
            <a:xfrm>
              <a:off x="3851921" y="4149080"/>
              <a:ext cx="504055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3851921" y="4336527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3860305" y="4178017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0" name="直接连接符 29"/>
            <p:cNvCxnSpPr>
              <a:endCxn id="33" idx="1"/>
            </p:cNvCxnSpPr>
            <p:nvPr/>
          </p:nvCxnSpPr>
          <p:spPr>
            <a:xfrm>
              <a:off x="3278098" y="5103186"/>
              <a:ext cx="1569500" cy="0"/>
            </a:xfrm>
            <a:prstGeom prst="line">
              <a:avLst/>
            </a:prstGeom>
            <a:ln w="15875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3278098" y="4221088"/>
              <a:ext cx="571902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103"/>
            <p:cNvCxnSpPr/>
            <p:nvPr/>
          </p:nvCxnSpPr>
          <p:spPr>
            <a:xfrm flipV="1">
              <a:off x="3635896" y="4365104"/>
              <a:ext cx="214104" cy="185544"/>
            </a:xfrm>
            <a:prstGeom prst="bentConnector3">
              <a:avLst>
                <a:gd name="adj1" fmla="val -843"/>
              </a:avLst>
            </a:prstGeom>
            <a:ln w="12700">
              <a:solidFill>
                <a:srgbClr val="CC3300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 Box 323"/>
            <p:cNvSpPr txBox="1">
              <a:spLocks noChangeArrowheads="1"/>
            </p:cNvSpPr>
            <p:nvPr/>
          </p:nvSpPr>
          <p:spPr bwMode="auto">
            <a:xfrm>
              <a:off x="4847598" y="4941168"/>
              <a:ext cx="732514" cy="32403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err="1" smtClean="0">
                  <a:latin typeface="宋体" pitchFamily="2" charset="-122"/>
                </a:rPr>
                <a:t>ExtU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34" name="Text Box 18"/>
            <p:cNvSpPr txBox="1">
              <a:spLocks noChangeArrowheads="1"/>
            </p:cNvSpPr>
            <p:nvPr/>
          </p:nvSpPr>
          <p:spPr bwMode="auto">
            <a:xfrm>
              <a:off x="6012160" y="4149080"/>
              <a:ext cx="504055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6012160" y="4336527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6020544" y="4178017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 flipV="1">
              <a:off x="6516216" y="4221088"/>
              <a:ext cx="359057" cy="1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8"/>
            <p:cNvCxnSpPr>
              <a:stCxn id="33" idx="3"/>
            </p:cNvCxnSpPr>
            <p:nvPr/>
          </p:nvCxnSpPr>
          <p:spPr>
            <a:xfrm flipV="1">
              <a:off x="5580112" y="4356466"/>
              <a:ext cx="290274" cy="746720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5870386" y="4373488"/>
              <a:ext cx="149787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316482" y="4869160"/>
              <a:ext cx="53543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imme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 bwMode="auto">
            <a:xfrm flipV="1">
              <a:off x="3995936" y="4438006"/>
              <a:ext cx="0" cy="100721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 flipV="1">
              <a:off x="5364088" y="5281270"/>
              <a:ext cx="0" cy="1639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 flipV="1">
              <a:off x="6264187" y="4438006"/>
              <a:ext cx="0" cy="100721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3350106" y="5445224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RegAsrc</a:t>
              </a:r>
              <a:endParaRPr lang="zh-CN" altLang="en-US" sz="1800" b="1" dirty="0" smtClean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004048" y="5445224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Extctr</a:t>
              </a:r>
              <a:endParaRPr lang="zh-CN" altLang="en-US" sz="1800" b="1" dirty="0" smtClean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 bwMode="auto">
            <a:xfrm flipV="1">
              <a:off x="4572000" y="4903227"/>
              <a:ext cx="2242" cy="54199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47" name="TextBox 46"/>
            <p:cNvSpPr txBox="1"/>
            <p:nvPr/>
          </p:nvSpPr>
          <p:spPr>
            <a:xfrm>
              <a:off x="5940152" y="5445224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ALUBsrc</a:t>
              </a:r>
              <a:endParaRPr lang="zh-CN" altLang="en-US" sz="1800" b="1" dirty="0" smtClean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48" name="Text Box 116"/>
          <p:cNvSpPr txBox="1">
            <a:spLocks noChangeArrowheads="1"/>
          </p:cNvSpPr>
          <p:nvPr/>
        </p:nvSpPr>
        <p:spPr bwMode="auto">
          <a:xfrm>
            <a:off x="3379246" y="3091026"/>
            <a:ext cx="248889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400" b="1" dirty="0" smtClean="0">
                <a:latin typeface="宋体" pitchFamily="2" charset="-122"/>
              </a:rPr>
              <a:t>同</a:t>
            </a:r>
            <a:r>
              <a:rPr kumimoji="1" lang="en-US" altLang="zh-CN" sz="2400" b="1" dirty="0" smtClean="0">
                <a:latin typeface="宋体" pitchFamily="2" charset="-122"/>
              </a:rPr>
              <a:t>add/sub</a:t>
            </a:r>
            <a:r>
              <a:rPr kumimoji="1" lang="zh-CN" altLang="en-US" sz="2400" b="1" dirty="0" smtClean="0">
                <a:latin typeface="宋体" pitchFamily="2" charset="-122"/>
              </a:rPr>
              <a:t>指令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49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3491881" y="836712"/>
            <a:ext cx="288031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增加</a:t>
            </a:r>
            <a:r>
              <a:rPr lang="en-US" altLang="zh-CN" b="1" dirty="0" err="1" smtClean="0">
                <a:latin typeface="宋体" pitchFamily="2" charset="-122"/>
              </a:rPr>
              <a:t>ExtU</a:t>
            </a:r>
            <a:r>
              <a:rPr lang="zh-CN" altLang="en-US" b="1" dirty="0" smtClean="0">
                <a:latin typeface="宋体" pitchFamily="2" charset="-122"/>
              </a:rPr>
              <a:t>相关路径</a:t>
            </a:r>
            <a:endParaRPr lang="en-US" altLang="zh-CN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836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38</a:t>
            </a:fld>
            <a:endParaRPr lang="en-US" altLang="zh-CN"/>
          </a:p>
        </p:txBody>
      </p:sp>
      <p:sp>
        <p:nvSpPr>
          <p:cNvPr id="3" name="Text Box 116"/>
          <p:cNvSpPr txBox="1">
            <a:spLocks noChangeArrowheads="1"/>
          </p:cNvSpPr>
          <p:nvPr/>
        </p:nvSpPr>
        <p:spPr bwMode="auto">
          <a:xfrm>
            <a:off x="179263" y="282714"/>
            <a:ext cx="6372465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kumimoji="1" lang="en-US" altLang="zh-CN" sz="2400" b="1" dirty="0" err="1" smtClean="0">
                <a:solidFill>
                  <a:srgbClr val="C00000"/>
                </a:solidFill>
                <a:latin typeface="宋体" pitchFamily="2" charset="-122"/>
              </a:rPr>
              <a:t>lw</a:t>
            </a:r>
            <a:r>
              <a:rPr kumimoji="1"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/</a:t>
            </a:r>
            <a:r>
              <a:rPr kumimoji="1" lang="en-US" altLang="zh-CN" sz="2400" b="1" dirty="0" err="1" smtClean="0">
                <a:solidFill>
                  <a:srgbClr val="C00000"/>
                </a:solidFill>
                <a:latin typeface="宋体" pitchFamily="2" charset="-122"/>
              </a:rPr>
              <a:t>sw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指令：</a:t>
            </a:r>
            <a:r>
              <a:rPr lang="en-US" altLang="zh-CN" sz="2400" b="1" dirty="0" err="1" smtClean="0">
                <a:latin typeface="宋体" pitchFamily="2" charset="-122"/>
              </a:rPr>
              <a:t>rt</a:t>
            </a:r>
            <a:r>
              <a:rPr lang="zh-CN" altLang="en-US" sz="2400" b="1" dirty="0" smtClean="0">
                <a:latin typeface="宋体" pitchFamily="2" charset="-122"/>
              </a:rPr>
              <a:t>←</a:t>
            </a:r>
            <a:r>
              <a:rPr lang="en-US" altLang="zh-CN" sz="2400" b="1" dirty="0" smtClean="0">
                <a:latin typeface="宋体" pitchFamily="2" charset="-122"/>
              </a:rPr>
              <a:t>M[(</a:t>
            </a:r>
            <a:r>
              <a:rPr lang="en-US" altLang="zh-CN" sz="2400" b="1" dirty="0" err="1" smtClean="0">
                <a:latin typeface="宋体" pitchFamily="2" charset="-122"/>
              </a:rPr>
              <a:t>rs</a:t>
            </a:r>
            <a:r>
              <a:rPr lang="en-US" altLang="zh-CN" sz="2400" b="1" dirty="0" smtClean="0">
                <a:latin typeface="宋体" pitchFamily="2" charset="-122"/>
              </a:rPr>
              <a:t>)</a:t>
            </a:r>
            <a:r>
              <a:rPr lang="zh-CN" altLang="en-US" sz="2400" b="1" dirty="0" smtClean="0">
                <a:latin typeface="宋体" pitchFamily="2" charset="-122"/>
              </a:rPr>
              <a:t>＋</a:t>
            </a:r>
            <a:r>
              <a:rPr lang="en-US" altLang="zh-CN" sz="2400" b="1" dirty="0" err="1" smtClean="0">
                <a:latin typeface="宋体" pitchFamily="2" charset="-122"/>
              </a:rPr>
              <a:t>SExt</a:t>
            </a:r>
            <a:r>
              <a:rPr lang="en-US" altLang="zh-CN" sz="2400" b="1" dirty="0" smtClean="0">
                <a:latin typeface="宋体" pitchFamily="2" charset="-122"/>
              </a:rPr>
              <a:t>(</a:t>
            </a:r>
            <a:r>
              <a:rPr lang="en-US" altLang="zh-CN" sz="2400" b="1" dirty="0" err="1" smtClean="0">
                <a:latin typeface="宋体" pitchFamily="2" charset="-122"/>
              </a:rPr>
              <a:t>imme</a:t>
            </a:r>
            <a:r>
              <a:rPr lang="en-US" altLang="zh-CN" sz="2400" b="1" dirty="0" smtClean="0">
                <a:latin typeface="宋体" pitchFamily="2" charset="-122"/>
              </a:rPr>
              <a:t>)]</a:t>
            </a:r>
            <a:r>
              <a:rPr lang="zh-CN" altLang="en-US" sz="2400" b="1" dirty="0" smtClean="0">
                <a:latin typeface="宋体" pitchFamily="2" charset="-122"/>
              </a:rPr>
              <a:t>及</a:t>
            </a:r>
            <a:endParaRPr lang="en-US" altLang="zh-CN" sz="24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         M</a:t>
            </a:r>
            <a:r>
              <a:rPr lang="en-US" altLang="zh-CN" b="1" dirty="0">
                <a:latin typeface="宋体" pitchFamily="2" charset="-122"/>
              </a:rPr>
              <a:t>[(</a:t>
            </a:r>
            <a:r>
              <a:rPr lang="en-US" altLang="zh-CN" b="1" dirty="0" err="1">
                <a:latin typeface="宋体" pitchFamily="2" charset="-122"/>
              </a:rPr>
              <a:t>rs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dirty="0" err="1">
                <a:latin typeface="宋体" pitchFamily="2" charset="-122"/>
              </a:rPr>
              <a:t>SExt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b="1" dirty="0" err="1">
                <a:latin typeface="宋体" pitchFamily="2" charset="-122"/>
              </a:rPr>
              <a:t>imme</a:t>
            </a:r>
            <a:r>
              <a:rPr lang="en-US" altLang="zh-CN" b="1" dirty="0" smtClean="0">
                <a:latin typeface="宋体" pitchFamily="2" charset="-122"/>
              </a:rPr>
              <a:t>)]</a:t>
            </a:r>
            <a:r>
              <a:rPr lang="zh-CN" altLang="en-US" b="1" dirty="0" smtClean="0">
                <a:latin typeface="宋体" pitchFamily="2" charset="-122"/>
              </a:rPr>
              <a:t>←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b="1" dirty="0" err="1" smtClean="0">
                <a:latin typeface="宋体" pitchFamily="2" charset="-122"/>
              </a:rPr>
              <a:t>rt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数据路径的设计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0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dirty="0" err="1">
                <a:solidFill>
                  <a:schemeClr val="accent2"/>
                </a:solidFill>
              </a:rPr>
              <a:t>μ</a:t>
            </a:r>
            <a:r>
              <a:rPr lang="en-US" altLang="zh-CN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时序的组织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100" name="Text Box 116"/>
          <p:cNvSpPr txBox="1">
            <a:spLocks noChangeArrowheads="1"/>
          </p:cNvSpPr>
          <p:nvPr/>
        </p:nvSpPr>
        <p:spPr bwMode="auto">
          <a:xfrm>
            <a:off x="3310269" y="3861048"/>
            <a:ext cx="5726227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读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写</a:t>
            </a:r>
            <a:r>
              <a:rPr kumimoji="1" lang="en-US" altLang="zh-CN" sz="2400" b="1" dirty="0" smtClean="0">
                <a:latin typeface="宋体" pitchFamily="2" charset="-122"/>
              </a:rPr>
              <a:t>DMEM</a:t>
            </a:r>
            <a:r>
              <a:rPr kumimoji="1" lang="zh-CN" altLang="en-US" sz="2400" b="1" dirty="0" smtClean="0">
                <a:latin typeface="宋体" pitchFamily="2" charset="-122"/>
              </a:rPr>
              <a:t>放在</a:t>
            </a:r>
            <a:r>
              <a:rPr lang="en-US" altLang="zh-CN" b="1" u="sng" dirty="0" err="1" smtClean="0">
                <a:latin typeface="宋体" pitchFamily="2" charset="-122"/>
              </a:rPr>
              <a:t>Clk</a:t>
            </a:r>
            <a:r>
              <a:rPr lang="zh-CN" altLang="en-US" b="1" u="sng" dirty="0" smtClean="0">
                <a:latin typeface="宋体" pitchFamily="2" charset="-122"/>
              </a:rPr>
              <a:t>的中间</a:t>
            </a:r>
            <a:r>
              <a:rPr lang="zh-CN" altLang="en-US" b="1" dirty="0" smtClean="0">
                <a:latin typeface="宋体" pitchFamily="2" charset="-122"/>
              </a:rPr>
              <a:t>  </a:t>
            </a:r>
            <a:r>
              <a:rPr lang="zh-CN" altLang="en-US" sz="1800" b="1" dirty="0" smtClean="0">
                <a:latin typeface="宋体" pitchFamily="2" charset="-122"/>
              </a:rPr>
              <a:t>←结束时</a:t>
            </a:r>
            <a:r>
              <a:rPr kumimoji="1" lang="zh-CN" altLang="en-US" sz="1800" b="1" dirty="0" smtClean="0">
                <a:latin typeface="宋体" pitchFamily="2" charset="-122"/>
              </a:rPr>
              <a:t>需写</a:t>
            </a:r>
            <a:r>
              <a:rPr kumimoji="1" lang="en-US" altLang="zh-CN" sz="1800" b="1" dirty="0" smtClean="0">
                <a:latin typeface="宋体" pitchFamily="2" charset="-122"/>
              </a:rPr>
              <a:t>GPRs</a:t>
            </a:r>
          </a:p>
          <a:p>
            <a:pPr algn="l">
              <a:lnSpc>
                <a:spcPct val="125000"/>
              </a:lnSpc>
            </a:pPr>
            <a:r>
              <a:rPr kumimoji="1" lang="en-US" altLang="zh-CN" sz="1800" b="1" dirty="0" smtClean="0">
                <a:latin typeface="宋体" pitchFamily="2" charset="-122"/>
              </a:rPr>
              <a:t>                    </a:t>
            </a:r>
            <a:r>
              <a:rPr kumimoji="1" lang="zh-CN" altLang="en-US" sz="1800" dirty="0" smtClean="0">
                <a:latin typeface="宋体" pitchFamily="2" charset="-122"/>
              </a:rPr>
              <a:t>└</a:t>
            </a:r>
            <a:r>
              <a:rPr kumimoji="1" lang="zh-CN" altLang="en-US" sz="1800" b="1" dirty="0" smtClean="0">
                <a:latin typeface="宋体" pitchFamily="2" charset="-122"/>
              </a:rPr>
              <a:t>→地址计算在前半周期完成</a:t>
            </a:r>
            <a:endParaRPr kumimoji="1" lang="en-US" altLang="zh-CN" sz="1800" b="1" dirty="0" smtClean="0">
              <a:latin typeface="宋体" pitchFamily="2" charset="-122"/>
            </a:endParaRPr>
          </a:p>
        </p:txBody>
      </p:sp>
      <p:grpSp>
        <p:nvGrpSpPr>
          <p:cNvPr id="209" name="组合 208"/>
          <p:cNvGrpSpPr/>
          <p:nvPr/>
        </p:nvGrpSpPr>
        <p:grpSpPr>
          <a:xfrm>
            <a:off x="1498154" y="4725144"/>
            <a:ext cx="6314206" cy="1008112"/>
            <a:chOff x="1498154" y="4437112"/>
            <a:chExt cx="6314206" cy="1008112"/>
          </a:xfrm>
        </p:grpSpPr>
        <p:cxnSp>
          <p:nvCxnSpPr>
            <p:cNvPr id="169" name="直接连接符 168"/>
            <p:cNvCxnSpPr/>
            <p:nvPr/>
          </p:nvCxnSpPr>
          <p:spPr>
            <a:xfrm>
              <a:off x="5356498" y="4725144"/>
              <a:ext cx="209475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5356498" y="4441882"/>
              <a:ext cx="0" cy="27878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2477770" y="4437112"/>
              <a:ext cx="2878728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 flipH="1">
              <a:off x="2482180" y="4441882"/>
              <a:ext cx="1588" cy="28326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2314650" y="4725144"/>
              <a:ext cx="16312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7444729" y="4437112"/>
              <a:ext cx="1" cy="283559"/>
            </a:xfrm>
            <a:prstGeom prst="line">
              <a:avLst/>
            </a:prstGeom>
            <a:ln w="15875">
              <a:solidFill>
                <a:srgbClr val="CC3300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7444730" y="4437112"/>
              <a:ext cx="36763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2476178" y="4796356"/>
              <a:ext cx="0" cy="432844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3700314" y="4796356"/>
              <a:ext cx="0" cy="432844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/>
            <p:cNvSpPr txBox="1"/>
            <p:nvPr/>
          </p:nvSpPr>
          <p:spPr>
            <a:xfrm>
              <a:off x="2477770" y="4814014"/>
              <a:ext cx="1217334" cy="19916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取指</a:t>
              </a: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+CU</a:t>
              </a: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延迟</a:t>
              </a:r>
            </a:p>
          </p:txBody>
        </p:sp>
        <p:cxnSp>
          <p:nvCxnSpPr>
            <p:cNvPr id="179" name="直接连接符 178"/>
            <p:cNvCxnSpPr/>
            <p:nvPr/>
          </p:nvCxnSpPr>
          <p:spPr>
            <a:xfrm>
              <a:off x="4492402" y="4797152"/>
              <a:ext cx="0" cy="432048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3710507" y="4797152"/>
              <a:ext cx="7441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R</a:t>
              </a: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读延迟</a:t>
              </a:r>
            </a:p>
          </p:txBody>
        </p:sp>
        <p:cxnSp>
          <p:nvCxnSpPr>
            <p:cNvPr id="181" name="直接连接符 180"/>
            <p:cNvCxnSpPr/>
            <p:nvPr/>
          </p:nvCxnSpPr>
          <p:spPr>
            <a:xfrm>
              <a:off x="3710508" y="5083527"/>
              <a:ext cx="777734" cy="4834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 flipH="1">
              <a:off x="5241776" y="4797152"/>
              <a:ext cx="794" cy="648072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4499992" y="4797152"/>
              <a:ext cx="76962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ALU</a:t>
              </a: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延迟</a:t>
              </a:r>
            </a:p>
          </p:txBody>
        </p:sp>
        <p:cxnSp>
          <p:nvCxnSpPr>
            <p:cNvPr id="184" name="直接连接符 183"/>
            <p:cNvCxnSpPr/>
            <p:nvPr/>
          </p:nvCxnSpPr>
          <p:spPr>
            <a:xfrm>
              <a:off x="4500785" y="5083527"/>
              <a:ext cx="739316" cy="1657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/>
            <p:cNvSpPr txBox="1"/>
            <p:nvPr/>
          </p:nvSpPr>
          <p:spPr>
            <a:xfrm>
              <a:off x="1498154" y="4437112"/>
              <a:ext cx="76200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Clk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86" name="直接连接符 185"/>
            <p:cNvCxnSpPr/>
            <p:nvPr/>
          </p:nvCxnSpPr>
          <p:spPr>
            <a:xfrm flipV="1">
              <a:off x="7442030" y="4765401"/>
              <a:ext cx="1" cy="391791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>
              <a:off x="2476178" y="5085184"/>
              <a:ext cx="1234330" cy="0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/>
            <p:cNvSpPr txBox="1"/>
            <p:nvPr/>
          </p:nvSpPr>
          <p:spPr>
            <a:xfrm>
              <a:off x="6996410" y="5157192"/>
              <a:ext cx="808360" cy="28485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GPRs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89" name="直接连接符 188"/>
            <p:cNvCxnSpPr/>
            <p:nvPr/>
          </p:nvCxnSpPr>
          <p:spPr>
            <a:xfrm>
              <a:off x="7804770" y="4796356"/>
              <a:ext cx="3274" cy="645692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 flipH="1" flipV="1">
              <a:off x="5354890" y="4767058"/>
              <a:ext cx="1608" cy="390134"/>
            </a:xfrm>
            <a:prstGeom prst="line">
              <a:avLst/>
            </a:prstGeom>
            <a:ln w="19050">
              <a:solidFill>
                <a:srgbClr val="FF3399"/>
              </a:solidFill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5212481" y="5160368"/>
              <a:ext cx="1152129" cy="28485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读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/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DMEM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92" name="直接连接符 191"/>
            <p:cNvCxnSpPr/>
            <p:nvPr/>
          </p:nvCxnSpPr>
          <p:spPr>
            <a:xfrm flipV="1">
              <a:off x="7444730" y="5088360"/>
              <a:ext cx="367630" cy="1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>
              <a:off x="6660232" y="4797152"/>
              <a:ext cx="0" cy="432048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/>
            <p:cNvSpPr txBox="1"/>
            <p:nvPr/>
          </p:nvSpPr>
          <p:spPr>
            <a:xfrm>
              <a:off x="5508104" y="4797152"/>
              <a:ext cx="106992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M</a:t>
              </a: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读</a:t>
              </a: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/</a:t>
              </a: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写延迟</a:t>
              </a:r>
            </a:p>
          </p:txBody>
        </p:sp>
        <p:cxnSp>
          <p:nvCxnSpPr>
            <p:cNvPr id="200" name="直接连接符 199"/>
            <p:cNvCxnSpPr/>
            <p:nvPr/>
          </p:nvCxnSpPr>
          <p:spPr>
            <a:xfrm>
              <a:off x="5364088" y="5083527"/>
              <a:ext cx="1295161" cy="828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0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730899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7" name="组合 216"/>
          <p:cNvGrpSpPr/>
          <p:nvPr/>
        </p:nvGrpSpPr>
        <p:grpSpPr>
          <a:xfrm>
            <a:off x="2339752" y="1700808"/>
            <a:ext cx="6590323" cy="2088232"/>
            <a:chOff x="2339752" y="1700808"/>
            <a:chExt cx="6590323" cy="2088232"/>
          </a:xfrm>
        </p:grpSpPr>
        <p:cxnSp>
          <p:nvCxnSpPr>
            <p:cNvPr id="195" name="直接连接符 194"/>
            <p:cNvCxnSpPr/>
            <p:nvPr/>
          </p:nvCxnSpPr>
          <p:spPr>
            <a:xfrm flipH="1">
              <a:off x="7236309" y="2593674"/>
              <a:ext cx="2" cy="347540"/>
            </a:xfrm>
            <a:prstGeom prst="line">
              <a:avLst/>
            </a:prstGeom>
            <a:ln w="19050">
              <a:solidFill>
                <a:srgbClr val="CC3300"/>
              </a:solidFill>
              <a:headEnd type="oval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 Box 323"/>
            <p:cNvSpPr txBox="1">
              <a:spLocks noChangeArrowheads="1"/>
            </p:cNvSpPr>
            <p:nvPr/>
          </p:nvSpPr>
          <p:spPr bwMode="auto">
            <a:xfrm>
              <a:off x="4712478" y="2276872"/>
              <a:ext cx="723618" cy="64807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GPRs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6" name="直接连接符 8"/>
            <p:cNvCxnSpPr/>
            <p:nvPr/>
          </p:nvCxnSpPr>
          <p:spPr>
            <a:xfrm flipV="1">
              <a:off x="5436096" y="2341813"/>
              <a:ext cx="432048" cy="343662"/>
            </a:xfrm>
            <a:prstGeom prst="bentConnector3">
              <a:avLst>
                <a:gd name="adj1" fmla="val 32363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 Box 363"/>
            <p:cNvSpPr txBox="1">
              <a:spLocks noChangeArrowheads="1"/>
            </p:cNvSpPr>
            <p:nvPr/>
          </p:nvSpPr>
          <p:spPr bwMode="auto">
            <a:xfrm>
              <a:off x="3131840" y="2132856"/>
              <a:ext cx="360040" cy="7200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t" anchorCtr="0"/>
            <a:lstStyle/>
            <a:p>
              <a:pPr>
                <a:lnSpc>
                  <a:spcPct val="80000"/>
                </a:lnSpc>
              </a:pPr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rd</a:t>
              </a:r>
              <a:endParaRPr kumimoji="1" lang="en-US" altLang="zh-CN" sz="1800" b="1" dirty="0" smtClean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80000"/>
                </a:lnSpc>
                <a:spcBef>
                  <a:spcPts val="700"/>
                </a:spcBef>
              </a:pPr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rt</a:t>
              </a:r>
              <a:endParaRPr kumimoji="1" lang="en-US" altLang="zh-CN" sz="1800" b="1" dirty="0" smtClean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70000"/>
                </a:lnSpc>
              </a:pPr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rs</a:t>
              </a:r>
              <a:endParaRPr kumimoji="1" lang="en-US" altLang="zh-CN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3134082" y="2276872"/>
              <a:ext cx="0" cy="108012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5436096" y="2852936"/>
              <a:ext cx="1295161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utoShape 15"/>
            <p:cNvSpPr>
              <a:spLocks noChangeArrowheads="1"/>
            </p:cNvSpPr>
            <p:nvPr/>
          </p:nvSpPr>
          <p:spPr bwMode="auto">
            <a:xfrm rot="16200000">
              <a:off x="6587733" y="2420397"/>
              <a:ext cx="648071" cy="361023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latin typeface="+mn-ea"/>
                  <a:ea typeface="+mn-ea"/>
                </a:rPr>
                <a:t>ALU</a:t>
              </a:r>
              <a:endParaRPr lang="zh-CN" altLang="en-US" sz="2000" b="1" dirty="0">
                <a:latin typeface="+mn-ea"/>
                <a:ea typeface="+mn-ea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4211960" y="2492896"/>
              <a:ext cx="500518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134082" y="2681362"/>
              <a:ext cx="1578396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3134082" y="2852936"/>
              <a:ext cx="1578396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35"/>
            <p:cNvCxnSpPr>
              <a:stCxn id="49" idx="1"/>
            </p:cNvCxnSpPr>
            <p:nvPr/>
          </p:nvCxnSpPr>
          <p:spPr>
            <a:xfrm rot="10800000" flipV="1">
              <a:off x="4495832" y="2061295"/>
              <a:ext cx="292193" cy="287584"/>
            </a:xfrm>
            <a:prstGeom prst="bentConnector3">
              <a:avLst>
                <a:gd name="adj1" fmla="val 99984"/>
              </a:avLst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82"/>
            <p:cNvCxnSpPr>
              <a:endCxn id="5" idx="2"/>
            </p:cNvCxnSpPr>
            <p:nvPr/>
          </p:nvCxnSpPr>
          <p:spPr bwMode="auto">
            <a:xfrm flipV="1">
              <a:off x="4427984" y="2924944"/>
              <a:ext cx="646303" cy="106075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 flipV="1">
              <a:off x="5292080" y="2924944"/>
              <a:ext cx="0" cy="12363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7" name="直接连接符 8"/>
            <p:cNvCxnSpPr>
              <a:stCxn id="10" idx="2"/>
            </p:cNvCxnSpPr>
            <p:nvPr/>
          </p:nvCxnSpPr>
          <p:spPr>
            <a:xfrm flipH="1" flipV="1">
              <a:off x="5292080" y="2132857"/>
              <a:ext cx="1800200" cy="468051"/>
            </a:xfrm>
            <a:prstGeom prst="bentConnector3">
              <a:avLst>
                <a:gd name="adj1" fmla="val -7972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auto">
            <a:xfrm flipV="1">
              <a:off x="6948264" y="2852936"/>
              <a:ext cx="0" cy="7200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>
            <a:xfrm>
              <a:off x="7092280" y="2459830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7092280" y="2708920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460691" y="2326760"/>
              <a:ext cx="279661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OF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52320" y="2564904"/>
              <a:ext cx="279661" cy="2381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ZF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10312" y="3573016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ALUctr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95576" y="3573016"/>
              <a:ext cx="69244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RegWr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2341994" y="2663376"/>
              <a:ext cx="79208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339752" y="2422004"/>
              <a:ext cx="69244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指令字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7" name="Text Box 18"/>
            <p:cNvSpPr txBox="1">
              <a:spLocks noChangeArrowheads="1"/>
            </p:cNvSpPr>
            <p:nvPr/>
          </p:nvSpPr>
          <p:spPr bwMode="auto">
            <a:xfrm>
              <a:off x="3707905" y="2276872"/>
              <a:ext cx="504055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3707905" y="2464319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3716289" y="2305809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0" name="直接连接符 29"/>
            <p:cNvCxnSpPr>
              <a:endCxn id="33" idx="1"/>
            </p:cNvCxnSpPr>
            <p:nvPr/>
          </p:nvCxnSpPr>
          <p:spPr>
            <a:xfrm>
              <a:off x="3134082" y="3230978"/>
              <a:ext cx="1569500" cy="0"/>
            </a:xfrm>
            <a:prstGeom prst="line">
              <a:avLst/>
            </a:prstGeom>
            <a:ln w="15875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3134082" y="2348880"/>
              <a:ext cx="571902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103"/>
            <p:cNvCxnSpPr/>
            <p:nvPr/>
          </p:nvCxnSpPr>
          <p:spPr>
            <a:xfrm flipV="1">
              <a:off x="3491880" y="2492896"/>
              <a:ext cx="214104" cy="185544"/>
            </a:xfrm>
            <a:prstGeom prst="bentConnector3">
              <a:avLst>
                <a:gd name="adj1" fmla="val -843"/>
              </a:avLst>
            </a:prstGeom>
            <a:ln w="12700">
              <a:solidFill>
                <a:srgbClr val="CC3300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 Box 323"/>
            <p:cNvSpPr txBox="1">
              <a:spLocks noChangeArrowheads="1"/>
            </p:cNvSpPr>
            <p:nvPr/>
          </p:nvSpPr>
          <p:spPr bwMode="auto">
            <a:xfrm>
              <a:off x="4703582" y="3068960"/>
              <a:ext cx="732514" cy="32403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err="1" smtClean="0">
                  <a:latin typeface="宋体" pitchFamily="2" charset="-122"/>
                </a:rPr>
                <a:t>ExtU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34" name="Text Box 18"/>
            <p:cNvSpPr txBox="1">
              <a:spLocks noChangeArrowheads="1"/>
            </p:cNvSpPr>
            <p:nvPr/>
          </p:nvSpPr>
          <p:spPr bwMode="auto">
            <a:xfrm>
              <a:off x="5868144" y="2276872"/>
              <a:ext cx="504055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5868144" y="2464319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5876528" y="2305809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 flipV="1">
              <a:off x="6372200" y="2348880"/>
              <a:ext cx="359057" cy="1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8"/>
            <p:cNvCxnSpPr>
              <a:stCxn id="33" idx="3"/>
            </p:cNvCxnSpPr>
            <p:nvPr/>
          </p:nvCxnSpPr>
          <p:spPr>
            <a:xfrm flipV="1">
              <a:off x="5436096" y="2501280"/>
              <a:ext cx="290274" cy="729698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5726370" y="2501280"/>
              <a:ext cx="149787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172466" y="2996952"/>
              <a:ext cx="53543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imme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 bwMode="auto">
            <a:xfrm flipV="1">
              <a:off x="3851920" y="2565798"/>
              <a:ext cx="0" cy="100721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 flipV="1">
              <a:off x="5220072" y="3409062"/>
              <a:ext cx="0" cy="1639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 flipV="1">
              <a:off x="6120171" y="2565798"/>
              <a:ext cx="0" cy="100721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3206090" y="3573016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RegAsrc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860032" y="3573016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Extctr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 bwMode="auto">
            <a:xfrm flipV="1">
              <a:off x="4427984" y="3031019"/>
              <a:ext cx="2242" cy="54199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47" name="TextBox 46"/>
            <p:cNvSpPr txBox="1"/>
            <p:nvPr/>
          </p:nvSpPr>
          <p:spPr>
            <a:xfrm>
              <a:off x="5796136" y="3573016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ALUBsrc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49" name="Text Box 18"/>
            <p:cNvSpPr txBox="1">
              <a:spLocks noChangeArrowheads="1"/>
            </p:cNvSpPr>
            <p:nvPr/>
          </p:nvSpPr>
          <p:spPr bwMode="auto">
            <a:xfrm>
              <a:off x="4788024" y="1916832"/>
              <a:ext cx="504055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36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5211687" y="1951634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5220071" y="2095650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 flipV="1">
              <a:off x="4502234" y="2348880"/>
              <a:ext cx="213782" cy="1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 Box 323"/>
            <p:cNvSpPr txBox="1">
              <a:spLocks noChangeArrowheads="1"/>
            </p:cNvSpPr>
            <p:nvPr/>
          </p:nvSpPr>
          <p:spPr bwMode="auto">
            <a:xfrm>
              <a:off x="7884368" y="2780928"/>
              <a:ext cx="648072" cy="50405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DMEM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68" name="直接连接符 8"/>
            <p:cNvCxnSpPr/>
            <p:nvPr/>
          </p:nvCxnSpPr>
          <p:spPr>
            <a:xfrm>
              <a:off x="5580112" y="2685475"/>
              <a:ext cx="2304256" cy="455493"/>
            </a:xfrm>
            <a:prstGeom prst="bentConnector3">
              <a:avLst>
                <a:gd name="adj1" fmla="val -76"/>
              </a:avLst>
            </a:prstGeom>
            <a:ln w="19050">
              <a:solidFill>
                <a:schemeClr val="accent2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8"/>
            <p:cNvCxnSpPr>
              <a:stCxn id="66" idx="3"/>
            </p:cNvCxnSpPr>
            <p:nvPr/>
          </p:nvCxnSpPr>
          <p:spPr>
            <a:xfrm flipH="1" flipV="1">
              <a:off x="5292080" y="1987638"/>
              <a:ext cx="3240360" cy="1045318"/>
            </a:xfrm>
            <a:prstGeom prst="bentConnector3">
              <a:avLst>
                <a:gd name="adj1" fmla="val -4311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 bwMode="auto">
            <a:xfrm flipV="1">
              <a:off x="8388424" y="3284984"/>
              <a:ext cx="0" cy="2880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84" name="TextBox 83"/>
            <p:cNvSpPr txBox="1"/>
            <p:nvPr/>
          </p:nvSpPr>
          <p:spPr>
            <a:xfrm>
              <a:off x="7557150" y="3573016"/>
              <a:ext cx="68566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MEMWr</a:t>
              </a:r>
              <a:endParaRPr lang="zh-CN" altLang="en-US" sz="1800" b="1" dirty="0" smtClean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244408" y="3573016"/>
              <a:ext cx="68566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MEMRd</a:t>
              </a:r>
              <a:endParaRPr lang="zh-CN" altLang="en-US" sz="1800" b="1" dirty="0" smtClean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87" name="直接连接符 86"/>
            <p:cNvCxnSpPr/>
            <p:nvPr/>
          </p:nvCxnSpPr>
          <p:spPr bwMode="auto">
            <a:xfrm flipV="1">
              <a:off x="8028384" y="3284984"/>
              <a:ext cx="0" cy="2880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4040312" y="1792754"/>
              <a:ext cx="1035744" cy="124078"/>
            </a:xfrm>
            <a:prstGeom prst="bentConnector3">
              <a:avLst>
                <a:gd name="adj1" fmla="val 99966"/>
              </a:avLst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92" name="TextBox 91"/>
            <p:cNvSpPr txBox="1"/>
            <p:nvPr/>
          </p:nvSpPr>
          <p:spPr>
            <a:xfrm>
              <a:off x="3195176" y="1700808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RegDsrc</a:t>
              </a:r>
              <a:endParaRPr lang="zh-CN" altLang="en-US" sz="1800" b="1" dirty="0" smtClean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95" name="直接连接符 94"/>
            <p:cNvCxnSpPr/>
            <p:nvPr/>
          </p:nvCxnSpPr>
          <p:spPr bwMode="auto">
            <a:xfrm flipV="1">
              <a:off x="8172400" y="3346898"/>
              <a:ext cx="0" cy="15411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96" name="椭圆 95"/>
            <p:cNvSpPr/>
            <p:nvPr/>
          </p:nvSpPr>
          <p:spPr bwMode="auto">
            <a:xfrm>
              <a:off x="8137797" y="3284984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96" name="直接连接符 8"/>
            <p:cNvCxnSpPr/>
            <p:nvPr/>
          </p:nvCxnSpPr>
          <p:spPr>
            <a:xfrm flipV="1">
              <a:off x="7236309" y="2937644"/>
              <a:ext cx="648059" cy="3570"/>
            </a:xfrm>
            <a:prstGeom prst="straightConnector1">
              <a:avLst/>
            </a:prstGeom>
            <a:ln w="19050">
              <a:solidFill>
                <a:srgbClr val="CC3300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98" name="Text Box 5"/>
          <p:cNvSpPr txBox="1">
            <a:spLocks noChangeArrowheads="1"/>
          </p:cNvSpPr>
          <p:nvPr/>
        </p:nvSpPr>
        <p:spPr bwMode="auto">
          <a:xfrm>
            <a:off x="3491881" y="1196752"/>
            <a:ext cx="34198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增加</a:t>
            </a:r>
            <a:r>
              <a:rPr lang="en-US" altLang="zh-CN" b="1" dirty="0" smtClean="0">
                <a:latin typeface="宋体" pitchFamily="2" charset="-122"/>
              </a:rPr>
              <a:t>DMEM</a:t>
            </a:r>
            <a:r>
              <a:rPr lang="zh-CN" altLang="en-US" b="1" dirty="0" smtClean="0">
                <a:latin typeface="宋体" pitchFamily="2" charset="-122"/>
              </a:rPr>
              <a:t>读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写相关路径</a:t>
            </a:r>
            <a:endParaRPr lang="en-US" altLang="zh-CN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379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9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39</a:t>
            </a:fld>
            <a:endParaRPr lang="en-US" altLang="zh-CN"/>
          </a:p>
        </p:txBody>
      </p:sp>
      <p:sp>
        <p:nvSpPr>
          <p:cNvPr id="109" name="Text Box 116"/>
          <p:cNvSpPr txBox="1">
            <a:spLocks noChangeArrowheads="1"/>
          </p:cNvSpPr>
          <p:nvPr/>
        </p:nvSpPr>
        <p:spPr bwMode="auto">
          <a:xfrm>
            <a:off x="179264" y="282714"/>
            <a:ext cx="840797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kumimoji="1" lang="en-US" altLang="zh-CN" sz="2400" b="1" dirty="0" err="1" smtClean="0">
                <a:solidFill>
                  <a:srgbClr val="C00000"/>
                </a:solidFill>
                <a:latin typeface="宋体" pitchFamily="2" charset="-122"/>
              </a:rPr>
              <a:t>beq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指令：</a:t>
            </a:r>
            <a:r>
              <a:rPr lang="en-US" altLang="zh-CN" sz="2200" b="1" kern="100" spc="-100" dirty="0" smtClean="0">
                <a:latin typeface="+mn-ea"/>
              </a:rPr>
              <a:t>PC</a:t>
            </a:r>
            <a:r>
              <a:rPr lang="zh-CN" altLang="en-US" sz="2200" b="1" kern="100" spc="-100" dirty="0" smtClean="0">
                <a:latin typeface="+mn-ea"/>
              </a:rPr>
              <a:t>＝</a:t>
            </a:r>
            <a:r>
              <a:rPr lang="en-US" altLang="zh-CN" sz="2200" b="1" kern="100" spc="-100" dirty="0">
                <a:latin typeface="+mn-ea"/>
              </a:rPr>
              <a:t>((</a:t>
            </a:r>
            <a:r>
              <a:rPr lang="en-US" altLang="zh-CN" sz="2200" b="1" kern="100" spc="-100" dirty="0" err="1">
                <a:latin typeface="+mn-ea"/>
              </a:rPr>
              <a:t>rs</a:t>
            </a:r>
            <a:r>
              <a:rPr lang="en-US" altLang="zh-CN" sz="2200" b="1" kern="100" spc="-100" dirty="0">
                <a:latin typeface="+mn-ea"/>
              </a:rPr>
              <a:t>)=(</a:t>
            </a:r>
            <a:r>
              <a:rPr lang="en-US" altLang="zh-CN" sz="2200" b="1" kern="100" spc="-100" dirty="0" err="1">
                <a:latin typeface="+mn-ea"/>
              </a:rPr>
              <a:t>rt</a:t>
            </a:r>
            <a:r>
              <a:rPr lang="en-US" altLang="zh-CN" sz="2200" b="1" kern="100" spc="-100" dirty="0" smtClean="0">
                <a:latin typeface="+mn-ea"/>
              </a:rPr>
              <a:t>))</a:t>
            </a:r>
            <a:r>
              <a:rPr lang="zh-CN" altLang="en-US" sz="2200" b="1" kern="100" spc="-100" dirty="0" smtClean="0">
                <a:latin typeface="+mn-ea"/>
              </a:rPr>
              <a:t>？</a:t>
            </a:r>
            <a:r>
              <a:rPr lang="en-US" altLang="zh-CN" sz="2200" b="1" kern="100" spc="-100" dirty="0" smtClean="0">
                <a:latin typeface="+mn-ea"/>
              </a:rPr>
              <a:t>(</a:t>
            </a:r>
            <a:r>
              <a:rPr lang="en-US" altLang="zh-CN" sz="2200" b="1" kern="100" spc="-100" dirty="0">
                <a:latin typeface="+mn-ea"/>
              </a:rPr>
              <a:t>PC)</a:t>
            </a:r>
            <a:r>
              <a:rPr lang="zh-CN" altLang="zh-CN" sz="2200" b="1" kern="100" spc="-100" dirty="0" smtClean="0">
                <a:latin typeface="+mn-ea"/>
              </a:rPr>
              <a:t>＋</a:t>
            </a:r>
            <a:r>
              <a:rPr lang="en-US" altLang="zh-CN" sz="2200" b="1" kern="100" spc="-100" dirty="0" smtClean="0">
                <a:latin typeface="+mn-ea"/>
              </a:rPr>
              <a:t>4</a:t>
            </a:r>
            <a:r>
              <a:rPr lang="zh-CN" altLang="zh-CN" sz="2200" b="1" kern="100" spc="-100" dirty="0" smtClean="0">
                <a:latin typeface="+mn-ea"/>
              </a:rPr>
              <a:t>＋</a:t>
            </a:r>
            <a:r>
              <a:rPr lang="en-US" altLang="zh-CN" sz="2200" b="1" kern="100" spc="-100" dirty="0" err="1" smtClean="0">
                <a:latin typeface="+mn-ea"/>
              </a:rPr>
              <a:t>SExt</a:t>
            </a:r>
            <a:r>
              <a:rPr lang="en-US" altLang="zh-CN" sz="2200" b="1" kern="100" spc="-100" dirty="0" smtClean="0">
                <a:latin typeface="+mn-ea"/>
              </a:rPr>
              <a:t>(</a:t>
            </a:r>
            <a:r>
              <a:rPr lang="en-US" altLang="zh-CN" sz="2200" b="1" kern="100" spc="-100" dirty="0" err="1" smtClean="0">
                <a:latin typeface="+mn-ea"/>
              </a:rPr>
              <a:t>imme</a:t>
            </a:r>
            <a:r>
              <a:rPr lang="en-US" altLang="zh-CN" sz="2200" b="1" kern="100" spc="-100" dirty="0">
                <a:latin typeface="+mn-ea"/>
              </a:rPr>
              <a:t>)&lt;&lt;</a:t>
            </a:r>
            <a:r>
              <a:rPr lang="en-US" altLang="zh-CN" sz="2200" b="1" kern="100" spc="-100" dirty="0" smtClean="0">
                <a:latin typeface="+mn-ea"/>
              </a:rPr>
              <a:t>2 :(</a:t>
            </a:r>
            <a:r>
              <a:rPr lang="en-US" altLang="zh-CN" sz="2200" b="1" kern="100" spc="-100" dirty="0">
                <a:latin typeface="+mn-ea"/>
              </a:rPr>
              <a:t>PC)</a:t>
            </a:r>
            <a:r>
              <a:rPr lang="zh-CN" altLang="zh-CN" sz="2200" b="1" kern="100" spc="-100" dirty="0">
                <a:latin typeface="+mn-ea"/>
              </a:rPr>
              <a:t>＋</a:t>
            </a:r>
            <a:r>
              <a:rPr lang="en-US" altLang="zh-CN" sz="2200" b="1" kern="100" spc="-100" dirty="0">
                <a:latin typeface="+mn-ea"/>
              </a:rPr>
              <a:t>4</a:t>
            </a:r>
            <a:endParaRPr lang="zh-CN" altLang="zh-CN" sz="2200" b="1" kern="100" spc="-1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数据路径的设计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dirty="0" err="1">
                <a:solidFill>
                  <a:schemeClr val="accent2"/>
                </a:solidFill>
              </a:rPr>
              <a:t>μ</a:t>
            </a:r>
            <a:r>
              <a:rPr lang="en-US" altLang="zh-CN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时序的组织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273" name="Text Box 116"/>
          <p:cNvSpPr txBox="1">
            <a:spLocks noChangeArrowheads="1"/>
          </p:cNvSpPr>
          <p:nvPr/>
        </p:nvSpPr>
        <p:spPr bwMode="auto">
          <a:xfrm>
            <a:off x="3347863" y="3451066"/>
            <a:ext cx="558221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写</a:t>
            </a:r>
            <a:r>
              <a:rPr lang="en-US" altLang="zh-CN" b="1" dirty="0" smtClean="0">
                <a:latin typeface="宋体" pitchFamily="2" charset="-122"/>
              </a:rPr>
              <a:t>PC</a:t>
            </a:r>
            <a:r>
              <a:rPr lang="zh-CN" altLang="en-US" b="1" dirty="0" smtClean="0">
                <a:latin typeface="宋体" pitchFamily="2" charset="-122"/>
              </a:rPr>
              <a:t>放在</a:t>
            </a:r>
            <a:r>
              <a:rPr lang="en-US" altLang="zh-CN" b="1" u="sng" dirty="0" err="1" smtClean="0">
                <a:latin typeface="宋体" pitchFamily="2" charset="-122"/>
              </a:rPr>
              <a:t>Clk</a:t>
            </a:r>
            <a:r>
              <a:rPr lang="zh-CN" altLang="en-US" b="1" u="sng" dirty="0" smtClean="0">
                <a:latin typeface="宋体" pitchFamily="2" charset="-122"/>
              </a:rPr>
              <a:t>结束时</a:t>
            </a:r>
            <a:r>
              <a:rPr lang="zh-CN" altLang="en-US" b="1" dirty="0" smtClean="0">
                <a:latin typeface="宋体" pitchFamily="2" charset="-122"/>
              </a:rPr>
              <a:t>      </a:t>
            </a:r>
            <a:r>
              <a:rPr kumimoji="1" lang="zh-CN" altLang="en-US" sz="1800" b="1" dirty="0" smtClean="0">
                <a:latin typeface="宋体" pitchFamily="2" charset="-122"/>
              </a:rPr>
              <a:t>←</a:t>
            </a:r>
            <a:r>
              <a:rPr kumimoji="1" lang="en-US" altLang="zh-CN" sz="1800" b="1" dirty="0" smtClean="0">
                <a:latin typeface="宋体" pitchFamily="2" charset="-122"/>
              </a:rPr>
              <a:t>IMEM</a:t>
            </a:r>
            <a:r>
              <a:rPr kumimoji="1" lang="zh-CN" altLang="en-US" sz="1800" b="1" dirty="0" smtClean="0">
                <a:latin typeface="宋体" pitchFamily="2" charset="-122"/>
              </a:rPr>
              <a:t>为</a:t>
            </a:r>
            <a:r>
              <a:rPr kumimoji="1"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异步</a:t>
            </a:r>
            <a:r>
              <a:rPr kumimoji="1" lang="en-US" altLang="zh-CN" sz="1800" b="1" dirty="0" smtClean="0">
                <a:latin typeface="宋体" pitchFamily="2" charset="-122"/>
              </a:rPr>
              <a:t>RAM</a:t>
            </a:r>
          </a:p>
        </p:txBody>
      </p:sp>
      <p:sp>
        <p:nvSpPr>
          <p:cNvPr id="302" name="Text Box 116"/>
          <p:cNvSpPr txBox="1">
            <a:spLocks noChangeArrowheads="1"/>
          </p:cNvSpPr>
          <p:nvPr/>
        </p:nvSpPr>
        <p:spPr bwMode="auto">
          <a:xfrm>
            <a:off x="179513" y="4797152"/>
            <a:ext cx="673225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j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指令：</a:t>
            </a:r>
            <a:r>
              <a:rPr lang="en-US" altLang="zh-CN" b="1" kern="100" spc="-100" dirty="0" smtClean="0">
                <a:latin typeface="+mn-ea"/>
              </a:rPr>
              <a:t>PC</a:t>
            </a:r>
            <a:r>
              <a:rPr lang="zh-CN" altLang="en-US" b="1" kern="100" spc="-100" dirty="0" smtClean="0">
                <a:latin typeface="+mn-ea"/>
              </a:rPr>
              <a:t>＝</a:t>
            </a:r>
            <a:r>
              <a:rPr lang="en-US" altLang="zh-CN" b="1" dirty="0" smtClean="0">
                <a:latin typeface="+mn-ea"/>
              </a:rPr>
              <a:t>PC</a:t>
            </a:r>
            <a:r>
              <a:rPr lang="zh-CN" altLang="en-US" b="1" baseline="-16000" dirty="0">
                <a:latin typeface="+mn-ea"/>
              </a:rPr>
              <a:t>高</a:t>
            </a:r>
            <a:r>
              <a:rPr lang="en-US" altLang="zh-CN" b="1" baseline="-16000" dirty="0">
                <a:latin typeface="+mn-ea"/>
              </a:rPr>
              <a:t>4</a:t>
            </a:r>
            <a:r>
              <a:rPr lang="zh-CN" altLang="en-US" b="1" baseline="-16000" dirty="0">
                <a:latin typeface="+mn-ea"/>
              </a:rPr>
              <a:t>位</a:t>
            </a:r>
            <a:r>
              <a:rPr lang="en-US" altLang="zh-CN" b="1" kern="100" dirty="0">
                <a:latin typeface="+mn-ea"/>
              </a:rPr>
              <a:t>‖</a:t>
            </a:r>
            <a:r>
              <a:rPr lang="pt-BR" altLang="zh-CN" b="1" kern="100" dirty="0">
                <a:latin typeface="+mn-ea"/>
              </a:rPr>
              <a:t>addr&lt;&lt;</a:t>
            </a:r>
            <a:r>
              <a:rPr lang="pt-BR" altLang="zh-CN" b="1" kern="100" dirty="0" smtClean="0">
                <a:latin typeface="+mn-ea"/>
              </a:rPr>
              <a:t>2</a:t>
            </a:r>
          </a:p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数据路径的设计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同</a:t>
            </a:r>
            <a:r>
              <a:rPr lang="en-US" altLang="zh-CN" b="1" dirty="0" err="1" smtClean="0">
                <a:latin typeface="宋体" pitchFamily="2" charset="-122"/>
              </a:rPr>
              <a:t>beq</a:t>
            </a:r>
            <a:r>
              <a:rPr lang="zh-CN" altLang="en-US" b="1" dirty="0" smtClean="0">
                <a:latin typeface="宋体" pitchFamily="2" charset="-122"/>
              </a:rPr>
              <a:t>指令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无数据</a:t>
            </a:r>
            <a:r>
              <a:rPr lang="zh-CN" altLang="en-US" sz="1800" b="1" dirty="0" smtClean="0">
                <a:latin typeface="宋体" pitchFamily="2" charset="-122"/>
              </a:rPr>
              <a:t>操作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en-US" altLang="zh-CN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b="1" dirty="0" err="1" smtClean="0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时序的组织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同</a:t>
            </a:r>
            <a:r>
              <a:rPr lang="en-US" altLang="zh-CN" b="1" dirty="0" err="1">
                <a:latin typeface="宋体" pitchFamily="2" charset="-122"/>
              </a:rPr>
              <a:t>beq</a:t>
            </a:r>
            <a:r>
              <a:rPr lang="zh-CN" altLang="en-US" b="1" dirty="0">
                <a:latin typeface="宋体" pitchFamily="2" charset="-122"/>
              </a:rPr>
              <a:t>指令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400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73089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05" name="组合 404"/>
          <p:cNvGrpSpPr/>
          <p:nvPr/>
        </p:nvGrpSpPr>
        <p:grpSpPr>
          <a:xfrm>
            <a:off x="683568" y="1340768"/>
            <a:ext cx="8246507" cy="2088232"/>
            <a:chOff x="683568" y="1340768"/>
            <a:chExt cx="8246507" cy="2088232"/>
          </a:xfrm>
        </p:grpSpPr>
        <p:cxnSp>
          <p:nvCxnSpPr>
            <p:cNvPr id="263" name="直接连接符 262"/>
            <p:cNvCxnSpPr/>
            <p:nvPr/>
          </p:nvCxnSpPr>
          <p:spPr>
            <a:xfrm flipH="1">
              <a:off x="7236309" y="2233634"/>
              <a:ext cx="2" cy="347540"/>
            </a:xfrm>
            <a:prstGeom prst="line">
              <a:avLst/>
            </a:prstGeom>
            <a:ln w="19050">
              <a:solidFill>
                <a:srgbClr val="CC3300"/>
              </a:solidFill>
              <a:headEnd type="oval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187"/>
            <p:cNvCxnSpPr/>
            <p:nvPr/>
          </p:nvCxnSpPr>
          <p:spPr>
            <a:xfrm rot="10800000" flipV="1">
              <a:off x="1979712" y="2276869"/>
              <a:ext cx="648072" cy="220220"/>
            </a:xfrm>
            <a:prstGeom prst="bentConnector3">
              <a:avLst>
                <a:gd name="adj1" fmla="val 29"/>
              </a:avLst>
            </a:prstGeom>
            <a:ln w="19050">
              <a:solidFill>
                <a:srgbClr val="CC3300"/>
              </a:solidFill>
              <a:headEnd type="oval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8"/>
            <p:cNvCxnSpPr/>
            <p:nvPr/>
          </p:nvCxnSpPr>
          <p:spPr>
            <a:xfrm flipV="1">
              <a:off x="7236309" y="2577604"/>
              <a:ext cx="648059" cy="3570"/>
            </a:xfrm>
            <a:prstGeom prst="straightConnector1">
              <a:avLst/>
            </a:prstGeom>
            <a:ln w="19050">
              <a:solidFill>
                <a:srgbClr val="CC3300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 Box 323"/>
            <p:cNvSpPr txBox="1">
              <a:spLocks noChangeArrowheads="1"/>
            </p:cNvSpPr>
            <p:nvPr/>
          </p:nvSpPr>
          <p:spPr bwMode="auto">
            <a:xfrm>
              <a:off x="4712478" y="1916832"/>
              <a:ext cx="723618" cy="64807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GPRs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112" name="直接连接符 8"/>
            <p:cNvCxnSpPr/>
            <p:nvPr/>
          </p:nvCxnSpPr>
          <p:spPr>
            <a:xfrm flipV="1">
              <a:off x="5436096" y="1981773"/>
              <a:ext cx="432048" cy="334873"/>
            </a:xfrm>
            <a:prstGeom prst="bentConnector3">
              <a:avLst>
                <a:gd name="adj1" fmla="val 32363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 Box 363"/>
            <p:cNvSpPr txBox="1">
              <a:spLocks noChangeArrowheads="1"/>
            </p:cNvSpPr>
            <p:nvPr/>
          </p:nvSpPr>
          <p:spPr bwMode="auto">
            <a:xfrm>
              <a:off x="3131840" y="1772816"/>
              <a:ext cx="360040" cy="7200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t" anchorCtr="0"/>
            <a:lstStyle/>
            <a:p>
              <a:pPr>
                <a:lnSpc>
                  <a:spcPct val="80000"/>
                </a:lnSpc>
              </a:pPr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rd</a:t>
              </a:r>
              <a:endParaRPr kumimoji="1" lang="en-US" altLang="zh-CN" sz="1800" b="1" dirty="0" smtClean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80000"/>
                </a:lnSpc>
                <a:spcBef>
                  <a:spcPts val="700"/>
                </a:spcBef>
              </a:pPr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rt</a:t>
              </a:r>
              <a:endParaRPr kumimoji="1" lang="en-US" altLang="zh-CN" sz="1800" b="1" dirty="0" smtClean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70000"/>
                </a:lnSpc>
              </a:pPr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rs</a:t>
              </a:r>
              <a:endParaRPr kumimoji="1" lang="en-US" altLang="zh-CN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14" name="直接连接符 113"/>
            <p:cNvCxnSpPr/>
            <p:nvPr/>
          </p:nvCxnSpPr>
          <p:spPr bwMode="auto">
            <a:xfrm>
              <a:off x="3134082" y="1432714"/>
              <a:ext cx="0" cy="156423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直接连接符 114"/>
            <p:cNvCxnSpPr/>
            <p:nvPr/>
          </p:nvCxnSpPr>
          <p:spPr>
            <a:xfrm>
              <a:off x="5436096" y="2492896"/>
              <a:ext cx="1295161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AutoShape 15"/>
            <p:cNvSpPr>
              <a:spLocks noChangeArrowheads="1"/>
            </p:cNvSpPr>
            <p:nvPr/>
          </p:nvSpPr>
          <p:spPr bwMode="auto">
            <a:xfrm rot="16200000">
              <a:off x="6587733" y="2060357"/>
              <a:ext cx="648071" cy="361023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latin typeface="+mn-ea"/>
                  <a:ea typeface="+mn-ea"/>
                </a:rPr>
                <a:t>ALU</a:t>
              </a:r>
              <a:endParaRPr lang="zh-CN" altLang="en-US" sz="2000" b="1" dirty="0">
                <a:latin typeface="+mn-ea"/>
                <a:ea typeface="+mn-ea"/>
              </a:endParaRPr>
            </a:p>
          </p:txBody>
        </p:sp>
        <p:cxnSp>
          <p:nvCxnSpPr>
            <p:cNvPr id="117" name="直接连接符 116"/>
            <p:cNvCxnSpPr/>
            <p:nvPr/>
          </p:nvCxnSpPr>
          <p:spPr>
            <a:xfrm>
              <a:off x="4211960" y="2132856"/>
              <a:ext cx="500518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3134082" y="2321322"/>
              <a:ext cx="1578396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3134082" y="2492896"/>
              <a:ext cx="1578396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35"/>
            <p:cNvCxnSpPr>
              <a:stCxn id="154" idx="1"/>
            </p:cNvCxnSpPr>
            <p:nvPr/>
          </p:nvCxnSpPr>
          <p:spPr>
            <a:xfrm rot="10800000" flipV="1">
              <a:off x="4495832" y="1701255"/>
              <a:ext cx="292193" cy="287584"/>
            </a:xfrm>
            <a:prstGeom prst="bentConnector3">
              <a:avLst>
                <a:gd name="adj1" fmla="val 99984"/>
              </a:avLst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82"/>
            <p:cNvCxnSpPr>
              <a:endCxn id="111" idx="2"/>
            </p:cNvCxnSpPr>
            <p:nvPr/>
          </p:nvCxnSpPr>
          <p:spPr bwMode="auto">
            <a:xfrm flipV="1">
              <a:off x="4427984" y="2564904"/>
              <a:ext cx="646303" cy="106075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22" name="直接连接符 121"/>
            <p:cNvCxnSpPr/>
            <p:nvPr/>
          </p:nvCxnSpPr>
          <p:spPr bwMode="auto">
            <a:xfrm flipV="1">
              <a:off x="5292080" y="2564904"/>
              <a:ext cx="0" cy="12363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23" name="直接连接符 8"/>
            <p:cNvCxnSpPr>
              <a:stCxn id="116" idx="2"/>
            </p:cNvCxnSpPr>
            <p:nvPr/>
          </p:nvCxnSpPr>
          <p:spPr>
            <a:xfrm flipH="1" flipV="1">
              <a:off x="5292080" y="1772817"/>
              <a:ext cx="1800200" cy="468051"/>
            </a:xfrm>
            <a:prstGeom prst="bentConnector3">
              <a:avLst>
                <a:gd name="adj1" fmla="val -7972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 bwMode="auto">
            <a:xfrm flipV="1">
              <a:off x="6948264" y="2492896"/>
              <a:ext cx="0" cy="7200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25" name="直接连接符 124"/>
            <p:cNvCxnSpPr/>
            <p:nvPr/>
          </p:nvCxnSpPr>
          <p:spPr>
            <a:xfrm>
              <a:off x="7092280" y="2099790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7092280" y="2348880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7460691" y="1966720"/>
              <a:ext cx="279661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OF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452320" y="2204864"/>
              <a:ext cx="279661" cy="2381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ZF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710312" y="3212976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ALUctr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095576" y="3212976"/>
              <a:ext cx="69244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RegWr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823495" y="1916832"/>
              <a:ext cx="308345" cy="710598"/>
            </a:xfrm>
            <a:prstGeom prst="rect">
              <a:avLst/>
            </a:prstGeom>
            <a:noFill/>
          </p:spPr>
          <p:txBody>
            <a:bodyPr vert="eaVert" wrap="square" lIns="0" tIns="0" rIns="0" bIns="0" rtlCol="0" anchor="ctr" anchorCtr="0">
              <a:noAutofit/>
            </a:bodyPr>
            <a:lstStyle/>
            <a:p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指令字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33" name="Text Box 18"/>
            <p:cNvSpPr txBox="1">
              <a:spLocks noChangeArrowheads="1"/>
            </p:cNvSpPr>
            <p:nvPr/>
          </p:nvSpPr>
          <p:spPr bwMode="auto">
            <a:xfrm>
              <a:off x="3707905" y="1916832"/>
              <a:ext cx="504055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4" name="矩形 133"/>
            <p:cNvSpPr/>
            <p:nvPr/>
          </p:nvSpPr>
          <p:spPr bwMode="auto">
            <a:xfrm>
              <a:off x="3707905" y="2104279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5" name="矩形 134"/>
            <p:cNvSpPr/>
            <p:nvPr/>
          </p:nvSpPr>
          <p:spPr bwMode="auto">
            <a:xfrm>
              <a:off x="3716289" y="1945769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36" name="直接连接符 135"/>
            <p:cNvCxnSpPr/>
            <p:nvPr/>
          </p:nvCxnSpPr>
          <p:spPr>
            <a:xfrm>
              <a:off x="3134082" y="2852936"/>
              <a:ext cx="1569500" cy="0"/>
            </a:xfrm>
            <a:prstGeom prst="line">
              <a:avLst/>
            </a:prstGeom>
            <a:ln w="15875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3134082" y="1988840"/>
              <a:ext cx="571902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03"/>
            <p:cNvCxnSpPr/>
            <p:nvPr/>
          </p:nvCxnSpPr>
          <p:spPr>
            <a:xfrm flipV="1">
              <a:off x="3491880" y="2132856"/>
              <a:ext cx="214104" cy="185544"/>
            </a:xfrm>
            <a:prstGeom prst="bentConnector3">
              <a:avLst>
                <a:gd name="adj1" fmla="val -843"/>
              </a:avLst>
            </a:prstGeom>
            <a:ln w="12700">
              <a:solidFill>
                <a:srgbClr val="CC3300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 Box 323"/>
            <p:cNvSpPr txBox="1">
              <a:spLocks noChangeArrowheads="1"/>
            </p:cNvSpPr>
            <p:nvPr/>
          </p:nvSpPr>
          <p:spPr bwMode="auto">
            <a:xfrm>
              <a:off x="4703582" y="2708920"/>
              <a:ext cx="732514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err="1" smtClean="0">
                  <a:latin typeface="宋体" pitchFamily="2" charset="-122"/>
                </a:rPr>
                <a:t>ExtU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140" name="Text Box 18"/>
            <p:cNvSpPr txBox="1">
              <a:spLocks noChangeArrowheads="1"/>
            </p:cNvSpPr>
            <p:nvPr/>
          </p:nvSpPr>
          <p:spPr bwMode="auto">
            <a:xfrm>
              <a:off x="5868144" y="1916832"/>
              <a:ext cx="504055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1" name="矩形 140"/>
            <p:cNvSpPr/>
            <p:nvPr/>
          </p:nvSpPr>
          <p:spPr bwMode="auto">
            <a:xfrm>
              <a:off x="5868144" y="2104279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2" name="矩形 141"/>
            <p:cNvSpPr/>
            <p:nvPr/>
          </p:nvSpPr>
          <p:spPr bwMode="auto">
            <a:xfrm>
              <a:off x="5876528" y="1945769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43" name="直接连接符 142"/>
            <p:cNvCxnSpPr/>
            <p:nvPr/>
          </p:nvCxnSpPr>
          <p:spPr>
            <a:xfrm flipV="1">
              <a:off x="6372200" y="1988840"/>
              <a:ext cx="359057" cy="1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8"/>
            <p:cNvCxnSpPr>
              <a:stCxn id="139" idx="3"/>
            </p:cNvCxnSpPr>
            <p:nvPr/>
          </p:nvCxnSpPr>
          <p:spPr>
            <a:xfrm flipV="1">
              <a:off x="5436096" y="2141240"/>
              <a:ext cx="290274" cy="711696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5726370" y="2141240"/>
              <a:ext cx="149787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172466" y="2636912"/>
              <a:ext cx="53543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imme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47" name="直接连接符 146"/>
            <p:cNvCxnSpPr/>
            <p:nvPr/>
          </p:nvCxnSpPr>
          <p:spPr bwMode="auto">
            <a:xfrm flipV="1">
              <a:off x="3851920" y="2205758"/>
              <a:ext cx="0" cy="100721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48" name="直接连接符 147"/>
            <p:cNvCxnSpPr/>
            <p:nvPr/>
          </p:nvCxnSpPr>
          <p:spPr bwMode="auto">
            <a:xfrm flipH="1" flipV="1">
              <a:off x="5220072" y="2996952"/>
              <a:ext cx="1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49" name="直接连接符 148"/>
            <p:cNvCxnSpPr/>
            <p:nvPr/>
          </p:nvCxnSpPr>
          <p:spPr bwMode="auto">
            <a:xfrm flipV="1">
              <a:off x="6120171" y="2205758"/>
              <a:ext cx="0" cy="100721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50" name="TextBox 149"/>
            <p:cNvSpPr txBox="1"/>
            <p:nvPr/>
          </p:nvSpPr>
          <p:spPr>
            <a:xfrm>
              <a:off x="3206090" y="3212976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RegAsrc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860032" y="3212976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Extctr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52" name="直接连接符 151"/>
            <p:cNvCxnSpPr/>
            <p:nvPr/>
          </p:nvCxnSpPr>
          <p:spPr bwMode="auto">
            <a:xfrm flipV="1">
              <a:off x="4427984" y="2670979"/>
              <a:ext cx="2242" cy="54199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153" name="TextBox 152"/>
            <p:cNvSpPr txBox="1"/>
            <p:nvPr/>
          </p:nvSpPr>
          <p:spPr>
            <a:xfrm>
              <a:off x="5796136" y="3212976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ALUBsrc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54" name="Text Box 18"/>
            <p:cNvSpPr txBox="1">
              <a:spLocks noChangeArrowheads="1"/>
            </p:cNvSpPr>
            <p:nvPr/>
          </p:nvSpPr>
          <p:spPr bwMode="auto">
            <a:xfrm>
              <a:off x="4788024" y="1556792"/>
              <a:ext cx="504055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36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5" name="矩形 154"/>
            <p:cNvSpPr/>
            <p:nvPr/>
          </p:nvSpPr>
          <p:spPr bwMode="auto">
            <a:xfrm>
              <a:off x="5211687" y="1591594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6" name="矩形 155"/>
            <p:cNvSpPr/>
            <p:nvPr/>
          </p:nvSpPr>
          <p:spPr bwMode="auto">
            <a:xfrm>
              <a:off x="5220071" y="1735610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57" name="直接连接符 156"/>
            <p:cNvCxnSpPr/>
            <p:nvPr/>
          </p:nvCxnSpPr>
          <p:spPr>
            <a:xfrm flipV="1">
              <a:off x="4502234" y="1988840"/>
              <a:ext cx="213782" cy="1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 Box 323"/>
            <p:cNvSpPr txBox="1">
              <a:spLocks noChangeArrowheads="1"/>
            </p:cNvSpPr>
            <p:nvPr/>
          </p:nvSpPr>
          <p:spPr bwMode="auto">
            <a:xfrm>
              <a:off x="7884368" y="2420888"/>
              <a:ext cx="648072" cy="50405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DMEM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159" name="直接连接符 8"/>
            <p:cNvCxnSpPr/>
            <p:nvPr/>
          </p:nvCxnSpPr>
          <p:spPr>
            <a:xfrm>
              <a:off x="5580112" y="2313924"/>
              <a:ext cx="2304256" cy="467004"/>
            </a:xfrm>
            <a:prstGeom prst="bentConnector3">
              <a:avLst>
                <a:gd name="adj1" fmla="val 160"/>
              </a:avLst>
            </a:prstGeom>
            <a:ln w="19050">
              <a:solidFill>
                <a:schemeClr val="accent2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8"/>
            <p:cNvCxnSpPr>
              <a:stCxn id="158" idx="3"/>
            </p:cNvCxnSpPr>
            <p:nvPr/>
          </p:nvCxnSpPr>
          <p:spPr>
            <a:xfrm flipH="1" flipV="1">
              <a:off x="5292080" y="1627598"/>
              <a:ext cx="3240360" cy="1045318"/>
            </a:xfrm>
            <a:prstGeom prst="bentConnector3">
              <a:avLst>
                <a:gd name="adj1" fmla="val -4311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 bwMode="auto">
            <a:xfrm flipV="1">
              <a:off x="8388424" y="2924944"/>
              <a:ext cx="0" cy="2880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63" name="TextBox 162"/>
            <p:cNvSpPr txBox="1"/>
            <p:nvPr/>
          </p:nvSpPr>
          <p:spPr>
            <a:xfrm>
              <a:off x="7557150" y="3212976"/>
              <a:ext cx="68566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MEMWr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8244408" y="3212976"/>
              <a:ext cx="68566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MEMRd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65" name="直接连接符 164"/>
            <p:cNvCxnSpPr/>
            <p:nvPr/>
          </p:nvCxnSpPr>
          <p:spPr bwMode="auto">
            <a:xfrm flipV="1">
              <a:off x="8028384" y="2924944"/>
              <a:ext cx="0" cy="2880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66" name="直接连接符 87"/>
            <p:cNvCxnSpPr/>
            <p:nvPr/>
          </p:nvCxnSpPr>
          <p:spPr bwMode="auto">
            <a:xfrm>
              <a:off x="4040312" y="1432714"/>
              <a:ext cx="1035744" cy="124078"/>
            </a:xfrm>
            <a:prstGeom prst="bentConnector3">
              <a:avLst>
                <a:gd name="adj1" fmla="val 99966"/>
              </a:avLst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67" name="TextBox 166"/>
            <p:cNvSpPr txBox="1"/>
            <p:nvPr/>
          </p:nvSpPr>
          <p:spPr>
            <a:xfrm>
              <a:off x="3195176" y="1340768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RegDsrc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68" name="直接连接符 167"/>
            <p:cNvCxnSpPr/>
            <p:nvPr/>
          </p:nvCxnSpPr>
          <p:spPr bwMode="auto">
            <a:xfrm flipV="1">
              <a:off x="8172400" y="2986858"/>
              <a:ext cx="0" cy="15411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169" name="椭圆 168"/>
            <p:cNvSpPr/>
            <p:nvPr/>
          </p:nvSpPr>
          <p:spPr bwMode="auto">
            <a:xfrm>
              <a:off x="8137797" y="2924944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71" name="Text Box 323"/>
            <p:cNvSpPr txBox="1">
              <a:spLocks noChangeArrowheads="1"/>
            </p:cNvSpPr>
            <p:nvPr/>
          </p:nvSpPr>
          <p:spPr bwMode="auto">
            <a:xfrm>
              <a:off x="1760150" y="1484784"/>
              <a:ext cx="723618" cy="59346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ACU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173" name="直接连接符 172"/>
            <p:cNvCxnSpPr/>
            <p:nvPr/>
          </p:nvCxnSpPr>
          <p:spPr>
            <a:xfrm flipH="1" flipV="1">
              <a:off x="2483768" y="1584731"/>
              <a:ext cx="650314" cy="1202"/>
            </a:xfrm>
            <a:prstGeom prst="line">
              <a:avLst/>
            </a:prstGeom>
            <a:ln w="15875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/>
            <p:cNvSpPr txBox="1"/>
            <p:nvPr/>
          </p:nvSpPr>
          <p:spPr>
            <a:xfrm>
              <a:off x="2555776" y="1340768"/>
              <a:ext cx="535438" cy="49408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imme</a:t>
              </a:r>
              <a:endParaRPr lang="en-US" altLang="zh-CN" sz="1800" b="1" dirty="0" smtClean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addr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79" name="直接连接符 178"/>
            <p:cNvCxnSpPr/>
            <p:nvPr/>
          </p:nvCxnSpPr>
          <p:spPr>
            <a:xfrm flipH="1" flipV="1">
              <a:off x="2483768" y="1804955"/>
              <a:ext cx="650314" cy="1202"/>
            </a:xfrm>
            <a:prstGeom prst="line">
              <a:avLst/>
            </a:prstGeom>
            <a:ln w="1905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 Box 323"/>
            <p:cNvSpPr txBox="1">
              <a:spLocks noChangeArrowheads="1"/>
            </p:cNvSpPr>
            <p:nvPr/>
          </p:nvSpPr>
          <p:spPr bwMode="auto">
            <a:xfrm>
              <a:off x="1757253" y="2204864"/>
              <a:ext cx="723618" cy="21812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PC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181" name="直接连接符 180"/>
            <p:cNvCxnSpPr/>
            <p:nvPr/>
          </p:nvCxnSpPr>
          <p:spPr>
            <a:xfrm>
              <a:off x="2483768" y="2276872"/>
              <a:ext cx="144016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 rot="16200000" flipV="1">
              <a:off x="2411159" y="2060247"/>
              <a:ext cx="289234" cy="144016"/>
            </a:xfrm>
            <a:prstGeom prst="bentConnector3">
              <a:avLst>
                <a:gd name="adj1" fmla="val 100809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 flipV="1">
              <a:off x="1619672" y="1988840"/>
              <a:ext cx="144016" cy="894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87"/>
            <p:cNvCxnSpPr/>
            <p:nvPr/>
          </p:nvCxnSpPr>
          <p:spPr>
            <a:xfrm rot="16200000" flipH="1">
              <a:off x="1540914" y="2060533"/>
              <a:ext cx="295097" cy="137579"/>
            </a:xfrm>
            <a:prstGeom prst="bentConnector3">
              <a:avLst>
                <a:gd name="adj1" fmla="val 103258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 Box 323"/>
            <p:cNvSpPr txBox="1">
              <a:spLocks noChangeArrowheads="1"/>
            </p:cNvSpPr>
            <p:nvPr/>
          </p:nvSpPr>
          <p:spPr bwMode="auto">
            <a:xfrm>
              <a:off x="2123728" y="2636912"/>
              <a:ext cx="648072" cy="427001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IMEM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200" name="直接连接符 199"/>
            <p:cNvCxnSpPr/>
            <p:nvPr/>
          </p:nvCxnSpPr>
          <p:spPr bwMode="auto">
            <a:xfrm flipV="1">
              <a:off x="1547664" y="2420888"/>
              <a:ext cx="288032" cy="181547"/>
            </a:xfrm>
            <a:prstGeom prst="bentConnector3">
              <a:avLst>
                <a:gd name="adj1" fmla="val 100505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01" name="直接连接符 200"/>
            <p:cNvCxnSpPr/>
            <p:nvPr/>
          </p:nvCxnSpPr>
          <p:spPr>
            <a:xfrm>
              <a:off x="2771800" y="2852936"/>
              <a:ext cx="360040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187"/>
            <p:cNvCxnSpPr/>
            <p:nvPr/>
          </p:nvCxnSpPr>
          <p:spPr>
            <a:xfrm rot="16200000" flipH="1">
              <a:off x="1943471" y="2533329"/>
              <a:ext cx="211832" cy="139350"/>
            </a:xfrm>
            <a:prstGeom prst="bentConnector3">
              <a:avLst>
                <a:gd name="adj1" fmla="val 99461"/>
              </a:avLst>
            </a:prstGeom>
            <a:ln w="19050">
              <a:solidFill>
                <a:srgbClr val="CC3300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/>
            <p:cNvCxnSpPr/>
            <p:nvPr/>
          </p:nvCxnSpPr>
          <p:spPr>
            <a:xfrm>
              <a:off x="1547663" y="1844824"/>
              <a:ext cx="216025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/>
            <p:cNvCxnSpPr/>
            <p:nvPr/>
          </p:nvCxnSpPr>
          <p:spPr>
            <a:xfrm>
              <a:off x="1547664" y="1700808"/>
              <a:ext cx="216025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>
              <a:off x="1547663" y="1340768"/>
              <a:ext cx="216026" cy="216024"/>
            </a:xfrm>
            <a:prstGeom prst="bentConnector3">
              <a:avLst>
                <a:gd name="adj1" fmla="val -1307"/>
              </a:avLst>
            </a:prstGeom>
            <a:ln w="12700">
              <a:solidFill>
                <a:srgbClr val="990099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TextBox 247"/>
            <p:cNvSpPr txBox="1"/>
            <p:nvPr/>
          </p:nvSpPr>
          <p:spPr>
            <a:xfrm>
              <a:off x="683568" y="1556792"/>
              <a:ext cx="823470" cy="39895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Branch</a:t>
              </a:r>
            </a:p>
            <a:p>
              <a:pPr algn="r">
                <a:lnSpc>
                  <a:spcPct val="70000"/>
                </a:lnSpc>
              </a:pPr>
              <a:r>
                <a:rPr lang="en-US" altLang="zh-CN" sz="1800" b="1" dirty="0">
                  <a:latin typeface="+mn-ea"/>
                  <a:ea typeface="+mn-ea"/>
                  <a:cs typeface="Times New Roman" pitchFamily="18" charset="0"/>
                </a:rPr>
                <a:t>Jump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49" name="直接连接符 248"/>
            <p:cNvCxnSpPr/>
            <p:nvPr/>
          </p:nvCxnSpPr>
          <p:spPr>
            <a:xfrm flipV="1">
              <a:off x="7308304" y="1340768"/>
              <a:ext cx="1" cy="1008112"/>
            </a:xfrm>
            <a:prstGeom prst="line">
              <a:avLst/>
            </a:prstGeom>
            <a:ln w="12700">
              <a:solidFill>
                <a:srgbClr val="990099"/>
              </a:solidFill>
              <a:headEnd type="oval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/>
            <p:nvPr/>
          </p:nvCxnSpPr>
          <p:spPr>
            <a:xfrm flipH="1">
              <a:off x="1547664" y="1340768"/>
              <a:ext cx="5760640" cy="0"/>
            </a:xfrm>
            <a:prstGeom prst="line">
              <a:avLst/>
            </a:prstGeom>
            <a:ln w="12700">
              <a:solidFill>
                <a:srgbClr val="990099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TextBox 270"/>
            <p:cNvSpPr txBox="1"/>
            <p:nvPr/>
          </p:nvSpPr>
          <p:spPr>
            <a:xfrm>
              <a:off x="1130552" y="2420888"/>
              <a:ext cx="417111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Clk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406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AutoShape 4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770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" name="AutoShape 499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508103" y="3861048"/>
            <a:ext cx="3421971" cy="1357008"/>
            <a:chOff x="5508103" y="3777896"/>
            <a:chExt cx="3421971" cy="1357008"/>
          </a:xfrm>
        </p:grpSpPr>
        <p:cxnSp>
          <p:nvCxnSpPr>
            <p:cNvPr id="176" name="直接连接符 175"/>
            <p:cNvCxnSpPr/>
            <p:nvPr/>
          </p:nvCxnSpPr>
          <p:spPr>
            <a:xfrm flipV="1">
              <a:off x="8244408" y="3777896"/>
              <a:ext cx="0" cy="1163273"/>
            </a:xfrm>
            <a:prstGeom prst="line">
              <a:avLst/>
            </a:prstGeom>
            <a:ln w="12700">
              <a:solidFill>
                <a:schemeClr val="accent2"/>
              </a:solidFill>
              <a:prstDash val="sys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 Box 18"/>
            <p:cNvSpPr txBox="1">
              <a:spLocks noChangeArrowheads="1"/>
            </p:cNvSpPr>
            <p:nvPr/>
          </p:nvSpPr>
          <p:spPr bwMode="auto">
            <a:xfrm>
              <a:off x="5508103" y="4858016"/>
              <a:ext cx="3421971" cy="27688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accent2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IMEM</a:t>
              </a:r>
              <a:r>
                <a:rPr lang="zh-CN" altLang="en-US" sz="1800" b="1" dirty="0" smtClean="0">
                  <a:latin typeface="宋体" pitchFamily="2" charset="-122"/>
                </a:rPr>
                <a:t>为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同步</a:t>
              </a:r>
              <a:r>
                <a:rPr lang="en-US" altLang="zh-CN" sz="1800" b="1" dirty="0" smtClean="0">
                  <a:latin typeface="宋体" pitchFamily="2" charset="-122"/>
                </a:rPr>
                <a:t>RAM</a:t>
              </a:r>
              <a:r>
                <a:rPr lang="zh-CN" altLang="en-US" sz="1800" b="1" dirty="0" smtClean="0">
                  <a:latin typeface="宋体" pitchFamily="2" charset="-122"/>
                </a:rPr>
                <a:t>时在</a:t>
              </a: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Clk</a:t>
              </a:r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中间</a:t>
              </a:r>
              <a:r>
                <a:rPr lang="zh-CN" altLang="en-US" sz="1800" b="1" dirty="0" smtClean="0">
                  <a:latin typeface="宋体" pitchFamily="2" charset="-122"/>
                </a:rPr>
                <a:t>写</a:t>
              </a: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871564" y="4005064"/>
            <a:ext cx="6156820" cy="792088"/>
            <a:chOff x="1871564" y="4077072"/>
            <a:chExt cx="6156820" cy="792088"/>
          </a:xfrm>
        </p:grpSpPr>
        <p:sp>
          <p:nvSpPr>
            <p:cNvPr id="378" name="TextBox 377"/>
            <p:cNvSpPr txBox="1"/>
            <p:nvPr/>
          </p:nvSpPr>
          <p:spPr>
            <a:xfrm>
              <a:off x="1871564" y="4077072"/>
              <a:ext cx="38100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Clk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379" name="直接连接符 378"/>
            <p:cNvCxnSpPr/>
            <p:nvPr/>
          </p:nvCxnSpPr>
          <p:spPr>
            <a:xfrm>
              <a:off x="5356498" y="4365104"/>
              <a:ext cx="209475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连接符 379"/>
            <p:cNvCxnSpPr/>
            <p:nvPr/>
          </p:nvCxnSpPr>
          <p:spPr>
            <a:xfrm>
              <a:off x="5356498" y="4081842"/>
              <a:ext cx="0" cy="27878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/>
            <p:cNvCxnSpPr/>
            <p:nvPr/>
          </p:nvCxnSpPr>
          <p:spPr>
            <a:xfrm>
              <a:off x="2477770" y="4077072"/>
              <a:ext cx="2878728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连接符 381"/>
            <p:cNvCxnSpPr/>
            <p:nvPr/>
          </p:nvCxnSpPr>
          <p:spPr>
            <a:xfrm flipH="1">
              <a:off x="2482180" y="4081842"/>
              <a:ext cx="1588" cy="28326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/>
            <p:cNvCxnSpPr/>
            <p:nvPr/>
          </p:nvCxnSpPr>
          <p:spPr>
            <a:xfrm>
              <a:off x="2314650" y="4365104"/>
              <a:ext cx="16312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接连接符 383"/>
            <p:cNvCxnSpPr/>
            <p:nvPr/>
          </p:nvCxnSpPr>
          <p:spPr>
            <a:xfrm>
              <a:off x="7444729" y="4077072"/>
              <a:ext cx="1" cy="283559"/>
            </a:xfrm>
            <a:prstGeom prst="line">
              <a:avLst/>
            </a:prstGeom>
            <a:ln w="15875">
              <a:solidFill>
                <a:srgbClr val="CC3300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连接符 384"/>
            <p:cNvCxnSpPr/>
            <p:nvPr/>
          </p:nvCxnSpPr>
          <p:spPr>
            <a:xfrm>
              <a:off x="7444730" y="4077072"/>
              <a:ext cx="36763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接连接符 385"/>
            <p:cNvCxnSpPr/>
            <p:nvPr/>
          </p:nvCxnSpPr>
          <p:spPr>
            <a:xfrm>
              <a:off x="2476178" y="4436316"/>
              <a:ext cx="0" cy="432844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/>
            <p:cNvCxnSpPr/>
            <p:nvPr/>
          </p:nvCxnSpPr>
          <p:spPr>
            <a:xfrm>
              <a:off x="3700314" y="4436316"/>
              <a:ext cx="0" cy="432844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8" name="TextBox 387"/>
            <p:cNvSpPr txBox="1"/>
            <p:nvPr/>
          </p:nvSpPr>
          <p:spPr>
            <a:xfrm>
              <a:off x="2477770" y="4453974"/>
              <a:ext cx="1217334" cy="19916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取指</a:t>
              </a: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+CU</a:t>
              </a: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延迟</a:t>
              </a:r>
            </a:p>
          </p:txBody>
        </p:sp>
        <p:cxnSp>
          <p:nvCxnSpPr>
            <p:cNvPr id="389" name="直接连接符 388"/>
            <p:cNvCxnSpPr/>
            <p:nvPr/>
          </p:nvCxnSpPr>
          <p:spPr>
            <a:xfrm>
              <a:off x="4492402" y="4437112"/>
              <a:ext cx="0" cy="432048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0" name="TextBox 389"/>
            <p:cNvSpPr txBox="1"/>
            <p:nvPr/>
          </p:nvSpPr>
          <p:spPr>
            <a:xfrm>
              <a:off x="3710507" y="4437112"/>
              <a:ext cx="7441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R</a:t>
              </a: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读延迟</a:t>
              </a:r>
            </a:p>
          </p:txBody>
        </p:sp>
        <p:cxnSp>
          <p:nvCxnSpPr>
            <p:cNvPr id="391" name="直接连接符 390"/>
            <p:cNvCxnSpPr/>
            <p:nvPr/>
          </p:nvCxnSpPr>
          <p:spPr>
            <a:xfrm>
              <a:off x="3710508" y="4723487"/>
              <a:ext cx="777734" cy="4834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连接符 391"/>
            <p:cNvCxnSpPr/>
            <p:nvPr/>
          </p:nvCxnSpPr>
          <p:spPr>
            <a:xfrm>
              <a:off x="5242570" y="4437112"/>
              <a:ext cx="0" cy="432048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TextBox 392"/>
            <p:cNvSpPr txBox="1"/>
            <p:nvPr/>
          </p:nvSpPr>
          <p:spPr>
            <a:xfrm>
              <a:off x="4499992" y="4437112"/>
              <a:ext cx="76962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ALU</a:t>
              </a: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延迟</a:t>
              </a:r>
            </a:p>
          </p:txBody>
        </p:sp>
        <p:cxnSp>
          <p:nvCxnSpPr>
            <p:cNvPr id="394" name="直接连接符 393"/>
            <p:cNvCxnSpPr/>
            <p:nvPr/>
          </p:nvCxnSpPr>
          <p:spPr>
            <a:xfrm>
              <a:off x="4500785" y="4723487"/>
              <a:ext cx="739316" cy="1657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/>
            <p:cNvCxnSpPr/>
            <p:nvPr/>
          </p:nvCxnSpPr>
          <p:spPr>
            <a:xfrm>
              <a:off x="2476178" y="4725144"/>
              <a:ext cx="1234330" cy="0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6" name="TextBox 395"/>
            <p:cNvSpPr txBox="1"/>
            <p:nvPr/>
          </p:nvSpPr>
          <p:spPr>
            <a:xfrm>
              <a:off x="6732240" y="4584304"/>
              <a:ext cx="1296144" cy="28485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GPRs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及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PC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397" name="直接连接符 396"/>
            <p:cNvCxnSpPr/>
            <p:nvPr/>
          </p:nvCxnSpPr>
          <p:spPr>
            <a:xfrm flipH="1" flipV="1">
              <a:off x="7437831" y="4399012"/>
              <a:ext cx="1" cy="201168"/>
            </a:xfrm>
            <a:prstGeom prst="line">
              <a:avLst/>
            </a:prstGeom>
            <a:ln w="19050">
              <a:solidFill>
                <a:srgbClr val="FF3399"/>
              </a:solidFill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/>
            <p:cNvCxnSpPr/>
            <p:nvPr/>
          </p:nvCxnSpPr>
          <p:spPr>
            <a:xfrm flipH="1" flipV="1">
              <a:off x="5360294" y="4392679"/>
              <a:ext cx="75802" cy="16087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" name="TextBox 398"/>
            <p:cNvSpPr txBox="1"/>
            <p:nvPr/>
          </p:nvSpPr>
          <p:spPr>
            <a:xfrm>
              <a:off x="5283696" y="4581128"/>
              <a:ext cx="1120180" cy="28485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读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/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DMEM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75" name="直接连接符 174"/>
            <p:cNvCxnSpPr/>
            <p:nvPr/>
          </p:nvCxnSpPr>
          <p:spPr>
            <a:xfrm>
              <a:off x="7804770" y="4221088"/>
              <a:ext cx="3274" cy="645692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 flipV="1">
              <a:off x="7444730" y="4513092"/>
              <a:ext cx="367630" cy="1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Text Box 116"/>
          <p:cNvSpPr txBox="1">
            <a:spLocks noChangeArrowheads="1"/>
          </p:cNvSpPr>
          <p:nvPr/>
        </p:nvSpPr>
        <p:spPr bwMode="auto">
          <a:xfrm>
            <a:off x="3491631" y="764704"/>
            <a:ext cx="54384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lang="zh-CN" altLang="en-US" b="1" dirty="0" smtClean="0">
                <a:latin typeface="宋体" pitchFamily="2" charset="-122"/>
              </a:rPr>
              <a:t>比较用</a:t>
            </a:r>
            <a:r>
              <a:rPr lang="en-US" altLang="zh-CN" b="1" dirty="0" smtClean="0">
                <a:latin typeface="宋体" pitchFamily="2" charset="-122"/>
              </a:rPr>
              <a:t>ALU</a:t>
            </a:r>
            <a:r>
              <a:rPr lang="zh-CN" altLang="en-US" b="1" dirty="0" smtClean="0">
                <a:latin typeface="宋体" pitchFamily="2" charset="-122"/>
              </a:rPr>
              <a:t>实现、地址计算用</a:t>
            </a:r>
            <a:r>
              <a:rPr lang="en-US" altLang="zh-CN" b="1" dirty="0" smtClean="0">
                <a:latin typeface="宋体" pitchFamily="2" charset="-122"/>
              </a:rPr>
              <a:t>ACU</a:t>
            </a:r>
            <a:r>
              <a:rPr lang="zh-CN" altLang="en-US" b="1" dirty="0" smtClean="0">
                <a:latin typeface="宋体" pitchFamily="2" charset="-122"/>
              </a:rPr>
              <a:t>实现</a:t>
            </a:r>
            <a:endParaRPr lang="en-US" altLang="zh-CN" b="1" dirty="0" smtClean="0">
              <a:latin typeface="宋体" pitchFamily="2" charset="-122"/>
            </a:endParaRPr>
          </a:p>
        </p:txBody>
      </p:sp>
      <p:cxnSp>
        <p:nvCxnSpPr>
          <p:cNvPr id="185" name="直接连接符 184"/>
          <p:cNvCxnSpPr/>
          <p:nvPr/>
        </p:nvCxnSpPr>
        <p:spPr>
          <a:xfrm flipV="1">
            <a:off x="7862084" y="3861048"/>
            <a:ext cx="275713" cy="457758"/>
          </a:xfrm>
          <a:prstGeom prst="line">
            <a:avLst/>
          </a:prstGeom>
          <a:ln w="12700">
            <a:solidFill>
              <a:schemeClr val="accent2"/>
            </a:solidFill>
            <a:prstDash val="sys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63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0"/>
      <p:bldP spid="302" grpId="0"/>
      <p:bldP spid="18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1E4CC-94A2-469E-B562-0B3A0175774B}" type="slidenum">
              <a:rPr lang="en-US" altLang="zh-CN"/>
              <a:pPr/>
              <a:t>4</a:t>
            </a:fld>
            <a:endParaRPr lang="en-US" altLang="zh-CN" dirty="0"/>
          </a:p>
        </p:txBody>
      </p:sp>
      <p:sp>
        <p:nvSpPr>
          <p:cNvPr id="286795" name="Text Box 75"/>
          <p:cNvSpPr txBox="1">
            <a:spLocks noChangeArrowheads="1"/>
          </p:cNvSpPr>
          <p:nvPr/>
        </p:nvSpPr>
        <p:spPr bwMode="auto">
          <a:xfrm>
            <a:off x="179388" y="863501"/>
            <a:ext cx="8785225" cy="3034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基本组成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基本部件：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指令控制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    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sz="2200" b="1" baseline="-25000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操作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及时间控制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sz="2200" b="1" baseline="-25000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数据加工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1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en-US" altLang="zh-CN" sz="2200" b="1" baseline="-25000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外部访问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   </a:t>
            </a:r>
            <a:r>
              <a:rPr lang="en-US" altLang="zh-CN" sz="2200" b="1" baseline="-25000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中断处理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基本结构：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286816" name="Text Box 96"/>
          <p:cNvSpPr txBox="1">
            <a:spLocks noChangeArrowheads="1"/>
          </p:cNvSpPr>
          <p:nvPr/>
        </p:nvSpPr>
        <p:spPr bwMode="auto">
          <a:xfrm>
            <a:off x="2107027" y="3307050"/>
            <a:ext cx="685758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运算器、</a:t>
            </a:r>
            <a:r>
              <a:rPr lang="en-US" altLang="zh-CN" b="1" dirty="0">
                <a:latin typeface="宋体" pitchFamily="2" charset="-122"/>
              </a:rPr>
              <a:t>BIU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MMU</a:t>
            </a:r>
            <a:r>
              <a:rPr lang="zh-CN" altLang="en-US" b="1" dirty="0" smtClean="0">
                <a:latin typeface="宋体" pitchFamily="2" charset="-122"/>
              </a:rPr>
              <a:t>、指令部件、</a:t>
            </a:r>
            <a:r>
              <a:rPr lang="en-US" altLang="zh-CN" b="1" dirty="0" smtClean="0">
                <a:latin typeface="宋体" pitchFamily="2" charset="-122"/>
              </a:rPr>
              <a:t>CU</a:t>
            </a:r>
            <a:r>
              <a:rPr lang="zh-CN" altLang="en-US" b="1" dirty="0" smtClean="0">
                <a:latin typeface="宋体" pitchFamily="2" charset="-122"/>
              </a:rPr>
              <a:t>、中断机构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86915" name="Text Box 195"/>
          <p:cNvSpPr txBox="1">
            <a:spLocks noChangeArrowheads="1"/>
          </p:cNvSpPr>
          <p:nvPr/>
        </p:nvSpPr>
        <p:spPr bwMode="auto">
          <a:xfrm>
            <a:off x="4573015" y="1772816"/>
            <a:ext cx="446348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200" b="1" dirty="0" smtClean="0">
                <a:latin typeface="宋体" pitchFamily="2" charset="-122"/>
              </a:rPr>
              <a:t>时序信号、操作控制</a:t>
            </a:r>
            <a:r>
              <a:rPr lang="zh-CN" altLang="en-US" sz="2200" b="1" dirty="0">
                <a:latin typeface="宋体" pitchFamily="2" charset="-122"/>
              </a:rPr>
              <a:t>信号</a:t>
            </a:r>
            <a:r>
              <a:rPr lang="zh-CN" altLang="en-US" sz="2200" b="1" dirty="0" smtClean="0">
                <a:latin typeface="宋体" pitchFamily="2" charset="-122"/>
              </a:rPr>
              <a:t>形成电路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287105" name="Text Box 385"/>
          <p:cNvSpPr txBox="1">
            <a:spLocks noChangeArrowheads="1"/>
          </p:cNvSpPr>
          <p:nvPr/>
        </p:nvSpPr>
        <p:spPr bwMode="auto">
          <a:xfrm>
            <a:off x="3707904" y="1340768"/>
            <a:ext cx="3744912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PC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IR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ID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指令译码器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287108" name="Text Box 388"/>
          <p:cNvSpPr txBox="1">
            <a:spLocks noChangeArrowheads="1"/>
          </p:cNvSpPr>
          <p:nvPr/>
        </p:nvSpPr>
        <p:spPr bwMode="auto">
          <a:xfrm>
            <a:off x="3707904" y="2145622"/>
            <a:ext cx="4287564" cy="46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200" b="1" dirty="0" smtClean="0">
                <a:latin typeface="宋体" pitchFamily="2" charset="-122"/>
              </a:rPr>
              <a:t>ALU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FPU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REG</a:t>
            </a:r>
            <a:r>
              <a:rPr lang="zh-CN" altLang="en-US" sz="2200" b="1" dirty="0">
                <a:latin typeface="宋体" pitchFamily="2" charset="-122"/>
              </a:rPr>
              <a:t>组、状态</a:t>
            </a:r>
            <a:r>
              <a:rPr lang="en-US" altLang="zh-CN" sz="2200" b="1" dirty="0">
                <a:latin typeface="宋体" pitchFamily="2" charset="-122"/>
              </a:rPr>
              <a:t>REG</a:t>
            </a:r>
            <a:r>
              <a:rPr lang="zh-CN" altLang="en-US" sz="2200" b="1" dirty="0" smtClean="0">
                <a:latin typeface="宋体" pitchFamily="2" charset="-122"/>
              </a:rPr>
              <a:t>等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287109" name="Text Box 389"/>
          <p:cNvSpPr txBox="1">
            <a:spLocks noChangeArrowheads="1"/>
          </p:cNvSpPr>
          <p:nvPr/>
        </p:nvSpPr>
        <p:spPr bwMode="auto">
          <a:xfrm>
            <a:off x="3708449" y="2937710"/>
            <a:ext cx="1871663" cy="419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200" b="1" dirty="0">
                <a:latin typeface="宋体" pitchFamily="2" charset="-122"/>
              </a:rPr>
              <a:t>中断机构</a:t>
            </a:r>
          </a:p>
        </p:txBody>
      </p:sp>
      <p:sp>
        <p:nvSpPr>
          <p:cNvPr id="287118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119" name="AutoShape 3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122" name="AutoShape 40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125" name="AutoShape 405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127" name="AutoShape 407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263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Text Box 42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</a:t>
            </a:r>
            <a:r>
              <a:rPr lang="en-US" altLang="zh-CN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的组成</a:t>
            </a:r>
            <a:endParaRPr lang="zh-CN" altLang="en-US" sz="2800" b="1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9" name="Text Box 389"/>
          <p:cNvSpPr txBox="1">
            <a:spLocks noChangeArrowheads="1"/>
          </p:cNvSpPr>
          <p:nvPr/>
        </p:nvSpPr>
        <p:spPr bwMode="auto">
          <a:xfrm>
            <a:off x="3707904" y="2564904"/>
            <a:ext cx="4431580" cy="46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200" b="1" dirty="0" smtClean="0">
                <a:latin typeface="宋体" pitchFamily="2" charset="-122"/>
              </a:rPr>
              <a:t>总线逻辑电路、缓冲寄存器，</a:t>
            </a:r>
            <a:r>
              <a:rPr lang="en-US" altLang="zh-CN" sz="2200" b="1" dirty="0" smtClean="0">
                <a:latin typeface="宋体" pitchFamily="2" charset="-122"/>
              </a:rPr>
              <a:t>MMU</a:t>
            </a:r>
            <a:endParaRPr lang="zh-CN" altLang="en-US" sz="2200" b="1" dirty="0">
              <a:latin typeface="宋体" pitchFamily="2" charset="-122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1259632" y="3860949"/>
            <a:ext cx="7354652" cy="2520379"/>
            <a:chOff x="1475656" y="2132856"/>
            <a:chExt cx="7354652" cy="2520379"/>
          </a:xfrm>
        </p:grpSpPr>
        <p:sp>
          <p:nvSpPr>
            <p:cNvPr id="81" name="Rectangle 274"/>
            <p:cNvSpPr>
              <a:spLocks noChangeArrowheads="1"/>
            </p:cNvSpPr>
            <p:nvPr/>
          </p:nvSpPr>
          <p:spPr bwMode="auto">
            <a:xfrm>
              <a:off x="6660232" y="2204864"/>
              <a:ext cx="1368152" cy="720972"/>
            </a:xfrm>
            <a:prstGeom prst="rect">
              <a:avLst/>
            </a:prstGeom>
            <a:solidFill>
              <a:srgbClr val="CCCCFF"/>
            </a:solidFill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Rectangle 274"/>
            <p:cNvSpPr>
              <a:spLocks noChangeArrowheads="1"/>
            </p:cNvSpPr>
            <p:nvPr/>
          </p:nvSpPr>
          <p:spPr bwMode="auto">
            <a:xfrm>
              <a:off x="5076056" y="2204864"/>
              <a:ext cx="1584176" cy="360933"/>
            </a:xfrm>
            <a:prstGeom prst="rect">
              <a:avLst/>
            </a:prstGeom>
            <a:solidFill>
              <a:srgbClr val="CCCCFF"/>
            </a:solidFill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Rectangle 274"/>
            <p:cNvSpPr>
              <a:spLocks noChangeArrowheads="1"/>
            </p:cNvSpPr>
            <p:nvPr/>
          </p:nvSpPr>
          <p:spPr bwMode="auto">
            <a:xfrm>
              <a:off x="3864210" y="2205489"/>
              <a:ext cx="1212714" cy="79190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Rectangle 274"/>
            <p:cNvSpPr>
              <a:spLocks noChangeArrowheads="1"/>
            </p:cNvSpPr>
            <p:nvPr/>
          </p:nvSpPr>
          <p:spPr bwMode="auto">
            <a:xfrm>
              <a:off x="5220072" y="3284984"/>
              <a:ext cx="2337172" cy="1223751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Rectangle 274"/>
            <p:cNvSpPr>
              <a:spLocks noChangeArrowheads="1"/>
            </p:cNvSpPr>
            <p:nvPr/>
          </p:nvSpPr>
          <p:spPr bwMode="auto">
            <a:xfrm>
              <a:off x="3848980" y="3285889"/>
              <a:ext cx="1155068" cy="1006859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Text Box 227"/>
            <p:cNvSpPr txBox="1">
              <a:spLocks noChangeArrowheads="1"/>
            </p:cNvSpPr>
            <p:nvPr/>
          </p:nvSpPr>
          <p:spPr bwMode="auto">
            <a:xfrm>
              <a:off x="7739832" y="3068960"/>
              <a:ext cx="288552" cy="108200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中断机构</a:t>
              </a:r>
            </a:p>
          </p:txBody>
        </p:sp>
        <p:sp>
          <p:nvSpPr>
            <p:cNvPr id="87" name="Text Box 254"/>
            <p:cNvSpPr txBox="1">
              <a:spLocks noChangeArrowheads="1"/>
            </p:cNvSpPr>
            <p:nvPr/>
          </p:nvSpPr>
          <p:spPr bwMode="auto">
            <a:xfrm>
              <a:off x="3995936" y="3356992"/>
              <a:ext cx="866576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88" name="Text Box 255"/>
            <p:cNvSpPr txBox="1">
              <a:spLocks noChangeArrowheads="1"/>
            </p:cNvSpPr>
            <p:nvPr/>
          </p:nvSpPr>
          <p:spPr bwMode="auto">
            <a:xfrm>
              <a:off x="3997522" y="3933751"/>
              <a:ext cx="864989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89" name="Text Box 256"/>
            <p:cNvSpPr txBox="1">
              <a:spLocks noChangeArrowheads="1"/>
            </p:cNvSpPr>
            <p:nvPr/>
          </p:nvSpPr>
          <p:spPr bwMode="auto">
            <a:xfrm>
              <a:off x="5468268" y="3862239"/>
              <a:ext cx="286519" cy="43239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0" name="Text Box 257"/>
            <p:cNvSpPr txBox="1">
              <a:spLocks noChangeArrowheads="1"/>
            </p:cNvSpPr>
            <p:nvPr/>
          </p:nvSpPr>
          <p:spPr bwMode="auto">
            <a:xfrm>
              <a:off x="5468268" y="3356992"/>
              <a:ext cx="1944440" cy="2889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时序信号形成电路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91" name="Text Box 258"/>
            <p:cNvSpPr txBox="1">
              <a:spLocks noChangeArrowheads="1"/>
            </p:cNvSpPr>
            <p:nvPr/>
          </p:nvSpPr>
          <p:spPr bwMode="auto">
            <a:xfrm>
              <a:off x="6044332" y="3863628"/>
              <a:ext cx="1368896" cy="5746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 smtClean="0">
                  <a:latin typeface="+mn-lt"/>
                </a:rPr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r>
                <a:rPr lang="zh-CN" altLang="en-US" sz="1800" b="1" dirty="0" smtClean="0">
                  <a:latin typeface="宋体" pitchFamily="2" charset="-122"/>
                </a:rPr>
                <a:t>控制信号</a:t>
              </a:r>
              <a:r>
                <a:rPr lang="zh-CN" altLang="en-US" sz="1800" b="1" dirty="0">
                  <a:latin typeface="宋体" pitchFamily="2" charset="-122"/>
                </a:rPr>
                <a:t>形成电路</a:t>
              </a:r>
            </a:p>
          </p:txBody>
        </p:sp>
        <p:sp>
          <p:nvSpPr>
            <p:cNvPr id="92" name="Text Box 271"/>
            <p:cNvSpPr txBox="1">
              <a:spLocks noChangeArrowheads="1"/>
            </p:cNvSpPr>
            <p:nvPr/>
          </p:nvSpPr>
          <p:spPr bwMode="auto">
            <a:xfrm>
              <a:off x="6477125" y="4475311"/>
              <a:ext cx="576064" cy="1446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</a:rPr>
                <a:t>……</a:t>
              </a:r>
            </a:p>
          </p:txBody>
        </p:sp>
        <p:sp>
          <p:nvSpPr>
            <p:cNvPr id="93" name="Rectangle 274"/>
            <p:cNvSpPr>
              <a:spLocks noChangeArrowheads="1"/>
            </p:cNvSpPr>
            <p:nvPr/>
          </p:nvSpPr>
          <p:spPr bwMode="auto">
            <a:xfrm>
              <a:off x="1619672" y="2205658"/>
              <a:ext cx="1368152" cy="208743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Text Box 291"/>
            <p:cNvSpPr txBox="1">
              <a:spLocks noChangeArrowheads="1"/>
            </p:cNvSpPr>
            <p:nvPr/>
          </p:nvSpPr>
          <p:spPr bwMode="auto">
            <a:xfrm>
              <a:off x="3997522" y="2276872"/>
              <a:ext cx="864989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6" name="Text Box 292"/>
            <p:cNvSpPr txBox="1">
              <a:spLocks noChangeArrowheads="1"/>
            </p:cNvSpPr>
            <p:nvPr/>
          </p:nvSpPr>
          <p:spPr bwMode="auto">
            <a:xfrm>
              <a:off x="3997522" y="2636912"/>
              <a:ext cx="864989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7" name="Text Box 293"/>
            <p:cNvSpPr txBox="1">
              <a:spLocks noChangeArrowheads="1"/>
            </p:cNvSpPr>
            <p:nvPr/>
          </p:nvSpPr>
          <p:spPr bwMode="auto">
            <a:xfrm>
              <a:off x="7341221" y="2276748"/>
              <a:ext cx="687164" cy="5762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总线逻辑</a:t>
              </a:r>
            </a:p>
          </p:txBody>
        </p:sp>
        <p:sp>
          <p:nvSpPr>
            <p:cNvPr id="98" name="Rectangle 299"/>
            <p:cNvSpPr>
              <a:spLocks noChangeArrowheads="1"/>
            </p:cNvSpPr>
            <p:nvPr/>
          </p:nvSpPr>
          <p:spPr bwMode="auto">
            <a:xfrm>
              <a:off x="1475656" y="2132856"/>
              <a:ext cx="6552728" cy="252037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Text Box 333"/>
            <p:cNvSpPr txBox="1">
              <a:spLocks noChangeArrowheads="1"/>
            </p:cNvSpPr>
            <p:nvPr/>
          </p:nvSpPr>
          <p:spPr bwMode="auto">
            <a:xfrm>
              <a:off x="3275013" y="2205658"/>
              <a:ext cx="288875" cy="201662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数据通路</a:t>
              </a:r>
              <a:r>
                <a:rPr lang="zh-CN" altLang="en-US" sz="1800" b="1" dirty="0">
                  <a:latin typeface="宋体" pitchFamily="2" charset="-122"/>
                </a:rPr>
                <a:t>结构</a:t>
              </a:r>
            </a:p>
          </p:txBody>
        </p:sp>
        <p:sp>
          <p:nvSpPr>
            <p:cNvPr id="101" name="Text Box 391"/>
            <p:cNvSpPr txBox="1">
              <a:spLocks noChangeArrowheads="1"/>
            </p:cNvSpPr>
            <p:nvPr/>
          </p:nvSpPr>
          <p:spPr bwMode="auto">
            <a:xfrm>
              <a:off x="6733059" y="2492896"/>
              <a:ext cx="503237" cy="25247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BIU</a:t>
              </a:r>
            </a:p>
          </p:txBody>
        </p:sp>
        <p:sp>
          <p:nvSpPr>
            <p:cNvPr id="102" name="Text Box 392"/>
            <p:cNvSpPr txBox="1">
              <a:spLocks noChangeArrowheads="1"/>
            </p:cNvSpPr>
            <p:nvPr/>
          </p:nvSpPr>
          <p:spPr bwMode="auto">
            <a:xfrm>
              <a:off x="5220072" y="3645720"/>
              <a:ext cx="288032" cy="209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CU</a:t>
              </a:r>
            </a:p>
          </p:txBody>
        </p:sp>
        <p:cxnSp>
          <p:nvCxnSpPr>
            <p:cNvPr id="103" name="直接箭头连接符 102"/>
            <p:cNvCxnSpPr/>
            <p:nvPr/>
          </p:nvCxnSpPr>
          <p:spPr bwMode="auto">
            <a:xfrm>
              <a:off x="8032079" y="2419371"/>
              <a:ext cx="319733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04" name="直接箭头连接符 103"/>
            <p:cNvCxnSpPr/>
            <p:nvPr/>
          </p:nvCxnSpPr>
          <p:spPr bwMode="auto">
            <a:xfrm flipV="1">
              <a:off x="4859772" y="2491825"/>
              <a:ext cx="2481448" cy="1071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5" name="直接箭头连接符 104"/>
            <p:cNvCxnSpPr/>
            <p:nvPr/>
          </p:nvCxnSpPr>
          <p:spPr bwMode="auto">
            <a:xfrm flipH="1">
              <a:off x="4859772" y="2348185"/>
              <a:ext cx="2481448" cy="695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6" name="直接箭头连接符 105"/>
            <p:cNvCxnSpPr/>
            <p:nvPr/>
          </p:nvCxnSpPr>
          <p:spPr bwMode="auto">
            <a:xfrm>
              <a:off x="3563888" y="2348185"/>
              <a:ext cx="431155" cy="695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7" name="直接箭头连接符 106"/>
            <p:cNvCxnSpPr/>
            <p:nvPr/>
          </p:nvCxnSpPr>
          <p:spPr bwMode="auto">
            <a:xfrm flipH="1" flipV="1">
              <a:off x="3563888" y="2492649"/>
              <a:ext cx="429568" cy="1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箭头连接符 107"/>
            <p:cNvCxnSpPr/>
            <p:nvPr/>
          </p:nvCxnSpPr>
          <p:spPr bwMode="auto">
            <a:xfrm>
              <a:off x="3563888" y="2852117"/>
              <a:ext cx="431155" cy="819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9" name="Text Box 292"/>
            <p:cNvSpPr txBox="1">
              <a:spLocks noChangeArrowheads="1"/>
            </p:cNvSpPr>
            <p:nvPr/>
          </p:nvSpPr>
          <p:spPr bwMode="auto">
            <a:xfrm>
              <a:off x="5508104" y="2636912"/>
              <a:ext cx="792324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MMU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10" name="直接箭头连接符 109"/>
            <p:cNvCxnSpPr/>
            <p:nvPr/>
          </p:nvCxnSpPr>
          <p:spPr bwMode="auto">
            <a:xfrm>
              <a:off x="3563888" y="3430191"/>
              <a:ext cx="431155" cy="695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直接箭头连接符 110"/>
            <p:cNvCxnSpPr/>
            <p:nvPr/>
          </p:nvCxnSpPr>
          <p:spPr bwMode="auto">
            <a:xfrm flipH="1" flipV="1">
              <a:off x="3563888" y="3574655"/>
              <a:ext cx="429568" cy="1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2" name="直接箭头连接符 111"/>
            <p:cNvCxnSpPr/>
            <p:nvPr/>
          </p:nvCxnSpPr>
          <p:spPr bwMode="auto">
            <a:xfrm flipV="1">
              <a:off x="3563888" y="4077866"/>
              <a:ext cx="431155" cy="57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3" name="直接箭头连接符 112"/>
            <p:cNvCxnSpPr/>
            <p:nvPr/>
          </p:nvCxnSpPr>
          <p:spPr bwMode="auto">
            <a:xfrm>
              <a:off x="2844701" y="2348880"/>
              <a:ext cx="431155" cy="695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113"/>
            <p:cNvCxnSpPr/>
            <p:nvPr/>
          </p:nvCxnSpPr>
          <p:spPr bwMode="auto">
            <a:xfrm flipH="1" flipV="1">
              <a:off x="2844701" y="2708919"/>
              <a:ext cx="429568" cy="1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5" name="直接箭头连接符 114"/>
            <p:cNvCxnSpPr/>
            <p:nvPr/>
          </p:nvCxnSpPr>
          <p:spPr bwMode="auto">
            <a:xfrm>
              <a:off x="2844701" y="2492201"/>
              <a:ext cx="431155" cy="695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6" name="AutoShape 189"/>
            <p:cNvSpPr>
              <a:spLocks noChangeArrowheads="1"/>
            </p:cNvSpPr>
            <p:nvPr/>
          </p:nvSpPr>
          <p:spPr bwMode="auto">
            <a:xfrm>
              <a:off x="1763688" y="3285889"/>
              <a:ext cx="1077368" cy="359135"/>
            </a:xfrm>
            <a:custGeom>
              <a:avLst/>
              <a:gdLst>
                <a:gd name="G0" fmla="+- 4060 0 0"/>
                <a:gd name="G1" fmla="+- 21600 0 4060"/>
                <a:gd name="G2" fmla="*/ 4060 1 2"/>
                <a:gd name="G3" fmla="+- 21600 0 G2"/>
                <a:gd name="G4" fmla="+/ 4060 21600 2"/>
                <a:gd name="G5" fmla="+/ G1 0 2"/>
                <a:gd name="G6" fmla="*/ 21600 21600 4060"/>
                <a:gd name="G7" fmla="*/ G6 1 2"/>
                <a:gd name="G8" fmla="+- 21600 0 G7"/>
                <a:gd name="G9" fmla="*/ 21600 1 2"/>
                <a:gd name="G10" fmla="+- 4060 0 G9"/>
                <a:gd name="G11" fmla="?: G10 G8 0"/>
                <a:gd name="G12" fmla="?: G10 G7 21600"/>
                <a:gd name="T0" fmla="*/ 19570 w 21600"/>
                <a:gd name="T1" fmla="*/ 10800 h 21600"/>
                <a:gd name="T2" fmla="*/ 10800 w 21600"/>
                <a:gd name="T3" fmla="*/ 21600 h 21600"/>
                <a:gd name="T4" fmla="*/ 2030 w 21600"/>
                <a:gd name="T5" fmla="*/ 10800 h 21600"/>
                <a:gd name="T6" fmla="*/ 10800 w 21600"/>
                <a:gd name="T7" fmla="*/ 0 h 21600"/>
                <a:gd name="T8" fmla="*/ 3830 w 21600"/>
                <a:gd name="T9" fmla="*/ 3830 h 21600"/>
                <a:gd name="T10" fmla="*/ 17770 w 21600"/>
                <a:gd name="T11" fmla="*/ 1777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060" y="21600"/>
                  </a:lnTo>
                  <a:lnTo>
                    <a:pt x="1754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 smtClean="0">
                  <a:latin typeface="+mn-ea"/>
                  <a:ea typeface="+mn-ea"/>
                </a:rPr>
                <a:t>ALU</a:t>
              </a:r>
              <a:endParaRPr lang="zh-CN" altLang="en-US" sz="2000" b="1" dirty="0">
                <a:latin typeface="+mn-ea"/>
                <a:ea typeface="+mn-ea"/>
              </a:endParaRPr>
            </a:p>
          </p:txBody>
        </p:sp>
        <p:cxnSp>
          <p:nvCxnSpPr>
            <p:cNvPr id="117" name="直接箭头连接符 97"/>
            <p:cNvCxnSpPr/>
            <p:nvPr/>
          </p:nvCxnSpPr>
          <p:spPr bwMode="auto">
            <a:xfrm rot="10800000" flipV="1">
              <a:off x="1979712" y="2995758"/>
              <a:ext cx="1290913" cy="289225"/>
            </a:xfrm>
            <a:prstGeom prst="bentConnector3">
              <a:avLst>
                <a:gd name="adj1" fmla="val 100000"/>
              </a:avLst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直接箭头连接符 98"/>
            <p:cNvCxnSpPr/>
            <p:nvPr/>
          </p:nvCxnSpPr>
          <p:spPr bwMode="auto">
            <a:xfrm rot="10800000" flipV="1">
              <a:off x="2625168" y="3140273"/>
              <a:ext cx="650689" cy="144710"/>
            </a:xfrm>
            <a:prstGeom prst="bentConnector3">
              <a:avLst>
                <a:gd name="adj1" fmla="val 99598"/>
              </a:avLst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9" name="直接箭头连接符 98"/>
            <p:cNvCxnSpPr/>
            <p:nvPr/>
          </p:nvCxnSpPr>
          <p:spPr bwMode="auto">
            <a:xfrm>
              <a:off x="2302372" y="3644777"/>
              <a:ext cx="968252" cy="144263"/>
            </a:xfrm>
            <a:prstGeom prst="bentConnector3">
              <a:avLst>
                <a:gd name="adj1" fmla="val -460"/>
              </a:avLst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0" name="直接箭头连接符 119"/>
            <p:cNvCxnSpPr/>
            <p:nvPr/>
          </p:nvCxnSpPr>
          <p:spPr bwMode="auto">
            <a:xfrm flipH="1">
              <a:off x="2843809" y="4148386"/>
              <a:ext cx="426815" cy="1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1" name="直接箭头连接符 120"/>
            <p:cNvCxnSpPr/>
            <p:nvPr/>
          </p:nvCxnSpPr>
          <p:spPr bwMode="auto">
            <a:xfrm>
              <a:off x="2844701" y="4005064"/>
              <a:ext cx="430262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2" name="直接箭头连接符 121"/>
            <p:cNvCxnSpPr/>
            <p:nvPr/>
          </p:nvCxnSpPr>
          <p:spPr bwMode="auto">
            <a:xfrm>
              <a:off x="5754787" y="3925381"/>
              <a:ext cx="28954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直接箭头连接符 122"/>
            <p:cNvCxnSpPr/>
            <p:nvPr/>
          </p:nvCxnSpPr>
          <p:spPr bwMode="auto">
            <a:xfrm>
              <a:off x="5756300" y="4222279"/>
              <a:ext cx="28954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4" name="Text Box 271"/>
            <p:cNvSpPr txBox="1">
              <a:spLocks noChangeArrowheads="1"/>
            </p:cNvSpPr>
            <p:nvPr/>
          </p:nvSpPr>
          <p:spPr bwMode="auto">
            <a:xfrm rot="16200000">
              <a:off x="5680237" y="4001443"/>
              <a:ext cx="296898" cy="1447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/>
                <a:t>…</a:t>
              </a:r>
              <a:endParaRPr lang="en-US" altLang="zh-CN" sz="1800" b="1" dirty="0"/>
            </a:p>
          </p:txBody>
        </p:sp>
        <p:cxnSp>
          <p:nvCxnSpPr>
            <p:cNvPr id="125" name="直接箭头连接符 117"/>
            <p:cNvCxnSpPr>
              <a:stCxn id="94" idx="2"/>
            </p:cNvCxnSpPr>
            <p:nvPr/>
          </p:nvCxnSpPr>
          <p:spPr bwMode="auto">
            <a:xfrm rot="16200000" flipH="1">
              <a:off x="4084662" y="2403922"/>
              <a:ext cx="144710" cy="377765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6" name="直接箭头连接符 125"/>
            <p:cNvCxnSpPr/>
            <p:nvPr/>
          </p:nvCxnSpPr>
          <p:spPr bwMode="auto">
            <a:xfrm>
              <a:off x="6981180" y="3654772"/>
              <a:ext cx="0" cy="2088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7" name="直接箭头连接符 126"/>
            <p:cNvCxnSpPr/>
            <p:nvPr/>
          </p:nvCxnSpPr>
          <p:spPr bwMode="auto">
            <a:xfrm>
              <a:off x="6549132" y="3646215"/>
              <a:ext cx="0" cy="2088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8" name="Text Box 271"/>
            <p:cNvSpPr txBox="1">
              <a:spLocks noChangeArrowheads="1"/>
            </p:cNvSpPr>
            <p:nvPr/>
          </p:nvSpPr>
          <p:spPr bwMode="auto">
            <a:xfrm>
              <a:off x="6621140" y="3653069"/>
              <a:ext cx="296898" cy="1447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/>
                <a:t>…</a:t>
              </a:r>
              <a:endParaRPr lang="en-US" altLang="zh-CN" sz="1800" b="1" dirty="0"/>
            </a:p>
          </p:txBody>
        </p:sp>
        <p:cxnSp>
          <p:nvCxnSpPr>
            <p:cNvPr id="129" name="直接箭头连接符 128"/>
            <p:cNvCxnSpPr/>
            <p:nvPr/>
          </p:nvCxnSpPr>
          <p:spPr bwMode="auto">
            <a:xfrm flipH="1">
              <a:off x="7412708" y="4077072"/>
              <a:ext cx="3271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0" name="直接箭头连接符 129"/>
            <p:cNvCxnSpPr/>
            <p:nvPr/>
          </p:nvCxnSpPr>
          <p:spPr bwMode="auto">
            <a:xfrm>
              <a:off x="3563888" y="3212976"/>
              <a:ext cx="4175944" cy="993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1" name="直接箭头连接符 130"/>
            <p:cNvCxnSpPr/>
            <p:nvPr/>
          </p:nvCxnSpPr>
          <p:spPr bwMode="auto">
            <a:xfrm flipH="1">
              <a:off x="3563888" y="3140968"/>
              <a:ext cx="4175944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2" name="直接箭头连接符 131"/>
            <p:cNvCxnSpPr/>
            <p:nvPr/>
          </p:nvCxnSpPr>
          <p:spPr bwMode="auto">
            <a:xfrm>
              <a:off x="4862512" y="4073828"/>
              <a:ext cx="6057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3" name="直接箭头连接符 132"/>
            <p:cNvCxnSpPr/>
            <p:nvPr/>
          </p:nvCxnSpPr>
          <p:spPr bwMode="auto">
            <a:xfrm flipH="1">
              <a:off x="7124874" y="4438303"/>
              <a:ext cx="322" cy="18625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4" name="直接箭头连接符 133"/>
            <p:cNvCxnSpPr/>
            <p:nvPr/>
          </p:nvCxnSpPr>
          <p:spPr bwMode="auto">
            <a:xfrm>
              <a:off x="6405116" y="4437112"/>
              <a:ext cx="0" cy="18744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5" name="Text Box 392"/>
            <p:cNvSpPr txBox="1">
              <a:spLocks noChangeArrowheads="1"/>
            </p:cNvSpPr>
            <p:nvPr/>
          </p:nvSpPr>
          <p:spPr bwMode="auto">
            <a:xfrm>
              <a:off x="3923928" y="3645023"/>
              <a:ext cx="1006526" cy="2803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指令部件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36" name="直接箭头连接符 135"/>
            <p:cNvCxnSpPr/>
            <p:nvPr/>
          </p:nvCxnSpPr>
          <p:spPr bwMode="auto">
            <a:xfrm>
              <a:off x="3861916" y="2205657"/>
              <a:ext cx="4166468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7" name="直接箭头连接符 136"/>
            <p:cNvCxnSpPr/>
            <p:nvPr/>
          </p:nvCxnSpPr>
          <p:spPr bwMode="auto">
            <a:xfrm>
              <a:off x="3861916" y="2205658"/>
              <a:ext cx="0" cy="79129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8" name="直接箭头连接符 137"/>
            <p:cNvCxnSpPr/>
            <p:nvPr/>
          </p:nvCxnSpPr>
          <p:spPr bwMode="auto">
            <a:xfrm>
              <a:off x="3861916" y="2996954"/>
              <a:ext cx="121500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9" name="直接箭头连接符 138"/>
            <p:cNvCxnSpPr/>
            <p:nvPr/>
          </p:nvCxnSpPr>
          <p:spPr bwMode="auto">
            <a:xfrm flipH="1">
              <a:off x="5076056" y="2564904"/>
              <a:ext cx="868" cy="43165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0" name="直接箭头连接符 139"/>
            <p:cNvCxnSpPr/>
            <p:nvPr/>
          </p:nvCxnSpPr>
          <p:spPr bwMode="auto">
            <a:xfrm>
              <a:off x="5076924" y="2564879"/>
              <a:ext cx="158330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1" name="直接箭头连接符 140"/>
            <p:cNvCxnSpPr/>
            <p:nvPr/>
          </p:nvCxnSpPr>
          <p:spPr bwMode="auto">
            <a:xfrm>
              <a:off x="6660232" y="2925837"/>
              <a:ext cx="136815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2" name="直接箭头连接符 141"/>
            <p:cNvCxnSpPr/>
            <p:nvPr/>
          </p:nvCxnSpPr>
          <p:spPr bwMode="auto">
            <a:xfrm flipH="1">
              <a:off x="6659364" y="2564904"/>
              <a:ext cx="868" cy="36093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3" name="直接箭头连接符 142"/>
            <p:cNvCxnSpPr>
              <a:endCxn id="109" idx="1"/>
            </p:cNvCxnSpPr>
            <p:nvPr/>
          </p:nvCxnSpPr>
          <p:spPr bwMode="auto">
            <a:xfrm>
              <a:off x="4860032" y="2780928"/>
              <a:ext cx="648072" cy="447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4" name="直接箭头连接符 143"/>
            <p:cNvCxnSpPr>
              <a:stCxn id="109" idx="3"/>
            </p:cNvCxnSpPr>
            <p:nvPr/>
          </p:nvCxnSpPr>
          <p:spPr bwMode="auto">
            <a:xfrm>
              <a:off x="6300428" y="2781375"/>
              <a:ext cx="1040792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5" name="直接箭头连接符 173"/>
            <p:cNvCxnSpPr>
              <a:stCxn id="109" idx="2"/>
              <a:endCxn id="86" idx="0"/>
            </p:cNvCxnSpPr>
            <p:nvPr/>
          </p:nvCxnSpPr>
          <p:spPr bwMode="auto">
            <a:xfrm rot="16200000" flipH="1">
              <a:off x="6822626" y="2007477"/>
              <a:ext cx="143123" cy="1979842"/>
            </a:xfrm>
            <a:prstGeom prst="bentConnector3">
              <a:avLst>
                <a:gd name="adj1" fmla="val 33361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6" name="直接箭头连接符 145"/>
            <p:cNvCxnSpPr/>
            <p:nvPr/>
          </p:nvCxnSpPr>
          <p:spPr bwMode="auto">
            <a:xfrm flipH="1">
              <a:off x="8028384" y="3645024"/>
              <a:ext cx="3271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7" name="直接箭头连接符 146"/>
            <p:cNvCxnSpPr/>
            <p:nvPr/>
          </p:nvCxnSpPr>
          <p:spPr bwMode="auto">
            <a:xfrm>
              <a:off x="8028384" y="3861048"/>
              <a:ext cx="3271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8" name="直接箭头连接符 147"/>
            <p:cNvCxnSpPr/>
            <p:nvPr/>
          </p:nvCxnSpPr>
          <p:spPr bwMode="auto">
            <a:xfrm>
              <a:off x="8028384" y="2593482"/>
              <a:ext cx="3271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9" name="直接箭头连接符 148"/>
            <p:cNvCxnSpPr/>
            <p:nvPr/>
          </p:nvCxnSpPr>
          <p:spPr bwMode="auto">
            <a:xfrm>
              <a:off x="8032079" y="2781375"/>
              <a:ext cx="284337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0" name="直接箭头连接符 149"/>
            <p:cNvCxnSpPr/>
            <p:nvPr/>
          </p:nvCxnSpPr>
          <p:spPr bwMode="auto">
            <a:xfrm>
              <a:off x="2122488" y="3654772"/>
              <a:ext cx="1240" cy="27897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1" name="Text Box 392"/>
            <p:cNvSpPr txBox="1">
              <a:spLocks noChangeArrowheads="1"/>
            </p:cNvSpPr>
            <p:nvPr/>
          </p:nvSpPr>
          <p:spPr bwMode="auto">
            <a:xfrm>
              <a:off x="8316416" y="2276872"/>
              <a:ext cx="513892" cy="6480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 err="1" smtClean="0">
                  <a:latin typeface="宋体" pitchFamily="2" charset="-122"/>
                </a:rPr>
                <a:t>DBus</a:t>
              </a:r>
              <a:endParaRPr lang="en-US" altLang="zh-CN" sz="1600" b="1" dirty="0" smtClean="0"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600" b="1" dirty="0" err="1" smtClean="0">
                  <a:latin typeface="宋体" pitchFamily="2" charset="-122"/>
                </a:rPr>
                <a:t>CBus</a:t>
              </a:r>
              <a:endParaRPr lang="en-US" altLang="zh-CN" sz="1600" b="1" dirty="0" smtClean="0"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600" b="1" dirty="0" err="1" smtClean="0">
                  <a:latin typeface="宋体" pitchFamily="2" charset="-122"/>
                </a:rPr>
                <a:t>ABus</a:t>
              </a:r>
              <a:endParaRPr lang="en-US" altLang="zh-CN" sz="1600" b="1" dirty="0" smtClean="0">
                <a:latin typeface="宋体" pitchFamily="2" charset="-122"/>
              </a:endParaRPr>
            </a:p>
          </p:txBody>
        </p:sp>
        <p:sp>
          <p:nvSpPr>
            <p:cNvPr id="152" name="Text Box 392"/>
            <p:cNvSpPr txBox="1">
              <a:spLocks noChangeArrowheads="1"/>
            </p:cNvSpPr>
            <p:nvPr/>
          </p:nvSpPr>
          <p:spPr bwMode="auto">
            <a:xfrm>
              <a:off x="8316416" y="3504252"/>
              <a:ext cx="513892" cy="5008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请求</a:t>
              </a:r>
              <a:endParaRPr lang="en-US" altLang="zh-CN" sz="1600" b="1" dirty="0" smtClean="0"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响应</a:t>
              </a:r>
              <a:endParaRPr lang="en-US" altLang="zh-CN" sz="1600" b="1" dirty="0" smtClean="0">
                <a:latin typeface="宋体" pitchFamily="2" charset="-122"/>
              </a:endParaRPr>
            </a:p>
          </p:txBody>
        </p:sp>
        <p:sp>
          <p:nvSpPr>
            <p:cNvPr id="94" name="Text Box 276"/>
            <p:cNvSpPr txBox="1">
              <a:spLocks noChangeArrowheads="1"/>
            </p:cNvSpPr>
            <p:nvPr/>
          </p:nvSpPr>
          <p:spPr bwMode="auto">
            <a:xfrm>
              <a:off x="1691680" y="3933056"/>
              <a:ext cx="1153021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spc="-100" dirty="0" smtClean="0">
                  <a:latin typeface="宋体" pitchFamily="2" charset="-122"/>
                </a:rPr>
                <a:t>状态寄存器</a:t>
              </a:r>
              <a:endParaRPr lang="en-US" altLang="zh-CN" sz="1800" b="1" spc="-100" dirty="0">
                <a:latin typeface="宋体" pitchFamily="2" charset="-122"/>
              </a:endParaRPr>
            </a:p>
          </p:txBody>
        </p:sp>
        <p:sp>
          <p:nvSpPr>
            <p:cNvPr id="99" name="Text Box 314"/>
            <p:cNvSpPr txBox="1">
              <a:spLocks noChangeArrowheads="1"/>
            </p:cNvSpPr>
            <p:nvPr/>
          </p:nvSpPr>
          <p:spPr bwMode="auto">
            <a:xfrm>
              <a:off x="1764308" y="2276872"/>
              <a:ext cx="1079500" cy="5031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寄存器组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8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8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16" grpId="0"/>
      <p:bldP spid="286915" grpId="0"/>
      <p:bldP spid="287105" grpId="0"/>
      <p:bldP spid="287108" grpId="0"/>
      <p:bldP spid="287109" grpId="0"/>
      <p:bldP spid="7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40</a:t>
            </a:fld>
            <a:endParaRPr lang="en-US" altLang="zh-CN"/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179512" y="274185"/>
            <a:ext cx="8784976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4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、指令执行过程的组织</a:t>
            </a:r>
            <a:endParaRPr lang="en-US" altLang="zh-CN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*指令执行过程的时钟信号：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05000"/>
              </a:lnSpc>
            </a:pPr>
            <a:endParaRPr lang="en-US" altLang="zh-CN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*指令执行过程的状态转换图：</a:t>
            </a:r>
            <a:endParaRPr lang="zh-CN" altLang="en-US" b="1" dirty="0" smtClean="0"/>
          </a:p>
        </p:txBody>
      </p:sp>
      <p:sp>
        <p:nvSpPr>
          <p:cNvPr id="79" name="Text Box 116"/>
          <p:cNvSpPr txBox="1">
            <a:spLocks noChangeArrowheads="1"/>
          </p:cNvSpPr>
          <p:nvPr/>
        </p:nvSpPr>
        <p:spPr bwMode="auto">
          <a:xfrm>
            <a:off x="4572000" y="2485345"/>
            <a:ext cx="345663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kumimoji="1" lang="zh-CN" altLang="en-US" sz="2400" b="1" dirty="0" smtClean="0">
                <a:latin typeface="宋体" pitchFamily="2" charset="-122"/>
              </a:rPr>
              <a:t>每条指令</a:t>
            </a:r>
            <a:r>
              <a:rPr lang="zh-CN" altLang="en-US" b="1" dirty="0" smtClean="0">
                <a:latin typeface="宋体" pitchFamily="2" charset="-122"/>
              </a:rPr>
              <a:t>只有</a:t>
            </a:r>
            <a:r>
              <a:rPr lang="zh-CN" altLang="en-US" b="1" dirty="0">
                <a:latin typeface="宋体" pitchFamily="2" charset="-122"/>
              </a:rPr>
              <a:t>一种</a:t>
            </a:r>
            <a:r>
              <a:rPr lang="zh-CN" altLang="en-US" b="1" dirty="0" smtClean="0">
                <a:latin typeface="宋体" pitchFamily="2" charset="-122"/>
              </a:rPr>
              <a:t>状态</a:t>
            </a:r>
            <a:endParaRPr lang="zh-CN" altLang="zh-CN" b="1" kern="100" spc="-100" dirty="0">
              <a:latin typeface="+mn-ea"/>
            </a:endParaRPr>
          </a:p>
        </p:txBody>
      </p:sp>
      <p:graphicFrame>
        <p:nvGraphicFramePr>
          <p:cNvPr id="80" name="表格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386779"/>
              </p:ext>
            </p:extLst>
          </p:nvPr>
        </p:nvGraphicFramePr>
        <p:xfrm>
          <a:off x="395538" y="2996952"/>
          <a:ext cx="8568950" cy="25034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8070"/>
                <a:gridCol w="792088"/>
                <a:gridCol w="576064"/>
                <a:gridCol w="792088"/>
                <a:gridCol w="936104"/>
                <a:gridCol w="864096"/>
                <a:gridCol w="936104"/>
                <a:gridCol w="936104"/>
                <a:gridCol w="720080"/>
                <a:gridCol w="720080"/>
                <a:gridCol w="648072"/>
              </a:tblGrid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Branch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Jump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Extctr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ALUBsrc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ALUctr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RegAsrc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RegDsrc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RegWr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MemRd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MemWr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</a:tr>
              <a:tr h="2496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</a:tr>
              <a:tr h="2808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ori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</a:tr>
              <a:tr h="2808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</a:tr>
              <a:tr h="2808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08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beq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</a:tr>
              <a:tr h="2808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1" name="Text Box 116"/>
          <p:cNvSpPr txBox="1">
            <a:spLocks noChangeArrowheads="1"/>
          </p:cNvSpPr>
          <p:nvPr/>
        </p:nvSpPr>
        <p:spPr bwMode="auto">
          <a:xfrm>
            <a:off x="179512" y="551723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kumimoji="1" lang="zh-CN" altLang="en-US" sz="2400" b="1" dirty="0" smtClean="0">
                <a:solidFill>
                  <a:srgbClr val="990099"/>
                </a:solidFill>
                <a:latin typeface="宋体" pitchFamily="2" charset="-122"/>
              </a:rPr>
              <a:t>     注意：</a:t>
            </a:r>
            <a:r>
              <a:rPr kumimoji="1" lang="zh-CN" altLang="en-US" sz="2200" b="1" dirty="0" smtClean="0">
                <a:latin typeface="宋体" pitchFamily="2" charset="-122"/>
              </a:rPr>
              <a:t>路径无关信号中，时序逻辑部件的</a:t>
            </a:r>
            <a:r>
              <a:rPr lang="en-US" altLang="zh-CN" sz="2200" dirty="0" err="1" smtClean="0"/>
              <a:t>μ</a:t>
            </a:r>
            <a:r>
              <a:rPr lang="en-US" altLang="zh-CN" sz="2200" b="1" dirty="0" err="1" smtClean="0">
                <a:latin typeface="宋体" pitchFamily="2" charset="-122"/>
              </a:rPr>
              <a:t>OPCmd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须为无效</a:t>
            </a:r>
            <a:endParaRPr lang="en-US" altLang="zh-CN" sz="2200" b="1" dirty="0" smtClean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82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3995937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115616" y="1268760"/>
            <a:ext cx="7344816" cy="1152128"/>
            <a:chOff x="1115616" y="1268760"/>
            <a:chExt cx="7344816" cy="1152128"/>
          </a:xfrm>
        </p:grpSpPr>
        <p:sp>
          <p:nvSpPr>
            <p:cNvPr id="51" name="Text Box 65"/>
            <p:cNvSpPr txBox="1">
              <a:spLocks noChangeArrowheads="1"/>
            </p:cNvSpPr>
            <p:nvPr/>
          </p:nvSpPr>
          <p:spPr bwMode="auto">
            <a:xfrm>
              <a:off x="1691680" y="1706508"/>
              <a:ext cx="1656184" cy="36004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+mn-ea"/>
                </a:rPr>
                <a:t>(PC)</a:t>
              </a:r>
              <a:r>
                <a:rPr lang="zh-CN" altLang="en-US" sz="2000" b="1" dirty="0">
                  <a:latin typeface="+mn-ea"/>
                </a:rPr>
                <a:t>→</a:t>
              </a:r>
              <a:r>
                <a:rPr lang="en-US" altLang="zh-CN" sz="2000" b="1" dirty="0">
                  <a:latin typeface="+mn-ea"/>
                </a:rPr>
                <a:t>IMEM</a:t>
              </a:r>
              <a:r>
                <a:rPr lang="zh-CN" altLang="en-US" sz="2000" b="1" dirty="0">
                  <a:latin typeface="+mn-ea"/>
                </a:rPr>
                <a:t>→</a:t>
              </a:r>
              <a:endParaRPr lang="en-US" altLang="zh-CN" sz="1800" b="1" dirty="0" smtClean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52" name="Text Box 66"/>
            <p:cNvSpPr txBox="1">
              <a:spLocks noChangeArrowheads="1"/>
            </p:cNvSpPr>
            <p:nvPr/>
          </p:nvSpPr>
          <p:spPr bwMode="auto">
            <a:xfrm>
              <a:off x="5580113" y="1706508"/>
              <a:ext cx="2664296" cy="36004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完成数据</a:t>
              </a: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endParaRPr lang="en-US" altLang="zh-CN" sz="1800" b="1" dirty="0" smtClean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53" name="Text Box 65"/>
            <p:cNvSpPr txBox="1">
              <a:spLocks noChangeArrowheads="1"/>
            </p:cNvSpPr>
            <p:nvPr/>
          </p:nvSpPr>
          <p:spPr bwMode="auto">
            <a:xfrm>
              <a:off x="3347864" y="1706508"/>
              <a:ext cx="2232248" cy="36004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ID</a:t>
              </a:r>
              <a:r>
                <a:rPr lang="zh-CN" altLang="en-US" sz="2000" b="1" dirty="0" smtClean="0">
                  <a:latin typeface="宋体" pitchFamily="2" charset="-122"/>
                </a:rPr>
                <a:t>→</a:t>
              </a:r>
              <a:r>
                <a:rPr lang="en-US" altLang="zh-CN" sz="2000" b="1" dirty="0" smtClean="0">
                  <a:latin typeface="宋体" pitchFamily="2" charset="-122"/>
                </a:rPr>
                <a:t>CU</a:t>
              </a:r>
              <a:r>
                <a:rPr lang="zh-CN" altLang="en-US" sz="2000" b="1" dirty="0" smtClean="0">
                  <a:latin typeface="宋体" pitchFamily="2" charset="-122"/>
                </a:rPr>
                <a:t>→</a:t>
              </a:r>
              <a:r>
                <a:rPr lang="en-US" altLang="zh-CN" sz="2000" dirty="0"/>
                <a:t> </a:t>
              </a:r>
              <a:r>
                <a:rPr lang="en-US" altLang="zh-CN" sz="2000" dirty="0" err="1" smtClean="0"/>
                <a:t>μ</a:t>
              </a:r>
              <a:r>
                <a:rPr lang="en-US" altLang="zh-CN" sz="2000" b="1" dirty="0" err="1" smtClean="0">
                  <a:latin typeface="宋体" pitchFamily="2" charset="-122"/>
                </a:rPr>
                <a:t>OPCmd</a:t>
              </a:r>
              <a:r>
                <a:rPr lang="zh-CN" altLang="en-US" sz="2000" b="1" dirty="0" smtClean="0">
                  <a:latin typeface="宋体" pitchFamily="2" charset="-122"/>
                </a:rPr>
                <a:t>→</a:t>
              </a:r>
              <a:endParaRPr lang="en-US" altLang="zh-CN" sz="2000" b="1" dirty="0" smtClean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56" name="Text Box 65"/>
            <p:cNvSpPr txBox="1">
              <a:spLocks noChangeArrowheads="1"/>
            </p:cNvSpPr>
            <p:nvPr/>
          </p:nvSpPr>
          <p:spPr bwMode="auto">
            <a:xfrm>
              <a:off x="5580113" y="2066548"/>
              <a:ext cx="2664294" cy="35434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latin typeface="+mn-ea"/>
                </a:rPr>
                <a:t>ACU</a:t>
              </a:r>
              <a:r>
                <a:rPr lang="zh-CN" altLang="en-US" sz="2000" b="1" dirty="0" smtClean="0">
                  <a:latin typeface="+mn-ea"/>
                </a:rPr>
                <a:t>→</a:t>
              </a:r>
              <a:r>
                <a:rPr lang="en-US" altLang="zh-CN" sz="2000" b="1" dirty="0" smtClean="0">
                  <a:latin typeface="+mn-ea"/>
                </a:rPr>
                <a:t>(PC)</a:t>
              </a:r>
              <a:endParaRPr lang="en-US" altLang="zh-CN" sz="1800" b="1" dirty="0" smtClean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15616" y="1268760"/>
              <a:ext cx="38100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Clk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6804248" y="1552319"/>
              <a:ext cx="1440161" cy="4473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6804248" y="1268760"/>
              <a:ext cx="0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691680" y="1268760"/>
              <a:ext cx="5112568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1691680" y="1273530"/>
              <a:ext cx="1588" cy="28326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1528560" y="1556792"/>
              <a:ext cx="16312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8244407" y="1268760"/>
              <a:ext cx="1" cy="283559"/>
            </a:xfrm>
            <a:prstGeom prst="line">
              <a:avLst/>
            </a:prstGeom>
            <a:ln w="15875">
              <a:solidFill>
                <a:srgbClr val="CC3300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8244407" y="1268760"/>
              <a:ext cx="216025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6804248" y="2060848"/>
              <a:ext cx="0" cy="360040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 Box 116"/>
          <p:cNvSpPr txBox="1">
            <a:spLocks noChangeArrowheads="1"/>
          </p:cNvSpPr>
          <p:nvPr/>
        </p:nvSpPr>
        <p:spPr bwMode="auto">
          <a:xfrm>
            <a:off x="4283720" y="714762"/>
            <a:ext cx="4681018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lang="zh-CN" altLang="en-US" b="1" kern="100" spc="-50" dirty="0" smtClean="0">
                <a:latin typeface="+mn-ea"/>
              </a:rPr>
              <a:t>时长≥</a:t>
            </a:r>
            <a:r>
              <a:rPr lang="en-US" altLang="zh-CN" b="1" spc="-50" dirty="0" smtClean="0">
                <a:latin typeface="+mn-ea"/>
              </a:rPr>
              <a:t>max{</a:t>
            </a:r>
            <a:r>
              <a:rPr lang="en-US" altLang="zh-CN" b="1" i="1" spc="-50" dirty="0" smtClean="0">
                <a:latin typeface="+mn-ea"/>
              </a:rPr>
              <a:t>T</a:t>
            </a:r>
            <a:r>
              <a:rPr lang="zh-CN" altLang="en-US" b="1" spc="-50" baseline="-18000" dirty="0">
                <a:latin typeface="+mn-ea"/>
              </a:rPr>
              <a:t>指令</a:t>
            </a:r>
            <a:r>
              <a:rPr lang="en-US" altLang="zh-CN" b="1" i="1" spc="-50" baseline="-18000" dirty="0" err="1"/>
              <a:t>i</a:t>
            </a:r>
            <a:r>
              <a:rPr lang="en-US" altLang="zh-CN" b="1" spc="-50" dirty="0" smtClean="0">
                <a:latin typeface="+mn-ea"/>
              </a:rPr>
              <a:t>}</a:t>
            </a:r>
            <a:r>
              <a:rPr lang="zh-CN" altLang="en-US" b="1" spc="-50" dirty="0" smtClean="0">
                <a:latin typeface="+mn-ea"/>
              </a:rPr>
              <a:t>，下降沿在</a:t>
            </a:r>
            <a:r>
              <a:rPr lang="en-US" altLang="zh-CN" b="1" i="1" spc="-50" dirty="0" err="1" smtClean="0">
                <a:latin typeface="+mn-ea"/>
              </a:rPr>
              <a:t>t</a:t>
            </a:r>
            <a:r>
              <a:rPr lang="en-US" altLang="zh-CN" b="1" spc="-50" baseline="-18000" dirty="0" err="1" smtClean="0">
                <a:latin typeface="+mn-ea"/>
              </a:rPr>
              <a:t>ALU</a:t>
            </a:r>
            <a:r>
              <a:rPr lang="zh-CN" altLang="en-US" b="1" spc="-50" dirty="0" smtClean="0">
                <a:latin typeface="+mn-ea"/>
              </a:rPr>
              <a:t>后</a:t>
            </a:r>
            <a:endParaRPr lang="en-US" altLang="zh-CN" b="1" spc="-50" dirty="0">
              <a:latin typeface="+mn-ea"/>
            </a:endParaRPr>
          </a:p>
        </p:txBody>
      </p:sp>
      <p:sp>
        <p:nvSpPr>
          <p:cNvPr id="24" name="Text Box 648"/>
          <p:cNvSpPr txBox="1">
            <a:spLocks noChangeArrowheads="1"/>
          </p:cNvSpPr>
          <p:nvPr/>
        </p:nvSpPr>
        <p:spPr bwMode="auto">
          <a:xfrm>
            <a:off x="179389" y="5990504"/>
            <a:ext cx="4392612" cy="42473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5-2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dirty="0" smtClean="0">
                <a:latin typeface="宋体" pitchFamily="2" charset="-122"/>
              </a:rPr>
              <a:t>P237—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9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10</a:t>
            </a:r>
            <a:endParaRPr lang="en-US" altLang="zh-CN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793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1" grpId="0"/>
      <p:bldP spid="28" grpId="0"/>
      <p:bldP spid="2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41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785225" cy="523220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四、多周期数据通路的设计 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不考，只需了解过程</a:t>
            </a:r>
            <a:r>
              <a:rPr lang="en-US" altLang="zh-CN" sz="2000" b="1" dirty="0" smtClean="0">
                <a:latin typeface="+mn-ea"/>
              </a:rPr>
              <a:t>)</a:t>
            </a:r>
            <a:endParaRPr lang="en-US" altLang="zh-CN" sz="2000" b="1" dirty="0">
              <a:latin typeface="+mn-ea"/>
            </a:endParaRPr>
          </a:p>
        </p:txBody>
      </p:sp>
      <p:sp>
        <p:nvSpPr>
          <p:cNvPr id="14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87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179512" y="951112"/>
            <a:ext cx="8785101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  *多周期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CPU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的设计思想：</a:t>
            </a:r>
            <a:endParaRPr lang="en-US" altLang="zh-CN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latin typeface="+mn-ea"/>
                <a:ea typeface="+mn-ea"/>
              </a:rPr>
              <a:t>    </a:t>
            </a:r>
            <a:r>
              <a:rPr lang="zh-CN" altLang="en-US" sz="2200" b="1" dirty="0" smtClean="0">
                <a:latin typeface="+mn-ea"/>
                <a:ea typeface="+mn-ea"/>
              </a:rPr>
              <a:t>⑴指令周期＝</a:t>
            </a:r>
            <a:r>
              <a:rPr lang="en-US" altLang="zh-CN" sz="2200" b="1" i="1" dirty="0" smtClean="0">
                <a:latin typeface="+mn-lt"/>
                <a:ea typeface="+mn-ea"/>
              </a:rPr>
              <a:t>n</a:t>
            </a:r>
            <a:r>
              <a:rPr lang="zh-CN" altLang="en-US" sz="2200" b="1" dirty="0" smtClean="0">
                <a:latin typeface="+mn-ea"/>
                <a:ea typeface="+mn-ea"/>
              </a:rPr>
              <a:t>个阶段，每个</a:t>
            </a:r>
            <a:r>
              <a:rPr lang="zh-CN" altLang="en-US" sz="2200" b="1" dirty="0" smtClean="0">
                <a:latin typeface="宋体" pitchFamily="2" charset="-122"/>
              </a:rPr>
              <a:t>阶段</a:t>
            </a:r>
            <a:r>
              <a:rPr lang="zh-CN" altLang="en-US" sz="2200" b="1" dirty="0" smtClean="0">
                <a:latin typeface="+mn-ea"/>
              </a:rPr>
              <a:t>＝</a:t>
            </a:r>
            <a:r>
              <a:rPr lang="en-US" altLang="zh-CN" sz="2200" b="1" dirty="0" smtClean="0">
                <a:latin typeface="+mn-ea"/>
              </a:rPr>
              <a:t>1</a:t>
            </a:r>
            <a:r>
              <a:rPr lang="zh-CN" altLang="en-US" sz="2200" b="1" dirty="0" smtClean="0">
                <a:latin typeface="+mn-ea"/>
              </a:rPr>
              <a:t>个时钟周期；    </a:t>
            </a:r>
            <a:r>
              <a:rPr lang="zh-CN" altLang="en-US" sz="1800" b="1" dirty="0" smtClean="0">
                <a:latin typeface="+mn-ea"/>
              </a:rPr>
              <a:t>←</a:t>
            </a:r>
            <a:r>
              <a:rPr lang="en-US" altLang="zh-CN" sz="1800" b="1" i="1" dirty="0" smtClean="0">
                <a:latin typeface="+mn-lt"/>
              </a:rPr>
              <a:t>n</a:t>
            </a:r>
            <a:r>
              <a:rPr lang="zh-CN" altLang="en-US" sz="1800" b="1" dirty="0" smtClean="0">
                <a:latin typeface="+mn-ea"/>
              </a:rPr>
              <a:t>可变</a:t>
            </a:r>
            <a:endParaRPr lang="en-US" altLang="zh-CN" sz="1800" b="1" dirty="0" smtClean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+mn-ea"/>
              </a:rPr>
              <a:t> </a:t>
            </a:r>
            <a:r>
              <a:rPr lang="en-US" altLang="zh-CN" sz="2200" b="1" dirty="0" smtClean="0">
                <a:latin typeface="+mn-ea"/>
              </a:rPr>
              <a:t>    </a:t>
            </a:r>
            <a:r>
              <a:rPr lang="zh-CN" altLang="en-US" sz="2200" b="1" dirty="0" smtClean="0">
                <a:latin typeface="+mn-ea"/>
              </a:rPr>
              <a:t>⑵其他阶段所需的结果须</a:t>
            </a:r>
            <a:r>
              <a:rPr lang="zh-CN" altLang="en-US" sz="2200" b="1" u="sng" dirty="0" smtClean="0">
                <a:latin typeface="+mn-ea"/>
              </a:rPr>
              <a:t>保存</a:t>
            </a:r>
            <a:r>
              <a:rPr lang="zh-CN" altLang="en-US" sz="2200" b="1" dirty="0" smtClean="0">
                <a:latin typeface="+mn-ea"/>
              </a:rPr>
              <a:t>在状态部件</a:t>
            </a:r>
            <a:r>
              <a:rPr lang="en-US" altLang="zh-CN" sz="2200" b="1" dirty="0" smtClean="0">
                <a:latin typeface="+mn-ea"/>
              </a:rPr>
              <a:t>(</a:t>
            </a:r>
            <a:r>
              <a:rPr lang="zh-CN" altLang="en-US" sz="2200" b="1" dirty="0" smtClean="0">
                <a:latin typeface="+mn-ea"/>
              </a:rPr>
              <a:t>如</a:t>
            </a:r>
            <a:r>
              <a:rPr lang="en-US" altLang="zh-CN" sz="2200" b="1" dirty="0" smtClean="0">
                <a:latin typeface="+mn-ea"/>
              </a:rPr>
              <a:t>REG)</a:t>
            </a:r>
            <a:r>
              <a:rPr lang="zh-CN" altLang="en-US" sz="2200" b="1" dirty="0" smtClean="0">
                <a:latin typeface="+mn-ea"/>
              </a:rPr>
              <a:t>中</a:t>
            </a:r>
            <a:endParaRPr lang="en-US" altLang="zh-CN" sz="2200" b="1" dirty="0" smtClean="0">
              <a:latin typeface="+mn-ea"/>
            </a:endParaRPr>
          </a:p>
        </p:txBody>
      </p:sp>
      <p:sp>
        <p:nvSpPr>
          <p:cNvPr id="43" name="Text Box 5"/>
          <p:cNvSpPr txBox="1">
            <a:spLocks noChangeArrowheads="1"/>
          </p:cNvSpPr>
          <p:nvPr/>
        </p:nvSpPr>
        <p:spPr bwMode="auto">
          <a:xfrm>
            <a:off x="179512" y="2319264"/>
            <a:ext cx="8785101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  *多周期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CPU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的时钟周期：</a:t>
            </a:r>
            <a:endParaRPr lang="en-US" altLang="zh-CN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ea typeface="+mn-ea"/>
              </a:rPr>
              <a:t>理论上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en-US" altLang="zh-CN" sz="2200" b="1" i="1" dirty="0" smtClean="0">
                <a:latin typeface="+mn-ea"/>
              </a:rPr>
              <a:t>T</a:t>
            </a:r>
            <a:r>
              <a:rPr lang="en-US" altLang="zh-CN" sz="2200" b="1" baseline="-25000" dirty="0" smtClean="0">
                <a:latin typeface="+mn-ea"/>
              </a:rPr>
              <a:t>C</a:t>
            </a:r>
            <a:r>
              <a:rPr lang="zh-CN" altLang="en-US" sz="2200" b="1" dirty="0">
                <a:latin typeface="+mn-ea"/>
              </a:rPr>
              <a:t>＝</a:t>
            </a:r>
            <a:r>
              <a:rPr lang="en-US" altLang="zh-CN" sz="2200" b="1" dirty="0">
                <a:latin typeface="+mn-ea"/>
              </a:rPr>
              <a:t>max{</a:t>
            </a:r>
            <a:r>
              <a:rPr lang="en-US" altLang="zh-CN" sz="2200" b="1" i="1" dirty="0" err="1">
                <a:latin typeface="+mn-ea"/>
              </a:rPr>
              <a:t>T</a:t>
            </a:r>
            <a:r>
              <a:rPr lang="en-US" altLang="zh-CN" sz="2200" baseline="-18000" dirty="0" err="1"/>
              <a:t>μ</a:t>
            </a:r>
            <a:r>
              <a:rPr lang="en-US" altLang="zh-CN" sz="2200" b="1" baseline="-18000" dirty="0" err="1">
                <a:latin typeface="+mn-ea"/>
              </a:rPr>
              <a:t>OP</a:t>
            </a:r>
            <a:r>
              <a:rPr lang="en-US" altLang="zh-CN" sz="2200" b="1" i="1" baseline="-18000" dirty="0" err="1"/>
              <a:t>i</a:t>
            </a:r>
            <a:r>
              <a:rPr lang="en-US" altLang="zh-CN" sz="2200" b="1" dirty="0" smtClean="0">
                <a:latin typeface="+mn-ea"/>
              </a:rPr>
              <a:t>}</a:t>
            </a:r>
            <a:r>
              <a:rPr lang="zh-CN" altLang="en-US" sz="2200" b="1" dirty="0" smtClean="0">
                <a:latin typeface="+mn-ea"/>
              </a:rPr>
              <a:t>，任意</a:t>
            </a:r>
            <a:r>
              <a:rPr lang="en-US" altLang="zh-CN" sz="2200" dirty="0" err="1" smtClean="0"/>
              <a:t>μ</a:t>
            </a:r>
            <a:r>
              <a:rPr lang="en-US" altLang="zh-CN" sz="2200" b="1" dirty="0" err="1" smtClean="0">
                <a:latin typeface="宋体" pitchFamily="2" charset="-122"/>
              </a:rPr>
              <a:t>OP</a:t>
            </a:r>
            <a:r>
              <a:rPr lang="zh-CN" altLang="en-US" sz="2200" b="1" dirty="0">
                <a:latin typeface="+mn-ea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zh-CN" altLang="en-US" sz="2200" b="1" dirty="0" smtClean="0">
                <a:latin typeface="宋体" pitchFamily="2" charset="-122"/>
              </a:rPr>
              <a:t>个</a:t>
            </a:r>
            <a:r>
              <a:rPr lang="en-US" altLang="zh-CN" sz="2200" b="1" i="1" dirty="0" smtClean="0">
                <a:latin typeface="宋体" pitchFamily="2" charset="-122"/>
              </a:rPr>
              <a:t>T</a:t>
            </a:r>
            <a:r>
              <a:rPr lang="en-US" altLang="zh-CN" sz="2200" b="1" baseline="-16000" dirty="0" smtClean="0">
                <a:latin typeface="宋体" pitchFamily="2" charset="-122"/>
              </a:rPr>
              <a:t>C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ea typeface="+mn-ea"/>
              </a:rPr>
              <a:t>    实现时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en-US" altLang="zh-CN" sz="2200" b="1" i="1" dirty="0" smtClean="0">
                <a:latin typeface="+mn-ea"/>
              </a:rPr>
              <a:t>T</a:t>
            </a:r>
            <a:r>
              <a:rPr lang="en-US" altLang="zh-CN" sz="2200" b="1" baseline="-25000" dirty="0" smtClean="0">
                <a:latin typeface="+mn-ea"/>
              </a:rPr>
              <a:t>C</a:t>
            </a:r>
            <a:r>
              <a:rPr lang="zh-CN" altLang="en-US" sz="2200" b="1" dirty="0">
                <a:latin typeface="+mn-ea"/>
              </a:rPr>
              <a:t>＝</a:t>
            </a:r>
            <a:r>
              <a:rPr lang="en-US" altLang="zh-CN" sz="2200" b="1" dirty="0">
                <a:latin typeface="+mn-ea"/>
              </a:rPr>
              <a:t>max{</a:t>
            </a:r>
            <a:r>
              <a:rPr lang="en-US" altLang="zh-CN" sz="2200" b="1" i="1" dirty="0">
                <a:latin typeface="+mn-ea"/>
              </a:rPr>
              <a:t>T</a:t>
            </a:r>
            <a:r>
              <a:rPr lang="zh-CN" altLang="en-US" sz="2200" b="1" baseline="-18000" dirty="0">
                <a:latin typeface="+mn-ea"/>
              </a:rPr>
              <a:t>基本</a:t>
            </a:r>
            <a:r>
              <a:rPr lang="en-US" altLang="zh-CN" sz="2200" baseline="-18000" dirty="0" err="1"/>
              <a:t>μ</a:t>
            </a:r>
            <a:r>
              <a:rPr lang="en-US" altLang="zh-CN" sz="2200" b="1" baseline="-18000" dirty="0" err="1">
                <a:latin typeface="+mn-ea"/>
              </a:rPr>
              <a:t>OP</a:t>
            </a:r>
            <a:r>
              <a:rPr lang="en-US" altLang="zh-CN" sz="2200" b="1" i="1" baseline="-18000" dirty="0" err="1"/>
              <a:t>i</a:t>
            </a:r>
            <a:r>
              <a:rPr lang="en-US" altLang="zh-CN" sz="2200" b="1" dirty="0">
                <a:latin typeface="+mn-ea"/>
              </a:rPr>
              <a:t>}</a:t>
            </a:r>
            <a:r>
              <a:rPr lang="zh-CN" altLang="en-US" sz="2200" b="1" dirty="0" smtClean="0">
                <a:latin typeface="+mn-ea"/>
              </a:rPr>
              <a:t>，任意</a:t>
            </a:r>
            <a:r>
              <a:rPr lang="en-US" altLang="zh-CN" sz="2200" dirty="0" err="1" smtClean="0"/>
              <a:t>μ</a:t>
            </a:r>
            <a:r>
              <a:rPr lang="en-US" altLang="zh-CN" sz="2200" b="1" dirty="0" err="1" smtClean="0">
                <a:latin typeface="宋体" pitchFamily="2" charset="-122"/>
              </a:rPr>
              <a:t>OP</a:t>
            </a:r>
            <a:r>
              <a:rPr lang="zh-CN" altLang="en-US" sz="2200" b="1" dirty="0">
                <a:latin typeface="+mn-ea"/>
              </a:rPr>
              <a:t>＝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en-US" altLang="zh-CN" sz="2200" b="1" dirty="0">
                <a:solidFill>
                  <a:srgbClr val="990099"/>
                </a:solidFill>
              </a:rPr>
              <a:t>~</a:t>
            </a:r>
            <a:r>
              <a:rPr lang="en-US" altLang="zh-CN" sz="2200" b="1" i="1" dirty="0">
                <a:solidFill>
                  <a:srgbClr val="990099"/>
                </a:solidFill>
              </a:rPr>
              <a:t>p</a:t>
            </a:r>
            <a:r>
              <a:rPr lang="zh-CN" altLang="en-US" sz="2200" b="1" dirty="0"/>
              <a:t>个</a:t>
            </a:r>
            <a:r>
              <a:rPr lang="en-US" altLang="zh-CN" sz="2200" b="1" i="1" dirty="0" smtClean="0">
                <a:latin typeface="宋体" pitchFamily="2" charset="-122"/>
              </a:rPr>
              <a:t>T</a:t>
            </a:r>
            <a:r>
              <a:rPr lang="en-US" altLang="zh-CN" sz="2200" b="1" baseline="-16000" dirty="0" smtClean="0">
                <a:latin typeface="宋体" pitchFamily="2" charset="-122"/>
              </a:rPr>
              <a:t>C</a:t>
            </a:r>
            <a:r>
              <a:rPr lang="en-US" altLang="zh-CN" sz="2200" b="1" dirty="0" smtClean="0">
                <a:latin typeface="宋体" pitchFamily="2" charset="-122"/>
              </a:rPr>
              <a:t>   </a:t>
            </a:r>
            <a:r>
              <a:rPr lang="zh-CN" altLang="en-US" sz="1800" b="1" dirty="0" smtClean="0">
                <a:solidFill>
                  <a:srgbClr val="FF3399"/>
                </a:solidFill>
                <a:latin typeface="宋体" pitchFamily="2" charset="-122"/>
              </a:rPr>
              <a:t>→</a:t>
            </a:r>
            <a:r>
              <a:rPr lang="en-US" altLang="zh-CN" sz="1800" dirty="0" err="1" smtClean="0"/>
              <a:t>μ</a:t>
            </a:r>
            <a:r>
              <a:rPr lang="en-US" altLang="zh-CN" sz="1800" b="1" dirty="0" err="1" smtClean="0">
                <a:latin typeface="宋体" pitchFamily="2" charset="-122"/>
              </a:rPr>
              <a:t>OP</a:t>
            </a:r>
            <a:r>
              <a:rPr lang="zh-CN" altLang="en-US" sz="1800" b="1" dirty="0" smtClean="0">
                <a:latin typeface="宋体" pitchFamily="2" charset="-122"/>
              </a:rPr>
              <a:t>定时需控制</a:t>
            </a:r>
            <a:endParaRPr lang="en-US" altLang="zh-CN" sz="1800" dirty="0">
              <a:latin typeface="+mn-ea"/>
            </a:endParaRPr>
          </a:p>
        </p:txBody>
      </p:sp>
      <p:sp>
        <p:nvSpPr>
          <p:cNvPr id="48" name="Text Box 5"/>
          <p:cNvSpPr txBox="1">
            <a:spLocks noChangeArrowheads="1"/>
          </p:cNvSpPr>
          <p:nvPr/>
        </p:nvSpPr>
        <p:spPr bwMode="auto">
          <a:xfrm>
            <a:off x="179388" y="3646329"/>
            <a:ext cx="8785225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*基本操作对应的</a:t>
            </a:r>
            <a:r>
              <a:rPr lang="en-US" altLang="zh-CN" dirty="0" err="1" smtClean="0">
                <a:solidFill>
                  <a:srgbClr val="C00000"/>
                </a:solidFill>
                <a:latin typeface="+mn-lt"/>
                <a:ea typeface="+mn-ea"/>
              </a:rPr>
              <a:t>μ</a:t>
            </a:r>
            <a:r>
              <a:rPr lang="en-US" altLang="zh-CN" b="1" dirty="0" err="1" smtClean="0">
                <a:solidFill>
                  <a:srgbClr val="C00000"/>
                </a:solidFill>
                <a:latin typeface="+mn-ea"/>
                <a:ea typeface="+mn-ea"/>
              </a:rPr>
              <a:t>OP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数：</a:t>
            </a:r>
            <a:endParaRPr lang="en-US" altLang="zh-CN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异步控制方式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只需一个</a:t>
            </a:r>
            <a:r>
              <a:rPr lang="en-US" altLang="zh-CN" sz="2200" dirty="0" err="1" smtClean="0"/>
              <a:t>μ</a:t>
            </a:r>
            <a:r>
              <a:rPr lang="en-US" altLang="zh-CN" sz="2200" b="1" dirty="0" err="1" smtClean="0">
                <a:latin typeface="宋体" pitchFamily="2" charset="-122"/>
              </a:rPr>
              <a:t>OP</a:t>
            </a:r>
            <a:r>
              <a:rPr lang="zh-CN" altLang="en-US" sz="2200" b="1" dirty="0" smtClean="0">
                <a:latin typeface="宋体" pitchFamily="2" charset="-122"/>
              </a:rPr>
              <a:t>，节拍≥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zh-CN" altLang="en-US" sz="2200" b="1" dirty="0">
                <a:latin typeface="宋体" pitchFamily="2" charset="-122"/>
              </a:rPr>
              <a:t>个</a:t>
            </a:r>
            <a:r>
              <a:rPr lang="en-US" altLang="zh-CN" sz="2200" b="1" i="1" dirty="0" smtClean="0">
                <a:latin typeface="宋体" pitchFamily="2" charset="-122"/>
              </a:rPr>
              <a:t>T</a:t>
            </a:r>
            <a:r>
              <a:rPr lang="en-US" altLang="zh-CN" sz="2200" b="1" baseline="-16000" dirty="0" smtClean="0">
                <a:latin typeface="宋体" pitchFamily="2" charset="-122"/>
              </a:rPr>
              <a:t>C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+mn-ea"/>
              </a:rPr>
              <a:t>同步控制方式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分解为多个</a:t>
            </a:r>
            <a:r>
              <a:rPr lang="en-US" altLang="zh-CN" sz="2200" dirty="0" err="1" smtClean="0"/>
              <a:t>μ</a:t>
            </a:r>
            <a:r>
              <a:rPr lang="en-US" altLang="zh-CN" sz="2200" b="1" dirty="0" err="1" smtClean="0">
                <a:latin typeface="宋体" pitchFamily="2" charset="-122"/>
              </a:rPr>
              <a:t>OP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如同步</a:t>
            </a:r>
            <a:r>
              <a:rPr lang="en-US" altLang="zh-CN" sz="1800" b="1" dirty="0" smtClean="0">
                <a:latin typeface="宋体" pitchFamily="2" charset="-122"/>
              </a:rPr>
              <a:t>MEM)</a:t>
            </a:r>
            <a:r>
              <a:rPr lang="zh-CN" altLang="en-US" b="1" dirty="0" smtClean="0">
                <a:latin typeface="宋体" pitchFamily="2" charset="-122"/>
              </a:rPr>
              <a:t>，节拍＝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zh-CN" altLang="en-US" sz="2200" b="1" dirty="0">
                <a:latin typeface="宋体" pitchFamily="2" charset="-122"/>
              </a:rPr>
              <a:t>个</a:t>
            </a:r>
            <a:r>
              <a:rPr lang="en-US" altLang="zh-CN" sz="2200" b="1" i="1" dirty="0" smtClean="0">
                <a:latin typeface="宋体" pitchFamily="2" charset="-122"/>
              </a:rPr>
              <a:t>T</a:t>
            </a:r>
            <a:r>
              <a:rPr lang="en-US" altLang="zh-CN" sz="2200" b="1" baseline="-16000" dirty="0" smtClean="0">
                <a:latin typeface="宋体" pitchFamily="2" charset="-122"/>
              </a:rPr>
              <a:t>C</a:t>
            </a:r>
            <a:endParaRPr lang="en-US" altLang="zh-CN" sz="22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680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42</a:t>
            </a:fld>
            <a:endParaRPr lang="en-US" altLang="zh-CN"/>
          </a:p>
        </p:txBody>
      </p:sp>
      <p:sp>
        <p:nvSpPr>
          <p:cNvPr id="13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156177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79636" y="2610485"/>
            <a:ext cx="8784852" cy="355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     ①确定时钟周期长度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 </a:t>
            </a:r>
            <a:r>
              <a:rPr lang="zh-CN" altLang="zh-CN" sz="2200" b="1" dirty="0" smtClean="0">
                <a:latin typeface="+mn-ea"/>
                <a:ea typeface="+mn-ea"/>
              </a:rPr>
              <a:t>一</a:t>
            </a:r>
            <a:r>
              <a:rPr lang="zh-CN" altLang="zh-CN" sz="2200" b="1" dirty="0">
                <a:latin typeface="+mn-ea"/>
                <a:ea typeface="+mn-ea"/>
              </a:rPr>
              <a:t>个时钟周期内</a:t>
            </a:r>
            <a:r>
              <a:rPr lang="zh-CN" altLang="zh-CN" sz="2200" b="1" dirty="0" smtClean="0">
                <a:latin typeface="+mn-ea"/>
                <a:ea typeface="+mn-ea"/>
              </a:rPr>
              <a:t>可完成</a:t>
            </a:r>
            <a:r>
              <a:rPr lang="zh-CN" altLang="zh-CN" sz="2200" b="1" dirty="0">
                <a:latin typeface="+mn-ea"/>
                <a:ea typeface="+mn-ea"/>
              </a:rPr>
              <a:t>哪些部件</a:t>
            </a:r>
            <a:r>
              <a:rPr lang="zh-CN" altLang="zh-CN" sz="2200" b="1" dirty="0" smtClean="0">
                <a:latin typeface="+mn-ea"/>
                <a:ea typeface="+mn-ea"/>
              </a:rPr>
              <a:t>操作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</a:rPr>
              <a:t>         结果：</a:t>
            </a:r>
            <a:r>
              <a:rPr lang="en-US" altLang="zh-CN" sz="2200" b="1" dirty="0" smtClean="0">
                <a:latin typeface="+mn-ea"/>
                <a:ea typeface="+mn-ea"/>
              </a:rPr>
              <a:t>max{GPRs</a:t>
            </a:r>
            <a:r>
              <a:rPr lang="zh-CN" altLang="zh-CN" sz="2200" b="1" dirty="0">
                <a:latin typeface="+mn-ea"/>
                <a:ea typeface="+mn-ea"/>
              </a:rPr>
              <a:t>读</a:t>
            </a:r>
            <a:r>
              <a:rPr lang="en-US" altLang="zh-CN" sz="2200" b="1" dirty="0">
                <a:latin typeface="+mn-ea"/>
                <a:ea typeface="+mn-ea"/>
              </a:rPr>
              <a:t>/</a:t>
            </a:r>
            <a:r>
              <a:rPr lang="zh-CN" altLang="zh-CN" sz="2200" b="1" dirty="0">
                <a:latin typeface="+mn-ea"/>
                <a:ea typeface="+mn-ea"/>
              </a:rPr>
              <a:t>写、</a:t>
            </a:r>
            <a:r>
              <a:rPr lang="en-US" altLang="zh-CN" sz="2200" b="1" dirty="0">
                <a:latin typeface="+mn-ea"/>
                <a:ea typeface="+mn-ea"/>
              </a:rPr>
              <a:t>ALU</a:t>
            </a:r>
            <a:r>
              <a:rPr lang="zh-CN" altLang="zh-CN" sz="2200" b="1" dirty="0">
                <a:latin typeface="+mn-ea"/>
                <a:ea typeface="+mn-ea"/>
              </a:rPr>
              <a:t>操作、</a:t>
            </a:r>
            <a:r>
              <a:rPr lang="en-US" altLang="zh-CN" sz="2200" b="1" dirty="0">
                <a:latin typeface="+mn-ea"/>
                <a:ea typeface="+mn-ea"/>
              </a:rPr>
              <a:t>IMEM</a:t>
            </a:r>
            <a:r>
              <a:rPr lang="zh-CN" altLang="zh-CN" sz="2200" b="1" dirty="0">
                <a:latin typeface="+mn-ea"/>
                <a:ea typeface="+mn-ea"/>
              </a:rPr>
              <a:t>读、</a:t>
            </a:r>
            <a:r>
              <a:rPr lang="en-US" altLang="zh-CN" sz="2200" b="1" dirty="0">
                <a:latin typeface="+mn-ea"/>
                <a:ea typeface="+mn-ea"/>
              </a:rPr>
              <a:t>DMEM</a:t>
            </a:r>
            <a:r>
              <a:rPr lang="zh-CN" altLang="zh-CN" sz="2200" b="1" dirty="0">
                <a:latin typeface="+mn-ea"/>
                <a:ea typeface="+mn-ea"/>
              </a:rPr>
              <a:t>读</a:t>
            </a:r>
            <a:r>
              <a:rPr lang="en-US" altLang="zh-CN" sz="2200" b="1" dirty="0">
                <a:latin typeface="+mn-ea"/>
                <a:ea typeface="+mn-ea"/>
              </a:rPr>
              <a:t>/</a:t>
            </a:r>
            <a:r>
              <a:rPr lang="zh-CN" altLang="zh-CN" sz="2200" b="1" dirty="0" smtClean="0">
                <a:latin typeface="+mn-ea"/>
                <a:ea typeface="+mn-ea"/>
              </a:rPr>
              <a:t>写</a:t>
            </a:r>
            <a:r>
              <a:rPr lang="en-US" altLang="zh-CN" sz="2200" b="1" dirty="0" smtClean="0">
                <a:latin typeface="+mn-ea"/>
                <a:ea typeface="+mn-ea"/>
              </a:rPr>
              <a:t>}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zh-CN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②</a:t>
            </a:r>
            <a:r>
              <a:rPr lang="zh-CN" altLang="zh-CN" b="1" dirty="0">
                <a:solidFill>
                  <a:schemeClr val="accent2"/>
                </a:solidFill>
                <a:latin typeface="+mn-ea"/>
                <a:ea typeface="+mn-ea"/>
              </a:rPr>
              <a:t>组织各个</a:t>
            </a:r>
            <a:r>
              <a:rPr lang="en-US" altLang="zh-CN" dirty="0" err="1">
                <a:solidFill>
                  <a:schemeClr val="accent2"/>
                </a:solidFill>
                <a:latin typeface="+mn-lt"/>
                <a:ea typeface="+mn-ea"/>
              </a:rPr>
              <a:t>μ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OP</a:t>
            </a:r>
            <a:r>
              <a:rPr lang="zh-CN" altLang="zh-CN" b="1" dirty="0">
                <a:solidFill>
                  <a:schemeClr val="accent2"/>
                </a:solidFill>
                <a:latin typeface="+mn-ea"/>
                <a:ea typeface="+mn-ea"/>
              </a:rPr>
              <a:t>的</a:t>
            </a:r>
            <a:r>
              <a:rPr lang="zh-CN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功能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 </a:t>
            </a:r>
            <a:r>
              <a:rPr lang="zh-CN" altLang="zh-CN" sz="2200" b="1" dirty="0" smtClean="0">
                <a:latin typeface="+mn-ea"/>
                <a:ea typeface="+mn-ea"/>
              </a:rPr>
              <a:t>每个</a:t>
            </a:r>
            <a:r>
              <a:rPr lang="en-US" altLang="zh-CN" sz="2200" dirty="0" err="1" smtClean="0">
                <a:latin typeface="+mn-lt"/>
                <a:ea typeface="+mn-ea"/>
              </a:rPr>
              <a:t>μ</a:t>
            </a:r>
            <a:r>
              <a:rPr lang="en-US" altLang="zh-CN" sz="2200" b="1" dirty="0" err="1" smtClean="0">
                <a:latin typeface="+mn-ea"/>
                <a:ea typeface="+mn-ea"/>
              </a:rPr>
              <a:t>OP</a:t>
            </a:r>
            <a:r>
              <a:rPr lang="zh-CN" altLang="zh-CN" sz="2200" b="1" dirty="0" smtClean="0">
                <a:latin typeface="+mn-ea"/>
                <a:ea typeface="+mn-ea"/>
              </a:rPr>
              <a:t>可完成</a:t>
            </a:r>
            <a:r>
              <a:rPr lang="zh-CN" altLang="zh-CN" sz="2200" b="1" dirty="0">
                <a:latin typeface="+mn-ea"/>
                <a:ea typeface="+mn-ea"/>
              </a:rPr>
              <a:t>哪些部件</a:t>
            </a:r>
            <a:r>
              <a:rPr lang="zh-CN" altLang="zh-CN" sz="2200" b="1" dirty="0" smtClean="0">
                <a:latin typeface="+mn-ea"/>
                <a:ea typeface="+mn-ea"/>
              </a:rPr>
              <a:t>操作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+mn-ea"/>
                <a:ea typeface="+mn-ea"/>
              </a:rPr>
              <a:t>         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</a:rPr>
              <a:t>结果：</a:t>
            </a:r>
            <a:r>
              <a:rPr lang="zh-CN" altLang="zh-CN" sz="2200" b="1" dirty="0" smtClean="0"/>
              <a:t>每个</a:t>
            </a:r>
            <a:r>
              <a:rPr lang="en-US" altLang="zh-CN" sz="2200" dirty="0" err="1">
                <a:latin typeface="+mn-lt"/>
                <a:ea typeface="+mn-ea"/>
              </a:rPr>
              <a:t>μ</a:t>
            </a:r>
            <a:r>
              <a:rPr lang="en-US" altLang="zh-CN" sz="2200" b="1" dirty="0" err="1">
                <a:latin typeface="+mn-ea"/>
                <a:ea typeface="+mn-ea"/>
              </a:rPr>
              <a:t>OP</a:t>
            </a:r>
            <a:r>
              <a:rPr lang="zh-CN" altLang="zh-CN" sz="2200" b="1" dirty="0" smtClean="0">
                <a:latin typeface="+mn-ea"/>
                <a:ea typeface="+mn-ea"/>
              </a:rPr>
              <a:t>只</a:t>
            </a:r>
            <a:r>
              <a:rPr lang="zh-CN" altLang="en-US" sz="2200" b="1" dirty="0" smtClean="0">
                <a:latin typeface="+mn-ea"/>
                <a:ea typeface="+mn-ea"/>
              </a:rPr>
              <a:t>含</a:t>
            </a:r>
            <a:r>
              <a:rPr lang="zh-CN" altLang="zh-CN" sz="2200" b="1" dirty="0" smtClean="0">
                <a:latin typeface="+mn-ea"/>
                <a:ea typeface="+mn-ea"/>
              </a:rPr>
              <a:t>一个部件</a:t>
            </a:r>
            <a:r>
              <a:rPr lang="zh-CN" altLang="zh-CN" sz="2200" b="1" dirty="0">
                <a:latin typeface="+mn-ea"/>
                <a:ea typeface="+mn-ea"/>
              </a:rPr>
              <a:t>操作</a:t>
            </a:r>
            <a:r>
              <a:rPr lang="zh-CN" altLang="zh-CN" sz="2200" b="1" dirty="0" smtClean="0">
                <a:latin typeface="+mn-ea"/>
                <a:ea typeface="+mn-ea"/>
              </a:rPr>
              <a:t>，及</a:t>
            </a:r>
            <a:r>
              <a:rPr lang="en-US" altLang="zh-CN" sz="2200" b="1" dirty="0" err="1">
                <a:latin typeface="+mn-ea"/>
                <a:ea typeface="+mn-ea"/>
              </a:rPr>
              <a:t>ExtU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>
                <a:latin typeface="+mn-ea"/>
                <a:ea typeface="+mn-ea"/>
              </a:rPr>
              <a:t>Splice</a:t>
            </a:r>
            <a:r>
              <a:rPr lang="zh-CN" altLang="zh-CN" sz="2200" b="1" dirty="0" smtClean="0">
                <a:latin typeface="+mn-ea"/>
                <a:ea typeface="+mn-ea"/>
              </a:rPr>
              <a:t>等操作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zh-CN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③设置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附加</a:t>
            </a:r>
            <a:r>
              <a:rPr lang="zh-CN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寄存器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 </a:t>
            </a:r>
            <a:r>
              <a:rPr lang="zh-CN" altLang="en-US" sz="2200" b="1" dirty="0" smtClean="0">
                <a:latin typeface="+mn-ea"/>
                <a:ea typeface="+mn-ea"/>
              </a:rPr>
              <a:t>在</a:t>
            </a:r>
            <a:r>
              <a:rPr lang="zh-CN" altLang="zh-CN" sz="2200" b="1" dirty="0" smtClean="0">
                <a:latin typeface="+mn-ea"/>
                <a:ea typeface="+mn-ea"/>
              </a:rPr>
              <a:t>每个</a:t>
            </a:r>
            <a:r>
              <a:rPr lang="en-US" altLang="zh-CN" sz="2200" dirty="0" err="1">
                <a:latin typeface="+mn-lt"/>
                <a:ea typeface="+mn-ea"/>
              </a:rPr>
              <a:t>μ</a:t>
            </a:r>
            <a:r>
              <a:rPr lang="en-US" altLang="zh-CN" sz="2200" b="1" dirty="0" err="1">
                <a:latin typeface="+mn-ea"/>
                <a:ea typeface="+mn-ea"/>
              </a:rPr>
              <a:t>OP</a:t>
            </a:r>
            <a:r>
              <a:rPr lang="zh-CN" altLang="zh-CN" sz="2200" b="1" dirty="0">
                <a:latin typeface="+mn-ea"/>
                <a:ea typeface="+mn-ea"/>
              </a:rPr>
              <a:t>结束的那个时钟</a:t>
            </a:r>
            <a:r>
              <a:rPr lang="zh-CN" altLang="zh-CN" sz="2200" b="1" dirty="0" smtClean="0">
                <a:latin typeface="+mn-ea"/>
                <a:ea typeface="+mn-ea"/>
              </a:rPr>
              <a:t>周期</a:t>
            </a:r>
            <a:r>
              <a:rPr lang="zh-CN" altLang="en-US" sz="2200" b="1" dirty="0" smtClean="0">
                <a:latin typeface="+mn-ea"/>
                <a:ea typeface="+mn-ea"/>
              </a:rPr>
              <a:t>设置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</a:rPr>
              <a:t>         理论结果：</a:t>
            </a:r>
            <a:r>
              <a:rPr lang="zh-CN" altLang="zh-CN" sz="2200" b="1" dirty="0" smtClean="0">
                <a:latin typeface="+mn-ea"/>
                <a:ea typeface="+mn-ea"/>
              </a:rPr>
              <a:t>在</a:t>
            </a:r>
            <a:r>
              <a:rPr lang="en-US" altLang="zh-CN" sz="2200" b="1" dirty="0">
                <a:latin typeface="+mn-ea"/>
                <a:ea typeface="+mn-ea"/>
              </a:rPr>
              <a:t>GPRs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>
                <a:latin typeface="+mn-ea"/>
                <a:ea typeface="+mn-ea"/>
              </a:rPr>
              <a:t>ALU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>
                <a:latin typeface="+mn-ea"/>
                <a:ea typeface="+mn-ea"/>
              </a:rPr>
              <a:t>IMEM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>
                <a:latin typeface="+mn-ea"/>
                <a:ea typeface="+mn-ea"/>
              </a:rPr>
              <a:t>DMEM</a:t>
            </a:r>
            <a:r>
              <a:rPr lang="zh-CN" altLang="zh-CN" sz="2200" b="1" u="sng" dirty="0" smtClean="0">
                <a:latin typeface="+mn-ea"/>
                <a:ea typeface="+mn-ea"/>
              </a:rPr>
              <a:t>之后</a:t>
            </a:r>
            <a:r>
              <a:rPr lang="zh-CN" altLang="zh-CN" sz="2200" b="1" dirty="0" smtClean="0">
                <a:latin typeface="+mn-ea"/>
                <a:ea typeface="+mn-ea"/>
              </a:rPr>
              <a:t>设置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1800" b="1" dirty="0">
                <a:latin typeface="+mn-ea"/>
                <a:ea typeface="+mn-ea"/>
              </a:rPr>
              <a:t> </a:t>
            </a:r>
            <a:r>
              <a:rPr lang="en-US" altLang="zh-CN" sz="1800" b="1" dirty="0" smtClean="0">
                <a:latin typeface="+mn-ea"/>
                <a:ea typeface="+mn-ea"/>
              </a:rPr>
              <a:t>                              </a:t>
            </a:r>
            <a:r>
              <a:rPr lang="zh-CN" altLang="zh-CN" sz="1800" b="1" dirty="0" smtClean="0">
                <a:latin typeface="+mn-ea"/>
                <a:ea typeface="+mn-ea"/>
              </a:rPr>
              <a:t>否则</a:t>
            </a:r>
            <a:r>
              <a:rPr lang="zh-CN" altLang="zh-CN" sz="1800" b="1" dirty="0">
                <a:latin typeface="+mn-ea"/>
                <a:ea typeface="+mn-ea"/>
              </a:rPr>
              <a:t>相应</a:t>
            </a:r>
            <a:r>
              <a:rPr lang="en-US" altLang="zh-CN" sz="1800" dirty="0" err="1" smtClean="0">
                <a:latin typeface="+mn-lt"/>
                <a:ea typeface="+mn-ea"/>
              </a:rPr>
              <a:t>μ</a:t>
            </a:r>
            <a:r>
              <a:rPr lang="en-US" altLang="zh-CN" sz="1800" b="1" dirty="0" err="1" smtClean="0">
                <a:latin typeface="+mn-ea"/>
                <a:ea typeface="+mn-ea"/>
              </a:rPr>
              <a:t>OP</a:t>
            </a:r>
            <a:r>
              <a:rPr lang="zh-CN" altLang="en-US" sz="1800" b="1" dirty="0" smtClean="0">
                <a:latin typeface="+mn-ea"/>
                <a:ea typeface="+mn-ea"/>
              </a:rPr>
              <a:t>需</a:t>
            </a:r>
            <a:r>
              <a:rPr lang="zh-CN" altLang="zh-CN" sz="1800" b="1" dirty="0" smtClean="0">
                <a:latin typeface="+mn-ea"/>
                <a:ea typeface="+mn-ea"/>
              </a:rPr>
              <a:t>多个</a:t>
            </a:r>
            <a:r>
              <a:rPr lang="en-US" altLang="zh-CN" sz="1800" b="1" dirty="0" smtClean="0">
                <a:latin typeface="+mn-ea"/>
                <a:ea typeface="+mn-ea"/>
              </a:rPr>
              <a:t>CLK</a:t>
            </a:r>
            <a:r>
              <a:rPr lang="zh-CN" altLang="en-US" sz="2000" b="1" dirty="0" smtClean="0">
                <a:latin typeface="+mn-ea"/>
                <a:ea typeface="+mn-ea"/>
              </a:rPr>
              <a:t>←</a:t>
            </a:r>
            <a:r>
              <a:rPr lang="zh-CN" altLang="en-US" sz="2000" dirty="0" smtClean="0">
                <a:latin typeface="+mn-ea"/>
                <a:ea typeface="+mn-ea"/>
              </a:rPr>
              <a:t>┘</a:t>
            </a:r>
            <a:endParaRPr lang="en-US" altLang="zh-CN" sz="2000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+mn-ea"/>
                <a:ea typeface="+mn-ea"/>
              </a:rPr>
              <a:t>         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</a:rPr>
              <a:t>实际结果：</a:t>
            </a:r>
            <a:r>
              <a:rPr lang="zh-CN" altLang="zh-CN" sz="2200" b="1" dirty="0" smtClean="0">
                <a:latin typeface="+mn-ea"/>
                <a:ea typeface="+mn-ea"/>
              </a:rPr>
              <a:t>除</a:t>
            </a:r>
            <a:r>
              <a:rPr lang="en-US" altLang="zh-CN" sz="2200" b="1" dirty="0" smtClean="0">
                <a:latin typeface="+mn-ea"/>
                <a:ea typeface="+mn-ea"/>
              </a:rPr>
              <a:t>DMDR</a:t>
            </a:r>
            <a:r>
              <a:rPr lang="zh-CN" altLang="zh-CN" sz="2200" b="1" dirty="0" smtClean="0">
                <a:latin typeface="+mn-ea"/>
                <a:ea typeface="+mn-ea"/>
              </a:rPr>
              <a:t>外</a:t>
            </a:r>
            <a:r>
              <a:rPr lang="zh-CN" altLang="en-US" sz="2200" b="1" dirty="0" smtClean="0">
                <a:latin typeface="+mn-ea"/>
                <a:ea typeface="+mn-ea"/>
              </a:rPr>
              <a:t>都设置            </a:t>
            </a:r>
            <a:r>
              <a:rPr lang="zh-CN" altLang="en-US" sz="2000" b="1" dirty="0" smtClean="0">
                <a:latin typeface="+mn-ea"/>
                <a:ea typeface="+mn-ea"/>
              </a:rPr>
              <a:t>←优化</a:t>
            </a:r>
            <a:r>
              <a:rPr lang="en-US" altLang="zh-CN" sz="2000" b="1" dirty="0" smtClean="0">
                <a:latin typeface="+mn-ea"/>
                <a:ea typeface="+mn-ea"/>
              </a:rPr>
              <a:t>DMEM</a:t>
            </a:r>
            <a:r>
              <a:rPr lang="zh-CN" altLang="en-US" sz="2000" b="1" dirty="0" smtClean="0">
                <a:latin typeface="+mn-ea"/>
                <a:ea typeface="+mn-ea"/>
              </a:rPr>
              <a:t>写操作</a:t>
            </a:r>
            <a:endParaRPr lang="zh-CN" altLang="zh-CN" sz="2200" b="1" dirty="0">
              <a:latin typeface="+mn-ea"/>
              <a:ea typeface="+mn-ea"/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512" y="332656"/>
            <a:ext cx="8784976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、功能部件设计    </a:t>
            </a:r>
            <a:r>
              <a:rPr lang="en-US" altLang="zh-CN" sz="2200" b="1" dirty="0" smtClean="0">
                <a:latin typeface="+mn-ea"/>
              </a:rPr>
              <a:t>--</a:t>
            </a:r>
            <a:r>
              <a:rPr lang="zh-CN" altLang="en-US" sz="2200" b="1" dirty="0">
                <a:latin typeface="+mn-ea"/>
              </a:rPr>
              <a:t>以</a:t>
            </a:r>
            <a:r>
              <a:rPr lang="en-US" altLang="zh-CN" sz="2200" b="1" dirty="0">
                <a:latin typeface="+mn-ea"/>
              </a:rPr>
              <a:t>MIPS</a:t>
            </a:r>
            <a:r>
              <a:rPr lang="zh-CN" altLang="en-US" sz="2200" b="1" dirty="0">
                <a:latin typeface="+mn-ea"/>
              </a:rPr>
              <a:t>为</a:t>
            </a:r>
            <a:r>
              <a:rPr lang="zh-CN" altLang="en-US" sz="2200" b="1" dirty="0" smtClean="0">
                <a:latin typeface="+mn-ea"/>
              </a:rPr>
              <a:t>例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改进单周期数据通路</a:t>
            </a:r>
            <a:r>
              <a:rPr lang="en-US" altLang="zh-CN" sz="2000" b="1" dirty="0" smtClean="0">
                <a:latin typeface="+mn-ea"/>
              </a:rPr>
              <a:t>)</a:t>
            </a:r>
            <a:endParaRPr lang="en-US" altLang="zh-CN" sz="2000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*部件复用方案：</a:t>
            </a:r>
            <a:r>
              <a:rPr lang="zh-CN" altLang="en-US" b="1" dirty="0" smtClean="0">
                <a:latin typeface="+mn-ea"/>
                <a:ea typeface="+mn-ea"/>
              </a:rPr>
              <a:t>有多种，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本例为</a:t>
            </a:r>
            <a:r>
              <a:rPr lang="en-US" altLang="zh-CN" b="1" dirty="0" smtClean="0">
                <a:latin typeface="+mn-ea"/>
                <a:ea typeface="+mn-ea"/>
              </a:rPr>
              <a:t>ACU</a:t>
            </a:r>
            <a:r>
              <a:rPr lang="zh-CN" altLang="en-US" b="1" dirty="0" smtClean="0">
                <a:latin typeface="+mn-ea"/>
                <a:ea typeface="+mn-ea"/>
              </a:rPr>
              <a:t>功能由</a:t>
            </a:r>
            <a:r>
              <a:rPr lang="en-US" altLang="zh-CN" b="1" dirty="0" smtClean="0">
                <a:latin typeface="+mn-ea"/>
                <a:ea typeface="+mn-ea"/>
              </a:rPr>
              <a:t>ALU</a:t>
            </a:r>
            <a:r>
              <a:rPr lang="zh-CN" altLang="en-US" b="1" dirty="0">
                <a:latin typeface="+mn-ea"/>
                <a:ea typeface="+mn-ea"/>
              </a:rPr>
              <a:t>、</a:t>
            </a:r>
            <a:r>
              <a:rPr lang="en-US" altLang="zh-CN" b="1" dirty="0" err="1" smtClean="0">
                <a:latin typeface="+mn-ea"/>
                <a:ea typeface="+mn-ea"/>
              </a:rPr>
              <a:t>ExtU</a:t>
            </a:r>
            <a:r>
              <a:rPr lang="zh-CN" altLang="en-US" b="1" dirty="0" smtClean="0">
                <a:latin typeface="+mn-ea"/>
                <a:ea typeface="+mn-ea"/>
              </a:rPr>
              <a:t>实现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所需操作部件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所需附加寄存器：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179637" y="1268760"/>
            <a:ext cx="8784976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                 </a:t>
            </a:r>
            <a:r>
              <a:rPr lang="en-US" altLang="zh-CN" b="1" dirty="0" smtClean="0">
                <a:latin typeface="+mn-ea"/>
                <a:ea typeface="+mn-ea"/>
              </a:rPr>
              <a:t>ALU/</a:t>
            </a:r>
            <a:r>
              <a:rPr lang="en-US" altLang="zh-CN" b="1" dirty="0" err="1" smtClean="0">
                <a:latin typeface="+mn-ea"/>
                <a:ea typeface="+mn-ea"/>
              </a:rPr>
              <a:t>ExtU</a:t>
            </a:r>
            <a:r>
              <a:rPr lang="en-US" altLang="zh-CN" b="1" dirty="0" smtClean="0">
                <a:latin typeface="+mn-ea"/>
                <a:ea typeface="+mn-ea"/>
              </a:rPr>
              <a:t>/GPRs/IMEM/DMEM</a:t>
            </a:r>
            <a:r>
              <a:rPr lang="zh-CN" altLang="en-US" b="1" dirty="0" smtClean="0">
                <a:latin typeface="+mn-ea"/>
                <a:ea typeface="+mn-ea"/>
              </a:rPr>
              <a:t>，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SL2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、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Splice</a:t>
            </a:r>
            <a:endParaRPr lang="en-US" altLang="zh-CN" b="1" dirty="0" smtClean="0">
              <a:solidFill>
                <a:schemeClr val="accent2"/>
              </a:solidFill>
              <a:latin typeface="+mn-ea"/>
            </a:endParaRPr>
          </a:p>
          <a:p>
            <a:pPr algn="l">
              <a:lnSpc>
                <a:spcPct val="114000"/>
              </a:lnSpc>
            </a:pPr>
            <a:r>
              <a:rPr lang="zh-CN" altLang="en-US" b="1" dirty="0" smtClean="0">
                <a:latin typeface="+mn-ea"/>
              </a:rPr>
              <a:t>    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</a:rPr>
              <a:t>假设：</a:t>
            </a:r>
            <a:r>
              <a:rPr lang="en-US" altLang="zh-CN" sz="2200" b="1" dirty="0" smtClean="0">
                <a:latin typeface="+mn-ea"/>
              </a:rPr>
              <a:t>IMEM</a:t>
            </a:r>
            <a:r>
              <a:rPr lang="zh-CN" altLang="en-US" sz="2200" b="1" dirty="0" smtClean="0">
                <a:latin typeface="+mn-ea"/>
              </a:rPr>
              <a:t>及</a:t>
            </a:r>
            <a:r>
              <a:rPr lang="en-US" altLang="zh-CN" sz="2200" b="1" dirty="0" smtClean="0">
                <a:latin typeface="+mn-ea"/>
              </a:rPr>
              <a:t>DMEM</a:t>
            </a:r>
            <a:r>
              <a:rPr lang="zh-CN" altLang="en-US" sz="2200" b="1" dirty="0" smtClean="0">
                <a:latin typeface="+mn-ea"/>
              </a:rPr>
              <a:t>都为</a:t>
            </a:r>
            <a:r>
              <a:rPr lang="zh-CN" altLang="en-US" sz="2200" b="1" u="sng" dirty="0">
                <a:latin typeface="+mn-ea"/>
              </a:rPr>
              <a:t>同步</a:t>
            </a:r>
            <a:r>
              <a:rPr lang="en-US" altLang="zh-CN" sz="2200" b="1" u="sng" dirty="0" smtClean="0">
                <a:latin typeface="+mn-ea"/>
              </a:rPr>
              <a:t>RAM</a:t>
            </a:r>
            <a:r>
              <a:rPr lang="zh-CN" altLang="en-US" sz="2200" b="1" dirty="0" smtClean="0">
                <a:latin typeface="+mn-ea"/>
              </a:rPr>
              <a:t>、时延</a:t>
            </a:r>
            <a:r>
              <a:rPr lang="zh-CN" altLang="en-US" sz="2200" b="1" u="sng" dirty="0">
                <a:latin typeface="+mn-ea"/>
              </a:rPr>
              <a:t>与</a:t>
            </a:r>
            <a:r>
              <a:rPr lang="en-US" altLang="zh-CN" sz="2200" b="1" u="sng" dirty="0">
                <a:latin typeface="+mn-ea"/>
              </a:rPr>
              <a:t>ALU</a:t>
            </a:r>
            <a:r>
              <a:rPr lang="zh-CN" altLang="en-US" sz="2200" b="1" u="sng" dirty="0" smtClean="0">
                <a:latin typeface="+mn-ea"/>
              </a:rPr>
              <a:t>相当</a:t>
            </a:r>
            <a:r>
              <a:rPr lang="en-US" altLang="zh-CN" sz="1800" b="1" dirty="0" smtClean="0">
                <a:latin typeface="+mn-ea"/>
              </a:rPr>
              <a:t>(</a:t>
            </a:r>
            <a:r>
              <a:rPr lang="zh-CN" altLang="en-US" sz="1800" b="1" dirty="0" smtClean="0">
                <a:latin typeface="+mn-ea"/>
              </a:rPr>
              <a:t>可不</a:t>
            </a:r>
            <a:r>
              <a:rPr lang="zh-CN" altLang="en-US" sz="1800" b="1" dirty="0">
                <a:latin typeface="+mn-ea"/>
              </a:rPr>
              <a:t>考虑</a:t>
            </a:r>
            <a:r>
              <a:rPr lang="en-US" altLang="zh-CN" sz="1800" dirty="0" err="1"/>
              <a:t>μ</a:t>
            </a:r>
            <a:r>
              <a:rPr lang="en-US" altLang="zh-CN" sz="1800" b="1" dirty="0" err="1">
                <a:latin typeface="宋体" pitchFamily="2" charset="-122"/>
              </a:rPr>
              <a:t>OP</a:t>
            </a:r>
            <a:r>
              <a:rPr lang="zh-CN" altLang="en-US" sz="1800" b="1" dirty="0">
                <a:latin typeface="+mn-ea"/>
              </a:rPr>
              <a:t>定时</a:t>
            </a:r>
            <a:r>
              <a:rPr lang="en-US" altLang="zh-CN" sz="1800" b="1" dirty="0" smtClean="0">
                <a:latin typeface="+mn-ea"/>
              </a:rPr>
              <a:t>)</a:t>
            </a:r>
            <a:endParaRPr lang="en-US" altLang="zh-CN" sz="1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138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43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059832" y="764704"/>
            <a:ext cx="581072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A</a:t>
            </a:r>
            <a:r>
              <a:rPr lang="zh-CN" altLang="en-US" b="1" dirty="0" smtClean="0">
                <a:latin typeface="+mn-ea"/>
                <a:ea typeface="+mn-ea"/>
              </a:rPr>
              <a:t>、</a:t>
            </a:r>
            <a:r>
              <a:rPr lang="en-US" altLang="zh-CN" b="1" dirty="0" smtClean="0">
                <a:latin typeface="+mn-ea"/>
                <a:ea typeface="+mn-ea"/>
              </a:rPr>
              <a:t>B</a:t>
            </a:r>
            <a:r>
              <a:rPr lang="zh-CN" altLang="en-US" b="1" dirty="0" smtClean="0">
                <a:latin typeface="+mn-ea"/>
                <a:ea typeface="+mn-ea"/>
              </a:rPr>
              <a:t>、</a:t>
            </a:r>
            <a:r>
              <a:rPr lang="en-US" altLang="zh-CN" b="1" dirty="0" smtClean="0">
                <a:latin typeface="+mn-ea"/>
                <a:ea typeface="+mn-ea"/>
              </a:rPr>
              <a:t>OF</a:t>
            </a:r>
            <a:r>
              <a:rPr lang="zh-CN" altLang="en-US" b="1" dirty="0" smtClean="0">
                <a:latin typeface="+mn-ea"/>
                <a:ea typeface="+mn-ea"/>
              </a:rPr>
              <a:t>无需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OPCmd</a:t>
            </a:r>
            <a:r>
              <a:rPr lang="zh-CN" altLang="en-US" b="1" dirty="0" smtClean="0">
                <a:latin typeface="+mn-ea"/>
                <a:ea typeface="+mn-ea"/>
              </a:rPr>
              <a:t>，</a:t>
            </a:r>
            <a:r>
              <a:rPr lang="en-US" altLang="zh-CN" b="1" dirty="0" err="1" smtClean="0">
                <a:latin typeface="+mn-ea"/>
                <a:ea typeface="+mn-ea"/>
              </a:rPr>
              <a:t>MEMRd</a:t>
            </a:r>
            <a:r>
              <a:rPr lang="zh-CN" altLang="en-US" b="1" dirty="0" smtClean="0">
                <a:latin typeface="宋体" pitchFamily="2" charset="-122"/>
              </a:rPr>
              <a:t>需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个</a:t>
            </a:r>
            <a:r>
              <a:rPr lang="en-US" altLang="zh-CN" b="1" dirty="0" smtClean="0">
                <a:latin typeface="宋体" pitchFamily="2" charset="-122"/>
              </a:rPr>
              <a:t>CLK</a:t>
            </a:r>
            <a:endParaRPr lang="en-US" altLang="zh-CN" dirty="0" smtClean="0">
              <a:solidFill>
                <a:srgbClr val="FF3399"/>
              </a:solidFill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99592" y="1340768"/>
            <a:ext cx="7992888" cy="3024336"/>
            <a:chOff x="899592" y="3140968"/>
            <a:chExt cx="7992888" cy="3024336"/>
          </a:xfrm>
        </p:grpSpPr>
        <p:cxnSp>
          <p:nvCxnSpPr>
            <p:cNvPr id="5" name="直接连接符 8"/>
            <p:cNvCxnSpPr/>
            <p:nvPr/>
          </p:nvCxnSpPr>
          <p:spPr>
            <a:xfrm flipV="1">
              <a:off x="7668344" y="4941168"/>
              <a:ext cx="144016" cy="2098"/>
            </a:xfrm>
            <a:prstGeom prst="straightConnector1">
              <a:avLst/>
            </a:prstGeom>
            <a:ln w="19050">
              <a:solidFill>
                <a:srgbClr val="CC3300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 Box 323"/>
            <p:cNvSpPr txBox="1">
              <a:spLocks noChangeArrowheads="1"/>
            </p:cNvSpPr>
            <p:nvPr/>
          </p:nvSpPr>
          <p:spPr bwMode="auto">
            <a:xfrm>
              <a:off x="3635896" y="4437112"/>
              <a:ext cx="723618" cy="72008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GPRs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7" name="Text Box 363"/>
            <p:cNvSpPr txBox="1">
              <a:spLocks noChangeArrowheads="1"/>
            </p:cNvSpPr>
            <p:nvPr/>
          </p:nvSpPr>
          <p:spPr bwMode="auto">
            <a:xfrm>
              <a:off x="2483768" y="4293096"/>
              <a:ext cx="360040" cy="7200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t" anchorCtr="0"/>
            <a:lstStyle/>
            <a:p>
              <a:pPr>
                <a:lnSpc>
                  <a:spcPct val="80000"/>
                </a:lnSpc>
              </a:pPr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rd</a:t>
              </a:r>
              <a:endParaRPr kumimoji="1" lang="en-US" altLang="zh-CN" sz="1800" b="1" dirty="0" smtClean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80000"/>
                </a:lnSpc>
                <a:spcBef>
                  <a:spcPts val="700"/>
                </a:spcBef>
              </a:pPr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rt</a:t>
              </a:r>
              <a:endParaRPr kumimoji="1" lang="en-US" altLang="zh-CN" sz="1800" b="1" dirty="0" smtClean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70000"/>
                </a:lnSpc>
              </a:pPr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rs</a:t>
              </a:r>
              <a:endParaRPr kumimoji="1" lang="en-US" altLang="zh-CN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2483768" y="4097010"/>
              <a:ext cx="0" cy="170825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5797031" y="5157192"/>
              <a:ext cx="215129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utoShape 15"/>
            <p:cNvSpPr>
              <a:spLocks noChangeArrowheads="1"/>
            </p:cNvSpPr>
            <p:nvPr/>
          </p:nvSpPr>
          <p:spPr bwMode="auto">
            <a:xfrm rot="16200000">
              <a:off x="5724621" y="4724652"/>
              <a:ext cx="936104" cy="361023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latin typeface="+mn-ea"/>
                  <a:ea typeface="+mn-ea"/>
                </a:rPr>
                <a:t>ALU</a:t>
              </a:r>
              <a:endParaRPr lang="zh-CN" altLang="en-US" sz="2000" b="1" dirty="0">
                <a:latin typeface="+mn-ea"/>
                <a:ea typeface="+mn-ea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350106" y="4653137"/>
              <a:ext cx="282252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2483768" y="4841602"/>
              <a:ext cx="1148590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486010" y="5013176"/>
              <a:ext cx="1146348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35"/>
            <p:cNvCxnSpPr>
              <a:stCxn id="41" idx="1"/>
            </p:cNvCxnSpPr>
            <p:nvPr/>
          </p:nvCxnSpPr>
          <p:spPr>
            <a:xfrm rot="10800000" flipV="1">
              <a:off x="3491233" y="3645470"/>
              <a:ext cx="288681" cy="873131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auto">
            <a:xfrm flipV="1">
              <a:off x="4211960" y="5157192"/>
              <a:ext cx="0" cy="12363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6" name="直接连接符 8"/>
            <p:cNvCxnSpPr>
              <a:stCxn id="89" idx="2"/>
            </p:cNvCxnSpPr>
            <p:nvPr/>
          </p:nvCxnSpPr>
          <p:spPr>
            <a:xfrm flipH="1" flipV="1">
              <a:off x="1187624" y="3861048"/>
              <a:ext cx="6984776" cy="468052"/>
            </a:xfrm>
            <a:prstGeom prst="bentConnector3">
              <a:avLst>
                <a:gd name="adj1" fmla="val -2047"/>
              </a:avLst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 bwMode="auto">
            <a:xfrm flipV="1">
              <a:off x="8388424" y="5589240"/>
              <a:ext cx="0" cy="3600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>
            <a:xfrm>
              <a:off x="6373183" y="4653136"/>
              <a:ext cx="575081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6373185" y="4725143"/>
              <a:ext cx="359055" cy="1"/>
            </a:xfrm>
            <a:prstGeom prst="line">
              <a:avLst/>
            </a:prstGeom>
            <a:ln w="12700">
              <a:solidFill>
                <a:srgbClr val="990099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452579" y="3140968"/>
              <a:ext cx="279661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ZF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90232" y="5949280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ALUctr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21520" y="5949280"/>
              <a:ext cx="69244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RegWr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75423" y="4518602"/>
              <a:ext cx="308345" cy="710598"/>
            </a:xfrm>
            <a:prstGeom prst="rect">
              <a:avLst/>
            </a:prstGeom>
            <a:noFill/>
          </p:spPr>
          <p:txBody>
            <a:bodyPr vert="eaVert" wrap="square" lIns="0" tIns="0" rIns="0" bIns="0" rtlCol="0" anchor="ctr" anchorCtr="0">
              <a:noAutofit/>
            </a:bodyPr>
            <a:lstStyle/>
            <a:p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指令字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3059832" y="4624559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3068216" y="4466049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2486010" y="5661248"/>
              <a:ext cx="1137452" cy="0"/>
            </a:xfrm>
            <a:prstGeom prst="line">
              <a:avLst/>
            </a:prstGeom>
            <a:ln w="15875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486010" y="4509120"/>
              <a:ext cx="571902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103"/>
            <p:cNvCxnSpPr/>
            <p:nvPr/>
          </p:nvCxnSpPr>
          <p:spPr>
            <a:xfrm flipV="1">
              <a:off x="2843808" y="4653136"/>
              <a:ext cx="214104" cy="185544"/>
            </a:xfrm>
            <a:prstGeom prst="bentConnector3">
              <a:avLst>
                <a:gd name="adj1" fmla="val -843"/>
              </a:avLst>
            </a:prstGeom>
            <a:ln w="12700">
              <a:solidFill>
                <a:srgbClr val="CC3300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 Box 323"/>
            <p:cNvSpPr txBox="1">
              <a:spLocks noChangeArrowheads="1"/>
            </p:cNvSpPr>
            <p:nvPr/>
          </p:nvSpPr>
          <p:spPr bwMode="auto">
            <a:xfrm>
              <a:off x="3632358" y="5517232"/>
              <a:ext cx="723617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err="1" smtClean="0">
                  <a:latin typeface="宋体" pitchFamily="2" charset="-122"/>
                </a:rPr>
                <a:t>ExtU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 rot="16200000">
              <a:off x="5364536" y="4508673"/>
              <a:ext cx="576063" cy="288926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0" anchor="b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5508104" y="4836508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5516488" y="4398129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 flipV="1">
              <a:off x="5795528" y="4655662"/>
              <a:ext cx="216632" cy="1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483768" y="5445224"/>
              <a:ext cx="53543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imme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 bwMode="auto">
            <a:xfrm>
              <a:off x="1691680" y="4221088"/>
              <a:ext cx="0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 flipH="1" flipV="1">
              <a:off x="3995936" y="5805264"/>
              <a:ext cx="1769" cy="1440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1475656" y="5949280"/>
              <a:ext cx="50405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IRWr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685976" y="5949280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Extctr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39" name="直接连接符 46"/>
            <p:cNvCxnSpPr/>
            <p:nvPr/>
          </p:nvCxnSpPr>
          <p:spPr bwMode="auto">
            <a:xfrm flipV="1">
              <a:off x="3275856" y="5264156"/>
              <a:ext cx="718310" cy="685124"/>
            </a:xfrm>
            <a:prstGeom prst="bentConnector3">
              <a:avLst>
                <a:gd name="adj1" fmla="val 334"/>
              </a:avLst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5100771" y="5949280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ALUAsrc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3779913" y="3501008"/>
              <a:ext cx="504055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36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4203576" y="3535810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4211960" y="3679826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 flipV="1">
              <a:off x="3491232" y="4509122"/>
              <a:ext cx="144664" cy="892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 Box 323"/>
            <p:cNvSpPr txBox="1">
              <a:spLocks noChangeArrowheads="1"/>
            </p:cNvSpPr>
            <p:nvPr/>
          </p:nvSpPr>
          <p:spPr bwMode="auto">
            <a:xfrm>
              <a:off x="7812360" y="4869160"/>
              <a:ext cx="648072" cy="72846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DMEM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46" name="直接连接符 8"/>
            <p:cNvCxnSpPr/>
            <p:nvPr/>
          </p:nvCxnSpPr>
          <p:spPr>
            <a:xfrm rot="5400000" flipH="1" flipV="1">
              <a:off x="7555873" y="4614277"/>
              <a:ext cx="439825" cy="215381"/>
            </a:xfrm>
            <a:prstGeom prst="bentConnector3">
              <a:avLst>
                <a:gd name="adj1" fmla="val 100738"/>
              </a:avLst>
            </a:prstGeom>
            <a:ln w="19050">
              <a:solidFill>
                <a:schemeClr val="accent2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8"/>
            <p:cNvCxnSpPr/>
            <p:nvPr/>
          </p:nvCxnSpPr>
          <p:spPr>
            <a:xfrm rot="10800000">
              <a:off x="4283972" y="3717036"/>
              <a:ext cx="3384372" cy="997584"/>
            </a:xfrm>
            <a:prstGeom prst="bentConnector3">
              <a:avLst>
                <a:gd name="adj1" fmla="val -26150"/>
              </a:avLst>
            </a:prstGeom>
            <a:ln w="19050">
              <a:solidFill>
                <a:schemeClr val="accent2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 bwMode="auto">
            <a:xfrm>
              <a:off x="7380312" y="3354588"/>
              <a:ext cx="0" cy="144256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49" name="TextBox 48"/>
            <p:cNvSpPr txBox="1"/>
            <p:nvPr/>
          </p:nvSpPr>
          <p:spPr>
            <a:xfrm>
              <a:off x="7452320" y="5949280"/>
              <a:ext cx="68566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MEMWr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172400" y="5949280"/>
              <a:ext cx="720080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MEMRd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 bwMode="auto">
            <a:xfrm flipV="1">
              <a:off x="7884368" y="5589240"/>
              <a:ext cx="0" cy="3600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2771800" y="3140968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RegAsrc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 flipV="1">
              <a:off x="8172400" y="5664306"/>
              <a:ext cx="0" cy="14095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54" name="TextBox 53"/>
            <p:cNvSpPr txBox="1"/>
            <p:nvPr/>
          </p:nvSpPr>
          <p:spPr>
            <a:xfrm>
              <a:off x="2483768" y="4005064"/>
              <a:ext cx="612068" cy="21691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addr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55" name="Text Box 323"/>
            <p:cNvSpPr txBox="1">
              <a:spLocks noChangeArrowheads="1"/>
            </p:cNvSpPr>
            <p:nvPr/>
          </p:nvSpPr>
          <p:spPr bwMode="auto">
            <a:xfrm>
              <a:off x="1328102" y="4435016"/>
              <a:ext cx="651610" cy="2901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PC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1979712" y="4540488"/>
              <a:ext cx="144016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187"/>
            <p:cNvCxnSpPr>
              <a:endCxn id="55" idx="1"/>
            </p:cNvCxnSpPr>
            <p:nvPr/>
          </p:nvCxnSpPr>
          <p:spPr>
            <a:xfrm rot="16200000" flipH="1">
              <a:off x="898347" y="4150325"/>
              <a:ext cx="719032" cy="140478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V="1">
              <a:off x="1187624" y="5229199"/>
              <a:ext cx="144016" cy="894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187"/>
            <p:cNvCxnSpPr/>
            <p:nvPr/>
          </p:nvCxnSpPr>
          <p:spPr>
            <a:xfrm rot="16200000" flipH="1">
              <a:off x="1061272" y="5351336"/>
              <a:ext cx="392056" cy="148680"/>
            </a:xfrm>
            <a:prstGeom prst="bentConnector3">
              <a:avLst>
                <a:gd name="adj1" fmla="val 101829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323"/>
            <p:cNvSpPr txBox="1">
              <a:spLocks noChangeArrowheads="1"/>
            </p:cNvSpPr>
            <p:nvPr/>
          </p:nvSpPr>
          <p:spPr bwMode="auto">
            <a:xfrm>
              <a:off x="1331640" y="4867063"/>
              <a:ext cx="648072" cy="50615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IMEM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61" name="直接连接符 199"/>
            <p:cNvCxnSpPr/>
            <p:nvPr/>
          </p:nvCxnSpPr>
          <p:spPr bwMode="auto">
            <a:xfrm>
              <a:off x="1079612" y="4977170"/>
              <a:ext cx="18002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>
            <a:xfrm>
              <a:off x="1979712" y="5634959"/>
              <a:ext cx="504056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1907704" y="3429000"/>
              <a:ext cx="4824536" cy="0"/>
            </a:xfrm>
            <a:prstGeom prst="line">
              <a:avLst/>
            </a:prstGeom>
            <a:ln w="12700">
              <a:solidFill>
                <a:srgbClr val="990099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 Box 323"/>
            <p:cNvSpPr txBox="1">
              <a:spLocks noChangeArrowheads="1"/>
            </p:cNvSpPr>
            <p:nvPr/>
          </p:nvSpPr>
          <p:spPr bwMode="auto">
            <a:xfrm>
              <a:off x="4499992" y="4867063"/>
              <a:ext cx="216023" cy="29012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A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65" name="Text Box 323"/>
            <p:cNvSpPr txBox="1">
              <a:spLocks noChangeArrowheads="1"/>
            </p:cNvSpPr>
            <p:nvPr/>
          </p:nvSpPr>
          <p:spPr bwMode="auto">
            <a:xfrm>
              <a:off x="4499992" y="4437112"/>
              <a:ext cx="216023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B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>
              <a:off x="4355976" y="5013176"/>
              <a:ext cx="149787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355976" y="4581128"/>
              <a:ext cx="149787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 bwMode="auto">
            <a:xfrm flipV="1">
              <a:off x="4609368" y="5157192"/>
              <a:ext cx="0" cy="12363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>
              <a:off x="4609368" y="4326716"/>
              <a:ext cx="0" cy="11039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>
              <a:off x="1043608" y="5120139"/>
              <a:ext cx="0" cy="82914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cxnSp>
          <p:nvCxnSpPr>
            <p:cNvPr id="71" name="直接连接符 97"/>
            <p:cNvCxnSpPr>
              <a:stCxn id="64" idx="3"/>
            </p:cNvCxnSpPr>
            <p:nvPr/>
          </p:nvCxnSpPr>
          <p:spPr>
            <a:xfrm>
              <a:off x="4716015" y="5012128"/>
              <a:ext cx="790497" cy="344054"/>
            </a:xfrm>
            <a:prstGeom prst="bentConnector3">
              <a:avLst>
                <a:gd name="adj1" fmla="val 9251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 Box 18"/>
            <p:cNvSpPr txBox="1">
              <a:spLocks noChangeArrowheads="1"/>
            </p:cNvSpPr>
            <p:nvPr/>
          </p:nvSpPr>
          <p:spPr bwMode="auto">
            <a:xfrm rot="16200000">
              <a:off x="5436544" y="5084737"/>
              <a:ext cx="432047" cy="288926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0" anchor="b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4716015" y="4581128"/>
              <a:ext cx="792089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 Box 323"/>
            <p:cNvSpPr txBox="1">
              <a:spLocks noChangeArrowheads="1"/>
            </p:cNvSpPr>
            <p:nvPr/>
          </p:nvSpPr>
          <p:spPr bwMode="auto">
            <a:xfrm>
              <a:off x="4608003" y="5517232"/>
              <a:ext cx="433164" cy="288032"/>
            </a:xfrm>
            <a:prstGeom prst="rect">
              <a:avLst/>
            </a:prstGeom>
            <a:solidFill>
              <a:srgbClr val="FFCCFF"/>
            </a:solidFill>
            <a:ln w="22225">
              <a:solidFill>
                <a:srgbClr val="990099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SL2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75" name="直接连接符 74"/>
            <p:cNvCxnSpPr>
              <a:stCxn id="29" idx="3"/>
              <a:endCxn id="74" idx="1"/>
            </p:cNvCxnSpPr>
            <p:nvPr/>
          </p:nvCxnSpPr>
          <p:spPr>
            <a:xfrm>
              <a:off x="4355975" y="5661248"/>
              <a:ext cx="252028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5364088" y="4867063"/>
              <a:ext cx="142424" cy="2097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112"/>
            <p:cNvCxnSpPr>
              <a:stCxn id="74" idx="3"/>
            </p:cNvCxnSpPr>
            <p:nvPr/>
          </p:nvCxnSpPr>
          <p:spPr>
            <a:xfrm flipV="1">
              <a:off x="5041167" y="4867063"/>
              <a:ext cx="322921" cy="794185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5075258" y="4725144"/>
              <a:ext cx="432846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5318844" y="4437112"/>
              <a:ext cx="189260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118"/>
            <p:cNvCxnSpPr/>
            <p:nvPr/>
          </p:nvCxnSpPr>
          <p:spPr>
            <a:xfrm rot="16200000" flipH="1">
              <a:off x="4678323" y="4257890"/>
              <a:ext cx="1081906" cy="574469"/>
            </a:xfrm>
            <a:prstGeom prst="bentConnector3">
              <a:avLst>
                <a:gd name="adj1" fmla="val 100262"/>
              </a:avLst>
            </a:prstGeom>
            <a:ln w="19050">
              <a:solidFill>
                <a:schemeClr val="accent2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6372200" y="4941168"/>
              <a:ext cx="282340" cy="711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 Box 323"/>
            <p:cNvSpPr txBox="1">
              <a:spLocks noChangeArrowheads="1"/>
            </p:cNvSpPr>
            <p:nvPr/>
          </p:nvSpPr>
          <p:spPr bwMode="auto">
            <a:xfrm>
              <a:off x="6660231" y="4797152"/>
              <a:ext cx="864096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err="1" smtClean="0">
                  <a:latin typeface="宋体" pitchFamily="2" charset="-122"/>
                </a:rPr>
                <a:t>ALUOut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83" name="Text Box 323"/>
            <p:cNvSpPr txBox="1">
              <a:spLocks noChangeArrowheads="1"/>
            </p:cNvSpPr>
            <p:nvPr/>
          </p:nvSpPr>
          <p:spPr bwMode="auto">
            <a:xfrm>
              <a:off x="6948264" y="4509120"/>
              <a:ext cx="332814" cy="21812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OF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84" name="Text Box 18"/>
            <p:cNvSpPr txBox="1">
              <a:spLocks noChangeArrowheads="1"/>
            </p:cNvSpPr>
            <p:nvPr/>
          </p:nvSpPr>
          <p:spPr bwMode="auto">
            <a:xfrm rot="16200000">
              <a:off x="2987377" y="4436665"/>
              <a:ext cx="432047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0" anchor="b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5" name="Text Box 323"/>
            <p:cNvSpPr txBox="1">
              <a:spLocks noChangeArrowheads="1"/>
            </p:cNvSpPr>
            <p:nvPr/>
          </p:nvSpPr>
          <p:spPr bwMode="auto">
            <a:xfrm>
              <a:off x="5794767" y="3933056"/>
              <a:ext cx="721449" cy="360040"/>
            </a:xfrm>
            <a:prstGeom prst="rect">
              <a:avLst/>
            </a:prstGeom>
            <a:solidFill>
              <a:srgbClr val="FFCCFF"/>
            </a:solidFill>
            <a:ln w="22225">
              <a:solidFill>
                <a:srgbClr val="990099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dirty="0" smtClean="0">
                  <a:latin typeface="+mn-lt"/>
                </a:rPr>
                <a:t>Splice</a:t>
              </a:r>
              <a:endParaRPr kumimoji="1" lang="zh-CN" altLang="en-US" sz="2000" dirty="0">
                <a:latin typeface="+mn-lt"/>
              </a:endParaRPr>
            </a:p>
          </p:txBody>
        </p:sp>
        <p:cxnSp>
          <p:nvCxnSpPr>
            <p:cNvPr id="86" name="直接连接符 85"/>
            <p:cNvCxnSpPr/>
            <p:nvPr/>
          </p:nvCxnSpPr>
          <p:spPr>
            <a:xfrm>
              <a:off x="2486010" y="4221982"/>
              <a:ext cx="3308757" cy="0"/>
            </a:xfrm>
            <a:prstGeom prst="line">
              <a:avLst/>
            </a:prstGeom>
            <a:ln w="1905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2123729" y="4004170"/>
              <a:ext cx="3671038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6517111" y="4149080"/>
              <a:ext cx="1366362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 Box 18"/>
            <p:cNvSpPr txBox="1">
              <a:spLocks noChangeArrowheads="1"/>
            </p:cNvSpPr>
            <p:nvPr/>
          </p:nvSpPr>
          <p:spPr bwMode="auto">
            <a:xfrm rot="16200000">
              <a:off x="7775909" y="4184637"/>
              <a:ext cx="504055" cy="288926"/>
            </a:xfrm>
            <a:prstGeom prst="rect">
              <a:avLst/>
            </a:prstGeom>
            <a:noFill/>
            <a:ln w="22225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0" anchor="b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90" name="直接连接符 8"/>
            <p:cNvCxnSpPr/>
            <p:nvPr/>
          </p:nvCxnSpPr>
          <p:spPr>
            <a:xfrm flipV="1">
              <a:off x="6480212" y="4363006"/>
              <a:ext cx="1403262" cy="578162"/>
            </a:xfrm>
            <a:prstGeom prst="bentConnector3">
              <a:avLst>
                <a:gd name="adj1" fmla="val -150"/>
              </a:avLst>
            </a:prstGeom>
            <a:ln w="19050">
              <a:solidFill>
                <a:schemeClr val="accent2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8"/>
            <p:cNvCxnSpPr/>
            <p:nvPr/>
          </p:nvCxnSpPr>
          <p:spPr>
            <a:xfrm flipH="1">
              <a:off x="4283968" y="3573016"/>
              <a:ext cx="4392488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 Box 323"/>
            <p:cNvSpPr txBox="1">
              <a:spLocks noChangeArrowheads="1"/>
            </p:cNvSpPr>
            <p:nvPr/>
          </p:nvSpPr>
          <p:spPr bwMode="auto">
            <a:xfrm>
              <a:off x="1331640" y="5515135"/>
              <a:ext cx="648072" cy="2901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IR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>
            <a:xfrm>
              <a:off x="2123728" y="4004170"/>
              <a:ext cx="1" cy="1081014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矩形 93"/>
            <p:cNvSpPr/>
            <p:nvPr/>
          </p:nvSpPr>
          <p:spPr>
            <a:xfrm>
              <a:off x="1531431" y="4005064"/>
              <a:ext cx="376273" cy="2160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dirty="0" smtClean="0">
                  <a:solidFill>
                    <a:schemeClr val="tx1"/>
                  </a:solidFill>
                  <a:latin typeface="+mn-ea"/>
                </a:rPr>
                <a:t>≥</a:t>
              </a:r>
              <a:r>
                <a:rPr lang="en-US" altLang="zh-CN" sz="1200" b="1" dirty="0" smtClean="0">
                  <a:solidFill>
                    <a:schemeClr val="tx1"/>
                  </a:solidFill>
                  <a:latin typeface="+mn-ea"/>
                </a:rPr>
                <a:t>1</a:t>
              </a:r>
              <a:endParaRPr lang="zh-CN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95" name="直接连接符 94"/>
            <p:cNvCxnSpPr/>
            <p:nvPr/>
          </p:nvCxnSpPr>
          <p:spPr bwMode="auto">
            <a:xfrm>
              <a:off x="1619672" y="3523128"/>
              <a:ext cx="0" cy="4819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96" name="矩形 95"/>
            <p:cNvSpPr/>
            <p:nvPr/>
          </p:nvSpPr>
          <p:spPr>
            <a:xfrm>
              <a:off x="1681613" y="3645024"/>
              <a:ext cx="298100" cy="16419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</a:rPr>
                <a:t>&amp;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97" name="直接连接符 96"/>
            <p:cNvCxnSpPr/>
            <p:nvPr/>
          </p:nvCxnSpPr>
          <p:spPr bwMode="auto">
            <a:xfrm>
              <a:off x="1835696" y="3808022"/>
              <a:ext cx="1" cy="19614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98" name="直接连接符 97"/>
            <p:cNvCxnSpPr/>
            <p:nvPr/>
          </p:nvCxnSpPr>
          <p:spPr bwMode="auto">
            <a:xfrm>
              <a:off x="1772072" y="3356992"/>
              <a:ext cx="0" cy="2880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1907704" y="3429000"/>
              <a:ext cx="0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00" name="直接连接符 99"/>
            <p:cNvCxnSpPr/>
            <p:nvPr/>
          </p:nvCxnSpPr>
          <p:spPr>
            <a:xfrm flipH="1">
              <a:off x="1970095" y="5085184"/>
              <a:ext cx="153634" cy="0"/>
            </a:xfrm>
            <a:prstGeom prst="line">
              <a:avLst/>
            </a:prstGeom>
            <a:ln w="1905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 bwMode="auto">
            <a:xfrm flipV="1">
              <a:off x="1691680" y="5805263"/>
              <a:ext cx="1" cy="14401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>
            <a:xfrm>
              <a:off x="5220967" y="5517232"/>
              <a:ext cx="2591393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5220072" y="4576143"/>
              <a:ext cx="0" cy="941089"/>
            </a:xfrm>
            <a:prstGeom prst="line">
              <a:avLst/>
            </a:prstGeom>
            <a:ln w="19050">
              <a:solidFill>
                <a:schemeClr val="accent2"/>
              </a:solidFill>
              <a:headEnd type="oval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284"/>
            <p:cNvCxnSpPr/>
            <p:nvPr/>
          </p:nvCxnSpPr>
          <p:spPr>
            <a:xfrm flipV="1">
              <a:off x="4455616" y="5445224"/>
              <a:ext cx="620440" cy="216028"/>
            </a:xfrm>
            <a:prstGeom prst="bentConnector3">
              <a:avLst>
                <a:gd name="adj1" fmla="val -243"/>
              </a:avLst>
            </a:prstGeom>
            <a:ln w="19050">
              <a:solidFill>
                <a:schemeClr val="accent2"/>
              </a:solidFill>
              <a:headEnd type="oval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flipV="1">
              <a:off x="5076056" y="4714620"/>
              <a:ext cx="0" cy="730604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 flipV="1">
              <a:off x="6732240" y="3429000"/>
              <a:ext cx="0" cy="1296144"/>
            </a:xfrm>
            <a:prstGeom prst="line">
              <a:avLst/>
            </a:prstGeom>
            <a:ln w="12700">
              <a:solidFill>
                <a:srgbClr val="990099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>
              <a:off x="7524328" y="4941168"/>
              <a:ext cx="143765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5112058" y="4328806"/>
              <a:ext cx="206785" cy="19869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4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09" name="直接连接符 108"/>
            <p:cNvCxnSpPr/>
            <p:nvPr/>
          </p:nvCxnSpPr>
          <p:spPr bwMode="auto">
            <a:xfrm flipV="1">
              <a:off x="3995936" y="5157192"/>
              <a:ext cx="0" cy="1080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0" name="直接连接符 109"/>
            <p:cNvCxnSpPr/>
            <p:nvPr/>
          </p:nvCxnSpPr>
          <p:spPr bwMode="auto">
            <a:xfrm flipH="1" flipV="1">
              <a:off x="5652121" y="5445224"/>
              <a:ext cx="446" cy="50405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1" name="直接连接符 110"/>
            <p:cNvCxnSpPr/>
            <p:nvPr/>
          </p:nvCxnSpPr>
          <p:spPr bwMode="auto">
            <a:xfrm>
              <a:off x="3196279" y="3356992"/>
              <a:ext cx="1" cy="10081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2" name="直接连接符 199"/>
            <p:cNvCxnSpPr/>
            <p:nvPr/>
          </p:nvCxnSpPr>
          <p:spPr bwMode="auto">
            <a:xfrm>
              <a:off x="1475656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13" name="直接连接符 112"/>
            <p:cNvCxnSpPr>
              <a:endCxn id="60" idx="1"/>
            </p:cNvCxnSpPr>
            <p:nvPr/>
          </p:nvCxnSpPr>
          <p:spPr bwMode="auto">
            <a:xfrm>
              <a:off x="1043608" y="5120139"/>
              <a:ext cx="288032" cy="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4" name="直接连接符 113"/>
            <p:cNvCxnSpPr/>
            <p:nvPr/>
          </p:nvCxnSpPr>
          <p:spPr>
            <a:xfrm>
              <a:off x="8676457" y="3571814"/>
              <a:ext cx="0" cy="1661578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8460432" y="5229200"/>
              <a:ext cx="216025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 bwMode="auto">
            <a:xfrm>
              <a:off x="8029176" y="3356992"/>
              <a:ext cx="0" cy="7171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>
              <a:off x="4067943" y="3356992"/>
              <a:ext cx="1" cy="1440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8" name="直接连接符 432"/>
            <p:cNvCxnSpPr/>
            <p:nvPr/>
          </p:nvCxnSpPr>
          <p:spPr bwMode="auto">
            <a:xfrm>
              <a:off x="1326462" y="3354588"/>
              <a:ext cx="293210" cy="168540"/>
            </a:xfrm>
            <a:prstGeom prst="bentConnector3">
              <a:avLst>
                <a:gd name="adj1" fmla="val -1048"/>
              </a:avLst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119" name="TextBox 118"/>
            <p:cNvSpPr txBox="1"/>
            <p:nvPr/>
          </p:nvSpPr>
          <p:spPr>
            <a:xfrm>
              <a:off x="1043608" y="3140968"/>
              <a:ext cx="50405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PCWr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619671" y="3140968"/>
              <a:ext cx="612069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PCWrB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881794" y="3140968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RegDsrc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2" name="矩形 121"/>
            <p:cNvSpPr/>
            <p:nvPr/>
          </p:nvSpPr>
          <p:spPr bwMode="auto">
            <a:xfrm>
              <a:off x="5508104" y="5322976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3" name="矩形 122"/>
            <p:cNvSpPr/>
            <p:nvPr/>
          </p:nvSpPr>
          <p:spPr bwMode="auto">
            <a:xfrm>
              <a:off x="5516488" y="5054364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4" name="矩形 123"/>
            <p:cNvSpPr/>
            <p:nvPr/>
          </p:nvSpPr>
          <p:spPr bwMode="auto">
            <a:xfrm>
              <a:off x="7884368" y="4465584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5" name="矩形 124"/>
            <p:cNvSpPr/>
            <p:nvPr/>
          </p:nvSpPr>
          <p:spPr bwMode="auto">
            <a:xfrm>
              <a:off x="7892752" y="4112445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740352" y="3140968"/>
              <a:ext cx="68566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PCsrc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27" name="直接连接符 126"/>
            <p:cNvCxnSpPr/>
            <p:nvPr/>
          </p:nvCxnSpPr>
          <p:spPr bwMode="auto">
            <a:xfrm flipV="1">
              <a:off x="6228184" y="5253664"/>
              <a:ext cx="0" cy="6956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28" name="TextBox 127"/>
            <p:cNvSpPr txBox="1"/>
            <p:nvPr/>
          </p:nvSpPr>
          <p:spPr>
            <a:xfrm>
              <a:off x="6926336" y="3140968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ALUOWr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253171" y="3140968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ALUBsrc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30" name="直接连接符 129"/>
            <p:cNvCxnSpPr/>
            <p:nvPr/>
          </p:nvCxnSpPr>
          <p:spPr bwMode="auto">
            <a:xfrm flipH="1">
              <a:off x="5650527" y="3356992"/>
              <a:ext cx="1593" cy="10081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31" name="TextBox 130"/>
            <p:cNvSpPr txBox="1"/>
            <p:nvPr/>
          </p:nvSpPr>
          <p:spPr>
            <a:xfrm>
              <a:off x="899592" y="5949280"/>
              <a:ext cx="50405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IMRd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32" name="直接连接符 199"/>
            <p:cNvCxnSpPr/>
            <p:nvPr/>
          </p:nvCxnSpPr>
          <p:spPr bwMode="auto">
            <a:xfrm flipV="1">
              <a:off x="1475656" y="5805264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33" name="直接连接符 199"/>
            <p:cNvCxnSpPr/>
            <p:nvPr/>
          </p:nvCxnSpPr>
          <p:spPr bwMode="auto">
            <a:xfrm flipV="1">
              <a:off x="7377723" y="5085184"/>
              <a:ext cx="2589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34" name="直接连接符 199"/>
            <p:cNvCxnSpPr/>
            <p:nvPr/>
          </p:nvCxnSpPr>
          <p:spPr bwMode="auto">
            <a:xfrm>
              <a:off x="7092280" y="4398129"/>
              <a:ext cx="0" cy="10260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135" name="椭圆 134"/>
            <p:cNvSpPr/>
            <p:nvPr/>
          </p:nvSpPr>
          <p:spPr bwMode="auto">
            <a:xfrm>
              <a:off x="1259632" y="4941168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6" name="椭圆 135"/>
            <p:cNvSpPr/>
            <p:nvPr/>
          </p:nvSpPr>
          <p:spPr bwMode="auto">
            <a:xfrm>
              <a:off x="8135324" y="5596465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37" name="Text Box 5"/>
          <p:cNvSpPr txBox="1">
            <a:spLocks noChangeArrowheads="1"/>
          </p:cNvSpPr>
          <p:nvPr/>
        </p:nvSpPr>
        <p:spPr bwMode="auto">
          <a:xfrm>
            <a:off x="2915816" y="4387170"/>
            <a:ext cx="597666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附加</a:t>
            </a:r>
            <a:r>
              <a:rPr lang="en-US" altLang="zh-CN" b="1" dirty="0" smtClean="0">
                <a:latin typeface="+mn-ea"/>
                <a:ea typeface="+mn-ea"/>
              </a:rPr>
              <a:t>REG</a:t>
            </a:r>
            <a:r>
              <a:rPr lang="zh-CN" altLang="en-US" b="1" dirty="0" smtClean="0">
                <a:latin typeface="+mn-ea"/>
                <a:ea typeface="+mn-ea"/>
              </a:rPr>
              <a:t>在</a:t>
            </a:r>
            <a:r>
              <a:rPr lang="en-US" altLang="zh-CN" b="1" dirty="0" smtClean="0">
                <a:latin typeface="+mn-ea"/>
                <a:ea typeface="+mn-ea"/>
              </a:rPr>
              <a:t>CLK</a:t>
            </a:r>
            <a:r>
              <a:rPr lang="zh-CN" altLang="en-US" b="1" dirty="0" smtClean="0">
                <a:latin typeface="+mn-ea"/>
                <a:ea typeface="+mn-ea"/>
              </a:rPr>
              <a:t>结束时写入，</a:t>
            </a:r>
            <a:r>
              <a:rPr lang="en-US" altLang="zh-CN" b="1" dirty="0" smtClean="0">
                <a:latin typeface="+mn-ea"/>
                <a:ea typeface="+mn-ea"/>
              </a:rPr>
              <a:t>MEM</a:t>
            </a:r>
            <a:r>
              <a:rPr lang="zh-CN" altLang="en-US" b="1" dirty="0" smtClean="0">
                <a:latin typeface="+mn-ea"/>
                <a:ea typeface="+mn-ea"/>
              </a:rPr>
              <a:t>在中间写入</a:t>
            </a:r>
            <a:endParaRPr lang="en-US" altLang="zh-CN" sz="2000" b="1" dirty="0">
              <a:latin typeface="+mn-ea"/>
              <a:ea typeface="+mn-ea"/>
            </a:endParaRPr>
          </a:p>
        </p:txBody>
      </p:sp>
      <p:grpSp>
        <p:nvGrpSpPr>
          <p:cNvPr id="249" name="组合 248"/>
          <p:cNvGrpSpPr/>
          <p:nvPr/>
        </p:nvGrpSpPr>
        <p:grpSpPr>
          <a:xfrm>
            <a:off x="1403648" y="4869160"/>
            <a:ext cx="5955704" cy="1324608"/>
            <a:chOff x="1403648" y="4725144"/>
            <a:chExt cx="5955704" cy="1324608"/>
          </a:xfrm>
        </p:grpSpPr>
        <p:sp>
          <p:nvSpPr>
            <p:cNvPr id="190" name="TextBox 189"/>
            <p:cNvSpPr txBox="1"/>
            <p:nvPr/>
          </p:nvSpPr>
          <p:spPr>
            <a:xfrm>
              <a:off x="1403648" y="5013176"/>
              <a:ext cx="38100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Clk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91" name="直接连接符 190"/>
            <p:cNvCxnSpPr/>
            <p:nvPr/>
          </p:nvCxnSpPr>
          <p:spPr>
            <a:xfrm>
              <a:off x="2483768" y="5017946"/>
              <a:ext cx="0" cy="27878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>
              <a:off x="1979712" y="5013176"/>
              <a:ext cx="50405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>
              <a:off x="1979712" y="5013176"/>
              <a:ext cx="0" cy="28355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>
              <a:off x="1835696" y="5301208"/>
              <a:ext cx="14401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>
              <a:off x="1979712" y="4725144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2162342" y="4725144"/>
              <a:ext cx="4921334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l"/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取指令  </a:t>
              </a:r>
              <a:r>
                <a:rPr lang="en-US" altLang="zh-CN" sz="1800" b="1" baseline="-25000" dirty="0" smtClean="0">
                  <a:latin typeface="+mn-ea"/>
                  <a:ea typeface="+mn-ea"/>
                  <a:cs typeface="Times New Roman" pitchFamily="18" charset="0"/>
                </a:rPr>
                <a:t> 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读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GPRs    ALU      MEM    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GPRs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97" name="直接连接符 196"/>
            <p:cNvCxnSpPr/>
            <p:nvPr/>
          </p:nvCxnSpPr>
          <p:spPr>
            <a:xfrm flipV="1">
              <a:off x="2483768" y="5329672"/>
              <a:ext cx="0" cy="216024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/>
            <p:cNvSpPr txBox="1"/>
            <p:nvPr/>
          </p:nvSpPr>
          <p:spPr>
            <a:xfrm>
              <a:off x="1989336" y="5545696"/>
              <a:ext cx="782464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solidFill>
                    <a:srgbClr val="990099"/>
                  </a:solidFill>
                  <a:latin typeface="+mn-ea"/>
                  <a:ea typeface="+mn-ea"/>
                  <a:cs typeface="Times New Roman" pitchFamily="18" charset="0"/>
                </a:rPr>
                <a:t>读</a:t>
              </a:r>
              <a:r>
                <a:rPr lang="en-US" altLang="zh-CN" sz="1800" b="1" dirty="0" smtClean="0">
                  <a:solidFill>
                    <a:srgbClr val="990099"/>
                  </a:solidFill>
                  <a:latin typeface="+mn-ea"/>
                  <a:ea typeface="+mn-ea"/>
                  <a:cs typeface="Times New Roman" pitchFamily="18" charset="0"/>
                </a:rPr>
                <a:t>IMEM</a:t>
              </a:r>
              <a:endParaRPr lang="zh-CN" altLang="en-US" sz="1800" b="1" dirty="0" smtClean="0">
                <a:solidFill>
                  <a:srgbClr val="9900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99" name="直接连接符 198"/>
            <p:cNvCxnSpPr/>
            <p:nvPr/>
          </p:nvCxnSpPr>
          <p:spPr>
            <a:xfrm>
              <a:off x="2987824" y="5013176"/>
              <a:ext cx="0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>
            <a:xfrm>
              <a:off x="2477770" y="5301208"/>
              <a:ext cx="51005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>
              <a:off x="3491880" y="5017946"/>
              <a:ext cx="0" cy="27878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>
              <a:off x="2987824" y="5013176"/>
              <a:ext cx="50405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>
              <a:off x="3995936" y="5013176"/>
              <a:ext cx="0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>
              <a:off x="3485882" y="5301208"/>
              <a:ext cx="51005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>
              <a:off x="4499992" y="5017946"/>
              <a:ext cx="0" cy="27878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>
              <a:off x="3995936" y="5013176"/>
              <a:ext cx="50405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>
              <a:off x="5004048" y="5013176"/>
              <a:ext cx="0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>
              <a:off x="4493994" y="5301208"/>
              <a:ext cx="51005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>
              <a:off x="5508104" y="5017946"/>
              <a:ext cx="0" cy="27878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>
              <a:off x="5004048" y="5013176"/>
              <a:ext cx="50405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>
              <a:off x="6012160" y="5013176"/>
              <a:ext cx="0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5502106" y="5301208"/>
              <a:ext cx="51005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/>
            <p:nvPr/>
          </p:nvCxnSpPr>
          <p:spPr>
            <a:xfrm>
              <a:off x="6516216" y="5017946"/>
              <a:ext cx="0" cy="27878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/>
            <p:nvPr/>
          </p:nvCxnSpPr>
          <p:spPr>
            <a:xfrm>
              <a:off x="6012160" y="5013176"/>
              <a:ext cx="50405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/>
            <p:nvPr/>
          </p:nvCxnSpPr>
          <p:spPr>
            <a:xfrm>
              <a:off x="7020272" y="5013176"/>
              <a:ext cx="0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/>
            <p:nvPr/>
          </p:nvCxnSpPr>
          <p:spPr>
            <a:xfrm>
              <a:off x="6510218" y="5301208"/>
              <a:ext cx="51005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/>
            <p:nvPr/>
          </p:nvCxnSpPr>
          <p:spPr>
            <a:xfrm>
              <a:off x="7020272" y="5013176"/>
              <a:ext cx="126809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 flipV="1">
              <a:off x="2987824" y="5329672"/>
              <a:ext cx="0" cy="50405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TextBox 218"/>
            <p:cNvSpPr txBox="1"/>
            <p:nvPr/>
          </p:nvSpPr>
          <p:spPr>
            <a:xfrm>
              <a:off x="2483768" y="5833728"/>
              <a:ext cx="97210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IR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及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PC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4982120" y="5545696"/>
              <a:ext cx="117405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solidFill>
                    <a:srgbClr val="990099"/>
                  </a:solidFill>
                  <a:latin typeface="+mn-ea"/>
                  <a:ea typeface="+mn-ea"/>
                  <a:cs typeface="Times New Roman" pitchFamily="18" charset="0"/>
                </a:rPr>
                <a:t>读</a:t>
              </a:r>
              <a:r>
                <a:rPr lang="en-US" altLang="zh-CN" sz="1800" b="1" dirty="0" smtClean="0">
                  <a:solidFill>
                    <a:srgbClr val="990099"/>
                  </a:solidFill>
                  <a:latin typeface="+mn-ea"/>
                  <a:ea typeface="+mn-ea"/>
                  <a:cs typeface="Times New Roman" pitchFamily="18" charset="0"/>
                </a:rPr>
                <a:t>/</a:t>
              </a:r>
              <a:r>
                <a:rPr lang="zh-CN" altLang="en-US" sz="1800" b="1" dirty="0">
                  <a:solidFill>
                    <a:srgbClr val="990099"/>
                  </a:solidFill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dirty="0" smtClean="0">
                  <a:solidFill>
                    <a:srgbClr val="990099"/>
                  </a:solidFill>
                  <a:latin typeface="+mn-ea"/>
                  <a:ea typeface="+mn-ea"/>
                  <a:cs typeface="Times New Roman" pitchFamily="18" charset="0"/>
                </a:rPr>
                <a:t>DMEM</a:t>
              </a:r>
              <a:endParaRPr lang="zh-CN" altLang="en-US" sz="1800" b="1" dirty="0" smtClean="0">
                <a:solidFill>
                  <a:srgbClr val="9900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21" name="直接连接符 220"/>
            <p:cNvCxnSpPr/>
            <p:nvPr/>
          </p:nvCxnSpPr>
          <p:spPr>
            <a:xfrm flipV="1">
              <a:off x="5508104" y="5329672"/>
              <a:ext cx="0" cy="216024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/>
            <p:nvPr/>
          </p:nvCxnSpPr>
          <p:spPr>
            <a:xfrm flipV="1">
              <a:off x="7020272" y="5329672"/>
              <a:ext cx="0" cy="216024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6564932" y="5545696"/>
              <a:ext cx="794420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GPRs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24" name="直接连接符 223"/>
            <p:cNvCxnSpPr/>
            <p:nvPr/>
          </p:nvCxnSpPr>
          <p:spPr>
            <a:xfrm>
              <a:off x="2987824" y="4725144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>
              <a:off x="3995936" y="4725144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>
              <a:off x="5004048" y="4725144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>
              <a:off x="6012160" y="4725144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/>
            <p:nvPr/>
          </p:nvCxnSpPr>
          <p:spPr>
            <a:xfrm>
              <a:off x="7020272" y="4725144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/>
            <p:nvPr/>
          </p:nvCxnSpPr>
          <p:spPr>
            <a:xfrm flipH="1" flipV="1">
              <a:off x="3988785" y="5329672"/>
              <a:ext cx="1" cy="216024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/>
            <p:cNvSpPr txBox="1"/>
            <p:nvPr/>
          </p:nvSpPr>
          <p:spPr>
            <a:xfrm>
              <a:off x="3614936" y="5545696"/>
              <a:ext cx="747699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A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和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B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>
            <a:xfrm flipV="1">
              <a:off x="5004048" y="5329672"/>
              <a:ext cx="0" cy="50405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TextBox 231"/>
            <p:cNvSpPr txBox="1"/>
            <p:nvPr/>
          </p:nvSpPr>
          <p:spPr>
            <a:xfrm>
              <a:off x="4427983" y="5833728"/>
              <a:ext cx="1440161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ALUOut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及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PC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254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5" name="AutoShape 499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" name="AutoShape 4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3089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139" name="组合 138"/>
          <p:cNvGrpSpPr/>
          <p:nvPr/>
        </p:nvGrpSpPr>
        <p:grpSpPr>
          <a:xfrm>
            <a:off x="3301256" y="6021288"/>
            <a:ext cx="5447209" cy="324035"/>
            <a:chOff x="3301256" y="5949280"/>
            <a:chExt cx="5447209" cy="324035"/>
          </a:xfrm>
        </p:grpSpPr>
        <p:sp>
          <p:nvSpPr>
            <p:cNvPr id="250" name="线形标注 2 249"/>
            <p:cNvSpPr/>
            <p:nvPr/>
          </p:nvSpPr>
          <p:spPr bwMode="auto">
            <a:xfrm>
              <a:off x="6300192" y="5949280"/>
              <a:ext cx="2448273" cy="324035"/>
            </a:xfrm>
            <a:prstGeom prst="borderCallout2">
              <a:avLst>
                <a:gd name="adj1" fmla="val 48951"/>
                <a:gd name="adj2" fmla="val -717"/>
                <a:gd name="adj3" fmla="val 49529"/>
                <a:gd name="adj4" fmla="val -7274"/>
                <a:gd name="adj5" fmla="val 69496"/>
                <a:gd name="adj6" fmla="val -21729"/>
              </a:avLst>
            </a:prstGeom>
            <a:solidFill>
              <a:srgbClr val="CCFFFF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36000" tIns="18000" rIns="36000" bIns="1800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可能写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需另设</a:t>
              </a:r>
              <a:r>
                <a:rPr lang="en-US" altLang="zh-CN" sz="1800" dirty="0" err="1" smtClean="0">
                  <a:latin typeface="+mn-lt"/>
                </a:rPr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OPCmd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>
            <a:xfrm flipV="1">
              <a:off x="3301256" y="6093296"/>
              <a:ext cx="1" cy="144016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/>
            <p:cNvCxnSpPr/>
            <p:nvPr/>
          </p:nvCxnSpPr>
          <p:spPr>
            <a:xfrm flipH="1">
              <a:off x="3301256" y="6237312"/>
              <a:ext cx="242287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  <a:headEnd type="none" w="med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/>
            <p:cNvCxnSpPr/>
            <p:nvPr/>
          </p:nvCxnSpPr>
          <p:spPr>
            <a:xfrm>
              <a:off x="5724128" y="6101681"/>
              <a:ext cx="0" cy="13563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  <a:headEnd type="triangle" w="med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3" name="Text Box 5"/>
          <p:cNvSpPr txBox="1">
            <a:spLocks noChangeArrowheads="1"/>
          </p:cNvSpPr>
          <p:nvPr/>
        </p:nvSpPr>
        <p:spPr bwMode="auto">
          <a:xfrm>
            <a:off x="179512" y="332656"/>
            <a:ext cx="331236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、部件互连设计</a:t>
            </a:r>
            <a:endParaRPr lang="en-US" altLang="zh-CN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数据路径的修改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+mn-ea"/>
            </a:endParaRPr>
          </a:p>
          <a:p>
            <a:pPr algn="l">
              <a:lnSpc>
                <a:spcPct val="105000"/>
              </a:lnSpc>
            </a:pPr>
            <a:endParaRPr lang="en-US" altLang="zh-CN" b="1" dirty="0">
              <a:solidFill>
                <a:srgbClr val="C00000"/>
              </a:solidFill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</a:rPr>
              <a:t> *</a:t>
            </a:r>
            <a:r>
              <a:rPr lang="en-US" altLang="zh-CN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时序的组织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：</a:t>
            </a:r>
            <a:endParaRPr lang="en-US" altLang="zh-CN" b="1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214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44</a:t>
            </a:fld>
            <a:endParaRPr lang="en-US" altLang="zh-CN"/>
          </a:p>
        </p:txBody>
      </p:sp>
      <p:sp>
        <p:nvSpPr>
          <p:cNvPr id="80" name="Text Box 5"/>
          <p:cNvSpPr txBox="1">
            <a:spLocks noChangeArrowheads="1"/>
          </p:cNvSpPr>
          <p:nvPr/>
        </p:nvSpPr>
        <p:spPr bwMode="auto">
          <a:xfrm>
            <a:off x="179512" y="274185"/>
            <a:ext cx="878497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、指令执行过程的组织</a:t>
            </a:r>
            <a:endParaRPr lang="en-US" altLang="zh-CN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    </a:t>
            </a:r>
            <a:r>
              <a:rPr lang="zh-CN" altLang="en-US" b="1" dirty="0" smtClean="0">
                <a:latin typeface="+mn-ea"/>
                <a:ea typeface="+mn-ea"/>
              </a:rPr>
              <a:t>先讨论取指、执行阶段，再讨论分析阶段</a:t>
            </a:r>
            <a:endParaRPr lang="zh-CN" altLang="en-US" b="1" dirty="0" smtClean="0"/>
          </a:p>
        </p:txBody>
      </p:sp>
      <p:sp>
        <p:nvSpPr>
          <p:cNvPr id="81" name="Text Box 5"/>
          <p:cNvSpPr txBox="1">
            <a:spLocks noChangeArrowheads="1"/>
          </p:cNvSpPr>
          <p:nvPr/>
        </p:nvSpPr>
        <p:spPr bwMode="auto">
          <a:xfrm>
            <a:off x="179512" y="1189201"/>
            <a:ext cx="8784976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  *取指令阶段的</a:t>
            </a:r>
            <a:r>
              <a:rPr lang="en-US" altLang="zh-CN" dirty="0" err="1" smtClean="0">
                <a:solidFill>
                  <a:srgbClr val="C00000"/>
                </a:solidFill>
              </a:rPr>
              <a:t>μ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OPCmd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en-US" altLang="zh-CN" sz="2200" b="1" dirty="0" smtClean="0">
                <a:latin typeface="+mn-ea"/>
                <a:ea typeface="+mn-ea"/>
              </a:rPr>
              <a:t>     t1</a:t>
            </a:r>
            <a:r>
              <a:rPr lang="zh-CN" altLang="en-US" sz="2200" b="1" dirty="0" smtClean="0">
                <a:latin typeface="+mn-ea"/>
                <a:ea typeface="+mn-ea"/>
              </a:rPr>
              <a:t>：</a:t>
            </a:r>
            <a:r>
              <a:rPr lang="en-US" altLang="zh-CN" sz="2200" b="1" dirty="0" err="1" smtClean="0">
                <a:latin typeface="+mn-ea"/>
                <a:ea typeface="+mn-ea"/>
              </a:rPr>
              <a:t>IMRd</a:t>
            </a:r>
            <a:r>
              <a:rPr lang="zh-CN" altLang="zh-CN" sz="2200" b="1" dirty="0" smtClean="0">
                <a:latin typeface="+mn-ea"/>
                <a:ea typeface="+mn-ea"/>
              </a:rPr>
              <a:t>、</a:t>
            </a:r>
            <a:r>
              <a:rPr lang="en-US" altLang="zh-CN" sz="2200" b="1" dirty="0">
                <a:latin typeface="+mn-ea"/>
                <a:ea typeface="+mn-ea"/>
              </a:rPr>
              <a:t>IWMFC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err="1" smtClean="0">
                <a:latin typeface="+mn-ea"/>
                <a:ea typeface="+mn-ea"/>
              </a:rPr>
              <a:t>IRWr</a:t>
            </a:r>
            <a:r>
              <a:rPr lang="zh-CN" altLang="zh-CN" sz="2200" b="1" dirty="0" smtClean="0">
                <a:latin typeface="+mn-ea"/>
                <a:ea typeface="+mn-ea"/>
              </a:rPr>
              <a:t>，</a:t>
            </a:r>
            <a:r>
              <a:rPr lang="en-US" altLang="zh-CN" sz="2200" b="1" dirty="0" smtClean="0">
                <a:latin typeface="+mn-ea"/>
                <a:ea typeface="+mn-ea"/>
              </a:rPr>
              <a:t>       </a:t>
            </a:r>
            <a:r>
              <a:rPr lang="zh-CN" altLang="en-US" sz="2000" b="1" dirty="0" smtClean="0">
                <a:latin typeface="+mn-ea"/>
                <a:ea typeface="+mn-ea"/>
              </a:rPr>
              <a:t>；本例</a:t>
            </a:r>
            <a:r>
              <a:rPr lang="en-US" altLang="zh-CN" sz="2000" b="1" dirty="0" smtClean="0">
                <a:latin typeface="+mn-ea"/>
              </a:rPr>
              <a:t>IWMFC</a:t>
            </a:r>
            <a:r>
              <a:rPr lang="zh-CN" altLang="en-US" sz="2000" b="1" dirty="0" smtClean="0">
                <a:latin typeface="+mn-ea"/>
              </a:rPr>
              <a:t>可缺省</a:t>
            </a:r>
            <a:r>
              <a:rPr lang="en-US" altLang="zh-CN" sz="2000" b="1" dirty="0" smtClean="0">
                <a:latin typeface="+mn-ea"/>
              </a:rPr>
              <a:t>[</a:t>
            </a:r>
            <a:r>
              <a:rPr lang="zh-CN" altLang="en-US" sz="2000" b="1" dirty="0" smtClean="0">
                <a:latin typeface="+mn-ea"/>
              </a:rPr>
              <a:t>已假设</a:t>
            </a:r>
            <a:r>
              <a:rPr lang="en-US" altLang="zh-CN" sz="2000" b="1" dirty="0" smtClean="0">
                <a:latin typeface="+mn-ea"/>
              </a:rPr>
              <a:t>]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latin typeface="+mn-ea"/>
                <a:ea typeface="+mn-ea"/>
              </a:rPr>
              <a:t>           </a:t>
            </a:r>
            <a:r>
              <a:rPr lang="en-US" altLang="zh-CN" sz="2200" b="1" spc="-40" dirty="0" err="1" smtClean="0">
                <a:latin typeface="+mn-ea"/>
                <a:ea typeface="+mn-ea"/>
              </a:rPr>
              <a:t>ALUAsrc</a:t>
            </a:r>
            <a:r>
              <a:rPr lang="zh-CN" altLang="zh-CN" sz="2200" b="1" spc="-40" dirty="0">
                <a:latin typeface="+mn-ea"/>
                <a:ea typeface="+mn-ea"/>
              </a:rPr>
              <a:t>＝</a:t>
            </a:r>
            <a:r>
              <a:rPr lang="en-US" altLang="zh-CN" sz="2200" b="1" spc="-40" dirty="0">
                <a:latin typeface="+mn-ea"/>
                <a:ea typeface="+mn-ea"/>
              </a:rPr>
              <a:t>1</a:t>
            </a:r>
            <a:r>
              <a:rPr lang="zh-CN" altLang="zh-CN" sz="2200" b="1" spc="-40" dirty="0">
                <a:latin typeface="+mn-ea"/>
                <a:ea typeface="+mn-ea"/>
              </a:rPr>
              <a:t>、</a:t>
            </a:r>
            <a:r>
              <a:rPr lang="en-US" altLang="zh-CN" sz="2200" b="1" spc="-40" dirty="0" err="1">
                <a:latin typeface="+mn-ea"/>
                <a:ea typeface="+mn-ea"/>
              </a:rPr>
              <a:t>ALUBsrc</a:t>
            </a:r>
            <a:r>
              <a:rPr lang="zh-CN" altLang="zh-CN" sz="2200" b="1" spc="-40" dirty="0">
                <a:latin typeface="+mn-ea"/>
                <a:ea typeface="+mn-ea"/>
              </a:rPr>
              <a:t>＝</a:t>
            </a:r>
            <a:r>
              <a:rPr lang="en-US" altLang="zh-CN" sz="2200" b="1" spc="-40" dirty="0">
                <a:latin typeface="+mn-ea"/>
                <a:ea typeface="+mn-ea"/>
              </a:rPr>
              <a:t>3</a:t>
            </a:r>
            <a:r>
              <a:rPr lang="zh-CN" altLang="zh-CN" sz="2200" b="1" spc="-40" dirty="0">
                <a:latin typeface="+mn-ea"/>
                <a:ea typeface="+mn-ea"/>
              </a:rPr>
              <a:t>、</a:t>
            </a:r>
            <a:r>
              <a:rPr lang="en-US" altLang="zh-CN" sz="2200" b="1" spc="-40" dirty="0" err="1">
                <a:latin typeface="+mn-ea"/>
                <a:ea typeface="+mn-ea"/>
              </a:rPr>
              <a:t>ALUctr</a:t>
            </a:r>
            <a:r>
              <a:rPr lang="zh-CN" altLang="zh-CN" sz="2200" b="1" spc="-40" dirty="0">
                <a:latin typeface="+mn-ea"/>
                <a:ea typeface="+mn-ea"/>
              </a:rPr>
              <a:t>＝</a:t>
            </a:r>
            <a:r>
              <a:rPr lang="en-US" altLang="zh-CN" sz="2200" b="1" spc="-40" dirty="0">
                <a:latin typeface="+mn-ea"/>
                <a:ea typeface="+mn-ea"/>
              </a:rPr>
              <a:t>0</a:t>
            </a:r>
            <a:r>
              <a:rPr lang="zh-CN" altLang="zh-CN" sz="2200" b="1" spc="-40" dirty="0">
                <a:latin typeface="+mn-ea"/>
                <a:ea typeface="+mn-ea"/>
              </a:rPr>
              <a:t>、</a:t>
            </a:r>
            <a:r>
              <a:rPr lang="en-US" altLang="zh-CN" sz="2200" b="1" spc="-40" dirty="0" err="1">
                <a:latin typeface="+mn-ea"/>
                <a:ea typeface="+mn-ea"/>
              </a:rPr>
              <a:t>PCsrc</a:t>
            </a:r>
            <a:r>
              <a:rPr lang="zh-CN" altLang="zh-CN" sz="2200" b="1" spc="-40" dirty="0">
                <a:latin typeface="+mn-ea"/>
                <a:ea typeface="+mn-ea"/>
              </a:rPr>
              <a:t>＝</a:t>
            </a:r>
            <a:r>
              <a:rPr lang="en-US" altLang="zh-CN" sz="2200" b="1" spc="-40" dirty="0">
                <a:latin typeface="+mn-ea"/>
                <a:ea typeface="+mn-ea"/>
              </a:rPr>
              <a:t>1</a:t>
            </a:r>
            <a:r>
              <a:rPr lang="zh-CN" altLang="zh-CN" sz="2200" b="1" spc="-40" dirty="0">
                <a:latin typeface="+mn-ea"/>
                <a:ea typeface="+mn-ea"/>
              </a:rPr>
              <a:t>、</a:t>
            </a:r>
            <a:r>
              <a:rPr lang="en-US" altLang="zh-CN" sz="2200" b="1" spc="-40" dirty="0" err="1" smtClean="0">
                <a:latin typeface="+mn-ea"/>
                <a:ea typeface="+mn-ea"/>
              </a:rPr>
              <a:t>PCWr</a:t>
            </a:r>
            <a:endParaRPr lang="zh-CN" altLang="zh-CN" sz="2200" b="1" spc="-40" dirty="0">
              <a:latin typeface="+mn-ea"/>
              <a:ea typeface="+mn-ea"/>
            </a:endParaRPr>
          </a:p>
        </p:txBody>
      </p:sp>
      <p:sp>
        <p:nvSpPr>
          <p:cNvPr id="83" name="Text Box 5"/>
          <p:cNvSpPr txBox="1">
            <a:spLocks noChangeArrowheads="1"/>
          </p:cNvSpPr>
          <p:nvPr/>
        </p:nvSpPr>
        <p:spPr bwMode="auto">
          <a:xfrm>
            <a:off x="179512" y="2492896"/>
            <a:ext cx="8784976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  *执行指令阶段的</a:t>
            </a:r>
            <a:r>
              <a:rPr lang="en-US" altLang="zh-CN" dirty="0" err="1" smtClean="0">
                <a:solidFill>
                  <a:srgbClr val="C00000"/>
                </a:solidFill>
              </a:rPr>
              <a:t>μ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OPCmd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序列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    add/sub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指令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en-US" altLang="zh-CN" sz="2200" dirty="0" err="1" smtClean="0"/>
              <a:t>μ</a:t>
            </a:r>
            <a:r>
              <a:rPr lang="en-US" altLang="zh-CN" sz="2200" b="1" dirty="0" err="1" smtClean="0">
                <a:latin typeface="宋体" pitchFamily="2" charset="-122"/>
              </a:rPr>
              <a:t>OP</a:t>
            </a:r>
            <a:r>
              <a:rPr lang="zh-CN" altLang="en-US" sz="2200" b="1" dirty="0" smtClean="0">
                <a:latin typeface="宋体" pitchFamily="2" charset="-122"/>
              </a:rPr>
              <a:t>为</a:t>
            </a:r>
            <a:r>
              <a:rPr lang="en-US" altLang="zh-CN" sz="2200" b="1" dirty="0" err="1" smtClean="0">
                <a:latin typeface="+mn-ea"/>
                <a:ea typeface="+mn-ea"/>
              </a:rPr>
              <a:t>ALUOut</a:t>
            </a:r>
            <a:r>
              <a:rPr lang="zh-CN" altLang="en-US" sz="2200" b="1" dirty="0" smtClean="0">
                <a:latin typeface="+mn-ea"/>
                <a:ea typeface="+mn-ea"/>
              </a:rPr>
              <a:t>←</a:t>
            </a:r>
            <a:r>
              <a:rPr lang="en-US" altLang="zh-CN" sz="2200" b="1" dirty="0" smtClean="0">
                <a:latin typeface="+mn-ea"/>
                <a:ea typeface="+mn-ea"/>
              </a:rPr>
              <a:t>(A)±(B)</a:t>
            </a:r>
            <a:r>
              <a:rPr lang="zh-CN" altLang="en-US" sz="2200" b="1" dirty="0" smtClean="0">
                <a:latin typeface="+mn-ea"/>
                <a:ea typeface="+mn-ea"/>
              </a:rPr>
              <a:t>、</a:t>
            </a:r>
            <a:r>
              <a:rPr lang="en-US" altLang="zh-CN" sz="2200" b="1" dirty="0" smtClean="0">
                <a:latin typeface="+mn-ea"/>
                <a:ea typeface="+mn-ea"/>
              </a:rPr>
              <a:t>GPRs</a:t>
            </a:r>
            <a:r>
              <a:rPr lang="zh-CN" altLang="en-US" sz="2200" b="1" dirty="0" smtClean="0">
                <a:latin typeface="+mn-ea"/>
              </a:rPr>
              <a:t>←</a:t>
            </a:r>
            <a:r>
              <a:rPr lang="en-US" altLang="zh-CN" sz="2200" b="1" dirty="0" err="1" smtClean="0">
                <a:latin typeface="+mn-ea"/>
              </a:rPr>
              <a:t>ALUOut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t2</a:t>
            </a:r>
            <a:r>
              <a:rPr lang="zh-CN" altLang="en-US" sz="2200" b="1" dirty="0" smtClean="0">
                <a:latin typeface="+mn-ea"/>
                <a:ea typeface="+mn-ea"/>
              </a:rPr>
              <a:t>：</a:t>
            </a:r>
            <a:r>
              <a:rPr lang="zh-CN" altLang="zh-CN" sz="2200" b="1" dirty="0">
                <a:latin typeface="+mn-ea"/>
                <a:ea typeface="+mn-ea"/>
              </a:rPr>
              <a:t>无</a:t>
            </a:r>
            <a:r>
              <a:rPr lang="en-US" altLang="zh-CN" sz="2200" b="1" dirty="0">
                <a:latin typeface="+mn-ea"/>
                <a:ea typeface="+mn-ea"/>
              </a:rPr>
              <a:t>  </a:t>
            </a:r>
            <a:r>
              <a:rPr lang="zh-CN" altLang="zh-CN" sz="2200" b="1" dirty="0">
                <a:latin typeface="+mn-ea"/>
                <a:ea typeface="+mn-ea"/>
              </a:rPr>
              <a:t>；</a:t>
            </a:r>
            <a:r>
              <a:rPr lang="en-US" altLang="zh-CN" sz="2200" dirty="0" err="1">
                <a:latin typeface="+mn-lt"/>
                <a:ea typeface="+mn-ea"/>
              </a:rPr>
              <a:t>μ</a:t>
            </a:r>
            <a:r>
              <a:rPr lang="en-US" altLang="zh-CN" sz="2200" b="1" dirty="0" err="1">
                <a:latin typeface="+mn-ea"/>
                <a:ea typeface="+mn-ea"/>
              </a:rPr>
              <a:t>OP</a:t>
            </a:r>
            <a:r>
              <a:rPr lang="zh-CN" altLang="zh-CN" sz="2200" b="1" dirty="0">
                <a:latin typeface="+mn-ea"/>
                <a:ea typeface="+mn-ea"/>
              </a:rPr>
              <a:t>为</a:t>
            </a:r>
            <a:r>
              <a:rPr lang="en-US" altLang="zh-CN" sz="2200" b="1" dirty="0">
                <a:latin typeface="+mn-ea"/>
                <a:ea typeface="+mn-ea"/>
              </a:rPr>
              <a:t>A←(</a:t>
            </a:r>
            <a:r>
              <a:rPr lang="en-US" altLang="zh-CN" sz="2200" b="1" dirty="0" err="1">
                <a:latin typeface="+mn-ea"/>
                <a:ea typeface="+mn-ea"/>
              </a:rPr>
              <a:t>rs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>
                <a:latin typeface="+mn-ea"/>
                <a:ea typeface="+mn-ea"/>
              </a:rPr>
              <a:t>B←(</a:t>
            </a:r>
            <a:r>
              <a:rPr lang="en-US" altLang="zh-CN" sz="2200" b="1" dirty="0" err="1">
                <a:latin typeface="+mn-ea"/>
                <a:ea typeface="+mn-ea"/>
              </a:rPr>
              <a:t>rt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endParaRPr lang="zh-CN" altLang="zh-CN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t3</a:t>
            </a:r>
            <a:r>
              <a:rPr lang="zh-CN" altLang="zh-CN" sz="2200" b="1" dirty="0">
                <a:latin typeface="+mn-ea"/>
                <a:ea typeface="+mn-ea"/>
              </a:rPr>
              <a:t>：</a:t>
            </a:r>
            <a:r>
              <a:rPr lang="en-US" altLang="zh-CN" sz="2200" b="1" dirty="0" err="1">
                <a:latin typeface="+mn-ea"/>
                <a:ea typeface="+mn-ea"/>
              </a:rPr>
              <a:t>ALUAsrc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0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err="1">
                <a:latin typeface="+mn-ea"/>
                <a:ea typeface="+mn-ea"/>
              </a:rPr>
              <a:t>ALUBsrc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2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err="1">
                <a:latin typeface="+mn-ea"/>
                <a:ea typeface="+mn-ea"/>
              </a:rPr>
              <a:t>ALUctr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0/1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err="1">
                <a:latin typeface="+mn-ea"/>
                <a:ea typeface="+mn-ea"/>
              </a:rPr>
              <a:t>ALUOWr</a:t>
            </a:r>
            <a:endParaRPr lang="zh-CN" altLang="zh-CN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t4</a:t>
            </a:r>
            <a:r>
              <a:rPr lang="zh-CN" altLang="zh-CN" sz="2200" b="1" dirty="0">
                <a:latin typeface="+mn-ea"/>
                <a:ea typeface="+mn-ea"/>
              </a:rPr>
              <a:t>：</a:t>
            </a:r>
            <a:r>
              <a:rPr lang="en-US" altLang="zh-CN" sz="2200" b="1" dirty="0" err="1">
                <a:latin typeface="+mn-ea"/>
                <a:ea typeface="+mn-ea"/>
              </a:rPr>
              <a:t>RegAsrc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1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err="1">
                <a:latin typeface="+mn-ea"/>
                <a:ea typeface="+mn-ea"/>
              </a:rPr>
              <a:t>RegDsrc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1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err="1">
                <a:latin typeface="+mn-ea"/>
                <a:ea typeface="+mn-ea"/>
              </a:rPr>
              <a:t>RegWr</a:t>
            </a:r>
            <a:r>
              <a:rPr lang="zh-CN" altLang="zh-CN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End</a:t>
            </a:r>
            <a:endParaRPr lang="zh-CN" altLang="zh-CN" sz="2200" b="1" dirty="0">
              <a:latin typeface="+mn-ea"/>
              <a:ea typeface="+mn-ea"/>
            </a:endParaRPr>
          </a:p>
        </p:txBody>
      </p:sp>
      <p:sp>
        <p:nvSpPr>
          <p:cNvPr id="84" name="Text Box 5"/>
          <p:cNvSpPr txBox="1">
            <a:spLocks noChangeArrowheads="1"/>
          </p:cNvSpPr>
          <p:nvPr/>
        </p:nvSpPr>
        <p:spPr bwMode="auto">
          <a:xfrm>
            <a:off x="179512" y="4629760"/>
            <a:ext cx="8784976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en-US" altLang="zh-CN" b="1" dirty="0" err="1" smtClean="0">
                <a:solidFill>
                  <a:schemeClr val="accent2"/>
                </a:solidFill>
                <a:latin typeface="+mn-ea"/>
                <a:ea typeface="+mn-ea"/>
              </a:rPr>
              <a:t>ori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指令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en-US" altLang="zh-CN" sz="2200" dirty="0" err="1" smtClean="0"/>
              <a:t>μ</a:t>
            </a:r>
            <a:r>
              <a:rPr lang="en-US" altLang="zh-CN" sz="2200" b="1" dirty="0" err="1" smtClean="0">
                <a:latin typeface="宋体" pitchFamily="2" charset="-122"/>
              </a:rPr>
              <a:t>OP</a:t>
            </a:r>
            <a:r>
              <a:rPr lang="zh-CN" altLang="en-US" sz="2200" b="1" dirty="0">
                <a:latin typeface="宋体" pitchFamily="2" charset="-122"/>
              </a:rPr>
              <a:t>为</a:t>
            </a:r>
            <a:r>
              <a:rPr lang="en-US" altLang="zh-CN" sz="2200" b="1" dirty="0" err="1">
                <a:latin typeface="+mn-ea"/>
              </a:rPr>
              <a:t>ALUOut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>
                <a:latin typeface="+mn-ea"/>
              </a:rPr>
              <a:t>(A</a:t>
            </a:r>
            <a:r>
              <a:rPr lang="en-US" altLang="zh-CN" sz="2200" b="1" dirty="0" smtClean="0">
                <a:latin typeface="+mn-ea"/>
              </a:rPr>
              <a:t>)|(</a:t>
            </a:r>
            <a:r>
              <a:rPr lang="en-US" altLang="zh-CN" sz="2200" b="1" dirty="0" err="1" smtClean="0">
                <a:latin typeface="+mn-ea"/>
              </a:rPr>
              <a:t>ExtU</a:t>
            </a:r>
            <a:r>
              <a:rPr lang="en-US" altLang="zh-CN" sz="2200" b="1" dirty="0" smtClean="0">
                <a:latin typeface="+mn-ea"/>
              </a:rPr>
              <a:t>)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>
                <a:latin typeface="+mn-ea"/>
              </a:rPr>
              <a:t>GPRs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 err="1" smtClean="0">
                <a:latin typeface="+mn-ea"/>
              </a:rPr>
              <a:t>ALUOut</a:t>
            </a:r>
            <a:endParaRPr lang="en-US" altLang="zh-CN" sz="2200" b="1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t2</a:t>
            </a:r>
            <a:r>
              <a:rPr lang="zh-CN" altLang="en-US" sz="2200" b="1" dirty="0" smtClean="0">
                <a:latin typeface="+mn-ea"/>
                <a:ea typeface="+mn-ea"/>
              </a:rPr>
              <a:t>：</a:t>
            </a:r>
            <a:r>
              <a:rPr lang="zh-CN" altLang="zh-CN" sz="2200" b="1" dirty="0">
                <a:latin typeface="+mn-ea"/>
                <a:ea typeface="+mn-ea"/>
              </a:rPr>
              <a:t>无</a:t>
            </a:r>
            <a:r>
              <a:rPr lang="en-US" altLang="zh-CN" sz="2200" b="1" dirty="0">
                <a:latin typeface="+mn-ea"/>
                <a:ea typeface="+mn-ea"/>
              </a:rPr>
              <a:t>  </a:t>
            </a:r>
            <a:r>
              <a:rPr lang="zh-CN" altLang="zh-CN" sz="2200" b="1" dirty="0">
                <a:latin typeface="+mn-ea"/>
                <a:ea typeface="+mn-ea"/>
              </a:rPr>
              <a:t>；</a:t>
            </a:r>
            <a:r>
              <a:rPr lang="en-US" altLang="zh-CN" sz="2200" dirty="0" err="1">
                <a:latin typeface="+mn-lt"/>
                <a:ea typeface="+mn-ea"/>
              </a:rPr>
              <a:t>μ</a:t>
            </a:r>
            <a:r>
              <a:rPr lang="en-US" altLang="zh-CN" sz="2200" b="1" dirty="0" err="1">
                <a:latin typeface="+mn-ea"/>
                <a:ea typeface="+mn-ea"/>
              </a:rPr>
              <a:t>OP</a:t>
            </a:r>
            <a:r>
              <a:rPr lang="zh-CN" altLang="zh-CN" sz="2200" b="1" dirty="0" smtClean="0">
                <a:latin typeface="+mn-ea"/>
                <a:ea typeface="+mn-ea"/>
              </a:rPr>
              <a:t>为</a:t>
            </a:r>
            <a:r>
              <a:rPr lang="zh-CN" altLang="zh-CN" sz="2200" b="1" dirty="0">
                <a:latin typeface="+mn-ea"/>
                <a:ea typeface="+mn-ea"/>
              </a:rPr>
              <a:t>为</a:t>
            </a:r>
            <a:r>
              <a:rPr lang="en-US" altLang="zh-CN" sz="2200" b="1" dirty="0">
                <a:latin typeface="+mn-ea"/>
                <a:ea typeface="+mn-ea"/>
              </a:rPr>
              <a:t>A←(</a:t>
            </a:r>
            <a:r>
              <a:rPr lang="en-US" altLang="zh-CN" sz="2200" b="1" dirty="0" err="1">
                <a:latin typeface="+mn-ea"/>
                <a:ea typeface="+mn-ea"/>
              </a:rPr>
              <a:t>rs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endParaRPr lang="zh-CN" altLang="zh-CN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t3</a:t>
            </a:r>
            <a:r>
              <a:rPr lang="zh-CN" altLang="zh-CN" sz="2200" b="1" dirty="0">
                <a:latin typeface="+mn-ea"/>
                <a:ea typeface="+mn-ea"/>
              </a:rPr>
              <a:t>：</a:t>
            </a:r>
            <a:r>
              <a:rPr lang="en-US" altLang="zh-CN" sz="2200" b="1" dirty="0" err="1">
                <a:latin typeface="+mn-ea"/>
                <a:ea typeface="+mn-ea"/>
              </a:rPr>
              <a:t>ALUAsrc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0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err="1">
                <a:latin typeface="+mn-ea"/>
                <a:ea typeface="+mn-ea"/>
              </a:rPr>
              <a:t>ALUBsrc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1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err="1">
                <a:latin typeface="+mn-ea"/>
                <a:ea typeface="+mn-ea"/>
              </a:rPr>
              <a:t>ALUctr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2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err="1" smtClean="0">
                <a:latin typeface="+mn-ea"/>
                <a:ea typeface="+mn-ea"/>
              </a:rPr>
              <a:t>ALUOWr</a:t>
            </a:r>
            <a:endParaRPr lang="zh-CN" altLang="zh-CN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t4</a:t>
            </a:r>
            <a:r>
              <a:rPr lang="zh-CN" altLang="zh-CN" sz="2200" b="1" dirty="0">
                <a:latin typeface="+mn-ea"/>
                <a:ea typeface="+mn-ea"/>
              </a:rPr>
              <a:t>：</a:t>
            </a:r>
            <a:r>
              <a:rPr lang="en-US" altLang="zh-CN" sz="2200" b="1" dirty="0" err="1">
                <a:latin typeface="+mn-ea"/>
                <a:ea typeface="+mn-ea"/>
              </a:rPr>
              <a:t>RegAsrc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0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err="1">
                <a:latin typeface="+mn-ea"/>
                <a:ea typeface="+mn-ea"/>
              </a:rPr>
              <a:t>RegDsrc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1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err="1">
                <a:latin typeface="+mn-ea"/>
                <a:ea typeface="+mn-ea"/>
              </a:rPr>
              <a:t>RegWr</a:t>
            </a:r>
            <a:r>
              <a:rPr lang="zh-CN" altLang="zh-CN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End</a:t>
            </a:r>
            <a:endParaRPr lang="zh-CN" altLang="zh-CN" sz="2200" b="1" dirty="0">
              <a:latin typeface="+mn-ea"/>
              <a:ea typeface="+mn-ea"/>
            </a:endParaRPr>
          </a:p>
        </p:txBody>
      </p:sp>
      <p:sp>
        <p:nvSpPr>
          <p:cNvPr id="85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87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12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3" grpId="0"/>
      <p:bldP spid="8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45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512" y="332656"/>
            <a:ext cx="8784976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en-US" altLang="zh-CN" b="1" dirty="0" err="1" smtClean="0">
                <a:solidFill>
                  <a:schemeClr val="accent2"/>
                </a:solidFill>
                <a:latin typeface="+mn-ea"/>
                <a:ea typeface="+mn-ea"/>
              </a:rPr>
              <a:t>lw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指令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en-US" altLang="zh-CN" sz="2200" dirty="0" err="1" smtClean="0"/>
              <a:t>μ</a:t>
            </a:r>
            <a:r>
              <a:rPr lang="en-US" altLang="zh-CN" sz="2200" b="1" dirty="0" err="1" smtClean="0">
                <a:latin typeface="宋体" pitchFamily="2" charset="-122"/>
              </a:rPr>
              <a:t>OP</a:t>
            </a:r>
            <a:r>
              <a:rPr lang="zh-CN" altLang="en-US" sz="2200" b="1" dirty="0">
                <a:latin typeface="宋体" pitchFamily="2" charset="-122"/>
              </a:rPr>
              <a:t>为</a:t>
            </a:r>
            <a:r>
              <a:rPr lang="en-US" altLang="zh-CN" sz="2200" b="1" dirty="0" err="1">
                <a:latin typeface="+mn-ea"/>
              </a:rPr>
              <a:t>ALUOut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>
                <a:latin typeface="+mn-ea"/>
              </a:rPr>
              <a:t>(A</a:t>
            </a:r>
            <a:r>
              <a:rPr lang="en-US" altLang="zh-CN" sz="2200" b="1" dirty="0" smtClean="0">
                <a:latin typeface="+mn-ea"/>
              </a:rPr>
              <a:t>)</a:t>
            </a:r>
            <a:r>
              <a:rPr lang="zh-CN" altLang="en-US" sz="2200" b="1" dirty="0" smtClean="0">
                <a:latin typeface="+mn-ea"/>
              </a:rPr>
              <a:t>＋</a:t>
            </a:r>
            <a:r>
              <a:rPr lang="en-US" altLang="zh-CN" sz="2200" b="1" dirty="0" smtClean="0">
                <a:latin typeface="+mn-ea"/>
              </a:rPr>
              <a:t>(</a:t>
            </a:r>
            <a:r>
              <a:rPr lang="en-US" altLang="zh-CN" sz="2200" b="1" dirty="0" err="1" smtClean="0">
                <a:latin typeface="+mn-ea"/>
              </a:rPr>
              <a:t>ExtU</a:t>
            </a:r>
            <a:r>
              <a:rPr lang="en-US" altLang="zh-CN" sz="2200" b="1" dirty="0" smtClean="0">
                <a:latin typeface="+mn-ea"/>
              </a:rPr>
              <a:t>)</a:t>
            </a:r>
            <a:r>
              <a:rPr lang="zh-CN" altLang="en-US" sz="2200" b="1" dirty="0" smtClean="0">
                <a:latin typeface="+mn-ea"/>
              </a:rPr>
              <a:t>、</a:t>
            </a:r>
            <a:endParaRPr lang="en-US" altLang="zh-CN" sz="2200" b="1" dirty="0" smtClean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+mn-ea"/>
              </a:rPr>
              <a:t> </a:t>
            </a:r>
            <a:r>
              <a:rPr lang="en-US" altLang="zh-CN" sz="2200" b="1" dirty="0" smtClean="0">
                <a:latin typeface="+mn-ea"/>
              </a:rPr>
              <a:t>                           M</a:t>
            </a:r>
            <a:r>
              <a:rPr lang="en-US" altLang="zh-CN" sz="2200" b="1" dirty="0">
                <a:latin typeface="+mn-ea"/>
              </a:rPr>
              <a:t>[(</a:t>
            </a:r>
            <a:r>
              <a:rPr lang="en-US" altLang="zh-CN" sz="2200" b="1" dirty="0" err="1">
                <a:latin typeface="+mn-ea"/>
              </a:rPr>
              <a:t>ALUOut</a:t>
            </a:r>
            <a:r>
              <a:rPr lang="en-US" altLang="zh-CN" sz="2200" b="1" dirty="0" smtClean="0">
                <a:latin typeface="+mn-ea"/>
              </a:rPr>
              <a:t>)]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smtClean="0">
                <a:latin typeface="+mn-ea"/>
              </a:rPr>
              <a:t>GPRs</a:t>
            </a:r>
            <a:r>
              <a:rPr lang="zh-CN" altLang="en-US" sz="2200" b="1" dirty="0" smtClean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M[(</a:t>
            </a:r>
            <a:r>
              <a:rPr lang="en-US" altLang="zh-CN" sz="2200" b="1" dirty="0" err="1" smtClean="0">
                <a:latin typeface="+mn-ea"/>
              </a:rPr>
              <a:t>ALUOut</a:t>
            </a:r>
            <a:r>
              <a:rPr lang="en-US" altLang="zh-CN" sz="2200" b="1" dirty="0" smtClean="0">
                <a:latin typeface="+mn-ea"/>
              </a:rPr>
              <a:t>)]</a:t>
            </a:r>
            <a:endParaRPr lang="en-US" altLang="zh-CN" sz="2200" b="1" dirty="0">
              <a:latin typeface="+mn-ea"/>
            </a:endParaRPr>
          </a:p>
          <a:p>
            <a:pPr algn="l">
              <a:lnSpc>
                <a:spcPct val="10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                          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由于</a:t>
            </a:r>
            <a:r>
              <a:rPr lang="zh-CN" altLang="en-US" sz="2000" b="1" dirty="0">
                <a:latin typeface="宋体" pitchFamily="2" charset="-122"/>
              </a:rPr>
              <a:t>未设置</a:t>
            </a:r>
            <a:r>
              <a:rPr lang="en-US" altLang="zh-CN" sz="2000" b="1" dirty="0">
                <a:latin typeface="宋体" pitchFamily="2" charset="-122"/>
              </a:rPr>
              <a:t>MDR</a:t>
            </a:r>
            <a:r>
              <a:rPr lang="zh-CN" altLang="en-US" sz="2000" b="1" dirty="0">
                <a:latin typeface="宋体" pitchFamily="2" charset="-122"/>
              </a:rPr>
              <a:t>，</a:t>
            </a:r>
            <a:r>
              <a:rPr lang="en-US" altLang="zh-CN" sz="2000" b="1" dirty="0" smtClean="0">
                <a:latin typeface="宋体" pitchFamily="2" charset="-122"/>
              </a:rPr>
              <a:t>DMEM</a:t>
            </a:r>
            <a:r>
              <a:rPr lang="zh-CN" altLang="en-US" sz="2000" b="1" dirty="0" smtClean="0">
                <a:latin typeface="宋体" pitchFamily="2" charset="-122"/>
              </a:rPr>
              <a:t>读操作</a:t>
            </a:r>
            <a:r>
              <a:rPr lang="zh-CN" altLang="en-US" sz="2000" b="1" dirty="0">
                <a:latin typeface="宋体" pitchFamily="2" charset="-122"/>
              </a:rPr>
              <a:t>需</a:t>
            </a:r>
            <a:r>
              <a:rPr lang="zh-CN" altLang="en-US" sz="2000" b="1" dirty="0" smtClean="0">
                <a:latin typeface="宋体" pitchFamily="2" charset="-122"/>
              </a:rPr>
              <a:t>保持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latin typeface="+mn-ea"/>
                <a:ea typeface="+mn-ea"/>
              </a:rPr>
              <a:t>      t2</a:t>
            </a:r>
            <a:r>
              <a:rPr lang="zh-CN" altLang="en-US" sz="2200" b="1" dirty="0" smtClean="0">
                <a:latin typeface="+mn-ea"/>
                <a:ea typeface="+mn-ea"/>
              </a:rPr>
              <a:t>：</a:t>
            </a:r>
            <a:r>
              <a:rPr lang="zh-CN" altLang="zh-CN" sz="2200" b="1" dirty="0">
                <a:latin typeface="+mn-ea"/>
                <a:ea typeface="+mn-ea"/>
              </a:rPr>
              <a:t>无</a:t>
            </a:r>
            <a:r>
              <a:rPr lang="en-US" altLang="zh-CN" sz="2200" b="1" dirty="0">
                <a:latin typeface="+mn-ea"/>
                <a:ea typeface="+mn-ea"/>
              </a:rPr>
              <a:t>  </a:t>
            </a:r>
            <a:r>
              <a:rPr lang="zh-CN" altLang="zh-CN" sz="2200" b="1" dirty="0">
                <a:latin typeface="+mn-ea"/>
                <a:ea typeface="+mn-ea"/>
              </a:rPr>
              <a:t>；</a:t>
            </a:r>
            <a:r>
              <a:rPr lang="en-US" altLang="zh-CN" sz="2200" dirty="0" err="1">
                <a:latin typeface="+mn-lt"/>
                <a:ea typeface="+mn-ea"/>
              </a:rPr>
              <a:t>μ</a:t>
            </a:r>
            <a:r>
              <a:rPr lang="en-US" altLang="zh-CN" sz="2200" b="1" dirty="0" err="1">
                <a:latin typeface="+mn-ea"/>
                <a:ea typeface="+mn-ea"/>
              </a:rPr>
              <a:t>OP</a:t>
            </a:r>
            <a:r>
              <a:rPr lang="zh-CN" altLang="zh-CN" sz="2200" b="1" dirty="0" smtClean="0">
                <a:latin typeface="+mn-ea"/>
                <a:ea typeface="+mn-ea"/>
              </a:rPr>
              <a:t>为</a:t>
            </a:r>
            <a:r>
              <a:rPr lang="zh-CN" altLang="zh-CN" sz="2200" b="1" dirty="0">
                <a:latin typeface="+mn-ea"/>
                <a:ea typeface="+mn-ea"/>
              </a:rPr>
              <a:t>为</a:t>
            </a:r>
            <a:r>
              <a:rPr lang="en-US" altLang="zh-CN" sz="2200" b="1" dirty="0">
                <a:latin typeface="+mn-ea"/>
                <a:ea typeface="+mn-ea"/>
              </a:rPr>
              <a:t>A←(</a:t>
            </a:r>
            <a:r>
              <a:rPr lang="en-US" altLang="zh-CN" sz="2200" b="1" dirty="0" err="1">
                <a:latin typeface="+mn-ea"/>
                <a:ea typeface="+mn-ea"/>
              </a:rPr>
              <a:t>rs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endParaRPr lang="zh-CN" altLang="zh-CN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t3</a:t>
            </a:r>
            <a:r>
              <a:rPr lang="zh-CN" altLang="zh-CN" sz="2200" b="1" dirty="0">
                <a:latin typeface="+mn-ea"/>
                <a:ea typeface="+mn-ea"/>
              </a:rPr>
              <a:t>：</a:t>
            </a:r>
            <a:r>
              <a:rPr lang="en-US" altLang="zh-CN" sz="2200" b="1" spc="-100" dirty="0" err="1">
                <a:latin typeface="+mn-ea"/>
                <a:ea typeface="+mn-ea"/>
              </a:rPr>
              <a:t>Extctr</a:t>
            </a:r>
            <a:r>
              <a:rPr lang="zh-CN" altLang="zh-CN" sz="2200" b="1" spc="-100" dirty="0">
                <a:latin typeface="+mn-ea"/>
                <a:ea typeface="+mn-ea"/>
              </a:rPr>
              <a:t>、</a:t>
            </a:r>
            <a:r>
              <a:rPr lang="en-US" altLang="zh-CN" sz="2200" b="1" spc="-100" dirty="0" err="1">
                <a:latin typeface="+mn-ea"/>
                <a:ea typeface="+mn-ea"/>
              </a:rPr>
              <a:t>ALUAsrc</a:t>
            </a:r>
            <a:r>
              <a:rPr lang="zh-CN" altLang="zh-CN" sz="2200" b="1" spc="-100" dirty="0">
                <a:latin typeface="+mn-ea"/>
                <a:ea typeface="+mn-ea"/>
              </a:rPr>
              <a:t>＝</a:t>
            </a:r>
            <a:r>
              <a:rPr lang="en-US" altLang="zh-CN" sz="2200" b="1" spc="-100" dirty="0">
                <a:latin typeface="+mn-ea"/>
                <a:ea typeface="+mn-ea"/>
              </a:rPr>
              <a:t>0</a:t>
            </a:r>
            <a:r>
              <a:rPr lang="zh-CN" altLang="zh-CN" sz="2200" b="1" spc="-100" dirty="0">
                <a:latin typeface="+mn-ea"/>
                <a:ea typeface="+mn-ea"/>
              </a:rPr>
              <a:t>、</a:t>
            </a:r>
            <a:r>
              <a:rPr lang="en-US" altLang="zh-CN" sz="2200" b="1" spc="-100" dirty="0" err="1">
                <a:latin typeface="+mn-ea"/>
                <a:ea typeface="+mn-ea"/>
              </a:rPr>
              <a:t>ALUBsrc</a:t>
            </a:r>
            <a:r>
              <a:rPr lang="zh-CN" altLang="zh-CN" sz="2200" b="1" spc="-100" dirty="0">
                <a:latin typeface="+mn-ea"/>
                <a:ea typeface="+mn-ea"/>
              </a:rPr>
              <a:t>＝</a:t>
            </a:r>
            <a:r>
              <a:rPr lang="en-US" altLang="zh-CN" sz="2200" b="1" spc="-100" dirty="0">
                <a:latin typeface="+mn-ea"/>
                <a:ea typeface="+mn-ea"/>
              </a:rPr>
              <a:t>1</a:t>
            </a:r>
            <a:r>
              <a:rPr lang="zh-CN" altLang="zh-CN" sz="2200" b="1" spc="-100" dirty="0">
                <a:latin typeface="+mn-ea"/>
                <a:ea typeface="+mn-ea"/>
              </a:rPr>
              <a:t>、</a:t>
            </a:r>
            <a:r>
              <a:rPr lang="en-US" altLang="zh-CN" sz="2200" b="1" spc="-100" dirty="0" err="1">
                <a:latin typeface="+mn-ea"/>
                <a:ea typeface="+mn-ea"/>
              </a:rPr>
              <a:t>ALUctr</a:t>
            </a:r>
            <a:r>
              <a:rPr lang="zh-CN" altLang="zh-CN" sz="2200" b="1" spc="-100" dirty="0">
                <a:latin typeface="+mn-ea"/>
                <a:ea typeface="+mn-ea"/>
              </a:rPr>
              <a:t>＝</a:t>
            </a:r>
            <a:r>
              <a:rPr lang="en-US" altLang="zh-CN" sz="2200" b="1" spc="-100" dirty="0">
                <a:latin typeface="+mn-ea"/>
                <a:ea typeface="+mn-ea"/>
              </a:rPr>
              <a:t>0</a:t>
            </a:r>
            <a:r>
              <a:rPr lang="zh-CN" altLang="zh-CN" sz="2200" b="1" spc="-100" dirty="0">
                <a:latin typeface="+mn-ea"/>
                <a:ea typeface="+mn-ea"/>
              </a:rPr>
              <a:t>、</a:t>
            </a:r>
            <a:r>
              <a:rPr lang="en-US" altLang="zh-CN" sz="2200" b="1" spc="-100" dirty="0" err="1">
                <a:latin typeface="+mn-ea"/>
                <a:ea typeface="+mn-ea"/>
              </a:rPr>
              <a:t>ALUOWr</a:t>
            </a:r>
            <a:endParaRPr lang="zh-CN" altLang="zh-CN" sz="2200" b="1" spc="-100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t4</a:t>
            </a:r>
            <a:r>
              <a:rPr lang="zh-CN" altLang="zh-CN" sz="2200" b="1" dirty="0">
                <a:latin typeface="+mn-ea"/>
                <a:ea typeface="+mn-ea"/>
              </a:rPr>
              <a:t>：</a:t>
            </a:r>
            <a:r>
              <a:rPr lang="en-US" altLang="zh-CN" sz="2200" b="1" dirty="0" err="1">
                <a:latin typeface="+mn-ea"/>
                <a:ea typeface="+mn-ea"/>
              </a:rPr>
              <a:t>MemRd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smtClean="0">
                <a:latin typeface="+mn-ea"/>
                <a:ea typeface="+mn-ea"/>
              </a:rPr>
              <a:t>WMFC</a:t>
            </a:r>
            <a:r>
              <a:rPr lang="en-US" altLang="zh-CN" sz="2200" b="1" dirty="0" smtClean="0">
                <a:solidFill>
                  <a:srgbClr val="990099"/>
                </a:solidFill>
                <a:latin typeface="+mn-ea"/>
                <a:ea typeface="+mn-ea"/>
              </a:rPr>
              <a:t>             </a:t>
            </a:r>
            <a:r>
              <a:rPr lang="zh-CN" altLang="en-US" sz="2000" b="1" dirty="0" smtClean="0">
                <a:latin typeface="+mn-ea"/>
              </a:rPr>
              <a:t>；</a:t>
            </a:r>
            <a:r>
              <a:rPr lang="zh-CN" altLang="en-US" sz="2000" b="1" dirty="0">
                <a:latin typeface="+mn-ea"/>
              </a:rPr>
              <a:t>本</a:t>
            </a:r>
            <a:r>
              <a:rPr lang="zh-CN" altLang="en-US" sz="2000" b="1" dirty="0" smtClean="0">
                <a:latin typeface="+mn-ea"/>
              </a:rPr>
              <a:t>例</a:t>
            </a:r>
            <a:r>
              <a:rPr lang="en-US" altLang="zh-CN" sz="2000" b="1" dirty="0" smtClean="0">
                <a:latin typeface="+mn-ea"/>
              </a:rPr>
              <a:t>WMFC</a:t>
            </a:r>
            <a:r>
              <a:rPr lang="zh-CN" altLang="en-US" sz="2000" b="1" dirty="0">
                <a:latin typeface="+mn-ea"/>
              </a:rPr>
              <a:t>可</a:t>
            </a:r>
            <a:r>
              <a:rPr lang="zh-CN" altLang="en-US" sz="2000" b="1" dirty="0" smtClean="0">
                <a:latin typeface="+mn-ea"/>
              </a:rPr>
              <a:t>缺省</a:t>
            </a:r>
            <a:r>
              <a:rPr lang="en-US" altLang="zh-CN" sz="2000" b="1" dirty="0" smtClean="0">
                <a:latin typeface="+mn-ea"/>
              </a:rPr>
              <a:t>[</a:t>
            </a:r>
            <a:r>
              <a:rPr lang="zh-CN" altLang="en-US" sz="2000" b="1" dirty="0" smtClean="0">
                <a:latin typeface="+mn-ea"/>
              </a:rPr>
              <a:t>已假设</a:t>
            </a:r>
            <a:r>
              <a:rPr lang="en-US" altLang="zh-CN" sz="2000" b="1" dirty="0" smtClean="0">
                <a:latin typeface="+mn-ea"/>
              </a:rPr>
              <a:t>]</a:t>
            </a:r>
            <a:endParaRPr lang="en-US" altLang="zh-CN" sz="2200" b="1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t5</a:t>
            </a:r>
            <a:r>
              <a:rPr lang="zh-CN" altLang="zh-CN" sz="2200" b="1" dirty="0">
                <a:latin typeface="+mn-ea"/>
                <a:ea typeface="+mn-ea"/>
              </a:rPr>
              <a:t>：</a:t>
            </a:r>
            <a:r>
              <a:rPr lang="en-US" altLang="zh-CN" sz="2200" b="1" dirty="0" err="1">
                <a:solidFill>
                  <a:srgbClr val="990099"/>
                </a:solidFill>
                <a:latin typeface="+mn-ea"/>
                <a:ea typeface="+mn-ea"/>
              </a:rPr>
              <a:t>MemRd</a:t>
            </a:r>
            <a:r>
              <a:rPr lang="zh-CN" altLang="zh-CN" sz="2200" b="1" dirty="0">
                <a:solidFill>
                  <a:srgbClr val="990099"/>
                </a:solidFill>
                <a:latin typeface="+mn-ea"/>
                <a:ea typeface="+mn-ea"/>
              </a:rPr>
              <a:t>、</a:t>
            </a:r>
            <a:r>
              <a:rPr lang="en-US" altLang="zh-CN" sz="2200" b="1" dirty="0" err="1">
                <a:latin typeface="+mn-ea"/>
                <a:ea typeface="+mn-ea"/>
              </a:rPr>
              <a:t>RegAsrc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0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err="1">
                <a:latin typeface="+mn-ea"/>
                <a:ea typeface="+mn-ea"/>
              </a:rPr>
              <a:t>RegDsrc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0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err="1">
                <a:latin typeface="+mn-ea"/>
                <a:ea typeface="+mn-ea"/>
              </a:rPr>
              <a:t>RegWr</a:t>
            </a:r>
            <a:r>
              <a:rPr lang="zh-CN" altLang="zh-CN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 smtClean="0">
                <a:latin typeface="+mn-ea"/>
                <a:ea typeface="+mn-ea"/>
              </a:rPr>
              <a:t>End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512" y="3789040"/>
            <a:ext cx="8784976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en-US" altLang="zh-CN" b="1" dirty="0" err="1" smtClean="0">
                <a:solidFill>
                  <a:schemeClr val="accent2"/>
                </a:solidFill>
                <a:latin typeface="+mn-ea"/>
                <a:ea typeface="+mn-ea"/>
              </a:rPr>
              <a:t>sw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指令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en-US" altLang="zh-CN" sz="2200" dirty="0" err="1" smtClean="0"/>
              <a:t>μ</a:t>
            </a:r>
            <a:r>
              <a:rPr lang="en-US" altLang="zh-CN" sz="2200" b="1" dirty="0" err="1" smtClean="0">
                <a:latin typeface="宋体" pitchFamily="2" charset="-122"/>
              </a:rPr>
              <a:t>OP</a:t>
            </a:r>
            <a:r>
              <a:rPr lang="zh-CN" altLang="en-US" sz="2200" b="1" dirty="0">
                <a:latin typeface="宋体" pitchFamily="2" charset="-122"/>
              </a:rPr>
              <a:t>为</a:t>
            </a:r>
            <a:r>
              <a:rPr lang="en-US" altLang="zh-CN" sz="2200" b="1" dirty="0" err="1">
                <a:latin typeface="+mn-ea"/>
              </a:rPr>
              <a:t>ALUOut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>
                <a:latin typeface="+mn-ea"/>
              </a:rPr>
              <a:t>(A)</a:t>
            </a:r>
            <a:r>
              <a:rPr lang="zh-CN" altLang="en-US" sz="2200" b="1" dirty="0">
                <a:latin typeface="+mn-ea"/>
              </a:rPr>
              <a:t>＋</a:t>
            </a:r>
            <a:r>
              <a:rPr lang="en-US" altLang="zh-CN" sz="2200" b="1" dirty="0">
                <a:latin typeface="+mn-ea"/>
              </a:rPr>
              <a:t>(</a:t>
            </a:r>
            <a:r>
              <a:rPr lang="en-US" altLang="zh-CN" sz="2200" b="1" dirty="0" err="1">
                <a:latin typeface="+mn-ea"/>
              </a:rPr>
              <a:t>ExtU</a:t>
            </a:r>
            <a:r>
              <a:rPr lang="en-US" altLang="zh-CN" sz="2200" b="1" dirty="0">
                <a:latin typeface="+mn-ea"/>
              </a:rPr>
              <a:t>)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smtClean="0">
                <a:latin typeface="+mn-ea"/>
              </a:rPr>
              <a:t>M</a:t>
            </a:r>
            <a:r>
              <a:rPr lang="en-US" altLang="zh-CN" sz="2200" b="1" dirty="0">
                <a:latin typeface="+mn-ea"/>
              </a:rPr>
              <a:t>[(</a:t>
            </a:r>
            <a:r>
              <a:rPr lang="en-US" altLang="zh-CN" sz="2200" b="1" dirty="0" err="1">
                <a:latin typeface="+mn-ea"/>
              </a:rPr>
              <a:t>ALUOut</a:t>
            </a:r>
            <a:r>
              <a:rPr lang="en-US" altLang="zh-CN" sz="2200" b="1" dirty="0" smtClean="0">
                <a:latin typeface="+mn-ea"/>
              </a:rPr>
              <a:t>)]</a:t>
            </a:r>
            <a:r>
              <a:rPr lang="zh-CN" altLang="en-US" sz="2200" b="1" dirty="0" smtClean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(B)</a:t>
            </a:r>
            <a:endParaRPr lang="en-US" altLang="zh-CN" sz="2200" b="1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t2</a:t>
            </a:r>
            <a:r>
              <a:rPr lang="zh-CN" altLang="en-US" sz="2200" b="1" dirty="0" smtClean="0">
                <a:latin typeface="+mn-ea"/>
                <a:ea typeface="+mn-ea"/>
              </a:rPr>
              <a:t>：</a:t>
            </a:r>
            <a:r>
              <a:rPr lang="zh-CN" altLang="zh-CN" sz="2200" b="1" dirty="0">
                <a:latin typeface="+mn-ea"/>
                <a:ea typeface="+mn-ea"/>
              </a:rPr>
              <a:t>无</a:t>
            </a:r>
            <a:r>
              <a:rPr lang="en-US" altLang="zh-CN" sz="2200" b="1" dirty="0">
                <a:latin typeface="+mn-ea"/>
                <a:ea typeface="+mn-ea"/>
              </a:rPr>
              <a:t>  </a:t>
            </a:r>
            <a:r>
              <a:rPr lang="zh-CN" altLang="zh-CN" sz="2200" b="1" dirty="0">
                <a:latin typeface="+mn-ea"/>
                <a:ea typeface="+mn-ea"/>
              </a:rPr>
              <a:t>；</a:t>
            </a:r>
            <a:r>
              <a:rPr lang="en-US" altLang="zh-CN" sz="2200" dirty="0" err="1">
                <a:latin typeface="+mn-lt"/>
                <a:ea typeface="+mn-ea"/>
              </a:rPr>
              <a:t>μ</a:t>
            </a:r>
            <a:r>
              <a:rPr lang="en-US" altLang="zh-CN" sz="2200" b="1" dirty="0" err="1">
                <a:latin typeface="+mn-ea"/>
                <a:ea typeface="+mn-ea"/>
              </a:rPr>
              <a:t>OP</a:t>
            </a:r>
            <a:r>
              <a:rPr lang="zh-CN" altLang="zh-CN" sz="2200" b="1" dirty="0" smtClean="0">
                <a:latin typeface="+mn-ea"/>
                <a:ea typeface="+mn-ea"/>
              </a:rPr>
              <a:t>为</a:t>
            </a:r>
            <a:r>
              <a:rPr lang="zh-CN" altLang="zh-CN" sz="2200" b="1" dirty="0">
                <a:latin typeface="+mn-ea"/>
                <a:ea typeface="+mn-ea"/>
              </a:rPr>
              <a:t>为</a:t>
            </a:r>
            <a:r>
              <a:rPr lang="en-US" altLang="zh-CN" sz="2200" b="1" dirty="0">
                <a:latin typeface="+mn-ea"/>
                <a:ea typeface="+mn-ea"/>
              </a:rPr>
              <a:t>A←(</a:t>
            </a:r>
            <a:r>
              <a:rPr lang="en-US" altLang="zh-CN" sz="2200" b="1" dirty="0" err="1">
                <a:latin typeface="+mn-ea"/>
                <a:ea typeface="+mn-ea"/>
              </a:rPr>
              <a:t>rs</a:t>
            </a:r>
            <a:r>
              <a:rPr lang="en-US" altLang="zh-CN" sz="2200" b="1" dirty="0" smtClean="0">
                <a:latin typeface="+mn-ea"/>
                <a:ea typeface="+mn-ea"/>
              </a:rPr>
              <a:t>)</a:t>
            </a:r>
            <a:r>
              <a:rPr lang="zh-CN" altLang="zh-CN" sz="2200" b="1" dirty="0" smtClean="0">
                <a:latin typeface="+mn-ea"/>
                <a:ea typeface="+mn-ea"/>
              </a:rPr>
              <a:t>、</a:t>
            </a:r>
            <a:r>
              <a:rPr lang="en-US" altLang="zh-CN" sz="2200" b="1" dirty="0">
                <a:latin typeface="+mn-ea"/>
                <a:ea typeface="+mn-ea"/>
              </a:rPr>
              <a:t>B←(</a:t>
            </a:r>
            <a:r>
              <a:rPr lang="en-US" altLang="zh-CN" sz="2200" b="1" dirty="0" err="1">
                <a:latin typeface="+mn-ea"/>
                <a:ea typeface="+mn-ea"/>
              </a:rPr>
              <a:t>rt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endParaRPr lang="zh-CN" altLang="zh-CN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t3</a:t>
            </a:r>
            <a:r>
              <a:rPr lang="zh-CN" altLang="zh-CN" sz="2200" b="1" dirty="0">
                <a:latin typeface="+mn-ea"/>
                <a:ea typeface="+mn-ea"/>
              </a:rPr>
              <a:t>：</a:t>
            </a:r>
            <a:r>
              <a:rPr lang="en-US" altLang="zh-CN" sz="2200" b="1" spc="-100" dirty="0" err="1">
                <a:latin typeface="+mn-ea"/>
                <a:ea typeface="+mn-ea"/>
              </a:rPr>
              <a:t>Extctr</a:t>
            </a:r>
            <a:r>
              <a:rPr lang="zh-CN" altLang="zh-CN" sz="2200" b="1" spc="-100" dirty="0">
                <a:latin typeface="+mn-ea"/>
                <a:ea typeface="+mn-ea"/>
              </a:rPr>
              <a:t>、</a:t>
            </a:r>
            <a:r>
              <a:rPr lang="en-US" altLang="zh-CN" sz="2200" b="1" spc="-100" dirty="0" err="1">
                <a:latin typeface="+mn-ea"/>
                <a:ea typeface="+mn-ea"/>
              </a:rPr>
              <a:t>ALUAsrc</a:t>
            </a:r>
            <a:r>
              <a:rPr lang="zh-CN" altLang="zh-CN" sz="2200" b="1" spc="-100" dirty="0">
                <a:latin typeface="+mn-ea"/>
                <a:ea typeface="+mn-ea"/>
              </a:rPr>
              <a:t>＝</a:t>
            </a:r>
            <a:r>
              <a:rPr lang="en-US" altLang="zh-CN" sz="2200" b="1" spc="-100" dirty="0">
                <a:latin typeface="+mn-ea"/>
                <a:ea typeface="+mn-ea"/>
              </a:rPr>
              <a:t>0</a:t>
            </a:r>
            <a:r>
              <a:rPr lang="zh-CN" altLang="zh-CN" sz="2200" b="1" spc="-100" dirty="0">
                <a:latin typeface="+mn-ea"/>
                <a:ea typeface="+mn-ea"/>
              </a:rPr>
              <a:t>、</a:t>
            </a:r>
            <a:r>
              <a:rPr lang="en-US" altLang="zh-CN" sz="2200" b="1" spc="-100" dirty="0" err="1">
                <a:latin typeface="+mn-ea"/>
                <a:ea typeface="+mn-ea"/>
              </a:rPr>
              <a:t>ALUBsrc</a:t>
            </a:r>
            <a:r>
              <a:rPr lang="zh-CN" altLang="zh-CN" sz="2200" b="1" spc="-100" dirty="0">
                <a:latin typeface="+mn-ea"/>
                <a:ea typeface="+mn-ea"/>
              </a:rPr>
              <a:t>＝</a:t>
            </a:r>
            <a:r>
              <a:rPr lang="en-US" altLang="zh-CN" sz="2200" b="1" spc="-100" dirty="0">
                <a:latin typeface="+mn-ea"/>
                <a:ea typeface="+mn-ea"/>
              </a:rPr>
              <a:t>1</a:t>
            </a:r>
            <a:r>
              <a:rPr lang="zh-CN" altLang="zh-CN" sz="2200" b="1" spc="-100" dirty="0">
                <a:latin typeface="+mn-ea"/>
                <a:ea typeface="+mn-ea"/>
              </a:rPr>
              <a:t>、</a:t>
            </a:r>
            <a:r>
              <a:rPr lang="en-US" altLang="zh-CN" sz="2200" b="1" spc="-100" dirty="0" err="1">
                <a:latin typeface="+mn-ea"/>
                <a:ea typeface="+mn-ea"/>
              </a:rPr>
              <a:t>ALUctr</a:t>
            </a:r>
            <a:r>
              <a:rPr lang="zh-CN" altLang="zh-CN" sz="2200" b="1" spc="-100" dirty="0">
                <a:latin typeface="+mn-ea"/>
                <a:ea typeface="+mn-ea"/>
              </a:rPr>
              <a:t>＝</a:t>
            </a:r>
            <a:r>
              <a:rPr lang="en-US" altLang="zh-CN" sz="2200" b="1" spc="-100" dirty="0">
                <a:latin typeface="+mn-ea"/>
                <a:ea typeface="+mn-ea"/>
              </a:rPr>
              <a:t>0</a:t>
            </a:r>
            <a:r>
              <a:rPr lang="zh-CN" altLang="zh-CN" sz="2200" b="1" spc="-100" dirty="0">
                <a:latin typeface="+mn-ea"/>
                <a:ea typeface="+mn-ea"/>
              </a:rPr>
              <a:t>、</a:t>
            </a:r>
            <a:r>
              <a:rPr lang="en-US" altLang="zh-CN" sz="2200" b="1" spc="-100" dirty="0" err="1">
                <a:latin typeface="+mn-ea"/>
                <a:ea typeface="+mn-ea"/>
              </a:rPr>
              <a:t>ALUOWr</a:t>
            </a:r>
            <a:endParaRPr lang="zh-CN" altLang="zh-CN" sz="2200" b="1" spc="-100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t4</a:t>
            </a:r>
            <a:r>
              <a:rPr lang="zh-CN" altLang="zh-CN" sz="2200" b="1" dirty="0">
                <a:latin typeface="+mn-ea"/>
                <a:ea typeface="+mn-ea"/>
              </a:rPr>
              <a:t>：</a:t>
            </a:r>
            <a:r>
              <a:rPr lang="en-US" altLang="zh-CN" sz="2200" b="1" dirty="0" err="1">
                <a:latin typeface="+mn-ea"/>
                <a:ea typeface="+mn-ea"/>
              </a:rPr>
              <a:t>MemWr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>
                <a:latin typeface="+mn-ea"/>
                <a:ea typeface="+mn-ea"/>
              </a:rPr>
              <a:t>WMFC</a:t>
            </a:r>
            <a:r>
              <a:rPr lang="zh-CN" altLang="zh-CN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 smtClean="0">
                <a:latin typeface="+mn-ea"/>
                <a:ea typeface="+mn-ea"/>
              </a:rPr>
              <a:t>End        </a:t>
            </a:r>
            <a:r>
              <a:rPr lang="zh-CN" altLang="en-US" sz="2000" b="1" dirty="0" smtClean="0">
                <a:latin typeface="+mn-ea"/>
              </a:rPr>
              <a:t>；</a:t>
            </a:r>
            <a:r>
              <a:rPr lang="zh-CN" altLang="en-US" sz="2000" b="1" dirty="0">
                <a:latin typeface="+mn-ea"/>
              </a:rPr>
              <a:t>本例</a:t>
            </a:r>
            <a:r>
              <a:rPr lang="en-US" altLang="zh-CN" sz="2000" b="1" dirty="0">
                <a:latin typeface="+mn-ea"/>
              </a:rPr>
              <a:t>WMFC</a:t>
            </a:r>
            <a:r>
              <a:rPr lang="zh-CN" altLang="en-US" sz="2000" b="1" dirty="0">
                <a:latin typeface="+mn-ea"/>
              </a:rPr>
              <a:t>可</a:t>
            </a:r>
            <a:r>
              <a:rPr lang="zh-CN" altLang="en-US" sz="2000" b="1" dirty="0" smtClean="0">
                <a:latin typeface="+mn-ea"/>
              </a:rPr>
              <a:t>缺省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11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6" name="线形标注 2 5"/>
          <p:cNvSpPr/>
          <p:nvPr/>
        </p:nvSpPr>
        <p:spPr bwMode="auto">
          <a:xfrm>
            <a:off x="2267744" y="5612591"/>
            <a:ext cx="2376264" cy="324035"/>
          </a:xfrm>
          <a:prstGeom prst="borderCallout2">
            <a:avLst>
              <a:gd name="adj1" fmla="val 48951"/>
              <a:gd name="adj2" fmla="val -717"/>
              <a:gd name="adj3" fmla="val 49529"/>
              <a:gd name="adj4" fmla="val -7274"/>
              <a:gd name="adj5" fmla="val -36326"/>
              <a:gd name="adj6" fmla="val -19627"/>
            </a:avLst>
          </a:prstGeom>
          <a:solidFill>
            <a:srgbClr val="CCFFFF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b="1" dirty="0" smtClean="0">
                <a:latin typeface="宋体" pitchFamily="2" charset="-122"/>
              </a:rPr>
              <a:t>B</a:t>
            </a:r>
            <a:r>
              <a:rPr lang="zh-CN" altLang="en-US" sz="1800" b="1" dirty="0" smtClean="0">
                <a:latin typeface="宋体" pitchFamily="2" charset="-122"/>
              </a:rPr>
              <a:t>虽被重写，但值不变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9512" y="3331671"/>
            <a:ext cx="878497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</a:rPr>
              <a:t>        注：</a:t>
            </a:r>
            <a:r>
              <a:rPr lang="en-US" altLang="zh-CN" sz="2200" b="1" dirty="0" smtClean="0">
                <a:latin typeface="+mn-ea"/>
                <a:ea typeface="+mn-ea"/>
              </a:rPr>
              <a:t>GPRs</a:t>
            </a:r>
            <a:r>
              <a:rPr lang="zh-CN" altLang="en-US" sz="2200" b="1" dirty="0" smtClean="0">
                <a:latin typeface="+mn-ea"/>
                <a:ea typeface="+mn-ea"/>
              </a:rPr>
              <a:t>←</a:t>
            </a:r>
            <a:r>
              <a:rPr lang="en-US" altLang="zh-CN" sz="2200" b="1" dirty="0" smtClean="0">
                <a:latin typeface="+mn-ea"/>
                <a:ea typeface="+mn-ea"/>
              </a:rPr>
              <a:t>M[(MAR)]</a:t>
            </a:r>
            <a:r>
              <a:rPr lang="zh-CN" altLang="en-US" sz="2200" b="1" dirty="0" smtClean="0">
                <a:latin typeface="+mn-ea"/>
                <a:ea typeface="+mn-ea"/>
              </a:rPr>
              <a:t>需</a:t>
            </a:r>
            <a:r>
              <a:rPr lang="en-US" altLang="zh-CN" sz="2200" b="1" dirty="0" smtClean="0">
                <a:latin typeface="+mn-ea"/>
                <a:ea typeface="+mn-ea"/>
              </a:rPr>
              <a:t>2</a:t>
            </a:r>
            <a:r>
              <a:rPr lang="zh-CN" altLang="en-US" sz="2200" b="1" dirty="0" smtClean="0">
                <a:latin typeface="+mn-ea"/>
                <a:ea typeface="+mn-ea"/>
              </a:rPr>
              <a:t>个</a:t>
            </a:r>
            <a:r>
              <a:rPr lang="en-US" altLang="zh-CN" sz="2200" b="1" dirty="0" smtClean="0">
                <a:latin typeface="+mn-ea"/>
                <a:ea typeface="+mn-ea"/>
              </a:rPr>
              <a:t>CLK</a:t>
            </a:r>
            <a:r>
              <a:rPr lang="zh-CN" altLang="en-US" sz="2200" b="1" dirty="0" smtClean="0">
                <a:latin typeface="+mn-ea"/>
                <a:ea typeface="+mn-ea"/>
              </a:rPr>
              <a:t>，读操作需保持</a:t>
            </a:r>
            <a:endParaRPr lang="en-US" altLang="zh-CN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588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46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512" y="309280"/>
            <a:ext cx="8784976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en-US" altLang="zh-CN" b="1" dirty="0" err="1" smtClean="0">
                <a:solidFill>
                  <a:schemeClr val="accent2"/>
                </a:solidFill>
                <a:latin typeface="+mn-ea"/>
                <a:ea typeface="+mn-ea"/>
              </a:rPr>
              <a:t>beq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指令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en-US" altLang="zh-CN" sz="2200" dirty="0" err="1" smtClean="0"/>
              <a:t>μ</a:t>
            </a:r>
            <a:r>
              <a:rPr lang="en-US" altLang="zh-CN" sz="2200" b="1" dirty="0" err="1" smtClean="0">
                <a:latin typeface="宋体" pitchFamily="2" charset="-122"/>
              </a:rPr>
              <a:t>OP</a:t>
            </a:r>
            <a:r>
              <a:rPr lang="zh-CN" altLang="en-US" sz="2200" b="1" dirty="0">
                <a:latin typeface="宋体" pitchFamily="2" charset="-122"/>
              </a:rPr>
              <a:t>为</a:t>
            </a:r>
            <a:r>
              <a:rPr lang="en-US" altLang="zh-CN" sz="2200" b="1" dirty="0" err="1">
                <a:latin typeface="+mn-ea"/>
              </a:rPr>
              <a:t>ALUOut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(PC)</a:t>
            </a:r>
            <a:r>
              <a:rPr lang="zh-CN" altLang="en-US" sz="2200" b="1" dirty="0">
                <a:latin typeface="+mn-ea"/>
              </a:rPr>
              <a:t>＋</a:t>
            </a:r>
            <a:r>
              <a:rPr lang="en-US" altLang="zh-CN" sz="2200" b="1" dirty="0">
                <a:latin typeface="+mn-ea"/>
              </a:rPr>
              <a:t>(</a:t>
            </a:r>
            <a:r>
              <a:rPr lang="en-US" altLang="zh-CN" sz="2200" b="1" dirty="0" err="1" smtClean="0">
                <a:latin typeface="+mn-ea"/>
              </a:rPr>
              <a:t>ExtU</a:t>
            </a:r>
            <a:r>
              <a:rPr lang="en-US" altLang="zh-CN" sz="2200" b="1" dirty="0">
                <a:latin typeface="+mn-ea"/>
              </a:rPr>
              <a:t>)</a:t>
            </a:r>
            <a:r>
              <a:rPr lang="en-US" altLang="zh-CN" sz="2200" b="1" dirty="0" smtClean="0">
                <a:latin typeface="+mn-ea"/>
              </a:rPr>
              <a:t>&lt;&lt;2</a:t>
            </a:r>
            <a:r>
              <a:rPr lang="zh-CN" altLang="en-US" sz="2200" b="1" dirty="0" smtClean="0">
                <a:latin typeface="+mn-ea"/>
              </a:rPr>
              <a:t>、</a:t>
            </a:r>
            <a:endParaRPr lang="en-US" altLang="zh-CN" sz="2200" b="1" dirty="0" smtClean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+mn-ea"/>
              </a:rPr>
              <a:t> </a:t>
            </a:r>
            <a:r>
              <a:rPr lang="zh-CN" altLang="en-US" sz="2200" b="1" dirty="0" smtClean="0">
                <a:latin typeface="+mn-ea"/>
              </a:rPr>
              <a:t>                    </a:t>
            </a:r>
            <a:r>
              <a:rPr lang="en-US" altLang="zh-CN" sz="2200" b="1" dirty="0" smtClean="0">
                <a:latin typeface="+mn-ea"/>
              </a:rPr>
              <a:t>(A)</a:t>
            </a:r>
            <a:r>
              <a:rPr lang="zh-CN" altLang="en-US" sz="2200" b="1" dirty="0" smtClean="0">
                <a:latin typeface="+mn-ea"/>
              </a:rPr>
              <a:t>－</a:t>
            </a:r>
            <a:r>
              <a:rPr lang="en-US" altLang="zh-CN" sz="2200" b="1" dirty="0" smtClean="0">
                <a:latin typeface="+mn-ea"/>
              </a:rPr>
              <a:t>(</a:t>
            </a:r>
            <a:r>
              <a:rPr lang="en-US" altLang="zh-CN" sz="2200" b="1" dirty="0">
                <a:latin typeface="+mn-ea"/>
              </a:rPr>
              <a:t>B</a:t>
            </a:r>
            <a:r>
              <a:rPr lang="en-US" altLang="zh-CN" sz="2200" b="1" dirty="0" smtClean="0">
                <a:latin typeface="+mn-ea"/>
              </a:rPr>
              <a:t>)</a:t>
            </a:r>
            <a:r>
              <a:rPr lang="zh-CN" altLang="en-US" sz="2200" b="1" dirty="0" smtClean="0">
                <a:latin typeface="+mn-ea"/>
              </a:rPr>
              <a:t>＝</a:t>
            </a:r>
            <a:r>
              <a:rPr lang="en-US" altLang="zh-CN" sz="2200" b="1" dirty="0" smtClean="0">
                <a:latin typeface="+mn-ea"/>
              </a:rPr>
              <a:t>0</a:t>
            </a:r>
            <a:r>
              <a:rPr lang="zh-CN" altLang="en-US" sz="2200" b="1" dirty="0" smtClean="0">
                <a:latin typeface="+mn-ea"/>
              </a:rPr>
              <a:t>时（</a:t>
            </a:r>
            <a:r>
              <a:rPr lang="en-US" altLang="zh-CN" sz="2200" b="1" dirty="0" smtClean="0">
                <a:latin typeface="+mn-ea"/>
              </a:rPr>
              <a:t>ZF</a:t>
            </a:r>
            <a:r>
              <a:rPr lang="zh-CN" altLang="en-US" sz="2200" b="1" dirty="0" smtClean="0">
                <a:latin typeface="+mn-ea"/>
              </a:rPr>
              <a:t>＝</a:t>
            </a:r>
            <a:r>
              <a:rPr lang="en-US" altLang="zh-CN" sz="2200" b="1" dirty="0" smtClean="0">
                <a:latin typeface="+mn-ea"/>
              </a:rPr>
              <a:t>1</a:t>
            </a:r>
            <a:r>
              <a:rPr lang="zh-CN" altLang="en-US" sz="2200" b="1" dirty="0" smtClean="0">
                <a:latin typeface="+mn-ea"/>
              </a:rPr>
              <a:t>时）</a:t>
            </a:r>
            <a:r>
              <a:rPr lang="en-US" altLang="zh-CN" sz="2200" b="1" dirty="0" smtClean="0">
                <a:latin typeface="+mn-ea"/>
              </a:rPr>
              <a:t>PC</a:t>
            </a:r>
            <a:r>
              <a:rPr lang="zh-CN" altLang="en-US" sz="2200" b="1" dirty="0" smtClean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(</a:t>
            </a:r>
            <a:r>
              <a:rPr lang="en-US" altLang="zh-CN" sz="2200" b="1" dirty="0" err="1">
                <a:latin typeface="+mn-ea"/>
              </a:rPr>
              <a:t>ALUOut</a:t>
            </a:r>
            <a:r>
              <a:rPr lang="en-US" altLang="zh-CN" sz="2200" b="1" dirty="0" smtClean="0">
                <a:latin typeface="+mn-ea"/>
              </a:rPr>
              <a:t>)</a:t>
            </a:r>
            <a:endParaRPr lang="en-US" altLang="zh-CN" sz="2200" b="1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t2</a:t>
            </a:r>
            <a:r>
              <a:rPr lang="zh-CN" altLang="zh-CN" sz="2200" b="1" dirty="0">
                <a:latin typeface="+mn-ea"/>
                <a:ea typeface="+mn-ea"/>
              </a:rPr>
              <a:t>：</a:t>
            </a:r>
            <a:r>
              <a:rPr lang="en-US" altLang="zh-CN" sz="2200" b="1" spc="-100" dirty="0" err="1">
                <a:latin typeface="+mn-ea"/>
                <a:ea typeface="+mn-ea"/>
              </a:rPr>
              <a:t>Extctr</a:t>
            </a:r>
            <a:r>
              <a:rPr lang="zh-CN" altLang="zh-CN" sz="2200" b="1" spc="-100" dirty="0">
                <a:latin typeface="+mn-ea"/>
                <a:ea typeface="+mn-ea"/>
              </a:rPr>
              <a:t>、</a:t>
            </a:r>
            <a:r>
              <a:rPr lang="en-US" altLang="zh-CN" sz="2200" b="1" spc="-100" dirty="0" err="1">
                <a:latin typeface="+mn-ea"/>
                <a:ea typeface="+mn-ea"/>
              </a:rPr>
              <a:t>ALUAsrc</a:t>
            </a:r>
            <a:r>
              <a:rPr lang="zh-CN" altLang="zh-CN" sz="2200" b="1" spc="-100" dirty="0">
                <a:latin typeface="+mn-ea"/>
                <a:ea typeface="+mn-ea"/>
              </a:rPr>
              <a:t>＝</a:t>
            </a:r>
            <a:r>
              <a:rPr lang="en-US" altLang="zh-CN" sz="2200" b="1" spc="-100" dirty="0">
                <a:latin typeface="+mn-ea"/>
                <a:ea typeface="+mn-ea"/>
              </a:rPr>
              <a:t>1</a:t>
            </a:r>
            <a:r>
              <a:rPr lang="zh-CN" altLang="zh-CN" sz="2200" b="1" spc="-100" dirty="0">
                <a:latin typeface="+mn-ea"/>
                <a:ea typeface="+mn-ea"/>
              </a:rPr>
              <a:t>、</a:t>
            </a:r>
            <a:r>
              <a:rPr lang="en-US" altLang="zh-CN" sz="2200" b="1" spc="-100" dirty="0" err="1">
                <a:latin typeface="+mn-ea"/>
                <a:ea typeface="+mn-ea"/>
              </a:rPr>
              <a:t>ALUBsrc</a:t>
            </a:r>
            <a:r>
              <a:rPr lang="zh-CN" altLang="zh-CN" sz="2200" b="1" spc="-100" dirty="0">
                <a:latin typeface="+mn-ea"/>
                <a:ea typeface="+mn-ea"/>
              </a:rPr>
              <a:t>＝</a:t>
            </a:r>
            <a:r>
              <a:rPr lang="en-US" altLang="zh-CN" sz="2200" b="1" spc="-100" dirty="0">
                <a:latin typeface="+mn-ea"/>
                <a:ea typeface="+mn-ea"/>
              </a:rPr>
              <a:t>0</a:t>
            </a:r>
            <a:r>
              <a:rPr lang="zh-CN" altLang="zh-CN" sz="2200" b="1" spc="-100" dirty="0">
                <a:latin typeface="+mn-ea"/>
                <a:ea typeface="+mn-ea"/>
              </a:rPr>
              <a:t>、</a:t>
            </a:r>
            <a:r>
              <a:rPr lang="en-US" altLang="zh-CN" sz="2200" b="1" spc="-100" dirty="0" err="1">
                <a:latin typeface="+mn-ea"/>
                <a:ea typeface="+mn-ea"/>
              </a:rPr>
              <a:t>ALUctr</a:t>
            </a:r>
            <a:r>
              <a:rPr lang="zh-CN" altLang="zh-CN" sz="2200" b="1" spc="-100" dirty="0">
                <a:latin typeface="+mn-ea"/>
                <a:ea typeface="+mn-ea"/>
              </a:rPr>
              <a:t>＝</a:t>
            </a:r>
            <a:r>
              <a:rPr lang="en-US" altLang="zh-CN" sz="2200" b="1" spc="-100" dirty="0">
                <a:latin typeface="+mn-ea"/>
                <a:ea typeface="+mn-ea"/>
              </a:rPr>
              <a:t>0</a:t>
            </a:r>
            <a:r>
              <a:rPr lang="zh-CN" altLang="zh-CN" sz="2200" b="1" spc="-100" dirty="0">
                <a:latin typeface="+mn-ea"/>
                <a:ea typeface="+mn-ea"/>
              </a:rPr>
              <a:t>、</a:t>
            </a:r>
            <a:r>
              <a:rPr lang="en-US" altLang="zh-CN" sz="2200" b="1" spc="-100" dirty="0" err="1">
                <a:latin typeface="+mn-ea"/>
                <a:ea typeface="+mn-ea"/>
              </a:rPr>
              <a:t>ALUOWr</a:t>
            </a:r>
            <a:endParaRPr lang="zh-CN" altLang="zh-CN" sz="2200" b="1" spc="-100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  </a:t>
            </a:r>
            <a:r>
              <a:rPr lang="en-US" altLang="zh-CN" sz="2200" b="1" dirty="0" smtClean="0">
                <a:latin typeface="+mn-ea"/>
                <a:ea typeface="+mn-ea"/>
              </a:rPr>
              <a:t>       </a:t>
            </a:r>
            <a:r>
              <a:rPr lang="zh-CN" altLang="zh-CN" sz="2200" b="1" dirty="0" smtClean="0">
                <a:latin typeface="+mn-ea"/>
                <a:ea typeface="+mn-ea"/>
              </a:rPr>
              <a:t>；</a:t>
            </a:r>
            <a:r>
              <a:rPr lang="en-US" altLang="zh-CN" sz="2200" dirty="0" err="1">
                <a:latin typeface="+mn-lt"/>
                <a:ea typeface="+mn-ea"/>
              </a:rPr>
              <a:t>μ</a:t>
            </a:r>
            <a:r>
              <a:rPr lang="en-US" altLang="zh-CN" sz="2200" b="1" dirty="0" err="1">
                <a:latin typeface="+mn-ea"/>
                <a:ea typeface="+mn-ea"/>
              </a:rPr>
              <a:t>OP</a:t>
            </a:r>
            <a:r>
              <a:rPr lang="zh-CN" altLang="zh-CN" sz="2200" b="1" dirty="0">
                <a:latin typeface="+mn-ea"/>
                <a:ea typeface="+mn-ea"/>
              </a:rPr>
              <a:t>还包括</a:t>
            </a:r>
            <a:r>
              <a:rPr lang="en-US" altLang="zh-CN" sz="2200" b="1" dirty="0">
                <a:latin typeface="+mn-ea"/>
                <a:ea typeface="+mn-ea"/>
              </a:rPr>
              <a:t>A←(</a:t>
            </a:r>
            <a:r>
              <a:rPr lang="en-US" altLang="zh-CN" sz="2200" b="1" dirty="0" err="1">
                <a:latin typeface="+mn-ea"/>
                <a:ea typeface="+mn-ea"/>
              </a:rPr>
              <a:t>rs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>
                <a:latin typeface="+mn-ea"/>
                <a:ea typeface="+mn-ea"/>
              </a:rPr>
              <a:t>B←(</a:t>
            </a:r>
            <a:r>
              <a:rPr lang="en-US" altLang="zh-CN" sz="2200" b="1" dirty="0" err="1">
                <a:latin typeface="+mn-ea"/>
                <a:ea typeface="+mn-ea"/>
              </a:rPr>
              <a:t>rt</a:t>
            </a:r>
            <a:r>
              <a:rPr lang="en-US" altLang="zh-CN" sz="2200" b="1" dirty="0">
                <a:latin typeface="+mn-ea"/>
                <a:ea typeface="+mn-ea"/>
              </a:rPr>
              <a:t>) </a:t>
            </a:r>
            <a:endParaRPr lang="zh-CN" altLang="zh-CN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t3</a:t>
            </a:r>
            <a:r>
              <a:rPr lang="zh-CN" altLang="zh-CN" sz="2200" b="1" dirty="0">
                <a:latin typeface="+mn-ea"/>
                <a:ea typeface="+mn-ea"/>
              </a:rPr>
              <a:t>：</a:t>
            </a:r>
            <a:r>
              <a:rPr lang="en-US" altLang="zh-CN" sz="2200" b="1" spc="-150" dirty="0" err="1">
                <a:latin typeface="+mn-ea"/>
                <a:ea typeface="+mn-ea"/>
              </a:rPr>
              <a:t>ALUAsrc</a:t>
            </a:r>
            <a:r>
              <a:rPr lang="zh-CN" altLang="zh-CN" sz="2200" b="1" spc="-150" dirty="0">
                <a:latin typeface="+mn-ea"/>
                <a:ea typeface="+mn-ea"/>
              </a:rPr>
              <a:t>＝</a:t>
            </a:r>
            <a:r>
              <a:rPr lang="en-US" altLang="zh-CN" sz="2200" b="1" spc="-150" dirty="0">
                <a:latin typeface="+mn-ea"/>
                <a:ea typeface="+mn-ea"/>
              </a:rPr>
              <a:t>0</a:t>
            </a:r>
            <a:r>
              <a:rPr lang="zh-CN" altLang="zh-CN" sz="2200" b="1" spc="-150" dirty="0">
                <a:latin typeface="+mn-ea"/>
                <a:ea typeface="+mn-ea"/>
              </a:rPr>
              <a:t>、</a:t>
            </a:r>
            <a:r>
              <a:rPr lang="en-US" altLang="zh-CN" sz="2200" b="1" spc="-150" dirty="0" err="1">
                <a:latin typeface="+mn-ea"/>
                <a:ea typeface="+mn-ea"/>
              </a:rPr>
              <a:t>ALUBsrc</a:t>
            </a:r>
            <a:r>
              <a:rPr lang="zh-CN" altLang="zh-CN" sz="2200" b="1" spc="-150" dirty="0">
                <a:latin typeface="+mn-ea"/>
                <a:ea typeface="+mn-ea"/>
              </a:rPr>
              <a:t>＝</a:t>
            </a:r>
            <a:r>
              <a:rPr lang="en-US" altLang="zh-CN" sz="2200" b="1" spc="-150" dirty="0">
                <a:latin typeface="+mn-ea"/>
                <a:ea typeface="+mn-ea"/>
              </a:rPr>
              <a:t>2</a:t>
            </a:r>
            <a:r>
              <a:rPr lang="zh-CN" altLang="zh-CN" sz="2200" b="1" spc="-150" dirty="0">
                <a:latin typeface="+mn-ea"/>
                <a:ea typeface="+mn-ea"/>
              </a:rPr>
              <a:t>、</a:t>
            </a:r>
            <a:r>
              <a:rPr lang="en-US" altLang="zh-CN" sz="2200" b="1" spc="-150" dirty="0" err="1">
                <a:latin typeface="+mn-ea"/>
                <a:ea typeface="+mn-ea"/>
              </a:rPr>
              <a:t>ALUctr</a:t>
            </a:r>
            <a:r>
              <a:rPr lang="zh-CN" altLang="zh-CN" sz="2200" b="1" spc="-150" dirty="0">
                <a:latin typeface="+mn-ea"/>
                <a:ea typeface="+mn-ea"/>
              </a:rPr>
              <a:t>＝</a:t>
            </a:r>
            <a:r>
              <a:rPr lang="en-US" altLang="zh-CN" sz="2200" b="1" spc="-150" dirty="0">
                <a:latin typeface="+mn-ea"/>
                <a:ea typeface="+mn-ea"/>
              </a:rPr>
              <a:t>3</a:t>
            </a:r>
            <a:r>
              <a:rPr lang="zh-CN" altLang="zh-CN" sz="2200" b="1" spc="-150" dirty="0">
                <a:latin typeface="+mn-ea"/>
                <a:ea typeface="+mn-ea"/>
              </a:rPr>
              <a:t>、</a:t>
            </a:r>
            <a:r>
              <a:rPr lang="en-US" altLang="zh-CN" sz="2200" b="1" spc="-150" dirty="0" err="1">
                <a:latin typeface="+mn-ea"/>
                <a:ea typeface="+mn-ea"/>
              </a:rPr>
              <a:t>PCsrc</a:t>
            </a:r>
            <a:r>
              <a:rPr lang="zh-CN" altLang="zh-CN" sz="2200" b="1" spc="-150" dirty="0">
                <a:latin typeface="+mn-ea"/>
                <a:ea typeface="+mn-ea"/>
              </a:rPr>
              <a:t>＝</a:t>
            </a:r>
            <a:r>
              <a:rPr lang="en-US" altLang="zh-CN" sz="2200" b="1" spc="-150" dirty="0">
                <a:latin typeface="+mn-ea"/>
                <a:ea typeface="+mn-ea"/>
              </a:rPr>
              <a:t>0</a:t>
            </a:r>
            <a:r>
              <a:rPr lang="zh-CN" altLang="zh-CN" sz="2200" b="1" spc="-150" dirty="0">
                <a:latin typeface="+mn-ea"/>
                <a:ea typeface="+mn-ea"/>
              </a:rPr>
              <a:t>、</a:t>
            </a:r>
            <a:r>
              <a:rPr lang="en-US" altLang="zh-CN" sz="2200" b="1" spc="-150" dirty="0" err="1">
                <a:latin typeface="+mn-ea"/>
                <a:ea typeface="+mn-ea"/>
              </a:rPr>
              <a:t>PCWrB</a:t>
            </a:r>
            <a:r>
              <a:rPr lang="zh-CN" altLang="zh-CN" sz="2200" b="1" spc="-150" dirty="0">
                <a:latin typeface="+mn-ea"/>
                <a:ea typeface="+mn-ea"/>
              </a:rPr>
              <a:t>，</a:t>
            </a:r>
            <a:r>
              <a:rPr lang="en-US" altLang="zh-CN" sz="2200" b="1" spc="-150" dirty="0">
                <a:latin typeface="+mn-ea"/>
                <a:ea typeface="+mn-ea"/>
              </a:rPr>
              <a:t>End</a:t>
            </a:r>
            <a:endParaRPr lang="zh-CN" altLang="zh-CN" sz="2200" b="1" spc="-150" dirty="0">
              <a:latin typeface="+mn-ea"/>
              <a:ea typeface="+mn-ea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2471437"/>
            <a:ext cx="8784976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j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指令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en-US" altLang="zh-CN" sz="2200" dirty="0" err="1"/>
              <a:t>μ</a:t>
            </a:r>
            <a:r>
              <a:rPr lang="en-US" altLang="zh-CN" sz="2200" b="1" dirty="0" err="1">
                <a:latin typeface="宋体" pitchFamily="2" charset="-122"/>
              </a:rPr>
              <a:t>OP</a:t>
            </a:r>
            <a:r>
              <a:rPr lang="zh-CN" altLang="en-US" sz="2200" b="1" dirty="0" smtClean="0">
                <a:latin typeface="宋体" pitchFamily="2" charset="-122"/>
              </a:rPr>
              <a:t>为</a:t>
            </a:r>
            <a:r>
              <a:rPr lang="en-US" altLang="zh-CN" sz="2200" b="1" dirty="0">
                <a:latin typeface="+mn-ea"/>
              </a:rPr>
              <a:t>PC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(Splice)</a:t>
            </a:r>
            <a:endParaRPr lang="en-US" altLang="zh-CN" sz="2200" b="1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latin typeface="+mn-ea"/>
                <a:ea typeface="+mn-ea"/>
              </a:rPr>
              <a:t>      t2</a:t>
            </a:r>
            <a:r>
              <a:rPr lang="zh-CN" altLang="zh-CN" sz="2200" b="1" dirty="0" smtClean="0">
                <a:latin typeface="+mn-ea"/>
                <a:ea typeface="+mn-ea"/>
              </a:rPr>
              <a:t>：</a:t>
            </a:r>
            <a:r>
              <a:rPr lang="zh-CN" altLang="zh-CN" sz="2200" b="1" dirty="0">
                <a:latin typeface="+mn-ea"/>
                <a:ea typeface="+mn-ea"/>
              </a:rPr>
              <a:t>无</a:t>
            </a:r>
            <a:r>
              <a:rPr lang="en-US" altLang="zh-CN" sz="2200" b="1" dirty="0">
                <a:latin typeface="+mn-ea"/>
                <a:ea typeface="+mn-ea"/>
              </a:rPr>
              <a:t>  </a:t>
            </a:r>
            <a:r>
              <a:rPr lang="zh-CN" altLang="zh-CN" sz="2200" b="1" dirty="0">
                <a:latin typeface="+mn-ea"/>
                <a:ea typeface="+mn-ea"/>
              </a:rPr>
              <a:t>；等待指令译码</a:t>
            </a:r>
            <a:r>
              <a:rPr lang="zh-CN" altLang="zh-CN" sz="2200" b="1" dirty="0" smtClean="0">
                <a:latin typeface="+mn-ea"/>
                <a:ea typeface="+mn-ea"/>
              </a:rPr>
              <a:t>结果</a:t>
            </a:r>
            <a:r>
              <a:rPr lang="en-US" altLang="zh-CN" sz="2200" b="1" dirty="0" smtClean="0">
                <a:latin typeface="+mn-ea"/>
                <a:ea typeface="+mn-ea"/>
              </a:rPr>
              <a:t> </a:t>
            </a:r>
            <a:endParaRPr lang="zh-CN" altLang="zh-CN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t3</a:t>
            </a:r>
            <a:r>
              <a:rPr lang="zh-CN" altLang="zh-CN" sz="2200" b="1" dirty="0" smtClean="0">
                <a:latin typeface="+mn-ea"/>
                <a:ea typeface="+mn-ea"/>
              </a:rPr>
              <a:t>：</a:t>
            </a:r>
            <a:r>
              <a:rPr lang="en-US" altLang="zh-CN" sz="2200" b="1" dirty="0" err="1">
                <a:latin typeface="+mn-ea"/>
                <a:ea typeface="+mn-ea"/>
              </a:rPr>
              <a:t>PCsrc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2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err="1" smtClean="0">
                <a:latin typeface="+mn-ea"/>
                <a:ea typeface="+mn-ea"/>
              </a:rPr>
              <a:t>PCWr</a:t>
            </a:r>
            <a:r>
              <a:rPr lang="zh-CN" altLang="zh-CN" sz="2200" b="1" spc="-100" dirty="0" smtClean="0">
                <a:latin typeface="+mn-ea"/>
                <a:ea typeface="+mn-ea"/>
              </a:rPr>
              <a:t>，</a:t>
            </a:r>
            <a:r>
              <a:rPr lang="en-US" altLang="zh-CN" sz="2200" b="1" spc="-100" dirty="0">
                <a:latin typeface="+mn-ea"/>
                <a:ea typeface="+mn-ea"/>
              </a:rPr>
              <a:t>End</a:t>
            </a:r>
            <a:endParaRPr lang="zh-CN" altLang="zh-CN" sz="2200" b="1" spc="-100" dirty="0">
              <a:latin typeface="+mn-ea"/>
              <a:ea typeface="+mn-ea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512" y="3841591"/>
            <a:ext cx="8784976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  *分析指令阶段的操作安排：</a:t>
            </a:r>
            <a:r>
              <a:rPr lang="zh-CN" altLang="en-US" b="1" dirty="0" smtClean="0">
                <a:latin typeface="+mn-ea"/>
                <a:ea typeface="+mn-ea"/>
              </a:rPr>
              <a:t>放在</a:t>
            </a:r>
            <a:r>
              <a:rPr lang="en-US" altLang="zh-CN" b="1" dirty="0" smtClean="0">
                <a:latin typeface="+mn-ea"/>
                <a:ea typeface="+mn-ea"/>
              </a:rPr>
              <a:t>t2</a:t>
            </a:r>
            <a:r>
              <a:rPr lang="zh-CN" altLang="en-US" b="1" dirty="0" smtClean="0">
                <a:latin typeface="+mn-ea"/>
                <a:ea typeface="+mn-ea"/>
              </a:rPr>
              <a:t>步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     t2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步的功能为</a:t>
            </a:r>
            <a:r>
              <a:rPr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—</a:t>
            </a:r>
            <a:r>
              <a:rPr lang="zh-CN" altLang="en-US" b="1" dirty="0">
                <a:latin typeface="+mn-ea"/>
                <a:ea typeface="+mn-ea"/>
              </a:rPr>
              <a:t> </a:t>
            </a:r>
            <a:r>
              <a:rPr lang="zh-CN" altLang="en-US" b="1" dirty="0" smtClean="0">
                <a:latin typeface="+mn-ea"/>
                <a:ea typeface="+mn-ea"/>
              </a:rPr>
              <a:t>对</a:t>
            </a:r>
            <a:r>
              <a:rPr lang="zh-CN" altLang="en-US" b="1" dirty="0">
                <a:latin typeface="+mn-ea"/>
                <a:ea typeface="+mn-ea"/>
              </a:rPr>
              <a:t>所有指令通用</a:t>
            </a:r>
            <a:endParaRPr lang="en-US" altLang="zh-CN" b="1" dirty="0" smtClean="0">
              <a:solidFill>
                <a:srgbClr val="990099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solidFill>
                  <a:srgbClr val="990099"/>
                </a:solidFill>
                <a:latin typeface="+mn-ea"/>
                <a:ea typeface="+mn-ea"/>
              </a:rPr>
              <a:t>          </a:t>
            </a:r>
            <a:r>
              <a:rPr lang="zh-CN" altLang="en-US" sz="2200" b="1" dirty="0" smtClean="0">
                <a:latin typeface="+mn-ea"/>
                <a:ea typeface="+mn-ea"/>
              </a:rPr>
              <a:t>指令译码</a:t>
            </a:r>
            <a:r>
              <a:rPr lang="zh-CN" altLang="en-US" sz="2200" b="1" spc="-100" dirty="0" smtClean="0">
                <a:latin typeface="+mn-ea"/>
                <a:ea typeface="+mn-ea"/>
              </a:rPr>
              <a:t>、</a:t>
            </a:r>
            <a:r>
              <a:rPr lang="en-US" altLang="zh-CN" sz="2200" b="1" spc="-100" dirty="0" smtClean="0">
                <a:latin typeface="+mn-ea"/>
                <a:ea typeface="+mn-ea"/>
              </a:rPr>
              <a:t>A</a:t>
            </a:r>
            <a:r>
              <a:rPr lang="en-US" altLang="zh-CN" sz="2200" b="1" spc="-100" dirty="0">
                <a:latin typeface="+mn-ea"/>
                <a:ea typeface="+mn-ea"/>
              </a:rPr>
              <a:t>←(</a:t>
            </a:r>
            <a:r>
              <a:rPr lang="en-US" altLang="zh-CN" sz="2200" b="1" spc="-100" dirty="0" err="1">
                <a:latin typeface="+mn-ea"/>
                <a:ea typeface="+mn-ea"/>
              </a:rPr>
              <a:t>rs</a:t>
            </a:r>
            <a:r>
              <a:rPr lang="en-US" altLang="zh-CN" sz="2200" b="1" spc="-100" dirty="0">
                <a:latin typeface="+mn-ea"/>
                <a:ea typeface="+mn-ea"/>
              </a:rPr>
              <a:t>)</a:t>
            </a:r>
            <a:r>
              <a:rPr lang="zh-CN" altLang="zh-CN" sz="2200" b="1" spc="-100" dirty="0">
                <a:latin typeface="+mn-ea"/>
                <a:ea typeface="+mn-ea"/>
              </a:rPr>
              <a:t>、</a:t>
            </a:r>
            <a:r>
              <a:rPr lang="en-US" altLang="zh-CN" sz="2200" b="1" spc="-100" dirty="0">
                <a:latin typeface="+mn-ea"/>
                <a:ea typeface="+mn-ea"/>
              </a:rPr>
              <a:t>B←(</a:t>
            </a:r>
            <a:r>
              <a:rPr lang="en-US" altLang="zh-CN" sz="2200" b="1" spc="-100" dirty="0" err="1">
                <a:latin typeface="+mn-ea"/>
                <a:ea typeface="+mn-ea"/>
              </a:rPr>
              <a:t>rt</a:t>
            </a:r>
            <a:r>
              <a:rPr lang="en-US" altLang="zh-CN" sz="2200" b="1" spc="-100" dirty="0" smtClean="0">
                <a:latin typeface="+mn-ea"/>
                <a:ea typeface="+mn-ea"/>
              </a:rPr>
              <a:t>)</a:t>
            </a:r>
            <a:r>
              <a:rPr lang="zh-CN" altLang="en-US" sz="2200" b="1" spc="-100" dirty="0" smtClean="0">
                <a:latin typeface="+mn-ea"/>
                <a:ea typeface="+mn-ea"/>
              </a:rPr>
              <a:t>、</a:t>
            </a:r>
            <a:r>
              <a:rPr lang="en-US" altLang="zh-CN" sz="2200" spc="-100" dirty="0">
                <a:latin typeface="+mn-ea"/>
                <a:ea typeface="+mn-ea"/>
              </a:rPr>
              <a:t> </a:t>
            </a:r>
            <a:r>
              <a:rPr lang="en-US" altLang="zh-CN" sz="2200" b="1" spc="-100" dirty="0" err="1">
                <a:latin typeface="+mn-ea"/>
                <a:ea typeface="+mn-ea"/>
              </a:rPr>
              <a:t>ALUOut</a:t>
            </a:r>
            <a:r>
              <a:rPr lang="en-US" altLang="zh-CN" sz="2200" b="1" spc="-100" dirty="0">
                <a:latin typeface="+mn-ea"/>
                <a:ea typeface="+mn-ea"/>
              </a:rPr>
              <a:t>←(PC)</a:t>
            </a:r>
            <a:r>
              <a:rPr lang="zh-CN" altLang="zh-CN" sz="2200" b="1" spc="-100" dirty="0" smtClean="0">
                <a:latin typeface="+mn-ea"/>
                <a:ea typeface="+mn-ea"/>
              </a:rPr>
              <a:t>＋</a:t>
            </a:r>
            <a:r>
              <a:rPr lang="en-US" altLang="zh-CN" sz="2200" b="1" spc="-100" dirty="0" err="1" smtClean="0">
                <a:latin typeface="+mn-ea"/>
                <a:ea typeface="+mn-ea"/>
              </a:rPr>
              <a:t>imme</a:t>
            </a:r>
            <a:r>
              <a:rPr lang="en-US" altLang="zh-CN" sz="2200" b="1" spc="-100" dirty="0" smtClean="0">
                <a:latin typeface="+mn-ea"/>
                <a:ea typeface="+mn-ea"/>
              </a:rPr>
              <a:t>&lt;&lt;2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    t2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步</a:t>
            </a:r>
            <a:r>
              <a:rPr lang="en-US" altLang="zh-CN" dirty="0" err="1" smtClean="0">
                <a:solidFill>
                  <a:srgbClr val="990099"/>
                </a:solidFill>
              </a:rPr>
              <a:t>μ</a:t>
            </a:r>
            <a:r>
              <a:rPr lang="en-US" altLang="zh-CN" b="1" dirty="0" err="1" smtClean="0">
                <a:solidFill>
                  <a:srgbClr val="990099"/>
                </a:solidFill>
                <a:latin typeface="宋体" pitchFamily="2" charset="-122"/>
              </a:rPr>
              <a:t>OPCmd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为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spc="-100" dirty="0" smtClean="0">
                <a:latin typeface="+mn-ea"/>
              </a:rPr>
              <a:t>            </a:t>
            </a:r>
            <a:r>
              <a:rPr lang="en-US" altLang="zh-CN" sz="2200" b="1" spc="-100" dirty="0" err="1" smtClean="0">
                <a:latin typeface="+mn-ea"/>
              </a:rPr>
              <a:t>Extctr</a:t>
            </a:r>
            <a:r>
              <a:rPr lang="zh-CN" altLang="zh-CN" sz="2200" b="1" spc="-100" dirty="0">
                <a:latin typeface="+mn-ea"/>
              </a:rPr>
              <a:t>、</a:t>
            </a:r>
            <a:r>
              <a:rPr lang="en-US" altLang="zh-CN" sz="2200" b="1" spc="-100" dirty="0" err="1">
                <a:latin typeface="+mn-ea"/>
              </a:rPr>
              <a:t>ALUAsrc</a:t>
            </a:r>
            <a:r>
              <a:rPr lang="zh-CN" altLang="zh-CN" sz="2200" b="1" spc="-100" dirty="0">
                <a:latin typeface="+mn-ea"/>
              </a:rPr>
              <a:t>＝</a:t>
            </a:r>
            <a:r>
              <a:rPr lang="en-US" altLang="zh-CN" sz="2200" b="1" spc="-100" dirty="0">
                <a:latin typeface="+mn-ea"/>
              </a:rPr>
              <a:t>1</a:t>
            </a:r>
            <a:r>
              <a:rPr lang="zh-CN" altLang="zh-CN" sz="2200" b="1" spc="-100" dirty="0">
                <a:latin typeface="+mn-ea"/>
              </a:rPr>
              <a:t>、</a:t>
            </a:r>
            <a:r>
              <a:rPr lang="en-US" altLang="zh-CN" sz="2200" b="1" spc="-100" dirty="0" err="1">
                <a:latin typeface="+mn-ea"/>
              </a:rPr>
              <a:t>ALUBsrc</a:t>
            </a:r>
            <a:r>
              <a:rPr lang="zh-CN" altLang="zh-CN" sz="2200" b="1" spc="-100" dirty="0">
                <a:latin typeface="+mn-ea"/>
              </a:rPr>
              <a:t>＝</a:t>
            </a:r>
            <a:r>
              <a:rPr lang="en-US" altLang="zh-CN" sz="2200" b="1" spc="-100" dirty="0">
                <a:latin typeface="+mn-ea"/>
              </a:rPr>
              <a:t>0</a:t>
            </a:r>
            <a:r>
              <a:rPr lang="zh-CN" altLang="zh-CN" sz="2200" b="1" spc="-100" dirty="0">
                <a:latin typeface="+mn-ea"/>
              </a:rPr>
              <a:t>、</a:t>
            </a:r>
            <a:r>
              <a:rPr lang="en-US" altLang="zh-CN" sz="2200" b="1" spc="-100" dirty="0" err="1">
                <a:latin typeface="+mn-ea"/>
              </a:rPr>
              <a:t>ALUctr</a:t>
            </a:r>
            <a:r>
              <a:rPr lang="zh-CN" altLang="zh-CN" sz="2200" b="1" spc="-100" dirty="0">
                <a:latin typeface="+mn-ea"/>
              </a:rPr>
              <a:t>＝</a:t>
            </a:r>
            <a:r>
              <a:rPr lang="en-US" altLang="zh-CN" sz="2200" b="1" spc="-100" dirty="0">
                <a:latin typeface="+mn-ea"/>
              </a:rPr>
              <a:t>0</a:t>
            </a:r>
            <a:r>
              <a:rPr lang="zh-CN" altLang="zh-CN" sz="2200" b="1" spc="-100" dirty="0">
                <a:latin typeface="+mn-ea"/>
              </a:rPr>
              <a:t>、</a:t>
            </a:r>
            <a:r>
              <a:rPr lang="en-US" altLang="zh-CN" sz="2200" b="1" spc="-100" dirty="0" err="1">
                <a:latin typeface="+mn-ea"/>
              </a:rPr>
              <a:t>ALUOWr</a:t>
            </a:r>
            <a:endParaRPr lang="zh-CN" altLang="zh-CN" sz="2200" b="1" dirty="0">
              <a:latin typeface="+mn-ea"/>
              <a:ea typeface="+mn-ea"/>
            </a:endParaRPr>
          </a:p>
        </p:txBody>
      </p:sp>
      <p:sp>
        <p:nvSpPr>
          <p:cNvPr id="10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648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47</a:t>
            </a:fld>
            <a:endParaRPr lang="en-US" altLang="zh-CN"/>
          </a:p>
        </p:txBody>
      </p:sp>
      <p:sp>
        <p:nvSpPr>
          <p:cNvPr id="3" name="Text Box 116"/>
          <p:cNvSpPr txBox="1">
            <a:spLocks noChangeArrowheads="1"/>
          </p:cNvSpPr>
          <p:nvPr/>
        </p:nvSpPr>
        <p:spPr bwMode="auto">
          <a:xfrm>
            <a:off x="179263" y="2827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 *指令执行过程的状态转换图：</a:t>
            </a:r>
            <a:r>
              <a:rPr kumimoji="1" lang="zh-CN" altLang="en-US" sz="2400" b="1" dirty="0" smtClean="0">
                <a:latin typeface="宋体" pitchFamily="2" charset="-122"/>
              </a:rPr>
              <a:t>不同指令的</a:t>
            </a:r>
            <a:r>
              <a:rPr lang="zh-CN" altLang="en-US" b="1" dirty="0" smtClean="0">
                <a:latin typeface="宋体" pitchFamily="2" charset="-122"/>
              </a:rPr>
              <a:t>状态数不同</a:t>
            </a:r>
            <a:endParaRPr lang="zh-CN" altLang="zh-CN" b="1" kern="100" spc="-100" dirty="0"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0" name="AutoShape 4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AutoShape 499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 Box 116"/>
          <p:cNvSpPr txBox="1">
            <a:spLocks noChangeArrowheads="1"/>
          </p:cNvSpPr>
          <p:nvPr/>
        </p:nvSpPr>
        <p:spPr bwMode="auto">
          <a:xfrm>
            <a:off x="179512" y="510725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kumimoji="1"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  </a:t>
            </a:r>
            <a:r>
              <a:rPr kumimoji="1"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※</a:t>
            </a:r>
            <a:r>
              <a:rPr kumimoji="1"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状态转换图是</a:t>
            </a:r>
            <a:r>
              <a:rPr kumimoji="1"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CPU</a:t>
            </a:r>
            <a:r>
              <a:rPr kumimoji="1"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的控制需求，是控制器的设计基础！</a:t>
            </a:r>
            <a:endParaRPr lang="zh-CN" altLang="zh-CN" b="1" kern="100" spc="-100" dirty="0">
              <a:solidFill>
                <a:srgbClr val="FF3399"/>
              </a:solidFill>
              <a:latin typeface="+mn-ea"/>
            </a:endParaRPr>
          </a:p>
        </p:txBody>
      </p:sp>
      <p:sp>
        <p:nvSpPr>
          <p:cNvPr id="67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AutoShape 499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1" name="组合 70"/>
          <p:cNvGrpSpPr/>
          <p:nvPr/>
        </p:nvGrpSpPr>
        <p:grpSpPr>
          <a:xfrm>
            <a:off x="755573" y="836712"/>
            <a:ext cx="8064898" cy="4176464"/>
            <a:chOff x="755573" y="1844824"/>
            <a:chExt cx="8064898" cy="4176464"/>
          </a:xfrm>
        </p:grpSpPr>
        <p:sp>
          <p:nvSpPr>
            <p:cNvPr id="72" name="Text Box 63"/>
            <p:cNvSpPr txBox="1">
              <a:spLocks noChangeArrowheads="1"/>
            </p:cNvSpPr>
            <p:nvPr/>
          </p:nvSpPr>
          <p:spPr bwMode="auto">
            <a:xfrm>
              <a:off x="4211957" y="501317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wb_m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73" name="直接箭头连接符 72"/>
            <p:cNvCxnSpPr>
              <a:stCxn id="111" idx="3"/>
              <a:endCxn id="112" idx="1"/>
            </p:cNvCxnSpPr>
            <p:nvPr/>
          </p:nvCxnSpPr>
          <p:spPr bwMode="auto">
            <a:xfrm>
              <a:off x="3131837" y="2530940"/>
              <a:ext cx="5040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5" name="直接箭头连接符 74"/>
            <p:cNvCxnSpPr>
              <a:endCxn id="120" idx="0"/>
            </p:cNvCxnSpPr>
            <p:nvPr/>
          </p:nvCxnSpPr>
          <p:spPr bwMode="auto">
            <a:xfrm flipH="1">
              <a:off x="3145339" y="2924943"/>
              <a:ext cx="1071530" cy="5760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6" name="直接箭头连接符 75"/>
            <p:cNvCxnSpPr>
              <a:stCxn id="112" idx="2"/>
              <a:endCxn id="122" idx="0"/>
            </p:cNvCxnSpPr>
            <p:nvPr/>
          </p:nvCxnSpPr>
          <p:spPr bwMode="auto">
            <a:xfrm>
              <a:off x="4716013" y="2924945"/>
              <a:ext cx="675295" cy="57606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直接箭头连接符 76"/>
            <p:cNvCxnSpPr/>
            <p:nvPr/>
          </p:nvCxnSpPr>
          <p:spPr bwMode="auto">
            <a:xfrm>
              <a:off x="5796134" y="2924943"/>
              <a:ext cx="1229737" cy="5760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8" name="直接箭头连接符 77"/>
            <p:cNvCxnSpPr>
              <a:stCxn id="112" idx="3"/>
              <a:endCxn id="114" idx="1"/>
            </p:cNvCxnSpPr>
            <p:nvPr/>
          </p:nvCxnSpPr>
          <p:spPr bwMode="auto">
            <a:xfrm flipV="1">
              <a:off x="5796133" y="2530939"/>
              <a:ext cx="576064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9" name="直接箭头连接符 78"/>
            <p:cNvCxnSpPr>
              <a:stCxn id="118" idx="2"/>
              <a:endCxn id="119" idx="0"/>
            </p:cNvCxnSpPr>
            <p:nvPr/>
          </p:nvCxnSpPr>
          <p:spPr bwMode="auto">
            <a:xfrm>
              <a:off x="1439649" y="4509120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直接箭头连接符 79"/>
            <p:cNvCxnSpPr>
              <a:stCxn id="122" idx="2"/>
            </p:cNvCxnSpPr>
            <p:nvPr/>
          </p:nvCxnSpPr>
          <p:spPr bwMode="auto">
            <a:xfrm flipH="1">
              <a:off x="4932038" y="4005064"/>
              <a:ext cx="459270" cy="5049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80"/>
            <p:cNvCxnSpPr>
              <a:stCxn id="122" idx="2"/>
            </p:cNvCxnSpPr>
            <p:nvPr/>
          </p:nvCxnSpPr>
          <p:spPr bwMode="auto">
            <a:xfrm>
              <a:off x="5391308" y="4005064"/>
              <a:ext cx="566746" cy="5049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2" name="直接箭头连接符 81"/>
            <p:cNvCxnSpPr/>
            <p:nvPr/>
          </p:nvCxnSpPr>
          <p:spPr bwMode="auto">
            <a:xfrm>
              <a:off x="4932037" y="5013176"/>
              <a:ext cx="1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>
              <a:off x="6588221" y="5013176"/>
              <a:ext cx="0" cy="100811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4" name="直接箭头连接符 83"/>
            <p:cNvCxnSpPr>
              <a:stCxn id="119" idx="2"/>
            </p:cNvCxnSpPr>
            <p:nvPr/>
          </p:nvCxnSpPr>
          <p:spPr bwMode="auto">
            <a:xfrm>
              <a:off x="1439649" y="5589240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5" name="直接箭头连接符 84"/>
            <p:cNvCxnSpPr>
              <a:stCxn id="121" idx="2"/>
            </p:cNvCxnSpPr>
            <p:nvPr/>
          </p:nvCxnSpPr>
          <p:spPr bwMode="auto">
            <a:xfrm>
              <a:off x="3145339" y="5589240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6" name="直接箭头连接符 85"/>
            <p:cNvCxnSpPr/>
            <p:nvPr/>
          </p:nvCxnSpPr>
          <p:spPr bwMode="auto">
            <a:xfrm>
              <a:off x="1403645" y="6021288"/>
              <a:ext cx="74168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7" name="直接箭头连接符 86"/>
            <p:cNvCxnSpPr/>
            <p:nvPr/>
          </p:nvCxnSpPr>
          <p:spPr bwMode="auto">
            <a:xfrm>
              <a:off x="4932037" y="5805264"/>
              <a:ext cx="1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直接箭头连接符 87"/>
            <p:cNvCxnSpPr>
              <a:stCxn id="131" idx="2"/>
            </p:cNvCxnSpPr>
            <p:nvPr/>
          </p:nvCxnSpPr>
          <p:spPr bwMode="auto">
            <a:xfrm>
              <a:off x="7779154" y="4005064"/>
              <a:ext cx="0" cy="20162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9" name="直接箭头连接符 88"/>
            <p:cNvCxnSpPr/>
            <p:nvPr/>
          </p:nvCxnSpPr>
          <p:spPr bwMode="auto">
            <a:xfrm flipV="1">
              <a:off x="8820469" y="1844824"/>
              <a:ext cx="0" cy="41764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0" name="直接箭头连接符 89"/>
            <p:cNvCxnSpPr/>
            <p:nvPr/>
          </p:nvCxnSpPr>
          <p:spPr bwMode="auto">
            <a:xfrm>
              <a:off x="1979712" y="1844824"/>
              <a:ext cx="0" cy="29211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1" name="Text Box 63"/>
            <p:cNvSpPr txBox="1">
              <a:spLocks noChangeArrowheads="1"/>
            </p:cNvSpPr>
            <p:nvPr/>
          </p:nvSpPr>
          <p:spPr bwMode="auto">
            <a:xfrm>
              <a:off x="755573" y="1844824"/>
              <a:ext cx="33394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if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92" name="Text Box 63"/>
            <p:cNvSpPr txBox="1">
              <a:spLocks noChangeArrowheads="1"/>
            </p:cNvSpPr>
            <p:nvPr/>
          </p:nvSpPr>
          <p:spPr bwMode="auto">
            <a:xfrm>
              <a:off x="827581" y="321297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ex_r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93" name="Text Box 63"/>
            <p:cNvSpPr txBox="1">
              <a:spLocks noChangeArrowheads="1"/>
            </p:cNvSpPr>
            <p:nvPr/>
          </p:nvSpPr>
          <p:spPr bwMode="auto">
            <a:xfrm>
              <a:off x="827581" y="4522042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wb_r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94" name="Text Box 63"/>
            <p:cNvSpPr txBox="1">
              <a:spLocks noChangeArrowheads="1"/>
            </p:cNvSpPr>
            <p:nvPr/>
          </p:nvSpPr>
          <p:spPr bwMode="auto">
            <a:xfrm>
              <a:off x="2555773" y="4522042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wb_i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96" name="Text Box 63"/>
            <p:cNvSpPr txBox="1">
              <a:spLocks noChangeArrowheads="1"/>
            </p:cNvSpPr>
            <p:nvPr/>
          </p:nvSpPr>
          <p:spPr bwMode="auto">
            <a:xfrm>
              <a:off x="2555773" y="321297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ex_i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97" name="Text Box 63"/>
            <p:cNvSpPr txBox="1">
              <a:spLocks noChangeArrowheads="1"/>
            </p:cNvSpPr>
            <p:nvPr/>
          </p:nvSpPr>
          <p:spPr bwMode="auto">
            <a:xfrm>
              <a:off x="3661985" y="1844824"/>
              <a:ext cx="33394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id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98" name="Text Box 63"/>
            <p:cNvSpPr txBox="1">
              <a:spLocks noChangeArrowheads="1"/>
            </p:cNvSpPr>
            <p:nvPr/>
          </p:nvSpPr>
          <p:spPr bwMode="auto">
            <a:xfrm>
              <a:off x="4211957" y="321297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ex_m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99" name="Text Box 63"/>
            <p:cNvSpPr txBox="1">
              <a:spLocks noChangeArrowheads="1"/>
            </p:cNvSpPr>
            <p:nvPr/>
          </p:nvSpPr>
          <p:spPr bwMode="auto">
            <a:xfrm>
              <a:off x="7020269" y="321297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ex_j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00" name="Text Box 63"/>
            <p:cNvSpPr txBox="1">
              <a:spLocks noChangeArrowheads="1"/>
            </p:cNvSpPr>
            <p:nvPr/>
          </p:nvSpPr>
          <p:spPr bwMode="auto">
            <a:xfrm>
              <a:off x="6372197" y="1844824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ex_b</a:t>
              </a:r>
              <a:endParaRPr lang="en-US" altLang="zh-CN" sz="1800" b="1" dirty="0" smtClean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02" name="Text Box 63"/>
            <p:cNvSpPr txBox="1">
              <a:spLocks noChangeArrowheads="1"/>
            </p:cNvSpPr>
            <p:nvPr/>
          </p:nvSpPr>
          <p:spPr bwMode="auto">
            <a:xfrm>
              <a:off x="4209501" y="4221087"/>
              <a:ext cx="65052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mem_</a:t>
              </a: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r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03" name="Text Box 63"/>
            <p:cNvSpPr txBox="1">
              <a:spLocks noChangeArrowheads="1"/>
            </p:cNvSpPr>
            <p:nvPr/>
          </p:nvSpPr>
          <p:spPr bwMode="auto">
            <a:xfrm>
              <a:off x="6081709" y="4221087"/>
              <a:ext cx="65052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mem_w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05" name="Text Box 63"/>
            <p:cNvSpPr txBox="1">
              <a:spLocks noChangeArrowheads="1"/>
            </p:cNvSpPr>
            <p:nvPr/>
          </p:nvSpPr>
          <p:spPr bwMode="auto">
            <a:xfrm>
              <a:off x="1835693" y="2996952"/>
              <a:ext cx="92881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C00000"/>
                  </a:solidFill>
                  <a:latin typeface="宋体" pitchFamily="2" charset="-122"/>
                </a:rPr>
                <a:t>add/sub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106" name="Text Box 63"/>
            <p:cNvSpPr txBox="1">
              <a:spLocks noChangeArrowheads="1"/>
            </p:cNvSpPr>
            <p:nvPr/>
          </p:nvSpPr>
          <p:spPr bwMode="auto">
            <a:xfrm>
              <a:off x="4067941" y="2924944"/>
              <a:ext cx="46440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C00000"/>
                  </a:solidFill>
                  <a:latin typeface="宋体" pitchFamily="2" charset="-122"/>
                </a:rPr>
                <a:t>ori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107" name="Text Box 63"/>
            <p:cNvSpPr txBox="1">
              <a:spLocks noChangeArrowheads="1"/>
            </p:cNvSpPr>
            <p:nvPr/>
          </p:nvSpPr>
          <p:spPr bwMode="auto">
            <a:xfrm>
              <a:off x="4953687" y="2924944"/>
              <a:ext cx="698433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C00000"/>
                  </a:solidFill>
                  <a:latin typeface="宋体" pitchFamily="2" charset="-122"/>
                </a:rPr>
                <a:t>lw</a:t>
              </a:r>
              <a:r>
                <a:rPr lang="en-US" altLang="zh-CN" sz="1800" b="1" dirty="0" smtClean="0">
                  <a:solidFill>
                    <a:srgbClr val="C00000"/>
                  </a:solidFill>
                  <a:latin typeface="宋体" pitchFamily="2" charset="-122"/>
                </a:rPr>
                <a:t>/</a:t>
              </a:r>
              <a:r>
                <a:rPr lang="en-US" altLang="zh-CN" sz="1800" b="1" dirty="0" err="1" smtClean="0">
                  <a:solidFill>
                    <a:srgbClr val="C00000"/>
                  </a:solidFill>
                  <a:latin typeface="宋体" pitchFamily="2" charset="-122"/>
                </a:rPr>
                <a:t>sw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108" name="Text Box 63"/>
            <p:cNvSpPr txBox="1">
              <a:spLocks noChangeArrowheads="1"/>
            </p:cNvSpPr>
            <p:nvPr/>
          </p:nvSpPr>
          <p:spPr bwMode="auto">
            <a:xfrm>
              <a:off x="5868144" y="2708920"/>
              <a:ext cx="17982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C00000"/>
                  </a:solidFill>
                  <a:latin typeface="宋体" pitchFamily="2" charset="-122"/>
                </a:rPr>
                <a:t>j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110" name="Text Box 63"/>
            <p:cNvSpPr txBox="1">
              <a:spLocks noChangeArrowheads="1"/>
            </p:cNvSpPr>
            <p:nvPr/>
          </p:nvSpPr>
          <p:spPr bwMode="auto">
            <a:xfrm>
              <a:off x="5843028" y="2280056"/>
              <a:ext cx="409877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C00000"/>
                  </a:solidFill>
                  <a:latin typeface="宋体" pitchFamily="2" charset="-122"/>
                </a:rPr>
                <a:t>beq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111" name="Text Box 323"/>
            <p:cNvSpPr txBox="1">
              <a:spLocks noChangeArrowheads="1"/>
            </p:cNvSpPr>
            <p:nvPr/>
          </p:nvSpPr>
          <p:spPr bwMode="auto">
            <a:xfrm>
              <a:off x="755573" y="2136935"/>
              <a:ext cx="2376264" cy="78800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IMRd</a:t>
              </a:r>
              <a:r>
                <a:rPr lang="en-US" altLang="zh-CN" sz="1600" b="1" spc="-100" dirty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WMFC,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IRWr</a:t>
              </a:r>
              <a:endParaRPr lang="en-US" altLang="zh-CN" sz="1600" b="1" spc="-100" dirty="0">
                <a:latin typeface="+mn-ea"/>
                <a:ea typeface="+mn-ea"/>
              </a:endParaRPr>
            </a:p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(3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(0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PCsrc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PCWr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112" name="Text Box 323"/>
            <p:cNvSpPr txBox="1">
              <a:spLocks noChangeArrowheads="1"/>
            </p:cNvSpPr>
            <p:nvPr/>
          </p:nvSpPr>
          <p:spPr bwMode="auto">
            <a:xfrm>
              <a:off x="3635893" y="2136935"/>
              <a:ext cx="2160240" cy="78801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(1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ALUOWr</a:t>
              </a:r>
              <a:r>
                <a:rPr lang="en-US" altLang="zh-CN" sz="1600" b="1" spc="-100" dirty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Extctr</a:t>
              </a:r>
              <a:endParaRPr lang="en-US" altLang="zh-CN" sz="1600" b="1" spc="-100" dirty="0">
                <a:latin typeface="+mn-ea"/>
                <a:ea typeface="+mn-ea"/>
              </a:endParaRPr>
            </a:p>
          </p:txBody>
        </p:sp>
        <p:sp>
          <p:nvSpPr>
            <p:cNvPr id="114" name="Text Box 323"/>
            <p:cNvSpPr txBox="1">
              <a:spLocks noChangeArrowheads="1"/>
            </p:cNvSpPr>
            <p:nvPr/>
          </p:nvSpPr>
          <p:spPr bwMode="auto">
            <a:xfrm>
              <a:off x="6372197" y="2136933"/>
              <a:ext cx="2160240" cy="78801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(0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(2), 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(3),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PCWrB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118" name="Text Box 323"/>
            <p:cNvSpPr txBox="1">
              <a:spLocks noChangeArrowheads="1"/>
            </p:cNvSpPr>
            <p:nvPr/>
          </p:nvSpPr>
          <p:spPr bwMode="auto">
            <a:xfrm>
              <a:off x="827581" y="3501008"/>
              <a:ext cx="1224136" cy="100811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(0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(2),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(0/1),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ALUOWr</a:t>
              </a:r>
              <a:endParaRPr lang="en-US" altLang="zh-CN" sz="1600" b="1" spc="-100" dirty="0">
                <a:latin typeface="+mn-ea"/>
                <a:ea typeface="+mn-ea"/>
              </a:endParaRPr>
            </a:p>
          </p:txBody>
        </p:sp>
        <p:sp>
          <p:nvSpPr>
            <p:cNvPr id="119" name="Text Box 323"/>
            <p:cNvSpPr txBox="1">
              <a:spLocks noChangeArrowheads="1"/>
            </p:cNvSpPr>
            <p:nvPr/>
          </p:nvSpPr>
          <p:spPr bwMode="auto">
            <a:xfrm>
              <a:off x="827581" y="4797152"/>
              <a:ext cx="1224136" cy="79208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RegAsrc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(1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RegDsrc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RegWr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</a:p>
          </p:txBody>
        </p:sp>
        <p:sp>
          <p:nvSpPr>
            <p:cNvPr id="120" name="Text Box 323"/>
            <p:cNvSpPr txBox="1">
              <a:spLocks noChangeArrowheads="1"/>
            </p:cNvSpPr>
            <p:nvPr/>
          </p:nvSpPr>
          <p:spPr bwMode="auto">
            <a:xfrm>
              <a:off x="2555773" y="3501008"/>
              <a:ext cx="1179131" cy="100900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(0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(2),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ALUOWr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121" name="Text Box 323"/>
            <p:cNvSpPr txBox="1">
              <a:spLocks noChangeArrowheads="1"/>
            </p:cNvSpPr>
            <p:nvPr/>
          </p:nvSpPr>
          <p:spPr bwMode="auto">
            <a:xfrm>
              <a:off x="2555773" y="4797153"/>
              <a:ext cx="1179131" cy="79208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RegAsrc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(0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RegDsrc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RegWr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</a:p>
          </p:txBody>
        </p:sp>
        <p:sp>
          <p:nvSpPr>
            <p:cNvPr id="122" name="Text Box 323"/>
            <p:cNvSpPr txBox="1">
              <a:spLocks noChangeArrowheads="1"/>
            </p:cNvSpPr>
            <p:nvPr/>
          </p:nvSpPr>
          <p:spPr bwMode="auto">
            <a:xfrm>
              <a:off x="4194395" y="3501008"/>
              <a:ext cx="2393826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(0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ALUOWr</a:t>
              </a:r>
              <a:r>
                <a:rPr lang="en-US" altLang="zh-CN" sz="1600" b="1" spc="-100" dirty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Extctr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123" name="Text Box 323"/>
            <p:cNvSpPr txBox="1">
              <a:spLocks noChangeArrowheads="1"/>
            </p:cNvSpPr>
            <p:nvPr/>
          </p:nvSpPr>
          <p:spPr bwMode="auto">
            <a:xfrm>
              <a:off x="4216867" y="4509119"/>
              <a:ext cx="1165219" cy="50405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MemRd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, WMFC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124" name="Text Box 323"/>
            <p:cNvSpPr txBox="1">
              <a:spLocks noChangeArrowheads="1"/>
            </p:cNvSpPr>
            <p:nvPr/>
          </p:nvSpPr>
          <p:spPr bwMode="auto">
            <a:xfrm>
              <a:off x="5640913" y="4509121"/>
              <a:ext cx="1091324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MemWr</a:t>
              </a:r>
              <a:r>
                <a:rPr lang="en-US" altLang="zh-CN" sz="1600" b="1" spc="-100" dirty="0">
                  <a:latin typeface="+mn-ea"/>
                  <a:ea typeface="+mn-ea"/>
                </a:rPr>
                <a:t>,</a:t>
              </a:r>
              <a:endParaRPr lang="zh-CN" altLang="en-US" sz="1600" b="1" spc="-100" dirty="0">
                <a:latin typeface="+mn-ea"/>
                <a:ea typeface="+mn-ea"/>
              </a:endParaRPr>
            </a:p>
            <a:p>
              <a:pPr algn="l"/>
              <a:r>
                <a:rPr lang="en-US" altLang="zh-CN" sz="1600" b="1" spc="-100" dirty="0" smtClean="0">
                  <a:latin typeface="+mn-ea"/>
                  <a:ea typeface="+mn-ea"/>
                </a:rPr>
                <a:t>WMFC, End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130" name="Text Box 323"/>
            <p:cNvSpPr txBox="1">
              <a:spLocks noChangeArrowheads="1"/>
            </p:cNvSpPr>
            <p:nvPr/>
          </p:nvSpPr>
          <p:spPr bwMode="auto">
            <a:xfrm>
              <a:off x="4211957" y="5301208"/>
              <a:ext cx="2160240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MemRd</a:t>
              </a:r>
              <a:r>
                <a:rPr lang="en-US" altLang="zh-CN" sz="1600" b="1" spc="-100" dirty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RegDsrc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RegWr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</a:p>
          </p:txBody>
        </p:sp>
        <p:sp>
          <p:nvSpPr>
            <p:cNvPr id="131" name="Text Box 323"/>
            <p:cNvSpPr txBox="1">
              <a:spLocks noChangeArrowheads="1"/>
            </p:cNvSpPr>
            <p:nvPr/>
          </p:nvSpPr>
          <p:spPr bwMode="auto">
            <a:xfrm>
              <a:off x="7025871" y="3501008"/>
              <a:ext cx="1506566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PCsrc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(2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PCWr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</a:p>
          </p:txBody>
        </p:sp>
        <p:cxnSp>
          <p:nvCxnSpPr>
            <p:cNvPr id="133" name="直接箭头连接符 132"/>
            <p:cNvCxnSpPr/>
            <p:nvPr/>
          </p:nvCxnSpPr>
          <p:spPr bwMode="auto">
            <a:xfrm flipH="1">
              <a:off x="2051717" y="2924944"/>
              <a:ext cx="1584176" cy="5760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4" name="Text Box 63"/>
            <p:cNvSpPr txBox="1">
              <a:spLocks noChangeArrowheads="1"/>
            </p:cNvSpPr>
            <p:nvPr/>
          </p:nvSpPr>
          <p:spPr bwMode="auto">
            <a:xfrm>
              <a:off x="4886316" y="4089993"/>
              <a:ext cx="1115930" cy="2035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C00000"/>
                  </a:solidFill>
                  <a:latin typeface="宋体" pitchFamily="2" charset="-122"/>
                </a:rPr>
                <a:t>lw</a:t>
              </a:r>
              <a:r>
                <a:rPr lang="en-US" altLang="zh-CN" sz="1800" b="1" dirty="0" smtClean="0">
                  <a:solidFill>
                    <a:srgbClr val="C00000"/>
                  </a:solidFill>
                  <a:latin typeface="宋体" pitchFamily="2" charset="-122"/>
                </a:rPr>
                <a:t>     </a:t>
              </a:r>
              <a:r>
                <a:rPr lang="en-US" altLang="zh-CN" sz="1800" b="1" dirty="0" err="1" smtClean="0">
                  <a:solidFill>
                    <a:srgbClr val="C00000"/>
                  </a:solidFill>
                  <a:latin typeface="宋体" pitchFamily="2" charset="-122"/>
                </a:rPr>
                <a:t>sw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cxnSp>
          <p:nvCxnSpPr>
            <p:cNvPr id="135" name="直接箭头连接符 100"/>
            <p:cNvCxnSpPr>
              <a:stCxn id="114" idx="2"/>
            </p:cNvCxnSpPr>
            <p:nvPr/>
          </p:nvCxnSpPr>
          <p:spPr bwMode="auto">
            <a:xfrm rot="16200000" flipH="1">
              <a:off x="7961752" y="2415509"/>
              <a:ext cx="349284" cy="136815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6" name="直接箭头连接符 135"/>
            <p:cNvCxnSpPr/>
            <p:nvPr/>
          </p:nvCxnSpPr>
          <p:spPr bwMode="auto">
            <a:xfrm flipH="1">
              <a:off x="1979712" y="1844824"/>
              <a:ext cx="684075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7" name="直接箭头连接符 136"/>
            <p:cNvCxnSpPr>
              <a:stCxn id="120" idx="2"/>
              <a:endCxn id="121" idx="0"/>
            </p:cNvCxnSpPr>
            <p:nvPr/>
          </p:nvCxnSpPr>
          <p:spPr bwMode="auto">
            <a:xfrm>
              <a:off x="3145339" y="4510012"/>
              <a:ext cx="0" cy="2871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68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730865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527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 Box 132"/>
          <p:cNvSpPr txBox="1">
            <a:spLocks noChangeArrowheads="1"/>
          </p:cNvSpPr>
          <p:nvPr/>
        </p:nvSpPr>
        <p:spPr bwMode="auto">
          <a:xfrm>
            <a:off x="179512" y="1583581"/>
            <a:ext cx="8785225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功能：</a:t>
            </a:r>
            <a:r>
              <a:rPr lang="zh-CN" altLang="en-US" b="1" dirty="0" smtClean="0">
                <a:latin typeface="宋体" pitchFamily="2" charset="-122"/>
              </a:rPr>
              <a:t>指令控制、操作控制、时间控制、异常及中断处理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基本组成：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spc="-140" dirty="0">
                <a:solidFill>
                  <a:srgbClr val="C00000"/>
                </a:solidFill>
                <a:latin typeface="宋体" pitchFamily="2" charset="-122"/>
              </a:rPr>
              <a:t>工作原理：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48</a:t>
            </a:fld>
            <a:endParaRPr lang="en-US" altLang="zh-CN"/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838200" y="251937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宋体" pitchFamily="2" charset="-122"/>
              </a:rPr>
              <a:t>§</a:t>
            </a:r>
            <a:r>
              <a:rPr lang="en-US" altLang="zh-CN" sz="3200" b="1" dirty="0" smtClean="0">
                <a:latin typeface="宋体" pitchFamily="2" charset="-122"/>
              </a:rPr>
              <a:t>5.3  </a:t>
            </a:r>
            <a:r>
              <a:rPr lang="zh-CN" altLang="en-US" sz="3200" b="1" dirty="0">
                <a:latin typeface="宋体" pitchFamily="2" charset="-122"/>
              </a:rPr>
              <a:t>控制器的</a:t>
            </a:r>
            <a:r>
              <a:rPr lang="zh-CN" altLang="en-US" sz="3200" b="1" dirty="0" smtClean="0">
                <a:latin typeface="宋体" pitchFamily="2" charset="-122"/>
              </a:rPr>
              <a:t>组成</a:t>
            </a:r>
            <a:endParaRPr lang="zh-CN" altLang="en-US" sz="3200" b="1" dirty="0">
              <a:latin typeface="宋体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388" y="1037679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一、控制器的基本结构</a:t>
            </a:r>
          </a:p>
        </p:txBody>
      </p:sp>
      <p:sp>
        <p:nvSpPr>
          <p:cNvPr id="199" name="Text Box 132"/>
          <p:cNvSpPr txBox="1">
            <a:spLocks noChangeArrowheads="1"/>
          </p:cNvSpPr>
          <p:nvPr/>
        </p:nvSpPr>
        <p:spPr bwMode="auto">
          <a:xfrm>
            <a:off x="2051720" y="2047781"/>
            <a:ext cx="6840760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由指令部件、控制单元</a:t>
            </a:r>
            <a:r>
              <a:rPr lang="en-US" altLang="zh-CN" b="1" dirty="0" smtClean="0">
                <a:latin typeface="宋体" pitchFamily="2" charset="-122"/>
              </a:rPr>
              <a:t>CU</a:t>
            </a:r>
            <a:r>
              <a:rPr lang="zh-CN" altLang="en-US" b="1" dirty="0" smtClean="0">
                <a:latin typeface="宋体" pitchFamily="2" charset="-122"/>
              </a:rPr>
              <a:t>、中断</a:t>
            </a:r>
            <a:r>
              <a:rPr lang="zh-CN" altLang="en-US" b="1" dirty="0">
                <a:latin typeface="宋体" pitchFamily="2" charset="-122"/>
              </a:rPr>
              <a:t>机构</a:t>
            </a:r>
            <a:r>
              <a:rPr lang="zh-CN" altLang="en-US" b="1" dirty="0" smtClean="0">
                <a:latin typeface="宋体" pitchFamily="2" charset="-122"/>
              </a:rPr>
              <a:t>组成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zh-CN" altLang="en-US" sz="2000" dirty="0" smtClean="0">
                <a:latin typeface="宋体" pitchFamily="2" charset="-122"/>
              </a:rPr>
              <a:t>      └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en-US" altLang="zh-CN" sz="2000" b="1" dirty="0" smtClean="0">
                <a:latin typeface="宋体" pitchFamily="2" charset="-122"/>
              </a:rPr>
              <a:t>PC/IR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属于</a:t>
            </a:r>
            <a:r>
              <a:rPr lang="zh-CN" altLang="en-US" sz="1800" b="1" dirty="0" smtClean="0">
                <a:latin typeface="宋体" pitchFamily="2" charset="-122"/>
              </a:rPr>
              <a:t>数据通路、</a:t>
            </a:r>
            <a:r>
              <a:rPr lang="en-US" altLang="zh-CN" sz="1800" b="1" dirty="0" smtClean="0">
                <a:latin typeface="宋体" pitchFamily="2" charset="-122"/>
              </a:rPr>
              <a:t>ID</a:t>
            </a:r>
            <a:r>
              <a:rPr lang="zh-CN" altLang="en-US" sz="1800" b="1" dirty="0" smtClean="0">
                <a:latin typeface="宋体" pitchFamily="2" charset="-122"/>
              </a:rPr>
              <a:t>画在</a:t>
            </a:r>
            <a:r>
              <a:rPr lang="en-US" altLang="zh-CN" sz="1800" b="1" dirty="0" smtClean="0">
                <a:latin typeface="宋体" pitchFamily="2" charset="-122"/>
              </a:rPr>
              <a:t>CU</a:t>
            </a:r>
            <a:r>
              <a:rPr lang="zh-CN" altLang="en-US" sz="1800" b="1" dirty="0" smtClean="0">
                <a:latin typeface="宋体" pitchFamily="2" charset="-122"/>
              </a:rPr>
              <a:t>中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250" name="Text Box 132"/>
          <p:cNvSpPr txBox="1">
            <a:spLocks noChangeArrowheads="1"/>
          </p:cNvSpPr>
          <p:nvPr/>
        </p:nvSpPr>
        <p:spPr bwMode="auto">
          <a:xfrm>
            <a:off x="1904256" y="5240116"/>
            <a:ext cx="7060232" cy="102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循环</a:t>
            </a:r>
            <a:r>
              <a:rPr lang="zh-CN" altLang="en-US" b="1" dirty="0">
                <a:latin typeface="宋体" pitchFamily="2" charset="-122"/>
              </a:rPr>
              <a:t>地、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有序</a:t>
            </a:r>
            <a:r>
              <a:rPr lang="zh-CN" altLang="en-US" b="1" dirty="0">
                <a:latin typeface="宋体" pitchFamily="2" charset="-122"/>
              </a:rPr>
              <a:t>地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itchFamily="2" charset="-122"/>
              </a:rPr>
              <a:t>产生</a:t>
            </a:r>
            <a:r>
              <a:rPr lang="zh-CN" altLang="en-US" b="1" dirty="0" smtClean="0">
                <a:latin typeface="宋体" pitchFamily="2" charset="-122"/>
              </a:rPr>
              <a:t>工作</a:t>
            </a:r>
            <a:r>
              <a:rPr lang="zh-CN" altLang="en-US" b="1" dirty="0">
                <a:latin typeface="宋体" pitchFamily="2" charset="-122"/>
              </a:rPr>
              <a:t>流程</a:t>
            </a:r>
            <a:r>
              <a:rPr lang="zh-CN" altLang="en-US" b="1" u="sng" dirty="0" smtClean="0">
                <a:latin typeface="宋体" pitchFamily="2" charset="-122"/>
              </a:rPr>
              <a:t>所</a:t>
            </a:r>
            <a:r>
              <a:rPr lang="zh-CN" altLang="en-US" b="1" u="sng" dirty="0">
                <a:latin typeface="宋体" pitchFamily="2" charset="-122"/>
              </a:rPr>
              <a:t>需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dirty="0" err="1" smtClean="0">
                <a:solidFill>
                  <a:srgbClr val="FF3399"/>
                </a:solidFill>
              </a:rPr>
              <a:t>μ</a:t>
            </a:r>
            <a:r>
              <a:rPr lang="en-US" altLang="zh-CN" b="1" dirty="0" err="1" smtClean="0">
                <a:solidFill>
                  <a:srgbClr val="FF3399"/>
                </a:solidFill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控制信号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80000"/>
              </a:lnSpc>
            </a:pPr>
            <a:r>
              <a:rPr lang="zh-CN" altLang="en-US" sz="1800" b="1" dirty="0" smtClean="0">
                <a:latin typeface="宋体" pitchFamily="2" charset="-122"/>
              </a:rPr>
              <a:t>    ↑        ↑      ↑              ↑</a:t>
            </a:r>
            <a:endParaRPr lang="en-US" altLang="zh-CN" sz="1800" b="1" dirty="0" smtClean="0">
              <a:latin typeface="宋体" pitchFamily="2" charset="-122"/>
            </a:endParaRPr>
          </a:p>
          <a:p>
            <a:pPr algn="l">
              <a:lnSpc>
                <a:spcPct val="90000"/>
              </a:lnSpc>
            </a:pPr>
            <a:r>
              <a:rPr lang="zh-CN" altLang="en-US" sz="1800" b="1" dirty="0" smtClean="0">
                <a:latin typeface="宋体" pitchFamily="2" charset="-122"/>
              </a:rPr>
              <a:t> 指令控制 </a:t>
            </a:r>
            <a:r>
              <a:rPr lang="en-US" altLang="zh-CN" sz="1800" b="1" dirty="0" smtClean="0">
                <a:latin typeface="宋体" pitchFamily="2" charset="-122"/>
              </a:rPr>
              <a:t> </a:t>
            </a:r>
            <a:r>
              <a:rPr lang="zh-CN" altLang="en-US" sz="1800" b="1" dirty="0" smtClean="0">
                <a:latin typeface="宋体" pitchFamily="2" charset="-122"/>
              </a:rPr>
              <a:t>时间控制</a:t>
            </a:r>
            <a:r>
              <a:rPr lang="en-US" altLang="zh-CN" sz="1800" b="1" dirty="0">
                <a:latin typeface="宋体" pitchFamily="2" charset="-122"/>
              </a:rPr>
              <a:t> </a:t>
            </a:r>
            <a:r>
              <a:rPr lang="en-US" altLang="zh-CN" sz="1800" b="1" dirty="0" smtClean="0">
                <a:latin typeface="宋体" pitchFamily="2" charset="-122"/>
              </a:rPr>
              <a:t> </a:t>
            </a:r>
            <a:r>
              <a:rPr lang="zh-CN" altLang="en-US" sz="1800" b="1" dirty="0" smtClean="0">
                <a:latin typeface="宋体" pitchFamily="2" charset="-122"/>
              </a:rPr>
              <a:t>操作控制    </a:t>
            </a:r>
            <a:r>
              <a:rPr lang="zh-CN" altLang="en-US" sz="1800" b="1" dirty="0">
                <a:latin typeface="宋体" pitchFamily="2" charset="-122"/>
              </a:rPr>
              <a:t>当前</a:t>
            </a:r>
            <a:r>
              <a:rPr lang="zh-CN" altLang="en-US" sz="1800" b="1" dirty="0" smtClean="0">
                <a:latin typeface="宋体" pitchFamily="2" charset="-122"/>
              </a:rPr>
              <a:t>指令周期或中断周期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259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896652" y="2997647"/>
            <a:ext cx="7494712" cy="2231553"/>
            <a:chOff x="896652" y="2997647"/>
            <a:chExt cx="7494712" cy="2231553"/>
          </a:xfrm>
        </p:grpSpPr>
        <p:sp>
          <p:nvSpPr>
            <p:cNvPr id="201" name="Rectangle 274"/>
            <p:cNvSpPr>
              <a:spLocks noChangeArrowheads="1"/>
            </p:cNvSpPr>
            <p:nvPr/>
          </p:nvSpPr>
          <p:spPr bwMode="auto">
            <a:xfrm>
              <a:off x="2918756" y="3267895"/>
              <a:ext cx="3024336" cy="132060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" name="Rectangle 274"/>
            <p:cNvSpPr>
              <a:spLocks noChangeArrowheads="1"/>
            </p:cNvSpPr>
            <p:nvPr/>
          </p:nvSpPr>
          <p:spPr bwMode="auto">
            <a:xfrm>
              <a:off x="896652" y="3212976"/>
              <a:ext cx="1155068" cy="1006859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" name="Text Box 227"/>
            <p:cNvSpPr txBox="1">
              <a:spLocks noChangeArrowheads="1"/>
            </p:cNvSpPr>
            <p:nvPr/>
          </p:nvSpPr>
          <p:spPr bwMode="auto">
            <a:xfrm>
              <a:off x="6915708" y="3364359"/>
              <a:ext cx="360040" cy="115212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中断机构</a:t>
              </a:r>
            </a:p>
          </p:txBody>
        </p:sp>
        <p:sp>
          <p:nvSpPr>
            <p:cNvPr id="204" name="Text Box 254"/>
            <p:cNvSpPr txBox="1">
              <a:spLocks noChangeArrowheads="1"/>
            </p:cNvSpPr>
            <p:nvPr/>
          </p:nvSpPr>
          <p:spPr bwMode="auto">
            <a:xfrm>
              <a:off x="1043608" y="3284079"/>
              <a:ext cx="866576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205" name="Text Box 255"/>
            <p:cNvSpPr txBox="1">
              <a:spLocks noChangeArrowheads="1"/>
            </p:cNvSpPr>
            <p:nvPr/>
          </p:nvSpPr>
          <p:spPr bwMode="auto">
            <a:xfrm>
              <a:off x="1045194" y="3860838"/>
              <a:ext cx="864989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206" name="Text Box 256"/>
            <p:cNvSpPr txBox="1">
              <a:spLocks noChangeArrowheads="1"/>
            </p:cNvSpPr>
            <p:nvPr/>
          </p:nvSpPr>
          <p:spPr bwMode="auto">
            <a:xfrm>
              <a:off x="3064285" y="3869606"/>
              <a:ext cx="286519" cy="43239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07" name="Text Box 257"/>
            <p:cNvSpPr txBox="1">
              <a:spLocks noChangeArrowheads="1"/>
            </p:cNvSpPr>
            <p:nvPr/>
          </p:nvSpPr>
          <p:spPr bwMode="auto">
            <a:xfrm>
              <a:off x="3782628" y="3364359"/>
              <a:ext cx="1944440" cy="2889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时序信号形成电路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08" name="Text Box 258"/>
            <p:cNvSpPr txBox="1">
              <a:spLocks noChangeArrowheads="1"/>
            </p:cNvSpPr>
            <p:nvPr/>
          </p:nvSpPr>
          <p:spPr bwMode="auto">
            <a:xfrm>
              <a:off x="3854860" y="3870995"/>
              <a:ext cx="1368896" cy="6454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 smtClean="0">
                  <a:latin typeface="+mn-lt"/>
                </a:rPr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r>
                <a:rPr lang="zh-CN" altLang="en-US" sz="1800" b="1" dirty="0" smtClean="0">
                  <a:latin typeface="宋体" pitchFamily="2" charset="-122"/>
                </a:rPr>
                <a:t>控制信号</a:t>
              </a:r>
              <a:r>
                <a:rPr lang="zh-CN" altLang="en-US" sz="1800" b="1" dirty="0">
                  <a:latin typeface="宋体" pitchFamily="2" charset="-122"/>
                </a:rPr>
                <a:t>形成电路</a:t>
              </a:r>
            </a:p>
          </p:txBody>
        </p:sp>
        <p:sp>
          <p:nvSpPr>
            <p:cNvPr id="209" name="Text Box 271"/>
            <p:cNvSpPr txBox="1">
              <a:spLocks noChangeArrowheads="1"/>
            </p:cNvSpPr>
            <p:nvPr/>
          </p:nvSpPr>
          <p:spPr bwMode="auto">
            <a:xfrm>
              <a:off x="4214900" y="4588495"/>
              <a:ext cx="576064" cy="1446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</a:rPr>
                <a:t>……</a:t>
              </a:r>
            </a:p>
          </p:txBody>
        </p:sp>
        <p:sp>
          <p:nvSpPr>
            <p:cNvPr id="210" name="Text Box 392"/>
            <p:cNvSpPr txBox="1">
              <a:spLocks noChangeArrowheads="1"/>
            </p:cNvSpPr>
            <p:nvPr/>
          </p:nvSpPr>
          <p:spPr bwMode="auto">
            <a:xfrm>
              <a:off x="2997629" y="3395487"/>
              <a:ext cx="288032" cy="209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CU</a:t>
              </a:r>
            </a:p>
          </p:txBody>
        </p:sp>
        <p:cxnSp>
          <p:nvCxnSpPr>
            <p:cNvPr id="211" name="直接箭头连接符 210"/>
            <p:cNvCxnSpPr/>
            <p:nvPr/>
          </p:nvCxnSpPr>
          <p:spPr bwMode="auto">
            <a:xfrm>
              <a:off x="3350804" y="3940420"/>
              <a:ext cx="504056" cy="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2" name="直接箭头连接符 211"/>
            <p:cNvCxnSpPr/>
            <p:nvPr/>
          </p:nvCxnSpPr>
          <p:spPr bwMode="auto">
            <a:xfrm>
              <a:off x="3350804" y="4228455"/>
              <a:ext cx="50556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3" name="Text Box 271"/>
            <p:cNvSpPr txBox="1">
              <a:spLocks noChangeArrowheads="1"/>
            </p:cNvSpPr>
            <p:nvPr/>
          </p:nvSpPr>
          <p:spPr bwMode="auto">
            <a:xfrm rot="16200000">
              <a:off x="3274741" y="4008810"/>
              <a:ext cx="296898" cy="1447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rgbClr val="CC3300"/>
                  </a:solidFill>
                </a:rPr>
                <a:t>…</a:t>
              </a:r>
              <a:endParaRPr lang="en-US" altLang="zh-CN" sz="1800" b="1" dirty="0">
                <a:solidFill>
                  <a:srgbClr val="CC3300"/>
                </a:solidFill>
              </a:endParaRPr>
            </a:p>
          </p:txBody>
        </p:sp>
        <p:cxnSp>
          <p:nvCxnSpPr>
            <p:cNvPr id="214" name="直接箭头连接符 117"/>
            <p:cNvCxnSpPr>
              <a:stCxn id="52" idx="0"/>
            </p:cNvCxnSpPr>
            <p:nvPr/>
          </p:nvCxnSpPr>
          <p:spPr bwMode="auto">
            <a:xfrm rot="5400000" flipH="1" flipV="1">
              <a:off x="2489107" y="3574598"/>
              <a:ext cx="497384" cy="2237147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5" name="直接箭头连接符 214"/>
            <p:cNvCxnSpPr/>
            <p:nvPr/>
          </p:nvCxnSpPr>
          <p:spPr bwMode="auto">
            <a:xfrm>
              <a:off x="4718956" y="3662139"/>
              <a:ext cx="0" cy="2088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6" name="直接箭头连接符 215"/>
            <p:cNvCxnSpPr/>
            <p:nvPr/>
          </p:nvCxnSpPr>
          <p:spPr bwMode="auto">
            <a:xfrm>
              <a:off x="4286908" y="3653582"/>
              <a:ext cx="0" cy="2088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7" name="Text Box 271"/>
            <p:cNvSpPr txBox="1">
              <a:spLocks noChangeArrowheads="1"/>
            </p:cNvSpPr>
            <p:nvPr/>
          </p:nvSpPr>
          <p:spPr bwMode="auto">
            <a:xfrm>
              <a:off x="4358916" y="3660436"/>
              <a:ext cx="296898" cy="1447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/>
                <a:t>…</a:t>
              </a:r>
              <a:endParaRPr lang="en-US" altLang="zh-CN" sz="1800" b="1" dirty="0"/>
            </a:p>
          </p:txBody>
        </p:sp>
        <p:cxnSp>
          <p:nvCxnSpPr>
            <p:cNvPr id="218" name="直接箭头连接符 217"/>
            <p:cNvCxnSpPr>
              <a:endCxn id="208" idx="3"/>
            </p:cNvCxnSpPr>
            <p:nvPr/>
          </p:nvCxnSpPr>
          <p:spPr bwMode="auto">
            <a:xfrm flipH="1">
              <a:off x="5223756" y="4193741"/>
              <a:ext cx="169195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9" name="直接箭头连接符 218"/>
            <p:cNvCxnSpPr/>
            <p:nvPr/>
          </p:nvCxnSpPr>
          <p:spPr bwMode="auto">
            <a:xfrm>
              <a:off x="1910184" y="4005064"/>
              <a:ext cx="1149648" cy="5706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0" name="直接箭头连接符 219"/>
            <p:cNvCxnSpPr/>
            <p:nvPr/>
          </p:nvCxnSpPr>
          <p:spPr bwMode="auto">
            <a:xfrm>
              <a:off x="4862972" y="4516487"/>
              <a:ext cx="0" cy="42537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221" name="直接箭头连接符 220"/>
            <p:cNvCxnSpPr/>
            <p:nvPr/>
          </p:nvCxnSpPr>
          <p:spPr bwMode="auto">
            <a:xfrm flipH="1">
              <a:off x="4139502" y="4516487"/>
              <a:ext cx="3390" cy="42537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222" name="Text Box 392"/>
            <p:cNvSpPr txBox="1">
              <a:spLocks noChangeArrowheads="1"/>
            </p:cNvSpPr>
            <p:nvPr/>
          </p:nvSpPr>
          <p:spPr bwMode="auto">
            <a:xfrm>
              <a:off x="971600" y="3572110"/>
              <a:ext cx="1006526" cy="2803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指令部件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23" name="直接箭头连接符 173"/>
            <p:cNvCxnSpPr/>
            <p:nvPr/>
          </p:nvCxnSpPr>
          <p:spPr bwMode="auto">
            <a:xfrm flipV="1">
              <a:off x="7092280" y="4509815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4" name="直接箭头连接符 223"/>
            <p:cNvCxnSpPr/>
            <p:nvPr/>
          </p:nvCxnSpPr>
          <p:spPr bwMode="auto">
            <a:xfrm flipH="1">
              <a:off x="7275748" y="3796407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5" name="直接箭头连接符 224"/>
            <p:cNvCxnSpPr/>
            <p:nvPr/>
          </p:nvCxnSpPr>
          <p:spPr bwMode="auto">
            <a:xfrm>
              <a:off x="7275748" y="4012431"/>
              <a:ext cx="216024" cy="45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6" name="Text Box 392"/>
            <p:cNvSpPr txBox="1">
              <a:spLocks noChangeArrowheads="1"/>
            </p:cNvSpPr>
            <p:nvPr/>
          </p:nvSpPr>
          <p:spPr bwMode="auto">
            <a:xfrm>
              <a:off x="7491772" y="3652391"/>
              <a:ext cx="899592" cy="5008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中断请求</a:t>
              </a:r>
              <a:endParaRPr lang="en-US" altLang="zh-CN" sz="1600" b="1" dirty="0" smtClean="0"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中断响应</a:t>
              </a:r>
              <a:endParaRPr lang="en-US" altLang="zh-CN" sz="1600" b="1" dirty="0" smtClean="0">
                <a:latin typeface="宋体" pitchFamily="2" charset="-122"/>
              </a:endParaRPr>
            </a:p>
          </p:txBody>
        </p:sp>
        <p:cxnSp>
          <p:nvCxnSpPr>
            <p:cNvPr id="228" name="直接箭头连接符 117"/>
            <p:cNvCxnSpPr/>
            <p:nvPr/>
          </p:nvCxnSpPr>
          <p:spPr bwMode="auto">
            <a:xfrm rot="5400000" flipH="1" flipV="1">
              <a:off x="3380562" y="3538357"/>
              <a:ext cx="516324" cy="287808"/>
            </a:xfrm>
            <a:prstGeom prst="bentConnector3">
              <a:avLst>
                <a:gd name="adj1" fmla="val 100351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29" name="直接箭头连接符 117"/>
            <p:cNvCxnSpPr/>
            <p:nvPr/>
          </p:nvCxnSpPr>
          <p:spPr bwMode="auto">
            <a:xfrm rot="5400000" flipH="1" flipV="1">
              <a:off x="3368694" y="3814521"/>
              <a:ext cx="648072" cy="179796"/>
            </a:xfrm>
            <a:prstGeom prst="bentConnector3">
              <a:avLst>
                <a:gd name="adj1" fmla="val 99798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230" name="Text Box 392"/>
            <p:cNvSpPr txBox="1">
              <a:spLocks noChangeArrowheads="1"/>
            </p:cNvSpPr>
            <p:nvPr/>
          </p:nvSpPr>
          <p:spPr bwMode="auto">
            <a:xfrm>
              <a:off x="1978126" y="4221088"/>
              <a:ext cx="933164" cy="209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程序状态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231" name="直接箭头连接符 123"/>
            <p:cNvCxnSpPr/>
            <p:nvPr/>
          </p:nvCxnSpPr>
          <p:spPr bwMode="auto">
            <a:xfrm>
              <a:off x="5006988" y="4516487"/>
              <a:ext cx="1077180" cy="216644"/>
            </a:xfrm>
            <a:prstGeom prst="bentConnector3">
              <a:avLst>
                <a:gd name="adj1" fmla="val -461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2" name="直接箭头连接符 124"/>
            <p:cNvCxnSpPr/>
            <p:nvPr/>
          </p:nvCxnSpPr>
          <p:spPr bwMode="auto">
            <a:xfrm>
              <a:off x="5151326" y="4516487"/>
              <a:ext cx="216024" cy="144016"/>
            </a:xfrm>
            <a:prstGeom prst="bentConnector3">
              <a:avLst>
                <a:gd name="adj1" fmla="val -1873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3" name="直接箭头连接符 232"/>
            <p:cNvCxnSpPr/>
            <p:nvPr/>
          </p:nvCxnSpPr>
          <p:spPr bwMode="auto">
            <a:xfrm flipH="1" flipV="1">
              <a:off x="5367028" y="3652392"/>
              <a:ext cx="322" cy="100811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234" name="直接箭头连接符 117"/>
            <p:cNvCxnSpPr/>
            <p:nvPr/>
          </p:nvCxnSpPr>
          <p:spPr bwMode="auto">
            <a:xfrm rot="16200000" flipV="1">
              <a:off x="5437585" y="3765190"/>
              <a:ext cx="718034" cy="139068"/>
            </a:xfrm>
            <a:prstGeom prst="bentConnector3">
              <a:avLst>
                <a:gd name="adj1" fmla="val 99524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35" name="直接箭头连接符 173"/>
            <p:cNvCxnSpPr/>
            <p:nvPr/>
          </p:nvCxnSpPr>
          <p:spPr bwMode="auto">
            <a:xfrm>
              <a:off x="4643342" y="3004319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236" name="Text Box 392"/>
            <p:cNvSpPr txBox="1">
              <a:spLocks noChangeArrowheads="1"/>
            </p:cNvSpPr>
            <p:nvPr/>
          </p:nvSpPr>
          <p:spPr bwMode="auto">
            <a:xfrm>
              <a:off x="6016000" y="3963283"/>
              <a:ext cx="863196" cy="209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机器状态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237" name="直接箭头连接符 164"/>
            <p:cNvCxnSpPr/>
            <p:nvPr/>
          </p:nvCxnSpPr>
          <p:spPr bwMode="auto">
            <a:xfrm flipV="1">
              <a:off x="6084168" y="4372474"/>
              <a:ext cx="828600" cy="356701"/>
            </a:xfrm>
            <a:prstGeom prst="bentConnector3">
              <a:avLst>
                <a:gd name="adj1" fmla="val -886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238" name="Text Box 392"/>
            <p:cNvSpPr txBox="1">
              <a:spLocks noChangeArrowheads="1"/>
            </p:cNvSpPr>
            <p:nvPr/>
          </p:nvSpPr>
          <p:spPr bwMode="auto">
            <a:xfrm>
              <a:off x="4644908" y="2997647"/>
              <a:ext cx="863196" cy="1866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>
                  <a:latin typeface="宋体" pitchFamily="2" charset="-122"/>
                </a:rPr>
                <a:t>操作状态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239" name="Text Box 392"/>
            <p:cNvSpPr txBox="1">
              <a:spLocks noChangeArrowheads="1"/>
            </p:cNvSpPr>
            <p:nvPr/>
          </p:nvSpPr>
          <p:spPr bwMode="auto">
            <a:xfrm>
              <a:off x="6156176" y="4660503"/>
              <a:ext cx="939552" cy="2813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>
                  <a:latin typeface="宋体" pitchFamily="2" charset="-122"/>
                </a:rPr>
                <a:t>异常请求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253" name="Text Box 392"/>
            <p:cNvSpPr txBox="1">
              <a:spLocks noChangeArrowheads="1"/>
            </p:cNvSpPr>
            <p:nvPr/>
          </p:nvSpPr>
          <p:spPr bwMode="auto">
            <a:xfrm>
              <a:off x="2304150" y="4660503"/>
              <a:ext cx="1835802" cy="209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所有的</a:t>
              </a:r>
              <a:r>
                <a:rPr lang="en-US" altLang="zh-CN" sz="1600" dirty="0" err="1" smtClean="0"/>
                <a:t>μ</a:t>
              </a:r>
              <a:r>
                <a:rPr lang="en-US" altLang="zh-CN" sz="1600" b="1" dirty="0" err="1" smtClean="0">
                  <a:latin typeface="宋体" pitchFamily="2" charset="-122"/>
                </a:rPr>
                <a:t>OP</a:t>
              </a:r>
              <a:r>
                <a:rPr lang="zh-CN" altLang="en-US" sz="1600" b="1" dirty="0" smtClean="0">
                  <a:latin typeface="宋体" pitchFamily="2" charset="-122"/>
                </a:rPr>
                <a:t>控制信号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9" name="Text Box 255"/>
            <p:cNvSpPr txBox="1">
              <a:spLocks noChangeArrowheads="1"/>
            </p:cNvSpPr>
            <p:nvPr/>
          </p:nvSpPr>
          <p:spPr bwMode="auto">
            <a:xfrm>
              <a:off x="1115616" y="4941863"/>
              <a:ext cx="6160132" cy="287337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数据通路等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1" name="直接箭头连接符 117"/>
            <p:cNvCxnSpPr>
              <a:stCxn id="49" idx="1"/>
            </p:cNvCxnSpPr>
            <p:nvPr/>
          </p:nvCxnSpPr>
          <p:spPr bwMode="auto">
            <a:xfrm rot="10800000" flipH="1">
              <a:off x="1115616" y="3004320"/>
              <a:ext cx="3527726" cy="2081212"/>
            </a:xfrm>
            <a:prstGeom prst="bentConnector3">
              <a:avLst>
                <a:gd name="adj1" fmla="val -9840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52" name="Text Box 255"/>
            <p:cNvSpPr txBox="1">
              <a:spLocks noChangeArrowheads="1"/>
            </p:cNvSpPr>
            <p:nvPr/>
          </p:nvSpPr>
          <p:spPr bwMode="auto">
            <a:xfrm>
              <a:off x="1186731" y="4941863"/>
              <a:ext cx="864989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PSR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871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0"/>
      <p:bldP spid="4" grpId="0" animBg="1"/>
      <p:bldP spid="199" grpId="0"/>
      <p:bldP spid="25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49</a:t>
            </a:fld>
            <a:endParaRPr lang="en-US" altLang="zh-CN"/>
          </a:p>
        </p:txBody>
      </p:sp>
      <p:sp>
        <p:nvSpPr>
          <p:cNvPr id="106" name="Text Box 303"/>
          <p:cNvSpPr txBox="1">
            <a:spLocks noChangeArrowheads="1"/>
          </p:cNvSpPr>
          <p:nvPr/>
        </p:nvSpPr>
        <p:spPr bwMode="auto">
          <a:xfrm>
            <a:off x="142844" y="354722"/>
            <a:ext cx="8785225" cy="502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0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控制器类型：  </a:t>
            </a:r>
            <a:r>
              <a:rPr lang="en-US" altLang="zh-CN" sz="2200" b="1" dirty="0" smtClean="0">
                <a:latin typeface="宋体" pitchFamily="2" charset="-122"/>
              </a:rPr>
              <a:t>--</a:t>
            </a:r>
            <a:r>
              <a:rPr lang="zh-CN" altLang="en-US" sz="2200" b="1" dirty="0" smtClean="0">
                <a:latin typeface="宋体" pitchFamily="2" charset="-122"/>
              </a:rPr>
              <a:t>基于</a:t>
            </a:r>
            <a:r>
              <a:rPr lang="en-US" altLang="zh-CN" sz="2200" spc="-140" dirty="0" err="1" smtClean="0"/>
              <a:t>μ</a:t>
            </a:r>
            <a:r>
              <a:rPr lang="en-US" altLang="zh-CN" sz="2200" b="1" spc="-140" dirty="0" err="1" smtClean="0">
                <a:latin typeface="+mn-ea"/>
              </a:rPr>
              <a:t>OP</a:t>
            </a:r>
            <a:r>
              <a:rPr lang="zh-CN" altLang="en-US" sz="2200" b="1" spc="-140" dirty="0">
                <a:latin typeface="+mn-ea"/>
              </a:rPr>
              <a:t>控制信号的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</a:rPr>
              <a:t>产生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方法</a:t>
            </a:r>
            <a:endParaRPr lang="zh-CN" altLang="en-US" sz="2200" b="1" dirty="0">
              <a:solidFill>
                <a:srgbClr val="990099"/>
              </a:solidFill>
              <a:latin typeface="+mn-ea"/>
            </a:endParaRPr>
          </a:p>
        </p:txBody>
      </p:sp>
      <p:graphicFrame>
        <p:nvGraphicFramePr>
          <p:cNvPr id="117" name="表格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087556"/>
              </p:ext>
            </p:extLst>
          </p:nvPr>
        </p:nvGraphicFramePr>
        <p:xfrm>
          <a:off x="1259632" y="931955"/>
          <a:ext cx="7488832" cy="36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/>
                <a:gridCol w="2736304"/>
                <a:gridCol w="2016224"/>
              </a:tblGrid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硬布线控制器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微程序控制器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spc="-14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μ</a:t>
                      </a:r>
                      <a:r>
                        <a:rPr lang="en-US" altLang="zh-CN" sz="2000" b="1" spc="-1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zh-CN" altLang="en-US" sz="2000" b="1" spc="-1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控制信号的</a:t>
                      </a:r>
                      <a:r>
                        <a:rPr lang="zh-CN" altLang="en-US" sz="2000" b="1" spc="-140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描述方法</a:t>
                      </a:r>
                      <a:endParaRPr lang="zh-CN" altLang="en-US" sz="2000" b="1" dirty="0">
                        <a:solidFill>
                          <a:srgbClr val="9900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有限状态机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微程序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spc="-14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μ</a:t>
                      </a:r>
                      <a:r>
                        <a:rPr lang="en-US" altLang="zh-CN" sz="2000" b="1" spc="-1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zh-CN" altLang="en-US" sz="2000" b="1" spc="-1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控制信号的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产生方法</a:t>
                      </a: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组合逻辑电路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与时序信号相关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微指令执行部件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与时序信号无关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时序信号的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循环周期</a:t>
                      </a: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指令周期＋中断周期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如：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MIPS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指令周期＝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kumimoji="1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</a:t>
                      </a:r>
                      <a:r>
                        <a:rPr kumimoji="1" lang="en-US" altLang="zh-CN" sz="18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endParaRPr kumimoji="1" lang="zh-CN" altLang="zh-CN" sz="1800" b="1" i="0" u="none" strike="noStrike" cap="none" normalizeH="0" baseline="-18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个微指令周期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说明：⑴某指令</a:t>
                      </a:r>
                      <a:r>
                        <a:rPr lang="en-US" altLang="zh-CN" sz="2000" b="0" spc="-14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μ</a:t>
                      </a:r>
                      <a:r>
                        <a:rPr lang="en-US" altLang="zh-CN" sz="2000" b="1" spc="-1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OPCmd</a:t>
                      </a:r>
                      <a:r>
                        <a:rPr lang="zh-CN" altLang="en-US" sz="2000" b="1" spc="-1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序列</a:t>
                      </a:r>
                      <a:r>
                        <a:rPr lang="zh-CN" altLang="en-US" sz="2000" b="1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的步数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＝该指令周期的节拍数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⑵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个微程序等价于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条指令的</a:t>
                      </a:r>
                      <a:r>
                        <a:rPr lang="en-US" altLang="zh-CN" sz="2000" b="0" spc="-14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μ</a:t>
                      </a:r>
                      <a:r>
                        <a:rPr lang="en-US" altLang="zh-CN" sz="2000" b="1" spc="-1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OPCmd</a:t>
                      </a:r>
                      <a:r>
                        <a:rPr lang="zh-CN" altLang="en-US" sz="2000" b="1" spc="-1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序列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⑶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条微指令周期相当于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</a:t>
                      </a:r>
                      <a:r>
                        <a:rPr lang="en-US" altLang="zh-CN" sz="2000" b="0" spc="-14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μ</a:t>
                      </a:r>
                      <a:r>
                        <a:rPr lang="en-US" altLang="zh-CN" sz="2000" b="1" spc="-1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zh-CN" altLang="en-US" sz="2000" b="1" spc="-1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的时延</a:t>
                      </a:r>
                      <a:endParaRPr lang="en-US" altLang="zh-CN" sz="2000" b="1" spc="-14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⑷时序信号的基本单位为时钟周期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8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70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线形标注 2 12"/>
          <p:cNvSpPr/>
          <p:nvPr/>
        </p:nvSpPr>
        <p:spPr bwMode="auto">
          <a:xfrm>
            <a:off x="1979712" y="5790168"/>
            <a:ext cx="1763688" cy="321471"/>
          </a:xfrm>
          <a:prstGeom prst="borderCallout2">
            <a:avLst>
              <a:gd name="adj1" fmla="val 48951"/>
              <a:gd name="adj2" fmla="val 212"/>
              <a:gd name="adj3" fmla="val 43791"/>
              <a:gd name="adj4" fmla="val -8894"/>
              <a:gd name="adj5" fmla="val -423460"/>
              <a:gd name="adj6" fmla="val 24774"/>
            </a:avLst>
          </a:prstGeom>
          <a:solidFill>
            <a:srgbClr val="CCFFFF"/>
          </a:solidFill>
          <a:ln w="15875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b="1" dirty="0" smtClean="0">
                <a:latin typeface="宋体" pitchFamily="2" charset="-122"/>
              </a:rPr>
              <a:t>Intel</a:t>
            </a:r>
            <a:r>
              <a:rPr lang="zh-CN" altLang="en-US" sz="1800" b="1" dirty="0" smtClean="0">
                <a:latin typeface="宋体" pitchFamily="2" charset="-122"/>
              </a:rPr>
              <a:t>称为</a:t>
            </a:r>
            <a:r>
              <a:rPr lang="en-US" altLang="zh-CN" sz="1800" b="1" dirty="0" smtClean="0">
                <a:latin typeface="宋体" pitchFamily="2" charset="-122"/>
              </a:rPr>
              <a:t>FLAG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94DC-E66F-4A49-A83A-6262F0E1F719}" type="slidenum">
              <a:rPr lang="en-US" altLang="zh-CN"/>
              <a:pPr/>
              <a:t>5</a:t>
            </a:fld>
            <a:endParaRPr lang="en-US" altLang="zh-CN" dirty="0"/>
          </a:p>
        </p:txBody>
      </p:sp>
      <p:sp>
        <p:nvSpPr>
          <p:cNvPr id="287979" name="Text Box 235"/>
          <p:cNvSpPr txBox="1">
            <a:spLocks noChangeArrowheads="1"/>
          </p:cNvSpPr>
          <p:nvPr/>
        </p:nvSpPr>
        <p:spPr bwMode="auto">
          <a:xfrm>
            <a:off x="179389" y="332656"/>
            <a:ext cx="7993012" cy="4243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的寄存器组织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用户可见寄存器： </a:t>
            </a:r>
            <a:r>
              <a:rPr lang="zh-CN" altLang="en-US" sz="2000" b="1" dirty="0" smtClean="0">
                <a:latin typeface="宋体" pitchFamily="2" charset="-122"/>
              </a:rPr>
              <a:t>─程序中存放</a:t>
            </a:r>
            <a:r>
              <a:rPr lang="zh-CN" altLang="en-US" sz="2000" b="1" dirty="0">
                <a:latin typeface="宋体" pitchFamily="2" charset="-122"/>
              </a:rPr>
              <a:t>地址及</a:t>
            </a:r>
            <a:r>
              <a:rPr lang="zh-CN" altLang="en-US" sz="2000" b="1" dirty="0" smtClean="0">
                <a:latin typeface="宋体" pitchFamily="2" charset="-122"/>
              </a:rPr>
              <a:t>数据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仅讨论定点数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数据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REG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14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35000"/>
              </a:lnSpc>
              <a:spcBef>
                <a:spcPts val="6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地址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REG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  <a:spcBef>
                <a:spcPts val="600"/>
              </a:spcBef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600"/>
              </a:spcBef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18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状态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REG(PSR)—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87999" name="Text Box 255"/>
          <p:cNvSpPr txBox="1">
            <a:spLocks noChangeArrowheads="1"/>
          </p:cNvSpPr>
          <p:nvPr/>
        </p:nvSpPr>
        <p:spPr bwMode="auto">
          <a:xfrm>
            <a:off x="1403648" y="4005064"/>
            <a:ext cx="756084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98738" indent="-2598738"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     </a:t>
            </a:r>
            <a:r>
              <a:rPr lang="zh-CN" altLang="en-US" b="1" dirty="0" smtClean="0">
                <a:latin typeface="宋体" pitchFamily="2" charset="-122"/>
              </a:rPr>
              <a:t>存放程序运行状态</a:t>
            </a:r>
            <a:r>
              <a:rPr lang="en-US" altLang="zh-CN" b="1" dirty="0" smtClean="0">
                <a:latin typeface="宋体" pitchFamily="2" charset="-122"/>
              </a:rPr>
              <a:t>(PSW)</a:t>
            </a:r>
            <a:r>
              <a:rPr lang="zh-CN" altLang="en-US" b="1" dirty="0" smtClean="0">
                <a:latin typeface="宋体" pitchFamily="2" charset="-122"/>
              </a:rPr>
              <a:t>，又称标志</a:t>
            </a:r>
            <a:r>
              <a:rPr lang="en-US" altLang="zh-CN" b="1" dirty="0" smtClean="0">
                <a:latin typeface="宋体" pitchFamily="2" charset="-122"/>
              </a:rPr>
              <a:t>REG</a:t>
            </a:r>
          </a:p>
          <a:p>
            <a:pPr marL="2598738" indent="-2598738"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结果状态标志：</a:t>
            </a:r>
            <a:r>
              <a:rPr lang="en-US" altLang="zh-CN" b="1" dirty="0" smtClean="0">
                <a:latin typeface="宋体" pitchFamily="2" charset="-122"/>
              </a:rPr>
              <a:t>ZF/CF/SF/OF</a:t>
            </a:r>
            <a:r>
              <a:rPr lang="zh-CN" altLang="en-US" b="1" dirty="0" smtClean="0">
                <a:latin typeface="宋体" pitchFamily="2" charset="-122"/>
              </a:rPr>
              <a:t>等，常用作条件码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可修改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 marL="2598738" indent="-2598738"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执行方式标志：</a:t>
            </a:r>
            <a:r>
              <a:rPr lang="zh-CN" altLang="en-US" b="1" dirty="0" smtClean="0">
                <a:latin typeface="宋体" pitchFamily="2" charset="-122"/>
              </a:rPr>
              <a:t>跟踪标志</a:t>
            </a:r>
            <a:r>
              <a:rPr lang="en-US" altLang="zh-CN" b="1" dirty="0" smtClean="0">
                <a:latin typeface="宋体" pitchFamily="2" charset="-122"/>
              </a:rPr>
              <a:t>TF</a:t>
            </a:r>
            <a:r>
              <a:rPr lang="zh-CN" altLang="en-US" b="1" dirty="0" smtClean="0">
                <a:latin typeface="宋体" pitchFamily="2" charset="-122"/>
              </a:rPr>
              <a:t>、中断允许标志</a:t>
            </a:r>
            <a:r>
              <a:rPr lang="en-US" altLang="zh-CN" b="1" dirty="0" smtClean="0">
                <a:latin typeface="宋体" pitchFamily="2" charset="-122"/>
              </a:rPr>
              <a:t>IF</a:t>
            </a:r>
            <a:r>
              <a:rPr lang="zh-CN" altLang="en-US" b="1" dirty="0" smtClean="0">
                <a:latin typeface="宋体" pitchFamily="2" charset="-122"/>
              </a:rPr>
              <a:t>等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可修改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 marL="2598738" indent="-2598738" algn="l"/>
            <a:r>
              <a:rPr lang="en-US" altLang="zh-CN" sz="2000" b="1" dirty="0" smtClean="0">
                <a:latin typeface="宋体" pitchFamily="2" charset="-122"/>
              </a:rPr>
              <a:t>           (</a:t>
            </a:r>
            <a:r>
              <a:rPr lang="zh-CN" altLang="en-US" sz="2000" b="1" dirty="0" smtClean="0">
                <a:latin typeface="宋体" pitchFamily="2" charset="-122"/>
              </a:rPr>
              <a:t>如</a:t>
            </a:r>
            <a:r>
              <a:rPr lang="en-US" altLang="zh-CN" sz="2000" b="1" dirty="0" smtClean="0">
                <a:latin typeface="宋体" pitchFamily="2" charset="-122"/>
              </a:rPr>
              <a:t>TF</a:t>
            </a:r>
            <a:r>
              <a:rPr lang="zh-CN" altLang="en-US" sz="2000" b="1" dirty="0" smtClean="0">
                <a:latin typeface="宋体" pitchFamily="2" charset="-122"/>
              </a:rPr>
              <a:t>＝</a:t>
            </a:r>
            <a:r>
              <a:rPr lang="en-US" altLang="zh-CN" sz="2000" b="1" dirty="0" smtClean="0">
                <a:latin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</a:rPr>
              <a:t>时单步执行</a:t>
            </a:r>
            <a:r>
              <a:rPr lang="en-US" altLang="zh-CN" sz="2000" b="1" dirty="0">
                <a:latin typeface="宋体" pitchFamily="2" charset="-122"/>
              </a:rPr>
              <a:t>) (</a:t>
            </a:r>
            <a:r>
              <a:rPr lang="zh-CN" altLang="en-US" sz="2000" b="1" dirty="0" smtClean="0">
                <a:latin typeface="宋体" pitchFamily="2" charset="-122"/>
              </a:rPr>
              <a:t>如</a:t>
            </a:r>
            <a:r>
              <a:rPr lang="en-US" altLang="zh-CN" sz="2000" b="1" dirty="0" smtClean="0">
                <a:latin typeface="宋体" pitchFamily="2" charset="-122"/>
              </a:rPr>
              <a:t>IF</a:t>
            </a:r>
            <a:r>
              <a:rPr lang="zh-CN" altLang="en-US" sz="2000" b="1" dirty="0" smtClean="0">
                <a:latin typeface="宋体" pitchFamily="2" charset="-122"/>
              </a:rPr>
              <a:t>＝</a:t>
            </a:r>
            <a:r>
              <a:rPr lang="en-US" altLang="zh-CN" sz="2000" b="1" dirty="0" smtClean="0">
                <a:latin typeface="宋体" pitchFamily="2" charset="-122"/>
              </a:rPr>
              <a:t>0</a:t>
            </a:r>
            <a:r>
              <a:rPr lang="zh-CN" altLang="en-US" sz="2000" b="1" dirty="0" smtClean="0">
                <a:latin typeface="宋体" pitchFamily="2" charset="-122"/>
              </a:rPr>
              <a:t>时禁止中断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288061" name="Text Box 317"/>
          <p:cNvSpPr txBox="1">
            <a:spLocks noChangeArrowheads="1"/>
          </p:cNvSpPr>
          <p:nvPr/>
        </p:nvSpPr>
        <p:spPr bwMode="auto">
          <a:xfrm>
            <a:off x="1474838" y="1268760"/>
            <a:ext cx="741833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98738" indent="-2598738"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latin typeface="宋体" pitchFamily="2" charset="-122"/>
              </a:rPr>
              <a:t>存放操作数</a:t>
            </a:r>
            <a:r>
              <a:rPr lang="en-US" altLang="zh-CN" b="1" dirty="0" smtClean="0">
                <a:latin typeface="宋体" pitchFamily="2" charset="-122"/>
              </a:rPr>
              <a:t>(OPD)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b="1" dirty="0">
                <a:latin typeface="宋体" pitchFamily="2" charset="-122"/>
              </a:rPr>
              <a:t>长度</a:t>
            </a:r>
            <a:r>
              <a:rPr lang="zh-CN" altLang="en-US" b="1" dirty="0" smtClean="0">
                <a:latin typeface="宋体" pitchFamily="2" charset="-122"/>
              </a:rPr>
              <a:t>＝机器字长</a:t>
            </a:r>
            <a:r>
              <a:rPr lang="en-US" altLang="zh-CN" b="1" i="1" dirty="0" smtClean="0">
                <a:latin typeface="+mn-lt"/>
              </a:rPr>
              <a:t>n</a:t>
            </a:r>
          </a:p>
          <a:p>
            <a:pPr marL="2598738" indent="-2598738"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累加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REG(AC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同时用作</a:t>
            </a:r>
            <a:r>
              <a:rPr lang="zh-CN" altLang="en-US" b="1" u="sng" dirty="0" smtClean="0">
                <a:latin typeface="宋体" pitchFamily="2" charset="-122"/>
              </a:rPr>
              <a:t>源</a:t>
            </a:r>
            <a:r>
              <a:rPr lang="en-US" altLang="zh-CN" b="1" u="sng" dirty="0" smtClean="0">
                <a:latin typeface="宋体" pitchFamily="2" charset="-122"/>
              </a:rPr>
              <a:t>OPD</a:t>
            </a:r>
            <a:r>
              <a:rPr lang="zh-CN" altLang="en-US" b="1" u="sng" dirty="0" smtClean="0">
                <a:latin typeface="宋体" pitchFamily="2" charset="-122"/>
              </a:rPr>
              <a:t>、目的</a:t>
            </a:r>
            <a:r>
              <a:rPr lang="en-US" altLang="zh-CN" b="1" u="sng" dirty="0" smtClean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b="1" dirty="0">
                <a:latin typeface="宋体" pitchFamily="2" charset="-122"/>
              </a:rPr>
              <a:t>REG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88062" name="Text Box 318"/>
          <p:cNvSpPr txBox="1">
            <a:spLocks noChangeArrowheads="1"/>
          </p:cNvSpPr>
          <p:nvPr/>
        </p:nvSpPr>
        <p:spPr bwMode="auto">
          <a:xfrm>
            <a:off x="2411760" y="2204864"/>
            <a:ext cx="648084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98738" indent="-2598738"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存放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地址或指令地址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  <a:p>
            <a:pPr marL="2598738" indent="-2598738"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长度</a:t>
            </a:r>
            <a:r>
              <a:rPr lang="en-US" altLang="zh-CN" b="1" dirty="0" smtClean="0">
                <a:latin typeface="宋体" pitchFamily="2" charset="-122"/>
              </a:rPr>
              <a:t>＝</a:t>
            </a:r>
            <a:r>
              <a:rPr lang="zh-CN" altLang="en-US" b="1" dirty="0" smtClean="0">
                <a:latin typeface="宋体" pitchFamily="2" charset="-122"/>
              </a:rPr>
              <a:t>逻辑地址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或段内</a:t>
            </a:r>
            <a:r>
              <a:rPr lang="zh-CN" altLang="en-US" b="1" dirty="0" smtClean="0">
                <a:latin typeface="宋体" pitchFamily="2" charset="-122"/>
              </a:rPr>
              <a:t>地址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位数</a:t>
            </a:r>
            <a:r>
              <a:rPr lang="en-US" altLang="zh-CN" b="1" i="1" dirty="0" smtClean="0">
                <a:latin typeface="+mn-lt"/>
              </a:rPr>
              <a:t>m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288064" name="Text Box 320"/>
          <p:cNvSpPr txBox="1">
            <a:spLocks noChangeArrowheads="1"/>
          </p:cNvSpPr>
          <p:nvPr/>
        </p:nvSpPr>
        <p:spPr bwMode="auto">
          <a:xfrm>
            <a:off x="179388" y="3140968"/>
            <a:ext cx="8713787" cy="96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通用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REG(GPR)—</a:t>
            </a:r>
            <a:r>
              <a:rPr lang="zh-CN" altLang="en-US" b="1" dirty="0">
                <a:latin typeface="宋体" pitchFamily="2" charset="-122"/>
              </a:rPr>
              <a:t>可用作</a:t>
            </a:r>
            <a:r>
              <a:rPr lang="zh-CN" altLang="en-US" b="1" u="sng" dirty="0">
                <a:latin typeface="宋体" pitchFamily="2" charset="-122"/>
              </a:rPr>
              <a:t>数据</a:t>
            </a:r>
            <a:r>
              <a:rPr lang="en-US" altLang="zh-CN" b="1" u="sng" dirty="0">
                <a:latin typeface="宋体" pitchFamily="2" charset="-122"/>
              </a:rPr>
              <a:t>REG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和</a:t>
            </a:r>
            <a:r>
              <a:rPr lang="zh-CN" altLang="en-US" b="1" u="sng" dirty="0">
                <a:latin typeface="宋体" pitchFamily="2" charset="-122"/>
              </a:rPr>
              <a:t>地址</a:t>
            </a:r>
            <a:r>
              <a:rPr lang="en-US" altLang="zh-CN" b="1" u="sng" dirty="0" smtClean="0">
                <a:latin typeface="宋体" pitchFamily="2" charset="-122"/>
              </a:rPr>
              <a:t>REG</a:t>
            </a:r>
            <a:endParaRPr lang="zh-CN" altLang="en-US" b="1" dirty="0">
              <a:latin typeface="宋体" pitchFamily="2" charset="-122"/>
            </a:endParaRPr>
          </a:p>
          <a:p>
            <a:pPr marL="2598738" indent="-2598738" algn="l">
              <a:lnSpc>
                <a:spcPct val="110000"/>
              </a:lnSpc>
            </a:pPr>
            <a:r>
              <a:rPr lang="zh-CN" altLang="en-US" b="1" dirty="0"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                       </a:t>
            </a:r>
            <a:r>
              <a:rPr lang="zh-CN" altLang="en-US" dirty="0">
                <a:latin typeface="宋体" pitchFamily="2" charset="-122"/>
              </a:rPr>
              <a:t>└───┴─</a:t>
            </a:r>
            <a:r>
              <a:rPr lang="zh-CN" altLang="en-US" b="1" dirty="0">
                <a:latin typeface="宋体" pitchFamily="2" charset="-122"/>
              </a:rPr>
              <a:t>→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长度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相同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(</a:t>
            </a:r>
            <a:r>
              <a:rPr lang="en-US" altLang="zh-CN" sz="2000" b="1" i="1" dirty="0" smtClean="0">
                <a:solidFill>
                  <a:srgbClr val="990099"/>
                </a:solidFill>
                <a:latin typeface="+mn-lt"/>
              </a:rPr>
              <a:t>m</a:t>
            </a:r>
            <a:r>
              <a:rPr lang="zh-CN" altLang="en-US" sz="2000" b="1" dirty="0" smtClean="0">
                <a:solidFill>
                  <a:srgbClr val="990099"/>
                </a:solidFill>
                <a:latin typeface="+mn-lt"/>
              </a:rPr>
              <a:t>＝</a:t>
            </a:r>
            <a:r>
              <a:rPr lang="en-US" altLang="zh-CN" sz="2000" b="1" i="1" dirty="0" smtClean="0">
                <a:solidFill>
                  <a:srgbClr val="990099"/>
                </a:solidFill>
                <a:latin typeface="+mn-lt"/>
              </a:rPr>
              <a:t>n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288065" name="AutoShape 3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69" name="AutoShape 32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左大括号 1"/>
          <p:cNvSpPr/>
          <p:nvPr/>
        </p:nvSpPr>
        <p:spPr bwMode="auto">
          <a:xfrm>
            <a:off x="899592" y="1484784"/>
            <a:ext cx="108012" cy="1944216"/>
          </a:xfrm>
          <a:prstGeom prst="leftBrace">
            <a:avLst>
              <a:gd name="adj1" fmla="val 31849"/>
              <a:gd name="adj2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线形标注 2 11"/>
          <p:cNvSpPr/>
          <p:nvPr/>
        </p:nvSpPr>
        <p:spPr bwMode="auto">
          <a:xfrm>
            <a:off x="7668345" y="2387449"/>
            <a:ext cx="1224135" cy="321471"/>
          </a:xfrm>
          <a:prstGeom prst="borderCallout2">
            <a:avLst>
              <a:gd name="adj1" fmla="val 48951"/>
              <a:gd name="adj2" fmla="val 212"/>
              <a:gd name="adj3" fmla="val 43791"/>
              <a:gd name="adj4" fmla="val -8894"/>
              <a:gd name="adj5" fmla="val 113820"/>
              <a:gd name="adj6" fmla="val -36016"/>
            </a:avLst>
          </a:prstGeom>
          <a:solidFill>
            <a:srgbClr val="CCFFFF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可有</a:t>
            </a:r>
            <a:r>
              <a:rPr lang="en-US" altLang="zh-CN" sz="1800" b="1" i="1" dirty="0" smtClean="0">
                <a:solidFill>
                  <a:srgbClr val="990099"/>
                </a:solidFill>
              </a:rPr>
              <a:t>m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≠</a:t>
            </a:r>
            <a:r>
              <a:rPr lang="en-US" altLang="zh-CN" sz="1800" b="1" i="1" dirty="0" smtClean="0">
                <a:solidFill>
                  <a:srgbClr val="990099"/>
                </a:solidFill>
              </a:rPr>
              <a:t>n</a:t>
            </a:r>
            <a:r>
              <a:rPr lang="en-US" altLang="zh-CN" sz="1800" b="1" i="1" dirty="0" smtClean="0"/>
              <a:t> </a:t>
            </a:r>
            <a:endParaRPr lang="zh-CN" altLang="en-US" sz="18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87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87999" grpId="0"/>
      <p:bldP spid="288061" grpId="0"/>
      <p:bldP spid="288062" grpId="0"/>
      <p:bldP spid="288064" grpId="0"/>
      <p:bldP spid="2" grpId="0" animBg="1"/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50</a:t>
            </a:fld>
            <a:endParaRPr lang="en-US" altLang="zh-CN"/>
          </a:p>
        </p:txBody>
      </p:sp>
      <p:sp>
        <p:nvSpPr>
          <p:cNvPr id="89" name="Text Box 4"/>
          <p:cNvSpPr txBox="1">
            <a:spLocks noChangeArrowheads="1"/>
          </p:cNvSpPr>
          <p:nvPr/>
        </p:nvSpPr>
        <p:spPr bwMode="auto">
          <a:xfrm>
            <a:off x="179388" y="317599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二、时序信号的形成</a:t>
            </a:r>
            <a:endParaRPr lang="zh-CN" altLang="en-US" sz="2800" b="1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0" name="Text Box 303"/>
          <p:cNvSpPr txBox="1">
            <a:spLocks noChangeArrowheads="1"/>
          </p:cNvSpPr>
          <p:nvPr/>
        </p:nvSpPr>
        <p:spPr bwMode="auto">
          <a:xfrm>
            <a:off x="179263" y="836712"/>
            <a:ext cx="8785225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*时序信号：</a:t>
            </a:r>
            <a:r>
              <a:rPr lang="zh-CN" altLang="en-US" b="1" dirty="0" smtClean="0">
                <a:latin typeface="宋体" pitchFamily="2" charset="-122"/>
              </a:rPr>
              <a:t>表示</a:t>
            </a:r>
            <a:r>
              <a:rPr lang="zh-CN" altLang="en-US" b="1" u="sng" dirty="0" smtClean="0">
                <a:latin typeface="宋体" pitchFamily="2" charset="-122"/>
              </a:rPr>
              <a:t>时</a:t>
            </a:r>
            <a:r>
              <a:rPr lang="zh-CN" altLang="en-US" b="1" dirty="0" smtClean="0">
                <a:latin typeface="宋体" pitchFamily="2" charset="-122"/>
              </a:rPr>
              <a:t>长、次</a:t>
            </a:r>
            <a:r>
              <a:rPr lang="zh-CN" altLang="en-US" b="1" u="sng" dirty="0" smtClean="0">
                <a:latin typeface="宋体" pitchFamily="2" charset="-122"/>
              </a:rPr>
              <a:t>序</a:t>
            </a:r>
            <a:r>
              <a:rPr lang="zh-CN" altLang="en-US" b="1" dirty="0" smtClean="0">
                <a:latin typeface="宋体" pitchFamily="2" charset="-122"/>
              </a:rPr>
              <a:t>，信号间</a:t>
            </a:r>
            <a:r>
              <a:rPr lang="zh-CN" altLang="en-US" b="1" u="sng" dirty="0" smtClean="0">
                <a:latin typeface="宋体" pitchFamily="2" charset="-122"/>
              </a:rPr>
              <a:t>无间隙、无重叠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                                    (</a:t>
            </a:r>
            <a:r>
              <a:rPr lang="zh-CN" altLang="en-US" sz="1800" b="1" dirty="0" smtClean="0">
                <a:latin typeface="宋体" pitchFamily="2" charset="-122"/>
              </a:rPr>
              <a:t>同时只有</a:t>
            </a:r>
            <a:r>
              <a:rPr lang="en-US" altLang="zh-CN" sz="1800" b="1" dirty="0" smtClean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个信号有效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*时序系统：</a:t>
            </a:r>
            <a:r>
              <a:rPr lang="zh-CN" altLang="en-US" b="1" dirty="0" smtClean="0">
                <a:latin typeface="宋体" pitchFamily="2" charset="-122"/>
              </a:rPr>
              <a:t>各种</a:t>
            </a:r>
            <a:r>
              <a:rPr lang="zh-CN" altLang="en-US" b="1" u="sng" dirty="0" smtClean="0">
                <a:latin typeface="宋体" pitchFamily="2" charset="-122"/>
              </a:rPr>
              <a:t>时序信号序列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u="sng" dirty="0" smtClean="0">
                <a:latin typeface="宋体" pitchFamily="2" charset="-122"/>
              </a:rPr>
              <a:t>循环</a:t>
            </a:r>
            <a:endParaRPr lang="en-US" altLang="zh-CN" b="1" u="sng" dirty="0" smtClean="0">
              <a:latin typeface="宋体" pitchFamily="2" charset="-122"/>
            </a:endParaRPr>
          </a:p>
        </p:txBody>
      </p:sp>
      <p:sp>
        <p:nvSpPr>
          <p:cNvPr id="5" name="Text Box 303"/>
          <p:cNvSpPr txBox="1">
            <a:spLocks noChangeArrowheads="1"/>
          </p:cNvSpPr>
          <p:nvPr/>
        </p:nvSpPr>
        <p:spPr bwMode="auto">
          <a:xfrm>
            <a:off x="179263" y="2060848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、时序系统的组织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6" name="Text Box 303"/>
          <p:cNvSpPr txBox="1">
            <a:spLocks noChangeArrowheads="1"/>
          </p:cNvSpPr>
          <p:nvPr/>
        </p:nvSpPr>
        <p:spPr bwMode="auto">
          <a:xfrm>
            <a:off x="179512" y="2495218"/>
            <a:ext cx="8785225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*时序信号类型：</a:t>
            </a:r>
            <a:r>
              <a:rPr lang="zh-CN" altLang="en-US" b="1" dirty="0" smtClean="0">
                <a:latin typeface="宋体" pitchFamily="2" charset="-122"/>
              </a:rPr>
              <a:t>机器周期、节拍、工作脉冲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划分依据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  </a:t>
            </a:r>
            <a:r>
              <a:rPr lang="zh-CN" altLang="en-US" sz="2200" b="1" dirty="0" smtClean="0">
                <a:latin typeface="宋体" pitchFamily="2" charset="-122"/>
              </a:rPr>
              <a:t>基本功能、  </a:t>
            </a:r>
            <a:r>
              <a:rPr lang="en-US" altLang="zh-CN" sz="2200" spc="-140" dirty="0" err="1" smtClean="0"/>
              <a:t>μ</a:t>
            </a:r>
            <a:r>
              <a:rPr lang="en-US" altLang="zh-CN" sz="2200" b="1" spc="-140" dirty="0" err="1" smtClean="0">
                <a:latin typeface="+mn-ea"/>
              </a:rPr>
              <a:t>OP</a:t>
            </a:r>
            <a:r>
              <a:rPr lang="zh-CN" altLang="en-US" sz="2200" b="1" spc="-140" dirty="0" smtClean="0">
                <a:latin typeface="+mn-ea"/>
              </a:rPr>
              <a:t>、  同步脉冲</a:t>
            </a:r>
            <a:r>
              <a:rPr lang="en-US" altLang="zh-CN" sz="1800" b="1" spc="-140" dirty="0" smtClean="0">
                <a:latin typeface="+mn-ea"/>
              </a:rPr>
              <a:t>(</a:t>
            </a:r>
            <a:r>
              <a:rPr lang="zh-CN" altLang="en-US" sz="1800" b="1" spc="-140" dirty="0" smtClean="0">
                <a:latin typeface="+mn-ea"/>
              </a:rPr>
              <a:t>如电位</a:t>
            </a:r>
            <a:r>
              <a:rPr lang="en-US" altLang="zh-CN" sz="1800" b="1" spc="-140" dirty="0" smtClean="0">
                <a:latin typeface="+mn-ea"/>
              </a:rPr>
              <a:t>-</a:t>
            </a:r>
            <a:r>
              <a:rPr lang="zh-CN" altLang="en-US" sz="1800" b="1" spc="-140" dirty="0" smtClean="0">
                <a:latin typeface="+mn-ea"/>
              </a:rPr>
              <a:t>脉冲制所需</a:t>
            </a:r>
            <a:r>
              <a:rPr lang="en-US" altLang="zh-CN" sz="1800" b="1" spc="-140" dirty="0" smtClean="0">
                <a:latin typeface="+mn-ea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02482" y="3429000"/>
            <a:ext cx="6193854" cy="3024336"/>
            <a:chOff x="1402482" y="3068960"/>
            <a:chExt cx="6193854" cy="3024336"/>
          </a:xfrm>
        </p:grpSpPr>
        <p:sp>
          <p:nvSpPr>
            <p:cNvPr id="152" name="Text Box 108"/>
            <p:cNvSpPr txBox="1">
              <a:spLocks noChangeArrowheads="1"/>
            </p:cNvSpPr>
            <p:nvPr/>
          </p:nvSpPr>
          <p:spPr bwMode="auto">
            <a:xfrm>
              <a:off x="1402482" y="3356992"/>
              <a:ext cx="1657350" cy="2736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118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机器周期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取指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机器周期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译码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机器周期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执行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节拍</a:t>
              </a: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0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节拍</a:t>
              </a: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1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节拍</a:t>
              </a: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2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工作脉冲</a:t>
              </a:r>
              <a:r>
                <a:rPr lang="en-US" altLang="zh-CN" sz="1800" b="1" dirty="0">
                  <a:latin typeface="宋体" pitchFamily="2" charset="-122"/>
                </a:rPr>
                <a:t>P</a:t>
              </a:r>
              <a:r>
                <a:rPr lang="en-US" altLang="zh-CN" sz="1800" b="1" baseline="-14000" dirty="0">
                  <a:latin typeface="宋体" pitchFamily="2" charset="-122"/>
                </a:rPr>
                <a:t>0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工作脉冲</a:t>
              </a:r>
              <a:r>
                <a:rPr lang="en-US" altLang="zh-CN" sz="1800" b="1" dirty="0" smtClean="0">
                  <a:latin typeface="宋体" pitchFamily="2" charset="-122"/>
                </a:rPr>
                <a:t>P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1</a:t>
              </a:r>
            </a:p>
            <a:p>
              <a:pPr>
                <a:lnSpc>
                  <a:spcPct val="13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节拍</a:t>
              </a:r>
              <a:r>
                <a:rPr lang="zh-CN" altLang="en-US" sz="1800" b="1" dirty="0">
                  <a:latin typeface="宋体" pitchFamily="2" charset="-122"/>
                </a:rPr>
                <a:t>脉冲</a:t>
              </a:r>
              <a:r>
                <a:rPr lang="en-US" altLang="zh-CN" sz="1800" b="1" dirty="0">
                  <a:latin typeface="宋体" pitchFamily="2" charset="-122"/>
                </a:rPr>
                <a:t>CP</a:t>
              </a:r>
            </a:p>
            <a:p>
              <a:pPr>
                <a:lnSpc>
                  <a:spcPct val="105000"/>
                </a:lnSpc>
              </a:pPr>
              <a:endParaRPr lang="en-US" altLang="zh-CN" sz="1800" b="1" baseline="-14000" dirty="0">
                <a:latin typeface="宋体" pitchFamily="2" charset="-122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>
            <a:xfrm>
              <a:off x="3131840" y="3356992"/>
              <a:ext cx="0" cy="2664296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7020272" y="3356992"/>
              <a:ext cx="0" cy="2664296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4427984" y="3356992"/>
              <a:ext cx="0" cy="2664296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>
              <a:off x="5724128" y="3356992"/>
              <a:ext cx="0" cy="2664296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 flipH="1">
              <a:off x="3559696" y="4293096"/>
              <a:ext cx="2096" cy="172819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 flipH="1">
              <a:off x="3993840" y="4293096"/>
              <a:ext cx="2096" cy="172819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4644008" y="3068960"/>
              <a:ext cx="1005502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l"/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指令周期</a:t>
              </a:r>
            </a:p>
          </p:txBody>
        </p:sp>
        <p:cxnSp>
          <p:nvCxnSpPr>
            <p:cNvPr id="160" name="直接连接符 159"/>
            <p:cNvCxnSpPr/>
            <p:nvPr/>
          </p:nvCxnSpPr>
          <p:spPr>
            <a:xfrm>
              <a:off x="3131840" y="3140968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3347864" y="5810034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3131840" y="5805264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3131840" y="580526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>
              <a:off x="3059832" y="6021288"/>
              <a:ext cx="72008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>
              <a:off x="3347864" y="602128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3779912" y="5810034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>
              <a:off x="3563888" y="5805264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3563888" y="580526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>
              <a:off x="3779912" y="602128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4211960" y="5810034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3995936" y="5805264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3995936" y="580526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4211960" y="602128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4644008" y="5810034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4427984" y="5805264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4427984" y="580526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4644008" y="602128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>
              <a:off x="5076056" y="5810034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4860032" y="5805264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>
              <a:off x="4860032" y="580526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5076056" y="602128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5508104" y="5810034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5292080" y="5805264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>
              <a:off x="5292080" y="580526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>
              <a:off x="5508104" y="602128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>
              <a:off x="5940152" y="5810034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>
              <a:off x="5724128" y="5805264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>
              <a:off x="5724128" y="580526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5940152" y="602128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>
              <a:off x="6372200" y="5810034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>
              <a:off x="6156176" y="5805264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>
              <a:off x="6156176" y="580526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>
              <a:off x="6372200" y="602128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>
              <a:off x="6804248" y="5810034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>
              <a:off x="6588224" y="5805264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/>
          </p:nvCxnSpPr>
          <p:spPr>
            <a:xfrm>
              <a:off x="6588224" y="580526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>
              <a:off x="6804248" y="602128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>
              <a:off x="7236296" y="5810034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/>
            <p:nvPr/>
          </p:nvCxnSpPr>
          <p:spPr>
            <a:xfrm>
              <a:off x="7020272" y="5805264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>
            <a:xfrm>
              <a:off x="7020272" y="580526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>
              <a:off x="7236296" y="602128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>
              <a:off x="7452320" y="5805264"/>
              <a:ext cx="14401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>
              <a:off x="7452320" y="580526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>
              <a:off x="3563888" y="4297866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>
              <a:off x="3131840" y="4293096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>
              <a:off x="3131840" y="4293096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>
              <a:off x="3059832" y="4509120"/>
              <a:ext cx="7200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>
              <a:off x="3563888" y="4509120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>
              <a:off x="3995936" y="458589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>
              <a:off x="3559696" y="458112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>
              <a:off x="3559696" y="458112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3059832" y="4797152"/>
              <a:ext cx="49986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/>
            <p:nvPr/>
          </p:nvCxnSpPr>
          <p:spPr>
            <a:xfrm>
              <a:off x="3991744" y="4797152"/>
              <a:ext cx="87248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/>
            <p:nvPr/>
          </p:nvCxnSpPr>
          <p:spPr>
            <a:xfrm>
              <a:off x="4427984" y="4873930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/>
            <p:nvPr/>
          </p:nvCxnSpPr>
          <p:spPr>
            <a:xfrm>
              <a:off x="3995936" y="4869160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/>
            <p:nvPr/>
          </p:nvCxnSpPr>
          <p:spPr>
            <a:xfrm>
              <a:off x="3995936" y="486916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/>
            <p:nvPr/>
          </p:nvCxnSpPr>
          <p:spPr>
            <a:xfrm>
              <a:off x="3059832" y="5085184"/>
              <a:ext cx="93191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4427984" y="5085184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/>
            <p:nvPr/>
          </p:nvCxnSpPr>
          <p:spPr>
            <a:xfrm>
              <a:off x="4860032" y="4297866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/>
            <p:nvPr/>
          </p:nvCxnSpPr>
          <p:spPr>
            <a:xfrm>
              <a:off x="4427984" y="4293096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/>
            <p:nvPr/>
          </p:nvCxnSpPr>
          <p:spPr>
            <a:xfrm>
              <a:off x="4427984" y="4293096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/>
            <p:nvPr/>
          </p:nvCxnSpPr>
          <p:spPr>
            <a:xfrm>
              <a:off x="4864224" y="4509120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/>
            <p:cNvCxnSpPr/>
            <p:nvPr/>
          </p:nvCxnSpPr>
          <p:spPr>
            <a:xfrm>
              <a:off x="5292080" y="458589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4860032" y="458112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>
              <a:off x="4860032" y="458112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>
              <a:off x="5292080" y="4797152"/>
              <a:ext cx="86828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>
              <a:off x="5724128" y="4873930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/>
            <p:nvPr/>
          </p:nvCxnSpPr>
          <p:spPr>
            <a:xfrm>
              <a:off x="5292080" y="4869160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/>
            <p:nvPr/>
          </p:nvCxnSpPr>
          <p:spPr>
            <a:xfrm>
              <a:off x="5292080" y="486916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5724128" y="5085184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/>
            <p:nvPr/>
          </p:nvCxnSpPr>
          <p:spPr>
            <a:xfrm>
              <a:off x="6156176" y="4297866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>
              <a:off x="5724128" y="4293096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>
              <a:off x="5724128" y="4293096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>
              <a:off x="6160368" y="4509120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>
              <a:off x="6588224" y="458589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>
              <a:off x="6156176" y="458112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/>
            <p:nvPr/>
          </p:nvCxnSpPr>
          <p:spPr>
            <a:xfrm>
              <a:off x="6156176" y="458112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/>
            <p:cNvCxnSpPr/>
            <p:nvPr/>
          </p:nvCxnSpPr>
          <p:spPr>
            <a:xfrm>
              <a:off x="6588224" y="4797152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/>
            <p:cNvCxnSpPr/>
            <p:nvPr/>
          </p:nvCxnSpPr>
          <p:spPr>
            <a:xfrm>
              <a:off x="7020272" y="4873930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>
              <a:off x="6588224" y="4869160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>
              <a:off x="6588224" y="486916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>
              <a:off x="7020272" y="5085184"/>
              <a:ext cx="57606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/>
            <p:cNvCxnSpPr/>
            <p:nvPr/>
          </p:nvCxnSpPr>
          <p:spPr>
            <a:xfrm>
              <a:off x="7020272" y="4297866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/>
            <p:cNvCxnSpPr/>
            <p:nvPr/>
          </p:nvCxnSpPr>
          <p:spPr>
            <a:xfrm>
              <a:off x="7448128" y="4297866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244"/>
            <p:cNvCxnSpPr/>
            <p:nvPr/>
          </p:nvCxnSpPr>
          <p:spPr>
            <a:xfrm>
              <a:off x="7016080" y="4293096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/>
            <p:cNvCxnSpPr/>
            <p:nvPr/>
          </p:nvCxnSpPr>
          <p:spPr>
            <a:xfrm>
              <a:off x="7452320" y="4509120"/>
              <a:ext cx="14401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>
              <a:off x="7452320" y="4581128"/>
              <a:ext cx="14401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/>
            <p:nvPr/>
          </p:nvCxnSpPr>
          <p:spPr>
            <a:xfrm>
              <a:off x="7452320" y="458112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/>
            <p:nvPr/>
          </p:nvCxnSpPr>
          <p:spPr>
            <a:xfrm>
              <a:off x="3347864" y="5161962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/>
            <p:cNvCxnSpPr/>
            <p:nvPr/>
          </p:nvCxnSpPr>
          <p:spPr>
            <a:xfrm>
              <a:off x="3131840" y="515719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/>
            <p:nvPr/>
          </p:nvCxnSpPr>
          <p:spPr>
            <a:xfrm>
              <a:off x="3131840" y="5157192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/>
            <p:nvPr/>
          </p:nvCxnSpPr>
          <p:spPr>
            <a:xfrm>
              <a:off x="3059832" y="5373216"/>
              <a:ext cx="7200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>
              <a:off x="3347864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/>
          </p:nvCxnSpPr>
          <p:spPr>
            <a:xfrm>
              <a:off x="3779912" y="5161962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/>
            <p:nvPr/>
          </p:nvCxnSpPr>
          <p:spPr>
            <a:xfrm>
              <a:off x="3563888" y="515719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/>
            <p:nvPr/>
          </p:nvCxnSpPr>
          <p:spPr>
            <a:xfrm>
              <a:off x="3563888" y="5157192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>
              <a:off x="3779912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/>
            <p:nvPr/>
          </p:nvCxnSpPr>
          <p:spPr>
            <a:xfrm>
              <a:off x="4211960" y="5161962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/>
            <p:nvPr/>
          </p:nvCxnSpPr>
          <p:spPr>
            <a:xfrm>
              <a:off x="3995936" y="515719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>
              <a:off x="3995936" y="5157192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/>
            <p:nvPr/>
          </p:nvCxnSpPr>
          <p:spPr>
            <a:xfrm>
              <a:off x="4211960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/>
            <p:cNvCxnSpPr/>
            <p:nvPr/>
          </p:nvCxnSpPr>
          <p:spPr>
            <a:xfrm>
              <a:off x="4644008" y="5161962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/>
            <p:cNvCxnSpPr/>
            <p:nvPr/>
          </p:nvCxnSpPr>
          <p:spPr>
            <a:xfrm>
              <a:off x="4427984" y="515719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/>
            <p:cNvCxnSpPr/>
            <p:nvPr/>
          </p:nvCxnSpPr>
          <p:spPr>
            <a:xfrm>
              <a:off x="4427984" y="5157192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/>
            <p:cNvCxnSpPr/>
            <p:nvPr/>
          </p:nvCxnSpPr>
          <p:spPr>
            <a:xfrm>
              <a:off x="4644008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/>
            <p:cNvCxnSpPr/>
            <p:nvPr/>
          </p:nvCxnSpPr>
          <p:spPr>
            <a:xfrm>
              <a:off x="5076056" y="5161962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/>
            <p:cNvCxnSpPr/>
            <p:nvPr/>
          </p:nvCxnSpPr>
          <p:spPr>
            <a:xfrm>
              <a:off x="4860032" y="515719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/>
            <p:cNvCxnSpPr/>
            <p:nvPr/>
          </p:nvCxnSpPr>
          <p:spPr>
            <a:xfrm>
              <a:off x="4860032" y="5157192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/>
            <p:cNvCxnSpPr/>
            <p:nvPr/>
          </p:nvCxnSpPr>
          <p:spPr>
            <a:xfrm>
              <a:off x="5076056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/>
            <p:nvPr/>
          </p:nvCxnSpPr>
          <p:spPr>
            <a:xfrm>
              <a:off x="5508104" y="5161962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/>
            <p:cNvCxnSpPr/>
            <p:nvPr/>
          </p:nvCxnSpPr>
          <p:spPr>
            <a:xfrm>
              <a:off x="5292080" y="515719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/>
            <p:cNvCxnSpPr/>
            <p:nvPr/>
          </p:nvCxnSpPr>
          <p:spPr>
            <a:xfrm>
              <a:off x="5292080" y="5157192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272"/>
            <p:cNvCxnSpPr/>
            <p:nvPr/>
          </p:nvCxnSpPr>
          <p:spPr>
            <a:xfrm>
              <a:off x="5508104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273"/>
            <p:cNvCxnSpPr/>
            <p:nvPr/>
          </p:nvCxnSpPr>
          <p:spPr>
            <a:xfrm>
              <a:off x="5940152" y="5161962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274"/>
            <p:cNvCxnSpPr/>
            <p:nvPr/>
          </p:nvCxnSpPr>
          <p:spPr>
            <a:xfrm>
              <a:off x="5724128" y="515719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连接符 275"/>
            <p:cNvCxnSpPr/>
            <p:nvPr/>
          </p:nvCxnSpPr>
          <p:spPr>
            <a:xfrm>
              <a:off x="5724128" y="5157192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连接符 276"/>
            <p:cNvCxnSpPr/>
            <p:nvPr/>
          </p:nvCxnSpPr>
          <p:spPr>
            <a:xfrm>
              <a:off x="5940152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连接符 277"/>
            <p:cNvCxnSpPr/>
            <p:nvPr/>
          </p:nvCxnSpPr>
          <p:spPr>
            <a:xfrm>
              <a:off x="6372200" y="5161962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/>
            <p:cNvCxnSpPr/>
            <p:nvPr/>
          </p:nvCxnSpPr>
          <p:spPr>
            <a:xfrm>
              <a:off x="6156176" y="515719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/>
            <p:cNvCxnSpPr/>
            <p:nvPr/>
          </p:nvCxnSpPr>
          <p:spPr>
            <a:xfrm>
              <a:off x="6156176" y="5157192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280"/>
            <p:cNvCxnSpPr/>
            <p:nvPr/>
          </p:nvCxnSpPr>
          <p:spPr>
            <a:xfrm>
              <a:off x="6372200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/>
            <p:cNvCxnSpPr/>
            <p:nvPr/>
          </p:nvCxnSpPr>
          <p:spPr>
            <a:xfrm>
              <a:off x="6804248" y="5161962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连接符 282"/>
            <p:cNvCxnSpPr/>
            <p:nvPr/>
          </p:nvCxnSpPr>
          <p:spPr>
            <a:xfrm>
              <a:off x="6588224" y="515719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连接符 283"/>
            <p:cNvCxnSpPr/>
            <p:nvPr/>
          </p:nvCxnSpPr>
          <p:spPr>
            <a:xfrm>
              <a:off x="6588224" y="5157192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连接符 284"/>
            <p:cNvCxnSpPr/>
            <p:nvPr/>
          </p:nvCxnSpPr>
          <p:spPr>
            <a:xfrm>
              <a:off x="6804248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接连接符 285"/>
            <p:cNvCxnSpPr/>
            <p:nvPr/>
          </p:nvCxnSpPr>
          <p:spPr>
            <a:xfrm>
              <a:off x="7236296" y="5161962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286"/>
            <p:cNvCxnSpPr/>
            <p:nvPr/>
          </p:nvCxnSpPr>
          <p:spPr>
            <a:xfrm>
              <a:off x="7020272" y="515719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/>
            <p:nvPr/>
          </p:nvCxnSpPr>
          <p:spPr>
            <a:xfrm>
              <a:off x="7020272" y="5157192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连接符 288"/>
            <p:cNvCxnSpPr/>
            <p:nvPr/>
          </p:nvCxnSpPr>
          <p:spPr>
            <a:xfrm>
              <a:off x="7236296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/>
            <p:cNvCxnSpPr/>
            <p:nvPr/>
          </p:nvCxnSpPr>
          <p:spPr>
            <a:xfrm>
              <a:off x="7452320" y="5157192"/>
              <a:ext cx="144016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/>
            <p:nvPr/>
          </p:nvCxnSpPr>
          <p:spPr>
            <a:xfrm>
              <a:off x="7452320" y="5157192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/>
            <p:nvPr/>
          </p:nvCxnSpPr>
          <p:spPr>
            <a:xfrm>
              <a:off x="3563888" y="544999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/>
            <p:nvPr/>
          </p:nvCxnSpPr>
          <p:spPr>
            <a:xfrm>
              <a:off x="3347864" y="544522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/>
            <p:nvPr/>
          </p:nvCxnSpPr>
          <p:spPr>
            <a:xfrm>
              <a:off x="3347864" y="544522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/>
            <p:nvPr/>
          </p:nvCxnSpPr>
          <p:spPr>
            <a:xfrm>
              <a:off x="3059832" y="5445224"/>
              <a:ext cx="7200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/>
            <p:nvPr/>
          </p:nvCxnSpPr>
          <p:spPr>
            <a:xfrm>
              <a:off x="3563888" y="566124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/>
            <p:nvPr/>
          </p:nvCxnSpPr>
          <p:spPr>
            <a:xfrm>
              <a:off x="3995936" y="544999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/>
            <p:nvPr/>
          </p:nvCxnSpPr>
          <p:spPr>
            <a:xfrm>
              <a:off x="3779912" y="544522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/>
            <p:nvPr/>
          </p:nvCxnSpPr>
          <p:spPr>
            <a:xfrm>
              <a:off x="3779912" y="544522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/>
            <p:nvPr/>
          </p:nvCxnSpPr>
          <p:spPr>
            <a:xfrm>
              <a:off x="3995936" y="566124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/>
            <p:nvPr/>
          </p:nvCxnSpPr>
          <p:spPr>
            <a:xfrm>
              <a:off x="4427984" y="544999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>
              <a:off x="4211960" y="544522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>
              <a:off x="4211960" y="544522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>
              <a:off x="4427984" y="566124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>
              <a:off x="4860032" y="544999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>
              <a:off x="4644008" y="544522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>
              <a:off x="4644008" y="544522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>
              <a:off x="4860032" y="566124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>
              <a:off x="5292080" y="544999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/>
          </p:nvCxnSpPr>
          <p:spPr>
            <a:xfrm>
              <a:off x="5076056" y="544522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/>
          </p:nvCxnSpPr>
          <p:spPr>
            <a:xfrm>
              <a:off x="5076056" y="544522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/>
            <p:nvPr/>
          </p:nvCxnSpPr>
          <p:spPr>
            <a:xfrm>
              <a:off x="5292080" y="566124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/>
          </p:nvCxnSpPr>
          <p:spPr>
            <a:xfrm>
              <a:off x="5724128" y="544999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/>
            <p:nvPr/>
          </p:nvCxnSpPr>
          <p:spPr>
            <a:xfrm>
              <a:off x="5508104" y="544522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/>
            <p:nvPr/>
          </p:nvCxnSpPr>
          <p:spPr>
            <a:xfrm>
              <a:off x="5508104" y="544522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/>
            <p:nvPr/>
          </p:nvCxnSpPr>
          <p:spPr>
            <a:xfrm>
              <a:off x="5724128" y="566124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/>
            <p:nvPr/>
          </p:nvCxnSpPr>
          <p:spPr>
            <a:xfrm>
              <a:off x="6156176" y="544999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/>
            <p:nvPr/>
          </p:nvCxnSpPr>
          <p:spPr>
            <a:xfrm>
              <a:off x="5940152" y="544522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/>
            <p:nvPr/>
          </p:nvCxnSpPr>
          <p:spPr>
            <a:xfrm>
              <a:off x="5940152" y="544522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>
              <a:off x="6156176" y="566124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>
              <a:off x="6588224" y="544999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>
              <a:off x="6372200" y="544522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>
              <a:off x="6372200" y="544522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>
              <a:off x="6588224" y="566124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>
              <a:off x="7020272" y="544999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>
              <a:off x="6804248" y="544522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>
              <a:off x="6804248" y="544522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/>
            <p:nvPr/>
          </p:nvCxnSpPr>
          <p:spPr>
            <a:xfrm>
              <a:off x="7020272" y="566124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/>
            <p:nvPr/>
          </p:nvCxnSpPr>
          <p:spPr>
            <a:xfrm>
              <a:off x="7452320" y="544999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/>
            <p:cNvCxnSpPr/>
            <p:nvPr/>
          </p:nvCxnSpPr>
          <p:spPr>
            <a:xfrm>
              <a:off x="7236296" y="544522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/>
            <p:cNvCxnSpPr/>
            <p:nvPr/>
          </p:nvCxnSpPr>
          <p:spPr>
            <a:xfrm>
              <a:off x="7236296" y="544522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/>
            <p:cNvCxnSpPr/>
            <p:nvPr/>
          </p:nvCxnSpPr>
          <p:spPr>
            <a:xfrm>
              <a:off x="7452320" y="5661248"/>
              <a:ext cx="144016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/>
            <p:nvPr/>
          </p:nvCxnSpPr>
          <p:spPr>
            <a:xfrm>
              <a:off x="3131840" y="544522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/>
            <p:cNvCxnSpPr/>
            <p:nvPr/>
          </p:nvCxnSpPr>
          <p:spPr>
            <a:xfrm>
              <a:off x="3131840" y="565647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连接符 334"/>
            <p:cNvCxnSpPr/>
            <p:nvPr/>
          </p:nvCxnSpPr>
          <p:spPr>
            <a:xfrm>
              <a:off x="7020272" y="4009834"/>
              <a:ext cx="0" cy="211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接连接符 335"/>
            <p:cNvCxnSpPr/>
            <p:nvPr/>
          </p:nvCxnSpPr>
          <p:spPr>
            <a:xfrm>
              <a:off x="5724128" y="4005064"/>
              <a:ext cx="129614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接连接符 336"/>
            <p:cNvCxnSpPr/>
            <p:nvPr/>
          </p:nvCxnSpPr>
          <p:spPr>
            <a:xfrm>
              <a:off x="5724128" y="4005064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接连接符 337"/>
            <p:cNvCxnSpPr/>
            <p:nvPr/>
          </p:nvCxnSpPr>
          <p:spPr>
            <a:xfrm>
              <a:off x="3059832" y="4221088"/>
              <a:ext cx="266429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接连接符 338"/>
            <p:cNvCxnSpPr/>
            <p:nvPr/>
          </p:nvCxnSpPr>
          <p:spPr>
            <a:xfrm>
              <a:off x="7020272" y="4221088"/>
              <a:ext cx="57606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接连接符 339"/>
            <p:cNvCxnSpPr/>
            <p:nvPr/>
          </p:nvCxnSpPr>
          <p:spPr>
            <a:xfrm>
              <a:off x="7452320" y="4221088"/>
              <a:ext cx="14401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接连接符 340"/>
            <p:cNvCxnSpPr/>
            <p:nvPr/>
          </p:nvCxnSpPr>
          <p:spPr>
            <a:xfrm>
              <a:off x="5724128" y="3721802"/>
              <a:ext cx="0" cy="211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接连接符 341"/>
            <p:cNvCxnSpPr/>
            <p:nvPr/>
          </p:nvCxnSpPr>
          <p:spPr>
            <a:xfrm>
              <a:off x="4427984" y="3717032"/>
              <a:ext cx="129614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连接符 342"/>
            <p:cNvCxnSpPr/>
            <p:nvPr/>
          </p:nvCxnSpPr>
          <p:spPr>
            <a:xfrm>
              <a:off x="4427984" y="3717032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接连接符 343"/>
            <p:cNvCxnSpPr/>
            <p:nvPr/>
          </p:nvCxnSpPr>
          <p:spPr>
            <a:xfrm>
              <a:off x="3059832" y="3933056"/>
              <a:ext cx="136815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344"/>
            <p:cNvCxnSpPr/>
            <p:nvPr/>
          </p:nvCxnSpPr>
          <p:spPr>
            <a:xfrm>
              <a:off x="5724128" y="3933056"/>
              <a:ext cx="187220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接连接符 345"/>
            <p:cNvCxnSpPr/>
            <p:nvPr/>
          </p:nvCxnSpPr>
          <p:spPr>
            <a:xfrm>
              <a:off x="4427984" y="3433770"/>
              <a:ext cx="0" cy="211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连接符 346"/>
            <p:cNvCxnSpPr/>
            <p:nvPr/>
          </p:nvCxnSpPr>
          <p:spPr>
            <a:xfrm>
              <a:off x="3131840" y="3429000"/>
              <a:ext cx="129614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接连接符 347"/>
            <p:cNvCxnSpPr/>
            <p:nvPr/>
          </p:nvCxnSpPr>
          <p:spPr>
            <a:xfrm>
              <a:off x="3131840" y="3429000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接连接符 348"/>
            <p:cNvCxnSpPr/>
            <p:nvPr/>
          </p:nvCxnSpPr>
          <p:spPr>
            <a:xfrm>
              <a:off x="3059832" y="3645024"/>
              <a:ext cx="7200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接连接符 349"/>
            <p:cNvCxnSpPr/>
            <p:nvPr/>
          </p:nvCxnSpPr>
          <p:spPr>
            <a:xfrm>
              <a:off x="4427984" y="3645024"/>
              <a:ext cx="259228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接连接符 350"/>
            <p:cNvCxnSpPr/>
            <p:nvPr/>
          </p:nvCxnSpPr>
          <p:spPr>
            <a:xfrm>
              <a:off x="7020272" y="3429000"/>
              <a:ext cx="57606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接连接符 351"/>
            <p:cNvCxnSpPr/>
            <p:nvPr/>
          </p:nvCxnSpPr>
          <p:spPr>
            <a:xfrm>
              <a:off x="7020272" y="3429000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接连接符 352"/>
            <p:cNvCxnSpPr/>
            <p:nvPr/>
          </p:nvCxnSpPr>
          <p:spPr>
            <a:xfrm>
              <a:off x="7020272" y="3140968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接连接符 353"/>
            <p:cNvCxnSpPr/>
            <p:nvPr/>
          </p:nvCxnSpPr>
          <p:spPr>
            <a:xfrm>
              <a:off x="5652120" y="3212976"/>
              <a:ext cx="1372344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/>
            <p:nvPr/>
          </p:nvCxnSpPr>
          <p:spPr>
            <a:xfrm flipH="1">
              <a:off x="3141464" y="3212976"/>
              <a:ext cx="13585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2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4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258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 Box 303"/>
          <p:cNvSpPr txBox="1">
            <a:spLocks noChangeArrowheads="1"/>
          </p:cNvSpPr>
          <p:nvPr/>
        </p:nvSpPr>
        <p:spPr bwMode="auto">
          <a:xfrm>
            <a:off x="179512" y="325105"/>
            <a:ext cx="8785225" cy="417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*早期计算机时序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系统的组织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sz="2200" b="1" dirty="0">
                <a:latin typeface="宋体" pitchFamily="2" charset="-122"/>
              </a:rPr>
              <a:t>三级</a:t>
            </a:r>
            <a:r>
              <a:rPr lang="zh-CN" altLang="en-US" sz="2200" b="1" dirty="0" smtClean="0">
                <a:latin typeface="宋体" pitchFamily="2" charset="-122"/>
              </a:rPr>
              <a:t>时序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机器周期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节拍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工作脉冲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信号的个数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信号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的循环周期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0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信号表示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的功能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51</a:t>
            </a:fld>
            <a:endParaRPr lang="en-US" altLang="zh-CN"/>
          </a:p>
        </p:txBody>
      </p:sp>
      <p:sp>
        <p:nvSpPr>
          <p:cNvPr id="350" name="Text Box 303"/>
          <p:cNvSpPr txBox="1">
            <a:spLocks noChangeArrowheads="1"/>
          </p:cNvSpPr>
          <p:nvPr/>
        </p:nvSpPr>
        <p:spPr bwMode="auto">
          <a:xfrm>
            <a:off x="1475655" y="2604681"/>
            <a:ext cx="7489081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有定长、变长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种类型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应用：</a:t>
            </a:r>
            <a:r>
              <a:rPr lang="en-US" altLang="zh-CN" sz="2200" b="1" i="1" dirty="0" smtClean="0">
                <a:latin typeface="+mn-lt"/>
              </a:rPr>
              <a:t>x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i="1" dirty="0" smtClean="0">
                <a:latin typeface="+mn-lt"/>
              </a:rPr>
              <a:t>m</a:t>
            </a:r>
            <a:r>
              <a:rPr lang="zh-CN" altLang="en-US" sz="2200" b="1" dirty="0" smtClean="0">
                <a:latin typeface="+mn-lt"/>
              </a:rPr>
              <a:t>随指令而改变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性能好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注意：</a:t>
            </a:r>
            <a:r>
              <a:rPr lang="en-US" altLang="zh-CN" sz="2200" b="1" i="1" dirty="0"/>
              <a:t>k</a:t>
            </a:r>
            <a:r>
              <a:rPr lang="zh-CN" altLang="en-US" sz="2200" b="1" dirty="0">
                <a:latin typeface="宋体" pitchFamily="2" charset="-122"/>
              </a:rPr>
              <a:t>为常数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最大值</a:t>
            </a:r>
            <a:r>
              <a:rPr lang="en-US" altLang="zh-CN" sz="2000" b="1" dirty="0" smtClean="0">
                <a:latin typeface="宋体" pitchFamily="2" charset="-122"/>
              </a:rPr>
              <a:t>)     </a:t>
            </a:r>
            <a:r>
              <a:rPr lang="zh-CN" altLang="en-US" sz="1800" b="1" dirty="0" smtClean="0">
                <a:latin typeface="宋体" pitchFamily="2" charset="-122"/>
              </a:rPr>
              <a:t>←</a:t>
            </a:r>
            <a:r>
              <a:rPr lang="en-US" altLang="zh-CN" sz="1800" b="1" i="1" dirty="0" smtClean="0"/>
              <a:t>k</a:t>
            </a:r>
            <a:r>
              <a:rPr lang="zh-CN" altLang="en-US" sz="1800" b="1" dirty="0" smtClean="0"/>
              <a:t>与指令无关、与</a:t>
            </a:r>
            <a:r>
              <a:rPr lang="en-US" altLang="zh-CN" sz="1800" spc="-140" dirty="0" err="1" smtClean="0"/>
              <a:t>μ</a:t>
            </a:r>
            <a:r>
              <a:rPr lang="en-US" altLang="zh-CN" sz="1800" b="1" spc="-140" dirty="0" err="1" smtClean="0">
                <a:latin typeface="+mn-ea"/>
              </a:rPr>
              <a:t>OP</a:t>
            </a:r>
            <a:r>
              <a:rPr lang="zh-CN" altLang="en-US" sz="1800" b="1" spc="-140" dirty="0" smtClean="0">
                <a:latin typeface="+mn-ea"/>
              </a:rPr>
              <a:t>中边沿位置有关</a:t>
            </a:r>
            <a:endParaRPr lang="en-US" altLang="zh-CN" sz="1800" b="1" dirty="0" smtClean="0">
              <a:latin typeface="宋体" pitchFamily="2" charset="-122"/>
            </a:endParaRPr>
          </a:p>
        </p:txBody>
      </p:sp>
      <p:sp>
        <p:nvSpPr>
          <p:cNvPr id="352" name="Text Box 303"/>
          <p:cNvSpPr txBox="1">
            <a:spLocks noChangeArrowheads="1"/>
          </p:cNvSpPr>
          <p:nvPr/>
        </p:nvSpPr>
        <p:spPr bwMode="auto">
          <a:xfrm>
            <a:off x="1331640" y="3882241"/>
            <a:ext cx="7488832" cy="213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 可为操作时间、操作类型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                (</a:t>
            </a:r>
            <a:r>
              <a:rPr lang="zh-CN" altLang="en-US" sz="1800" b="1" dirty="0" smtClean="0">
                <a:latin typeface="宋体" pitchFamily="2" charset="-122"/>
              </a:rPr>
              <a:t>易理解</a:t>
            </a:r>
            <a:r>
              <a:rPr lang="en-US" altLang="zh-CN" sz="1800" b="1" dirty="0" smtClean="0">
                <a:latin typeface="宋体" pitchFamily="2" charset="-122"/>
              </a:rPr>
              <a:t>)    (</a:t>
            </a:r>
            <a:r>
              <a:rPr lang="zh-CN" altLang="en-US" sz="1800" b="1" dirty="0" smtClean="0">
                <a:latin typeface="宋体" pitchFamily="2" charset="-122"/>
              </a:rPr>
              <a:t>可简化电路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例：</a:t>
            </a:r>
            <a:r>
              <a:rPr lang="zh-CN" altLang="en-US" sz="2200" b="1" dirty="0">
                <a:latin typeface="宋体" pitchFamily="2" charset="-122"/>
              </a:rPr>
              <a:t>时序</a:t>
            </a:r>
            <a:r>
              <a:rPr lang="zh-CN" altLang="en-US" sz="2200" b="1" dirty="0" smtClean="0">
                <a:latin typeface="宋体" pitchFamily="2" charset="-122"/>
              </a:rPr>
              <a:t>信号共有</a:t>
            </a:r>
            <a:r>
              <a:rPr lang="en-US" altLang="zh-CN" sz="2200" b="1" dirty="0" smtClean="0">
                <a:latin typeface="宋体" pitchFamily="2" charset="-122"/>
              </a:rPr>
              <a:t>5</a:t>
            </a:r>
            <a:r>
              <a:rPr lang="zh-CN" altLang="en-US" sz="2200" b="1" dirty="0" smtClean="0">
                <a:latin typeface="宋体" pitchFamily="2" charset="-122"/>
              </a:rPr>
              <a:t>个，</a:t>
            </a:r>
            <a:r>
              <a:rPr lang="en-US" altLang="zh-CN" sz="2200" b="1" dirty="0" smtClean="0">
                <a:latin typeface="宋体" pitchFamily="2" charset="-122"/>
              </a:rPr>
              <a:t>add</a:t>
            </a:r>
            <a:r>
              <a:rPr lang="zh-CN" altLang="en-US" sz="2200" b="1" dirty="0" smtClean="0">
                <a:latin typeface="宋体" pitchFamily="2" charset="-122"/>
              </a:rPr>
              <a:t>指令只需</a:t>
            </a:r>
            <a:r>
              <a:rPr lang="en-US" altLang="zh-CN" sz="2200" b="1" dirty="0" smtClean="0">
                <a:latin typeface="宋体" pitchFamily="2" charset="-122"/>
              </a:rPr>
              <a:t>4</a:t>
            </a:r>
            <a:r>
              <a:rPr lang="zh-CN" altLang="en-US" sz="2200" b="1" dirty="0" smtClean="0">
                <a:latin typeface="宋体" pitchFamily="2" charset="-122"/>
              </a:rPr>
              <a:t>个，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</a:t>
            </a:r>
            <a:r>
              <a:rPr lang="zh-CN" altLang="en-US" sz="2200" b="1" dirty="0" smtClean="0">
                <a:latin typeface="宋体" pitchFamily="2" charset="-122"/>
              </a:rPr>
              <a:t>为</a:t>
            </a:r>
            <a:r>
              <a:rPr lang="en-US" altLang="zh-CN" sz="2200" b="1" dirty="0" smtClean="0">
                <a:latin typeface="宋体" pitchFamily="2" charset="-122"/>
              </a:rPr>
              <a:t>t1</a:t>
            </a:r>
            <a:r>
              <a:rPr lang="en-US" altLang="zh-CN" sz="2200" b="1" dirty="0" smtClean="0">
                <a:latin typeface="+mn-lt"/>
              </a:rPr>
              <a:t>~</a:t>
            </a:r>
            <a:r>
              <a:rPr lang="en-US" altLang="zh-CN" sz="2200" b="1" dirty="0" smtClean="0">
                <a:latin typeface="宋体" pitchFamily="2" charset="-122"/>
              </a:rPr>
              <a:t>t4</a:t>
            </a:r>
            <a:r>
              <a:rPr lang="zh-CN" altLang="en-US" sz="2200" b="1" dirty="0" smtClean="0">
                <a:latin typeface="宋体" pitchFamily="2" charset="-122"/>
              </a:rPr>
              <a:t>时</a:t>
            </a:r>
            <a:r>
              <a:rPr lang="en-US" altLang="zh-CN" sz="2200" b="1" dirty="0" smtClean="0">
                <a:latin typeface="宋体" pitchFamily="2" charset="-122"/>
              </a:rPr>
              <a:t>--GPRs</a:t>
            </a:r>
            <a:r>
              <a:rPr lang="zh-CN" altLang="en-US" sz="2200" b="1" dirty="0" smtClean="0">
                <a:latin typeface="宋体" pitchFamily="2" charset="-122"/>
              </a:rPr>
              <a:t>的</a:t>
            </a:r>
            <a:r>
              <a:rPr lang="en-US" altLang="zh-CN" sz="2000" b="1" dirty="0" err="1" smtClean="0">
                <a:latin typeface="+mn-ea"/>
                <a:cs typeface="Times New Roman" pitchFamily="18" charset="0"/>
              </a:rPr>
              <a:t>RegWr</a:t>
            </a:r>
            <a:r>
              <a:rPr lang="zh-CN" altLang="en-US" sz="2000" b="1" dirty="0" smtClean="0">
                <a:latin typeface="+mn-ea"/>
                <a:cs typeface="Times New Roman" pitchFamily="18" charset="0"/>
              </a:rPr>
              <a:t>＝</a:t>
            </a:r>
            <a:r>
              <a:rPr lang="en-US" altLang="zh-CN" sz="2000" b="1" dirty="0" smtClean="0">
                <a:latin typeface="+mn-ea"/>
                <a:cs typeface="Times New Roman" pitchFamily="18" charset="0"/>
              </a:rPr>
              <a:t>(</a:t>
            </a:r>
            <a:r>
              <a:rPr lang="en-US" altLang="zh-CN" sz="2000" b="1" dirty="0" err="1" smtClean="0">
                <a:latin typeface="+mn-ea"/>
                <a:cs typeface="Times New Roman" pitchFamily="18" charset="0"/>
              </a:rPr>
              <a:t>add+ori</a:t>
            </a:r>
            <a:r>
              <a:rPr lang="en-US" altLang="zh-CN" sz="2000" b="1" dirty="0" smtClean="0">
                <a:latin typeface="+mn-ea"/>
                <a:cs typeface="Times New Roman" pitchFamily="18" charset="0"/>
              </a:rPr>
              <a:t>)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  <a:ea typeface="Microsoft JhengHei" panose="020B0604030504040204" pitchFamily="34" charset="-120"/>
                <a:cs typeface="Times New Roman" pitchFamily="18" charset="0"/>
              </a:rPr>
              <a:t>·</a:t>
            </a:r>
            <a:r>
              <a:rPr lang="en-US" altLang="zh-CN" sz="2000" b="1" dirty="0" smtClean="0">
                <a:solidFill>
                  <a:srgbClr val="CC3300"/>
                </a:solidFill>
                <a:latin typeface="+mn-ea"/>
                <a:cs typeface="Times New Roman" pitchFamily="18" charset="0"/>
              </a:rPr>
              <a:t>t4</a:t>
            </a:r>
            <a:r>
              <a:rPr lang="en-US" altLang="zh-CN" sz="2000" b="1" dirty="0" smtClean="0">
                <a:solidFill>
                  <a:srgbClr val="FF3399"/>
                </a:solidFill>
                <a:latin typeface="+mn-ea"/>
                <a:cs typeface="Times New Roman" pitchFamily="18" charset="0"/>
              </a:rPr>
              <a:t>+</a:t>
            </a:r>
            <a:r>
              <a:rPr lang="en-US" altLang="zh-CN" sz="2000" b="1" dirty="0" smtClean="0">
                <a:latin typeface="+mn-ea"/>
                <a:cs typeface="Times New Roman" pitchFamily="18" charset="0"/>
              </a:rPr>
              <a:t>lw</a:t>
            </a:r>
            <a:r>
              <a:rPr lang="en-US" altLang="zh-CN" sz="2000" b="1" dirty="0" smtClean="0">
                <a:ea typeface="Microsoft JhengHei" panose="020B0604030504040204" pitchFamily="34" charset="-12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CC3300"/>
                </a:solidFill>
                <a:ea typeface="Microsoft JhengHei" panose="020B0604030504040204" pitchFamily="34" charset="-120"/>
                <a:cs typeface="Times New Roman" pitchFamily="18" charset="0"/>
              </a:rPr>
              <a:t>·</a:t>
            </a:r>
            <a:r>
              <a:rPr lang="en-US" altLang="zh-CN" sz="2000" b="1" dirty="0" smtClean="0">
                <a:solidFill>
                  <a:srgbClr val="CC3300"/>
                </a:solidFill>
                <a:latin typeface="+mn-ea"/>
                <a:cs typeface="Times New Roman" pitchFamily="18" charset="0"/>
              </a:rPr>
              <a:t>t5</a:t>
            </a:r>
            <a:r>
              <a:rPr lang="en-US" altLang="zh-CN" sz="2000" b="1" dirty="0" smtClean="0">
                <a:solidFill>
                  <a:srgbClr val="FF3399"/>
                </a:solidFill>
                <a:latin typeface="+mn-ea"/>
                <a:cs typeface="Times New Roman" pitchFamily="18" charset="0"/>
              </a:rPr>
              <a:t>+</a:t>
            </a:r>
            <a:endParaRPr lang="en-US" altLang="zh-CN" sz="2200" b="1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</a:t>
            </a:r>
            <a:r>
              <a:rPr lang="zh-CN" altLang="en-US" sz="2200" b="1" dirty="0" smtClean="0">
                <a:latin typeface="宋体" pitchFamily="2" charset="-122"/>
              </a:rPr>
              <a:t>为</a:t>
            </a:r>
            <a:r>
              <a:rPr lang="en-US" altLang="zh-CN" sz="2200" b="1" dirty="0" smtClean="0">
                <a:latin typeface="宋体" pitchFamily="2" charset="-122"/>
              </a:rPr>
              <a:t>t1</a:t>
            </a:r>
            <a:r>
              <a:rPr lang="en-US" altLang="zh-CN" sz="2200" b="1" dirty="0" smtClean="0"/>
              <a:t>~</a:t>
            </a:r>
            <a:r>
              <a:rPr lang="en-US" altLang="zh-CN" sz="2200" b="1" dirty="0" smtClean="0">
                <a:latin typeface="宋体" pitchFamily="2" charset="-122"/>
              </a:rPr>
              <a:t>t3</a:t>
            </a:r>
            <a:r>
              <a:rPr lang="zh-CN" altLang="en-US" sz="2200" b="1" dirty="0" smtClean="0">
                <a:latin typeface="宋体" pitchFamily="2" charset="-122"/>
              </a:rPr>
              <a:t>及</a:t>
            </a:r>
            <a:r>
              <a:rPr lang="en-US" altLang="zh-CN" sz="2200" b="1" dirty="0" smtClean="0">
                <a:latin typeface="宋体" pitchFamily="2" charset="-122"/>
              </a:rPr>
              <a:t>t5</a:t>
            </a:r>
            <a:r>
              <a:rPr lang="zh-CN" altLang="en-US" sz="2200" b="1" dirty="0" smtClean="0">
                <a:latin typeface="宋体" pitchFamily="2" charset="-122"/>
              </a:rPr>
              <a:t>时</a:t>
            </a:r>
            <a:r>
              <a:rPr lang="en-US" altLang="zh-CN" sz="2200" b="1" dirty="0">
                <a:latin typeface="宋体" pitchFamily="2" charset="-122"/>
              </a:rPr>
              <a:t>--GPRs</a:t>
            </a:r>
            <a:r>
              <a:rPr lang="zh-CN" altLang="en-US" sz="2200" b="1" dirty="0">
                <a:latin typeface="宋体" pitchFamily="2" charset="-122"/>
              </a:rPr>
              <a:t>的</a:t>
            </a:r>
            <a:r>
              <a:rPr lang="en-US" altLang="zh-CN" sz="2200" b="1" dirty="0" err="1">
                <a:latin typeface="+mn-ea"/>
                <a:cs typeface="Times New Roman" pitchFamily="18" charset="0"/>
              </a:rPr>
              <a:t>RegWr</a:t>
            </a:r>
            <a:r>
              <a:rPr lang="zh-CN" altLang="en-US" sz="2200" b="1" dirty="0">
                <a:latin typeface="+mn-ea"/>
                <a:cs typeface="Times New Roman" pitchFamily="18" charset="0"/>
              </a:rPr>
              <a:t>＝</a:t>
            </a:r>
            <a:r>
              <a:rPr lang="en-US" altLang="zh-CN" sz="2200" b="1" dirty="0">
                <a:latin typeface="+mn-ea"/>
                <a:cs typeface="Times New Roman" pitchFamily="18" charset="0"/>
              </a:rPr>
              <a:t>(</a:t>
            </a:r>
            <a:r>
              <a:rPr lang="en-US" altLang="zh-CN" sz="2200" b="1" dirty="0" err="1">
                <a:latin typeface="+mn-ea"/>
                <a:cs typeface="Times New Roman" pitchFamily="18" charset="0"/>
              </a:rPr>
              <a:t>add+ori</a:t>
            </a:r>
            <a:r>
              <a:rPr lang="en-US" altLang="zh-CN" sz="2200" b="1" dirty="0" smtClean="0">
                <a:latin typeface="+mn-ea"/>
                <a:cs typeface="Times New Roman" pitchFamily="18" charset="0"/>
              </a:rPr>
              <a:t>+…)</a:t>
            </a:r>
            <a:r>
              <a:rPr lang="en-US" altLang="zh-CN" sz="2000" b="1" dirty="0" smtClean="0">
                <a:solidFill>
                  <a:srgbClr val="CC3300"/>
                </a:solidFill>
                <a:ea typeface="Microsoft JhengHei" panose="020B0604030504040204" pitchFamily="34" charset="-120"/>
                <a:cs typeface="Times New Roman" pitchFamily="18" charset="0"/>
              </a:rPr>
              <a:t>·</a:t>
            </a:r>
            <a:r>
              <a:rPr lang="en-US" altLang="zh-CN" sz="2200" b="1" dirty="0" smtClean="0">
                <a:solidFill>
                  <a:srgbClr val="CC3300"/>
                </a:solidFill>
                <a:latin typeface="+mn-ea"/>
                <a:cs typeface="Times New Roman" pitchFamily="18" charset="0"/>
              </a:rPr>
              <a:t>t5</a:t>
            </a:r>
            <a:endParaRPr lang="en-US" altLang="zh-CN" sz="2200" b="1" dirty="0" smtClean="0">
              <a:latin typeface="+mn-ea"/>
              <a:cs typeface="Times New Roman" pitchFamily="18" charset="0"/>
            </a:endParaRPr>
          </a:p>
        </p:txBody>
      </p:sp>
      <p:sp>
        <p:nvSpPr>
          <p:cNvPr id="356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7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303"/>
              <p:cNvSpPr txBox="1">
                <a:spLocks noChangeArrowheads="1"/>
              </p:cNvSpPr>
              <p:nvPr/>
            </p:nvSpPr>
            <p:spPr bwMode="auto">
              <a:xfrm>
                <a:off x="1475656" y="812823"/>
                <a:ext cx="7489080" cy="18800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25000"/>
                  </a:lnSpc>
                </a:pPr>
                <a:r>
                  <a:rPr lang="zh-CN" altLang="en-US" b="1" dirty="0" smtClean="0">
                    <a:latin typeface="宋体" pitchFamily="2" charset="-122"/>
                  </a:rPr>
                  <a:t>         按最复杂情况设置</a:t>
                </a:r>
                <a:endParaRPr lang="en-US" altLang="zh-CN" b="1" dirty="0" smtClean="0">
                  <a:latin typeface="宋体" pitchFamily="2" charset="-122"/>
                </a:endParaRPr>
              </a:p>
              <a:p>
                <a:pPr algn="l">
                  <a:lnSpc>
                    <a:spcPct val="125000"/>
                  </a:lnSpc>
                </a:pPr>
                <a:r>
                  <a:rPr lang="zh-CN" altLang="en-US" sz="22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  例：</a:t>
                </a:r>
                <a:r>
                  <a:rPr lang="zh-CN" altLang="en-US" sz="2200" b="1" dirty="0" smtClean="0">
                    <a:latin typeface="宋体" pitchFamily="2" charset="-122"/>
                  </a:rPr>
                  <a:t>指令周期</a:t>
                </a:r>
                <a14:m>
                  <m:oMath xmlns:m="http://schemas.openxmlformats.org/officeDocument/2006/math">
                    <m:r>
                      <a:rPr lang="zh-CN" altLang="en-US" sz="2200" b="1">
                        <a:latin typeface="Cambria Math"/>
                      </a:rPr>
                      <m:t>＝</m:t>
                    </m:r>
                    <m:nary>
                      <m:naryPr>
                        <m:chr m:val="∑"/>
                        <m:ctrlPr>
                          <a:rPr lang="en-US" altLang="zh-CN" sz="2200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200" b="1" i="1">
                            <a:latin typeface="Cambria Math"/>
                          </a:rPr>
                          <m:t>𝒊</m:t>
                        </m:r>
                        <m:r>
                          <a:rPr lang="en-US" altLang="zh-CN" sz="2200" b="1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2200" b="1" i="1">
                            <a:latin typeface="Cambria Math"/>
                          </a:rPr>
                          <m:t>𝒙</m:t>
                        </m:r>
                      </m:sup>
                      <m:e>
                        <m:sSub>
                          <m:sSubPr>
                            <m:ctrlPr>
                              <a:rPr lang="en-US" altLang="zh-CN" sz="2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zh-CN" altLang="en-US" sz="2200" b="1">
                                <a:latin typeface="Cambria Math"/>
                              </a:rPr>
                              <m:t>机器周期</m:t>
                            </m:r>
                          </m:e>
                          <m:sub>
                            <m:r>
                              <a:rPr lang="en-US" altLang="zh-CN" sz="2200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200" b="1" dirty="0" smtClean="0">
                    <a:latin typeface="宋体" pitchFamily="2" charset="-122"/>
                  </a:rPr>
                  <a:t>，</a:t>
                </a:r>
                <a:endParaRPr lang="en-US" altLang="zh-CN" sz="2200" b="1" dirty="0" smtClean="0">
                  <a:latin typeface="宋体" pitchFamily="2" charset="-122"/>
                </a:endParaRPr>
              </a:p>
              <a:p>
                <a:pPr algn="l">
                  <a:lnSpc>
                    <a:spcPct val="125000"/>
                  </a:lnSpc>
                </a:pPr>
                <a:r>
                  <a:rPr lang="en-US" altLang="zh-CN" sz="2200" b="1" dirty="0">
                    <a:latin typeface="宋体" pitchFamily="2" charset="-122"/>
                  </a:rPr>
                  <a:t> </a:t>
                </a:r>
                <a:r>
                  <a:rPr lang="en-US" altLang="zh-CN" sz="2200" b="1" dirty="0" smtClean="0">
                    <a:latin typeface="宋体" pitchFamily="2" charset="-122"/>
                  </a:rPr>
                  <a:t>     </a:t>
                </a:r>
                <a:r>
                  <a:rPr lang="zh-CN" altLang="en-US" sz="2200" b="1" dirty="0" smtClean="0">
                    <a:latin typeface="宋体" pitchFamily="2" charset="-122"/>
                  </a:rPr>
                  <a:t>机器</a:t>
                </a:r>
                <a:r>
                  <a:rPr lang="zh-CN" altLang="en-US" sz="2200" b="1" dirty="0">
                    <a:latin typeface="宋体" pitchFamily="2" charset="-122"/>
                  </a:rPr>
                  <a:t>周期</a:t>
                </a:r>
                <a14:m>
                  <m:oMath xmlns:m="http://schemas.openxmlformats.org/officeDocument/2006/math">
                    <m:r>
                      <a:rPr lang="en-US" altLang="zh-CN" sz="2200" b="1" i="1" baseline="-18000" smtClean="0">
                        <a:latin typeface="Cambria Math"/>
                      </a:rPr>
                      <m:t>𝒋</m:t>
                    </m:r>
                    <m:r>
                      <a:rPr lang="zh-CN" altLang="en-US" sz="2200" b="1">
                        <a:latin typeface="Cambria Math"/>
                      </a:rPr>
                      <m:t>＝</m:t>
                    </m:r>
                    <m:nary>
                      <m:naryPr>
                        <m:chr m:val="∑"/>
                        <m:ctrlPr>
                          <a:rPr lang="en-US" altLang="zh-CN" sz="22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sz="2200" b="1" i="1">
                            <a:latin typeface="Cambria Math"/>
                          </a:rPr>
                          <m:t>𝒊</m:t>
                        </m:r>
                        <m:r>
                          <a:rPr lang="en-US" altLang="zh-CN" sz="2200" b="1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2200" b="1" i="1">
                            <a:latin typeface="Cambria Math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en-US" altLang="zh-CN" sz="2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zh-CN" altLang="en-US" sz="2200" b="1">
                                <a:latin typeface="Cambria Math"/>
                              </a:rPr>
                              <m:t>节拍</m:t>
                            </m:r>
                          </m:e>
                          <m:sub>
                            <m:r>
                              <a:rPr lang="en-US" altLang="zh-CN" sz="2200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200" b="1" dirty="0" smtClean="0">
                    <a:latin typeface="宋体" pitchFamily="2" charset="-122"/>
                  </a:rPr>
                  <a:t>，节拍</a:t>
                </a:r>
                <a:r>
                  <a:rPr lang="en-US" altLang="zh-CN" sz="2200" b="1" i="1" baseline="-18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14:m>
                  <m:oMath xmlns:m="http://schemas.openxmlformats.org/officeDocument/2006/math">
                    <m:r>
                      <a:rPr lang="zh-CN" altLang="en-US" sz="2200" b="1">
                        <a:latin typeface="Cambria Math"/>
                      </a:rPr>
                      <m:t>＝</m:t>
                    </m:r>
                    <m:nary>
                      <m:naryPr>
                        <m:chr m:val="∑"/>
                        <m:ctrlPr>
                          <a:rPr lang="en-US" altLang="zh-CN" sz="22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sz="2200" b="1" i="1">
                            <a:latin typeface="Cambria Math"/>
                          </a:rPr>
                          <m:t>𝒊</m:t>
                        </m:r>
                        <m:r>
                          <a:rPr lang="en-US" altLang="zh-CN" sz="2200" b="1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2200" b="1" i="1">
                            <a:latin typeface="Cambria Math"/>
                          </a:rPr>
                          <m:t>𝒌</m:t>
                        </m:r>
                      </m:sup>
                      <m:e>
                        <m:sSub>
                          <m:sSubPr>
                            <m:ctrlPr>
                              <a:rPr lang="en-US" altLang="zh-CN" sz="2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zh-CN" altLang="en-US" sz="2200" b="1">
                                <a:latin typeface="Cambria Math"/>
                              </a:rPr>
                              <m:t>工作脉冲</m:t>
                            </m:r>
                          </m:e>
                          <m:sub>
                            <m:r>
                              <a:rPr lang="en-US" altLang="zh-CN" sz="2200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200" b="1" dirty="0" smtClean="0">
                  <a:latin typeface="宋体" pitchFamily="2" charset="-122"/>
                </a:endParaRPr>
              </a:p>
              <a:p>
                <a:pPr algn="l">
                  <a:lnSpc>
                    <a:spcPct val="125000"/>
                  </a:lnSpc>
                </a:pPr>
                <a:r>
                  <a:rPr lang="zh-CN" altLang="en-US" sz="2200" b="1" dirty="0">
                    <a:solidFill>
                      <a:srgbClr val="990099"/>
                    </a:solidFill>
                    <a:latin typeface="宋体" pitchFamily="2" charset="-122"/>
                  </a:rPr>
                  <a:t>注意</a:t>
                </a:r>
                <a:r>
                  <a:rPr lang="zh-CN" altLang="en-US" sz="22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：</a:t>
                </a:r>
                <a:r>
                  <a:rPr lang="zh-CN" altLang="en-US" sz="2200" b="1" dirty="0" smtClean="0">
                    <a:latin typeface="宋体" pitchFamily="2" charset="-122"/>
                  </a:rPr>
                  <a:t>机器周期信号的个数≥</a:t>
                </a:r>
                <a:r>
                  <a:rPr lang="en-US" altLang="zh-CN" sz="2200" b="1" i="1" dirty="0" smtClean="0">
                    <a:latin typeface="+mn-lt"/>
                  </a:rPr>
                  <a:t>x</a:t>
                </a:r>
                <a:r>
                  <a:rPr lang="zh-CN" altLang="en-US" sz="2200" b="1" dirty="0" smtClean="0">
                    <a:latin typeface="宋体" pitchFamily="2" charset="-122"/>
                  </a:rPr>
                  <a:t>＋</a:t>
                </a:r>
                <a:r>
                  <a:rPr lang="en-US" altLang="zh-CN" sz="2200" b="1" dirty="0" smtClean="0">
                    <a:latin typeface="宋体" pitchFamily="2" charset="-122"/>
                  </a:rPr>
                  <a:t>1</a:t>
                </a:r>
                <a:r>
                  <a:rPr lang="en-US" altLang="zh-CN" sz="1800" b="1" dirty="0" smtClean="0">
                    <a:latin typeface="宋体" pitchFamily="2" charset="-122"/>
                  </a:rPr>
                  <a:t>(</a:t>
                </a:r>
                <a:r>
                  <a:rPr lang="zh-CN" altLang="en-US" sz="1800" b="1" dirty="0" smtClean="0">
                    <a:latin typeface="宋体" pitchFamily="2" charset="-122"/>
                  </a:rPr>
                  <a:t>用于中断周期</a:t>
                </a:r>
                <a:r>
                  <a:rPr lang="en-US" altLang="zh-CN" sz="1800" b="1" dirty="0" smtClean="0">
                    <a:latin typeface="宋体" pitchFamily="2" charset="-122"/>
                  </a:rPr>
                  <a:t>)</a:t>
                </a:r>
              </a:p>
            </p:txBody>
          </p:sp>
        </mc:Choice>
        <mc:Fallback xmlns="">
          <p:sp>
            <p:nvSpPr>
              <p:cNvPr id="9" name="Text Box 3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5656" y="812823"/>
                <a:ext cx="7489080" cy="1880002"/>
              </a:xfrm>
              <a:prstGeom prst="rect">
                <a:avLst/>
              </a:prstGeom>
              <a:blipFill rotWithShape="1">
                <a:blip r:embed="rId3"/>
                <a:stretch>
                  <a:fillRect l="-976" t="-1618" b="-1812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91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" grpId="0"/>
      <p:bldP spid="352" grpId="0"/>
      <p:bldP spid="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52</a:t>
            </a:fld>
            <a:endParaRPr lang="en-US" altLang="zh-CN"/>
          </a:p>
        </p:txBody>
      </p:sp>
      <p:sp>
        <p:nvSpPr>
          <p:cNvPr id="3" name="Text Box 303"/>
          <p:cNvSpPr txBox="1">
            <a:spLocks noChangeArrowheads="1"/>
          </p:cNvSpPr>
          <p:nvPr/>
        </p:nvSpPr>
        <p:spPr bwMode="auto">
          <a:xfrm>
            <a:off x="179512" y="325105"/>
            <a:ext cx="8856984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*现代计算机时序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系统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的组织：</a:t>
            </a:r>
            <a:r>
              <a:rPr lang="zh-CN" altLang="en-US" sz="2200" b="1" dirty="0" smtClean="0">
                <a:latin typeface="宋体" pitchFamily="2" charset="-122"/>
              </a:rPr>
              <a:t>两级时序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节拍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工作脉冲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信号的个数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按</a:t>
            </a:r>
            <a:r>
              <a:rPr lang="zh-CN" altLang="en-US" b="1" u="sng" dirty="0" smtClean="0">
                <a:latin typeface="宋体" pitchFamily="2" charset="-122"/>
              </a:rPr>
              <a:t>最复杂情况</a:t>
            </a:r>
            <a:r>
              <a:rPr lang="zh-CN" altLang="en-US" b="1" dirty="0" smtClean="0">
                <a:latin typeface="宋体" pitchFamily="2" charset="-122"/>
              </a:rPr>
              <a:t>设置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≥指令周期信号数＋</a:t>
            </a:r>
            <a:r>
              <a:rPr lang="en-US" altLang="zh-CN" sz="2000" b="1" dirty="0" smtClean="0">
                <a:latin typeface="宋体" pitchFamily="2" charset="-122"/>
              </a:rPr>
              <a:t>1)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信号的循环周期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常</a:t>
            </a:r>
            <a:r>
              <a:rPr lang="zh-CN" altLang="en-US" b="1" dirty="0" smtClean="0">
                <a:latin typeface="宋体" pitchFamily="2" charset="-122"/>
              </a:rPr>
              <a:t>采用</a:t>
            </a:r>
            <a:r>
              <a:rPr lang="zh-CN" altLang="en-US" b="1" u="sng" dirty="0" smtClean="0">
                <a:latin typeface="宋体" pitchFamily="2" charset="-122"/>
              </a:rPr>
              <a:t>变长</a:t>
            </a:r>
            <a:r>
              <a:rPr lang="zh-CN" altLang="en-US" b="1" dirty="0" smtClean="0">
                <a:latin typeface="宋体" pitchFamily="2" charset="-122"/>
              </a:rPr>
              <a:t>类型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000" b="1" dirty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                        (</a:t>
            </a:r>
            <a:r>
              <a:rPr lang="zh-CN" altLang="en-US" sz="2000" b="1" dirty="0" smtClean="0">
                <a:latin typeface="宋体" pitchFamily="2" charset="-122"/>
              </a:rPr>
              <a:t>节拍：≥指令周期，工作脉冲：＝节拍周期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信号表示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的功能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常</a:t>
            </a:r>
            <a:r>
              <a:rPr lang="zh-CN" altLang="en-US" b="1" dirty="0">
                <a:latin typeface="宋体" pitchFamily="2" charset="-122"/>
              </a:rPr>
              <a:t>表示</a:t>
            </a:r>
            <a:r>
              <a:rPr lang="zh-CN" altLang="en-US" b="1" u="sng" dirty="0" smtClean="0">
                <a:latin typeface="宋体" pitchFamily="2" charset="-122"/>
              </a:rPr>
              <a:t>操作类型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94" name="Text Box 303"/>
          <p:cNvSpPr txBox="1">
            <a:spLocks noChangeArrowheads="1"/>
          </p:cNvSpPr>
          <p:nvPr/>
        </p:nvSpPr>
        <p:spPr bwMode="auto">
          <a:xfrm>
            <a:off x="179512" y="2523817"/>
            <a:ext cx="8856984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  例：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①</a:t>
            </a:r>
            <a:r>
              <a:rPr lang="zh-CN" altLang="en-US" sz="2000" b="1" spc="-100" dirty="0" smtClean="0">
                <a:latin typeface="宋体" pitchFamily="2" charset="-122"/>
              </a:rPr>
              <a:t>时序</a:t>
            </a:r>
            <a:r>
              <a:rPr lang="zh-CN" altLang="en-US" sz="2000" b="1" spc="-100" dirty="0">
                <a:latin typeface="宋体" pitchFamily="2" charset="-122"/>
              </a:rPr>
              <a:t>系统支持</a:t>
            </a:r>
            <a:r>
              <a:rPr lang="en-US" altLang="zh-CN" sz="2000" b="1" spc="-100" dirty="0" smtClean="0">
                <a:latin typeface="宋体" pitchFamily="2" charset="-122"/>
              </a:rPr>
              <a:t>7</a:t>
            </a:r>
            <a:r>
              <a:rPr lang="zh-CN" altLang="en-US" sz="2000" b="1" spc="-100" dirty="0" smtClean="0">
                <a:latin typeface="宋体" pitchFamily="2" charset="-122"/>
              </a:rPr>
              <a:t>条</a:t>
            </a:r>
            <a:r>
              <a:rPr lang="en-US" altLang="zh-CN" sz="2000" b="1" spc="-100" dirty="0" smtClean="0">
                <a:latin typeface="宋体" pitchFamily="2" charset="-122"/>
              </a:rPr>
              <a:t>MIPS</a:t>
            </a:r>
            <a:r>
              <a:rPr lang="zh-CN" altLang="en-US" sz="2000" b="1" spc="-100" dirty="0" smtClean="0">
                <a:latin typeface="宋体" pitchFamily="2" charset="-122"/>
              </a:rPr>
              <a:t>指令，还支持中断处理</a:t>
            </a:r>
            <a:endParaRPr lang="en-US" altLang="zh-CN" sz="2200" b="1" spc="-100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②</a:t>
            </a:r>
            <a:r>
              <a:rPr lang="en-US" altLang="zh-CN" sz="2000" b="1" spc="-100" dirty="0" err="1" smtClean="0">
                <a:latin typeface="宋体" pitchFamily="2" charset="-122"/>
              </a:rPr>
              <a:t>T</a:t>
            </a:r>
            <a:r>
              <a:rPr lang="en-US" altLang="zh-CN" sz="2000" b="1" spc="-100" baseline="-18000" dirty="0" err="1" smtClean="0">
                <a:latin typeface="宋体" pitchFamily="2" charset="-122"/>
              </a:rPr>
              <a:t>i</a:t>
            </a:r>
            <a:r>
              <a:rPr lang="zh-CN" altLang="en-US" sz="2000" b="1" spc="-100" dirty="0" smtClean="0">
                <a:latin typeface="宋体" pitchFamily="2" charset="-122"/>
              </a:rPr>
              <a:t>的时长＝</a:t>
            </a:r>
            <a:r>
              <a:rPr lang="en-US" altLang="zh-CN" sz="2000" b="1" spc="-100" dirty="0" smtClean="0">
                <a:latin typeface="宋体" pitchFamily="2" charset="-122"/>
              </a:rPr>
              <a:t>CP</a:t>
            </a:r>
            <a:r>
              <a:rPr lang="zh-CN" altLang="en-US" sz="2000" b="1" spc="-100" dirty="0" smtClean="0">
                <a:latin typeface="宋体" pitchFamily="2" charset="-122"/>
              </a:rPr>
              <a:t>的循环周期＝</a:t>
            </a:r>
            <a:r>
              <a:rPr lang="en-US" altLang="zh-CN" sz="2000" b="1" spc="-100" dirty="0" err="1" smtClean="0">
                <a:latin typeface="宋体" pitchFamily="2" charset="-122"/>
              </a:rPr>
              <a:t>P</a:t>
            </a:r>
            <a:r>
              <a:rPr lang="en-US" altLang="zh-CN" sz="2000" b="1" spc="-100" baseline="-18000" dirty="0" err="1" smtClean="0">
                <a:latin typeface="宋体" pitchFamily="2" charset="-122"/>
              </a:rPr>
              <a:t>j</a:t>
            </a:r>
            <a:r>
              <a:rPr lang="zh-CN" altLang="en-US" sz="2000" b="1" spc="-100" dirty="0" smtClean="0">
                <a:latin typeface="宋体" pitchFamily="2" charset="-122"/>
              </a:rPr>
              <a:t>的循环周期，</a:t>
            </a:r>
            <a:r>
              <a:rPr lang="en-US" altLang="zh-CN" sz="2000" b="1" spc="-100" dirty="0" err="1" smtClean="0">
                <a:latin typeface="宋体" pitchFamily="2" charset="-122"/>
              </a:rPr>
              <a:t>T</a:t>
            </a:r>
            <a:r>
              <a:rPr lang="en-US" altLang="zh-CN" sz="2000" b="1" spc="-100" baseline="-18000" dirty="0" err="1" smtClean="0">
                <a:latin typeface="宋体" pitchFamily="2" charset="-122"/>
              </a:rPr>
              <a:t>i</a:t>
            </a:r>
            <a:r>
              <a:rPr lang="zh-CN" altLang="en-US" sz="2000" b="1" spc="-100" dirty="0" smtClean="0">
                <a:latin typeface="宋体" pitchFamily="2" charset="-122"/>
              </a:rPr>
              <a:t>的循环周期＝指令周期</a:t>
            </a:r>
            <a:endParaRPr lang="en-US" altLang="zh-CN" sz="2200" b="1" spc="-100" dirty="0" smtClean="0">
              <a:latin typeface="宋体" pitchFamily="2" charset="-122"/>
            </a:endParaRPr>
          </a:p>
        </p:txBody>
      </p:sp>
      <p:sp>
        <p:nvSpPr>
          <p:cNvPr id="499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6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179512" y="3429000"/>
            <a:ext cx="8715064" cy="2880320"/>
            <a:chOff x="179512" y="3140968"/>
            <a:chExt cx="8715064" cy="2880320"/>
          </a:xfrm>
        </p:grpSpPr>
        <p:sp>
          <p:nvSpPr>
            <p:cNvPr id="7" name="Text Box 108"/>
            <p:cNvSpPr txBox="1">
              <a:spLocks noChangeArrowheads="1"/>
            </p:cNvSpPr>
            <p:nvPr/>
          </p:nvSpPr>
          <p:spPr bwMode="auto">
            <a:xfrm>
              <a:off x="179512" y="3429000"/>
              <a:ext cx="1225302" cy="2592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8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节拍脉冲</a:t>
              </a:r>
              <a:r>
                <a:rPr lang="en-US" altLang="zh-CN" sz="1800" b="1" dirty="0" smtClean="0">
                  <a:latin typeface="宋体" pitchFamily="2" charset="-122"/>
                </a:rPr>
                <a:t>CP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取指</a:t>
              </a:r>
              <a:r>
                <a:rPr lang="en-US" altLang="zh-CN" sz="1800" b="1" dirty="0" smtClean="0">
                  <a:latin typeface="宋体" pitchFamily="2" charset="-122"/>
                </a:rPr>
                <a:t>)T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0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译码</a:t>
              </a:r>
              <a:r>
                <a:rPr lang="en-US" altLang="zh-CN" sz="1800" b="1" dirty="0" smtClean="0">
                  <a:latin typeface="宋体" pitchFamily="2" charset="-122"/>
                </a:rPr>
                <a:t>)T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1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执行</a:t>
              </a:r>
              <a:r>
                <a:rPr lang="en-US" altLang="zh-CN" sz="1800" b="1" dirty="0" smtClean="0">
                  <a:latin typeface="宋体" pitchFamily="2" charset="-122"/>
                </a:rPr>
                <a:t>)T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2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访存</a:t>
              </a:r>
              <a:r>
                <a:rPr lang="en-US" altLang="zh-CN" sz="1800" b="1" dirty="0" smtClean="0">
                  <a:latin typeface="宋体" pitchFamily="2" charset="-122"/>
                </a:rPr>
                <a:t>)T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3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写回</a:t>
              </a:r>
              <a:r>
                <a:rPr lang="en-US" altLang="zh-CN" sz="1800" b="1" dirty="0" smtClean="0">
                  <a:latin typeface="宋体" pitchFamily="2" charset="-122"/>
                </a:rPr>
                <a:t>)T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4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endParaRPr lang="en-US" altLang="zh-CN" sz="1800" b="1" dirty="0" smtClean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＝</a:t>
              </a:r>
              <a:r>
                <a:rPr lang="en-US" altLang="zh-CN" sz="1800" b="1" dirty="0" smtClean="0">
                  <a:latin typeface="宋体" pitchFamily="2" charset="-122"/>
                </a:rPr>
                <a:t>CP)P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0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＝</a:t>
              </a:r>
              <a:r>
                <a:rPr lang="en-US" altLang="zh-CN" sz="1800" b="1" dirty="0" smtClean="0">
                  <a:latin typeface="宋体" pitchFamily="2" charset="-122"/>
                </a:rPr>
                <a:t>CP)P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1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8459502" y="3789040"/>
              <a:ext cx="4192" cy="2016224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435166" y="3717032"/>
              <a:ext cx="0" cy="208823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548830" y="3717032"/>
              <a:ext cx="0" cy="208823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3277022" y="3717032"/>
              <a:ext cx="0" cy="208823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836862" y="3140968"/>
              <a:ext cx="1258044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l"/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R-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指令周期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1548830" y="3212976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764854" y="3505778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548830" y="350100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548830" y="3501008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1476822" y="3717032"/>
              <a:ext cx="72008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764854" y="371703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2196902" y="3505778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980878" y="350100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980878" y="3501008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196902" y="371703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628950" y="3505778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412926" y="350100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412926" y="3501008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2628950" y="371703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3060998" y="3505778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2844974" y="350100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2844974" y="3501008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060998" y="371703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3493046" y="3505778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3277022" y="350100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3277022" y="3501008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3493046" y="371703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3925094" y="3505778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3709070" y="350100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3709070" y="3501008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3925094" y="371703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4357142" y="3505778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4141118" y="350100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4141118" y="3501008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357142" y="371703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4789190" y="3505778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4573166" y="350100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4573166" y="3501008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4789190" y="371703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5221238" y="3505778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5005214" y="350100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5005214" y="3501008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221238" y="371703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5653286" y="3505778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5437262" y="350100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5437262" y="3501008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5653286" y="371703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5869310" y="3501008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1980878" y="3793810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1548830" y="3789040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1548830" y="378904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476822" y="4005064"/>
              <a:ext cx="7200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982974" y="4005064"/>
              <a:ext cx="130033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2412926" y="4081842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1976686" y="4077072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1976686" y="4077072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1478918" y="4293096"/>
              <a:ext cx="49986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2410830" y="4293096"/>
              <a:ext cx="130452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2844974" y="436987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2412926" y="4365104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2412926" y="4365104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1478918" y="4581128"/>
              <a:ext cx="93191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2847070" y="4581128"/>
              <a:ext cx="130033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3709070" y="3793810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3279118" y="3789040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3277022" y="378904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3715358" y="4005064"/>
              <a:ext cx="172400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4141118" y="4081842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3709070" y="4077072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3709070" y="4077072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4143214" y="4293096"/>
              <a:ext cx="172819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4573166" y="436987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4141118" y="4365104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4141118" y="4365104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4575262" y="4581128"/>
              <a:ext cx="172819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5871406" y="3793810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5439358" y="3789040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5437262" y="378904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5875598" y="4005064"/>
              <a:ext cx="129195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6303454" y="4081842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5871406" y="4077072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5871406" y="4077072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6303454" y="4293096"/>
              <a:ext cx="129614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6735502" y="436987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6303454" y="4365104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6303454" y="4365104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6735502" y="4581128"/>
              <a:ext cx="129614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7165454" y="3793810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7163358" y="3789040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>
              <a:off x="3277022" y="3212976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>
              <a:off x="3060998" y="3287276"/>
              <a:ext cx="2139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 flipH="1">
              <a:off x="1548830" y="3284984"/>
              <a:ext cx="216024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/>
            <p:nvPr/>
          </p:nvCxnSpPr>
          <p:spPr>
            <a:xfrm>
              <a:off x="1476822" y="4869160"/>
              <a:ext cx="309583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/>
            <p:nvPr/>
          </p:nvCxnSpPr>
          <p:spPr>
            <a:xfrm>
              <a:off x="5005214" y="4657906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/>
            <p:nvPr/>
          </p:nvCxnSpPr>
          <p:spPr>
            <a:xfrm>
              <a:off x="4573166" y="4653136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/>
            <p:cNvCxnSpPr/>
            <p:nvPr/>
          </p:nvCxnSpPr>
          <p:spPr>
            <a:xfrm>
              <a:off x="4573166" y="4653136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5007310" y="4869160"/>
              <a:ext cx="172400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>
              <a:off x="7167550" y="4657906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>
              <a:off x="6735502" y="4653136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>
              <a:off x="6735502" y="4653136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/>
            <p:nvPr/>
          </p:nvCxnSpPr>
          <p:spPr>
            <a:xfrm>
              <a:off x="7167550" y="4869160"/>
              <a:ext cx="172702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/>
            <p:nvPr/>
          </p:nvCxnSpPr>
          <p:spPr>
            <a:xfrm>
              <a:off x="3277022" y="494593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2844974" y="494116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/>
            <p:nvPr/>
          </p:nvCxnSpPr>
          <p:spPr>
            <a:xfrm>
              <a:off x="2844974" y="494116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>
              <a:off x="1476822" y="5157192"/>
              <a:ext cx="136605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>
              <a:off x="3279118" y="5157192"/>
              <a:ext cx="172819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>
              <a:off x="5439358" y="494593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>
              <a:off x="5007310" y="494116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>
              <a:off x="5005214" y="494116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/>
            <p:nvPr/>
          </p:nvCxnSpPr>
          <p:spPr>
            <a:xfrm>
              <a:off x="5439358" y="5157192"/>
              <a:ext cx="345312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/>
            <p:nvPr/>
          </p:nvCxnSpPr>
          <p:spPr>
            <a:xfrm>
              <a:off x="7599598" y="3789040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>
              <a:off x="8031646" y="4077072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/>
            <p:nvPr/>
          </p:nvCxnSpPr>
          <p:spPr>
            <a:xfrm>
              <a:off x="7599598" y="4072302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/>
            <p:nvPr/>
          </p:nvCxnSpPr>
          <p:spPr>
            <a:xfrm>
              <a:off x="7599598" y="4072302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>
              <a:off x="8031646" y="4288326"/>
              <a:ext cx="86293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/>
            <p:nvPr/>
          </p:nvCxnSpPr>
          <p:spPr>
            <a:xfrm>
              <a:off x="8463694" y="436510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/>
            <p:cNvCxnSpPr/>
            <p:nvPr/>
          </p:nvCxnSpPr>
          <p:spPr>
            <a:xfrm>
              <a:off x="8031646" y="4360334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/>
            <p:cNvCxnSpPr/>
            <p:nvPr/>
          </p:nvCxnSpPr>
          <p:spPr>
            <a:xfrm>
              <a:off x="8031646" y="4360334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/>
            <p:cNvCxnSpPr/>
            <p:nvPr/>
          </p:nvCxnSpPr>
          <p:spPr>
            <a:xfrm>
              <a:off x="8463694" y="4576358"/>
              <a:ext cx="430882" cy="477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/>
            <p:cNvCxnSpPr/>
            <p:nvPr/>
          </p:nvCxnSpPr>
          <p:spPr>
            <a:xfrm>
              <a:off x="7599598" y="4005064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274"/>
            <p:cNvCxnSpPr/>
            <p:nvPr/>
          </p:nvCxnSpPr>
          <p:spPr>
            <a:xfrm flipH="1">
              <a:off x="7163358" y="3717032"/>
              <a:ext cx="2096" cy="208823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连接符 282"/>
            <p:cNvCxnSpPr/>
            <p:nvPr/>
          </p:nvCxnSpPr>
          <p:spPr>
            <a:xfrm flipH="1">
              <a:off x="841450" y="5805264"/>
              <a:ext cx="21602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/>
            <p:nvPr/>
          </p:nvCxnSpPr>
          <p:spPr>
            <a:xfrm>
              <a:off x="6085334" y="3505778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连接符 288"/>
            <p:cNvCxnSpPr/>
            <p:nvPr/>
          </p:nvCxnSpPr>
          <p:spPr>
            <a:xfrm>
              <a:off x="5869310" y="350100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/>
            <p:cNvCxnSpPr/>
            <p:nvPr/>
          </p:nvCxnSpPr>
          <p:spPr>
            <a:xfrm>
              <a:off x="6085334" y="371703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/>
            <p:nvPr/>
          </p:nvCxnSpPr>
          <p:spPr>
            <a:xfrm>
              <a:off x="6517382" y="3505778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/>
            <p:nvPr/>
          </p:nvCxnSpPr>
          <p:spPr>
            <a:xfrm>
              <a:off x="6301358" y="350100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/>
            <p:nvPr/>
          </p:nvCxnSpPr>
          <p:spPr>
            <a:xfrm>
              <a:off x="6301358" y="3501008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/>
            <p:nvPr/>
          </p:nvCxnSpPr>
          <p:spPr>
            <a:xfrm>
              <a:off x="6517382" y="371703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/>
            <p:nvPr/>
          </p:nvCxnSpPr>
          <p:spPr>
            <a:xfrm>
              <a:off x="6949430" y="3505778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/>
            <p:nvPr/>
          </p:nvCxnSpPr>
          <p:spPr>
            <a:xfrm>
              <a:off x="6733406" y="350100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/>
            <p:nvPr/>
          </p:nvCxnSpPr>
          <p:spPr>
            <a:xfrm>
              <a:off x="6733406" y="3501008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/>
            <p:nvPr/>
          </p:nvCxnSpPr>
          <p:spPr>
            <a:xfrm>
              <a:off x="6949430" y="371703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/>
            <p:nvPr/>
          </p:nvCxnSpPr>
          <p:spPr>
            <a:xfrm>
              <a:off x="7381478" y="3505778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/>
            <p:nvPr/>
          </p:nvCxnSpPr>
          <p:spPr>
            <a:xfrm>
              <a:off x="7165454" y="350100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/>
            <p:nvPr/>
          </p:nvCxnSpPr>
          <p:spPr>
            <a:xfrm>
              <a:off x="7165454" y="3501008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>
              <a:off x="7381478" y="371703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>
              <a:off x="7813526" y="3505778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>
              <a:off x="7597502" y="350100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>
              <a:off x="7597502" y="3501008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>
              <a:off x="7813526" y="371703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>
              <a:off x="8245574" y="3505778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>
              <a:off x="8029550" y="350100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>
              <a:off x="8029550" y="3501008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/>
          </p:nvCxnSpPr>
          <p:spPr>
            <a:xfrm>
              <a:off x="8245574" y="371703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/>
          </p:nvCxnSpPr>
          <p:spPr>
            <a:xfrm>
              <a:off x="8461598" y="3501008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/>
            <p:nvPr/>
          </p:nvCxnSpPr>
          <p:spPr>
            <a:xfrm>
              <a:off x="1764854" y="5522002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>
              <a:off x="1548830" y="551723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>
              <a:off x="1548830" y="5517232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>
              <a:off x="1476822" y="5733256"/>
              <a:ext cx="7200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>
              <a:off x="1764854" y="573325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>
              <a:off x="2196902" y="5522002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>
              <a:off x="1980878" y="551723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>
              <a:off x="1980878" y="5517232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>
              <a:off x="2196902" y="573325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/>
            <p:nvPr/>
          </p:nvCxnSpPr>
          <p:spPr>
            <a:xfrm>
              <a:off x="2628950" y="5522002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/>
            <p:nvPr/>
          </p:nvCxnSpPr>
          <p:spPr>
            <a:xfrm>
              <a:off x="2412926" y="551723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/>
            <p:cNvCxnSpPr/>
            <p:nvPr/>
          </p:nvCxnSpPr>
          <p:spPr>
            <a:xfrm>
              <a:off x="2412926" y="5517232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/>
            <p:cNvCxnSpPr/>
            <p:nvPr/>
          </p:nvCxnSpPr>
          <p:spPr>
            <a:xfrm>
              <a:off x="2628950" y="573325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/>
            <p:cNvCxnSpPr/>
            <p:nvPr/>
          </p:nvCxnSpPr>
          <p:spPr>
            <a:xfrm>
              <a:off x="3060998" y="5522002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/>
            <p:nvPr/>
          </p:nvCxnSpPr>
          <p:spPr>
            <a:xfrm>
              <a:off x="2844974" y="551723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/>
            <p:cNvCxnSpPr/>
            <p:nvPr/>
          </p:nvCxnSpPr>
          <p:spPr>
            <a:xfrm>
              <a:off x="2844974" y="5517232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连接符 334"/>
            <p:cNvCxnSpPr/>
            <p:nvPr/>
          </p:nvCxnSpPr>
          <p:spPr>
            <a:xfrm>
              <a:off x="3060998" y="573325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接连接符 335"/>
            <p:cNvCxnSpPr/>
            <p:nvPr/>
          </p:nvCxnSpPr>
          <p:spPr>
            <a:xfrm>
              <a:off x="3495142" y="5522002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接连接符 336"/>
            <p:cNvCxnSpPr/>
            <p:nvPr/>
          </p:nvCxnSpPr>
          <p:spPr>
            <a:xfrm>
              <a:off x="3279118" y="551723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接连接符 337"/>
            <p:cNvCxnSpPr/>
            <p:nvPr/>
          </p:nvCxnSpPr>
          <p:spPr>
            <a:xfrm>
              <a:off x="3279118" y="5517232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接连接符 338"/>
            <p:cNvCxnSpPr/>
            <p:nvPr/>
          </p:nvCxnSpPr>
          <p:spPr>
            <a:xfrm>
              <a:off x="3493046" y="573325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接连接符 339"/>
            <p:cNvCxnSpPr/>
            <p:nvPr/>
          </p:nvCxnSpPr>
          <p:spPr>
            <a:xfrm>
              <a:off x="3925094" y="5522002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接连接符 340"/>
            <p:cNvCxnSpPr/>
            <p:nvPr/>
          </p:nvCxnSpPr>
          <p:spPr>
            <a:xfrm>
              <a:off x="3709070" y="551723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接连接符 341"/>
            <p:cNvCxnSpPr/>
            <p:nvPr/>
          </p:nvCxnSpPr>
          <p:spPr>
            <a:xfrm>
              <a:off x="3709070" y="5517232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连接符 342"/>
            <p:cNvCxnSpPr/>
            <p:nvPr/>
          </p:nvCxnSpPr>
          <p:spPr>
            <a:xfrm>
              <a:off x="3925094" y="573325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接连接符 343"/>
            <p:cNvCxnSpPr/>
            <p:nvPr/>
          </p:nvCxnSpPr>
          <p:spPr>
            <a:xfrm>
              <a:off x="4357142" y="5522002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344"/>
            <p:cNvCxnSpPr/>
            <p:nvPr/>
          </p:nvCxnSpPr>
          <p:spPr>
            <a:xfrm>
              <a:off x="4141118" y="551723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接连接符 345"/>
            <p:cNvCxnSpPr/>
            <p:nvPr/>
          </p:nvCxnSpPr>
          <p:spPr>
            <a:xfrm>
              <a:off x="4141118" y="5517232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连接符 346"/>
            <p:cNvCxnSpPr/>
            <p:nvPr/>
          </p:nvCxnSpPr>
          <p:spPr>
            <a:xfrm>
              <a:off x="4357142" y="573325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接连接符 347"/>
            <p:cNvCxnSpPr/>
            <p:nvPr/>
          </p:nvCxnSpPr>
          <p:spPr>
            <a:xfrm>
              <a:off x="4789190" y="5522002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接连接符 348"/>
            <p:cNvCxnSpPr/>
            <p:nvPr/>
          </p:nvCxnSpPr>
          <p:spPr>
            <a:xfrm>
              <a:off x="4573166" y="551723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接连接符 349"/>
            <p:cNvCxnSpPr/>
            <p:nvPr/>
          </p:nvCxnSpPr>
          <p:spPr>
            <a:xfrm>
              <a:off x="4573166" y="5517232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接连接符 350"/>
            <p:cNvCxnSpPr/>
            <p:nvPr/>
          </p:nvCxnSpPr>
          <p:spPr>
            <a:xfrm>
              <a:off x="4789190" y="573325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接连接符 351"/>
            <p:cNvCxnSpPr/>
            <p:nvPr/>
          </p:nvCxnSpPr>
          <p:spPr>
            <a:xfrm>
              <a:off x="5221238" y="5522002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接连接符 352"/>
            <p:cNvCxnSpPr/>
            <p:nvPr/>
          </p:nvCxnSpPr>
          <p:spPr>
            <a:xfrm>
              <a:off x="5005214" y="551723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接连接符 353"/>
            <p:cNvCxnSpPr/>
            <p:nvPr/>
          </p:nvCxnSpPr>
          <p:spPr>
            <a:xfrm>
              <a:off x="5005214" y="5517232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/>
            <p:nvPr/>
          </p:nvCxnSpPr>
          <p:spPr>
            <a:xfrm>
              <a:off x="5221238" y="573325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接连接符 355"/>
            <p:cNvCxnSpPr/>
            <p:nvPr/>
          </p:nvCxnSpPr>
          <p:spPr>
            <a:xfrm>
              <a:off x="5653286" y="5522002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接连接符 356"/>
            <p:cNvCxnSpPr/>
            <p:nvPr/>
          </p:nvCxnSpPr>
          <p:spPr>
            <a:xfrm>
              <a:off x="5437262" y="551723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接连接符 357"/>
            <p:cNvCxnSpPr/>
            <p:nvPr/>
          </p:nvCxnSpPr>
          <p:spPr>
            <a:xfrm>
              <a:off x="5437262" y="5517232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连接符 358"/>
            <p:cNvCxnSpPr/>
            <p:nvPr/>
          </p:nvCxnSpPr>
          <p:spPr>
            <a:xfrm>
              <a:off x="5653286" y="573325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连接符 359"/>
            <p:cNvCxnSpPr/>
            <p:nvPr/>
          </p:nvCxnSpPr>
          <p:spPr>
            <a:xfrm>
              <a:off x="5869310" y="5517232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/>
            <p:cNvCxnSpPr/>
            <p:nvPr/>
          </p:nvCxnSpPr>
          <p:spPr>
            <a:xfrm>
              <a:off x="6085334" y="5522002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连接符 361"/>
            <p:cNvCxnSpPr/>
            <p:nvPr/>
          </p:nvCxnSpPr>
          <p:spPr>
            <a:xfrm>
              <a:off x="5869310" y="551723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/>
            <p:cNvCxnSpPr/>
            <p:nvPr/>
          </p:nvCxnSpPr>
          <p:spPr>
            <a:xfrm>
              <a:off x="6085334" y="573325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连接符 363"/>
            <p:cNvCxnSpPr/>
            <p:nvPr/>
          </p:nvCxnSpPr>
          <p:spPr>
            <a:xfrm>
              <a:off x="6517382" y="5522002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接连接符 364"/>
            <p:cNvCxnSpPr/>
            <p:nvPr/>
          </p:nvCxnSpPr>
          <p:spPr>
            <a:xfrm>
              <a:off x="6301358" y="551723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连接符 365"/>
            <p:cNvCxnSpPr/>
            <p:nvPr/>
          </p:nvCxnSpPr>
          <p:spPr>
            <a:xfrm>
              <a:off x="6301358" y="5517232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/>
            <p:cNvCxnSpPr/>
            <p:nvPr/>
          </p:nvCxnSpPr>
          <p:spPr>
            <a:xfrm>
              <a:off x="6517382" y="573325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连接符 367"/>
            <p:cNvCxnSpPr/>
            <p:nvPr/>
          </p:nvCxnSpPr>
          <p:spPr>
            <a:xfrm>
              <a:off x="6949430" y="5522002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连接符 368"/>
            <p:cNvCxnSpPr/>
            <p:nvPr/>
          </p:nvCxnSpPr>
          <p:spPr>
            <a:xfrm>
              <a:off x="6733406" y="551723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接连接符 369"/>
            <p:cNvCxnSpPr/>
            <p:nvPr/>
          </p:nvCxnSpPr>
          <p:spPr>
            <a:xfrm>
              <a:off x="6733406" y="5517232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/>
            <p:cNvCxnSpPr/>
            <p:nvPr/>
          </p:nvCxnSpPr>
          <p:spPr>
            <a:xfrm>
              <a:off x="6949430" y="573325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接连接符 371"/>
            <p:cNvCxnSpPr/>
            <p:nvPr/>
          </p:nvCxnSpPr>
          <p:spPr>
            <a:xfrm>
              <a:off x="7381478" y="5522002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接连接符 372"/>
            <p:cNvCxnSpPr/>
            <p:nvPr/>
          </p:nvCxnSpPr>
          <p:spPr>
            <a:xfrm>
              <a:off x="7165454" y="551723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接连接符 373"/>
            <p:cNvCxnSpPr/>
            <p:nvPr/>
          </p:nvCxnSpPr>
          <p:spPr>
            <a:xfrm>
              <a:off x="7165454" y="5517232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接连接符 374"/>
            <p:cNvCxnSpPr/>
            <p:nvPr/>
          </p:nvCxnSpPr>
          <p:spPr>
            <a:xfrm>
              <a:off x="7381478" y="573325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接连接符 375"/>
            <p:cNvCxnSpPr/>
            <p:nvPr/>
          </p:nvCxnSpPr>
          <p:spPr>
            <a:xfrm>
              <a:off x="7813526" y="5522002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接连接符 376"/>
            <p:cNvCxnSpPr/>
            <p:nvPr/>
          </p:nvCxnSpPr>
          <p:spPr>
            <a:xfrm>
              <a:off x="7597502" y="551723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连接符 377"/>
            <p:cNvCxnSpPr/>
            <p:nvPr/>
          </p:nvCxnSpPr>
          <p:spPr>
            <a:xfrm>
              <a:off x="7597502" y="5517232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连接符 378"/>
            <p:cNvCxnSpPr/>
            <p:nvPr/>
          </p:nvCxnSpPr>
          <p:spPr>
            <a:xfrm>
              <a:off x="7813526" y="573325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连接符 379"/>
            <p:cNvCxnSpPr/>
            <p:nvPr/>
          </p:nvCxnSpPr>
          <p:spPr>
            <a:xfrm>
              <a:off x="8245574" y="5522002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/>
            <p:cNvCxnSpPr/>
            <p:nvPr/>
          </p:nvCxnSpPr>
          <p:spPr>
            <a:xfrm>
              <a:off x="8029550" y="551723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连接符 381"/>
            <p:cNvCxnSpPr/>
            <p:nvPr/>
          </p:nvCxnSpPr>
          <p:spPr>
            <a:xfrm>
              <a:off x="8029550" y="5517232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/>
            <p:cNvCxnSpPr/>
            <p:nvPr/>
          </p:nvCxnSpPr>
          <p:spPr>
            <a:xfrm>
              <a:off x="8245574" y="573325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连接符 384"/>
            <p:cNvCxnSpPr/>
            <p:nvPr/>
          </p:nvCxnSpPr>
          <p:spPr>
            <a:xfrm>
              <a:off x="8461598" y="5517232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接连接符 385"/>
            <p:cNvCxnSpPr/>
            <p:nvPr/>
          </p:nvCxnSpPr>
          <p:spPr>
            <a:xfrm>
              <a:off x="1978782" y="581003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/>
            <p:cNvCxnSpPr/>
            <p:nvPr/>
          </p:nvCxnSpPr>
          <p:spPr>
            <a:xfrm>
              <a:off x="1762758" y="580526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接连接符 387"/>
            <p:cNvCxnSpPr/>
            <p:nvPr/>
          </p:nvCxnSpPr>
          <p:spPr>
            <a:xfrm>
              <a:off x="1762758" y="580526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接连接符 388"/>
            <p:cNvCxnSpPr/>
            <p:nvPr/>
          </p:nvCxnSpPr>
          <p:spPr>
            <a:xfrm>
              <a:off x="1476822" y="6021288"/>
              <a:ext cx="285936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连接符 389"/>
            <p:cNvCxnSpPr/>
            <p:nvPr/>
          </p:nvCxnSpPr>
          <p:spPr>
            <a:xfrm>
              <a:off x="1978782" y="602128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/>
            <p:cNvCxnSpPr/>
            <p:nvPr/>
          </p:nvCxnSpPr>
          <p:spPr>
            <a:xfrm>
              <a:off x="2410830" y="581003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连接符 391"/>
            <p:cNvCxnSpPr/>
            <p:nvPr/>
          </p:nvCxnSpPr>
          <p:spPr>
            <a:xfrm>
              <a:off x="2194806" y="580526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连接符 392"/>
            <p:cNvCxnSpPr/>
            <p:nvPr/>
          </p:nvCxnSpPr>
          <p:spPr>
            <a:xfrm>
              <a:off x="2194806" y="580526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/>
            <p:cNvCxnSpPr/>
            <p:nvPr/>
          </p:nvCxnSpPr>
          <p:spPr>
            <a:xfrm>
              <a:off x="2410830" y="602128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/>
            <p:cNvCxnSpPr/>
            <p:nvPr/>
          </p:nvCxnSpPr>
          <p:spPr>
            <a:xfrm>
              <a:off x="2842878" y="581003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/>
            <p:cNvCxnSpPr/>
            <p:nvPr/>
          </p:nvCxnSpPr>
          <p:spPr>
            <a:xfrm>
              <a:off x="2626854" y="580526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/>
            <p:cNvCxnSpPr/>
            <p:nvPr/>
          </p:nvCxnSpPr>
          <p:spPr>
            <a:xfrm>
              <a:off x="2626854" y="580526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/>
            <p:cNvCxnSpPr/>
            <p:nvPr/>
          </p:nvCxnSpPr>
          <p:spPr>
            <a:xfrm>
              <a:off x="2842878" y="602128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/>
            <p:cNvCxnSpPr/>
            <p:nvPr/>
          </p:nvCxnSpPr>
          <p:spPr>
            <a:xfrm>
              <a:off x="3277022" y="581003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/>
            <p:cNvCxnSpPr/>
            <p:nvPr/>
          </p:nvCxnSpPr>
          <p:spPr>
            <a:xfrm>
              <a:off x="3058902" y="580526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/>
            <p:cNvCxnSpPr/>
            <p:nvPr/>
          </p:nvCxnSpPr>
          <p:spPr>
            <a:xfrm>
              <a:off x="3058902" y="580526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/>
            <p:cNvCxnSpPr/>
            <p:nvPr/>
          </p:nvCxnSpPr>
          <p:spPr>
            <a:xfrm>
              <a:off x="3277022" y="602128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连接符 402"/>
            <p:cNvCxnSpPr/>
            <p:nvPr/>
          </p:nvCxnSpPr>
          <p:spPr>
            <a:xfrm>
              <a:off x="3706974" y="581003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接连接符 403"/>
            <p:cNvCxnSpPr/>
            <p:nvPr/>
          </p:nvCxnSpPr>
          <p:spPr>
            <a:xfrm>
              <a:off x="3490950" y="580526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接连接符 404"/>
            <p:cNvCxnSpPr/>
            <p:nvPr/>
          </p:nvCxnSpPr>
          <p:spPr>
            <a:xfrm>
              <a:off x="3493046" y="580526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接连接符 405"/>
            <p:cNvCxnSpPr/>
            <p:nvPr/>
          </p:nvCxnSpPr>
          <p:spPr>
            <a:xfrm>
              <a:off x="3706974" y="602128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/>
            <p:cNvCxnSpPr/>
            <p:nvPr/>
          </p:nvCxnSpPr>
          <p:spPr>
            <a:xfrm>
              <a:off x="4139022" y="581003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/>
            <p:cNvCxnSpPr/>
            <p:nvPr/>
          </p:nvCxnSpPr>
          <p:spPr>
            <a:xfrm>
              <a:off x="3922998" y="580526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连接符 408"/>
            <p:cNvCxnSpPr/>
            <p:nvPr/>
          </p:nvCxnSpPr>
          <p:spPr>
            <a:xfrm>
              <a:off x="3922998" y="580526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/>
            <p:cNvCxnSpPr/>
            <p:nvPr/>
          </p:nvCxnSpPr>
          <p:spPr>
            <a:xfrm>
              <a:off x="4139022" y="602128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/>
            <p:cNvCxnSpPr/>
            <p:nvPr/>
          </p:nvCxnSpPr>
          <p:spPr>
            <a:xfrm>
              <a:off x="4571070" y="581003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/>
            <p:cNvCxnSpPr/>
            <p:nvPr/>
          </p:nvCxnSpPr>
          <p:spPr>
            <a:xfrm>
              <a:off x="4355046" y="580526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/>
            <p:cNvCxnSpPr/>
            <p:nvPr/>
          </p:nvCxnSpPr>
          <p:spPr>
            <a:xfrm>
              <a:off x="4355046" y="580526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/>
            <p:cNvCxnSpPr/>
            <p:nvPr/>
          </p:nvCxnSpPr>
          <p:spPr>
            <a:xfrm>
              <a:off x="4571070" y="602128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/>
            <p:cNvCxnSpPr/>
            <p:nvPr/>
          </p:nvCxnSpPr>
          <p:spPr>
            <a:xfrm>
              <a:off x="5003118" y="581003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直接连接符 415"/>
            <p:cNvCxnSpPr/>
            <p:nvPr/>
          </p:nvCxnSpPr>
          <p:spPr>
            <a:xfrm>
              <a:off x="4787094" y="580526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接连接符 416"/>
            <p:cNvCxnSpPr/>
            <p:nvPr/>
          </p:nvCxnSpPr>
          <p:spPr>
            <a:xfrm>
              <a:off x="4787094" y="580526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连接符 417"/>
            <p:cNvCxnSpPr/>
            <p:nvPr/>
          </p:nvCxnSpPr>
          <p:spPr>
            <a:xfrm>
              <a:off x="5003118" y="602128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接连接符 418"/>
            <p:cNvCxnSpPr/>
            <p:nvPr/>
          </p:nvCxnSpPr>
          <p:spPr>
            <a:xfrm>
              <a:off x="5435166" y="581003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/>
            <p:cNvCxnSpPr/>
            <p:nvPr/>
          </p:nvCxnSpPr>
          <p:spPr>
            <a:xfrm>
              <a:off x="5219142" y="580526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连接符 420"/>
            <p:cNvCxnSpPr/>
            <p:nvPr/>
          </p:nvCxnSpPr>
          <p:spPr>
            <a:xfrm>
              <a:off x="5219142" y="580526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连接符 421"/>
            <p:cNvCxnSpPr/>
            <p:nvPr/>
          </p:nvCxnSpPr>
          <p:spPr>
            <a:xfrm>
              <a:off x="5435166" y="602128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接连接符 422"/>
            <p:cNvCxnSpPr/>
            <p:nvPr/>
          </p:nvCxnSpPr>
          <p:spPr>
            <a:xfrm>
              <a:off x="5867214" y="581003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直接连接符 423"/>
            <p:cNvCxnSpPr/>
            <p:nvPr/>
          </p:nvCxnSpPr>
          <p:spPr>
            <a:xfrm>
              <a:off x="5651190" y="580526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接连接符 424"/>
            <p:cNvCxnSpPr/>
            <p:nvPr/>
          </p:nvCxnSpPr>
          <p:spPr>
            <a:xfrm>
              <a:off x="5651190" y="580526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接连接符 425"/>
            <p:cNvCxnSpPr/>
            <p:nvPr/>
          </p:nvCxnSpPr>
          <p:spPr>
            <a:xfrm>
              <a:off x="5867214" y="602128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直接连接符 426"/>
            <p:cNvCxnSpPr/>
            <p:nvPr/>
          </p:nvCxnSpPr>
          <p:spPr>
            <a:xfrm>
              <a:off x="6083238" y="580526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直接连接符 427"/>
            <p:cNvCxnSpPr/>
            <p:nvPr/>
          </p:nvCxnSpPr>
          <p:spPr>
            <a:xfrm>
              <a:off x="6299262" y="581003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直接连接符 428"/>
            <p:cNvCxnSpPr/>
            <p:nvPr/>
          </p:nvCxnSpPr>
          <p:spPr>
            <a:xfrm>
              <a:off x="6083238" y="580526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接连接符 429"/>
            <p:cNvCxnSpPr/>
            <p:nvPr/>
          </p:nvCxnSpPr>
          <p:spPr>
            <a:xfrm>
              <a:off x="6299262" y="602128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接连接符 430"/>
            <p:cNvCxnSpPr/>
            <p:nvPr/>
          </p:nvCxnSpPr>
          <p:spPr>
            <a:xfrm>
              <a:off x="6731310" y="581003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直接连接符 431"/>
            <p:cNvCxnSpPr/>
            <p:nvPr/>
          </p:nvCxnSpPr>
          <p:spPr>
            <a:xfrm>
              <a:off x="6515286" y="580526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直接连接符 432"/>
            <p:cNvCxnSpPr/>
            <p:nvPr/>
          </p:nvCxnSpPr>
          <p:spPr>
            <a:xfrm>
              <a:off x="6515286" y="580526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直接连接符 433"/>
            <p:cNvCxnSpPr/>
            <p:nvPr/>
          </p:nvCxnSpPr>
          <p:spPr>
            <a:xfrm>
              <a:off x="6731310" y="602128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接连接符 434"/>
            <p:cNvCxnSpPr/>
            <p:nvPr/>
          </p:nvCxnSpPr>
          <p:spPr>
            <a:xfrm>
              <a:off x="7163358" y="581003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接连接符 435"/>
            <p:cNvCxnSpPr/>
            <p:nvPr/>
          </p:nvCxnSpPr>
          <p:spPr>
            <a:xfrm>
              <a:off x="6947334" y="580526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接连接符 436"/>
            <p:cNvCxnSpPr/>
            <p:nvPr/>
          </p:nvCxnSpPr>
          <p:spPr>
            <a:xfrm>
              <a:off x="6947334" y="580526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接连接符 437"/>
            <p:cNvCxnSpPr/>
            <p:nvPr/>
          </p:nvCxnSpPr>
          <p:spPr>
            <a:xfrm>
              <a:off x="7163358" y="602128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接连接符 438"/>
            <p:cNvCxnSpPr/>
            <p:nvPr/>
          </p:nvCxnSpPr>
          <p:spPr>
            <a:xfrm>
              <a:off x="7595406" y="581003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接连接符 439"/>
            <p:cNvCxnSpPr/>
            <p:nvPr/>
          </p:nvCxnSpPr>
          <p:spPr>
            <a:xfrm>
              <a:off x="7379382" y="580526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直接连接符 440"/>
            <p:cNvCxnSpPr/>
            <p:nvPr/>
          </p:nvCxnSpPr>
          <p:spPr>
            <a:xfrm>
              <a:off x="7379382" y="580526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直接连接符 441"/>
            <p:cNvCxnSpPr/>
            <p:nvPr/>
          </p:nvCxnSpPr>
          <p:spPr>
            <a:xfrm>
              <a:off x="7595406" y="602128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直接连接符 442"/>
            <p:cNvCxnSpPr/>
            <p:nvPr/>
          </p:nvCxnSpPr>
          <p:spPr>
            <a:xfrm>
              <a:off x="8027454" y="581003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直接连接符 443"/>
            <p:cNvCxnSpPr/>
            <p:nvPr/>
          </p:nvCxnSpPr>
          <p:spPr>
            <a:xfrm>
              <a:off x="7811430" y="580526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直接连接符 444"/>
            <p:cNvCxnSpPr/>
            <p:nvPr/>
          </p:nvCxnSpPr>
          <p:spPr>
            <a:xfrm>
              <a:off x="7811430" y="580526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直接连接符 445"/>
            <p:cNvCxnSpPr/>
            <p:nvPr/>
          </p:nvCxnSpPr>
          <p:spPr>
            <a:xfrm>
              <a:off x="8027454" y="602128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直接连接符 446"/>
            <p:cNvCxnSpPr/>
            <p:nvPr/>
          </p:nvCxnSpPr>
          <p:spPr>
            <a:xfrm>
              <a:off x="8459502" y="581003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接连接符 447"/>
            <p:cNvCxnSpPr/>
            <p:nvPr/>
          </p:nvCxnSpPr>
          <p:spPr>
            <a:xfrm>
              <a:off x="8243478" y="580526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直接连接符 448"/>
            <p:cNvCxnSpPr/>
            <p:nvPr/>
          </p:nvCxnSpPr>
          <p:spPr>
            <a:xfrm>
              <a:off x="8243478" y="580526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4" name="TextBox 473"/>
            <p:cNvSpPr txBox="1"/>
            <p:nvPr/>
          </p:nvSpPr>
          <p:spPr>
            <a:xfrm>
              <a:off x="3747170" y="3140968"/>
              <a:ext cx="1258044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lw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指令周期</a:t>
              </a:r>
            </a:p>
          </p:txBody>
        </p:sp>
        <p:cxnSp>
          <p:nvCxnSpPr>
            <p:cNvPr id="475" name="直接连接符 474"/>
            <p:cNvCxnSpPr/>
            <p:nvPr/>
          </p:nvCxnSpPr>
          <p:spPr>
            <a:xfrm>
              <a:off x="5007310" y="3287276"/>
              <a:ext cx="429952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直接连接符 475"/>
            <p:cNvCxnSpPr/>
            <p:nvPr/>
          </p:nvCxnSpPr>
          <p:spPr>
            <a:xfrm flipH="1">
              <a:off x="3274926" y="3287276"/>
              <a:ext cx="43204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直接连接符 476"/>
            <p:cNvCxnSpPr/>
            <p:nvPr/>
          </p:nvCxnSpPr>
          <p:spPr>
            <a:xfrm>
              <a:off x="5437262" y="3212976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TextBox 480"/>
            <p:cNvSpPr txBox="1"/>
            <p:nvPr/>
          </p:nvSpPr>
          <p:spPr>
            <a:xfrm>
              <a:off x="5725294" y="3140968"/>
              <a:ext cx="1258044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l"/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sw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指令周期</a:t>
              </a:r>
            </a:p>
          </p:txBody>
        </p:sp>
        <p:cxnSp>
          <p:nvCxnSpPr>
            <p:cNvPr id="482" name="直接连接符 481"/>
            <p:cNvCxnSpPr/>
            <p:nvPr/>
          </p:nvCxnSpPr>
          <p:spPr>
            <a:xfrm>
              <a:off x="6949430" y="3287276"/>
              <a:ext cx="218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直接连接符 482"/>
            <p:cNvCxnSpPr/>
            <p:nvPr/>
          </p:nvCxnSpPr>
          <p:spPr>
            <a:xfrm flipH="1">
              <a:off x="5435166" y="3287276"/>
              <a:ext cx="220216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接连接符 483"/>
            <p:cNvCxnSpPr/>
            <p:nvPr/>
          </p:nvCxnSpPr>
          <p:spPr>
            <a:xfrm>
              <a:off x="7167550" y="3212976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7" name="TextBox 486"/>
            <p:cNvSpPr txBox="1"/>
            <p:nvPr/>
          </p:nvSpPr>
          <p:spPr>
            <a:xfrm>
              <a:off x="7381478" y="3140968"/>
              <a:ext cx="86200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beq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指令</a:t>
              </a:r>
            </a:p>
          </p:txBody>
        </p:sp>
        <p:cxnSp>
          <p:nvCxnSpPr>
            <p:cNvPr id="488" name="直接连接符 487"/>
            <p:cNvCxnSpPr/>
            <p:nvPr/>
          </p:nvCxnSpPr>
          <p:spPr>
            <a:xfrm>
              <a:off x="8243478" y="3287276"/>
              <a:ext cx="216024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直接连接符 488"/>
            <p:cNvCxnSpPr/>
            <p:nvPr/>
          </p:nvCxnSpPr>
          <p:spPr>
            <a:xfrm flipH="1">
              <a:off x="7165454" y="3287276"/>
              <a:ext cx="2139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接连接符 489"/>
            <p:cNvCxnSpPr/>
            <p:nvPr/>
          </p:nvCxnSpPr>
          <p:spPr>
            <a:xfrm>
              <a:off x="8459502" y="3212976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直接连接符 467"/>
            <p:cNvCxnSpPr/>
            <p:nvPr/>
          </p:nvCxnSpPr>
          <p:spPr>
            <a:xfrm>
              <a:off x="8674360" y="5522002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直接连接符 468"/>
            <p:cNvCxnSpPr/>
            <p:nvPr/>
          </p:nvCxnSpPr>
          <p:spPr>
            <a:xfrm>
              <a:off x="8458336" y="551723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直接连接符 469"/>
            <p:cNvCxnSpPr/>
            <p:nvPr/>
          </p:nvCxnSpPr>
          <p:spPr>
            <a:xfrm>
              <a:off x="8674360" y="573325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直接连接符 471"/>
            <p:cNvCxnSpPr/>
            <p:nvPr/>
          </p:nvCxnSpPr>
          <p:spPr>
            <a:xfrm>
              <a:off x="8890384" y="5517232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直接连接符 472"/>
            <p:cNvCxnSpPr/>
            <p:nvPr/>
          </p:nvCxnSpPr>
          <p:spPr>
            <a:xfrm>
              <a:off x="8456240" y="602128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直接连接符 477"/>
            <p:cNvCxnSpPr/>
            <p:nvPr/>
          </p:nvCxnSpPr>
          <p:spPr>
            <a:xfrm>
              <a:off x="8888288" y="581003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直接连接符 478"/>
            <p:cNvCxnSpPr/>
            <p:nvPr/>
          </p:nvCxnSpPr>
          <p:spPr>
            <a:xfrm>
              <a:off x="8672264" y="580526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直接连接符 479"/>
            <p:cNvCxnSpPr/>
            <p:nvPr/>
          </p:nvCxnSpPr>
          <p:spPr>
            <a:xfrm>
              <a:off x="8672264" y="580526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直接连接符 501"/>
            <p:cNvCxnSpPr/>
            <p:nvPr/>
          </p:nvCxnSpPr>
          <p:spPr>
            <a:xfrm>
              <a:off x="8676456" y="3505778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直接连接符 502"/>
            <p:cNvCxnSpPr/>
            <p:nvPr/>
          </p:nvCxnSpPr>
          <p:spPr>
            <a:xfrm>
              <a:off x="8460432" y="350100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直接连接符 503"/>
            <p:cNvCxnSpPr/>
            <p:nvPr/>
          </p:nvCxnSpPr>
          <p:spPr>
            <a:xfrm>
              <a:off x="8676456" y="371703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直接连接符 506"/>
            <p:cNvCxnSpPr/>
            <p:nvPr/>
          </p:nvCxnSpPr>
          <p:spPr>
            <a:xfrm>
              <a:off x="8892480" y="3501008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组合 100"/>
          <p:cNvGrpSpPr/>
          <p:nvPr/>
        </p:nvGrpSpPr>
        <p:grpSpPr>
          <a:xfrm>
            <a:off x="107504" y="4293096"/>
            <a:ext cx="8784976" cy="1440160"/>
            <a:chOff x="107504" y="4005064"/>
            <a:chExt cx="8784976" cy="1440160"/>
          </a:xfrm>
        </p:grpSpPr>
        <p:cxnSp>
          <p:nvCxnSpPr>
            <p:cNvPr id="450" name="直接连接符 449"/>
            <p:cNvCxnSpPr/>
            <p:nvPr/>
          </p:nvCxnSpPr>
          <p:spPr>
            <a:xfrm>
              <a:off x="1475656" y="5445224"/>
              <a:ext cx="698384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直接连接符 456"/>
            <p:cNvCxnSpPr/>
            <p:nvPr/>
          </p:nvCxnSpPr>
          <p:spPr>
            <a:xfrm>
              <a:off x="8892480" y="5233970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直接连接符 457"/>
            <p:cNvCxnSpPr/>
            <p:nvPr/>
          </p:nvCxnSpPr>
          <p:spPr>
            <a:xfrm>
              <a:off x="8460432" y="5229200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直接连接符 458"/>
            <p:cNvCxnSpPr/>
            <p:nvPr/>
          </p:nvCxnSpPr>
          <p:spPr>
            <a:xfrm>
              <a:off x="8460432" y="522920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1" name="TextBox 460"/>
            <p:cNvSpPr txBox="1"/>
            <p:nvPr/>
          </p:nvSpPr>
          <p:spPr>
            <a:xfrm>
              <a:off x="107504" y="5157192"/>
              <a:ext cx="1258044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800" b="1" spc="-200" dirty="0" smtClean="0">
                  <a:latin typeface="+mn-ea"/>
                  <a:ea typeface="+mn-ea"/>
                  <a:cs typeface="Times New Roman" pitchFamily="18" charset="0"/>
                </a:rPr>
                <a:t>(</a:t>
              </a:r>
              <a:r>
                <a:rPr lang="zh-CN" altLang="en-US" sz="1800" b="1" spc="-200" dirty="0" smtClean="0">
                  <a:latin typeface="+mn-ea"/>
                  <a:ea typeface="+mn-ea"/>
                  <a:cs typeface="Times New Roman" pitchFamily="18" charset="0"/>
                </a:rPr>
                <a:t>中断周期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)T</a:t>
              </a:r>
              <a:r>
                <a:rPr lang="en-US" altLang="zh-CN" sz="1800" b="1" baseline="-18000" dirty="0" smtClean="0">
                  <a:latin typeface="+mn-ea"/>
                  <a:ea typeface="+mn-ea"/>
                  <a:cs typeface="Times New Roman" pitchFamily="18" charset="0"/>
                </a:rPr>
                <a:t>5</a:t>
              </a:r>
              <a:endParaRPr lang="zh-CN" altLang="en-US" sz="1800" b="1" baseline="-18000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512" name="直接连接符 511"/>
            <p:cNvCxnSpPr/>
            <p:nvPr/>
          </p:nvCxnSpPr>
          <p:spPr>
            <a:xfrm>
              <a:off x="8460432" y="4005064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组合 108"/>
          <p:cNvGrpSpPr/>
          <p:nvPr/>
        </p:nvGrpSpPr>
        <p:grpSpPr>
          <a:xfrm>
            <a:off x="8460432" y="4077072"/>
            <a:ext cx="434144" cy="216024"/>
            <a:chOff x="8460432" y="3789040"/>
            <a:chExt cx="434144" cy="216024"/>
          </a:xfrm>
        </p:grpSpPr>
        <p:cxnSp>
          <p:nvCxnSpPr>
            <p:cNvPr id="497" name="直接连接符 496"/>
            <p:cNvCxnSpPr/>
            <p:nvPr/>
          </p:nvCxnSpPr>
          <p:spPr>
            <a:xfrm>
              <a:off x="8462528" y="3789040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直接连接符 497"/>
            <p:cNvCxnSpPr/>
            <p:nvPr/>
          </p:nvCxnSpPr>
          <p:spPr>
            <a:xfrm>
              <a:off x="8460432" y="378904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4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65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53</a:t>
            </a:fld>
            <a:endParaRPr lang="en-US" altLang="zh-CN"/>
          </a:p>
        </p:txBody>
      </p:sp>
      <p:sp>
        <p:nvSpPr>
          <p:cNvPr id="3" name="Text Box 303"/>
          <p:cNvSpPr txBox="1">
            <a:spLocks noChangeArrowheads="1"/>
          </p:cNvSpPr>
          <p:nvPr/>
        </p:nvSpPr>
        <p:spPr bwMode="auto">
          <a:xfrm>
            <a:off x="179263" y="282714"/>
            <a:ext cx="8785225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、时序信号形成电路的组成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*时序信号形成电路组成：</a:t>
            </a:r>
            <a:r>
              <a:rPr lang="zh-CN" altLang="en-US" b="1" dirty="0" smtClean="0">
                <a:latin typeface="宋体" pitchFamily="2" charset="-122"/>
              </a:rPr>
              <a:t>环形信号发生器、定时逻辑</a:t>
            </a:r>
            <a:endParaRPr lang="en-US" altLang="zh-CN" b="1" dirty="0" smtClean="0">
              <a:latin typeface="宋体" pitchFamily="2" charset="-122"/>
            </a:endParaRPr>
          </a:p>
          <a:p>
            <a:pPr algn="l"/>
            <a:r>
              <a:rPr lang="en-US" altLang="zh-CN" sz="1800" b="1" dirty="0" smtClean="0">
                <a:latin typeface="宋体" pitchFamily="2" charset="-122"/>
              </a:rPr>
              <a:t>                          (</a:t>
            </a:r>
            <a:r>
              <a:rPr lang="zh-CN" altLang="en-US" sz="1800" b="1" dirty="0" smtClean="0">
                <a:latin typeface="宋体" pitchFamily="2" charset="-122"/>
              </a:rPr>
              <a:t>控制节拍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工作脉冲</a:t>
            </a:r>
            <a:r>
              <a:rPr lang="zh-CN" altLang="en-US" sz="1800" b="1" u="sng" dirty="0" smtClean="0">
                <a:latin typeface="宋体" pitchFamily="2" charset="-122"/>
              </a:rPr>
              <a:t>信号次序</a:t>
            </a:r>
            <a:r>
              <a:rPr lang="en-US" altLang="zh-CN" sz="1800" b="1" dirty="0" smtClean="0">
                <a:latin typeface="宋体" pitchFamily="2" charset="-122"/>
              </a:rPr>
              <a:t>) (</a:t>
            </a:r>
            <a:r>
              <a:rPr lang="zh-CN" altLang="en-US" sz="1800" b="1" dirty="0" smtClean="0">
                <a:latin typeface="宋体" pitchFamily="2" charset="-122"/>
              </a:rPr>
              <a:t>控制</a:t>
            </a:r>
            <a:r>
              <a:rPr lang="zh-CN" altLang="en-US" sz="1800" b="1" u="sng" dirty="0" smtClean="0">
                <a:latin typeface="宋体" pitchFamily="2" charset="-122"/>
              </a:rPr>
              <a:t>信号时长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7" name="Text Box 77"/>
          <p:cNvSpPr txBox="1">
            <a:spLocks noChangeArrowheads="1"/>
          </p:cNvSpPr>
          <p:nvPr/>
        </p:nvSpPr>
        <p:spPr bwMode="auto">
          <a:xfrm>
            <a:off x="144493" y="350100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环形信号发生器组成：</a:t>
            </a:r>
            <a:r>
              <a:rPr lang="zh-CN" altLang="en-US" b="1" dirty="0" smtClean="0">
                <a:latin typeface="宋体" pitchFamily="2" charset="-122"/>
              </a:rPr>
              <a:t>有移位</a:t>
            </a:r>
            <a:r>
              <a:rPr lang="en-US" altLang="zh-CN" b="1" dirty="0" smtClean="0">
                <a:latin typeface="宋体" pitchFamily="2" charset="-122"/>
              </a:rPr>
              <a:t>REG</a:t>
            </a:r>
            <a:r>
              <a:rPr lang="zh-CN" altLang="en-US" b="1" dirty="0" smtClean="0">
                <a:latin typeface="宋体" pitchFamily="2" charset="-122"/>
              </a:rPr>
              <a:t>、计数器＋译码器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种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264" name="组合 263"/>
          <p:cNvGrpSpPr/>
          <p:nvPr/>
        </p:nvGrpSpPr>
        <p:grpSpPr>
          <a:xfrm>
            <a:off x="4931457" y="4077072"/>
            <a:ext cx="3961023" cy="1944216"/>
            <a:chOff x="4931457" y="3356992"/>
            <a:chExt cx="3961023" cy="1944216"/>
          </a:xfrm>
        </p:grpSpPr>
        <p:sp>
          <p:nvSpPr>
            <p:cNvPr id="265" name="矩形 264"/>
            <p:cNvSpPr/>
            <p:nvPr/>
          </p:nvSpPr>
          <p:spPr>
            <a:xfrm>
              <a:off x="5546096" y="3356992"/>
              <a:ext cx="2915476" cy="194421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66" name="Text Box 148"/>
            <p:cNvSpPr txBox="1">
              <a:spLocks noChangeArrowheads="1"/>
            </p:cNvSpPr>
            <p:nvPr/>
          </p:nvSpPr>
          <p:spPr bwMode="auto">
            <a:xfrm>
              <a:off x="7958656" y="3429000"/>
              <a:ext cx="360040" cy="114300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" lIns="18000" tIns="10800" rIns="18000" bIns="10800" anchor="ctr"/>
            <a:lstStyle/>
            <a:p>
              <a:r>
                <a:rPr lang="en-US" altLang="zh-CN" sz="1800" b="1" dirty="0">
                  <a:latin typeface="宋体" pitchFamily="2" charset="-122"/>
                </a:rPr>
                <a:t>2-4</a:t>
              </a:r>
              <a:r>
                <a:rPr lang="zh-CN" altLang="en-US" sz="1800" b="1" dirty="0">
                  <a:latin typeface="宋体" pitchFamily="2" charset="-122"/>
                </a:rPr>
                <a:t>译码器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sp>
          <p:nvSpPr>
            <p:cNvPr id="267" name="Text Box 149"/>
            <p:cNvSpPr txBox="1">
              <a:spLocks noChangeArrowheads="1"/>
            </p:cNvSpPr>
            <p:nvPr/>
          </p:nvSpPr>
          <p:spPr bwMode="auto">
            <a:xfrm>
              <a:off x="8606728" y="3429000"/>
              <a:ext cx="285752" cy="926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10800" anchor="t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20000" dirty="0" smtClean="0">
                  <a:latin typeface="宋体" pitchFamily="2" charset="-122"/>
                </a:rPr>
                <a:t>0</a:t>
              </a:r>
            </a:p>
            <a:p>
              <a:pPr algn="l">
                <a:lnSpc>
                  <a:spcPct val="12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20000" dirty="0" smtClean="0">
                  <a:latin typeface="宋体" pitchFamily="2" charset="-122"/>
                </a:rPr>
                <a:t>1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20000" dirty="0" smtClean="0">
                  <a:latin typeface="宋体" pitchFamily="2" charset="-122"/>
                </a:rPr>
                <a:t>2</a:t>
              </a:r>
              <a:endParaRPr lang="en-US" altLang="zh-CN" sz="1800" b="1" baseline="-20000" dirty="0">
                <a:latin typeface="宋体" pitchFamily="2" charset="-122"/>
              </a:endParaRPr>
            </a:p>
            <a:p>
              <a:pPr algn="l"/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268" name="Text Box 157"/>
            <p:cNvSpPr txBox="1">
              <a:spLocks noChangeArrowheads="1"/>
            </p:cNvSpPr>
            <p:nvPr/>
          </p:nvSpPr>
          <p:spPr bwMode="auto">
            <a:xfrm>
              <a:off x="6446488" y="4790312"/>
              <a:ext cx="440432" cy="2857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>
                  <a:latin typeface="宋体" pitchFamily="2" charset="-122"/>
                </a:rPr>
                <a:t>≥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69" name="Text Box 163"/>
            <p:cNvSpPr txBox="1">
              <a:spLocks noChangeArrowheads="1"/>
            </p:cNvSpPr>
            <p:nvPr/>
          </p:nvSpPr>
          <p:spPr bwMode="auto">
            <a:xfrm>
              <a:off x="5649840" y="3714752"/>
              <a:ext cx="2000264" cy="85725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l"/>
              <a:r>
                <a:rPr lang="en-US" altLang="zh-CN" sz="1800" b="1" dirty="0" smtClean="0">
                  <a:latin typeface="宋体" pitchFamily="2" charset="-122"/>
                </a:rPr>
                <a:t>LDN</a:t>
              </a:r>
              <a:r>
                <a:rPr lang="en-US" altLang="zh-CN" sz="1800" b="1" dirty="0" smtClean="0"/>
                <a:t> </a:t>
              </a:r>
            </a:p>
            <a:p>
              <a:r>
                <a:rPr lang="en-US" altLang="zh-CN" sz="1800" b="1" dirty="0" smtClean="0">
                  <a:latin typeface="宋体" pitchFamily="2" charset="-122"/>
                </a:rPr>
                <a:t>D[1..0] </a:t>
              </a:r>
              <a:r>
                <a:rPr lang="en-US" altLang="zh-CN" sz="1400" b="1" dirty="0" smtClean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 Q[1..0]</a:t>
              </a:r>
            </a:p>
            <a:p>
              <a:pPr algn="l"/>
              <a:r>
                <a:rPr lang="en-US" altLang="zh-CN" sz="1800" b="1" dirty="0" smtClean="0">
                  <a:latin typeface="宋体" pitchFamily="2" charset="-122"/>
                </a:rPr>
                <a:t>CP    CLRN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70" name="Text Box 163"/>
            <p:cNvSpPr txBox="1">
              <a:spLocks noChangeArrowheads="1"/>
            </p:cNvSpPr>
            <p:nvPr/>
          </p:nvSpPr>
          <p:spPr bwMode="auto">
            <a:xfrm>
              <a:off x="7255106" y="4788032"/>
              <a:ext cx="1063590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归零电路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71" name="直接箭头连接符 270"/>
            <p:cNvCxnSpPr/>
            <p:nvPr/>
          </p:nvCxnSpPr>
          <p:spPr bwMode="auto">
            <a:xfrm>
              <a:off x="8318696" y="3562308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2" name="直接箭头连接符 271"/>
            <p:cNvCxnSpPr/>
            <p:nvPr/>
          </p:nvCxnSpPr>
          <p:spPr bwMode="auto">
            <a:xfrm>
              <a:off x="8318696" y="3851928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3" name="直接箭头连接符 272"/>
            <p:cNvCxnSpPr/>
            <p:nvPr/>
          </p:nvCxnSpPr>
          <p:spPr bwMode="auto">
            <a:xfrm>
              <a:off x="8318696" y="4139960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4" name="直接箭头连接符 273"/>
            <p:cNvCxnSpPr/>
            <p:nvPr/>
          </p:nvCxnSpPr>
          <p:spPr bwMode="auto">
            <a:xfrm>
              <a:off x="8318696" y="4427992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5" name="直接箭头连接符 274"/>
            <p:cNvCxnSpPr/>
            <p:nvPr/>
          </p:nvCxnSpPr>
          <p:spPr bwMode="auto">
            <a:xfrm>
              <a:off x="6734520" y="5220080"/>
              <a:ext cx="108012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6" name="直接箭头连接符 275"/>
            <p:cNvCxnSpPr/>
            <p:nvPr/>
          </p:nvCxnSpPr>
          <p:spPr bwMode="auto">
            <a:xfrm>
              <a:off x="6662512" y="4572801"/>
              <a:ext cx="0" cy="14471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7" name="直接箭头连接符 276"/>
            <p:cNvCxnSpPr/>
            <p:nvPr/>
          </p:nvCxnSpPr>
          <p:spPr bwMode="auto">
            <a:xfrm>
              <a:off x="7651692" y="4067952"/>
              <a:ext cx="30696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8" name="直接箭头连接符 277"/>
            <p:cNvCxnSpPr/>
            <p:nvPr/>
          </p:nvCxnSpPr>
          <p:spPr bwMode="auto">
            <a:xfrm>
              <a:off x="7650104" y="4283976"/>
              <a:ext cx="30855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9" name="直接箭头连接符 278"/>
            <p:cNvCxnSpPr/>
            <p:nvPr/>
          </p:nvCxnSpPr>
          <p:spPr bwMode="auto">
            <a:xfrm>
              <a:off x="7742632" y="4070772"/>
              <a:ext cx="0" cy="71726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80" name="直接箭头连接符 279"/>
            <p:cNvCxnSpPr/>
            <p:nvPr/>
          </p:nvCxnSpPr>
          <p:spPr bwMode="auto">
            <a:xfrm>
              <a:off x="7814640" y="4283976"/>
              <a:ext cx="0" cy="5012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81" name="直接箭头连接符 280"/>
            <p:cNvCxnSpPr/>
            <p:nvPr/>
          </p:nvCxnSpPr>
          <p:spPr bwMode="auto">
            <a:xfrm>
              <a:off x="7814640" y="5076064"/>
              <a:ext cx="0" cy="14820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2" name="直接箭头连接符 281"/>
            <p:cNvCxnSpPr/>
            <p:nvPr/>
          </p:nvCxnSpPr>
          <p:spPr bwMode="auto">
            <a:xfrm>
              <a:off x="6734520" y="5076064"/>
              <a:ext cx="0" cy="14820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3" name="直接箭头连接符 282"/>
            <p:cNvCxnSpPr/>
            <p:nvPr/>
          </p:nvCxnSpPr>
          <p:spPr bwMode="auto">
            <a:xfrm>
              <a:off x="5440618" y="5220080"/>
              <a:ext cx="114988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4" name="直接箭头连接符 283"/>
            <p:cNvCxnSpPr/>
            <p:nvPr/>
          </p:nvCxnSpPr>
          <p:spPr bwMode="auto">
            <a:xfrm>
              <a:off x="6590504" y="5076064"/>
              <a:ext cx="0" cy="14820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85" name="椭圆 284"/>
            <p:cNvSpPr/>
            <p:nvPr/>
          </p:nvSpPr>
          <p:spPr bwMode="auto">
            <a:xfrm>
              <a:off x="6626360" y="4716024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86" name="Text Box 320"/>
            <p:cNvSpPr txBox="1">
              <a:spLocks noChangeArrowheads="1"/>
            </p:cNvSpPr>
            <p:nvPr/>
          </p:nvSpPr>
          <p:spPr bwMode="auto">
            <a:xfrm>
              <a:off x="5148064" y="4293096"/>
              <a:ext cx="288629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CP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sp>
          <p:nvSpPr>
            <p:cNvPr id="287" name="Text Box 320"/>
            <p:cNvSpPr txBox="1">
              <a:spLocks noChangeArrowheads="1"/>
            </p:cNvSpPr>
            <p:nvPr/>
          </p:nvSpPr>
          <p:spPr bwMode="auto">
            <a:xfrm>
              <a:off x="4931457" y="5082703"/>
              <a:ext cx="504639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 smtClean="0">
                  <a:latin typeface="宋体" pitchFamily="2" charset="-122"/>
                </a:rPr>
                <a:t>ClrN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288" name="直接箭头连接符 287"/>
            <p:cNvCxnSpPr/>
            <p:nvPr/>
          </p:nvCxnSpPr>
          <p:spPr bwMode="auto">
            <a:xfrm>
              <a:off x="5440618" y="4437112"/>
              <a:ext cx="21150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89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794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827571" y="3933056"/>
            <a:ext cx="3960453" cy="2088232"/>
            <a:chOff x="827571" y="3933056"/>
            <a:chExt cx="3960453" cy="2088232"/>
          </a:xfrm>
        </p:grpSpPr>
        <p:sp>
          <p:nvSpPr>
            <p:cNvPr id="225" name="矩形 224"/>
            <p:cNvSpPr/>
            <p:nvPr/>
          </p:nvSpPr>
          <p:spPr>
            <a:xfrm>
              <a:off x="827571" y="4365104"/>
              <a:ext cx="3312368" cy="165618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61" name="Rectangle 128"/>
            <p:cNvSpPr>
              <a:spLocks noChangeArrowheads="1"/>
            </p:cNvSpPr>
            <p:nvPr/>
          </p:nvSpPr>
          <p:spPr bwMode="auto">
            <a:xfrm>
              <a:off x="1043595" y="4509120"/>
              <a:ext cx="648072" cy="79208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t" anchorCtr="0"/>
            <a:lstStyle/>
            <a:p>
              <a:pPr algn="l">
                <a:lnSpc>
                  <a:spcPct val="85000"/>
                </a:lnSpc>
              </a:pPr>
              <a:r>
                <a:rPr lang="en-US" altLang="zh-CN" sz="1800" b="1" baseline="-25000" dirty="0" smtClean="0">
                  <a:latin typeface="+mn-ea"/>
                  <a:ea typeface="+mn-ea"/>
                </a:rPr>
                <a:t>  </a:t>
              </a:r>
              <a:r>
                <a:rPr lang="en-US" altLang="zh-CN" sz="1800" b="1" dirty="0" smtClean="0">
                  <a:latin typeface="+mn-ea"/>
                  <a:ea typeface="+mn-ea"/>
                </a:rPr>
                <a:t>Q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R   S</a:t>
              </a:r>
            </a:p>
            <a:p>
              <a:pPr algn="l">
                <a:spcBef>
                  <a:spcPts val="300"/>
                </a:spcBef>
              </a:pPr>
              <a:r>
                <a:rPr lang="en-US" altLang="zh-CN" sz="1200" b="1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D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262" name="Rectangle 128"/>
            <p:cNvSpPr>
              <a:spLocks noChangeArrowheads="1"/>
            </p:cNvSpPr>
            <p:nvPr/>
          </p:nvSpPr>
          <p:spPr bwMode="auto">
            <a:xfrm>
              <a:off x="2123715" y="4509120"/>
              <a:ext cx="648072" cy="79208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t" anchorCtr="0"/>
            <a:lstStyle/>
            <a:p>
              <a:pPr algn="l">
                <a:lnSpc>
                  <a:spcPct val="85000"/>
                </a:lnSpc>
              </a:pPr>
              <a:r>
                <a:rPr lang="en-US" altLang="zh-CN" sz="1800" b="1" baseline="-25000" dirty="0" smtClean="0">
                  <a:latin typeface="+mn-ea"/>
                  <a:ea typeface="+mn-ea"/>
                </a:rPr>
                <a:t>  </a:t>
              </a:r>
              <a:r>
                <a:rPr lang="en-US" altLang="zh-CN" sz="1800" b="1" dirty="0" smtClean="0">
                  <a:latin typeface="+mn-ea"/>
                  <a:ea typeface="+mn-ea"/>
                </a:rPr>
                <a:t>Q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R   S</a:t>
              </a:r>
            </a:p>
            <a:p>
              <a:pPr algn="l">
                <a:spcBef>
                  <a:spcPts val="300"/>
                </a:spcBef>
              </a:pPr>
              <a:r>
                <a:rPr lang="en-US" altLang="zh-CN" sz="1200" b="1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D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263" name="Rectangle 128"/>
            <p:cNvSpPr>
              <a:spLocks noChangeArrowheads="1"/>
            </p:cNvSpPr>
            <p:nvPr/>
          </p:nvSpPr>
          <p:spPr bwMode="auto">
            <a:xfrm>
              <a:off x="3419859" y="4509120"/>
              <a:ext cx="648072" cy="79208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t" anchorCtr="0"/>
            <a:lstStyle/>
            <a:p>
              <a:pPr algn="l">
                <a:lnSpc>
                  <a:spcPct val="85000"/>
                </a:lnSpc>
              </a:pPr>
              <a:r>
                <a:rPr lang="en-US" altLang="zh-CN" sz="1800" b="1" baseline="-25000" dirty="0" smtClean="0">
                  <a:latin typeface="+mn-ea"/>
                  <a:ea typeface="+mn-ea"/>
                </a:rPr>
                <a:t>  </a:t>
              </a:r>
              <a:r>
                <a:rPr lang="en-US" altLang="zh-CN" sz="1800" b="1" dirty="0" smtClean="0">
                  <a:latin typeface="+mn-ea"/>
                  <a:ea typeface="+mn-ea"/>
                </a:rPr>
                <a:t>Q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R   S</a:t>
              </a:r>
            </a:p>
            <a:p>
              <a:pPr algn="l">
                <a:spcBef>
                  <a:spcPts val="300"/>
                </a:spcBef>
              </a:pPr>
              <a:r>
                <a:rPr lang="en-US" altLang="zh-CN" sz="1200" b="1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D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226" name="Text Box 82"/>
            <p:cNvSpPr txBox="1">
              <a:spLocks noChangeArrowheads="1"/>
            </p:cNvSpPr>
            <p:nvPr/>
          </p:nvSpPr>
          <p:spPr bwMode="auto">
            <a:xfrm>
              <a:off x="1187313" y="3933056"/>
              <a:ext cx="267297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2</a:t>
              </a:r>
              <a:r>
                <a:rPr lang="en-US" altLang="zh-CN" sz="1800" b="1" dirty="0" smtClean="0">
                  <a:latin typeface="宋体" pitchFamily="2" charset="-122"/>
                </a:rPr>
                <a:t>   </a:t>
              </a:r>
              <a:r>
                <a:rPr lang="en-US" altLang="zh-CN" sz="1400" b="1" dirty="0" smtClean="0">
                  <a:latin typeface="宋体" pitchFamily="2" charset="-122"/>
                </a:rPr>
                <a:t>   </a:t>
              </a:r>
              <a:r>
                <a:rPr lang="en-US" altLang="zh-CN" sz="1800" b="1" dirty="0" smtClean="0">
                  <a:latin typeface="宋体" pitchFamily="2" charset="-122"/>
                </a:rPr>
                <a:t>  </a:t>
              </a:r>
              <a:r>
                <a:rPr lang="en-US" altLang="zh-CN" sz="1800" b="1" dirty="0">
                  <a:latin typeface="宋体" pitchFamily="2" charset="-122"/>
                </a:rPr>
                <a:t>T</a:t>
              </a:r>
              <a:r>
                <a:rPr lang="en-US" altLang="zh-CN" sz="1800" b="1" baseline="-18000" dirty="0">
                  <a:latin typeface="宋体" pitchFamily="2" charset="-122"/>
                </a:rPr>
                <a:t>1</a:t>
              </a:r>
              <a:r>
                <a:rPr lang="en-US" altLang="zh-CN" sz="1800" b="1" dirty="0">
                  <a:latin typeface="宋体" pitchFamily="2" charset="-122"/>
                </a:rPr>
                <a:t>   </a:t>
              </a:r>
              <a:r>
                <a:rPr lang="en-US" altLang="zh-CN" sz="1400" b="1" dirty="0" smtClean="0">
                  <a:latin typeface="宋体" pitchFamily="2" charset="-122"/>
                </a:rPr>
                <a:t>  </a:t>
              </a:r>
              <a:r>
                <a:rPr lang="en-US" altLang="zh-CN" sz="1800" b="1" dirty="0" smtClean="0">
                  <a:latin typeface="宋体" pitchFamily="2" charset="-122"/>
                </a:rPr>
                <a:t>     </a:t>
              </a:r>
              <a:r>
                <a:rPr lang="en-US" altLang="zh-CN" sz="1800" b="1" dirty="0">
                  <a:latin typeface="宋体" pitchFamily="2" charset="-122"/>
                </a:rPr>
                <a:t>T</a:t>
              </a:r>
              <a:r>
                <a:rPr lang="en-US" altLang="zh-CN" sz="1800" b="1" baseline="-18000" dirty="0">
                  <a:latin typeface="宋体" pitchFamily="2" charset="-122"/>
                </a:rPr>
                <a:t>0</a:t>
              </a:r>
            </a:p>
          </p:txBody>
        </p:sp>
        <p:cxnSp>
          <p:nvCxnSpPr>
            <p:cNvPr id="227" name="直接箭头连接符 226"/>
            <p:cNvCxnSpPr/>
            <p:nvPr/>
          </p:nvCxnSpPr>
          <p:spPr bwMode="auto">
            <a:xfrm flipV="1">
              <a:off x="1259619" y="4221088"/>
              <a:ext cx="0" cy="2880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8" name="直接箭头连接符 76"/>
            <p:cNvCxnSpPr/>
            <p:nvPr/>
          </p:nvCxnSpPr>
          <p:spPr bwMode="auto">
            <a:xfrm rot="10800000">
              <a:off x="1187611" y="5301210"/>
              <a:ext cx="648072" cy="432046"/>
            </a:xfrm>
            <a:prstGeom prst="bentConnector3">
              <a:avLst>
                <a:gd name="adj1" fmla="val 10095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29" name="直接箭头连接符 228"/>
            <p:cNvCxnSpPr/>
            <p:nvPr/>
          </p:nvCxnSpPr>
          <p:spPr bwMode="auto">
            <a:xfrm flipV="1">
              <a:off x="1484027" y="5193761"/>
              <a:ext cx="63624" cy="107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0" name="直接箭头连接符 229"/>
            <p:cNvCxnSpPr/>
            <p:nvPr/>
          </p:nvCxnSpPr>
          <p:spPr bwMode="auto">
            <a:xfrm flipH="1" flipV="1">
              <a:off x="1547651" y="5190878"/>
              <a:ext cx="72008" cy="1103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1" name="直接箭头连接符 230"/>
            <p:cNvCxnSpPr/>
            <p:nvPr/>
          </p:nvCxnSpPr>
          <p:spPr bwMode="auto">
            <a:xfrm flipV="1">
              <a:off x="1547651" y="5301208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2" name="直接箭头连接符 231"/>
            <p:cNvCxnSpPr/>
            <p:nvPr/>
          </p:nvCxnSpPr>
          <p:spPr bwMode="auto">
            <a:xfrm flipH="1">
              <a:off x="898537" y="5589240"/>
              <a:ext cx="302537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3" name="直接箭头连接符 232"/>
            <p:cNvCxnSpPr/>
            <p:nvPr/>
          </p:nvCxnSpPr>
          <p:spPr bwMode="auto">
            <a:xfrm flipV="1">
              <a:off x="2339739" y="4221088"/>
              <a:ext cx="0" cy="2880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4" name="直接箭头连接符 233"/>
            <p:cNvCxnSpPr/>
            <p:nvPr/>
          </p:nvCxnSpPr>
          <p:spPr bwMode="auto">
            <a:xfrm flipV="1">
              <a:off x="2564147" y="5193761"/>
              <a:ext cx="63624" cy="107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5" name="直接箭头连接符 234"/>
            <p:cNvCxnSpPr/>
            <p:nvPr/>
          </p:nvCxnSpPr>
          <p:spPr bwMode="auto">
            <a:xfrm flipH="1" flipV="1">
              <a:off x="2627771" y="5190878"/>
              <a:ext cx="72008" cy="1103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6" name="直接箭头连接符 235"/>
            <p:cNvCxnSpPr/>
            <p:nvPr/>
          </p:nvCxnSpPr>
          <p:spPr bwMode="auto">
            <a:xfrm>
              <a:off x="2627771" y="5302794"/>
              <a:ext cx="0" cy="1424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237" name="直接箭头连接符 236"/>
            <p:cNvCxnSpPr/>
            <p:nvPr/>
          </p:nvCxnSpPr>
          <p:spPr bwMode="auto">
            <a:xfrm flipH="1" flipV="1">
              <a:off x="1835683" y="4437112"/>
              <a:ext cx="1" cy="144016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8" name="直接箭头连接符 114"/>
            <p:cNvCxnSpPr>
              <a:endCxn id="239" idx="2"/>
            </p:cNvCxnSpPr>
            <p:nvPr/>
          </p:nvCxnSpPr>
          <p:spPr bwMode="auto">
            <a:xfrm rot="5400000" flipH="1" flipV="1">
              <a:off x="1657869" y="5193811"/>
              <a:ext cx="717260" cy="7359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239" name="椭圆 238"/>
            <p:cNvSpPr/>
            <p:nvPr/>
          </p:nvSpPr>
          <p:spPr bwMode="auto">
            <a:xfrm>
              <a:off x="2053298" y="4839588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40" name="直接箭头连接符 239"/>
            <p:cNvCxnSpPr/>
            <p:nvPr/>
          </p:nvCxnSpPr>
          <p:spPr bwMode="auto">
            <a:xfrm flipH="1">
              <a:off x="2916325" y="5733256"/>
              <a:ext cx="14349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1" name="直接箭头连接符 240"/>
            <p:cNvCxnSpPr/>
            <p:nvPr/>
          </p:nvCxnSpPr>
          <p:spPr bwMode="auto">
            <a:xfrm flipH="1">
              <a:off x="1547651" y="5445224"/>
              <a:ext cx="273573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2" name="直接箭头连接符 241"/>
            <p:cNvCxnSpPr/>
            <p:nvPr/>
          </p:nvCxnSpPr>
          <p:spPr bwMode="auto">
            <a:xfrm flipV="1">
              <a:off x="3635883" y="4221088"/>
              <a:ext cx="0" cy="2880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3" name="直接箭头连接符 134"/>
            <p:cNvCxnSpPr>
              <a:stCxn id="256" idx="3"/>
            </p:cNvCxnSpPr>
            <p:nvPr/>
          </p:nvCxnSpPr>
          <p:spPr bwMode="auto">
            <a:xfrm flipV="1">
              <a:off x="3384649" y="5299622"/>
              <a:ext cx="179239" cy="506436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4" name="直接箭头连接符 243"/>
            <p:cNvCxnSpPr/>
            <p:nvPr/>
          </p:nvCxnSpPr>
          <p:spPr bwMode="auto">
            <a:xfrm flipV="1">
              <a:off x="3860291" y="5193761"/>
              <a:ext cx="63624" cy="107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5" name="直接箭头连接符 244"/>
            <p:cNvCxnSpPr/>
            <p:nvPr/>
          </p:nvCxnSpPr>
          <p:spPr bwMode="auto">
            <a:xfrm flipH="1" flipV="1">
              <a:off x="3923915" y="5190878"/>
              <a:ext cx="72008" cy="1103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6" name="直接箭头连接符 245"/>
            <p:cNvCxnSpPr/>
            <p:nvPr/>
          </p:nvCxnSpPr>
          <p:spPr bwMode="auto">
            <a:xfrm>
              <a:off x="3923915" y="5302794"/>
              <a:ext cx="0" cy="1424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247" name="直接箭头连接符 114"/>
            <p:cNvCxnSpPr>
              <a:endCxn id="248" idx="2"/>
            </p:cNvCxnSpPr>
            <p:nvPr/>
          </p:nvCxnSpPr>
          <p:spPr bwMode="auto">
            <a:xfrm rot="5400000" flipH="1" flipV="1">
              <a:off x="2954013" y="5193811"/>
              <a:ext cx="717260" cy="7359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248" name="椭圆 247"/>
            <p:cNvSpPr/>
            <p:nvPr/>
          </p:nvSpPr>
          <p:spPr bwMode="auto">
            <a:xfrm>
              <a:off x="3349442" y="4839588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49" name="直接箭头连接符 114"/>
            <p:cNvCxnSpPr>
              <a:endCxn id="250" idx="2"/>
            </p:cNvCxnSpPr>
            <p:nvPr/>
          </p:nvCxnSpPr>
          <p:spPr bwMode="auto">
            <a:xfrm rot="5400000" flipH="1" flipV="1">
              <a:off x="577749" y="5193811"/>
              <a:ext cx="717260" cy="7359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sp>
          <p:nvSpPr>
            <p:cNvPr id="250" name="椭圆 249"/>
            <p:cNvSpPr/>
            <p:nvPr/>
          </p:nvSpPr>
          <p:spPr bwMode="auto">
            <a:xfrm>
              <a:off x="973178" y="4839588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51" name="直接箭头连接符 149"/>
            <p:cNvCxnSpPr/>
            <p:nvPr/>
          </p:nvCxnSpPr>
          <p:spPr bwMode="auto">
            <a:xfrm rot="10800000">
              <a:off x="3923915" y="5589240"/>
              <a:ext cx="359470" cy="144014"/>
            </a:xfrm>
            <a:prstGeom prst="bentConnector3">
              <a:avLst>
                <a:gd name="adj1" fmla="val 99462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2" name="直接箭头连接符 251"/>
            <p:cNvCxnSpPr/>
            <p:nvPr/>
          </p:nvCxnSpPr>
          <p:spPr bwMode="auto">
            <a:xfrm flipH="1" flipV="1">
              <a:off x="2915803" y="4437112"/>
              <a:ext cx="522" cy="129614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3" name="直接箭头连接符 76"/>
            <p:cNvCxnSpPr/>
            <p:nvPr/>
          </p:nvCxnSpPr>
          <p:spPr bwMode="auto">
            <a:xfrm rot="10800000">
              <a:off x="2267732" y="5301208"/>
              <a:ext cx="648072" cy="432046"/>
            </a:xfrm>
            <a:prstGeom prst="bentConnector3">
              <a:avLst>
                <a:gd name="adj1" fmla="val 10095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54" name="直接箭头连接符 253"/>
            <p:cNvCxnSpPr/>
            <p:nvPr/>
          </p:nvCxnSpPr>
          <p:spPr bwMode="auto">
            <a:xfrm flipH="1">
              <a:off x="1835684" y="4437112"/>
              <a:ext cx="50353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  <a:effectLst/>
          </p:spPr>
        </p:cxnSp>
        <p:cxnSp>
          <p:nvCxnSpPr>
            <p:cNvPr id="255" name="直接箭头连接符 254"/>
            <p:cNvCxnSpPr/>
            <p:nvPr/>
          </p:nvCxnSpPr>
          <p:spPr bwMode="auto">
            <a:xfrm flipH="1">
              <a:off x="2915803" y="4437112"/>
              <a:ext cx="72008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  <a:effectLst/>
          </p:spPr>
        </p:cxnSp>
        <p:sp>
          <p:nvSpPr>
            <p:cNvPr id="256" name="Text Box 260"/>
            <p:cNvSpPr txBox="1">
              <a:spLocks noChangeArrowheads="1"/>
            </p:cNvSpPr>
            <p:nvPr/>
          </p:nvSpPr>
          <p:spPr bwMode="auto">
            <a:xfrm>
              <a:off x="3132186" y="5661248"/>
              <a:ext cx="252463" cy="28961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&amp;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57" name="直接箭头连接符 256"/>
            <p:cNvCxnSpPr/>
            <p:nvPr/>
          </p:nvCxnSpPr>
          <p:spPr bwMode="auto">
            <a:xfrm flipH="1">
              <a:off x="1835683" y="5877272"/>
              <a:ext cx="122361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58" name="椭圆 257"/>
            <p:cNvSpPr/>
            <p:nvPr/>
          </p:nvSpPr>
          <p:spPr bwMode="auto">
            <a:xfrm>
              <a:off x="3059832" y="5845147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59" name="Text Box 320"/>
            <p:cNvSpPr txBox="1">
              <a:spLocks noChangeArrowheads="1"/>
            </p:cNvSpPr>
            <p:nvPr/>
          </p:nvSpPr>
          <p:spPr bwMode="auto">
            <a:xfrm>
              <a:off x="4285912" y="5301208"/>
              <a:ext cx="288629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CP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sp>
          <p:nvSpPr>
            <p:cNvPr id="260" name="Text Box 320"/>
            <p:cNvSpPr txBox="1">
              <a:spLocks noChangeArrowheads="1"/>
            </p:cNvSpPr>
            <p:nvPr/>
          </p:nvSpPr>
          <p:spPr bwMode="auto">
            <a:xfrm>
              <a:off x="4283385" y="5589240"/>
              <a:ext cx="504639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 smtClean="0">
                  <a:latin typeface="宋体" pitchFamily="2" charset="-122"/>
                </a:rPr>
                <a:t>ClrN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14" name="椭圆 113"/>
            <p:cNvSpPr/>
            <p:nvPr/>
          </p:nvSpPr>
          <p:spPr bwMode="auto">
            <a:xfrm>
              <a:off x="3064026" y="5704792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21085" y="1628800"/>
            <a:ext cx="7411355" cy="1874689"/>
            <a:chOff x="1121085" y="1628800"/>
            <a:chExt cx="7411355" cy="1874689"/>
          </a:xfrm>
        </p:grpSpPr>
        <p:sp>
          <p:nvSpPr>
            <p:cNvPr id="109" name="矩形 108"/>
            <p:cNvSpPr/>
            <p:nvPr/>
          </p:nvSpPr>
          <p:spPr>
            <a:xfrm>
              <a:off x="1733351" y="1700809"/>
              <a:ext cx="2412268" cy="1115976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4793494" y="1700809"/>
              <a:ext cx="2952328" cy="144016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0" name="矩形 99"/>
            <p:cNvSpPr/>
            <p:nvPr/>
          </p:nvSpPr>
          <p:spPr>
            <a:xfrm>
              <a:off x="6881725" y="2564904"/>
              <a:ext cx="792087" cy="504056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Text Box 236"/>
            <p:cNvSpPr txBox="1">
              <a:spLocks noChangeArrowheads="1"/>
            </p:cNvSpPr>
            <p:nvPr/>
          </p:nvSpPr>
          <p:spPr bwMode="auto">
            <a:xfrm>
              <a:off x="1913372" y="1772817"/>
              <a:ext cx="1512168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启停控制逻辑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8" name="Text Box 237"/>
            <p:cNvSpPr txBox="1">
              <a:spLocks noChangeArrowheads="1"/>
            </p:cNvSpPr>
            <p:nvPr/>
          </p:nvSpPr>
          <p:spPr bwMode="auto">
            <a:xfrm>
              <a:off x="6521721" y="1772817"/>
              <a:ext cx="1150938" cy="6480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环形信号发生器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9" name="Text Box 248"/>
            <p:cNvSpPr txBox="1">
              <a:spLocks noChangeArrowheads="1"/>
            </p:cNvSpPr>
            <p:nvPr/>
          </p:nvSpPr>
          <p:spPr bwMode="auto">
            <a:xfrm rot="16200000">
              <a:off x="7673467" y="1989187"/>
              <a:ext cx="360039" cy="215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3" name="Text Box 252"/>
            <p:cNvSpPr txBox="1">
              <a:spLocks noChangeArrowheads="1"/>
            </p:cNvSpPr>
            <p:nvPr/>
          </p:nvSpPr>
          <p:spPr bwMode="auto">
            <a:xfrm>
              <a:off x="7965495" y="1786011"/>
              <a:ext cx="566945" cy="7073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10800" anchor="t" anchorCtr="0"/>
            <a:lstStyle/>
            <a:p>
              <a:pPr algn="l"/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T</a:t>
              </a:r>
              <a:r>
                <a:rPr lang="en-US" altLang="zh-CN" b="1" baseline="-14000" dirty="0">
                  <a:solidFill>
                    <a:schemeClr val="accent2"/>
                  </a:solidFill>
                  <a:latin typeface="宋体" pitchFamily="2" charset="-122"/>
                </a:rPr>
                <a:t>0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endParaRPr lang="en-US" altLang="zh-CN" sz="1800" b="1" dirty="0" smtClean="0">
                <a:solidFill>
                  <a:schemeClr val="accent2"/>
                </a:solidFill>
                <a:latin typeface="宋体" pitchFamily="2" charset="-122"/>
              </a:endParaRPr>
            </a:p>
            <a:p>
              <a:pPr algn="l">
                <a:spcBef>
                  <a:spcPts val="600"/>
                </a:spcBef>
              </a:pP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T</a:t>
              </a:r>
              <a:r>
                <a:rPr lang="en-US" altLang="zh-CN" b="1" i="1" baseline="-14000" dirty="0" smtClean="0">
                  <a:solidFill>
                    <a:schemeClr val="accent2"/>
                  </a:solidFill>
                </a:rPr>
                <a:t>m</a:t>
              </a:r>
              <a:r>
                <a:rPr lang="en-US" altLang="zh-CN" b="1" baseline="-14000" dirty="0" smtClean="0">
                  <a:solidFill>
                    <a:schemeClr val="accent2"/>
                  </a:solidFill>
                  <a:latin typeface="+mn-ea"/>
                  <a:ea typeface="+mn-ea"/>
                </a:rPr>
                <a:t>-1</a:t>
              </a:r>
              <a:endParaRPr lang="en-US" altLang="zh-CN" b="1" baseline="-14000" dirty="0">
                <a:solidFill>
                  <a:schemeClr val="accent2"/>
                </a:solidFill>
                <a:latin typeface="+mn-ea"/>
                <a:ea typeface="+mn-ea"/>
              </a:endParaRPr>
            </a:p>
          </p:txBody>
        </p:sp>
        <p:sp>
          <p:nvSpPr>
            <p:cNvPr id="24" name="Text Box 253"/>
            <p:cNvSpPr txBox="1">
              <a:spLocks noChangeArrowheads="1"/>
            </p:cNvSpPr>
            <p:nvPr/>
          </p:nvSpPr>
          <p:spPr bwMode="auto">
            <a:xfrm>
              <a:off x="7983137" y="2493367"/>
              <a:ext cx="291408" cy="5035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10800" anchor="t" anchorCtr="0"/>
            <a:lstStyle/>
            <a:p>
              <a:pPr algn="l"/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P</a:t>
              </a:r>
              <a:r>
                <a:rPr lang="en-US" altLang="zh-CN" sz="1800" b="1" baseline="-14000" dirty="0" smtClean="0">
                  <a:solidFill>
                    <a:srgbClr val="990099"/>
                  </a:solidFill>
                  <a:latin typeface="宋体" pitchFamily="2" charset="-122"/>
                </a:rPr>
                <a:t>0</a:t>
              </a:r>
              <a:endParaRPr lang="en-US" altLang="zh-CN" sz="1800" b="1" dirty="0" smtClean="0">
                <a:solidFill>
                  <a:srgbClr val="990099"/>
                </a:solidFill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P</a:t>
              </a:r>
              <a:r>
                <a:rPr lang="en-US" altLang="zh-CN" sz="1800" b="1" baseline="-14000" dirty="0" smtClean="0">
                  <a:solidFill>
                    <a:srgbClr val="990099"/>
                  </a:solidFill>
                  <a:latin typeface="+mn-ea"/>
                  <a:ea typeface="+mn-ea"/>
                </a:rPr>
                <a:t>1</a:t>
              </a:r>
              <a:endParaRPr lang="en-US" altLang="zh-CN" sz="1800" b="1" baseline="-14000" dirty="0">
                <a:solidFill>
                  <a:srgbClr val="990099"/>
                </a:solidFill>
                <a:latin typeface="+mn-ea"/>
                <a:ea typeface="+mn-ea"/>
              </a:endParaRPr>
            </a:p>
          </p:txBody>
        </p:sp>
        <p:sp>
          <p:nvSpPr>
            <p:cNvPr id="27" name="Text Box 256"/>
            <p:cNvSpPr txBox="1">
              <a:spLocks noChangeArrowheads="1"/>
            </p:cNvSpPr>
            <p:nvPr/>
          </p:nvSpPr>
          <p:spPr bwMode="auto">
            <a:xfrm>
              <a:off x="1121085" y="1628800"/>
              <a:ext cx="504056" cy="5762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启动</a:t>
              </a:r>
            </a:p>
            <a:p>
              <a:pPr algn="l"/>
              <a:r>
                <a:rPr lang="zh-CN" altLang="en-US" sz="1800" b="1" dirty="0">
                  <a:latin typeface="宋体" pitchFamily="2" charset="-122"/>
                </a:rPr>
                <a:t>停机</a:t>
              </a:r>
            </a:p>
          </p:txBody>
        </p:sp>
        <p:sp>
          <p:nvSpPr>
            <p:cNvPr id="31" name="Text Box 260"/>
            <p:cNvSpPr txBox="1">
              <a:spLocks noChangeArrowheads="1"/>
            </p:cNvSpPr>
            <p:nvPr/>
          </p:nvSpPr>
          <p:spPr bwMode="auto">
            <a:xfrm>
              <a:off x="3785579" y="2061319"/>
              <a:ext cx="288032" cy="35956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&amp;</a:t>
              </a:r>
            </a:p>
          </p:txBody>
        </p:sp>
        <p:sp>
          <p:nvSpPr>
            <p:cNvPr id="52" name="Text Box 238"/>
            <p:cNvSpPr txBox="1">
              <a:spLocks noChangeArrowheads="1"/>
            </p:cNvSpPr>
            <p:nvPr/>
          </p:nvSpPr>
          <p:spPr bwMode="auto">
            <a:xfrm>
              <a:off x="4937509" y="2060848"/>
              <a:ext cx="1008111" cy="36004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定时逻辑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53" name="Text Box 236"/>
            <p:cNvSpPr txBox="1">
              <a:spLocks noChangeArrowheads="1"/>
            </p:cNvSpPr>
            <p:nvPr/>
          </p:nvSpPr>
          <p:spPr bwMode="auto">
            <a:xfrm>
              <a:off x="2489435" y="2348880"/>
              <a:ext cx="936104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脉冲源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55" name="直接箭头连接符 54"/>
            <p:cNvCxnSpPr>
              <a:stCxn id="31" idx="3"/>
              <a:endCxn id="52" idx="1"/>
            </p:cNvCxnSpPr>
            <p:nvPr/>
          </p:nvCxnSpPr>
          <p:spPr bwMode="auto">
            <a:xfrm flipV="1">
              <a:off x="4073611" y="2240868"/>
              <a:ext cx="863898" cy="2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>
              <a:off x="1625339" y="1844824"/>
              <a:ext cx="28783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直接箭头连接符 58"/>
            <p:cNvCxnSpPr/>
            <p:nvPr/>
          </p:nvCxnSpPr>
          <p:spPr bwMode="auto">
            <a:xfrm>
              <a:off x="1625339" y="2060848"/>
              <a:ext cx="28803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直接箭头连接符 61"/>
            <p:cNvCxnSpPr>
              <a:stCxn id="53" idx="3"/>
            </p:cNvCxnSpPr>
            <p:nvPr/>
          </p:nvCxnSpPr>
          <p:spPr bwMode="auto">
            <a:xfrm flipV="1">
              <a:off x="3425539" y="2348882"/>
              <a:ext cx="360040" cy="180018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直接箭头连接符 64"/>
            <p:cNvCxnSpPr/>
            <p:nvPr/>
          </p:nvCxnSpPr>
          <p:spPr bwMode="auto">
            <a:xfrm rot="16200000" flipH="1">
              <a:off x="3605559" y="1952835"/>
              <a:ext cx="180021" cy="180020"/>
            </a:xfrm>
            <a:prstGeom prst="bentConnector3">
              <a:avLst>
                <a:gd name="adj1" fmla="val 10228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71" name="直接箭头连接符 70"/>
            <p:cNvCxnSpPr>
              <a:stCxn id="96" idx="6"/>
            </p:cNvCxnSpPr>
            <p:nvPr/>
          </p:nvCxnSpPr>
          <p:spPr bwMode="auto">
            <a:xfrm flipV="1">
              <a:off x="7529797" y="2852700"/>
              <a:ext cx="431355" cy="95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8" name="直接箭头连接符 77"/>
            <p:cNvCxnSpPr>
              <a:stCxn id="52" idx="3"/>
            </p:cNvCxnSpPr>
            <p:nvPr/>
          </p:nvCxnSpPr>
          <p:spPr bwMode="auto">
            <a:xfrm>
              <a:off x="5945620" y="2240868"/>
              <a:ext cx="57606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2" name="直接箭头连接符 81"/>
            <p:cNvCxnSpPr>
              <a:stCxn id="7" idx="3"/>
            </p:cNvCxnSpPr>
            <p:nvPr/>
          </p:nvCxnSpPr>
          <p:spPr bwMode="auto">
            <a:xfrm>
              <a:off x="3425540" y="1952837"/>
              <a:ext cx="309534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0" name="Text Box 260"/>
            <p:cNvSpPr txBox="1">
              <a:spLocks noChangeArrowheads="1"/>
            </p:cNvSpPr>
            <p:nvPr/>
          </p:nvSpPr>
          <p:spPr bwMode="auto">
            <a:xfrm>
              <a:off x="7249388" y="2708920"/>
              <a:ext cx="209992" cy="2875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1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91" name="直接箭头连接符 64"/>
            <p:cNvCxnSpPr/>
            <p:nvPr/>
          </p:nvCxnSpPr>
          <p:spPr bwMode="auto">
            <a:xfrm>
              <a:off x="6371853" y="2241104"/>
              <a:ext cx="1589994" cy="395810"/>
            </a:xfrm>
            <a:prstGeom prst="bentConnector3">
              <a:avLst>
                <a:gd name="adj1" fmla="val -32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96" name="椭圆 95"/>
            <p:cNvSpPr/>
            <p:nvPr/>
          </p:nvSpPr>
          <p:spPr bwMode="auto">
            <a:xfrm>
              <a:off x="7459380" y="2821266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97" name="直接箭头连接符 64"/>
            <p:cNvCxnSpPr>
              <a:endCxn id="90" idx="1"/>
            </p:cNvCxnSpPr>
            <p:nvPr/>
          </p:nvCxnSpPr>
          <p:spPr bwMode="auto">
            <a:xfrm>
              <a:off x="7014054" y="2636912"/>
              <a:ext cx="235334" cy="215789"/>
            </a:xfrm>
            <a:prstGeom prst="bentConnector3">
              <a:avLst>
                <a:gd name="adj1" fmla="val 47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102" name="直接箭头连接符 101"/>
            <p:cNvCxnSpPr/>
            <p:nvPr/>
          </p:nvCxnSpPr>
          <p:spPr bwMode="auto">
            <a:xfrm>
              <a:off x="7672660" y="1916832"/>
              <a:ext cx="28918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4" name="直接箭头连接符 103"/>
            <p:cNvCxnSpPr/>
            <p:nvPr/>
          </p:nvCxnSpPr>
          <p:spPr bwMode="auto">
            <a:xfrm>
              <a:off x="7673813" y="2276872"/>
              <a:ext cx="28918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0" name="Text Box 320"/>
            <p:cNvSpPr txBox="1">
              <a:spLocks noChangeArrowheads="1"/>
            </p:cNvSpPr>
            <p:nvPr/>
          </p:nvSpPr>
          <p:spPr bwMode="auto">
            <a:xfrm>
              <a:off x="4289437" y="1988840"/>
              <a:ext cx="432049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CLK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sp>
          <p:nvSpPr>
            <p:cNvPr id="111" name="Text Box 320"/>
            <p:cNvSpPr txBox="1">
              <a:spLocks noChangeArrowheads="1"/>
            </p:cNvSpPr>
            <p:nvPr/>
          </p:nvSpPr>
          <p:spPr bwMode="auto">
            <a:xfrm>
              <a:off x="6155579" y="1988840"/>
              <a:ext cx="288629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CP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sp>
          <p:nvSpPr>
            <p:cNvPr id="112" name="Text Box 320"/>
            <p:cNvSpPr txBox="1">
              <a:spLocks noChangeArrowheads="1"/>
            </p:cNvSpPr>
            <p:nvPr/>
          </p:nvSpPr>
          <p:spPr bwMode="auto">
            <a:xfrm>
              <a:off x="4217429" y="1700809"/>
              <a:ext cx="504639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 smtClean="0">
                  <a:latin typeface="宋体" pitchFamily="2" charset="-122"/>
                </a:rPr>
                <a:t>ClrN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119" name="直接箭头连接符 118"/>
            <p:cNvCxnSpPr/>
            <p:nvPr/>
          </p:nvCxnSpPr>
          <p:spPr bwMode="auto">
            <a:xfrm flipV="1">
              <a:off x="5081525" y="2420890"/>
              <a:ext cx="0" cy="79208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直接箭头连接符 122"/>
            <p:cNvCxnSpPr/>
            <p:nvPr/>
          </p:nvCxnSpPr>
          <p:spPr bwMode="auto">
            <a:xfrm flipV="1">
              <a:off x="5801605" y="2420888"/>
              <a:ext cx="0" cy="79208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7" name="直接箭头连接符 126"/>
            <p:cNvCxnSpPr/>
            <p:nvPr/>
          </p:nvCxnSpPr>
          <p:spPr bwMode="auto">
            <a:xfrm flipV="1">
              <a:off x="6737709" y="2420888"/>
              <a:ext cx="0" cy="79208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8" name="Text Box 320"/>
            <p:cNvSpPr txBox="1">
              <a:spLocks noChangeArrowheads="1"/>
            </p:cNvSpPr>
            <p:nvPr/>
          </p:nvSpPr>
          <p:spPr bwMode="auto">
            <a:xfrm>
              <a:off x="4361445" y="3212976"/>
              <a:ext cx="1008111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定时方式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29" name="Text Box 320"/>
            <p:cNvSpPr txBox="1">
              <a:spLocks noChangeArrowheads="1"/>
            </p:cNvSpPr>
            <p:nvPr/>
          </p:nvSpPr>
          <p:spPr bwMode="auto">
            <a:xfrm>
              <a:off x="5441565" y="3210495"/>
              <a:ext cx="1008111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操作状态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30" name="Text Box 320"/>
            <p:cNvSpPr txBox="1">
              <a:spLocks noChangeArrowheads="1"/>
            </p:cNvSpPr>
            <p:nvPr/>
          </p:nvSpPr>
          <p:spPr bwMode="auto">
            <a:xfrm>
              <a:off x="6521685" y="3212976"/>
              <a:ext cx="1008111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变长参数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31" name="Text Box 320"/>
            <p:cNvSpPr txBox="1">
              <a:spLocks noChangeArrowheads="1"/>
            </p:cNvSpPr>
            <p:nvPr/>
          </p:nvSpPr>
          <p:spPr bwMode="auto">
            <a:xfrm>
              <a:off x="1769355" y="2852936"/>
              <a:ext cx="23042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主时钟脉冲形成部件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>
              <a:off x="6084168" y="1700809"/>
              <a:ext cx="0" cy="144016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1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3089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" name="线形标注 2 114"/>
          <p:cNvSpPr/>
          <p:nvPr/>
        </p:nvSpPr>
        <p:spPr bwMode="auto">
          <a:xfrm>
            <a:off x="5148064" y="3503489"/>
            <a:ext cx="3744118" cy="321471"/>
          </a:xfrm>
          <a:prstGeom prst="borderCallout2">
            <a:avLst>
              <a:gd name="adj1" fmla="val -3065"/>
              <a:gd name="adj2" fmla="val 91151"/>
              <a:gd name="adj3" fmla="val -46744"/>
              <a:gd name="adj4" fmla="val 91379"/>
              <a:gd name="adj5" fmla="val -126013"/>
              <a:gd name="adj6" fmla="val 66722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>
                <a:latin typeface="宋体" pitchFamily="2" charset="-122"/>
              </a:rPr>
              <a:t>信号</a:t>
            </a:r>
            <a:r>
              <a:rPr lang="zh-CN" altLang="en-US" sz="1800" b="1" dirty="0" smtClean="0">
                <a:latin typeface="宋体" pitchFamily="2" charset="-122"/>
              </a:rPr>
              <a:t>＞</a:t>
            </a:r>
            <a:r>
              <a:rPr lang="en-US" altLang="zh-CN" sz="1800" b="1" dirty="0" smtClean="0">
                <a:latin typeface="宋体" pitchFamily="2" charset="-122"/>
              </a:rPr>
              <a:t>2</a:t>
            </a:r>
            <a:r>
              <a:rPr lang="zh-CN" altLang="en-US" sz="1800" b="1" dirty="0" smtClean="0">
                <a:latin typeface="宋体" pitchFamily="2" charset="-122"/>
              </a:rPr>
              <a:t>个时需使用环形信号发生器</a:t>
            </a:r>
            <a:endParaRPr lang="zh-CN" altLang="en-US" sz="1800" b="1" dirty="0">
              <a:latin typeface="宋体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27571" y="6093296"/>
            <a:ext cx="2088246" cy="321471"/>
            <a:chOff x="827571" y="6093296"/>
            <a:chExt cx="2088246" cy="321471"/>
          </a:xfrm>
        </p:grpSpPr>
        <p:sp>
          <p:nvSpPr>
            <p:cNvPr id="291" name="线形标注 2 290"/>
            <p:cNvSpPr/>
            <p:nvPr/>
          </p:nvSpPr>
          <p:spPr bwMode="auto">
            <a:xfrm>
              <a:off x="827571" y="6093296"/>
              <a:ext cx="2088246" cy="321471"/>
            </a:xfrm>
            <a:prstGeom prst="borderCallout2">
              <a:avLst>
                <a:gd name="adj1" fmla="val 50268"/>
                <a:gd name="adj2" fmla="val 100224"/>
                <a:gd name="adj3" fmla="val 48493"/>
                <a:gd name="adj4" fmla="val 106664"/>
                <a:gd name="adj5" fmla="val -43051"/>
                <a:gd name="adj6" fmla="val 110723"/>
              </a:avLst>
            </a:prstGeom>
            <a:solidFill>
              <a:srgbClr val="CCFFFF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36000" tIns="18000" rIns="36000" bIns="18000" numCol="1" rtlCol="0" anchor="b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D</a:t>
              </a:r>
              <a:r>
                <a:rPr lang="zh-CN" altLang="en-US" sz="1800" b="1" dirty="0" smtClean="0">
                  <a:latin typeface="+mn-ea"/>
                  <a:ea typeface="+mn-ea"/>
                </a:rPr>
                <a:t>＝</a:t>
              </a:r>
              <a:r>
                <a:rPr lang="en-US" altLang="zh-CN" sz="1800" b="1" dirty="0" smtClean="0">
                  <a:latin typeface="+mn-ea"/>
                  <a:ea typeface="+mn-ea"/>
                </a:rPr>
                <a:t>T</a:t>
              </a:r>
              <a:r>
                <a:rPr lang="en-US" altLang="zh-CN" sz="1800" b="1" baseline="-18000" dirty="0" smtClean="0">
                  <a:latin typeface="+mn-ea"/>
                  <a:ea typeface="+mn-ea"/>
                </a:rPr>
                <a:t>2</a:t>
              </a:r>
              <a:r>
                <a:rPr lang="zh-CN" altLang="en-US" sz="1800" b="1" dirty="0">
                  <a:latin typeface="+mn-ea"/>
                  <a:ea typeface="+mn-ea"/>
                </a:rPr>
                <a:t>＋</a:t>
              </a:r>
              <a:r>
                <a:rPr lang="en-US" altLang="zh-CN" sz="1800" b="1" dirty="0" smtClean="0">
                  <a:latin typeface="+mn-ea"/>
                  <a:ea typeface="+mn-ea"/>
                </a:rPr>
                <a:t>T</a:t>
              </a:r>
              <a:r>
                <a:rPr lang="en-US" altLang="zh-CN" sz="1800" b="1" baseline="-18000" dirty="0" smtClean="0">
                  <a:latin typeface="+mn-ea"/>
                  <a:ea typeface="+mn-ea"/>
                </a:rPr>
                <a:t>0</a:t>
              </a:r>
              <a:r>
                <a:rPr lang="en-US" altLang="zh-CN" sz="1800" b="1" dirty="0" smtClean="0">
                  <a:latin typeface="+mn-lt"/>
                  <a:ea typeface="+mn-ea"/>
                </a:rPr>
                <a:t>·</a:t>
              </a:r>
              <a:r>
                <a:rPr lang="en-US" altLang="zh-CN" sz="1800" b="1" dirty="0" smtClean="0">
                  <a:latin typeface="+mn-ea"/>
                  <a:ea typeface="+mn-ea"/>
                </a:rPr>
                <a:t>T</a:t>
              </a:r>
              <a:r>
                <a:rPr lang="en-US" altLang="zh-CN" sz="1800" b="1" baseline="-18000" dirty="0" smtClean="0">
                  <a:latin typeface="+mn-ea"/>
                  <a:ea typeface="+mn-ea"/>
                </a:rPr>
                <a:t>1</a:t>
              </a:r>
              <a:r>
                <a:rPr lang="zh-CN" altLang="en-US" sz="1800" b="1" dirty="0" smtClean="0">
                  <a:latin typeface="+mn-ea"/>
                </a:rPr>
                <a:t>＝</a:t>
              </a:r>
              <a:r>
                <a:rPr lang="en-US" altLang="zh-CN" sz="1800" b="1" dirty="0" smtClean="0">
                  <a:latin typeface="+mn-ea"/>
                </a:rPr>
                <a:t>T</a:t>
              </a:r>
              <a:r>
                <a:rPr lang="en-US" altLang="zh-CN" sz="1800" b="1" baseline="-18000" dirty="0" smtClean="0">
                  <a:latin typeface="+mn-ea"/>
                </a:rPr>
                <a:t>0</a:t>
              </a:r>
              <a:r>
                <a:rPr lang="en-US" altLang="zh-CN" sz="1800" b="1" dirty="0" smtClean="0"/>
                <a:t>·</a:t>
              </a:r>
              <a:r>
                <a:rPr lang="en-US" altLang="zh-CN" sz="1800" b="1" dirty="0" smtClean="0">
                  <a:latin typeface="+mn-ea"/>
                </a:rPr>
                <a:t>T</a:t>
              </a:r>
              <a:r>
                <a:rPr lang="en-US" altLang="zh-CN" sz="1800" b="1" baseline="-20000" dirty="0" smtClean="0">
                  <a:latin typeface="+mn-ea"/>
                </a:rPr>
                <a:t>1</a:t>
              </a:r>
              <a:endParaRPr lang="zh-CN" altLang="en-US" sz="1800" b="1" baseline="-20000" dirty="0">
                <a:latin typeface="+mn-ea"/>
                <a:ea typeface="+mn-ea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 bwMode="auto">
            <a:xfrm>
              <a:off x="1683222" y="6151014"/>
              <a:ext cx="180000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直接连接符 121"/>
            <p:cNvCxnSpPr/>
            <p:nvPr/>
          </p:nvCxnSpPr>
          <p:spPr bwMode="auto">
            <a:xfrm>
              <a:off x="1961728" y="6151015"/>
              <a:ext cx="162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直接连接符 123"/>
            <p:cNvCxnSpPr/>
            <p:nvPr/>
          </p:nvCxnSpPr>
          <p:spPr bwMode="auto">
            <a:xfrm>
              <a:off x="2365198" y="6151015"/>
              <a:ext cx="180000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直接连接符 124"/>
            <p:cNvCxnSpPr/>
            <p:nvPr/>
          </p:nvCxnSpPr>
          <p:spPr bwMode="auto">
            <a:xfrm>
              <a:off x="2643704" y="6151016"/>
              <a:ext cx="162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1761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115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54</a:t>
            </a:fld>
            <a:endParaRPr lang="en-US" altLang="zh-CN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4" name="Text Box 303"/>
          <p:cNvSpPr txBox="1">
            <a:spLocks noChangeArrowheads="1"/>
          </p:cNvSpPr>
          <p:nvPr/>
        </p:nvSpPr>
        <p:spPr bwMode="auto">
          <a:xfrm>
            <a:off x="179263" y="282714"/>
            <a:ext cx="8785225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dirty="0">
                <a:solidFill>
                  <a:srgbClr val="FF3399"/>
                </a:solidFill>
              </a:rPr>
              <a:t> </a:t>
            </a:r>
            <a:r>
              <a:rPr lang="en-US" altLang="zh-CN" dirty="0" err="1" smtClean="0">
                <a:solidFill>
                  <a:srgbClr val="FF3399"/>
                </a:solidFill>
              </a:rPr>
              <a:t>μ</a:t>
            </a:r>
            <a:r>
              <a:rPr lang="en-US" altLang="zh-CN" b="1" dirty="0" err="1" smtClean="0">
                <a:solidFill>
                  <a:srgbClr val="FF3399"/>
                </a:solidFill>
                <a:latin typeface="+mn-ea"/>
              </a:rPr>
              <a:t>OP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</a:rPr>
              <a:t>的定时方式      </a:t>
            </a:r>
            <a:r>
              <a:rPr lang="en-US" altLang="zh-CN" sz="2200" b="1" dirty="0" smtClean="0">
                <a:latin typeface="+mn-ea"/>
              </a:rPr>
              <a:t>--</a:t>
            </a:r>
            <a:r>
              <a:rPr lang="zh-CN" altLang="en-US" sz="2200" b="1" dirty="0" smtClean="0">
                <a:latin typeface="+mn-ea"/>
              </a:rPr>
              <a:t>又称控制器的控制方式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指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+mn-ea"/>
              </a:rPr>
              <a:t>OP</a:t>
            </a:r>
            <a:r>
              <a:rPr lang="zh-CN" altLang="en-US" b="1" dirty="0" smtClean="0">
                <a:latin typeface="+mn-ea"/>
              </a:rPr>
              <a:t>序列中</a:t>
            </a:r>
            <a:r>
              <a:rPr lang="en-US" altLang="zh-CN" u="sng" dirty="0" err="1" smtClean="0"/>
              <a:t>μ</a:t>
            </a:r>
            <a:r>
              <a:rPr lang="en-US" altLang="zh-CN" b="1" u="sng" dirty="0" err="1" smtClean="0">
                <a:latin typeface="+mn-ea"/>
              </a:rPr>
              <a:t>OP</a:t>
            </a:r>
            <a:r>
              <a:rPr lang="zh-CN" altLang="en-US" b="1" u="sng" dirty="0" smtClean="0">
                <a:latin typeface="+mn-ea"/>
              </a:rPr>
              <a:t>时长</a:t>
            </a:r>
            <a:r>
              <a:rPr lang="zh-CN" altLang="en-US" b="1" dirty="0" smtClean="0">
                <a:latin typeface="+mn-ea"/>
              </a:rPr>
              <a:t>的控制方法，即</a:t>
            </a:r>
            <a:r>
              <a:rPr lang="en-US" altLang="zh-CN" b="1" u="sng" dirty="0">
                <a:solidFill>
                  <a:schemeClr val="accent2"/>
                </a:solidFill>
                <a:latin typeface="+mn-ea"/>
              </a:rPr>
              <a:t>CP</a:t>
            </a:r>
            <a:r>
              <a:rPr lang="zh-CN" altLang="en-US" b="1" u="sng" dirty="0" smtClean="0">
                <a:solidFill>
                  <a:schemeClr val="accent2"/>
                </a:solidFill>
                <a:latin typeface="+mn-ea"/>
              </a:rPr>
              <a:t>时长</a:t>
            </a:r>
            <a:r>
              <a:rPr lang="zh-CN" altLang="en-US" b="1" dirty="0" smtClean="0">
                <a:latin typeface="+mn-ea"/>
              </a:rPr>
              <a:t>的控制方式</a:t>
            </a:r>
            <a:endParaRPr lang="en-US" altLang="zh-CN" b="1" dirty="0" smtClean="0">
              <a:latin typeface="+mn-ea"/>
            </a:endParaRPr>
          </a:p>
          <a:p>
            <a:pPr algn="l">
              <a:lnSpc>
                <a:spcPct val="105000"/>
              </a:lnSpc>
            </a:pPr>
            <a:r>
              <a:rPr lang="zh-CN" altLang="en-US" sz="2000" dirty="0" smtClean="0">
                <a:latin typeface="宋体" pitchFamily="2" charset="-122"/>
              </a:rPr>
              <a:t>                     └</a:t>
            </a:r>
            <a:r>
              <a:rPr lang="zh-CN" altLang="en-US" sz="2000" b="1" dirty="0" smtClean="0">
                <a:latin typeface="宋体" pitchFamily="2" charset="-122"/>
              </a:rPr>
              <a:t>←不同</a:t>
            </a:r>
            <a:r>
              <a:rPr lang="en-US" altLang="zh-CN" sz="2000" dirty="0" err="1" smtClean="0"/>
              <a:t>μ</a:t>
            </a:r>
            <a:r>
              <a:rPr lang="en-US" altLang="zh-CN" sz="2000" b="1" dirty="0" err="1" smtClean="0">
                <a:latin typeface="+mn-ea"/>
              </a:rPr>
              <a:t>OP</a:t>
            </a:r>
            <a:r>
              <a:rPr lang="zh-CN" altLang="en-US" sz="2000" b="1" dirty="0" smtClean="0">
                <a:latin typeface="+mn-ea"/>
              </a:rPr>
              <a:t>的</a:t>
            </a:r>
            <a:r>
              <a:rPr lang="zh-CN" altLang="en-US" sz="2000" b="1" dirty="0" smtClean="0">
                <a:latin typeface="宋体" pitchFamily="2" charset="-122"/>
              </a:rPr>
              <a:t>时延</a:t>
            </a:r>
            <a:r>
              <a:rPr lang="zh-CN" altLang="en-US" sz="2000" b="1" dirty="0">
                <a:latin typeface="宋体" pitchFamily="2" charset="-122"/>
              </a:rPr>
              <a:t>可能不同</a:t>
            </a:r>
          </a:p>
        </p:txBody>
      </p:sp>
      <p:sp>
        <p:nvSpPr>
          <p:cNvPr id="332" name="Text Box 168"/>
          <p:cNvSpPr txBox="1">
            <a:spLocks noChangeArrowheads="1"/>
          </p:cNvSpPr>
          <p:nvPr/>
        </p:nvSpPr>
        <p:spPr bwMode="auto">
          <a:xfrm>
            <a:off x="179263" y="1484784"/>
            <a:ext cx="8857233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*同步控制方式：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各</a:t>
            </a:r>
            <a:r>
              <a:rPr lang="en-US" altLang="zh-CN" spc="-50" dirty="0" err="1" smtClean="0"/>
              <a:t>μ</a:t>
            </a:r>
            <a:r>
              <a:rPr lang="en-US" altLang="zh-CN" b="1" spc="-50" dirty="0" err="1" smtClean="0">
                <a:latin typeface="宋体" pitchFamily="2" charset="-122"/>
              </a:rPr>
              <a:t>OP</a:t>
            </a:r>
            <a:r>
              <a:rPr lang="zh-CN" altLang="en-US" b="1" spc="-50" dirty="0" smtClean="0">
                <a:latin typeface="宋体" pitchFamily="2" charset="-122"/>
              </a:rPr>
              <a:t>的时序只受</a:t>
            </a:r>
            <a:r>
              <a:rPr lang="zh-CN" altLang="en-US" b="1" spc="-50" dirty="0">
                <a:solidFill>
                  <a:srgbClr val="990099"/>
                </a:solidFill>
                <a:latin typeface="宋体" pitchFamily="2" charset="-122"/>
              </a:rPr>
              <a:t>统一的</a:t>
            </a:r>
            <a:r>
              <a:rPr lang="zh-CN" altLang="en-US" b="1" u="sng" spc="-50" dirty="0">
                <a:latin typeface="宋体" pitchFamily="2" charset="-122"/>
              </a:rPr>
              <a:t>基准</a:t>
            </a:r>
            <a:r>
              <a:rPr lang="zh-CN" altLang="en-US" b="1" u="sng" spc="-50" dirty="0" smtClean="0">
                <a:latin typeface="宋体" pitchFamily="2" charset="-122"/>
              </a:rPr>
              <a:t>时钟信号</a:t>
            </a:r>
            <a:r>
              <a:rPr lang="en-US" altLang="zh-CN" sz="2000" b="1" spc="-50" dirty="0">
                <a:latin typeface="宋体" pitchFamily="2" charset="-122"/>
              </a:rPr>
              <a:t>(</a:t>
            </a:r>
            <a:r>
              <a:rPr lang="zh-CN" altLang="en-US" sz="2000" b="1" spc="-50" dirty="0">
                <a:solidFill>
                  <a:srgbClr val="FF3399"/>
                </a:solidFill>
                <a:latin typeface="宋体" pitchFamily="2" charset="-122"/>
              </a:rPr>
              <a:t>主时钟脉冲信号</a:t>
            </a:r>
            <a:r>
              <a:rPr lang="en-US" altLang="zh-CN" sz="2000" b="1" spc="-50" dirty="0">
                <a:latin typeface="宋体" pitchFamily="2" charset="-122"/>
              </a:rPr>
              <a:t>)</a:t>
            </a:r>
            <a:r>
              <a:rPr lang="zh-CN" altLang="en-US" b="1" spc="-50" dirty="0" smtClean="0">
                <a:latin typeface="宋体" pitchFamily="2" charset="-122"/>
              </a:rPr>
              <a:t>控制</a:t>
            </a: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定时原理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sz="2200" dirty="0" err="1" smtClean="0"/>
              <a:t>μ</a:t>
            </a:r>
            <a:r>
              <a:rPr lang="en-US" altLang="zh-CN" sz="2200" b="1" dirty="0" err="1" smtClean="0">
                <a:latin typeface="宋体" pitchFamily="2" charset="-122"/>
              </a:rPr>
              <a:t>OPCmd</a:t>
            </a:r>
            <a:r>
              <a:rPr lang="zh-CN" altLang="en-US" sz="2200" b="1" dirty="0" smtClean="0">
                <a:latin typeface="宋体" pitchFamily="2" charset="-122"/>
              </a:rPr>
              <a:t>的发出</a:t>
            </a:r>
            <a:r>
              <a:rPr lang="zh-CN" altLang="en-US" sz="2200" b="1" u="sng" dirty="0" smtClean="0">
                <a:latin typeface="宋体" pitchFamily="2" charset="-122"/>
              </a:rPr>
              <a:t>与</a:t>
            </a:r>
            <a:r>
              <a:rPr lang="zh-CN" altLang="en-US" sz="2200" b="1" u="sng" dirty="0">
                <a:latin typeface="宋体" pitchFamily="2" charset="-122"/>
              </a:rPr>
              <a:t>时钟信号</a:t>
            </a:r>
            <a:r>
              <a:rPr lang="zh-CN" altLang="en-US" sz="2200" b="1" u="sng" dirty="0" smtClean="0">
                <a:latin typeface="宋体" pitchFamily="2" charset="-122"/>
              </a:rPr>
              <a:t>同步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zh-CN" altLang="en-US" sz="2200" b="1" dirty="0">
                <a:latin typeface="宋体" pitchFamily="2" charset="-122"/>
              </a:rPr>
              <a:t>节拍周期</a:t>
            </a:r>
            <a:r>
              <a:rPr lang="en-US" altLang="zh-CN" sz="2200" b="1" i="1" dirty="0">
                <a:latin typeface="宋体" pitchFamily="2" charset="-122"/>
              </a:rPr>
              <a:t>T</a:t>
            </a:r>
            <a:r>
              <a:rPr lang="en-US" altLang="zh-CN" sz="2200" b="1" baseline="-16000" dirty="0">
                <a:latin typeface="宋体" pitchFamily="2" charset="-122"/>
              </a:rPr>
              <a:t>CP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en-US" altLang="zh-CN" sz="2200" b="1" i="1" dirty="0" smtClean="0">
                <a:latin typeface="宋体" pitchFamily="2" charset="-122"/>
              </a:rPr>
              <a:t>T</a:t>
            </a:r>
            <a:r>
              <a:rPr lang="en-US" altLang="zh-CN" sz="2200" b="1" baseline="-18000" dirty="0" smtClean="0">
                <a:latin typeface="宋体" pitchFamily="2" charset="-122"/>
              </a:rPr>
              <a:t>C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2700"/>
              </a:spcBef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定时逻辑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334" name="Text Box 32"/>
          <p:cNvSpPr txBox="1">
            <a:spLocks noChangeArrowheads="1"/>
          </p:cNvSpPr>
          <p:nvPr/>
        </p:nvSpPr>
        <p:spPr bwMode="auto">
          <a:xfrm>
            <a:off x="2555776" y="4571397"/>
            <a:ext cx="489654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CP</a:t>
            </a:r>
            <a:r>
              <a:rPr lang="zh-CN" altLang="en-US" b="1" dirty="0" smtClean="0">
                <a:latin typeface="宋体" pitchFamily="2" charset="-122"/>
              </a:rPr>
              <a:t>与时钟信号</a:t>
            </a:r>
            <a:r>
              <a:rPr lang="en-US" altLang="zh-CN" b="1" dirty="0" smtClean="0">
                <a:latin typeface="宋体" pitchFamily="2" charset="-122"/>
              </a:rPr>
              <a:t>CLK</a:t>
            </a:r>
            <a:r>
              <a:rPr lang="zh-CN" altLang="en-US" b="1" dirty="0" smtClean="0">
                <a:latin typeface="宋体" pitchFamily="2" charset="-122"/>
              </a:rPr>
              <a:t>同步，即</a:t>
            </a:r>
            <a:r>
              <a:rPr lang="en-US" altLang="zh-CN" b="1" dirty="0" smtClean="0">
                <a:latin typeface="宋体" pitchFamily="2" charset="-122"/>
              </a:rPr>
              <a:t>CP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CLK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328" name="Text Box 161"/>
          <p:cNvSpPr txBox="1">
            <a:spLocks noChangeArrowheads="1"/>
          </p:cNvSpPr>
          <p:nvPr/>
        </p:nvSpPr>
        <p:spPr bwMode="auto">
          <a:xfrm>
            <a:off x="1763688" y="5014915"/>
            <a:ext cx="626494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</a:t>
            </a:r>
            <a:r>
              <a:rPr lang="zh-CN" altLang="en-US" sz="2200" b="1" dirty="0" smtClean="0">
                <a:latin typeface="宋体" pitchFamily="2" charset="-122"/>
              </a:rPr>
              <a:t>控制</a:t>
            </a:r>
            <a:r>
              <a:rPr lang="zh-CN" altLang="en-US" sz="2200" b="1" dirty="0">
                <a:latin typeface="宋体" pitchFamily="2" charset="-122"/>
              </a:rPr>
              <a:t>简单、时间</a:t>
            </a:r>
            <a:r>
              <a:rPr lang="zh-CN" altLang="en-US" sz="2200" b="1" dirty="0" smtClean="0">
                <a:latin typeface="宋体" pitchFamily="2" charset="-122"/>
              </a:rPr>
              <a:t>浪费大，适合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CPU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内部</a:t>
            </a:r>
            <a:r>
              <a:rPr lang="zh-CN" altLang="en-US" sz="2200" b="1" dirty="0" smtClean="0">
                <a:latin typeface="宋体" pitchFamily="2" charset="-122"/>
              </a:rPr>
              <a:t>的</a:t>
            </a:r>
            <a:r>
              <a:rPr lang="en-US" altLang="zh-CN" sz="2200" dirty="0" err="1" smtClean="0"/>
              <a:t>μ</a:t>
            </a:r>
            <a:r>
              <a:rPr lang="en-US" altLang="zh-CN" sz="2200" b="1" dirty="0" err="1" smtClean="0">
                <a:latin typeface="+mn-ea"/>
              </a:rPr>
              <a:t>OP</a:t>
            </a:r>
            <a:r>
              <a:rPr lang="zh-CN" altLang="en-US" sz="2200" b="1" dirty="0" smtClean="0">
                <a:latin typeface="+mn-ea"/>
              </a:rPr>
              <a:t>定时</a:t>
            </a:r>
            <a:endParaRPr lang="en-US" altLang="zh-CN" sz="2200" b="1" dirty="0" smtClean="0">
              <a:latin typeface="+mn-ea"/>
            </a:endParaRPr>
          </a:p>
          <a:p>
            <a:pPr algn="l"/>
            <a:r>
              <a:rPr lang="en-US" altLang="zh-CN" sz="1800" b="1" dirty="0" smtClean="0">
                <a:latin typeface="+mn-ea"/>
              </a:rPr>
              <a:t>            (CLK</a:t>
            </a:r>
            <a:r>
              <a:rPr lang="zh-CN" altLang="en-US" sz="1800" b="1" dirty="0" smtClean="0">
                <a:latin typeface="+mn-ea"/>
              </a:rPr>
              <a:t>＝</a:t>
            </a:r>
            <a:r>
              <a:rPr lang="en-US" altLang="zh-CN" sz="1800" b="1" dirty="0" smtClean="0">
                <a:latin typeface="+mn-ea"/>
              </a:rPr>
              <a:t>max{</a:t>
            </a:r>
            <a:r>
              <a:rPr lang="en-US" altLang="zh-CN" sz="1800" dirty="0" err="1" smtClean="0"/>
              <a:t>μ</a:t>
            </a:r>
            <a:r>
              <a:rPr lang="en-US" altLang="zh-CN" sz="1800" b="1" dirty="0" err="1" smtClean="0">
                <a:latin typeface="+mn-ea"/>
              </a:rPr>
              <a:t>OP</a:t>
            </a:r>
            <a:r>
              <a:rPr lang="en-US" altLang="zh-CN" sz="1800" b="1" baseline="-18000" dirty="0" err="1" smtClean="0">
                <a:latin typeface="+mn-ea"/>
              </a:rPr>
              <a:t>i</a:t>
            </a:r>
            <a:r>
              <a:rPr lang="en-US" altLang="zh-CN" sz="1800" b="1" dirty="0" smtClean="0">
                <a:latin typeface="+mn-ea"/>
              </a:rPr>
              <a:t>})     (</a:t>
            </a:r>
            <a:r>
              <a:rPr lang="zh-CN" altLang="en-US" sz="1800" b="1" dirty="0" smtClean="0">
                <a:latin typeface="+mn-ea"/>
              </a:rPr>
              <a:t>时延相近</a:t>
            </a:r>
            <a:r>
              <a:rPr lang="en-US" altLang="zh-CN" sz="1800" b="1" dirty="0" smtClean="0">
                <a:latin typeface="+mn-ea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grpSp>
        <p:nvGrpSpPr>
          <p:cNvPr id="348" name="组合 347"/>
          <p:cNvGrpSpPr/>
          <p:nvPr/>
        </p:nvGrpSpPr>
        <p:grpSpPr>
          <a:xfrm>
            <a:off x="2519772" y="2924944"/>
            <a:ext cx="3780420" cy="1584176"/>
            <a:chOff x="683568" y="2636912"/>
            <a:chExt cx="3780420" cy="1584176"/>
          </a:xfrm>
        </p:grpSpPr>
        <p:cxnSp>
          <p:nvCxnSpPr>
            <p:cNvPr id="349" name="直接连接符 348"/>
            <p:cNvCxnSpPr/>
            <p:nvPr/>
          </p:nvCxnSpPr>
          <p:spPr>
            <a:xfrm flipH="1">
              <a:off x="2627201" y="2924944"/>
              <a:ext cx="583" cy="129614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Text Box 108"/>
            <p:cNvSpPr txBox="1">
              <a:spLocks noChangeArrowheads="1"/>
            </p:cNvSpPr>
            <p:nvPr/>
          </p:nvSpPr>
          <p:spPr bwMode="auto">
            <a:xfrm>
              <a:off x="683568" y="2636912"/>
              <a:ext cx="936104" cy="1584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8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CLK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r">
                <a:lnSpc>
                  <a:spcPct val="155000"/>
                </a:lnSpc>
              </a:pPr>
              <a:r>
                <a:rPr lang="en-US" altLang="zh-CN" sz="1800" dirty="0"/>
                <a:t>μ</a:t>
              </a:r>
              <a:r>
                <a:rPr lang="en-US" altLang="zh-CN" sz="1800" b="1" dirty="0">
                  <a:latin typeface="宋体" pitchFamily="2" charset="-122"/>
                </a:rPr>
                <a:t>OPCmd1</a:t>
              </a:r>
            </a:p>
            <a:p>
              <a:pPr algn="r">
                <a:lnSpc>
                  <a:spcPct val="155000"/>
                </a:lnSpc>
              </a:pPr>
              <a:r>
                <a:rPr lang="en-US" altLang="zh-CN" sz="1800" dirty="0" smtClean="0"/>
                <a:t>μ</a:t>
              </a:r>
              <a:r>
                <a:rPr lang="en-US" altLang="zh-CN" sz="1800" b="1" dirty="0" smtClean="0">
                  <a:latin typeface="宋体" pitchFamily="2" charset="-122"/>
                </a:rPr>
                <a:t>OPCmd2</a:t>
              </a:r>
            </a:p>
            <a:p>
              <a:pPr algn="r">
                <a:lnSpc>
                  <a:spcPct val="155000"/>
                </a:lnSpc>
              </a:pPr>
              <a:r>
                <a:rPr lang="en-US" altLang="zh-CN" sz="1800" dirty="0" smtClean="0"/>
                <a:t>μ</a:t>
              </a:r>
              <a:r>
                <a:rPr lang="en-US" altLang="zh-CN" sz="1800" b="1" dirty="0" smtClean="0">
                  <a:latin typeface="宋体" pitchFamily="2" charset="-122"/>
                </a:rPr>
                <a:t>OPCmd3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351" name="直接连接符 350"/>
            <p:cNvCxnSpPr/>
            <p:nvPr/>
          </p:nvCxnSpPr>
          <p:spPr>
            <a:xfrm>
              <a:off x="4355976" y="2924944"/>
              <a:ext cx="0" cy="129614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接连接符 351"/>
            <p:cNvCxnSpPr/>
            <p:nvPr/>
          </p:nvCxnSpPr>
          <p:spPr>
            <a:xfrm flipH="1">
              <a:off x="1764271" y="2924944"/>
              <a:ext cx="583" cy="129614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接连接符 352"/>
            <p:cNvCxnSpPr/>
            <p:nvPr/>
          </p:nvCxnSpPr>
          <p:spPr>
            <a:xfrm>
              <a:off x="3493046" y="2924944"/>
              <a:ext cx="0" cy="129614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接连接符 353"/>
            <p:cNvCxnSpPr/>
            <p:nvPr/>
          </p:nvCxnSpPr>
          <p:spPr>
            <a:xfrm>
              <a:off x="1764854" y="2636912"/>
              <a:ext cx="43414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/>
            <p:nvPr/>
          </p:nvCxnSpPr>
          <p:spPr>
            <a:xfrm>
              <a:off x="1763688" y="2636912"/>
              <a:ext cx="1166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接连接符 355"/>
            <p:cNvCxnSpPr/>
            <p:nvPr/>
          </p:nvCxnSpPr>
          <p:spPr>
            <a:xfrm>
              <a:off x="1692846" y="2924944"/>
              <a:ext cx="72008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接连接符 356"/>
            <p:cNvCxnSpPr/>
            <p:nvPr/>
          </p:nvCxnSpPr>
          <p:spPr>
            <a:xfrm>
              <a:off x="4355976" y="2636912"/>
              <a:ext cx="108012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接连接符 357"/>
            <p:cNvCxnSpPr/>
            <p:nvPr/>
          </p:nvCxnSpPr>
          <p:spPr>
            <a:xfrm flipH="1">
              <a:off x="2624758" y="3073730"/>
              <a:ext cx="3026" cy="28326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连接符 358"/>
            <p:cNvCxnSpPr/>
            <p:nvPr/>
          </p:nvCxnSpPr>
          <p:spPr>
            <a:xfrm>
              <a:off x="1764854" y="3068960"/>
              <a:ext cx="859904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连接符 359"/>
            <p:cNvCxnSpPr/>
            <p:nvPr/>
          </p:nvCxnSpPr>
          <p:spPr>
            <a:xfrm flipH="1">
              <a:off x="1763688" y="3068960"/>
              <a:ext cx="1166" cy="28803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/>
            <p:cNvCxnSpPr/>
            <p:nvPr/>
          </p:nvCxnSpPr>
          <p:spPr>
            <a:xfrm>
              <a:off x="1692846" y="3356992"/>
              <a:ext cx="72008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连接符 361"/>
            <p:cNvCxnSpPr/>
            <p:nvPr/>
          </p:nvCxnSpPr>
          <p:spPr>
            <a:xfrm>
              <a:off x="2623592" y="3356992"/>
              <a:ext cx="869454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/>
            <p:cNvCxnSpPr/>
            <p:nvPr/>
          </p:nvCxnSpPr>
          <p:spPr>
            <a:xfrm flipH="1">
              <a:off x="3491879" y="3505778"/>
              <a:ext cx="1" cy="28326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连接符 363"/>
            <p:cNvCxnSpPr/>
            <p:nvPr/>
          </p:nvCxnSpPr>
          <p:spPr>
            <a:xfrm>
              <a:off x="2623591" y="3501008"/>
              <a:ext cx="869455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接连接符 364"/>
            <p:cNvCxnSpPr/>
            <p:nvPr/>
          </p:nvCxnSpPr>
          <p:spPr>
            <a:xfrm>
              <a:off x="2623591" y="3501008"/>
              <a:ext cx="0" cy="28803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连接符 365"/>
            <p:cNvCxnSpPr/>
            <p:nvPr/>
          </p:nvCxnSpPr>
          <p:spPr>
            <a:xfrm>
              <a:off x="1694942" y="3789040"/>
              <a:ext cx="931329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/>
            <p:cNvCxnSpPr/>
            <p:nvPr/>
          </p:nvCxnSpPr>
          <p:spPr>
            <a:xfrm>
              <a:off x="3483496" y="3789040"/>
              <a:ext cx="980492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连接符 367"/>
            <p:cNvCxnSpPr/>
            <p:nvPr/>
          </p:nvCxnSpPr>
          <p:spPr>
            <a:xfrm>
              <a:off x="2195736" y="2636912"/>
              <a:ext cx="1166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连接符 368"/>
            <p:cNvCxnSpPr/>
            <p:nvPr/>
          </p:nvCxnSpPr>
          <p:spPr>
            <a:xfrm>
              <a:off x="2193640" y="2924944"/>
              <a:ext cx="43414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接连接符 369"/>
            <p:cNvCxnSpPr/>
            <p:nvPr/>
          </p:nvCxnSpPr>
          <p:spPr>
            <a:xfrm>
              <a:off x="2628950" y="2636912"/>
              <a:ext cx="43414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/>
            <p:cNvCxnSpPr/>
            <p:nvPr/>
          </p:nvCxnSpPr>
          <p:spPr>
            <a:xfrm>
              <a:off x="2627784" y="2636912"/>
              <a:ext cx="1166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接连接符 371"/>
            <p:cNvCxnSpPr/>
            <p:nvPr/>
          </p:nvCxnSpPr>
          <p:spPr>
            <a:xfrm>
              <a:off x="3059832" y="2636912"/>
              <a:ext cx="1166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接连接符 372"/>
            <p:cNvCxnSpPr/>
            <p:nvPr/>
          </p:nvCxnSpPr>
          <p:spPr>
            <a:xfrm>
              <a:off x="3057736" y="2924944"/>
              <a:ext cx="43414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接连接符 373"/>
            <p:cNvCxnSpPr/>
            <p:nvPr/>
          </p:nvCxnSpPr>
          <p:spPr>
            <a:xfrm>
              <a:off x="3493046" y="2636912"/>
              <a:ext cx="43414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接连接符 374"/>
            <p:cNvCxnSpPr/>
            <p:nvPr/>
          </p:nvCxnSpPr>
          <p:spPr>
            <a:xfrm>
              <a:off x="3491880" y="2636912"/>
              <a:ext cx="1166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接连接符 375"/>
            <p:cNvCxnSpPr/>
            <p:nvPr/>
          </p:nvCxnSpPr>
          <p:spPr>
            <a:xfrm>
              <a:off x="3923928" y="2636912"/>
              <a:ext cx="1166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接连接符 376"/>
            <p:cNvCxnSpPr/>
            <p:nvPr/>
          </p:nvCxnSpPr>
          <p:spPr>
            <a:xfrm>
              <a:off x="3921832" y="2924944"/>
              <a:ext cx="43414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连接符 377"/>
            <p:cNvCxnSpPr/>
            <p:nvPr/>
          </p:nvCxnSpPr>
          <p:spPr>
            <a:xfrm>
              <a:off x="4354810" y="2636912"/>
              <a:ext cx="1166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连接符 378"/>
            <p:cNvCxnSpPr/>
            <p:nvPr/>
          </p:nvCxnSpPr>
          <p:spPr>
            <a:xfrm flipH="1">
              <a:off x="3496072" y="3937826"/>
              <a:ext cx="1" cy="28326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连接符 379"/>
            <p:cNvCxnSpPr/>
            <p:nvPr/>
          </p:nvCxnSpPr>
          <p:spPr>
            <a:xfrm>
              <a:off x="2627784" y="3933056"/>
              <a:ext cx="869455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/>
            <p:cNvCxnSpPr/>
            <p:nvPr/>
          </p:nvCxnSpPr>
          <p:spPr>
            <a:xfrm>
              <a:off x="2627784" y="3933056"/>
              <a:ext cx="0" cy="28803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连接符 381"/>
            <p:cNvCxnSpPr/>
            <p:nvPr/>
          </p:nvCxnSpPr>
          <p:spPr>
            <a:xfrm>
              <a:off x="1695873" y="4221088"/>
              <a:ext cx="933077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/>
            <p:cNvCxnSpPr/>
            <p:nvPr/>
          </p:nvCxnSpPr>
          <p:spPr>
            <a:xfrm>
              <a:off x="3497239" y="4221088"/>
              <a:ext cx="966749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接连接符 383"/>
            <p:cNvCxnSpPr/>
            <p:nvPr/>
          </p:nvCxnSpPr>
          <p:spPr>
            <a:xfrm>
              <a:off x="4355976" y="3073730"/>
              <a:ext cx="0" cy="28326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连接符 384"/>
            <p:cNvCxnSpPr/>
            <p:nvPr/>
          </p:nvCxnSpPr>
          <p:spPr>
            <a:xfrm>
              <a:off x="3493046" y="3068960"/>
              <a:ext cx="859904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接连接符 385"/>
            <p:cNvCxnSpPr/>
            <p:nvPr/>
          </p:nvCxnSpPr>
          <p:spPr>
            <a:xfrm flipH="1">
              <a:off x="3491880" y="3068960"/>
              <a:ext cx="1166" cy="28803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/>
            <p:cNvCxnSpPr/>
            <p:nvPr/>
          </p:nvCxnSpPr>
          <p:spPr>
            <a:xfrm>
              <a:off x="4355976" y="3356992"/>
              <a:ext cx="108012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8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" name="AutoShape 4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5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/>
      <p:bldP spid="334" grpId="0"/>
      <p:bldP spid="32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55</a:t>
            </a:fld>
            <a:endParaRPr lang="en-US" altLang="zh-CN"/>
          </a:p>
        </p:txBody>
      </p:sp>
      <p:sp>
        <p:nvSpPr>
          <p:cNvPr id="3" name="Text Box 168"/>
          <p:cNvSpPr txBox="1">
            <a:spLocks noChangeArrowheads="1"/>
          </p:cNvSpPr>
          <p:nvPr/>
        </p:nvSpPr>
        <p:spPr bwMode="auto">
          <a:xfrm>
            <a:off x="179512" y="260648"/>
            <a:ext cx="8856984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*异步控制方式：  </a:t>
            </a:r>
            <a:r>
              <a:rPr lang="en-US" altLang="zh-CN" sz="2200" b="1" dirty="0" smtClean="0">
                <a:latin typeface="宋体" pitchFamily="2" charset="-122"/>
              </a:rPr>
              <a:t>--</a:t>
            </a:r>
            <a:r>
              <a:rPr lang="zh-CN" altLang="en-US" sz="2200" b="1" dirty="0" smtClean="0">
                <a:latin typeface="宋体" pitchFamily="2" charset="-122"/>
              </a:rPr>
              <a:t>又称应答方式或握手方式</a:t>
            </a:r>
            <a:endParaRPr lang="zh-CN" altLang="en-US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   各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的时序只受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专门的</a:t>
            </a:r>
            <a:r>
              <a:rPr lang="zh-CN" altLang="en-US" b="1" u="sng" dirty="0" smtClean="0">
                <a:latin typeface="宋体" pitchFamily="2" charset="-122"/>
              </a:rPr>
              <a:t>联络信号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应答信号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控制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定时原理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发出</a:t>
            </a:r>
            <a:r>
              <a:rPr lang="en-US" altLang="zh-CN" sz="2200" dirty="0" err="1" smtClean="0"/>
              <a:t>μ</a:t>
            </a:r>
            <a:r>
              <a:rPr lang="en-US" altLang="zh-CN" sz="2200" b="1" dirty="0" err="1" smtClean="0">
                <a:latin typeface="宋体" pitchFamily="2" charset="-122"/>
              </a:rPr>
              <a:t>OPCmd</a:t>
            </a:r>
            <a:r>
              <a:rPr lang="zh-CN" altLang="en-US" sz="2200" b="1" dirty="0" smtClean="0">
                <a:latin typeface="宋体" pitchFamily="2" charset="-122"/>
              </a:rPr>
              <a:t>后，</a:t>
            </a:r>
            <a:r>
              <a:rPr lang="zh-CN" altLang="en-US" sz="2200" b="1" u="sng" dirty="0" smtClean="0">
                <a:latin typeface="宋体" pitchFamily="2" charset="-122"/>
              </a:rPr>
              <a:t>收到</a:t>
            </a:r>
            <a:r>
              <a:rPr lang="zh-CN" altLang="en-US" sz="2200" b="1" u="sng" dirty="0">
                <a:latin typeface="宋体" pitchFamily="2" charset="-122"/>
              </a:rPr>
              <a:t>应答信号</a:t>
            </a:r>
            <a:r>
              <a:rPr lang="zh-CN" altLang="en-US" sz="2200" b="1" dirty="0" smtClean="0">
                <a:latin typeface="宋体" pitchFamily="2" charset="-122"/>
              </a:rPr>
              <a:t>时本</a:t>
            </a:r>
            <a:r>
              <a:rPr lang="en-US" altLang="zh-CN" sz="2200" dirty="0" err="1"/>
              <a:t>μ</a:t>
            </a:r>
            <a:r>
              <a:rPr lang="en-US" altLang="zh-CN" sz="2200" b="1" dirty="0" err="1">
                <a:latin typeface="宋体" pitchFamily="2" charset="-122"/>
              </a:rPr>
              <a:t>OP</a:t>
            </a:r>
            <a:r>
              <a:rPr lang="zh-CN" altLang="en-US" sz="2200" b="1" dirty="0" smtClean="0">
                <a:latin typeface="宋体" pitchFamily="2" charset="-122"/>
              </a:rPr>
              <a:t>完成，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i="1" dirty="0" smtClean="0">
                <a:latin typeface="宋体" pitchFamily="2" charset="-122"/>
              </a:rPr>
              <a:t>                </a:t>
            </a:r>
            <a:r>
              <a:rPr lang="zh-CN" altLang="en-US" sz="2200" b="1" dirty="0" smtClean="0">
                <a:latin typeface="宋体" pitchFamily="2" charset="-122"/>
              </a:rPr>
              <a:t>节拍周期</a:t>
            </a:r>
            <a:r>
              <a:rPr lang="en-US" altLang="zh-CN" sz="2200" b="1" i="1" dirty="0" smtClean="0">
                <a:latin typeface="宋体" pitchFamily="2" charset="-122"/>
              </a:rPr>
              <a:t>T</a:t>
            </a:r>
            <a:r>
              <a:rPr lang="en-US" altLang="zh-CN" sz="2200" b="1" baseline="-16000" dirty="0" smtClean="0">
                <a:latin typeface="宋体" pitchFamily="2" charset="-122"/>
              </a:rPr>
              <a:t>CP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i="1" dirty="0">
                <a:latin typeface="宋体" pitchFamily="2" charset="-122"/>
              </a:rPr>
              <a:t>T</a:t>
            </a:r>
            <a:r>
              <a:rPr lang="zh-CN" altLang="en-US" sz="2200" b="1" baseline="-16000" dirty="0">
                <a:latin typeface="宋体" pitchFamily="2" charset="-122"/>
              </a:rPr>
              <a:t>收到应答</a:t>
            </a:r>
            <a:r>
              <a:rPr lang="zh-CN" altLang="en-US" sz="2200" b="1" dirty="0">
                <a:latin typeface="宋体" pitchFamily="2" charset="-122"/>
              </a:rPr>
              <a:t>－</a:t>
            </a:r>
            <a:r>
              <a:rPr lang="en-US" altLang="zh-CN" sz="2200" b="1" i="1" dirty="0">
                <a:latin typeface="宋体" pitchFamily="2" charset="-122"/>
              </a:rPr>
              <a:t>T</a:t>
            </a:r>
            <a:r>
              <a:rPr lang="zh-CN" altLang="en-US" sz="2200" b="1" baseline="-16000" dirty="0">
                <a:latin typeface="宋体" pitchFamily="2" charset="-122"/>
              </a:rPr>
              <a:t>发出</a:t>
            </a:r>
            <a:r>
              <a:rPr lang="zh-CN" altLang="en-US" sz="2200" b="1" baseline="-16000" dirty="0" smtClean="0">
                <a:latin typeface="宋体" pitchFamily="2" charset="-122"/>
              </a:rPr>
              <a:t>命令</a:t>
            </a:r>
            <a:endParaRPr lang="en-US" altLang="zh-CN" b="1" baseline="-16000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210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定时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逻辑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grpSp>
        <p:nvGrpSpPr>
          <p:cNvPr id="69" name="组合 68"/>
          <p:cNvGrpSpPr/>
          <p:nvPr/>
        </p:nvGrpSpPr>
        <p:grpSpPr>
          <a:xfrm>
            <a:off x="1547664" y="2204864"/>
            <a:ext cx="5544616" cy="1872208"/>
            <a:chOff x="-108520" y="3573016"/>
            <a:chExt cx="5544616" cy="1872208"/>
          </a:xfrm>
        </p:grpSpPr>
        <p:cxnSp>
          <p:nvCxnSpPr>
            <p:cNvPr id="70" name="直接连接符 69"/>
            <p:cNvCxnSpPr/>
            <p:nvPr/>
          </p:nvCxnSpPr>
          <p:spPr>
            <a:xfrm>
              <a:off x="2049624" y="3579366"/>
              <a:ext cx="0" cy="186585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 Box 108"/>
            <p:cNvSpPr txBox="1">
              <a:spLocks noChangeArrowheads="1"/>
            </p:cNvSpPr>
            <p:nvPr/>
          </p:nvSpPr>
          <p:spPr bwMode="auto">
            <a:xfrm>
              <a:off x="-108520" y="3579366"/>
              <a:ext cx="1872208" cy="1584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05000"/>
                </a:lnSpc>
              </a:pPr>
              <a:r>
                <a:rPr lang="en-US" altLang="zh-CN" sz="1800" dirty="0" smtClean="0">
                  <a:latin typeface="+mn-lt"/>
                </a:rPr>
                <a:t>μ</a:t>
              </a:r>
              <a:r>
                <a:rPr lang="en-US" altLang="zh-CN" sz="1800" b="1" dirty="0" smtClean="0">
                  <a:latin typeface="宋体" pitchFamily="2" charset="-122"/>
                </a:rPr>
                <a:t>OPCmd1</a:t>
              </a:r>
            </a:p>
            <a:p>
              <a:pPr algn="r">
                <a:lnSpc>
                  <a:spcPct val="165000"/>
                </a:lnSpc>
              </a:pPr>
              <a:r>
                <a:rPr lang="en-US" altLang="zh-CN" sz="1800" dirty="0"/>
                <a:t>μ</a:t>
              </a:r>
              <a:r>
                <a:rPr lang="en-US" altLang="zh-CN" sz="1800" b="1" dirty="0" smtClean="0">
                  <a:latin typeface="宋体" pitchFamily="2" charset="-122"/>
                </a:rPr>
                <a:t>OPCmd2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r">
                <a:lnSpc>
                  <a:spcPct val="16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如</a:t>
              </a:r>
              <a:r>
                <a:rPr lang="en-US" altLang="zh-CN" sz="1800" b="1" dirty="0" err="1" smtClean="0">
                  <a:latin typeface="宋体" pitchFamily="2" charset="-122"/>
                </a:rPr>
                <a:t>mfc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应答</a:t>
              </a:r>
              <a:r>
                <a:rPr lang="en-US" altLang="zh-CN" sz="1800" b="1" dirty="0" smtClean="0">
                  <a:latin typeface="宋体" pitchFamily="2" charset="-122"/>
                </a:rPr>
                <a:t>ACK1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6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应答</a:t>
              </a:r>
              <a:r>
                <a:rPr lang="en-US" altLang="zh-CN" sz="1800" b="1" dirty="0" smtClean="0">
                  <a:latin typeface="宋体" pitchFamily="2" charset="-122"/>
                </a:rPr>
                <a:t>ACK2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>
            <a:xfrm>
              <a:off x="1835696" y="4443462"/>
              <a:ext cx="43204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3995936" y="4006086"/>
              <a:ext cx="1080120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1835696" y="4299446"/>
              <a:ext cx="1942120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V="1">
              <a:off x="3779912" y="4006086"/>
              <a:ext cx="216024" cy="29336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 flipV="1">
              <a:off x="2267745" y="4443462"/>
              <a:ext cx="212724" cy="28803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2480469" y="4731494"/>
              <a:ext cx="867395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V="1">
              <a:off x="3347864" y="4443462"/>
              <a:ext cx="216024" cy="28803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3563888" y="4443462"/>
              <a:ext cx="187220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H="1" flipV="1">
              <a:off x="5076056" y="4006086"/>
              <a:ext cx="216024" cy="29336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5292080" y="4299446"/>
              <a:ext cx="144016" cy="1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2267744" y="3573016"/>
              <a:ext cx="1291431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1835696" y="3872726"/>
              <a:ext cx="216024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V="1">
              <a:off x="2051720" y="3573016"/>
              <a:ext cx="216024" cy="29971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 flipV="1">
              <a:off x="3559175" y="3573016"/>
              <a:ext cx="220737" cy="29971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3779912" y="3872726"/>
              <a:ext cx="1656184" cy="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1835696" y="4875510"/>
              <a:ext cx="1944216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flipH="1" flipV="1">
              <a:off x="3779912" y="4875510"/>
              <a:ext cx="216024" cy="28803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3995936" y="5163542"/>
              <a:ext cx="864096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flipV="1">
              <a:off x="4860032" y="4875510"/>
              <a:ext cx="216024" cy="28803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5076056" y="4875510"/>
              <a:ext cx="36004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3777816" y="3573016"/>
              <a:ext cx="0" cy="187220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5285792" y="3579366"/>
              <a:ext cx="0" cy="186585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2267744" y="3573016"/>
              <a:ext cx="0" cy="870446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3563888" y="3573016"/>
              <a:ext cx="1" cy="870446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弧形 95"/>
            <p:cNvSpPr/>
            <p:nvPr/>
          </p:nvSpPr>
          <p:spPr bwMode="auto">
            <a:xfrm>
              <a:off x="1763688" y="3723684"/>
              <a:ext cx="721036" cy="929452"/>
            </a:xfrm>
            <a:prstGeom prst="arc">
              <a:avLst>
                <a:gd name="adj1" fmla="val 16489910"/>
                <a:gd name="adj2" fmla="val 3613017"/>
              </a:avLst>
            </a:pr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7" name="弧形 96"/>
            <p:cNvSpPr/>
            <p:nvPr/>
          </p:nvSpPr>
          <p:spPr bwMode="auto">
            <a:xfrm>
              <a:off x="1905000" y="3645024"/>
              <a:ext cx="507716" cy="726430"/>
            </a:xfrm>
            <a:prstGeom prst="arc">
              <a:avLst>
                <a:gd name="adj1" fmla="val 7312201"/>
                <a:gd name="adj2" fmla="val 16768993"/>
              </a:avLst>
            </a:pr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8" name="弧形 97"/>
            <p:cNvSpPr/>
            <p:nvPr/>
          </p:nvSpPr>
          <p:spPr bwMode="auto">
            <a:xfrm>
              <a:off x="3346908" y="3722872"/>
              <a:ext cx="577020" cy="1004004"/>
            </a:xfrm>
            <a:prstGeom prst="arc">
              <a:avLst>
                <a:gd name="adj1" fmla="val 7074430"/>
                <a:gd name="adj2" fmla="val 16360453"/>
              </a:avLst>
            </a:pr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9" name="弧形 98"/>
            <p:cNvSpPr/>
            <p:nvPr/>
          </p:nvSpPr>
          <p:spPr bwMode="auto">
            <a:xfrm>
              <a:off x="3345656" y="3645024"/>
              <a:ext cx="542267" cy="929452"/>
            </a:xfrm>
            <a:prstGeom prst="arc">
              <a:avLst>
                <a:gd name="adj1" fmla="val 16128712"/>
                <a:gd name="adj2" fmla="val 184775"/>
              </a:avLst>
            </a:pr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411760" y="5157192"/>
              <a:ext cx="1047874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节拍周期</a:t>
              </a:r>
            </a:p>
          </p:txBody>
        </p:sp>
        <p:cxnSp>
          <p:nvCxnSpPr>
            <p:cNvPr id="101" name="直接连接符 100"/>
            <p:cNvCxnSpPr/>
            <p:nvPr/>
          </p:nvCxnSpPr>
          <p:spPr>
            <a:xfrm>
              <a:off x="3459634" y="5303500"/>
              <a:ext cx="32027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 flipH="1">
              <a:off x="2051720" y="5301208"/>
              <a:ext cx="360040" cy="2292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3995936" y="5157192"/>
              <a:ext cx="108012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节拍周期</a:t>
              </a:r>
            </a:p>
          </p:txBody>
        </p:sp>
        <p:cxnSp>
          <p:nvCxnSpPr>
            <p:cNvPr id="104" name="直接连接符 103"/>
            <p:cNvCxnSpPr/>
            <p:nvPr/>
          </p:nvCxnSpPr>
          <p:spPr>
            <a:xfrm>
              <a:off x="5079814" y="5303500"/>
              <a:ext cx="212266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flipH="1">
              <a:off x="3777816" y="5301208"/>
              <a:ext cx="218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 Box 161"/>
          <p:cNvSpPr txBox="1">
            <a:spLocks noChangeArrowheads="1"/>
          </p:cNvSpPr>
          <p:nvPr/>
        </p:nvSpPr>
        <p:spPr bwMode="auto">
          <a:xfrm>
            <a:off x="1763688" y="4581128"/>
            <a:ext cx="655272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</a:t>
            </a:r>
            <a:r>
              <a:rPr lang="zh-CN" altLang="en-US" sz="2200" b="1" dirty="0" smtClean="0">
                <a:latin typeface="宋体" pitchFamily="2" charset="-122"/>
              </a:rPr>
              <a:t>时间浪费小、控制复杂，适合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CPU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与外部</a:t>
            </a:r>
            <a:r>
              <a:rPr lang="zh-CN" altLang="en-US" sz="2200" b="1" dirty="0" smtClean="0">
                <a:latin typeface="宋体" pitchFamily="2" charset="-122"/>
              </a:rPr>
              <a:t>的</a:t>
            </a:r>
            <a:r>
              <a:rPr lang="en-US" altLang="zh-CN" sz="2200" dirty="0" err="1" smtClean="0"/>
              <a:t>μ</a:t>
            </a:r>
            <a:r>
              <a:rPr lang="en-US" altLang="zh-CN" sz="2200" b="1" dirty="0" err="1" smtClean="0">
                <a:latin typeface="+mn-ea"/>
              </a:rPr>
              <a:t>OP</a:t>
            </a:r>
            <a:r>
              <a:rPr lang="zh-CN" altLang="en-US" sz="2200" b="1" dirty="0" smtClean="0">
                <a:latin typeface="+mn-ea"/>
              </a:rPr>
              <a:t>定时</a:t>
            </a:r>
            <a:endParaRPr lang="en-US" altLang="zh-CN" sz="2200" b="1" dirty="0" smtClean="0">
              <a:latin typeface="+mn-ea"/>
            </a:endParaRPr>
          </a:p>
          <a:p>
            <a:pPr algn="l"/>
            <a:r>
              <a:rPr lang="en-US" altLang="zh-CN" sz="1800" b="1" dirty="0" smtClean="0">
                <a:latin typeface="+mn-ea"/>
              </a:rPr>
              <a:t>                                (</a:t>
            </a:r>
            <a:r>
              <a:rPr lang="zh-CN" altLang="en-US" sz="1800" b="1" dirty="0" smtClean="0">
                <a:latin typeface="+mn-ea"/>
              </a:rPr>
              <a:t>时延相差较大</a:t>
            </a:r>
            <a:r>
              <a:rPr lang="en-US" altLang="zh-CN" sz="1800" b="1" dirty="0" smtClean="0">
                <a:latin typeface="+mn-ea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108" name="Text Box 32"/>
          <p:cNvSpPr txBox="1">
            <a:spLocks noChangeArrowheads="1"/>
          </p:cNvSpPr>
          <p:nvPr/>
        </p:nvSpPr>
        <p:spPr bwMode="auto">
          <a:xfrm>
            <a:off x="2555527" y="4149080"/>
            <a:ext cx="532884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CP</a:t>
            </a:r>
            <a:r>
              <a:rPr lang="zh-CN" altLang="en-US" b="1" dirty="0" smtClean="0">
                <a:latin typeface="宋体" pitchFamily="2" charset="-122"/>
              </a:rPr>
              <a:t>与应答信号同步，即</a:t>
            </a:r>
            <a:r>
              <a:rPr lang="en-US" altLang="zh-CN" b="1" dirty="0" smtClean="0">
                <a:latin typeface="宋体" pitchFamily="2" charset="-122"/>
              </a:rPr>
              <a:t>CP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err="1" smtClean="0">
                <a:latin typeface="宋体" pitchFamily="2" charset="-122"/>
              </a:rPr>
              <a:t>ACK</a:t>
            </a:r>
            <a:r>
              <a:rPr lang="en-US" altLang="zh-CN" b="1" i="1" baseline="-16000" dirty="0" err="1" smtClean="0">
                <a:latin typeface="+mn-lt"/>
              </a:rPr>
              <a:t>i</a:t>
            </a:r>
            <a:endParaRPr lang="zh-CN" altLang="en-US" b="1" i="1" baseline="-16000" dirty="0">
              <a:latin typeface="+mn-lt"/>
            </a:endParaRPr>
          </a:p>
        </p:txBody>
      </p:sp>
      <p:sp>
        <p:nvSpPr>
          <p:cNvPr id="109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76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10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56</a:t>
            </a:fld>
            <a:endParaRPr lang="en-US" altLang="zh-CN" dirty="0"/>
          </a:p>
        </p:txBody>
      </p:sp>
      <p:sp>
        <p:nvSpPr>
          <p:cNvPr id="3" name="Text Box 168"/>
          <p:cNvSpPr txBox="1">
            <a:spLocks noChangeArrowheads="1"/>
          </p:cNvSpPr>
          <p:nvPr/>
        </p:nvSpPr>
        <p:spPr bwMode="auto">
          <a:xfrm>
            <a:off x="179263" y="260648"/>
            <a:ext cx="878522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*联合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控制方式：  </a:t>
            </a:r>
            <a:r>
              <a:rPr lang="en-US" altLang="zh-CN" sz="2200" b="1" dirty="0">
                <a:latin typeface="宋体" pitchFamily="2" charset="-122"/>
              </a:rPr>
              <a:t>--</a:t>
            </a:r>
            <a:r>
              <a:rPr lang="zh-CN" altLang="en-US" sz="2200" b="1" dirty="0">
                <a:latin typeface="宋体" pitchFamily="2" charset="-122"/>
              </a:rPr>
              <a:t>又</a:t>
            </a:r>
            <a:r>
              <a:rPr lang="zh-CN" altLang="en-US" sz="2200" b="1" dirty="0" smtClean="0">
                <a:latin typeface="宋体" pitchFamily="2" charset="-122"/>
              </a:rPr>
              <a:t>称半同步方式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各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的时序受</a:t>
            </a:r>
            <a:r>
              <a:rPr lang="zh-CN" altLang="en-US" b="1" u="sng" dirty="0" smtClean="0">
                <a:latin typeface="宋体" pitchFamily="2" charset="-122"/>
              </a:rPr>
              <a:t>基准时钟信号</a:t>
            </a:r>
            <a:r>
              <a:rPr lang="zh-CN" altLang="en-US" b="1" dirty="0" smtClean="0">
                <a:latin typeface="宋体" pitchFamily="2" charset="-122"/>
              </a:rPr>
              <a:t>及</a:t>
            </a:r>
            <a:r>
              <a:rPr lang="zh-CN" altLang="en-US" b="1" u="sng" dirty="0">
                <a:latin typeface="宋体" pitchFamily="2" charset="-122"/>
              </a:rPr>
              <a:t>联络</a:t>
            </a:r>
            <a:r>
              <a:rPr lang="zh-CN" altLang="en-US" b="1" u="sng" dirty="0" smtClean="0">
                <a:latin typeface="宋体" pitchFamily="2" charset="-122"/>
              </a:rPr>
              <a:t>信号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共同</a:t>
            </a:r>
            <a:r>
              <a:rPr lang="zh-CN" altLang="en-US" b="1" dirty="0" smtClean="0">
                <a:latin typeface="宋体" pitchFamily="2" charset="-122"/>
              </a:rPr>
              <a:t>控制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定时原理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基础</a:t>
            </a:r>
            <a:r>
              <a:rPr lang="zh-CN" altLang="en-US" b="1" dirty="0" smtClean="0">
                <a:latin typeface="宋体" pitchFamily="2" charset="-122"/>
              </a:rPr>
              <a:t>为同步控制方式，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支持</a:t>
            </a:r>
            <a:r>
              <a:rPr lang="zh-CN" altLang="en-US" b="1" dirty="0" smtClean="0">
                <a:latin typeface="宋体" pitchFamily="2" charset="-122"/>
              </a:rPr>
              <a:t>异步控制方式；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 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6000" dirty="0" smtClean="0">
                <a:latin typeface="宋体" pitchFamily="2" charset="-122"/>
              </a:rPr>
              <a:t>CP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i="1" dirty="0" err="1" smtClean="0"/>
              <a:t>k</a:t>
            </a:r>
            <a:r>
              <a:rPr lang="en-US" altLang="zh-CN" b="1" i="1" dirty="0" err="1" smtClean="0">
                <a:solidFill>
                  <a:srgbClr val="990099"/>
                </a:solidFill>
                <a:latin typeface="宋体" pitchFamily="2" charset="-122"/>
              </a:rPr>
              <a:t>T</a:t>
            </a:r>
            <a:r>
              <a:rPr lang="en-US" altLang="zh-CN" b="1" baseline="-18000" dirty="0" err="1" smtClean="0">
                <a:solidFill>
                  <a:srgbClr val="990099"/>
                </a:solidFill>
                <a:latin typeface="宋体" pitchFamily="2" charset="-122"/>
              </a:rPr>
              <a:t>C</a:t>
            </a:r>
            <a:r>
              <a:rPr lang="zh-CN" altLang="en-US" b="1" dirty="0" smtClean="0">
                <a:latin typeface="宋体" pitchFamily="2" charset="-122"/>
              </a:rPr>
              <a:t>，整数</a:t>
            </a:r>
            <a:r>
              <a:rPr lang="en-US" altLang="zh-CN" b="1" i="1" dirty="0" smtClean="0"/>
              <a:t> </a:t>
            </a:r>
            <a:r>
              <a:rPr lang="en-US" altLang="zh-CN" b="1" i="1" dirty="0"/>
              <a:t>k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同步时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或</a:t>
            </a:r>
            <a:r>
              <a:rPr lang="zh-CN" altLang="en-US" b="1" dirty="0">
                <a:latin typeface="宋体" pitchFamily="2" charset="-122"/>
              </a:rPr>
              <a:t>＞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异步时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同步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-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异步转换的实现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定时逻辑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1800" b="1" dirty="0" smtClean="0">
              <a:latin typeface="宋体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44492" y="2989401"/>
            <a:ext cx="8785225" cy="975011"/>
            <a:chOff x="144492" y="2996952"/>
            <a:chExt cx="8785225" cy="975011"/>
          </a:xfrm>
        </p:grpSpPr>
        <p:sp>
          <p:nvSpPr>
            <p:cNvPr id="13" name="Text Box 77"/>
            <p:cNvSpPr txBox="1">
              <a:spLocks noChangeArrowheads="1"/>
            </p:cNvSpPr>
            <p:nvPr/>
          </p:nvSpPr>
          <p:spPr bwMode="auto">
            <a:xfrm>
              <a:off x="144492" y="2996952"/>
              <a:ext cx="8785225" cy="975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25000"/>
                </a:lnSpc>
              </a:pPr>
              <a:r>
                <a:rPr lang="en-US" altLang="zh-CN" b="1" dirty="0" smtClean="0">
                  <a:latin typeface="宋体" pitchFamily="2" charset="-122"/>
                </a:rPr>
                <a:t>          </a:t>
              </a:r>
              <a:r>
                <a:rPr lang="zh-CN" altLang="en-US" b="1" dirty="0" smtClean="0">
                  <a:latin typeface="宋体" pitchFamily="2" charset="-122"/>
                </a:rPr>
                <a:t>则 </a:t>
              </a:r>
              <a:r>
                <a:rPr lang="en-US" altLang="zh-CN" b="1" dirty="0" smtClean="0">
                  <a:latin typeface="宋体" pitchFamily="2" charset="-122"/>
                </a:rPr>
                <a:t>WMFC</a:t>
              </a:r>
              <a:r>
                <a:rPr lang="zh-CN" altLang="en-US" b="1" dirty="0" smtClean="0">
                  <a:latin typeface="宋体" pitchFamily="2" charset="-122"/>
                </a:rPr>
                <a:t>＝</a:t>
              </a:r>
              <a:r>
                <a:rPr lang="en-US" altLang="zh-CN" b="1" dirty="0" smtClean="0">
                  <a:latin typeface="宋体" pitchFamily="2" charset="-122"/>
                </a:rPr>
                <a:t>0</a:t>
              </a:r>
              <a:r>
                <a:rPr lang="zh-CN" altLang="en-US" b="1" dirty="0" smtClean="0">
                  <a:latin typeface="宋体" pitchFamily="2" charset="-122"/>
                </a:rPr>
                <a:t>时</a:t>
              </a:r>
              <a:r>
                <a:rPr lang="en-US" altLang="zh-CN" b="1" dirty="0" smtClean="0">
                  <a:latin typeface="宋体" pitchFamily="2" charset="-122"/>
                </a:rPr>
                <a:t>CP</a:t>
              </a:r>
              <a:r>
                <a:rPr lang="zh-CN" altLang="en-US" b="1" dirty="0" smtClean="0">
                  <a:latin typeface="宋体" pitchFamily="2" charset="-122"/>
                </a:rPr>
                <a:t>＝</a:t>
              </a:r>
              <a:r>
                <a:rPr lang="en-US" altLang="zh-CN" b="1" dirty="0" smtClean="0">
                  <a:latin typeface="宋体" pitchFamily="2" charset="-122"/>
                </a:rPr>
                <a:t>CLK</a:t>
              </a:r>
              <a:r>
                <a:rPr lang="zh-CN" altLang="en-US" b="1" dirty="0" smtClean="0">
                  <a:latin typeface="宋体" pitchFamily="2" charset="-122"/>
                </a:rPr>
                <a:t>，</a:t>
              </a:r>
              <a:r>
                <a:rPr lang="en-US" altLang="zh-CN" b="1" dirty="0" smtClean="0">
                  <a:latin typeface="宋体" pitchFamily="2" charset="-122"/>
                </a:rPr>
                <a:t>WMFC</a:t>
              </a:r>
              <a:r>
                <a:rPr lang="zh-CN" altLang="en-US" b="1" dirty="0" smtClean="0">
                  <a:latin typeface="宋体" pitchFamily="2" charset="-122"/>
                </a:rPr>
                <a:t>＝</a:t>
              </a:r>
              <a:r>
                <a:rPr lang="en-US" altLang="zh-CN" b="1" dirty="0" smtClean="0">
                  <a:latin typeface="宋体" pitchFamily="2" charset="-122"/>
                </a:rPr>
                <a:t>1</a:t>
              </a:r>
              <a:r>
                <a:rPr lang="zh-CN" altLang="en-US" b="1" dirty="0" smtClean="0">
                  <a:latin typeface="宋体" pitchFamily="2" charset="-122"/>
                </a:rPr>
                <a:t>时</a:t>
              </a:r>
              <a:r>
                <a:rPr lang="en-US" altLang="zh-CN" b="1" dirty="0" smtClean="0">
                  <a:latin typeface="宋体" pitchFamily="2" charset="-122"/>
                </a:rPr>
                <a:t>CP</a:t>
              </a:r>
              <a:r>
                <a:rPr lang="zh-CN" altLang="en-US" b="1" dirty="0" smtClean="0">
                  <a:latin typeface="宋体" pitchFamily="2" charset="-122"/>
                </a:rPr>
                <a:t>＝</a:t>
              </a:r>
              <a:r>
                <a:rPr lang="en-US" altLang="zh-CN" b="1" dirty="0" err="1" smtClean="0">
                  <a:latin typeface="宋体" pitchFamily="2" charset="-122"/>
                </a:rPr>
                <a:t>mfc</a:t>
              </a:r>
              <a:r>
                <a:rPr lang="en-US" altLang="zh-CN" b="1" dirty="0" smtClean="0">
                  <a:latin typeface="+mn-lt"/>
                </a:rPr>
                <a:t> · </a:t>
              </a:r>
              <a:r>
                <a:rPr lang="en-US" altLang="zh-CN" b="1" dirty="0" smtClean="0">
                  <a:latin typeface="+mn-ea"/>
                  <a:ea typeface="+mn-ea"/>
                </a:rPr>
                <a:t>CLK</a:t>
              </a:r>
              <a:r>
                <a:rPr lang="zh-CN" altLang="en-US" b="1" dirty="0" smtClean="0">
                  <a:latin typeface="+mn-ea"/>
                  <a:ea typeface="+mn-ea"/>
                </a:rPr>
                <a:t>；</a:t>
              </a:r>
              <a:endParaRPr lang="en-US" altLang="zh-CN" b="1" dirty="0" smtClean="0">
                <a:latin typeface="+mn-ea"/>
                <a:ea typeface="+mn-ea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zh-CN" b="1" dirty="0">
                  <a:latin typeface="+mn-ea"/>
                  <a:ea typeface="+mn-ea"/>
                </a:rPr>
                <a:t> </a:t>
              </a:r>
              <a:r>
                <a:rPr lang="en-US" altLang="zh-CN" b="1" dirty="0" smtClean="0">
                  <a:latin typeface="+mn-ea"/>
                  <a:ea typeface="+mn-ea"/>
                </a:rPr>
                <a:t>         </a:t>
              </a:r>
              <a:r>
                <a:rPr lang="zh-CN" altLang="en-US" b="1" dirty="0" smtClean="0">
                  <a:latin typeface="+mn-ea"/>
                  <a:ea typeface="+mn-ea"/>
                </a:rPr>
                <a:t>即 </a:t>
              </a:r>
              <a:r>
                <a:rPr lang="en-US" altLang="zh-CN" b="1" dirty="0" smtClean="0">
                  <a:latin typeface="+mn-ea"/>
                  <a:ea typeface="+mn-ea"/>
                </a:rPr>
                <a:t>CP</a:t>
              </a:r>
              <a:r>
                <a:rPr lang="zh-CN" altLang="en-US" b="1" dirty="0" smtClean="0">
                  <a:latin typeface="宋体" pitchFamily="2" charset="-122"/>
                </a:rPr>
                <a:t>＝</a:t>
              </a:r>
              <a:r>
                <a:rPr lang="en-US" altLang="zh-CN" b="1" dirty="0" smtClean="0">
                  <a:latin typeface="宋体" pitchFamily="2" charset="-122"/>
                </a:rPr>
                <a:t>(WMFC</a:t>
              </a:r>
              <a:r>
                <a:rPr lang="zh-CN" altLang="en-US" b="1" dirty="0" smtClean="0">
                  <a:latin typeface="宋体" pitchFamily="2" charset="-122"/>
                </a:rPr>
                <a:t>＋</a:t>
              </a:r>
              <a:r>
                <a:rPr lang="en-US" altLang="zh-CN" b="1" dirty="0" smtClean="0">
                  <a:latin typeface="宋体" pitchFamily="2" charset="-122"/>
                </a:rPr>
                <a:t>WMFC</a:t>
              </a:r>
              <a:r>
                <a:rPr lang="en-US" altLang="zh-CN" b="1" dirty="0" smtClean="0"/>
                <a:t> ·</a:t>
              </a:r>
              <a:r>
                <a:rPr lang="en-US" altLang="zh-CN" b="1" dirty="0"/>
                <a:t> </a:t>
              </a:r>
              <a:r>
                <a:rPr lang="en-US" altLang="zh-CN" b="1" dirty="0" err="1" smtClean="0">
                  <a:latin typeface="宋体" pitchFamily="2" charset="-122"/>
                </a:rPr>
                <a:t>mfc</a:t>
              </a:r>
              <a:r>
                <a:rPr lang="en-US" altLang="zh-CN" b="1" dirty="0" smtClean="0">
                  <a:latin typeface="宋体" pitchFamily="2" charset="-122"/>
                </a:rPr>
                <a:t>)</a:t>
              </a:r>
              <a:r>
                <a:rPr lang="en-US" altLang="zh-CN" b="1" dirty="0" smtClean="0"/>
                <a:t>· </a:t>
              </a:r>
              <a:r>
                <a:rPr lang="en-US" altLang="zh-CN" b="1" dirty="0" smtClean="0">
                  <a:latin typeface="+mn-ea"/>
                  <a:ea typeface="+mn-ea"/>
                </a:rPr>
                <a:t>CLK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 flipH="1">
              <a:off x="3009596" y="3543080"/>
              <a:ext cx="620857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组合 78"/>
          <p:cNvGrpSpPr/>
          <p:nvPr/>
        </p:nvGrpSpPr>
        <p:grpSpPr>
          <a:xfrm>
            <a:off x="611561" y="3933056"/>
            <a:ext cx="3528391" cy="1514650"/>
            <a:chOff x="899593" y="4365103"/>
            <a:chExt cx="3528391" cy="1514650"/>
          </a:xfrm>
        </p:grpSpPr>
        <p:sp>
          <p:nvSpPr>
            <p:cNvPr id="24" name="矩形 23"/>
            <p:cNvSpPr/>
            <p:nvPr/>
          </p:nvSpPr>
          <p:spPr>
            <a:xfrm>
              <a:off x="1475656" y="4365103"/>
              <a:ext cx="2448272" cy="115212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Text Box 260"/>
            <p:cNvSpPr txBox="1">
              <a:spLocks noChangeArrowheads="1"/>
            </p:cNvSpPr>
            <p:nvPr/>
          </p:nvSpPr>
          <p:spPr bwMode="auto">
            <a:xfrm>
              <a:off x="3563888" y="4437583"/>
              <a:ext cx="288032" cy="7556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&amp;</a:t>
              </a:r>
            </a:p>
          </p:txBody>
        </p:sp>
        <p:sp>
          <p:nvSpPr>
            <p:cNvPr id="26" name="Text Box 320"/>
            <p:cNvSpPr txBox="1">
              <a:spLocks noChangeArrowheads="1"/>
            </p:cNvSpPr>
            <p:nvPr/>
          </p:nvSpPr>
          <p:spPr bwMode="auto">
            <a:xfrm>
              <a:off x="899593" y="4437112"/>
              <a:ext cx="504056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CLK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 bwMode="auto">
            <a:xfrm>
              <a:off x="2627784" y="4869160"/>
              <a:ext cx="2295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 flipV="1">
              <a:off x="2123728" y="5517232"/>
              <a:ext cx="0" cy="1470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 bwMode="auto">
            <a:xfrm>
              <a:off x="1382260" y="4581128"/>
              <a:ext cx="218162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" name="Text Box 260"/>
            <p:cNvSpPr txBox="1">
              <a:spLocks noChangeArrowheads="1"/>
            </p:cNvSpPr>
            <p:nvPr/>
          </p:nvSpPr>
          <p:spPr bwMode="auto">
            <a:xfrm>
              <a:off x="2857308" y="4725145"/>
              <a:ext cx="346540" cy="7200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≥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33" name="Text Box 260"/>
            <p:cNvSpPr txBox="1">
              <a:spLocks noChangeArrowheads="1"/>
            </p:cNvSpPr>
            <p:nvPr/>
          </p:nvSpPr>
          <p:spPr bwMode="auto">
            <a:xfrm>
              <a:off x="2357083" y="4725144"/>
              <a:ext cx="198693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 bwMode="auto">
            <a:xfrm flipV="1">
              <a:off x="1691680" y="5517232"/>
              <a:ext cx="0" cy="1470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 bwMode="auto">
            <a:xfrm>
              <a:off x="2555776" y="5301208"/>
              <a:ext cx="30153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7" name="Text Box 260"/>
            <p:cNvSpPr txBox="1">
              <a:spLocks noChangeArrowheads="1"/>
            </p:cNvSpPr>
            <p:nvPr/>
          </p:nvSpPr>
          <p:spPr bwMode="auto">
            <a:xfrm>
              <a:off x="2357083" y="5085185"/>
              <a:ext cx="198693" cy="3600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&amp;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0" name="椭圆 39"/>
            <p:cNvSpPr/>
            <p:nvPr/>
          </p:nvSpPr>
          <p:spPr bwMode="auto">
            <a:xfrm>
              <a:off x="2557367" y="4834469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 bwMode="auto">
            <a:xfrm>
              <a:off x="1691680" y="5157192"/>
              <a:ext cx="66540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 flipV="1">
              <a:off x="2123728" y="5373216"/>
              <a:ext cx="229524" cy="144016"/>
            </a:xfrm>
            <a:prstGeom prst="bentConnector3">
              <a:avLst>
                <a:gd name="adj1" fmla="val -905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 bwMode="auto">
            <a:xfrm flipV="1">
              <a:off x="1691680" y="4869160"/>
              <a:ext cx="661572" cy="648072"/>
            </a:xfrm>
            <a:prstGeom prst="bentConnector3">
              <a:avLst>
                <a:gd name="adj1" fmla="val 89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>
              <a:off x="3203848" y="5085185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>
              <a:off x="3851920" y="4869160"/>
              <a:ext cx="2578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Text Box 320"/>
            <p:cNvSpPr txBox="1">
              <a:spLocks noChangeArrowheads="1"/>
            </p:cNvSpPr>
            <p:nvPr/>
          </p:nvSpPr>
          <p:spPr bwMode="auto">
            <a:xfrm>
              <a:off x="4103319" y="4759907"/>
              <a:ext cx="324665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CP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sp>
          <p:nvSpPr>
            <p:cNvPr id="61" name="Text Box 320"/>
            <p:cNvSpPr txBox="1">
              <a:spLocks noChangeArrowheads="1"/>
            </p:cNvSpPr>
            <p:nvPr/>
          </p:nvSpPr>
          <p:spPr bwMode="auto">
            <a:xfrm>
              <a:off x="1979712" y="5658767"/>
              <a:ext cx="432049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 smtClean="0">
                  <a:latin typeface="宋体" pitchFamily="2" charset="-122"/>
                </a:rPr>
                <a:t>mfc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62" name="Text Box 320"/>
            <p:cNvSpPr txBox="1">
              <a:spLocks noChangeArrowheads="1"/>
            </p:cNvSpPr>
            <p:nvPr/>
          </p:nvSpPr>
          <p:spPr bwMode="auto">
            <a:xfrm>
              <a:off x="1382260" y="5661248"/>
              <a:ext cx="597452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WMFC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grpSp>
        <p:nvGrpSpPr>
          <p:cNvPr id="197" name="组合 196"/>
          <p:cNvGrpSpPr/>
          <p:nvPr/>
        </p:nvGrpSpPr>
        <p:grpSpPr>
          <a:xfrm>
            <a:off x="4644008" y="3933056"/>
            <a:ext cx="4248472" cy="2081882"/>
            <a:chOff x="4644008" y="4005064"/>
            <a:chExt cx="4248472" cy="2081882"/>
          </a:xfrm>
        </p:grpSpPr>
        <p:sp>
          <p:nvSpPr>
            <p:cNvPr id="195" name="Text Box 109"/>
            <p:cNvSpPr txBox="1">
              <a:spLocks noChangeArrowheads="1"/>
            </p:cNvSpPr>
            <p:nvPr/>
          </p:nvSpPr>
          <p:spPr bwMode="auto">
            <a:xfrm>
              <a:off x="7026560" y="4365104"/>
              <a:ext cx="1145840" cy="499286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bg1">
                  <a:lumMod val="50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 anchorCtr="0"/>
            <a:lstStyle/>
            <a:p>
              <a:r>
                <a:rPr lang="zh-CN" altLang="en-US" sz="1600" dirty="0" smtClean="0">
                  <a:latin typeface="宋体" pitchFamily="2" charset="-122"/>
                </a:rPr>
                <a:t>异步方式</a:t>
              </a:r>
              <a:endParaRPr lang="zh-CN" altLang="en-US" sz="1600" dirty="0">
                <a:latin typeface="宋体" pitchFamily="2" charset="-122"/>
              </a:endParaRPr>
            </a:p>
          </p:txBody>
        </p:sp>
        <p:cxnSp>
          <p:nvCxnSpPr>
            <p:cNvPr id="107" name="直接连接符 106"/>
            <p:cNvCxnSpPr/>
            <p:nvPr/>
          </p:nvCxnSpPr>
          <p:spPr>
            <a:xfrm flipH="1">
              <a:off x="5289984" y="4293096"/>
              <a:ext cx="2096" cy="179385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 flipH="1">
              <a:off x="6586128" y="4293096"/>
              <a:ext cx="2096" cy="179385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 Box 108"/>
            <p:cNvSpPr txBox="1">
              <a:spLocks noChangeArrowheads="1"/>
            </p:cNvSpPr>
            <p:nvPr/>
          </p:nvSpPr>
          <p:spPr bwMode="auto">
            <a:xfrm>
              <a:off x="4644008" y="4005064"/>
              <a:ext cx="505222" cy="2081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8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CLK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WMFC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mfc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CP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0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1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2</a:t>
              </a:r>
            </a:p>
          </p:txBody>
        </p:sp>
        <p:cxnSp>
          <p:nvCxnSpPr>
            <p:cNvPr id="110" name="直接连接符 109"/>
            <p:cNvCxnSpPr/>
            <p:nvPr/>
          </p:nvCxnSpPr>
          <p:spPr>
            <a:xfrm>
              <a:off x="5506008" y="408184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5289984" y="407707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5289984" y="407707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5217976" y="4293096"/>
              <a:ext cx="72008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5506008" y="429309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5938056" y="408184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5722032" y="407707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5722032" y="407707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5938056" y="429309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6370104" y="408184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6154080" y="407707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>
              <a:off x="6154080" y="407707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>
              <a:off x="6370104" y="429309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>
              <a:off x="6802152" y="408184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>
              <a:off x="6586128" y="407707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>
              <a:off x="6586128" y="407707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6802152" y="429309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>
              <a:off x="7234200" y="408184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>
              <a:off x="7018176" y="407707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>
              <a:off x="7018176" y="407707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>
              <a:off x="7234200" y="429309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>
              <a:off x="7666248" y="408184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>
              <a:off x="7450224" y="407707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>
              <a:off x="7450224" y="407707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7666248" y="429309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8098296" y="408184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7882272" y="407707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7882272" y="407707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>
              <a:off x="8098296" y="429309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>
              <a:off x="8314320" y="407707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8314320" y="407707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5722032" y="5233970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5289984" y="5229200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5289984" y="522920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>
              <a:off x="5217976" y="5445224"/>
              <a:ext cx="7200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5724128" y="5445224"/>
              <a:ext cx="86619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6154080" y="5522002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5717840" y="5517232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5717840" y="5517232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>
              <a:off x="5220072" y="5733256"/>
              <a:ext cx="49986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6151984" y="5733256"/>
              <a:ext cx="87038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6586128" y="581003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6154080" y="5805264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6154080" y="5805264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5220072" y="6021288"/>
              <a:ext cx="93191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7020272" y="5233970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>
              <a:off x="6590320" y="5229200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6588224" y="522920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7020272" y="5517232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>
              <a:off x="5220072" y="4581128"/>
              <a:ext cx="1806488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7020272" y="4365104"/>
              <a:ext cx="0" cy="216024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5220072" y="4653136"/>
              <a:ext cx="187220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7092280" y="465313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5508104" y="4945938"/>
              <a:ext cx="0" cy="211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>
              <a:off x="5292080" y="4941168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>
              <a:off x="5292080" y="4941168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5220072" y="5157192"/>
              <a:ext cx="7200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>
              <a:off x="5508104" y="5157192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5940152" y="4945938"/>
              <a:ext cx="0" cy="211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>
              <a:off x="5724128" y="4941168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5724128" y="4941168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5940152" y="5157192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6372200" y="4945938"/>
              <a:ext cx="0" cy="211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6156176" y="4941168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6156176" y="4941168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6372200" y="5157192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6804248" y="4945938"/>
              <a:ext cx="0" cy="211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6588224" y="4941168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>
              <a:off x="6588224" y="4941168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6804248" y="5157192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>
              <a:off x="7092280" y="4945938"/>
              <a:ext cx="0" cy="211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7020272" y="4941168"/>
              <a:ext cx="7200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7020272" y="4941168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8532440" y="408184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>
              <a:off x="8532440" y="429309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>
              <a:off x="8748464" y="4077072"/>
              <a:ext cx="14401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>
              <a:off x="8748464" y="407707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>
              <a:off x="7026560" y="4365104"/>
              <a:ext cx="504056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>
              <a:off x="7098568" y="4869160"/>
              <a:ext cx="43204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7098568" y="5157192"/>
              <a:ext cx="43204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>
              <a:off x="7018176" y="5445224"/>
              <a:ext cx="51244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>
              <a:off x="7026560" y="5517232"/>
              <a:ext cx="51244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>
              <a:off x="6594512" y="6021288"/>
              <a:ext cx="93610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" name="矩形 192"/>
          <p:cNvSpPr/>
          <p:nvPr/>
        </p:nvSpPr>
        <p:spPr>
          <a:xfrm>
            <a:off x="2522402" y="2553434"/>
            <a:ext cx="6221943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以</a:t>
            </a:r>
            <a:r>
              <a:rPr lang="en-US" altLang="zh-CN" sz="2200" b="1" dirty="0">
                <a:latin typeface="宋体" pitchFamily="2" charset="-122"/>
              </a:rPr>
              <a:t>MEM</a:t>
            </a:r>
            <a:r>
              <a:rPr lang="zh-CN" altLang="en-US" sz="2200" b="1" dirty="0" smtClean="0">
                <a:latin typeface="宋体" pitchFamily="2" charset="-122"/>
              </a:rPr>
              <a:t>读</a:t>
            </a:r>
            <a:r>
              <a:rPr lang="en-US" altLang="zh-CN" sz="2200" dirty="0" err="1" smtClean="0"/>
              <a:t>μ</a:t>
            </a:r>
            <a:r>
              <a:rPr lang="en-US" altLang="zh-CN" sz="2200" b="1" dirty="0" err="1" smtClean="0">
                <a:latin typeface="宋体" pitchFamily="2" charset="-122"/>
              </a:rPr>
              <a:t>OP</a:t>
            </a:r>
            <a:r>
              <a:rPr lang="zh-CN" altLang="en-US" sz="2200" b="1" dirty="0">
                <a:latin typeface="宋体" pitchFamily="2" charset="-122"/>
              </a:rPr>
              <a:t>为例，</a:t>
            </a:r>
            <a:r>
              <a:rPr lang="zh-CN" altLang="en-US" sz="2200" b="1" dirty="0" smtClean="0">
                <a:latin typeface="宋体" pitchFamily="2" charset="-122"/>
              </a:rPr>
              <a:t>设信号</a:t>
            </a:r>
            <a:r>
              <a:rPr lang="zh-CN" altLang="en-US" sz="2200" b="1" dirty="0">
                <a:latin typeface="宋体" pitchFamily="2" charset="-122"/>
              </a:rPr>
              <a:t>为</a:t>
            </a:r>
            <a:r>
              <a:rPr lang="en-US" altLang="zh-CN" sz="2200" b="1" dirty="0" err="1" smtClean="0">
                <a:latin typeface="宋体" pitchFamily="2" charset="-122"/>
              </a:rPr>
              <a:t>mfc</a:t>
            </a:r>
            <a:r>
              <a:rPr lang="zh-CN" altLang="en-US" sz="2200" b="1" dirty="0" smtClean="0">
                <a:latin typeface="宋体" pitchFamily="2" charset="-122"/>
              </a:rPr>
              <a:t>及</a:t>
            </a:r>
            <a:r>
              <a:rPr lang="en-US" altLang="zh-CN" sz="2200" b="1" dirty="0" smtClean="0">
                <a:latin typeface="宋体" pitchFamily="2" charset="-122"/>
              </a:rPr>
              <a:t>WMFC</a:t>
            </a:r>
            <a:r>
              <a:rPr lang="en-US" altLang="zh-CN" sz="1800" b="1" dirty="0" smtClean="0">
                <a:latin typeface="宋体" pitchFamily="2" charset="-122"/>
              </a:rPr>
              <a:t>(0</a:t>
            </a:r>
            <a:r>
              <a:rPr lang="zh-CN" altLang="en-US" sz="1800" b="1" dirty="0" smtClean="0">
                <a:latin typeface="宋体" pitchFamily="2" charset="-122"/>
              </a:rPr>
              <a:t>时为同步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94" name="Text Box 77"/>
          <p:cNvSpPr txBox="1">
            <a:spLocks noChangeArrowheads="1"/>
          </p:cNvSpPr>
          <p:nvPr/>
        </p:nvSpPr>
        <p:spPr bwMode="auto">
          <a:xfrm>
            <a:off x="144494" y="5518971"/>
            <a:ext cx="457152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应用方法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用</a:t>
            </a:r>
            <a:r>
              <a:rPr lang="en-US" altLang="zh-CN" sz="2200" dirty="0" err="1" smtClean="0"/>
              <a:t>μ</a:t>
            </a:r>
            <a:r>
              <a:rPr lang="en-US" altLang="zh-CN" sz="2200" b="1" dirty="0" err="1" smtClean="0">
                <a:latin typeface="宋体" pitchFamily="2" charset="-122"/>
              </a:rPr>
              <a:t>OP</a:t>
            </a:r>
            <a:r>
              <a:rPr lang="zh-CN" altLang="en-US" sz="2200" b="1" dirty="0" smtClean="0">
                <a:latin typeface="宋体" pitchFamily="2" charset="-122"/>
              </a:rPr>
              <a:t>设置方式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4716016" y="2496471"/>
            <a:ext cx="2376264" cy="626499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grpSp>
        <p:nvGrpSpPr>
          <p:cNvPr id="80" name="组合 79"/>
          <p:cNvGrpSpPr/>
          <p:nvPr/>
        </p:nvGrpSpPr>
        <p:grpSpPr>
          <a:xfrm>
            <a:off x="7521091" y="4224263"/>
            <a:ext cx="1361864" cy="1793850"/>
            <a:chOff x="4139952" y="2492896"/>
            <a:chExt cx="1361864" cy="1793850"/>
          </a:xfrm>
        </p:grpSpPr>
        <p:cxnSp>
          <p:nvCxnSpPr>
            <p:cNvPr id="81" name="直接连接符 80"/>
            <p:cNvCxnSpPr/>
            <p:nvPr/>
          </p:nvCxnSpPr>
          <p:spPr>
            <a:xfrm>
              <a:off x="5364088" y="2492896"/>
              <a:ext cx="0" cy="179385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4139952" y="4221088"/>
              <a:ext cx="78999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4139952" y="3645024"/>
              <a:ext cx="121365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4925752" y="3721802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4148336" y="3717032"/>
              <a:ext cx="77741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4925752" y="2780928"/>
              <a:ext cx="576064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5357800" y="400983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4925752" y="4005064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4925752" y="4005064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4925752" y="2569674"/>
              <a:ext cx="0" cy="211254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4139952" y="2564904"/>
              <a:ext cx="783704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4781736" y="2852936"/>
              <a:ext cx="72008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4781736" y="285770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4139952" y="3068960"/>
              <a:ext cx="64178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4139952" y="3356992"/>
              <a:ext cx="7858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5141776" y="3145738"/>
              <a:ext cx="0" cy="211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4925752" y="3140968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4925752" y="3140968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5141776" y="3356992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5357800" y="3140968"/>
              <a:ext cx="14401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5357800" y="3140968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4925752" y="3933056"/>
              <a:ext cx="57606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5357800" y="4221088"/>
              <a:ext cx="14401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5357800" y="3429000"/>
              <a:ext cx="14401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>
              <a:off x="5357800" y="342900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Text Box 32"/>
          <p:cNvSpPr txBox="1">
            <a:spLocks noChangeArrowheads="1"/>
          </p:cNvSpPr>
          <p:nvPr/>
        </p:nvSpPr>
        <p:spPr bwMode="auto">
          <a:xfrm>
            <a:off x="4211960" y="2060848"/>
            <a:ext cx="453675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延长</a:t>
            </a:r>
            <a:r>
              <a:rPr lang="en-US" altLang="zh-CN" b="1" dirty="0" smtClean="0">
                <a:latin typeface="宋体" pitchFamily="2" charset="-122"/>
              </a:rPr>
              <a:t>CP</a:t>
            </a:r>
            <a:r>
              <a:rPr lang="zh-CN" altLang="en-US" b="1" dirty="0" smtClean="0">
                <a:latin typeface="宋体" pitchFamily="2" charset="-122"/>
              </a:rPr>
              <a:t>，用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OPCmd</a:t>
            </a:r>
            <a:r>
              <a:rPr lang="zh-CN" altLang="en-US" b="1" dirty="0" smtClean="0">
                <a:latin typeface="宋体" pitchFamily="2" charset="-122"/>
              </a:rPr>
              <a:t>表明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异步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同步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b="1" i="1" baseline="-16000" dirty="0">
              <a:latin typeface="+mn-lt"/>
            </a:endParaRPr>
          </a:p>
        </p:txBody>
      </p:sp>
      <p:sp>
        <p:nvSpPr>
          <p:cNvPr id="201" name="Text Box 77"/>
          <p:cNvSpPr txBox="1">
            <a:spLocks noChangeArrowheads="1"/>
          </p:cNvSpPr>
          <p:nvPr/>
        </p:nvSpPr>
        <p:spPr bwMode="auto">
          <a:xfrm>
            <a:off x="144494" y="5951019"/>
            <a:ext cx="8747986" cy="502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时间浪费小、</a:t>
            </a:r>
            <a:r>
              <a:rPr lang="zh-CN" altLang="en-US" sz="2200" b="1" dirty="0" smtClean="0">
                <a:latin typeface="宋体" pitchFamily="2" charset="-122"/>
              </a:rPr>
              <a:t>控制简单，</a:t>
            </a:r>
            <a:r>
              <a:rPr lang="zh-CN" altLang="en-US" sz="2200" b="1" dirty="0">
                <a:latin typeface="宋体" pitchFamily="2" charset="-122"/>
              </a:rPr>
              <a:t>适合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CPU</a:t>
            </a:r>
            <a:r>
              <a:rPr lang="zh-CN" altLang="en-US" sz="2200" b="1" dirty="0" smtClean="0">
                <a:latin typeface="宋体" pitchFamily="2" charset="-122"/>
              </a:rPr>
              <a:t>的所有</a:t>
            </a:r>
            <a:r>
              <a:rPr lang="en-US" altLang="zh-CN" sz="2200" dirty="0" err="1" smtClean="0"/>
              <a:t>μ</a:t>
            </a:r>
            <a:r>
              <a:rPr lang="en-US" altLang="zh-CN" sz="2200" b="1" dirty="0" err="1" smtClean="0">
                <a:latin typeface="+mn-ea"/>
              </a:rPr>
              <a:t>OP</a:t>
            </a:r>
            <a:r>
              <a:rPr lang="zh-CN" altLang="en-US" sz="2200" b="1" dirty="0">
                <a:latin typeface="+mn-ea"/>
              </a:rPr>
              <a:t>定时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196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99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cxnSp>
        <p:nvCxnSpPr>
          <p:cNvPr id="200" name="直接箭头连接符 199"/>
          <p:cNvCxnSpPr/>
          <p:nvPr/>
        </p:nvCxnSpPr>
        <p:spPr bwMode="auto">
          <a:xfrm>
            <a:off x="6454637" y="2496471"/>
            <a:ext cx="466541" cy="19087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02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06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" name="线形标注 2 203"/>
          <p:cNvSpPr/>
          <p:nvPr/>
        </p:nvSpPr>
        <p:spPr bwMode="auto">
          <a:xfrm>
            <a:off x="7022901" y="3535529"/>
            <a:ext cx="1941587" cy="321471"/>
          </a:xfrm>
          <a:prstGeom prst="borderCallout2">
            <a:avLst>
              <a:gd name="adj1" fmla="val 50268"/>
              <a:gd name="adj2" fmla="val -181"/>
              <a:gd name="adj3" fmla="val 51456"/>
              <a:gd name="adj4" fmla="val -8949"/>
              <a:gd name="adj5" fmla="val -45356"/>
              <a:gd name="adj6" fmla="val -21951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b="1" dirty="0" err="1" smtClean="0">
                <a:latin typeface="宋体" pitchFamily="2" charset="-122"/>
              </a:rPr>
              <a:t>mfc</a:t>
            </a:r>
            <a:r>
              <a:rPr lang="en-US" altLang="zh-CN" sz="1800" b="1" dirty="0" smtClean="0">
                <a:latin typeface="宋体" pitchFamily="2" charset="-122"/>
              </a:rPr>
              <a:t>=0</a:t>
            </a:r>
            <a:r>
              <a:rPr lang="zh-CN" altLang="en-US" sz="1800" b="1" dirty="0" smtClean="0">
                <a:latin typeface="宋体" pitchFamily="2" charset="-122"/>
              </a:rPr>
              <a:t>时</a:t>
            </a:r>
            <a:r>
              <a:rPr lang="en-US" altLang="zh-CN" sz="1800" b="1" dirty="0" smtClean="0">
                <a:latin typeface="宋体" pitchFamily="2" charset="-122"/>
              </a:rPr>
              <a:t>CP</a:t>
            </a:r>
            <a:r>
              <a:rPr lang="zh-CN" altLang="en-US" sz="1800" b="1" dirty="0" smtClean="0">
                <a:latin typeface="宋体" pitchFamily="2" charset="-122"/>
              </a:rPr>
              <a:t>被封锁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205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73086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719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/>
      <p:bldP spid="194" grpId="0"/>
      <p:bldP spid="198" grpId="0"/>
      <p:bldP spid="201" grpId="0"/>
      <p:bldP spid="204" grpId="0" animBg="1"/>
      <p:bldP spid="204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57</a:t>
            </a:fld>
            <a:endParaRPr lang="en-US" altLang="zh-CN"/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en-US" altLang="zh-CN" sz="2800" b="1" dirty="0" err="1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uOP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控制信号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的形成</a:t>
            </a:r>
          </a:p>
        </p:txBody>
      </p:sp>
      <p:sp>
        <p:nvSpPr>
          <p:cNvPr id="21" name="Text Box 132"/>
          <p:cNvSpPr txBox="1">
            <a:spLocks noChangeArrowheads="1"/>
          </p:cNvSpPr>
          <p:nvPr/>
        </p:nvSpPr>
        <p:spPr bwMode="auto">
          <a:xfrm>
            <a:off x="179512" y="896233"/>
            <a:ext cx="8785101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*CU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的任务</a:t>
            </a:r>
            <a:r>
              <a:rPr lang="zh-CN" altLang="en-US" b="1" spc="-140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spc="-50" dirty="0" smtClean="0">
                <a:solidFill>
                  <a:srgbClr val="990099"/>
                </a:solidFill>
                <a:latin typeface="宋体" pitchFamily="2" charset="-122"/>
              </a:rPr>
              <a:t>循环</a:t>
            </a:r>
            <a:r>
              <a:rPr lang="zh-CN" altLang="en-US" b="1" spc="-50" dirty="0" smtClean="0">
                <a:latin typeface="宋体" pitchFamily="2" charset="-122"/>
              </a:rPr>
              <a:t>地、</a:t>
            </a:r>
            <a:r>
              <a:rPr lang="zh-CN" altLang="en-US" b="1" spc="-50" dirty="0">
                <a:solidFill>
                  <a:srgbClr val="990099"/>
                </a:solidFill>
                <a:latin typeface="宋体" pitchFamily="2" charset="-122"/>
              </a:rPr>
              <a:t>有序</a:t>
            </a:r>
            <a:r>
              <a:rPr lang="zh-CN" altLang="en-US" b="1" spc="-50" dirty="0">
                <a:latin typeface="宋体" pitchFamily="2" charset="-122"/>
              </a:rPr>
              <a:t>地</a:t>
            </a:r>
            <a:r>
              <a:rPr lang="zh-CN" altLang="en-US" b="1" u="sng" spc="-50" dirty="0" smtClean="0">
                <a:solidFill>
                  <a:srgbClr val="FF3399"/>
                </a:solidFill>
                <a:latin typeface="宋体" pitchFamily="2" charset="-122"/>
              </a:rPr>
              <a:t>产生</a:t>
            </a:r>
            <a:r>
              <a:rPr lang="zh-CN" altLang="en-US" b="1" spc="-50" dirty="0" smtClean="0">
                <a:latin typeface="宋体" pitchFamily="2" charset="-122"/>
              </a:rPr>
              <a:t>工作</a:t>
            </a:r>
            <a:r>
              <a:rPr lang="zh-CN" altLang="en-US" b="1" spc="-50" dirty="0">
                <a:latin typeface="宋体" pitchFamily="2" charset="-122"/>
              </a:rPr>
              <a:t>流程</a:t>
            </a:r>
            <a:r>
              <a:rPr lang="zh-CN" altLang="en-US" b="1" u="sng" spc="-50" dirty="0" smtClean="0">
                <a:latin typeface="宋体" pitchFamily="2" charset="-122"/>
              </a:rPr>
              <a:t>所需</a:t>
            </a:r>
            <a:r>
              <a:rPr lang="zh-CN" altLang="en-US" b="1" spc="-50" dirty="0" smtClean="0">
                <a:latin typeface="宋体" pitchFamily="2" charset="-122"/>
              </a:rPr>
              <a:t>的</a:t>
            </a:r>
            <a:r>
              <a:rPr lang="en-US" altLang="zh-CN" spc="-50" dirty="0" err="1" smtClean="0">
                <a:solidFill>
                  <a:srgbClr val="FF3399"/>
                </a:solidFill>
              </a:rPr>
              <a:t>μ</a:t>
            </a:r>
            <a:r>
              <a:rPr lang="en-US" altLang="zh-CN" b="1" spc="-50" dirty="0" err="1" smtClean="0">
                <a:solidFill>
                  <a:srgbClr val="FF3399"/>
                </a:solidFill>
                <a:latin typeface="宋体" pitchFamily="2" charset="-122"/>
              </a:rPr>
              <a:t>OP</a:t>
            </a:r>
            <a:r>
              <a:rPr lang="zh-CN" altLang="en-US" b="1" spc="-50" dirty="0" smtClean="0">
                <a:solidFill>
                  <a:srgbClr val="FF3399"/>
                </a:solidFill>
                <a:latin typeface="宋体" pitchFamily="2" charset="-122"/>
              </a:rPr>
              <a:t>控制信号</a:t>
            </a:r>
            <a:endParaRPr lang="en-US" altLang="zh-CN" b="1" spc="-50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b="1" spc="-50" dirty="0" smtClean="0">
                <a:solidFill>
                  <a:schemeClr val="accent2"/>
                </a:solidFill>
                <a:latin typeface="宋体" pitchFamily="2" charset="-122"/>
              </a:rPr>
              <a:t>     实现机构</a:t>
            </a:r>
            <a:r>
              <a:rPr lang="en-US" altLang="zh-CN" b="1" spc="-50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000" b="1" dirty="0">
                <a:latin typeface="宋体" pitchFamily="2" charset="-122"/>
              </a:rPr>
              <a:t>时序信号形成</a:t>
            </a:r>
            <a:r>
              <a:rPr lang="zh-CN" altLang="en-US" sz="2000" b="1" dirty="0" smtClean="0">
                <a:latin typeface="宋体" pitchFamily="2" charset="-122"/>
              </a:rPr>
              <a:t>电路  </a:t>
            </a:r>
            <a:r>
              <a:rPr lang="en-US" altLang="zh-CN" sz="2000" spc="-50" dirty="0" err="1" smtClean="0"/>
              <a:t>μ</a:t>
            </a:r>
            <a:r>
              <a:rPr lang="en-US" altLang="zh-CN" sz="2000" b="1" spc="-50" dirty="0" err="1" smtClean="0">
                <a:latin typeface="宋体" pitchFamily="2" charset="-122"/>
              </a:rPr>
              <a:t>OP</a:t>
            </a:r>
            <a:r>
              <a:rPr lang="zh-CN" altLang="en-US" sz="2000" b="1" spc="-50" dirty="0">
                <a:latin typeface="宋体" pitchFamily="2" charset="-122"/>
              </a:rPr>
              <a:t>控制</a:t>
            </a:r>
            <a:r>
              <a:rPr lang="zh-CN" altLang="en-US" sz="2000" b="1" dirty="0">
                <a:latin typeface="宋体" pitchFamily="2" charset="-122"/>
              </a:rPr>
              <a:t>信号形成</a:t>
            </a:r>
            <a:r>
              <a:rPr lang="zh-CN" altLang="en-US" sz="2000" b="1" dirty="0" smtClean="0">
                <a:latin typeface="宋体" pitchFamily="2" charset="-122"/>
              </a:rPr>
              <a:t>电路</a:t>
            </a:r>
            <a:endParaRPr lang="zh-CN" altLang="en-US" sz="2000" b="1" dirty="0">
              <a:latin typeface="宋体" pitchFamily="2" charset="-122"/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2339752" y="1340768"/>
            <a:ext cx="2808312" cy="216024"/>
            <a:chOff x="2483768" y="1340768"/>
            <a:chExt cx="2808312" cy="216024"/>
          </a:xfrm>
        </p:grpSpPr>
        <p:sp>
          <p:nvSpPr>
            <p:cNvPr id="22" name="右大括号 21"/>
            <p:cNvSpPr/>
            <p:nvPr/>
          </p:nvSpPr>
          <p:spPr bwMode="auto">
            <a:xfrm rot="5400000">
              <a:off x="3383868" y="440668"/>
              <a:ext cx="144016" cy="1944216"/>
            </a:xfrm>
            <a:prstGeom prst="rightBrace">
              <a:avLst>
                <a:gd name="adj1" fmla="val 4272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 bwMode="auto">
            <a:xfrm flipH="1" flipV="1">
              <a:off x="4898587" y="1340768"/>
              <a:ext cx="393493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5" name="Text Box 132"/>
          <p:cNvSpPr txBox="1">
            <a:spLocks noChangeArrowheads="1"/>
          </p:cNvSpPr>
          <p:nvPr/>
        </p:nvSpPr>
        <p:spPr bwMode="auto">
          <a:xfrm>
            <a:off x="179512" y="1844824"/>
            <a:ext cx="8856984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控制信号形成电路的组成：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输入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指令操作及寻址、程序状态、机器状态、时序信号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输出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所有的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控制信号，</a:t>
            </a:r>
            <a:r>
              <a:rPr lang="zh-CN" altLang="en-US" b="1" dirty="0">
                <a:latin typeface="宋体" pitchFamily="2" charset="-122"/>
              </a:rPr>
              <a:t>即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状态转换图</a:t>
            </a:r>
            <a:r>
              <a:rPr lang="zh-CN" altLang="en-US" b="1" dirty="0" smtClean="0">
                <a:latin typeface="宋体" pitchFamily="2" charset="-122"/>
              </a:rPr>
              <a:t>中的所有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OPCmd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zh-CN" altLang="en-US" b="1" spc="-50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spc="-50" dirty="0" smtClean="0">
                <a:solidFill>
                  <a:schemeClr val="accent2"/>
                </a:solidFill>
                <a:latin typeface="宋体" pitchFamily="2" charset="-122"/>
              </a:rPr>
              <a:t>    内部</a:t>
            </a:r>
            <a:r>
              <a:rPr lang="zh-CN" altLang="en-US" b="1" spc="-50" dirty="0">
                <a:solidFill>
                  <a:schemeClr val="accent2"/>
                </a:solidFill>
                <a:latin typeface="宋体" pitchFamily="2" charset="-122"/>
              </a:rPr>
              <a:t>逻辑</a:t>
            </a:r>
            <a:r>
              <a:rPr lang="en-US" altLang="zh-CN" b="1" spc="-50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1259632" y="2852936"/>
            <a:ext cx="6264696" cy="1868594"/>
            <a:chOff x="1907704" y="3429000"/>
            <a:chExt cx="6264696" cy="1868594"/>
          </a:xfrm>
        </p:grpSpPr>
        <p:sp>
          <p:nvSpPr>
            <p:cNvPr id="41" name="Text Box 242"/>
            <p:cNvSpPr txBox="1">
              <a:spLocks noChangeArrowheads="1"/>
            </p:cNvSpPr>
            <p:nvPr/>
          </p:nvSpPr>
          <p:spPr bwMode="auto">
            <a:xfrm>
              <a:off x="4139952" y="3429002"/>
              <a:ext cx="2016224" cy="357188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时序信号形成电路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 bwMode="auto">
            <a:xfrm rot="5400000">
              <a:off x="4501926" y="3928272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 bwMode="auto">
            <a:xfrm rot="5400000">
              <a:off x="4932386" y="3931122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8" name="Text Box 211"/>
            <p:cNvSpPr txBox="1">
              <a:spLocks noChangeArrowheads="1"/>
            </p:cNvSpPr>
            <p:nvPr/>
          </p:nvSpPr>
          <p:spPr bwMode="auto">
            <a:xfrm>
              <a:off x="4716016" y="3789040"/>
              <a:ext cx="282575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</a:rPr>
                <a:t>…</a:t>
              </a:r>
              <a:endParaRPr lang="en-US" altLang="zh-CN" sz="1800" b="1" baseline="-20000" dirty="0">
                <a:solidFill>
                  <a:schemeClr val="accent2"/>
                </a:solidFill>
              </a:endParaRPr>
            </a:p>
          </p:txBody>
        </p:sp>
        <p:cxnSp>
          <p:nvCxnSpPr>
            <p:cNvPr id="49" name="直接箭头连接符 48"/>
            <p:cNvCxnSpPr/>
            <p:nvPr/>
          </p:nvCxnSpPr>
          <p:spPr bwMode="auto">
            <a:xfrm rot="5400000">
              <a:off x="5222006" y="3931122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接箭头连接符 49"/>
            <p:cNvCxnSpPr/>
            <p:nvPr/>
          </p:nvCxnSpPr>
          <p:spPr bwMode="auto">
            <a:xfrm rot="5400000">
              <a:off x="5510038" y="3933972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1" name="Text Box 211"/>
            <p:cNvSpPr txBox="1">
              <a:spLocks noChangeArrowheads="1"/>
            </p:cNvSpPr>
            <p:nvPr/>
          </p:nvSpPr>
          <p:spPr bwMode="auto">
            <a:xfrm>
              <a:off x="5364088" y="3791890"/>
              <a:ext cx="282575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</a:rPr>
                <a:t>…</a:t>
              </a:r>
              <a:endParaRPr lang="en-US" altLang="zh-CN" sz="1800" b="1" baseline="-20000" dirty="0">
                <a:solidFill>
                  <a:srgbClr val="990099"/>
                </a:solidFill>
              </a:endParaRPr>
            </a:p>
          </p:txBody>
        </p:sp>
        <p:cxnSp>
          <p:nvCxnSpPr>
            <p:cNvPr id="55" name="直接箭头连接符 54"/>
            <p:cNvCxnSpPr/>
            <p:nvPr/>
          </p:nvCxnSpPr>
          <p:spPr bwMode="auto">
            <a:xfrm flipV="1">
              <a:off x="3635896" y="4149080"/>
              <a:ext cx="711696" cy="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>
              <a:off x="3635896" y="4509120"/>
              <a:ext cx="711696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Text Box 211"/>
            <p:cNvSpPr txBox="1">
              <a:spLocks noChangeArrowheads="1"/>
            </p:cNvSpPr>
            <p:nvPr/>
          </p:nvSpPr>
          <p:spPr bwMode="auto">
            <a:xfrm rot="16200000">
              <a:off x="3853794" y="4219215"/>
              <a:ext cx="354584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/>
                <a:t>…</a:t>
              </a:r>
              <a:endParaRPr lang="en-US" altLang="zh-CN" sz="1800" b="1" baseline="-20000" dirty="0"/>
            </a:p>
          </p:txBody>
        </p:sp>
        <p:cxnSp>
          <p:nvCxnSpPr>
            <p:cNvPr id="59" name="直接箭头连接符 58"/>
            <p:cNvCxnSpPr/>
            <p:nvPr/>
          </p:nvCxnSpPr>
          <p:spPr bwMode="auto">
            <a:xfrm flipV="1">
              <a:off x="3635896" y="4725144"/>
              <a:ext cx="720080" cy="180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 Box 320"/>
            <p:cNvSpPr txBox="1">
              <a:spLocks noChangeArrowheads="1"/>
            </p:cNvSpPr>
            <p:nvPr/>
          </p:nvSpPr>
          <p:spPr bwMode="auto">
            <a:xfrm>
              <a:off x="1979712" y="4149080"/>
              <a:ext cx="165618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指令操作及寻址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61" name="Text Box 320"/>
            <p:cNvSpPr txBox="1">
              <a:spLocks noChangeArrowheads="1"/>
            </p:cNvSpPr>
            <p:nvPr/>
          </p:nvSpPr>
          <p:spPr bwMode="auto">
            <a:xfrm>
              <a:off x="1907704" y="4584742"/>
              <a:ext cx="1717912" cy="284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600" b="1" dirty="0" smtClean="0">
                  <a:latin typeface="宋体" pitchFamily="2" charset="-122"/>
                </a:rPr>
                <a:t>(</a:t>
              </a:r>
              <a:r>
                <a:rPr lang="zh-CN" altLang="en-US" sz="1600" b="1" dirty="0">
                  <a:latin typeface="宋体" pitchFamily="2" charset="-122"/>
                </a:rPr>
                <a:t>如</a:t>
              </a:r>
              <a:r>
                <a:rPr lang="en-US" altLang="zh-CN" sz="1600" b="1" dirty="0" smtClean="0">
                  <a:latin typeface="宋体" pitchFamily="2" charset="-122"/>
                </a:rPr>
                <a:t>ZF)</a:t>
              </a:r>
              <a:r>
                <a:rPr lang="zh-CN" altLang="en-US" sz="1800" b="1" dirty="0" smtClean="0">
                  <a:latin typeface="宋体" pitchFamily="2" charset="-122"/>
                </a:rPr>
                <a:t>程序状态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62" name="直接箭头连接符 61"/>
            <p:cNvCxnSpPr/>
            <p:nvPr/>
          </p:nvCxnSpPr>
          <p:spPr bwMode="auto">
            <a:xfrm>
              <a:off x="5580112" y="4797152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直接箭头连接符 62"/>
            <p:cNvCxnSpPr/>
            <p:nvPr/>
          </p:nvCxnSpPr>
          <p:spPr bwMode="auto">
            <a:xfrm>
              <a:off x="4716016" y="4797152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7" name="Text Box 211"/>
            <p:cNvSpPr txBox="1">
              <a:spLocks noChangeArrowheads="1"/>
            </p:cNvSpPr>
            <p:nvPr/>
          </p:nvSpPr>
          <p:spPr bwMode="auto">
            <a:xfrm>
              <a:off x="4868416" y="4766706"/>
              <a:ext cx="567680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FF3399"/>
                  </a:solidFill>
                </a:rPr>
                <a:t>……</a:t>
              </a:r>
              <a:endParaRPr lang="en-US" altLang="zh-CN" sz="1800" b="1" baseline="-20000" dirty="0">
                <a:solidFill>
                  <a:srgbClr val="FF3399"/>
                </a:solidFill>
              </a:endParaRPr>
            </a:p>
          </p:txBody>
        </p:sp>
        <p:cxnSp>
          <p:nvCxnSpPr>
            <p:cNvPr id="72" name="直接箭头连接符 71"/>
            <p:cNvCxnSpPr/>
            <p:nvPr/>
          </p:nvCxnSpPr>
          <p:spPr bwMode="auto">
            <a:xfrm flipH="1">
              <a:off x="6012160" y="4437112"/>
              <a:ext cx="64807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 Box 320"/>
            <p:cNvSpPr txBox="1">
              <a:spLocks noChangeArrowheads="1"/>
            </p:cNvSpPr>
            <p:nvPr/>
          </p:nvSpPr>
          <p:spPr bwMode="auto">
            <a:xfrm>
              <a:off x="6300192" y="4221088"/>
              <a:ext cx="1872208" cy="582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机器状态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r>
                <a:rPr lang="en-US" altLang="zh-CN" sz="1600" b="1" dirty="0" smtClean="0">
                  <a:latin typeface="宋体" pitchFamily="2" charset="-122"/>
                </a:rPr>
                <a:t>(</a:t>
              </a:r>
              <a:r>
                <a:rPr lang="zh-CN" altLang="en-US" sz="1600" b="1" dirty="0" smtClean="0">
                  <a:latin typeface="宋体" pitchFamily="2" charset="-122"/>
                </a:rPr>
                <a:t>如中断</a:t>
              </a:r>
              <a:r>
                <a:rPr lang="en-US" altLang="zh-CN" sz="1600" b="1" dirty="0" smtClean="0">
                  <a:latin typeface="宋体" pitchFamily="2" charset="-122"/>
                </a:rPr>
                <a:t>/</a:t>
              </a:r>
              <a:r>
                <a:rPr lang="zh-CN" altLang="en-US" sz="1600" b="1" dirty="0" smtClean="0">
                  <a:latin typeface="宋体" pitchFamily="2" charset="-122"/>
                </a:rPr>
                <a:t>异常请求</a:t>
              </a:r>
              <a:r>
                <a:rPr lang="en-US" altLang="zh-CN" sz="1600" b="1" dirty="0" smtClean="0">
                  <a:latin typeface="宋体" pitchFamily="2" charset="-122"/>
                </a:rPr>
                <a:t>)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76" name="直接箭头连接符 75"/>
            <p:cNvCxnSpPr/>
            <p:nvPr/>
          </p:nvCxnSpPr>
          <p:spPr bwMode="auto">
            <a:xfrm flipH="1">
              <a:off x="6156176" y="3645024"/>
              <a:ext cx="49567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7" name="Text Box 320"/>
            <p:cNvSpPr txBox="1">
              <a:spLocks noChangeArrowheads="1"/>
            </p:cNvSpPr>
            <p:nvPr/>
          </p:nvSpPr>
          <p:spPr bwMode="auto">
            <a:xfrm>
              <a:off x="6300192" y="3429000"/>
              <a:ext cx="1728192" cy="623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操作状态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r>
                <a:rPr lang="en-US" altLang="zh-CN" sz="1600" b="1" dirty="0" smtClean="0">
                  <a:latin typeface="宋体" pitchFamily="2" charset="-122"/>
                </a:rPr>
                <a:t>(</a:t>
              </a:r>
              <a:r>
                <a:rPr lang="zh-CN" altLang="en-US" sz="1600" b="1" dirty="0" smtClean="0">
                  <a:latin typeface="宋体" pitchFamily="2" charset="-122"/>
                </a:rPr>
                <a:t>如部件状态信号</a:t>
              </a:r>
              <a:r>
                <a:rPr lang="en-US" altLang="zh-CN" sz="1600" b="1" dirty="0" smtClean="0">
                  <a:latin typeface="宋体" pitchFamily="2" charset="-122"/>
                </a:rPr>
                <a:t>)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83" name="直接箭头连接符 82"/>
            <p:cNvCxnSpPr/>
            <p:nvPr/>
          </p:nvCxnSpPr>
          <p:spPr bwMode="auto">
            <a:xfrm rot="5400000" flipH="1" flipV="1">
              <a:off x="3649007" y="4012720"/>
              <a:ext cx="765866" cy="216023"/>
            </a:xfrm>
            <a:prstGeom prst="bentConnector3">
              <a:avLst>
                <a:gd name="adj1" fmla="val 100271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86" name="直接箭头连接符 85"/>
            <p:cNvCxnSpPr/>
            <p:nvPr/>
          </p:nvCxnSpPr>
          <p:spPr bwMode="auto">
            <a:xfrm rot="5400000" flipH="1" flipV="1">
              <a:off x="3635043" y="3645881"/>
              <a:ext cx="648071" cy="358328"/>
            </a:xfrm>
            <a:prstGeom prst="bentConnector3">
              <a:avLst>
                <a:gd name="adj1" fmla="val 100126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33" name="Text Box 238"/>
            <p:cNvSpPr txBox="1">
              <a:spLocks noChangeArrowheads="1"/>
            </p:cNvSpPr>
            <p:nvPr/>
          </p:nvSpPr>
          <p:spPr bwMode="auto">
            <a:xfrm>
              <a:off x="4355976" y="4077642"/>
              <a:ext cx="1656184" cy="72122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spc="-50" dirty="0" err="1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r>
                <a:rPr lang="zh-CN" altLang="en-US" sz="1800" b="1" dirty="0" smtClean="0">
                  <a:latin typeface="宋体" pitchFamily="2" charset="-122"/>
                </a:rPr>
                <a:t>控制信号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r>
                <a:rPr lang="zh-CN" altLang="en-US" sz="1800" b="1" dirty="0" smtClean="0">
                  <a:latin typeface="宋体" pitchFamily="2" charset="-122"/>
                </a:rPr>
                <a:t>形成电路</a:t>
              </a:r>
              <a:endParaRPr lang="zh-CN" altLang="en-US" sz="18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02" name="Text Box 320"/>
            <p:cNvSpPr txBox="1">
              <a:spLocks noChangeArrowheads="1"/>
            </p:cNvSpPr>
            <p:nvPr/>
          </p:nvSpPr>
          <p:spPr bwMode="auto">
            <a:xfrm>
              <a:off x="4031940" y="5013176"/>
              <a:ext cx="2196244" cy="284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solidFill>
                    <a:srgbClr val="FF3399"/>
                  </a:solidFill>
                  <a:latin typeface="宋体" pitchFamily="2" charset="-122"/>
                </a:rPr>
                <a:t>所有的</a:t>
              </a:r>
              <a:r>
                <a:rPr lang="en-US" altLang="zh-CN" sz="1800" dirty="0" err="1">
                  <a:solidFill>
                    <a:srgbClr val="FF3399"/>
                  </a:solidFill>
                </a:rPr>
                <a:t>μ</a:t>
              </a:r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OP</a:t>
              </a:r>
              <a:r>
                <a:rPr lang="zh-CN" altLang="en-US" sz="1800" b="1" dirty="0">
                  <a:solidFill>
                    <a:srgbClr val="FF3399"/>
                  </a:solidFill>
                  <a:latin typeface="宋体" pitchFamily="2" charset="-122"/>
                </a:rPr>
                <a:t>控制信号</a:t>
              </a:r>
            </a:p>
          </p:txBody>
        </p:sp>
      </p:grpSp>
      <p:sp>
        <p:nvSpPr>
          <p:cNvPr id="104" name="Text Box 132"/>
          <p:cNvSpPr txBox="1">
            <a:spLocks noChangeArrowheads="1"/>
          </p:cNvSpPr>
          <p:nvPr/>
        </p:nvSpPr>
        <p:spPr bwMode="auto">
          <a:xfrm>
            <a:off x="1907704" y="5127139"/>
            <a:ext cx="5832648" cy="1254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spc="-50" dirty="0" smtClean="0">
                <a:latin typeface="宋体" pitchFamily="2" charset="-122"/>
              </a:rPr>
              <a:t>     组合逻辑</a:t>
            </a:r>
            <a:r>
              <a:rPr lang="en-US" altLang="zh-CN" sz="1800" b="1" spc="-50" dirty="0" smtClean="0">
                <a:latin typeface="宋体" pitchFamily="2" charset="-122"/>
              </a:rPr>
              <a:t>(</a:t>
            </a:r>
            <a:r>
              <a:rPr lang="zh-CN" altLang="en-US" sz="1800" b="1" spc="-50" dirty="0" smtClean="0">
                <a:latin typeface="宋体" pitchFamily="2" charset="-122"/>
              </a:rPr>
              <a:t>硬布线</a:t>
            </a:r>
            <a:r>
              <a:rPr lang="en-US" altLang="zh-CN" sz="1800" b="1" spc="-50" dirty="0" smtClean="0">
                <a:latin typeface="宋体" pitchFamily="2" charset="-122"/>
              </a:rPr>
              <a:t>CU)</a:t>
            </a:r>
            <a:r>
              <a:rPr lang="zh-CN" altLang="en-US" b="1" spc="-50" dirty="0" smtClean="0">
                <a:latin typeface="宋体" pitchFamily="2" charset="-122"/>
              </a:rPr>
              <a:t>，存储逻辑</a:t>
            </a:r>
            <a:r>
              <a:rPr lang="en-US" altLang="zh-CN" sz="1800" b="1" spc="-50" dirty="0" smtClean="0">
                <a:latin typeface="宋体" pitchFamily="2" charset="-122"/>
              </a:rPr>
              <a:t>(</a:t>
            </a:r>
            <a:r>
              <a:rPr lang="zh-CN" altLang="en-US" sz="1800" b="1" spc="-50" dirty="0" smtClean="0">
                <a:latin typeface="宋体" pitchFamily="2" charset="-122"/>
              </a:rPr>
              <a:t>微程序</a:t>
            </a:r>
            <a:r>
              <a:rPr lang="en-US" altLang="zh-CN" sz="1800" b="1" spc="-50" dirty="0" smtClean="0">
                <a:latin typeface="宋体" pitchFamily="2" charset="-122"/>
              </a:rPr>
              <a:t>CU)</a:t>
            </a:r>
            <a:r>
              <a:rPr lang="zh-CN" altLang="en-US" sz="2200" b="1" spc="-50" dirty="0" smtClean="0">
                <a:solidFill>
                  <a:srgbClr val="990099"/>
                </a:solidFill>
                <a:latin typeface="宋体" pitchFamily="2" charset="-122"/>
              </a:rPr>
              <a:t>实质： </a:t>
            </a:r>
            <a:r>
              <a:rPr lang="zh-CN" altLang="en-US" sz="2200" b="1" spc="-50" dirty="0" smtClean="0">
                <a:latin typeface="宋体" pitchFamily="2" charset="-122"/>
              </a:rPr>
              <a:t>编码器            </a:t>
            </a:r>
            <a:r>
              <a:rPr lang="zh-CN" altLang="en-US" sz="1800" b="1" spc="-50" dirty="0" smtClean="0">
                <a:latin typeface="宋体" pitchFamily="2" charset="-122"/>
              </a:rPr>
              <a:t>  </a:t>
            </a:r>
            <a:r>
              <a:rPr lang="zh-CN" altLang="en-US" sz="2200" b="1" spc="-50" dirty="0" smtClean="0">
                <a:latin typeface="宋体" pitchFamily="2" charset="-122"/>
              </a:rPr>
              <a:t>微主机</a:t>
            </a:r>
            <a:endParaRPr lang="en-US" altLang="zh-CN" sz="2200" b="1" spc="-50" dirty="0" smtClean="0">
              <a:latin typeface="宋体" pitchFamily="2" charset="-122"/>
            </a:endParaRPr>
          </a:p>
          <a:p>
            <a:pPr algn="l"/>
            <a:r>
              <a:rPr lang="en-US" altLang="zh-CN" sz="1800" b="1" spc="-50" dirty="0" smtClean="0">
                <a:latin typeface="宋体" pitchFamily="2" charset="-122"/>
              </a:rPr>
              <a:t>    (</a:t>
            </a:r>
            <a:r>
              <a:rPr lang="zh-CN" altLang="en-US" sz="1800" b="1" spc="-50" dirty="0" smtClean="0">
                <a:latin typeface="宋体" pitchFamily="2" charset="-122"/>
              </a:rPr>
              <a:t>输出是输入的函数</a:t>
            </a:r>
            <a:r>
              <a:rPr lang="en-US" altLang="zh-CN" sz="1800" b="1" spc="-50" dirty="0" smtClean="0">
                <a:latin typeface="宋体" pitchFamily="2" charset="-122"/>
              </a:rPr>
              <a:t>)     (</a:t>
            </a:r>
            <a:r>
              <a:rPr lang="zh-CN" altLang="en-US" sz="1800" b="1" spc="-50" dirty="0" smtClean="0">
                <a:latin typeface="宋体" pitchFamily="2" charset="-122"/>
              </a:rPr>
              <a:t>输出根据微指令产生</a:t>
            </a:r>
            <a:r>
              <a:rPr lang="en-US" altLang="zh-CN" sz="1800" b="1" spc="-50" dirty="0" smtClean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42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44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055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5" grpId="0"/>
      <p:bldP spid="10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58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38200" y="251937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宋体" pitchFamily="2" charset="-122"/>
              </a:rPr>
              <a:t>§5.3  </a:t>
            </a:r>
            <a:r>
              <a:rPr lang="zh-CN" altLang="en-US" sz="3200" b="1" dirty="0">
                <a:latin typeface="宋体" pitchFamily="2" charset="-122"/>
              </a:rPr>
              <a:t>硬布线控制</a:t>
            </a:r>
            <a:r>
              <a:rPr lang="zh-CN" altLang="en-US" sz="3200" b="1" dirty="0" smtClean="0">
                <a:latin typeface="宋体" pitchFamily="2" charset="-122"/>
              </a:rPr>
              <a:t>器的设计</a:t>
            </a:r>
            <a:endParaRPr lang="zh-CN" altLang="en-US" sz="3200" b="1" dirty="0">
              <a:latin typeface="宋体" pitchFamily="2" charset="-122"/>
            </a:endParaRPr>
          </a:p>
        </p:txBody>
      </p:sp>
      <p:sp>
        <p:nvSpPr>
          <p:cNvPr id="5" name="Text Box 80"/>
          <p:cNvSpPr txBox="1">
            <a:spLocks noChangeArrowheads="1"/>
          </p:cNvSpPr>
          <p:nvPr/>
        </p:nvSpPr>
        <p:spPr bwMode="auto">
          <a:xfrm>
            <a:off x="179388" y="977786"/>
            <a:ext cx="8785225" cy="9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硬布线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CU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的实现要求：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rgbClr val="990099"/>
                </a:solidFill>
              </a:rPr>
              <a:t>两</a:t>
            </a:r>
            <a:r>
              <a:rPr lang="zh-CN" altLang="en-US" b="1" dirty="0">
                <a:solidFill>
                  <a:srgbClr val="990099"/>
                </a:solidFill>
              </a:rPr>
              <a:t>级</a:t>
            </a:r>
            <a:r>
              <a:rPr lang="zh-CN" altLang="en-US" b="1" dirty="0"/>
              <a:t>时序信号，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组合逻辑</a:t>
            </a:r>
            <a:r>
              <a:rPr lang="zh-CN" altLang="en-US" b="1" dirty="0">
                <a:latin typeface="宋体" pitchFamily="2" charset="-122"/>
              </a:rPr>
              <a:t>形成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控制信号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6" name="Text Box 303"/>
          <p:cNvSpPr txBox="1">
            <a:spLocks noChangeArrowheads="1"/>
          </p:cNvSpPr>
          <p:nvPr/>
        </p:nvSpPr>
        <p:spPr bwMode="auto">
          <a:xfrm>
            <a:off x="142844" y="190928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硬布线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CU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的实现方法：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有限状态机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(FSM)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模型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zh-CN" altLang="en-US" b="1" dirty="0" smtClean="0">
                <a:latin typeface="宋体" pitchFamily="2" charset="-122"/>
              </a:rPr>
              <a:t>当前状态＋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个函数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9" name="Text Box 303"/>
          <p:cNvSpPr txBox="1">
            <a:spLocks noChangeArrowheads="1"/>
          </p:cNvSpPr>
          <p:nvPr/>
        </p:nvSpPr>
        <p:spPr bwMode="auto">
          <a:xfrm>
            <a:off x="179512" y="4102621"/>
            <a:ext cx="8784976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FSM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模型的应用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当前状态：</a:t>
            </a:r>
            <a:r>
              <a:rPr lang="zh-CN" altLang="en-US" b="1" dirty="0" smtClean="0">
                <a:latin typeface="宋体" pitchFamily="2" charset="-122"/>
              </a:rPr>
              <a:t>所有的时序信号，用</a:t>
            </a:r>
            <a:r>
              <a:rPr lang="zh-CN" altLang="en-US" b="1" u="sng" dirty="0" smtClean="0">
                <a:solidFill>
                  <a:srgbClr val="CC3300"/>
                </a:solidFill>
                <a:latin typeface="宋体" pitchFamily="2" charset="-122"/>
              </a:rPr>
              <a:t>状态部件</a:t>
            </a:r>
            <a:r>
              <a:rPr lang="zh-CN" altLang="en-US" b="1" dirty="0" smtClean="0">
                <a:latin typeface="宋体" pitchFamily="2" charset="-122"/>
              </a:rPr>
              <a:t>保存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    下一状态产生函数：</a:t>
            </a:r>
            <a:r>
              <a:rPr lang="zh-CN" altLang="en-US" b="1" spc="-100" dirty="0" smtClean="0">
                <a:latin typeface="宋体" pitchFamily="2" charset="-122"/>
              </a:rPr>
              <a:t>环形信号发生器的内部逻辑</a:t>
            </a:r>
            <a:endParaRPr lang="en-US" altLang="zh-CN" b="1" spc="-100" dirty="0" smtClean="0">
              <a:latin typeface="宋体" pitchFamily="2" charset="-122"/>
            </a:endParaRPr>
          </a:p>
          <a:p>
            <a:pPr algn="l"/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输出信号产生函数：</a:t>
            </a:r>
            <a:r>
              <a:rPr lang="en-US" altLang="zh-CN" spc="-100" dirty="0" err="1"/>
              <a:t>μ</a:t>
            </a:r>
            <a:r>
              <a:rPr lang="en-US" altLang="zh-CN" b="1" spc="-100" dirty="0" err="1" smtClean="0">
                <a:latin typeface="宋体" pitchFamily="2" charset="-122"/>
              </a:rPr>
              <a:t>OP</a:t>
            </a:r>
            <a:r>
              <a:rPr lang="zh-CN" altLang="en-US" b="1" spc="-100" dirty="0" smtClean="0">
                <a:latin typeface="宋体" pitchFamily="2" charset="-122"/>
              </a:rPr>
              <a:t>控制信号形成电路的内部逻辑</a:t>
            </a:r>
            <a:endParaRPr lang="zh-CN" altLang="en-US" b="1" spc="-100" dirty="0">
              <a:latin typeface="宋体" pitchFamily="2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1763688" y="2924944"/>
            <a:ext cx="6778262" cy="1152128"/>
            <a:chOff x="1763688" y="2924944"/>
            <a:chExt cx="6778262" cy="1152128"/>
          </a:xfrm>
        </p:grpSpPr>
        <p:sp>
          <p:nvSpPr>
            <p:cNvPr id="76" name="矩形 75"/>
            <p:cNvSpPr/>
            <p:nvPr/>
          </p:nvSpPr>
          <p:spPr>
            <a:xfrm>
              <a:off x="1873259" y="2996952"/>
              <a:ext cx="5290342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8" name="Text Box 132"/>
            <p:cNvSpPr txBox="1">
              <a:spLocks noChangeArrowheads="1"/>
            </p:cNvSpPr>
            <p:nvPr/>
          </p:nvSpPr>
          <p:spPr bwMode="auto">
            <a:xfrm>
              <a:off x="2051720" y="3068961"/>
              <a:ext cx="1656184" cy="36004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当前状态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9" name="Text Box 147"/>
            <p:cNvSpPr txBox="1">
              <a:spLocks noChangeArrowheads="1"/>
            </p:cNvSpPr>
            <p:nvPr/>
          </p:nvSpPr>
          <p:spPr bwMode="auto">
            <a:xfrm>
              <a:off x="2339752" y="3759572"/>
              <a:ext cx="1152128" cy="3175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latin typeface="宋体" pitchFamily="2" charset="-122"/>
                </a:rPr>
                <a:t>输入信号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4371226" y="3060008"/>
              <a:ext cx="2647671" cy="457200"/>
            </a:xfrm>
            <a:prstGeom prst="ellipse">
              <a:avLst/>
            </a:prstGeom>
            <a:solidFill>
              <a:srgbClr val="FFCC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36000" rIns="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800" b="1" dirty="0"/>
                <a:t>下</a:t>
              </a:r>
              <a:r>
                <a:rPr lang="zh-CN" altLang="en-US" sz="1800" b="1" dirty="0" smtClean="0"/>
                <a:t>一状态产生函数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4377184" y="3630032"/>
              <a:ext cx="2641713" cy="447040"/>
            </a:xfrm>
            <a:prstGeom prst="ellipse">
              <a:avLst/>
            </a:prstGeom>
            <a:solidFill>
              <a:srgbClr val="FFCC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36000" rIns="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800" b="1" dirty="0" smtClean="0"/>
                <a:t>输出信号产生函数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 bwMode="auto">
            <a:xfrm flipV="1">
              <a:off x="3707904" y="3212976"/>
              <a:ext cx="720204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接箭头连接符 31"/>
            <p:cNvCxnSpPr/>
            <p:nvPr/>
          </p:nvCxnSpPr>
          <p:spPr bwMode="auto">
            <a:xfrm rot="16200000" flipH="1">
              <a:off x="4013942" y="3374995"/>
              <a:ext cx="576058" cy="252027"/>
            </a:xfrm>
            <a:prstGeom prst="bentConnector3">
              <a:avLst>
                <a:gd name="adj1" fmla="val 99384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>
              <a:off x="3491880" y="3933056"/>
              <a:ext cx="93610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接箭头连接符 38"/>
            <p:cNvCxnSpPr/>
            <p:nvPr/>
          </p:nvCxnSpPr>
          <p:spPr bwMode="auto">
            <a:xfrm rot="5400000" flipH="1" flipV="1">
              <a:off x="3905926" y="3410998"/>
              <a:ext cx="576064" cy="468052"/>
            </a:xfrm>
            <a:prstGeom prst="bentConnector3">
              <a:avLst>
                <a:gd name="adj1" fmla="val 9938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6" name="直接箭头连接符 15"/>
            <p:cNvCxnSpPr>
              <a:stCxn id="11" idx="6"/>
            </p:cNvCxnSpPr>
            <p:nvPr/>
          </p:nvCxnSpPr>
          <p:spPr bwMode="auto">
            <a:xfrm>
              <a:off x="7018897" y="3853552"/>
              <a:ext cx="30132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Text Box 147"/>
            <p:cNvSpPr txBox="1">
              <a:spLocks noChangeArrowheads="1"/>
            </p:cNvSpPr>
            <p:nvPr/>
          </p:nvSpPr>
          <p:spPr bwMode="auto">
            <a:xfrm>
              <a:off x="7308304" y="3687564"/>
              <a:ext cx="1233646" cy="3175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latin typeface="宋体" pitchFamily="2" charset="-122"/>
                </a:rPr>
                <a:t>输出信号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18" name="直接箭头连接符 47"/>
            <p:cNvCxnSpPr>
              <a:stCxn id="10" idx="6"/>
            </p:cNvCxnSpPr>
            <p:nvPr/>
          </p:nvCxnSpPr>
          <p:spPr bwMode="auto">
            <a:xfrm flipV="1">
              <a:off x="7018897" y="2924944"/>
              <a:ext cx="289407" cy="36366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 bwMode="auto">
            <a:xfrm>
              <a:off x="1763688" y="2924944"/>
              <a:ext cx="554461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" name="直接箭头连接符 47"/>
            <p:cNvCxnSpPr>
              <a:endCxn id="8" idx="1"/>
            </p:cNvCxnSpPr>
            <p:nvPr/>
          </p:nvCxnSpPr>
          <p:spPr bwMode="auto">
            <a:xfrm rot="16200000" flipH="1">
              <a:off x="1745687" y="2942948"/>
              <a:ext cx="324036" cy="28803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87" name="组合 86"/>
          <p:cNvGrpSpPr/>
          <p:nvPr/>
        </p:nvGrpSpPr>
        <p:grpSpPr>
          <a:xfrm>
            <a:off x="6084168" y="4221088"/>
            <a:ext cx="2056448" cy="1152128"/>
            <a:chOff x="6300192" y="4221088"/>
            <a:chExt cx="2056448" cy="1152128"/>
          </a:xfrm>
        </p:grpSpPr>
        <p:sp>
          <p:nvSpPr>
            <p:cNvPr id="80" name="右大括号 79"/>
            <p:cNvSpPr/>
            <p:nvPr/>
          </p:nvSpPr>
          <p:spPr bwMode="auto">
            <a:xfrm>
              <a:off x="8172400" y="4725144"/>
              <a:ext cx="153526" cy="648072"/>
            </a:xfrm>
            <a:prstGeom prst="rightBrace">
              <a:avLst>
                <a:gd name="adj1" fmla="val 29231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6300192" y="4221088"/>
              <a:ext cx="2043748" cy="28803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800" b="1" dirty="0">
                  <a:solidFill>
                    <a:schemeClr val="tx1"/>
                  </a:solidFill>
                  <a:latin typeface="宋体" pitchFamily="2" charset="-122"/>
                </a:rPr>
                <a:t>时序信号形成电路</a:t>
              </a:r>
            </a:p>
          </p:txBody>
        </p:sp>
        <p:cxnSp>
          <p:nvCxnSpPr>
            <p:cNvPr id="83" name="直接箭头连接符 82"/>
            <p:cNvCxnSpPr>
              <a:stCxn id="81" idx="3"/>
            </p:cNvCxnSpPr>
            <p:nvPr/>
          </p:nvCxnSpPr>
          <p:spPr bwMode="auto">
            <a:xfrm>
              <a:off x="8343940" y="4365104"/>
              <a:ext cx="12700" cy="684076"/>
            </a:xfrm>
            <a:prstGeom prst="bentConnector4">
              <a:avLst>
                <a:gd name="adj1" fmla="val 1620000"/>
                <a:gd name="adj2" fmla="val 99926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9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850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DA26-B31B-4A5A-A4B5-BACAE3D171F4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359509" name="Text Box 85"/>
          <p:cNvSpPr txBox="1">
            <a:spLocks noChangeArrowheads="1"/>
          </p:cNvSpPr>
          <p:nvPr/>
        </p:nvSpPr>
        <p:spPr bwMode="auto">
          <a:xfrm>
            <a:off x="179388" y="266682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</a:t>
            </a:r>
            <a:r>
              <a:rPr lang="en-US" altLang="zh-CN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CU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的设计步骤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359514" name="Text Box 90"/>
          <p:cNvSpPr txBox="1">
            <a:spLocks noChangeArrowheads="1"/>
          </p:cNvSpPr>
          <p:nvPr/>
        </p:nvSpPr>
        <p:spPr bwMode="auto">
          <a:xfrm>
            <a:off x="179388" y="83820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步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形成状态转换图        </a:t>
            </a:r>
            <a:r>
              <a:rPr lang="en-US" altLang="zh-CN" b="1" dirty="0" smtClean="0">
                <a:latin typeface="宋体" pitchFamily="2" charset="-122"/>
              </a:rPr>
              <a:t>--</a:t>
            </a:r>
            <a:r>
              <a:rPr lang="zh-CN" altLang="en-US" sz="2200" b="1" dirty="0" smtClean="0">
                <a:latin typeface="宋体" pitchFamily="2" charset="-122"/>
              </a:rPr>
              <a:t>基于数据通路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根据各指令功能需求，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列出并汇总</a:t>
            </a: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要求：</a:t>
            </a:r>
            <a:r>
              <a:rPr lang="zh-CN" altLang="en-US" sz="2200" b="1" dirty="0" smtClean="0">
                <a:latin typeface="宋体" pitchFamily="2" charset="-122"/>
              </a:rPr>
              <a:t>注明状态转换条件</a:t>
            </a:r>
            <a:r>
              <a:rPr lang="en-US" altLang="zh-CN" sz="1800" b="1" dirty="0" smtClean="0">
                <a:latin typeface="宋体" pitchFamily="2" charset="-122"/>
              </a:rPr>
              <a:t>(OP</a:t>
            </a:r>
            <a:r>
              <a:rPr lang="zh-CN" altLang="en-US" sz="1800" b="1" dirty="0" smtClean="0">
                <a:latin typeface="宋体" pitchFamily="2" charset="-122"/>
              </a:rPr>
              <a:t>及寻址方式、程序状态、机器状态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359515" name="Text Box 91"/>
          <p:cNvSpPr txBox="1">
            <a:spLocks noChangeArrowheads="1"/>
          </p:cNvSpPr>
          <p:nvPr/>
        </p:nvSpPr>
        <p:spPr bwMode="auto">
          <a:xfrm>
            <a:off x="179388" y="2239704"/>
            <a:ext cx="8785225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步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组织时序系统          </a:t>
            </a:r>
            <a:r>
              <a:rPr lang="en-US" altLang="zh-CN" b="1" dirty="0" smtClean="0">
                <a:latin typeface="宋体" pitchFamily="2" charset="-122"/>
              </a:rPr>
              <a:t>--</a:t>
            </a:r>
            <a:r>
              <a:rPr lang="zh-CN" altLang="en-US" sz="2200" b="1" dirty="0" smtClean="0">
                <a:latin typeface="宋体" pitchFamily="2" charset="-122"/>
              </a:rPr>
              <a:t>基于状态转换图</a:t>
            </a:r>
            <a:endParaRPr lang="zh-CN" altLang="en-US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</a:t>
            </a:r>
            <a:r>
              <a:rPr lang="zh-CN" altLang="en-US" b="1" spc="-100" dirty="0" smtClean="0">
                <a:solidFill>
                  <a:schemeClr val="accent2"/>
                </a:solidFill>
                <a:latin typeface="宋体" pitchFamily="2" charset="-122"/>
              </a:rPr>
              <a:t>确定</a:t>
            </a:r>
            <a:r>
              <a:rPr lang="zh-CN" altLang="en-US" b="1" spc="-100" dirty="0" smtClean="0">
                <a:latin typeface="宋体" pitchFamily="2" charset="-122"/>
              </a:rPr>
              <a:t>时序信号个数</a:t>
            </a:r>
            <a:r>
              <a:rPr lang="en-US" altLang="zh-CN" sz="2000" b="1" spc="-100" dirty="0" smtClean="0">
                <a:latin typeface="宋体" pitchFamily="2" charset="-122"/>
              </a:rPr>
              <a:t>(</a:t>
            </a:r>
            <a:r>
              <a:rPr lang="zh-CN" altLang="en-US" sz="2000" b="1" spc="-100" dirty="0" smtClean="0">
                <a:latin typeface="宋体" pitchFamily="2" charset="-122"/>
              </a:rPr>
              <a:t>含功能</a:t>
            </a:r>
            <a:r>
              <a:rPr lang="en-US" altLang="zh-CN" sz="2000" b="1" spc="-100" dirty="0" smtClean="0">
                <a:latin typeface="宋体" pitchFamily="2" charset="-122"/>
              </a:rPr>
              <a:t>)</a:t>
            </a:r>
            <a:r>
              <a:rPr lang="zh-CN" altLang="en-US" b="1" spc="-100" dirty="0" smtClean="0">
                <a:latin typeface="宋体" pitchFamily="2" charset="-122"/>
              </a:rPr>
              <a:t>、各种时序信号序列、定时方式</a:t>
            </a:r>
            <a:endParaRPr lang="en-US" altLang="zh-CN" b="1" spc="-100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(</a:t>
            </a:r>
            <a:r>
              <a:rPr lang="zh-CN" altLang="en-US" sz="2000" b="1" dirty="0" smtClean="0">
                <a:latin typeface="宋体" pitchFamily="2" charset="-122"/>
              </a:rPr>
              <a:t>最</a:t>
            </a:r>
            <a:r>
              <a:rPr lang="zh-CN" altLang="en-US" sz="2000" b="1" dirty="0">
                <a:latin typeface="宋体" pitchFamily="2" charset="-122"/>
              </a:rPr>
              <a:t>长</a:t>
            </a:r>
            <a:r>
              <a:rPr lang="zh-CN" altLang="en-US" sz="2000" b="1" dirty="0" smtClean="0">
                <a:latin typeface="宋体" pitchFamily="2" charset="-122"/>
              </a:rPr>
              <a:t>路径</a:t>
            </a:r>
            <a:r>
              <a:rPr lang="en-US" altLang="zh-CN" sz="1800" b="1" dirty="0" smtClean="0">
                <a:latin typeface="宋体" pitchFamily="2" charset="-122"/>
              </a:rPr>
              <a:t>[2</a:t>
            </a:r>
            <a:r>
              <a:rPr lang="zh-CN" altLang="en-US" sz="1800" b="1" dirty="0" smtClean="0">
                <a:latin typeface="宋体" pitchFamily="2" charset="-122"/>
              </a:rPr>
              <a:t>级</a:t>
            </a:r>
            <a:r>
              <a:rPr lang="en-US" altLang="zh-CN" sz="1800" b="1" dirty="0" smtClean="0">
                <a:latin typeface="宋体" pitchFamily="2" charset="-122"/>
              </a:rPr>
              <a:t>]/</a:t>
            </a:r>
            <a:r>
              <a:rPr lang="zh-CN" altLang="en-US" sz="1800" b="1" dirty="0" smtClean="0">
                <a:latin typeface="宋体" pitchFamily="2" charset="-122"/>
              </a:rPr>
              <a:t>表示步骤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 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变长周期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       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联合方式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要求：</a:t>
            </a:r>
            <a:r>
              <a:rPr lang="zh-CN" altLang="en-US" sz="2200" b="1" dirty="0" smtClean="0">
                <a:latin typeface="宋体" pitchFamily="2" charset="-122"/>
              </a:rPr>
              <a:t>每种信号序列都需包含适用条件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同状态转换条件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359516" name="Text Box 92"/>
          <p:cNvSpPr txBox="1">
            <a:spLocks noChangeArrowheads="1"/>
          </p:cNvSpPr>
          <p:nvPr/>
        </p:nvSpPr>
        <p:spPr bwMode="auto">
          <a:xfrm>
            <a:off x="179388" y="4104403"/>
            <a:ext cx="8857108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步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设计时序信号形成电路  </a:t>
            </a:r>
            <a:r>
              <a:rPr lang="en-US" altLang="zh-CN" b="1" dirty="0">
                <a:latin typeface="宋体" pitchFamily="2" charset="-122"/>
              </a:rPr>
              <a:t>--</a:t>
            </a:r>
            <a:r>
              <a:rPr lang="zh-CN" altLang="en-US" sz="2200" b="1" dirty="0" smtClean="0">
                <a:latin typeface="宋体" pitchFamily="2" charset="-122"/>
              </a:rPr>
              <a:t>基于时序信号序列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⑴确定</a:t>
            </a:r>
            <a:r>
              <a:rPr lang="zh-CN" altLang="en-US" b="1" dirty="0" smtClean="0">
                <a:latin typeface="宋体" pitchFamily="2" charset="-122"/>
              </a:rPr>
              <a:t>每个时序信号的下一状态产生函数</a:t>
            </a:r>
            <a:endParaRPr lang="zh-CN" altLang="en-US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⑵实现</a:t>
            </a:r>
            <a:r>
              <a:rPr lang="zh-CN" altLang="en-US" b="1" dirty="0" smtClean="0">
                <a:latin typeface="宋体" pitchFamily="2" charset="-122"/>
              </a:rPr>
              <a:t>信号表示、下一状态函数、复位逻辑、定时逻辑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       (</a:t>
            </a:r>
            <a:r>
              <a:rPr lang="zh-CN" altLang="en-US" sz="1800" b="1" dirty="0" smtClean="0">
                <a:latin typeface="宋体" pitchFamily="2" charset="-122"/>
              </a:rPr>
              <a:t>触发器</a:t>
            </a:r>
            <a:r>
              <a:rPr lang="en-US" altLang="zh-CN" sz="1800" b="1" dirty="0" smtClean="0">
                <a:latin typeface="宋体" pitchFamily="2" charset="-122"/>
              </a:rPr>
              <a:t>)       (</a:t>
            </a:r>
            <a:r>
              <a:rPr lang="zh-CN" altLang="en-US" sz="1800" b="1" dirty="0" smtClean="0">
                <a:latin typeface="宋体" pitchFamily="2" charset="-122"/>
              </a:rPr>
              <a:t>组合逻辑</a:t>
            </a:r>
            <a:r>
              <a:rPr lang="en-US" altLang="zh-CN" sz="1800" b="1" dirty="0" smtClean="0">
                <a:latin typeface="宋体" pitchFamily="2" charset="-122"/>
              </a:rPr>
              <a:t>)    (</a:t>
            </a:r>
            <a:r>
              <a:rPr lang="zh-CN" altLang="en-US" sz="1800" b="1" dirty="0" smtClean="0">
                <a:latin typeface="宋体" pitchFamily="2" charset="-122"/>
              </a:rPr>
              <a:t>末尾状态表示</a:t>
            </a:r>
            <a:r>
              <a:rPr lang="en-US" altLang="zh-CN" sz="1800" b="1" dirty="0" smtClean="0">
                <a:latin typeface="宋体" pitchFamily="2" charset="-122"/>
              </a:rPr>
              <a:t>) (CP</a:t>
            </a:r>
            <a:r>
              <a:rPr lang="zh-CN" altLang="en-US" sz="1800" b="1" dirty="0" smtClean="0">
                <a:latin typeface="宋体" pitchFamily="2" charset="-122"/>
              </a:rPr>
              <a:t>与</a:t>
            </a:r>
            <a:r>
              <a:rPr lang="en-US" altLang="zh-CN" sz="1800" b="1" dirty="0" smtClean="0">
                <a:latin typeface="宋体" pitchFamily="2" charset="-122"/>
              </a:rPr>
              <a:t>CLK</a:t>
            </a:r>
            <a:r>
              <a:rPr lang="zh-CN" altLang="en-US" sz="1800" b="1" dirty="0" smtClean="0">
                <a:latin typeface="宋体" pitchFamily="2" charset="-122"/>
              </a:rPr>
              <a:t>关系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1800" b="1" dirty="0" smtClean="0">
              <a:latin typeface="宋体" pitchFamily="2" charset="-122"/>
            </a:endParaRPr>
          </a:p>
        </p:txBody>
      </p:sp>
      <p:sp>
        <p:nvSpPr>
          <p:cNvPr id="359518" name="AutoShape 9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084863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9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514" grpId="0"/>
      <p:bldP spid="359515" grpId="0"/>
      <p:bldP spid="3595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6CBD6-8443-4A16-B13F-F178D676DA18}" type="slidenum">
              <a:rPr lang="en-US" altLang="zh-CN"/>
              <a:pPr/>
              <a:t>6</a:t>
            </a:fld>
            <a:endParaRPr lang="en-US" altLang="zh-CN" dirty="0"/>
          </a:p>
        </p:txBody>
      </p:sp>
      <p:sp>
        <p:nvSpPr>
          <p:cNvPr id="473103" name="Text Box 15"/>
          <p:cNvSpPr txBox="1">
            <a:spLocks noChangeArrowheads="1"/>
          </p:cNvSpPr>
          <p:nvPr/>
        </p:nvSpPr>
        <p:spPr bwMode="auto">
          <a:xfrm>
            <a:off x="179389" y="332656"/>
            <a:ext cx="5472112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专用寄存器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sz="1800" b="1" dirty="0" smtClean="0">
                <a:latin typeface="宋体" pitchFamily="2" charset="-122"/>
              </a:rPr>
              <a:t>─控制</a:t>
            </a:r>
            <a:r>
              <a:rPr lang="en-US" altLang="zh-CN" sz="1800" b="1" dirty="0">
                <a:latin typeface="宋体" pitchFamily="2" charset="-122"/>
              </a:rPr>
              <a:t>CPU</a:t>
            </a:r>
            <a:r>
              <a:rPr lang="zh-CN" altLang="en-US" sz="1800" b="1" dirty="0">
                <a:latin typeface="宋体" pitchFamily="2" charset="-122"/>
              </a:rPr>
              <a:t>的</a:t>
            </a:r>
            <a:r>
              <a:rPr lang="zh-CN" altLang="en-US" sz="1800" b="1" dirty="0" smtClean="0">
                <a:latin typeface="宋体" pitchFamily="2" charset="-122"/>
              </a:rPr>
              <a:t>操作和运算</a:t>
            </a:r>
            <a:endParaRPr lang="en-US" altLang="zh-CN" sz="1800" b="1" dirty="0" smtClean="0">
              <a:latin typeface="宋体" pitchFamily="2" charset="-122"/>
            </a:endParaRPr>
          </a:p>
          <a:p>
            <a:pPr marL="2598738" indent="-2598738" algn="l">
              <a:lnSpc>
                <a:spcPct val="13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PC—</a:t>
            </a:r>
          </a:p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IR—</a:t>
            </a:r>
          </a:p>
        </p:txBody>
      </p:sp>
      <p:sp>
        <p:nvSpPr>
          <p:cNvPr id="473104" name="Text Box 16"/>
          <p:cNvSpPr txBox="1">
            <a:spLocks noChangeArrowheads="1"/>
          </p:cNvSpPr>
          <p:nvPr/>
        </p:nvSpPr>
        <p:spPr bwMode="auto">
          <a:xfrm>
            <a:off x="1619671" y="838349"/>
            <a:ext cx="7344941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98738" indent="-2598738"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存放</a:t>
            </a:r>
            <a:r>
              <a:rPr lang="zh-CN" altLang="en-US" b="1" dirty="0">
                <a:latin typeface="宋体" pitchFamily="2" charset="-122"/>
              </a:rPr>
              <a:t>指令地址</a:t>
            </a:r>
            <a:r>
              <a:rPr lang="zh-CN" altLang="en-US" b="1" dirty="0" smtClean="0">
                <a:latin typeface="宋体" pitchFamily="2" charset="-122"/>
              </a:rPr>
              <a:t>，用作</a:t>
            </a:r>
            <a:r>
              <a:rPr lang="zh-CN" altLang="en-US" b="1" dirty="0">
                <a:latin typeface="宋体" pitchFamily="2" charset="-122"/>
              </a:rPr>
              <a:t>循环</a:t>
            </a:r>
            <a:r>
              <a:rPr lang="zh-CN" altLang="en-US" b="1" dirty="0" smtClean="0">
                <a:latin typeface="宋体" pitchFamily="2" charset="-122"/>
              </a:rPr>
              <a:t>变量</a:t>
            </a:r>
            <a:endParaRPr lang="zh-CN" altLang="en-US" b="1" dirty="0">
              <a:latin typeface="宋体" pitchFamily="2" charset="-122"/>
            </a:endParaRPr>
          </a:p>
          <a:p>
            <a:pPr marL="2598738" indent="-2598738"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存放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当前</a:t>
            </a:r>
            <a:r>
              <a:rPr lang="zh-CN" altLang="en-US" b="1" dirty="0">
                <a:latin typeface="宋体" pitchFamily="2" charset="-122"/>
              </a:rPr>
              <a:t>指令</a:t>
            </a:r>
            <a:r>
              <a:rPr lang="zh-CN" altLang="en-US" b="1" dirty="0" smtClean="0">
                <a:latin typeface="宋体" pitchFamily="2" charset="-122"/>
              </a:rPr>
              <a:t>内容</a:t>
            </a:r>
            <a:endParaRPr lang="zh-CN" altLang="en-US" dirty="0">
              <a:latin typeface="宋体" pitchFamily="2" charset="-122"/>
            </a:endParaRPr>
          </a:p>
        </p:txBody>
      </p:sp>
      <p:sp>
        <p:nvSpPr>
          <p:cNvPr id="473128" name="Text Box 40"/>
          <p:cNvSpPr txBox="1">
            <a:spLocks noChangeArrowheads="1"/>
          </p:cNvSpPr>
          <p:nvPr/>
        </p:nvSpPr>
        <p:spPr bwMode="auto">
          <a:xfrm>
            <a:off x="2484438" y="2293112"/>
            <a:ext cx="1943100" cy="288925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90000"/>
              </a:lnSpc>
            </a:pP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无用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上条内容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</p:txBody>
      </p:sp>
      <p:grpSp>
        <p:nvGrpSpPr>
          <p:cNvPr id="473171" name="Group 83"/>
          <p:cNvGrpSpPr>
            <a:grpSpLocks/>
          </p:cNvGrpSpPr>
          <p:nvPr/>
        </p:nvGrpSpPr>
        <p:grpSpPr bwMode="auto">
          <a:xfrm>
            <a:off x="1619250" y="1934338"/>
            <a:ext cx="6121400" cy="1352550"/>
            <a:chOff x="1020" y="1208"/>
            <a:chExt cx="3856" cy="852"/>
          </a:xfrm>
        </p:grpSpPr>
        <p:sp>
          <p:nvSpPr>
            <p:cNvPr id="473109" name="Text Box 21"/>
            <p:cNvSpPr txBox="1">
              <a:spLocks noChangeArrowheads="1"/>
            </p:cNvSpPr>
            <p:nvPr/>
          </p:nvSpPr>
          <p:spPr bwMode="auto">
            <a:xfrm>
              <a:off x="1021" y="1433"/>
              <a:ext cx="453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IR: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73117" name="Text Box 29"/>
            <p:cNvSpPr txBox="1">
              <a:spLocks noChangeArrowheads="1"/>
            </p:cNvSpPr>
            <p:nvPr/>
          </p:nvSpPr>
          <p:spPr bwMode="auto">
            <a:xfrm>
              <a:off x="2789" y="1434"/>
              <a:ext cx="2087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当前</a:t>
              </a:r>
              <a:r>
                <a:rPr lang="zh-CN" altLang="en-US" sz="1800" b="1" dirty="0">
                  <a:latin typeface="宋体" pitchFamily="2" charset="-122"/>
                </a:rPr>
                <a:t>指令内容</a:t>
              </a:r>
            </a:p>
          </p:txBody>
        </p:sp>
        <p:sp>
          <p:nvSpPr>
            <p:cNvPr id="473106" name="Text Box 18"/>
            <p:cNvSpPr txBox="1">
              <a:spLocks noChangeArrowheads="1"/>
            </p:cNvSpPr>
            <p:nvPr/>
          </p:nvSpPr>
          <p:spPr bwMode="auto">
            <a:xfrm>
              <a:off x="1020" y="1208"/>
              <a:ext cx="45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PC: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73127" name="Text Box 39"/>
            <p:cNvSpPr txBox="1">
              <a:spLocks noChangeArrowheads="1"/>
            </p:cNvSpPr>
            <p:nvPr/>
          </p:nvSpPr>
          <p:spPr bwMode="auto">
            <a:xfrm>
              <a:off x="1565" y="1208"/>
              <a:ext cx="1224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当前</a:t>
              </a:r>
              <a:r>
                <a:rPr lang="zh-CN" altLang="en-US" sz="1800" b="1" dirty="0">
                  <a:latin typeface="宋体" pitchFamily="2" charset="-122"/>
                </a:rPr>
                <a:t>指令地址</a:t>
              </a:r>
            </a:p>
          </p:txBody>
        </p:sp>
        <p:sp>
          <p:nvSpPr>
            <p:cNvPr id="473129" name="Text Box 41"/>
            <p:cNvSpPr txBox="1">
              <a:spLocks noChangeArrowheads="1"/>
            </p:cNvSpPr>
            <p:nvPr/>
          </p:nvSpPr>
          <p:spPr bwMode="auto">
            <a:xfrm>
              <a:off x="1949" y="1651"/>
              <a:ext cx="2767" cy="40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取指令     </a:t>
              </a:r>
              <a:r>
                <a:rPr lang="zh-CN" altLang="en-US" sz="1000" b="1" dirty="0">
                  <a:latin typeface="宋体" pitchFamily="2" charset="-122"/>
                </a:rPr>
                <a:t> </a:t>
              </a:r>
              <a:r>
                <a:rPr lang="zh-CN" altLang="en-US" sz="1800" b="1" dirty="0">
                  <a:latin typeface="宋体" pitchFamily="2" charset="-122"/>
                </a:rPr>
                <a:t>分析指令</a:t>
              </a:r>
            </a:p>
            <a:p>
              <a:pPr algn="l">
                <a:lnSpc>
                  <a:spcPct val="11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  </a:t>
              </a:r>
              <a:r>
                <a:rPr lang="zh-CN" altLang="en-US" sz="1000" b="1" dirty="0">
                  <a:latin typeface="宋体" pitchFamily="2" charset="-122"/>
                </a:rPr>
                <a:t> </a:t>
              </a:r>
              <a:r>
                <a:rPr lang="zh-CN" altLang="en-US" sz="1800" b="1" dirty="0">
                  <a:latin typeface="宋体" pitchFamily="2" charset="-122"/>
                </a:rPr>
                <a:t>取指令阶段          </a:t>
              </a:r>
              <a:r>
                <a:rPr lang="zh-CN" altLang="en-US" sz="1000" b="1" dirty="0">
                  <a:latin typeface="宋体" pitchFamily="2" charset="-122"/>
                </a:rPr>
                <a:t>   </a:t>
              </a:r>
              <a:r>
                <a:rPr lang="zh-CN" altLang="en-US" sz="1800" b="1" dirty="0">
                  <a:latin typeface="宋体" pitchFamily="2" charset="-122"/>
                </a:rPr>
                <a:t>执行指令阶段</a:t>
              </a:r>
            </a:p>
          </p:txBody>
        </p:sp>
        <p:sp>
          <p:nvSpPr>
            <p:cNvPr id="473133" name="Line 45"/>
            <p:cNvSpPr>
              <a:spLocks noChangeShapeType="1"/>
            </p:cNvSpPr>
            <p:nvPr/>
          </p:nvSpPr>
          <p:spPr bwMode="auto">
            <a:xfrm>
              <a:off x="1565" y="1651"/>
              <a:ext cx="0" cy="364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34" name="Line 46"/>
            <p:cNvSpPr>
              <a:spLocks noChangeShapeType="1"/>
            </p:cNvSpPr>
            <p:nvPr/>
          </p:nvSpPr>
          <p:spPr bwMode="auto">
            <a:xfrm>
              <a:off x="3424" y="1651"/>
              <a:ext cx="0" cy="40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35" name="Line 47"/>
            <p:cNvSpPr>
              <a:spLocks noChangeShapeType="1"/>
            </p:cNvSpPr>
            <p:nvPr/>
          </p:nvSpPr>
          <p:spPr bwMode="auto">
            <a:xfrm>
              <a:off x="4876" y="1651"/>
              <a:ext cx="0" cy="409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36" name="Line 48"/>
            <p:cNvSpPr>
              <a:spLocks noChangeShapeType="1"/>
            </p:cNvSpPr>
            <p:nvPr/>
          </p:nvSpPr>
          <p:spPr bwMode="auto">
            <a:xfrm flipH="1">
              <a:off x="1565" y="1741"/>
              <a:ext cx="36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37" name="Line 49"/>
            <p:cNvSpPr>
              <a:spLocks noChangeShapeType="1"/>
            </p:cNvSpPr>
            <p:nvPr/>
          </p:nvSpPr>
          <p:spPr bwMode="auto">
            <a:xfrm>
              <a:off x="2472" y="1741"/>
              <a:ext cx="31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38" name="Line 50"/>
            <p:cNvSpPr>
              <a:spLocks noChangeShapeType="1"/>
            </p:cNvSpPr>
            <p:nvPr/>
          </p:nvSpPr>
          <p:spPr bwMode="auto">
            <a:xfrm flipH="1">
              <a:off x="3424" y="1947"/>
              <a:ext cx="27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39" name="Line 51"/>
            <p:cNvSpPr>
              <a:spLocks noChangeShapeType="1"/>
            </p:cNvSpPr>
            <p:nvPr/>
          </p:nvSpPr>
          <p:spPr bwMode="auto">
            <a:xfrm>
              <a:off x="4604" y="1947"/>
              <a:ext cx="27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40" name="Line 52"/>
            <p:cNvSpPr>
              <a:spLocks noChangeShapeType="1"/>
            </p:cNvSpPr>
            <p:nvPr/>
          </p:nvSpPr>
          <p:spPr bwMode="auto">
            <a:xfrm flipH="1">
              <a:off x="1565" y="1947"/>
              <a:ext cx="5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41" name="Line 53"/>
            <p:cNvSpPr>
              <a:spLocks noChangeShapeType="1"/>
            </p:cNvSpPr>
            <p:nvPr/>
          </p:nvSpPr>
          <p:spPr bwMode="auto">
            <a:xfrm>
              <a:off x="2789" y="1651"/>
              <a:ext cx="0" cy="18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42" name="Line 54"/>
            <p:cNvSpPr>
              <a:spLocks noChangeShapeType="1"/>
            </p:cNvSpPr>
            <p:nvPr/>
          </p:nvSpPr>
          <p:spPr bwMode="auto">
            <a:xfrm>
              <a:off x="2925" y="1947"/>
              <a:ext cx="49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3152" name="Text Box 64"/>
          <p:cNvSpPr txBox="1">
            <a:spLocks noChangeArrowheads="1"/>
          </p:cNvSpPr>
          <p:nvPr/>
        </p:nvSpPr>
        <p:spPr bwMode="auto">
          <a:xfrm>
            <a:off x="179388" y="3286621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MAR—</a:t>
            </a:r>
            <a:r>
              <a:rPr lang="zh-CN" altLang="en-US" b="1" dirty="0">
                <a:latin typeface="宋体" pitchFamily="2" charset="-122"/>
              </a:rPr>
              <a:t>存放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外部访问的部件地址</a:t>
            </a:r>
            <a:r>
              <a:rPr lang="en-US" altLang="zh-CN" sz="2000" b="1" dirty="0">
                <a:latin typeface="宋体" pitchFamily="2" charset="-122"/>
              </a:rPr>
              <a:t>(MEM</a:t>
            </a:r>
            <a:r>
              <a:rPr lang="zh-CN" altLang="en-US" sz="2000" b="1" dirty="0" smtClean="0">
                <a:latin typeface="宋体" pitchFamily="2" charset="-122"/>
              </a:rPr>
              <a:t>或外设地址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  <a:p>
            <a:pPr marL="2598738" indent="-2598738"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MDR—</a:t>
            </a:r>
            <a:r>
              <a:rPr lang="zh-CN" altLang="en-US" b="1" dirty="0">
                <a:latin typeface="宋体" pitchFamily="2" charset="-122"/>
              </a:rPr>
              <a:t>存放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已</a:t>
            </a:r>
            <a:r>
              <a:rPr lang="zh-CN" altLang="en-US" b="1" dirty="0" smtClean="0">
                <a:latin typeface="宋体" pitchFamily="2" charset="-122"/>
              </a:rPr>
              <a:t>读出</a:t>
            </a:r>
            <a:r>
              <a:rPr lang="zh-CN" altLang="en-US" b="1" dirty="0">
                <a:latin typeface="宋体" pitchFamily="2" charset="-122"/>
              </a:rPr>
              <a:t>或</a:t>
            </a:r>
            <a:r>
              <a:rPr lang="zh-CN" altLang="en-US" b="1" dirty="0" smtClean="0">
                <a:latin typeface="宋体" pitchFamily="2" charset="-122"/>
              </a:rPr>
              <a:t>欲写入的数据</a:t>
            </a:r>
            <a:endParaRPr lang="zh-CN" altLang="en-US" sz="2000" b="1" u="sng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473126" name="Text Box 38"/>
          <p:cNvSpPr txBox="1">
            <a:spLocks noChangeArrowheads="1"/>
          </p:cNvSpPr>
          <p:nvPr/>
        </p:nvSpPr>
        <p:spPr bwMode="auto">
          <a:xfrm>
            <a:off x="4427538" y="1932749"/>
            <a:ext cx="3313112" cy="287338"/>
          </a:xfrm>
          <a:prstGeom prst="rect">
            <a:avLst/>
          </a:prstGeom>
          <a:solidFill>
            <a:srgbClr val="FFCC99">
              <a:alpha val="80000"/>
            </a:srgbClr>
          </a:solidFill>
          <a:ln w="1905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90000"/>
              </a:lnSpc>
            </a:pP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下条</a:t>
            </a:r>
            <a:r>
              <a:rPr lang="zh-CN" altLang="en-US" sz="1800" b="1" dirty="0">
                <a:latin typeface="宋体" pitchFamily="2" charset="-122"/>
              </a:rPr>
              <a:t>指令地址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循环的要求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</p:txBody>
      </p:sp>
      <p:sp>
        <p:nvSpPr>
          <p:cNvPr id="473160" name="Text Box 72"/>
          <p:cNvSpPr txBox="1">
            <a:spLocks noChangeArrowheads="1"/>
          </p:cNvSpPr>
          <p:nvPr/>
        </p:nvSpPr>
        <p:spPr bwMode="auto">
          <a:xfrm>
            <a:off x="179388" y="546729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控制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REG—</a:t>
            </a:r>
            <a:r>
              <a:rPr lang="zh-CN" altLang="en-US" b="1" dirty="0">
                <a:latin typeface="宋体" pitchFamily="2" charset="-122"/>
              </a:rPr>
              <a:t>系统模式</a:t>
            </a:r>
            <a:r>
              <a:rPr lang="en-US" altLang="zh-CN" b="1" dirty="0" smtClean="0">
                <a:latin typeface="宋体" pitchFamily="2" charset="-122"/>
              </a:rPr>
              <a:t>REG</a:t>
            </a:r>
            <a:r>
              <a:rPr lang="zh-CN" altLang="en-US" b="1" dirty="0" smtClean="0">
                <a:latin typeface="宋体" pitchFamily="2" charset="-122"/>
              </a:rPr>
              <a:t>、段</a:t>
            </a:r>
            <a:r>
              <a:rPr lang="en-US" altLang="zh-CN" b="1" dirty="0" smtClean="0">
                <a:latin typeface="宋体" pitchFamily="2" charset="-122"/>
              </a:rPr>
              <a:t>REG</a:t>
            </a:r>
            <a:r>
              <a:rPr lang="zh-CN" altLang="en-US" b="1" dirty="0" smtClean="0">
                <a:latin typeface="宋体" pitchFamily="2" charset="-122"/>
              </a:rPr>
              <a:t>等</a:t>
            </a:r>
            <a:endParaRPr lang="zh-CN" altLang="en-US" b="1" dirty="0"/>
          </a:p>
        </p:txBody>
      </p:sp>
      <p:sp>
        <p:nvSpPr>
          <p:cNvPr id="473167" name="AutoShape 7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9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AutoShape 83"/>
          <p:cNvSpPr>
            <a:spLocks noChangeArrowheads="1"/>
          </p:cNvSpPr>
          <p:nvPr/>
        </p:nvSpPr>
        <p:spPr bwMode="auto">
          <a:xfrm>
            <a:off x="6444208" y="1484784"/>
            <a:ext cx="1803755" cy="360040"/>
          </a:xfrm>
          <a:prstGeom prst="wedgeRectCallout">
            <a:avLst>
              <a:gd name="adj1" fmla="val -68867"/>
              <a:gd name="adj2" fmla="val 54067"/>
            </a:avLst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zh-CN" altLang="en-US" sz="1800" b="1" dirty="0" smtClean="0">
                <a:latin typeface="宋体" pitchFamily="2" charset="-122"/>
              </a:rPr>
              <a:t>改变时间可任意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36" name="Text Box 636"/>
          <p:cNvSpPr txBox="1">
            <a:spLocks noChangeArrowheads="1"/>
          </p:cNvSpPr>
          <p:nvPr/>
        </p:nvSpPr>
        <p:spPr bwMode="auto">
          <a:xfrm>
            <a:off x="142844" y="4171146"/>
            <a:ext cx="878687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设置原因：</a:t>
            </a:r>
            <a:r>
              <a:rPr lang="zh-CN" altLang="en-US" b="1" dirty="0" smtClean="0">
                <a:latin typeface="宋体" pitchFamily="2" charset="-122"/>
              </a:rPr>
              <a:t>可使外部操作与内部操作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并行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性能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1800" b="1" dirty="0"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07704" y="2827536"/>
            <a:ext cx="6984776" cy="4561904"/>
            <a:chOff x="1691680" y="2780928"/>
            <a:chExt cx="6984776" cy="4561904"/>
          </a:xfrm>
        </p:grpSpPr>
        <p:sp>
          <p:nvSpPr>
            <p:cNvPr id="38" name="Text Box 682"/>
            <p:cNvSpPr txBox="1">
              <a:spLocks noChangeArrowheads="1"/>
            </p:cNvSpPr>
            <p:nvPr/>
          </p:nvSpPr>
          <p:spPr bwMode="auto">
            <a:xfrm>
              <a:off x="1691680" y="4653136"/>
              <a:ext cx="1171508" cy="28803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MAR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←</a:t>
              </a:r>
              <a:r>
                <a:rPr kumimoji="0"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(PC)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9" name="Text Box 682"/>
            <p:cNvSpPr txBox="1">
              <a:spLocks noChangeArrowheads="1"/>
            </p:cNvSpPr>
            <p:nvPr/>
          </p:nvSpPr>
          <p:spPr bwMode="auto">
            <a:xfrm>
              <a:off x="2863188" y="4653137"/>
              <a:ext cx="4589132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ABus</a:t>
              </a:r>
              <a:r>
                <a:rPr lang="zh-CN" altLang="en-US" sz="1800" b="1" dirty="0" smtClean="0">
                  <a:latin typeface="宋体" pitchFamily="2" charset="-122"/>
                </a:rPr>
                <a:t>←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en-US" altLang="zh-CN" sz="1800" b="1" dirty="0">
                  <a:latin typeface="宋体" pitchFamily="2" charset="-122"/>
                </a:rPr>
                <a:t>MAR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、</a:t>
              </a:r>
              <a:r>
                <a:rPr lang="en-US" altLang="zh-CN" sz="1800" b="1" dirty="0" err="1" smtClean="0">
                  <a:latin typeface="宋体" pitchFamily="2" charset="-122"/>
                </a:rPr>
                <a:t>CBus</a:t>
              </a:r>
              <a:r>
                <a:rPr lang="zh-CN" altLang="en-US" sz="1800" b="1" dirty="0" smtClean="0">
                  <a:latin typeface="宋体" pitchFamily="2" charset="-122"/>
                </a:rPr>
                <a:t>←</a:t>
              </a:r>
              <a:r>
                <a:rPr lang="en-US" altLang="zh-CN" sz="1800" b="1" dirty="0" smtClean="0">
                  <a:latin typeface="宋体" pitchFamily="2" charset="-122"/>
                </a:rPr>
                <a:t>Read</a:t>
              </a:r>
              <a:r>
                <a:rPr lang="zh-CN" altLang="en-US" sz="1800" b="1" dirty="0" smtClean="0">
                  <a:latin typeface="宋体" pitchFamily="2" charset="-122"/>
                </a:rPr>
                <a:t>、</a:t>
              </a: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r>
                <a:rPr lang="zh-CN" altLang="en-US" sz="1800" b="1" dirty="0" smtClean="0">
                  <a:latin typeface="宋体" pitchFamily="2" charset="-122"/>
                </a:rPr>
                <a:t>←</a:t>
              </a:r>
              <a:r>
                <a:rPr kumimoji="0" lang="en-US" altLang="zh-CN" sz="1800" b="1" dirty="0" smtClean="0">
                  <a:latin typeface="宋体" pitchFamily="2" charset="-122"/>
                </a:rPr>
                <a:t>M[(MAR)]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0" name="Text Box 682"/>
            <p:cNvSpPr txBox="1">
              <a:spLocks noChangeArrowheads="1"/>
            </p:cNvSpPr>
            <p:nvPr/>
          </p:nvSpPr>
          <p:spPr bwMode="auto">
            <a:xfrm>
              <a:off x="7452320" y="4653136"/>
              <a:ext cx="1224136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>
                <a:lnSpc>
                  <a:spcPct val="90000"/>
                </a:lnSpc>
              </a:pPr>
              <a:r>
                <a:rPr kumimoji="0"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IR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←</a:t>
              </a:r>
              <a:r>
                <a:rPr kumimoji="0"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(MDR)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1" name="Text Box 682"/>
            <p:cNvSpPr txBox="1">
              <a:spLocks noChangeArrowheads="1"/>
            </p:cNvSpPr>
            <p:nvPr/>
          </p:nvSpPr>
          <p:spPr bwMode="auto">
            <a:xfrm>
              <a:off x="2771775" y="5085184"/>
              <a:ext cx="4714875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>
                <a:lnSpc>
                  <a:spcPct val="90000"/>
                </a:lnSpc>
              </a:pPr>
              <a:r>
                <a:rPr kumimoji="0" lang="zh-CN" altLang="en-US" sz="1800" b="1" dirty="0" smtClean="0">
                  <a:latin typeface="宋体" pitchFamily="2" charset="-122"/>
                </a:rPr>
                <a:t>数据通路的操作</a:t>
              </a:r>
              <a:r>
                <a:rPr kumimoji="0"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可同时进行</a:t>
              </a:r>
              <a:r>
                <a:rPr kumimoji="0" lang="en-US" altLang="zh-CN" sz="1800" b="1" dirty="0" smtClean="0">
                  <a:latin typeface="宋体" pitchFamily="2" charset="-122"/>
                </a:rPr>
                <a:t>[</a:t>
              </a:r>
              <a:r>
                <a:rPr kumimoji="0" lang="zh-CN" altLang="en-US" sz="1800" b="1" dirty="0" smtClean="0">
                  <a:latin typeface="宋体" pitchFamily="2" charset="-122"/>
                </a:rPr>
                <a:t>如</a:t>
              </a:r>
              <a:r>
                <a:rPr kumimoji="0" lang="en-US" altLang="zh-CN" sz="1800" b="1" dirty="0" smtClean="0">
                  <a:latin typeface="宋体" pitchFamily="2" charset="-122"/>
                </a:rPr>
                <a:t>PC</a:t>
              </a:r>
              <a:r>
                <a:rPr kumimoji="0" lang="zh-CN" altLang="en-US" sz="1800" b="1" dirty="0" smtClean="0">
                  <a:latin typeface="宋体" pitchFamily="2" charset="-122"/>
                </a:rPr>
                <a:t>←</a:t>
              </a:r>
              <a:r>
                <a:rPr kumimoji="0" lang="en-US" altLang="zh-CN" sz="1800" b="1" dirty="0" smtClean="0">
                  <a:latin typeface="宋体" pitchFamily="2" charset="-122"/>
                </a:rPr>
                <a:t>(PC</a:t>
              </a:r>
              <a:r>
                <a:rPr kumimoji="0"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)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＋</a:t>
              </a:r>
              <a:r>
                <a:rPr kumimoji="0" lang="en-US" altLang="zh-CN" sz="1800" dirty="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“</a:t>
              </a:r>
              <a:r>
                <a:rPr kumimoji="0"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1</a:t>
              </a:r>
              <a:r>
                <a:rPr kumimoji="0" lang="en-US" altLang="zh-CN" sz="1800" dirty="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”</a:t>
              </a:r>
              <a:r>
                <a:rPr kumimoji="0" lang="en-US" altLang="zh-CN" sz="1800" b="1" dirty="0" smtClean="0">
                  <a:latin typeface="宋体" pitchFamily="2" charset="-122"/>
                </a:rPr>
                <a:t>]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2" name="右大括号 41"/>
            <p:cNvSpPr/>
            <p:nvPr/>
          </p:nvSpPr>
          <p:spPr bwMode="auto">
            <a:xfrm>
              <a:off x="5112630" y="2780928"/>
              <a:ext cx="107442" cy="4561904"/>
            </a:xfrm>
            <a:prstGeom prst="rightBrace">
              <a:avLst>
                <a:gd name="adj1" fmla="val 26111"/>
                <a:gd name="adj2" fmla="val 50308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37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7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7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7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7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7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104" grpId="0"/>
      <p:bldP spid="473126" grpId="0" animBg="1"/>
      <p:bldP spid="35" grpId="0" animBg="1"/>
      <p:bldP spid="3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60</a:t>
            </a:fld>
            <a:endParaRPr lang="en-US" altLang="zh-CN"/>
          </a:p>
        </p:txBody>
      </p:sp>
      <p:sp>
        <p:nvSpPr>
          <p:cNvPr id="4" name="Text Box 93"/>
          <p:cNvSpPr txBox="1">
            <a:spLocks noChangeArrowheads="1"/>
          </p:cNvSpPr>
          <p:nvPr/>
        </p:nvSpPr>
        <p:spPr bwMode="auto">
          <a:xfrm>
            <a:off x="179388" y="342900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5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步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整合成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CU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连接</a:t>
            </a:r>
            <a:r>
              <a:rPr lang="en-US" altLang="zh-CN" b="1" dirty="0" smtClean="0">
                <a:latin typeface="+mn-ea"/>
                <a:ea typeface="+mn-ea"/>
              </a:rPr>
              <a:t>ID</a:t>
            </a:r>
            <a:r>
              <a:rPr lang="zh-CN" altLang="en-US" b="1" dirty="0" smtClean="0">
                <a:latin typeface="+mn-ea"/>
                <a:ea typeface="+mn-ea"/>
              </a:rPr>
              <a:t>、时序信号形成电路、</a:t>
            </a:r>
            <a:r>
              <a:rPr lang="en-US" altLang="zh-CN" spc="-100" dirty="0"/>
              <a:t> </a:t>
            </a:r>
            <a:r>
              <a:rPr lang="en-US" altLang="zh-CN" spc="-100" dirty="0" err="1"/>
              <a:t>μ</a:t>
            </a:r>
            <a:r>
              <a:rPr lang="en-US" altLang="zh-CN" b="1" dirty="0" err="1">
                <a:latin typeface="+mn-ea"/>
              </a:rPr>
              <a:t>OP</a:t>
            </a:r>
            <a:r>
              <a:rPr lang="zh-CN" altLang="en-US" b="1" dirty="0"/>
              <a:t>控制信号形成</a:t>
            </a:r>
            <a:r>
              <a:rPr lang="zh-CN" altLang="en-US" b="1" dirty="0" smtClean="0"/>
              <a:t>电路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说明：</a:t>
            </a:r>
            <a:r>
              <a:rPr lang="en-US" altLang="zh-CN" b="1" dirty="0" smtClean="0">
                <a:latin typeface="+mn-ea"/>
                <a:ea typeface="+mn-ea"/>
              </a:rPr>
              <a:t>ID</a:t>
            </a:r>
            <a:r>
              <a:rPr lang="zh-CN" altLang="en-US" b="1" dirty="0" smtClean="0">
                <a:latin typeface="+mn-ea"/>
                <a:ea typeface="+mn-ea"/>
              </a:rPr>
              <a:t>设计未提及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太简单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r>
              <a:rPr lang="zh-CN" altLang="en-US" b="1" dirty="0" smtClean="0">
                <a:latin typeface="+mn-ea"/>
                <a:ea typeface="+mn-ea"/>
              </a:rPr>
              <a:t>，自行设计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5" name="Text Box 93"/>
          <p:cNvSpPr txBox="1">
            <a:spLocks noChangeArrowheads="1"/>
          </p:cNvSpPr>
          <p:nvPr/>
        </p:nvSpPr>
        <p:spPr bwMode="auto">
          <a:xfrm>
            <a:off x="179388" y="332656"/>
            <a:ext cx="8785225" cy="320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4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步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设计</a:t>
            </a:r>
            <a:r>
              <a:rPr lang="en-US" altLang="zh-CN" spc="-100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 smtClean="0">
                <a:solidFill>
                  <a:srgbClr val="C00000"/>
                </a:solidFill>
                <a:latin typeface="+mn-ea"/>
                <a:ea typeface="+mn-ea"/>
              </a:rPr>
              <a:t>OP</a:t>
            </a:r>
            <a:r>
              <a:rPr lang="zh-CN" altLang="en-US" b="1" dirty="0" smtClean="0">
                <a:solidFill>
                  <a:srgbClr val="C00000"/>
                </a:solidFill>
              </a:rPr>
              <a:t>控制信号</a:t>
            </a:r>
            <a:r>
              <a:rPr lang="zh-CN" altLang="en-US" b="1" dirty="0">
                <a:solidFill>
                  <a:srgbClr val="C00000"/>
                </a:solidFill>
              </a:rPr>
              <a:t>形成</a:t>
            </a:r>
            <a:r>
              <a:rPr lang="zh-CN" altLang="en-US" b="1" dirty="0" smtClean="0">
                <a:solidFill>
                  <a:srgbClr val="C00000"/>
                </a:solidFill>
              </a:rPr>
              <a:t>电路  </a:t>
            </a:r>
            <a:r>
              <a:rPr lang="en-US" altLang="zh-CN" b="1" dirty="0" smtClean="0">
                <a:latin typeface="宋体" pitchFamily="2" charset="-122"/>
              </a:rPr>
              <a:t>--</a:t>
            </a:r>
            <a:r>
              <a:rPr lang="zh-CN" altLang="en-US" sz="2200" b="1" dirty="0" smtClean="0">
                <a:latin typeface="宋体" pitchFamily="2" charset="-122"/>
              </a:rPr>
              <a:t>基于状态图及信号序列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⑴</a:t>
            </a:r>
            <a:r>
              <a:rPr lang="zh-CN" altLang="zh-CN" b="1" dirty="0">
                <a:solidFill>
                  <a:schemeClr val="accent2"/>
                </a:solidFill>
                <a:latin typeface="+mn-ea"/>
                <a:ea typeface="+mn-ea"/>
              </a:rPr>
              <a:t>列出</a:t>
            </a:r>
            <a:r>
              <a:rPr lang="en-US" altLang="zh-CN" dirty="0" err="1">
                <a:latin typeface="+mn-lt"/>
                <a:ea typeface="+mn-ea"/>
              </a:rPr>
              <a:t>μ</a:t>
            </a:r>
            <a:r>
              <a:rPr lang="en-US" altLang="zh-CN" b="1" dirty="0" err="1">
                <a:latin typeface="+mn-ea"/>
                <a:ea typeface="+mn-ea"/>
              </a:rPr>
              <a:t>OPCmd</a:t>
            </a:r>
            <a:r>
              <a:rPr lang="zh-CN" altLang="zh-CN" b="1" dirty="0">
                <a:latin typeface="+mn-ea"/>
                <a:ea typeface="+mn-ea"/>
              </a:rPr>
              <a:t>的使用</a:t>
            </a:r>
            <a:r>
              <a:rPr lang="zh-CN" altLang="zh-CN" b="1" dirty="0" smtClean="0">
                <a:latin typeface="+mn-ea"/>
                <a:ea typeface="+mn-ea"/>
              </a:rPr>
              <a:t>时间表</a:t>
            </a:r>
            <a:r>
              <a:rPr lang="zh-CN" altLang="en-US" b="1" dirty="0" smtClean="0">
                <a:latin typeface="+mn-ea"/>
                <a:ea typeface="+mn-ea"/>
              </a:rPr>
              <a:t>：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  </a:t>
            </a:r>
            <a:r>
              <a:rPr lang="zh-CN" altLang="en-US" sz="2200" b="1" u="sng" dirty="0" smtClean="0">
                <a:latin typeface="+mn-ea"/>
                <a:ea typeface="+mn-ea"/>
              </a:rPr>
              <a:t>画出</a:t>
            </a:r>
            <a:r>
              <a:rPr lang="zh-CN" altLang="en-US" sz="2200" b="1" dirty="0" smtClean="0">
                <a:latin typeface="+mn-ea"/>
                <a:ea typeface="+mn-ea"/>
              </a:rPr>
              <a:t>使用时间表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行为所有</a:t>
            </a:r>
            <a:r>
              <a:rPr lang="en-US" altLang="zh-CN" sz="2000" dirty="0" err="1" smtClean="0"/>
              <a:t>μ</a:t>
            </a:r>
            <a:r>
              <a:rPr lang="en-US" altLang="zh-CN" sz="2000" b="1" dirty="0" err="1" smtClean="0">
                <a:latin typeface="+mn-ea"/>
              </a:rPr>
              <a:t>OPCmd</a:t>
            </a:r>
            <a:r>
              <a:rPr lang="zh-CN" altLang="en-US" sz="2000" b="1" dirty="0" smtClean="0">
                <a:latin typeface="+mn-ea"/>
              </a:rPr>
              <a:t>、列为所有时序信号</a:t>
            </a:r>
            <a:r>
              <a:rPr lang="en-US" altLang="zh-CN" sz="2000" b="1" dirty="0" smtClean="0">
                <a:latin typeface="+mn-ea"/>
              </a:rPr>
              <a:t>)</a:t>
            </a:r>
            <a:r>
              <a:rPr lang="zh-CN" altLang="en-US" sz="2200" b="1" dirty="0" smtClean="0">
                <a:latin typeface="+mn-ea"/>
              </a:rPr>
              <a:t>，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  </a:t>
            </a:r>
            <a:r>
              <a:rPr lang="zh-CN" altLang="en-US" sz="2200" b="1" dirty="0" smtClean="0">
                <a:latin typeface="+mn-ea"/>
                <a:ea typeface="+mn-ea"/>
              </a:rPr>
              <a:t>给每个状态</a:t>
            </a:r>
            <a:r>
              <a:rPr lang="zh-CN" altLang="en-US" sz="2200" b="1" u="sng" dirty="0" smtClean="0">
                <a:latin typeface="+mn-ea"/>
                <a:ea typeface="+mn-ea"/>
              </a:rPr>
              <a:t>打上</a:t>
            </a:r>
            <a:r>
              <a:rPr lang="zh-CN" altLang="en-US" sz="2200" b="1" dirty="0" smtClean="0">
                <a:latin typeface="+mn-ea"/>
                <a:ea typeface="+mn-ea"/>
              </a:rPr>
              <a:t>时间戳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状态转换条件</a:t>
            </a:r>
            <a:r>
              <a:rPr lang="zh-CN" altLang="en-US" sz="2000" b="1" dirty="0">
                <a:latin typeface="+mn-ea"/>
                <a:ea typeface="+mn-ea"/>
              </a:rPr>
              <a:t>用</a:t>
            </a:r>
            <a:r>
              <a:rPr lang="zh-CN" altLang="en-US" sz="2000" b="1" dirty="0" smtClean="0">
                <a:latin typeface="+mn-ea"/>
                <a:ea typeface="+mn-ea"/>
              </a:rPr>
              <a:t>时序信号表示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r>
              <a:rPr lang="zh-CN" altLang="en-US" sz="2200" b="1" dirty="0" smtClean="0">
                <a:latin typeface="+mn-ea"/>
                <a:ea typeface="+mn-ea"/>
              </a:rPr>
              <a:t>，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  </a:t>
            </a:r>
            <a:r>
              <a:rPr lang="zh-CN" altLang="en-US" sz="2200" b="1" dirty="0" smtClean="0">
                <a:latin typeface="+mn-ea"/>
                <a:ea typeface="+mn-ea"/>
              </a:rPr>
              <a:t>将每个</a:t>
            </a:r>
            <a:r>
              <a:rPr lang="zh-CN" altLang="en-US" sz="2200" b="1" dirty="0" smtClean="0">
                <a:latin typeface="+mn-ea"/>
              </a:rPr>
              <a:t>状态的每个</a:t>
            </a:r>
            <a:r>
              <a:rPr lang="en-US" altLang="zh-CN" sz="2200" dirty="0" err="1" smtClean="0"/>
              <a:t>μ</a:t>
            </a:r>
            <a:r>
              <a:rPr lang="en-US" altLang="zh-CN" sz="2200" b="1" dirty="0" err="1" smtClean="0">
                <a:latin typeface="+mn-ea"/>
              </a:rPr>
              <a:t>OPCmd</a:t>
            </a:r>
            <a:r>
              <a:rPr lang="zh-CN" altLang="en-US" sz="2200" b="1" dirty="0" smtClean="0">
                <a:latin typeface="+mn-ea"/>
              </a:rPr>
              <a:t>的转换条件</a:t>
            </a:r>
            <a:r>
              <a:rPr lang="zh-CN" altLang="en-US" sz="2200" b="1" u="sng" dirty="0" smtClean="0">
                <a:latin typeface="+mn-ea"/>
                <a:ea typeface="+mn-ea"/>
              </a:rPr>
              <a:t>填入</a:t>
            </a:r>
            <a:r>
              <a:rPr lang="zh-CN" altLang="en-US" sz="2200" b="1" dirty="0" smtClean="0">
                <a:latin typeface="+mn-ea"/>
                <a:ea typeface="+mn-ea"/>
              </a:rPr>
              <a:t>表中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⑵</a:t>
            </a:r>
            <a:r>
              <a:rPr lang="zh-CN" altLang="zh-CN" b="1" dirty="0">
                <a:solidFill>
                  <a:schemeClr val="accent2"/>
                </a:solidFill>
                <a:latin typeface="+mn-ea"/>
                <a:ea typeface="+mn-ea"/>
              </a:rPr>
              <a:t>获得</a:t>
            </a:r>
            <a:r>
              <a:rPr lang="en-US" altLang="zh-CN" dirty="0" err="1">
                <a:latin typeface="+mn-lt"/>
                <a:ea typeface="+mn-ea"/>
              </a:rPr>
              <a:t>μ</a:t>
            </a:r>
            <a:r>
              <a:rPr lang="en-US" altLang="zh-CN" b="1" dirty="0" err="1">
                <a:latin typeface="+mn-ea"/>
                <a:ea typeface="+mn-ea"/>
              </a:rPr>
              <a:t>OPCmd</a:t>
            </a:r>
            <a:r>
              <a:rPr lang="zh-CN" altLang="zh-CN" b="1" dirty="0">
                <a:latin typeface="+mn-ea"/>
                <a:ea typeface="+mn-ea"/>
              </a:rPr>
              <a:t>的</a:t>
            </a:r>
            <a:r>
              <a:rPr lang="zh-CN" altLang="zh-CN" b="1" dirty="0" smtClean="0">
                <a:latin typeface="+mn-ea"/>
                <a:ea typeface="+mn-ea"/>
              </a:rPr>
              <a:t>逻辑表达式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按行汇总、化简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⑶实现</a:t>
            </a:r>
            <a:r>
              <a:rPr lang="en-US" altLang="zh-CN" dirty="0" err="1">
                <a:latin typeface="+mn-lt"/>
                <a:ea typeface="+mn-ea"/>
              </a:rPr>
              <a:t>μ</a:t>
            </a:r>
            <a:r>
              <a:rPr lang="en-US" altLang="zh-CN" b="1" dirty="0" err="1">
                <a:latin typeface="+mn-ea"/>
                <a:ea typeface="+mn-ea"/>
              </a:rPr>
              <a:t>OPCmd</a:t>
            </a:r>
            <a:r>
              <a:rPr lang="zh-CN" altLang="zh-CN" b="1" dirty="0">
                <a:latin typeface="+mn-ea"/>
                <a:ea typeface="+mn-ea"/>
              </a:rPr>
              <a:t>的</a:t>
            </a:r>
            <a:r>
              <a:rPr lang="zh-CN" altLang="zh-CN" b="1" dirty="0" smtClean="0">
                <a:latin typeface="+mn-ea"/>
                <a:ea typeface="+mn-ea"/>
              </a:rPr>
              <a:t>逻辑表达式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每个</a:t>
            </a:r>
            <a:r>
              <a:rPr lang="en-US" altLang="zh-CN" sz="2000" dirty="0" err="1" smtClean="0"/>
              <a:t>μ</a:t>
            </a:r>
            <a:r>
              <a:rPr lang="en-US" altLang="zh-CN" sz="2000" b="1" dirty="0" err="1" smtClean="0">
                <a:latin typeface="+mn-ea"/>
              </a:rPr>
              <a:t>OPCmd</a:t>
            </a:r>
            <a:r>
              <a:rPr lang="zh-CN" altLang="en-US" sz="2000" b="1" dirty="0" smtClean="0">
                <a:latin typeface="+mn-ea"/>
              </a:rPr>
              <a:t>一个电路</a:t>
            </a:r>
            <a:r>
              <a:rPr lang="en-US" altLang="zh-CN" sz="2000" b="1" dirty="0" smtClean="0">
                <a:latin typeface="+mn-ea"/>
              </a:rPr>
              <a:t>)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6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156870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9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458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61</a:t>
            </a:fld>
            <a:endParaRPr lang="en-US" altLang="zh-CN"/>
          </a:p>
        </p:txBody>
      </p:sp>
      <p:sp>
        <p:nvSpPr>
          <p:cNvPr id="3" name="Text Box 133"/>
          <p:cNvSpPr txBox="1">
            <a:spLocks noChangeArrowheads="1"/>
          </p:cNvSpPr>
          <p:nvPr/>
        </p:nvSpPr>
        <p:spPr bwMode="auto">
          <a:xfrm>
            <a:off x="179388" y="332656"/>
            <a:ext cx="8785225" cy="523220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二、单周期</a:t>
            </a:r>
            <a:r>
              <a:rPr lang="en-US" altLang="zh-CN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CU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的设计       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不考，只需了解过程</a:t>
            </a:r>
            <a:r>
              <a:rPr lang="en-US" altLang="zh-CN" sz="2000" b="1" dirty="0" smtClean="0">
                <a:latin typeface="+mn-ea"/>
              </a:rPr>
              <a:t>)</a:t>
            </a:r>
            <a:endParaRPr lang="en-US" altLang="zh-CN" sz="1800" b="1" dirty="0">
              <a:latin typeface="+mn-ea"/>
            </a:endParaRPr>
          </a:p>
        </p:txBody>
      </p:sp>
      <p:sp>
        <p:nvSpPr>
          <p:cNvPr id="4" name="Text Box 90"/>
          <p:cNvSpPr txBox="1">
            <a:spLocks noChangeArrowheads="1"/>
          </p:cNvSpPr>
          <p:nvPr/>
        </p:nvSpPr>
        <p:spPr bwMode="auto">
          <a:xfrm>
            <a:off x="179388" y="87155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*设计背景：</a:t>
            </a:r>
            <a:r>
              <a:rPr lang="zh-CN" altLang="en-US" b="1" dirty="0">
                <a:latin typeface="宋体" pitchFamily="2" charset="-122"/>
              </a:rPr>
              <a:t>支持</a:t>
            </a:r>
            <a:r>
              <a:rPr lang="en-US" altLang="zh-CN" b="1" dirty="0">
                <a:latin typeface="宋体" pitchFamily="2" charset="-122"/>
              </a:rPr>
              <a:t>7</a:t>
            </a:r>
            <a:r>
              <a:rPr lang="zh-CN" altLang="en-US" b="1" dirty="0">
                <a:latin typeface="宋体" pitchFamily="2" charset="-122"/>
              </a:rPr>
              <a:t>条</a:t>
            </a:r>
            <a:r>
              <a:rPr lang="en-US" altLang="zh-CN" b="1" dirty="0">
                <a:latin typeface="宋体" pitchFamily="2" charset="-122"/>
              </a:rPr>
              <a:t>MIPS</a:t>
            </a:r>
            <a:r>
              <a:rPr lang="zh-CN" altLang="en-US" b="1" dirty="0" smtClean="0">
                <a:latin typeface="宋体" pitchFamily="2" charset="-122"/>
              </a:rPr>
              <a:t>指令的数据</a:t>
            </a:r>
            <a:r>
              <a:rPr lang="zh-CN" altLang="en-US" b="1" dirty="0">
                <a:latin typeface="宋体" pitchFamily="2" charset="-122"/>
              </a:rPr>
              <a:t>通路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8" name="Text Box 90"/>
          <p:cNvSpPr txBox="1">
            <a:spLocks noChangeArrowheads="1"/>
          </p:cNvSpPr>
          <p:nvPr/>
        </p:nvSpPr>
        <p:spPr bwMode="auto">
          <a:xfrm>
            <a:off x="179388" y="134076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*形成状态转换图：</a:t>
            </a:r>
            <a:r>
              <a:rPr lang="en-US" altLang="zh-CN" sz="2200" spc="-100" dirty="0" err="1" smtClean="0"/>
              <a:t>μ</a:t>
            </a:r>
            <a:r>
              <a:rPr lang="en-US" altLang="zh-CN" sz="2200" b="1" spc="-100" dirty="0" err="1" smtClean="0">
                <a:latin typeface="+mn-ea"/>
              </a:rPr>
              <a:t>OPCmd</a:t>
            </a:r>
            <a:r>
              <a:rPr lang="zh-CN" altLang="en-US" sz="2200" b="1" spc="-100" dirty="0" smtClean="0">
                <a:latin typeface="+mn-ea"/>
              </a:rPr>
              <a:t>序列仅</a:t>
            </a:r>
            <a:r>
              <a:rPr lang="en-US" altLang="zh-CN" sz="2200" b="1" spc="-100" dirty="0" smtClean="0">
                <a:latin typeface="宋体" pitchFamily="2" charset="-122"/>
              </a:rPr>
              <a:t>1</a:t>
            </a:r>
            <a:r>
              <a:rPr lang="zh-CN" altLang="en-US" sz="2200" b="1" spc="-100" dirty="0" smtClean="0">
                <a:latin typeface="宋体" pitchFamily="2" charset="-122"/>
              </a:rPr>
              <a:t>步，状态转换条件为操作码</a:t>
            </a:r>
            <a:endParaRPr lang="zh-CN" altLang="en-US" sz="2200" b="1" spc="-100" dirty="0">
              <a:latin typeface="宋体" pitchFamily="2" charset="-122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4" name="组合 63"/>
          <p:cNvGrpSpPr/>
          <p:nvPr/>
        </p:nvGrpSpPr>
        <p:grpSpPr>
          <a:xfrm>
            <a:off x="1187625" y="1844824"/>
            <a:ext cx="7128791" cy="1584176"/>
            <a:chOff x="1331641" y="2852936"/>
            <a:chExt cx="7128791" cy="1584176"/>
          </a:xfrm>
        </p:grpSpPr>
        <p:cxnSp>
          <p:nvCxnSpPr>
            <p:cNvPr id="18" name="直接箭头连接符 17"/>
            <p:cNvCxnSpPr>
              <a:endCxn id="23" idx="0"/>
            </p:cNvCxnSpPr>
            <p:nvPr/>
          </p:nvCxnSpPr>
          <p:spPr bwMode="auto">
            <a:xfrm>
              <a:off x="4772844" y="2852938"/>
              <a:ext cx="0" cy="21602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" name="Text Box 132"/>
            <p:cNvSpPr txBox="1">
              <a:spLocks noChangeArrowheads="1"/>
            </p:cNvSpPr>
            <p:nvPr/>
          </p:nvSpPr>
          <p:spPr bwMode="auto">
            <a:xfrm>
              <a:off x="1331641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add</a:t>
              </a:r>
              <a:r>
                <a:rPr lang="zh-CN" altLang="en-US" sz="1800" b="1" dirty="0" smtClean="0">
                  <a:latin typeface="宋体" pitchFamily="2" charset="-122"/>
                </a:rPr>
                <a:t>的</a:t>
              </a: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+mn-ea"/>
                </a:rPr>
                <a:t>OP</a:t>
              </a:r>
              <a:r>
                <a:rPr lang="en-US" altLang="zh-CN" sz="1800" b="1" dirty="0" err="1">
                  <a:latin typeface="+mn-ea"/>
                </a:rPr>
                <a:t>Cmd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cxnSp>
          <p:nvCxnSpPr>
            <p:cNvPr id="12" name="直接箭头连接符 11"/>
            <p:cNvCxnSpPr>
              <a:endCxn id="17" idx="0"/>
            </p:cNvCxnSpPr>
            <p:nvPr/>
          </p:nvCxnSpPr>
          <p:spPr bwMode="auto">
            <a:xfrm>
              <a:off x="3782691" y="3429000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" name="Text Box 132"/>
            <p:cNvSpPr txBox="1">
              <a:spLocks noChangeArrowheads="1"/>
            </p:cNvSpPr>
            <p:nvPr/>
          </p:nvSpPr>
          <p:spPr bwMode="auto">
            <a:xfrm>
              <a:off x="2339753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sub</a:t>
              </a:r>
              <a:r>
                <a:rPr lang="zh-CN" altLang="en-US" sz="1800" b="1" dirty="0" smtClean="0">
                  <a:latin typeface="宋体" pitchFamily="2" charset="-122"/>
                </a:rPr>
                <a:t>的</a:t>
              </a: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+mn-ea"/>
                </a:rPr>
                <a:t>OP</a:t>
              </a:r>
              <a:r>
                <a:rPr lang="en-US" altLang="zh-CN" sz="1800" b="1" dirty="0" err="1">
                  <a:latin typeface="+mn-ea"/>
                </a:rPr>
                <a:t>Cmd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17" name="Text Box 132"/>
            <p:cNvSpPr txBox="1">
              <a:spLocks noChangeArrowheads="1"/>
            </p:cNvSpPr>
            <p:nvPr/>
          </p:nvSpPr>
          <p:spPr bwMode="auto">
            <a:xfrm>
              <a:off x="3350643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ori</a:t>
              </a:r>
              <a:r>
                <a:rPr lang="zh-CN" altLang="en-US" sz="1800" b="1" dirty="0" smtClean="0">
                  <a:latin typeface="宋体" pitchFamily="2" charset="-122"/>
                </a:rPr>
                <a:t>的</a:t>
              </a: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+mn-ea"/>
                </a:rPr>
                <a:t>OP</a:t>
              </a:r>
              <a:r>
                <a:rPr lang="en-US" altLang="zh-CN" sz="1800" b="1" dirty="0" err="1">
                  <a:latin typeface="+mn-ea"/>
                </a:rPr>
                <a:t>Cmd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19" name="Text Box 132"/>
            <p:cNvSpPr txBox="1">
              <a:spLocks noChangeArrowheads="1"/>
            </p:cNvSpPr>
            <p:nvPr/>
          </p:nvSpPr>
          <p:spPr bwMode="auto">
            <a:xfrm>
              <a:off x="4358755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lw</a:t>
              </a:r>
              <a:r>
                <a:rPr lang="zh-CN" altLang="en-US" sz="1800" b="1" dirty="0" smtClean="0">
                  <a:latin typeface="宋体" pitchFamily="2" charset="-122"/>
                </a:rPr>
                <a:t>的</a:t>
              </a: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+mn-ea"/>
                </a:rPr>
                <a:t>OP</a:t>
              </a:r>
              <a:r>
                <a:rPr lang="en-US" altLang="zh-CN" sz="1800" b="1" dirty="0" err="1">
                  <a:latin typeface="+mn-ea"/>
                </a:rPr>
                <a:t>Cmd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20" name="Text Box 132"/>
            <p:cNvSpPr txBox="1">
              <a:spLocks noChangeArrowheads="1"/>
            </p:cNvSpPr>
            <p:nvPr/>
          </p:nvSpPr>
          <p:spPr bwMode="auto">
            <a:xfrm>
              <a:off x="5361311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sw</a:t>
              </a:r>
              <a:r>
                <a:rPr lang="zh-CN" altLang="en-US" sz="1800" b="1" dirty="0" smtClean="0">
                  <a:latin typeface="宋体" pitchFamily="2" charset="-122"/>
                </a:rPr>
                <a:t>的</a:t>
              </a: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+mn-ea"/>
                </a:rPr>
                <a:t>OP</a:t>
              </a:r>
              <a:r>
                <a:rPr lang="en-US" altLang="zh-CN" sz="1800" b="1" dirty="0" err="1">
                  <a:latin typeface="+mn-ea"/>
                </a:rPr>
                <a:t>Cmd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21" name="Text Box 132"/>
            <p:cNvSpPr txBox="1">
              <a:spLocks noChangeArrowheads="1"/>
            </p:cNvSpPr>
            <p:nvPr/>
          </p:nvSpPr>
          <p:spPr bwMode="auto">
            <a:xfrm>
              <a:off x="6372201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beq</a:t>
              </a:r>
              <a:r>
                <a:rPr lang="zh-CN" altLang="en-US" sz="1800" b="1" dirty="0" smtClean="0">
                  <a:latin typeface="宋体" pitchFamily="2" charset="-122"/>
                </a:rPr>
                <a:t>的</a:t>
              </a: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+mn-ea"/>
                </a:rPr>
                <a:t>OP</a:t>
              </a:r>
              <a:r>
                <a:rPr lang="en-US" altLang="zh-CN" sz="1800" b="1" dirty="0" err="1">
                  <a:latin typeface="+mn-ea"/>
                </a:rPr>
                <a:t>Cmd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22" name="Text Box 132"/>
            <p:cNvSpPr txBox="1">
              <a:spLocks noChangeArrowheads="1"/>
            </p:cNvSpPr>
            <p:nvPr/>
          </p:nvSpPr>
          <p:spPr bwMode="auto">
            <a:xfrm>
              <a:off x="7380313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j</a:t>
              </a:r>
              <a:r>
                <a:rPr lang="zh-CN" altLang="en-US" sz="1800" b="1" dirty="0" smtClean="0">
                  <a:latin typeface="宋体" pitchFamily="2" charset="-122"/>
                </a:rPr>
                <a:t>的</a:t>
              </a: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+mn-ea"/>
                </a:rPr>
                <a:t>OP</a:t>
              </a:r>
              <a:r>
                <a:rPr lang="en-US" altLang="zh-CN" sz="1800" b="1" dirty="0" err="1">
                  <a:latin typeface="+mn-ea"/>
                </a:rPr>
                <a:t>Cmd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23" name="Text Box 132"/>
            <p:cNvSpPr txBox="1">
              <a:spLocks noChangeArrowheads="1"/>
            </p:cNvSpPr>
            <p:nvPr/>
          </p:nvSpPr>
          <p:spPr bwMode="auto">
            <a:xfrm>
              <a:off x="2309392" y="3068960"/>
              <a:ext cx="4926904" cy="36004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600" b="1" dirty="0" smtClean="0">
                  <a:latin typeface="宋体" pitchFamily="2" charset="-122"/>
                </a:rPr>
                <a:t>取指令及译码</a:t>
              </a:r>
              <a:r>
                <a:rPr lang="en-US" altLang="zh-CN" sz="16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+mn-ea"/>
                  <a:ea typeface="+mn-ea"/>
                </a:rPr>
                <a:t>由写</a:t>
              </a:r>
              <a:r>
                <a:rPr lang="en-US" altLang="zh-CN" sz="1800" b="1" dirty="0">
                  <a:latin typeface="+mn-ea"/>
                  <a:ea typeface="+mn-ea"/>
                </a:rPr>
                <a:t>PC</a:t>
              </a:r>
              <a:r>
                <a:rPr lang="zh-CN" altLang="en-US" sz="1800" b="1" dirty="0">
                  <a:latin typeface="+mn-ea"/>
                  <a:ea typeface="+mn-ea"/>
                </a:rPr>
                <a:t>的</a:t>
              </a:r>
              <a:r>
                <a:rPr lang="el-GR" altLang="zh-CN" sz="1800" dirty="0">
                  <a:latin typeface="+mn-lt"/>
                  <a:ea typeface="+mn-ea"/>
                </a:rPr>
                <a:t>μ</a:t>
              </a:r>
              <a:r>
                <a:rPr lang="en-US" altLang="zh-CN" sz="1800" b="1" dirty="0">
                  <a:latin typeface="+mn-ea"/>
                  <a:ea typeface="+mn-ea"/>
                </a:rPr>
                <a:t>OP</a:t>
              </a:r>
              <a:r>
                <a:rPr lang="zh-CN" altLang="en-US" sz="1800" b="1" dirty="0">
                  <a:latin typeface="+mn-ea"/>
                  <a:ea typeface="+mn-ea"/>
                </a:rPr>
                <a:t>触发、</a:t>
              </a:r>
              <a:r>
                <a:rPr lang="zh-CN" altLang="en-US" sz="1800" b="1" dirty="0" smtClean="0">
                  <a:latin typeface="+mn-ea"/>
                  <a:ea typeface="+mn-ea"/>
                </a:rPr>
                <a:t>没有</a:t>
              </a: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+mn-ea"/>
                </a:rPr>
                <a:t>OPCmd</a:t>
              </a:r>
              <a:r>
                <a:rPr lang="en-US" altLang="zh-CN" sz="1800" b="1" dirty="0" smtClean="0">
                  <a:latin typeface="+mn-ea"/>
                </a:rPr>
                <a:t>)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 bwMode="auto">
            <a:xfrm>
              <a:off x="4790802" y="3437384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>
              <a:off x="5796136" y="3429000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 bwMode="auto">
            <a:xfrm>
              <a:off x="6804248" y="3437384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直接箭头连接符 29"/>
            <p:cNvCxnSpPr/>
            <p:nvPr/>
          </p:nvCxnSpPr>
          <p:spPr bwMode="auto">
            <a:xfrm flipH="1">
              <a:off x="1763688" y="3437384"/>
              <a:ext cx="545704" cy="2796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直接箭头连接符 30"/>
            <p:cNvCxnSpPr/>
            <p:nvPr/>
          </p:nvCxnSpPr>
          <p:spPr bwMode="auto">
            <a:xfrm>
              <a:off x="2771800" y="3429000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直接箭头连接符 32"/>
            <p:cNvCxnSpPr>
              <a:endCxn id="22" idx="0"/>
            </p:cNvCxnSpPr>
            <p:nvPr/>
          </p:nvCxnSpPr>
          <p:spPr bwMode="auto">
            <a:xfrm>
              <a:off x="7236296" y="3429000"/>
              <a:ext cx="576065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 Box 147"/>
            <p:cNvSpPr txBox="1">
              <a:spLocks noChangeArrowheads="1"/>
            </p:cNvSpPr>
            <p:nvPr/>
          </p:nvSpPr>
          <p:spPr bwMode="auto">
            <a:xfrm>
              <a:off x="1547664" y="3380873"/>
              <a:ext cx="576064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add</a:t>
              </a:r>
              <a:endParaRPr lang="zh-CN" altLang="en-US" sz="14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7" name="Text Box 147"/>
            <p:cNvSpPr txBox="1">
              <a:spLocks noChangeArrowheads="1"/>
            </p:cNvSpPr>
            <p:nvPr/>
          </p:nvSpPr>
          <p:spPr bwMode="auto">
            <a:xfrm>
              <a:off x="2267744" y="3452881"/>
              <a:ext cx="50405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sub</a:t>
              </a:r>
              <a:endParaRPr lang="zh-CN" altLang="en-US" sz="14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8" name="Text Box 147"/>
            <p:cNvSpPr txBox="1">
              <a:spLocks noChangeArrowheads="1"/>
            </p:cNvSpPr>
            <p:nvPr/>
          </p:nvSpPr>
          <p:spPr bwMode="auto">
            <a:xfrm>
              <a:off x="3275856" y="3452881"/>
              <a:ext cx="50405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ori</a:t>
              </a:r>
              <a:endParaRPr lang="zh-CN" altLang="en-US" sz="14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9" name="Text Box 147"/>
            <p:cNvSpPr txBox="1">
              <a:spLocks noChangeArrowheads="1"/>
            </p:cNvSpPr>
            <p:nvPr/>
          </p:nvSpPr>
          <p:spPr bwMode="auto">
            <a:xfrm>
              <a:off x="4283968" y="3452881"/>
              <a:ext cx="50405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lw</a:t>
              </a:r>
              <a:endParaRPr lang="zh-CN" altLang="en-US" sz="14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40" name="Text Box 147"/>
            <p:cNvSpPr txBox="1">
              <a:spLocks noChangeArrowheads="1"/>
            </p:cNvSpPr>
            <p:nvPr/>
          </p:nvSpPr>
          <p:spPr bwMode="auto">
            <a:xfrm>
              <a:off x="5292080" y="3429000"/>
              <a:ext cx="50405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sw</a:t>
              </a:r>
              <a:endParaRPr lang="zh-CN" altLang="en-US" sz="14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41" name="Text Box 147"/>
            <p:cNvSpPr txBox="1">
              <a:spLocks noChangeArrowheads="1"/>
            </p:cNvSpPr>
            <p:nvPr/>
          </p:nvSpPr>
          <p:spPr bwMode="auto">
            <a:xfrm>
              <a:off x="6300192" y="3452881"/>
              <a:ext cx="50405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beq</a:t>
              </a:r>
              <a:endParaRPr lang="zh-CN" altLang="en-US" sz="14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42" name="Text Box 147"/>
            <p:cNvSpPr txBox="1">
              <a:spLocks noChangeArrowheads="1"/>
            </p:cNvSpPr>
            <p:nvPr/>
          </p:nvSpPr>
          <p:spPr bwMode="auto">
            <a:xfrm>
              <a:off x="7092280" y="3429000"/>
              <a:ext cx="216024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j</a:t>
              </a:r>
              <a:endParaRPr lang="zh-CN" altLang="en-US" sz="14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 bwMode="auto">
            <a:xfrm>
              <a:off x="1748134" y="4437112"/>
              <a:ext cx="671229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>
              <a:off x="1751172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直接箭头连接符 50"/>
            <p:cNvCxnSpPr/>
            <p:nvPr/>
          </p:nvCxnSpPr>
          <p:spPr bwMode="auto">
            <a:xfrm>
              <a:off x="2771800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>
              <a:off x="3767396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接箭头连接符 52"/>
            <p:cNvCxnSpPr/>
            <p:nvPr/>
          </p:nvCxnSpPr>
          <p:spPr bwMode="auto">
            <a:xfrm>
              <a:off x="4788024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直接箭头连接符 53"/>
            <p:cNvCxnSpPr/>
            <p:nvPr/>
          </p:nvCxnSpPr>
          <p:spPr bwMode="auto">
            <a:xfrm>
              <a:off x="5783620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直接箭头连接符 54"/>
            <p:cNvCxnSpPr/>
            <p:nvPr/>
          </p:nvCxnSpPr>
          <p:spPr bwMode="auto">
            <a:xfrm>
              <a:off x="6804248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直接箭头连接符 55"/>
            <p:cNvCxnSpPr/>
            <p:nvPr/>
          </p:nvCxnSpPr>
          <p:spPr bwMode="auto">
            <a:xfrm>
              <a:off x="7812360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>
              <a:off x="4772844" y="2852936"/>
              <a:ext cx="368758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直接箭头连接符 58"/>
            <p:cNvCxnSpPr/>
            <p:nvPr/>
          </p:nvCxnSpPr>
          <p:spPr bwMode="auto">
            <a:xfrm>
              <a:off x="8460432" y="2852936"/>
              <a:ext cx="0" cy="158417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65" name="Text Box 91"/>
          <p:cNvSpPr txBox="1">
            <a:spLocks noChangeArrowheads="1"/>
          </p:cNvSpPr>
          <p:nvPr/>
        </p:nvSpPr>
        <p:spPr bwMode="auto">
          <a:xfrm>
            <a:off x="179388" y="3501008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*组织时序系统：</a:t>
            </a:r>
            <a:r>
              <a:rPr lang="en-US" altLang="zh-CN" b="1" dirty="0" smtClean="0">
                <a:latin typeface="宋体" pitchFamily="2" charset="-122"/>
              </a:rPr>
              <a:t>0</a:t>
            </a:r>
            <a:r>
              <a:rPr lang="zh-CN" altLang="en-US" b="1" dirty="0" smtClean="0">
                <a:latin typeface="宋体" pitchFamily="2" charset="-122"/>
              </a:rPr>
              <a:t>个节拍</a:t>
            </a:r>
            <a:r>
              <a:rPr lang="zh-CN" altLang="en-US" b="1" spc="-100" dirty="0" smtClean="0">
                <a:latin typeface="宋体" pitchFamily="2" charset="-122"/>
              </a:rPr>
              <a:t>信号</a:t>
            </a:r>
            <a:r>
              <a:rPr lang="en-US" altLang="zh-CN" sz="2000" b="1" spc="-100" dirty="0" smtClean="0">
                <a:latin typeface="宋体" pitchFamily="2" charset="-122"/>
              </a:rPr>
              <a:t>(</a:t>
            </a:r>
            <a:r>
              <a:rPr lang="zh-CN" altLang="en-US" sz="2000" b="1" spc="-100" dirty="0" smtClean="0">
                <a:latin typeface="宋体" pitchFamily="2" charset="-122"/>
              </a:rPr>
              <a:t>路径长度为</a:t>
            </a:r>
            <a:r>
              <a:rPr lang="en-US" altLang="zh-CN" sz="2000" b="1" spc="-100" dirty="0" smtClean="0">
                <a:latin typeface="宋体" pitchFamily="2" charset="-122"/>
              </a:rPr>
              <a:t>1)</a:t>
            </a:r>
            <a:r>
              <a:rPr lang="zh-CN" altLang="en-US" b="1" spc="-100" dirty="0" smtClean="0">
                <a:latin typeface="宋体" pitchFamily="2" charset="-122"/>
              </a:rPr>
              <a:t>、</a:t>
            </a:r>
            <a:r>
              <a:rPr lang="en-US" altLang="zh-CN" b="1" spc="-100" dirty="0" smtClean="0">
                <a:latin typeface="宋体" pitchFamily="2" charset="-122"/>
              </a:rPr>
              <a:t>2</a:t>
            </a:r>
            <a:r>
              <a:rPr lang="zh-CN" altLang="en-US" b="1" spc="-100" dirty="0" smtClean="0">
                <a:latin typeface="宋体" pitchFamily="2" charset="-122"/>
              </a:rPr>
              <a:t>个工作脉冲，</a:t>
            </a:r>
            <a:endParaRPr lang="en-US" altLang="zh-CN" b="1" spc="-100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spc="-100" dirty="0">
                <a:latin typeface="宋体" pitchFamily="2" charset="-122"/>
              </a:rPr>
              <a:t> </a:t>
            </a:r>
            <a:r>
              <a:rPr lang="en-US" altLang="zh-CN" b="1" spc="-100" dirty="0" smtClean="0">
                <a:latin typeface="宋体" pitchFamily="2" charset="-122"/>
              </a:rPr>
              <a:t>                  </a:t>
            </a:r>
            <a:r>
              <a:rPr lang="zh-CN" altLang="en-US" b="1" spc="-100" dirty="0" smtClean="0">
                <a:latin typeface="宋体" pitchFamily="2" charset="-122"/>
              </a:rPr>
              <a:t>无时序信号序列，同步方式定时</a:t>
            </a:r>
            <a:endParaRPr lang="en-US" altLang="zh-CN" b="1" spc="-100" dirty="0" smtClean="0">
              <a:latin typeface="宋体" pitchFamily="2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179388" y="4437112"/>
            <a:ext cx="8641084" cy="1477328"/>
            <a:chOff x="179388" y="4437112"/>
            <a:chExt cx="8641084" cy="1477328"/>
          </a:xfrm>
        </p:grpSpPr>
        <p:sp>
          <p:nvSpPr>
            <p:cNvPr id="66" name="Text Box 92"/>
            <p:cNvSpPr txBox="1">
              <a:spLocks noChangeArrowheads="1"/>
            </p:cNvSpPr>
            <p:nvPr/>
          </p:nvSpPr>
          <p:spPr bwMode="auto">
            <a:xfrm>
              <a:off x="179388" y="4437112"/>
              <a:ext cx="8641084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25000"/>
                </a:lnSpc>
              </a:pPr>
              <a:r>
                <a:rPr lang="en-US" altLang="zh-CN" b="1" dirty="0">
                  <a:solidFill>
                    <a:srgbClr val="C00000"/>
                  </a:solidFill>
                  <a:latin typeface="宋体" pitchFamily="2" charset="-122"/>
                </a:rPr>
                <a:t>  </a:t>
              </a:r>
              <a:r>
                <a:rPr lang="zh-CN" altLang="en-US" b="1" dirty="0" smtClean="0">
                  <a:solidFill>
                    <a:srgbClr val="C00000"/>
                  </a:solidFill>
                  <a:latin typeface="宋体" pitchFamily="2" charset="-122"/>
                </a:rPr>
                <a:t>*设计时序信号形成电路：</a:t>
              </a:r>
              <a:endParaRPr lang="en-US" altLang="zh-CN" b="1" dirty="0" smtClean="0">
                <a:solidFill>
                  <a:srgbClr val="C00000"/>
                </a:solidFill>
                <a:latin typeface="宋体" pitchFamily="2" charset="-122"/>
              </a:endParaRPr>
            </a:p>
            <a:p>
              <a:pPr algn="l">
                <a:lnSpc>
                  <a:spcPct val="125000"/>
                </a:lnSpc>
              </a:pPr>
              <a:r>
                <a:rPr lang="en-US" altLang="zh-CN" b="1" dirty="0" smtClean="0">
                  <a:latin typeface="宋体" pitchFamily="2" charset="-122"/>
                </a:rPr>
                <a:t>     </a:t>
              </a:r>
              <a:r>
                <a:rPr lang="zh-CN" altLang="en-US" b="1" dirty="0" smtClean="0">
                  <a:solidFill>
                    <a:schemeClr val="accent2"/>
                  </a:solidFill>
                  <a:latin typeface="宋体" pitchFamily="2" charset="-122"/>
                </a:rPr>
                <a:t>⑴</a:t>
              </a:r>
              <a:r>
                <a:rPr lang="zh-CN" altLang="en-US" b="1" dirty="0" smtClean="0">
                  <a:latin typeface="宋体" pitchFamily="2" charset="-122"/>
                </a:rPr>
                <a:t>无节拍信号，下一状态＝当前状态</a:t>
              </a:r>
              <a:r>
                <a:rPr lang="en-US" altLang="zh-CN" b="1" dirty="0" smtClean="0">
                  <a:latin typeface="宋体" pitchFamily="2" charset="-122"/>
                </a:rPr>
                <a:t>   </a:t>
              </a:r>
            </a:p>
            <a:p>
              <a:pPr algn="l">
                <a:lnSpc>
                  <a:spcPct val="125000"/>
                </a:lnSpc>
              </a:pPr>
              <a:r>
                <a:rPr lang="zh-CN" altLang="en-US" b="1" dirty="0" smtClean="0">
                  <a:latin typeface="宋体" pitchFamily="2" charset="-122"/>
                </a:rPr>
                <a:t>     </a:t>
              </a:r>
              <a:r>
                <a:rPr lang="zh-CN" altLang="en-US" b="1" dirty="0" smtClean="0">
                  <a:solidFill>
                    <a:schemeClr val="accent2"/>
                  </a:solidFill>
                  <a:latin typeface="宋体" pitchFamily="2" charset="-122"/>
                </a:rPr>
                <a:t>⑵</a:t>
              </a:r>
              <a:r>
                <a:rPr lang="zh-CN" altLang="en-US" b="1" dirty="0" smtClean="0">
                  <a:latin typeface="宋体" pitchFamily="2" charset="-122"/>
                </a:rPr>
                <a:t>无需信号发生器、</a:t>
              </a:r>
              <a:r>
                <a:rPr lang="en-US" altLang="zh-CN" b="1" dirty="0" smtClean="0">
                  <a:latin typeface="宋体" pitchFamily="2" charset="-122"/>
                </a:rPr>
                <a:t>P0</a:t>
              </a:r>
              <a:r>
                <a:rPr lang="zh-CN" altLang="en-US" b="1" dirty="0" smtClean="0">
                  <a:latin typeface="宋体" pitchFamily="2" charset="-122"/>
                </a:rPr>
                <a:t>＝</a:t>
              </a:r>
              <a:r>
                <a:rPr lang="en-US" altLang="zh-CN" b="1" dirty="0" smtClean="0">
                  <a:latin typeface="宋体" pitchFamily="2" charset="-122"/>
                </a:rPr>
                <a:t>CP</a:t>
              </a:r>
              <a:r>
                <a:rPr lang="zh-CN" altLang="en-US" b="1" dirty="0" smtClean="0">
                  <a:latin typeface="宋体" pitchFamily="2" charset="-122"/>
                </a:rPr>
                <a:t>、</a:t>
              </a:r>
              <a:r>
                <a:rPr lang="en-US" altLang="zh-CN" b="1" dirty="0" smtClean="0">
                  <a:latin typeface="宋体" pitchFamily="2" charset="-122"/>
                </a:rPr>
                <a:t>P1</a:t>
              </a:r>
              <a:r>
                <a:rPr lang="zh-CN" altLang="en-US" b="1" dirty="0" smtClean="0">
                  <a:latin typeface="宋体" pitchFamily="2" charset="-122"/>
                </a:rPr>
                <a:t>＝</a:t>
              </a:r>
              <a:r>
                <a:rPr lang="en-US" altLang="zh-CN" b="1" dirty="0" smtClean="0">
                  <a:latin typeface="宋体" pitchFamily="2" charset="-122"/>
                </a:rPr>
                <a:t>CP</a:t>
              </a:r>
              <a:r>
                <a:rPr lang="zh-CN" altLang="en-US" b="1" dirty="0" smtClean="0">
                  <a:latin typeface="宋体" pitchFamily="2" charset="-122"/>
                </a:rPr>
                <a:t>，</a:t>
              </a:r>
              <a:r>
                <a:rPr lang="en-US" altLang="zh-CN" b="1" dirty="0" smtClean="0">
                  <a:latin typeface="宋体" pitchFamily="2" charset="-122"/>
                </a:rPr>
                <a:t>CP</a:t>
              </a:r>
              <a:r>
                <a:rPr lang="zh-CN" altLang="en-US" b="1" dirty="0">
                  <a:latin typeface="宋体" pitchFamily="2" charset="-122"/>
                </a:rPr>
                <a:t>＝</a:t>
              </a:r>
              <a:r>
                <a:rPr lang="en-US" altLang="zh-CN" b="1" dirty="0">
                  <a:latin typeface="宋体" pitchFamily="2" charset="-122"/>
                </a:rPr>
                <a:t>CLK</a:t>
              </a:r>
            </a:p>
          </p:txBody>
        </p:sp>
        <p:cxnSp>
          <p:nvCxnSpPr>
            <p:cNvPr id="67" name="直接连接符 66"/>
            <p:cNvCxnSpPr/>
            <p:nvPr/>
          </p:nvCxnSpPr>
          <p:spPr>
            <a:xfrm flipH="1">
              <a:off x="5652120" y="5479132"/>
              <a:ext cx="318818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AutoShape 9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730899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60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866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62</a:t>
            </a:fld>
            <a:endParaRPr lang="en-US" altLang="zh-CN"/>
          </a:p>
        </p:txBody>
      </p:sp>
      <p:sp>
        <p:nvSpPr>
          <p:cNvPr id="3" name="Text Box 93"/>
          <p:cNvSpPr txBox="1">
            <a:spLocks noChangeArrowheads="1"/>
          </p:cNvSpPr>
          <p:nvPr/>
        </p:nvSpPr>
        <p:spPr bwMode="auto">
          <a:xfrm>
            <a:off x="179388" y="260648"/>
            <a:ext cx="8785225" cy="9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*设计</a:t>
            </a:r>
            <a:r>
              <a:rPr lang="en-US" altLang="zh-CN" spc="-100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 smtClean="0">
                <a:solidFill>
                  <a:srgbClr val="C00000"/>
                </a:solidFill>
                <a:latin typeface="+mn-ea"/>
                <a:ea typeface="+mn-ea"/>
              </a:rPr>
              <a:t>OP</a:t>
            </a:r>
            <a:r>
              <a:rPr lang="zh-CN" altLang="en-US" b="1" dirty="0" smtClean="0">
                <a:solidFill>
                  <a:srgbClr val="C00000"/>
                </a:solidFill>
              </a:rPr>
              <a:t>控制信号</a:t>
            </a:r>
            <a:r>
              <a:rPr lang="zh-CN" altLang="en-US" b="1" dirty="0">
                <a:solidFill>
                  <a:srgbClr val="C00000"/>
                </a:solidFill>
              </a:rPr>
              <a:t>形成</a:t>
            </a:r>
            <a:r>
              <a:rPr lang="zh-CN" altLang="en-US" b="1" dirty="0" smtClean="0">
                <a:solidFill>
                  <a:srgbClr val="C00000"/>
                </a:solidFill>
              </a:rPr>
              <a:t>电路：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⑴</a:t>
            </a:r>
            <a:r>
              <a:rPr lang="en-US" altLang="zh-CN" dirty="0" err="1" smtClean="0">
                <a:latin typeface="+mn-lt"/>
                <a:ea typeface="+mn-ea"/>
              </a:rPr>
              <a:t>μ</a:t>
            </a:r>
            <a:r>
              <a:rPr lang="en-US" altLang="zh-CN" b="1" dirty="0" err="1" smtClean="0">
                <a:latin typeface="+mn-ea"/>
                <a:ea typeface="+mn-ea"/>
              </a:rPr>
              <a:t>OPCmd</a:t>
            </a:r>
            <a:r>
              <a:rPr lang="zh-CN" altLang="zh-CN" b="1" dirty="0" smtClean="0">
                <a:latin typeface="+mn-ea"/>
                <a:ea typeface="+mn-ea"/>
              </a:rPr>
              <a:t>使用时间表</a:t>
            </a:r>
            <a:r>
              <a:rPr lang="zh-CN" altLang="en-US" b="1" dirty="0" smtClean="0">
                <a:latin typeface="+mn-ea"/>
                <a:ea typeface="+mn-ea"/>
              </a:rPr>
              <a:t>只有</a:t>
            </a:r>
            <a:r>
              <a:rPr lang="en-US" altLang="zh-CN" b="1" dirty="0" smtClean="0">
                <a:latin typeface="+mn-ea"/>
                <a:ea typeface="+mn-ea"/>
              </a:rPr>
              <a:t>1</a:t>
            </a:r>
            <a:r>
              <a:rPr lang="zh-CN" altLang="en-US" b="1" dirty="0" smtClean="0">
                <a:latin typeface="+mn-ea"/>
                <a:ea typeface="+mn-ea"/>
              </a:rPr>
              <a:t>列，无时间戳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597704"/>
              </p:ext>
            </p:extLst>
          </p:nvPr>
        </p:nvGraphicFramePr>
        <p:xfrm>
          <a:off x="1475656" y="1208408"/>
          <a:ext cx="7200800" cy="121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3096344"/>
                <a:gridCol w="1008112"/>
                <a:gridCol w="2160240"/>
              </a:tblGrid>
              <a:tr h="27859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Extctr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628265" algn="ctr"/>
                          <a:tab pos="5292725" algn="r"/>
                        </a:tabLst>
                        <a:defRPr/>
                      </a:pP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zh-CN" altLang="zh-CN" sz="1800" b="1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RegAsrc</a:t>
                      </a:r>
                      <a:endParaRPr lang="zh-CN" altLang="zh-CN" sz="1800" b="1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ALUBsrc</a:t>
                      </a:r>
                      <a:endParaRPr lang="zh-CN" altLang="zh-CN" sz="1800" b="1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beq</a:t>
                      </a:r>
                      <a:endParaRPr lang="en-US" altLang="zh-CN" sz="1800" b="1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RegDsrc</a:t>
                      </a:r>
                      <a:endParaRPr lang="zh-CN" altLang="zh-CN" sz="1800" b="1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ori</a:t>
                      </a:r>
                      <a:endParaRPr lang="zh-CN" altLang="zh-CN" sz="1800" b="1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842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ALUctr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[1]=</a:t>
                      </a: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ori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beq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,[0]=sub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beq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RegWr</a:t>
                      </a:r>
                      <a:endParaRPr lang="zh-CN" alt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628265" algn="ctr"/>
                          <a:tab pos="5292725" algn="r"/>
                        </a:tabLst>
                        <a:defRPr/>
                      </a:pP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ori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53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MemRd</a:t>
                      </a:r>
                      <a:endParaRPr lang="zh-CN" altLang="en-US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err="1" smtClean="0">
                          <a:latin typeface="+mn-ea"/>
                          <a:ea typeface="+mn-ea"/>
                        </a:rPr>
                        <a:t>lw</a:t>
                      </a:r>
                      <a:endParaRPr lang="zh-CN" altLang="en-US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MemWr</a:t>
                      </a:r>
                      <a:endParaRPr lang="zh-CN" altLang="zh-CN" sz="1800" b="1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err="1" smtClean="0">
                          <a:latin typeface="+mn-ea"/>
                          <a:ea typeface="+mn-ea"/>
                        </a:rPr>
                        <a:t>sw</a:t>
                      </a:r>
                      <a:endParaRPr lang="zh-CN" altLang="en-US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 Box 93"/>
          <p:cNvSpPr txBox="1">
            <a:spLocks noChangeArrowheads="1"/>
          </p:cNvSpPr>
          <p:nvPr/>
        </p:nvSpPr>
        <p:spPr bwMode="auto">
          <a:xfrm>
            <a:off x="179512" y="2434425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⑵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⑶</a:t>
            </a:r>
            <a:r>
              <a:rPr lang="en-US" altLang="zh-CN" sz="2000" b="1" dirty="0" err="1" smtClean="0">
                <a:latin typeface="+mn-ea"/>
                <a:ea typeface="+mn-ea"/>
              </a:rPr>
              <a:t>Extctr</a:t>
            </a:r>
            <a:r>
              <a:rPr lang="zh-CN" altLang="zh-CN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 err="1">
                <a:latin typeface="+mn-ea"/>
                <a:ea typeface="+mn-ea"/>
              </a:rPr>
              <a:t>lw</a:t>
            </a:r>
            <a:r>
              <a:rPr lang="zh-CN" altLang="zh-CN" sz="2000" b="1" dirty="0">
                <a:latin typeface="+mn-ea"/>
                <a:ea typeface="+mn-ea"/>
              </a:rPr>
              <a:t>＋</a:t>
            </a:r>
            <a:r>
              <a:rPr lang="en-US" altLang="zh-CN" sz="2000" b="1" dirty="0" err="1">
                <a:latin typeface="+mn-ea"/>
                <a:ea typeface="+mn-ea"/>
              </a:rPr>
              <a:t>sw</a:t>
            </a:r>
            <a:r>
              <a:rPr lang="zh-CN" altLang="zh-CN" sz="2000" b="1" dirty="0" smtClean="0">
                <a:latin typeface="+mn-ea"/>
                <a:ea typeface="+mn-ea"/>
              </a:rPr>
              <a:t>，</a:t>
            </a:r>
            <a:r>
              <a:rPr lang="en-US" altLang="zh-CN" sz="2000" b="1" dirty="0" err="1">
                <a:latin typeface="+mn-ea"/>
                <a:ea typeface="+mn-ea"/>
              </a:rPr>
              <a:t>ALUctr</a:t>
            </a:r>
            <a:r>
              <a:rPr lang="en-US" altLang="zh-CN" sz="2000" b="1" dirty="0">
                <a:latin typeface="+mn-ea"/>
                <a:ea typeface="+mn-ea"/>
              </a:rPr>
              <a:t>[1]</a:t>
            </a:r>
            <a:r>
              <a:rPr lang="zh-CN" altLang="zh-CN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 err="1">
                <a:latin typeface="+mn-ea"/>
                <a:ea typeface="+mn-ea"/>
              </a:rPr>
              <a:t>ori</a:t>
            </a:r>
            <a:r>
              <a:rPr lang="zh-CN" altLang="zh-CN" sz="2000" b="1" dirty="0">
                <a:latin typeface="+mn-ea"/>
                <a:ea typeface="+mn-ea"/>
              </a:rPr>
              <a:t>＋</a:t>
            </a:r>
            <a:r>
              <a:rPr lang="en-US" altLang="zh-CN" sz="2000" b="1" dirty="0" err="1">
                <a:latin typeface="+mn-ea"/>
                <a:ea typeface="+mn-ea"/>
              </a:rPr>
              <a:t>beq</a:t>
            </a:r>
            <a:r>
              <a:rPr lang="zh-CN" altLang="zh-CN" sz="2000" b="1" dirty="0" smtClean="0">
                <a:latin typeface="+mn-ea"/>
                <a:ea typeface="+mn-ea"/>
              </a:rPr>
              <a:t>，</a:t>
            </a:r>
            <a:r>
              <a:rPr lang="en-US" altLang="zh-CN" sz="2000" b="1" dirty="0" err="1">
                <a:latin typeface="+mn-ea"/>
                <a:ea typeface="+mn-ea"/>
              </a:rPr>
              <a:t>MemRd</a:t>
            </a:r>
            <a:r>
              <a:rPr lang="zh-CN" altLang="zh-CN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 err="1">
                <a:latin typeface="+mn-ea"/>
                <a:ea typeface="+mn-ea"/>
              </a:rPr>
              <a:t>lw</a:t>
            </a:r>
            <a:r>
              <a:rPr lang="zh-CN" altLang="zh-CN" sz="2000" b="1" dirty="0" smtClean="0">
                <a:latin typeface="+mn-ea"/>
                <a:ea typeface="+mn-ea"/>
              </a:rPr>
              <a:t>，</a:t>
            </a:r>
            <a:r>
              <a:rPr lang="en-US" altLang="zh-CN" sz="2000" b="1" dirty="0" smtClean="0">
                <a:latin typeface="+mn-ea"/>
                <a:ea typeface="+mn-ea"/>
              </a:rPr>
              <a:t>…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22" name="组合 121"/>
          <p:cNvGrpSpPr/>
          <p:nvPr/>
        </p:nvGrpSpPr>
        <p:grpSpPr>
          <a:xfrm>
            <a:off x="1115616" y="5517232"/>
            <a:ext cx="6048672" cy="792087"/>
            <a:chOff x="1115616" y="5589239"/>
            <a:chExt cx="6048672" cy="792087"/>
          </a:xfrm>
        </p:grpSpPr>
        <p:sp>
          <p:nvSpPr>
            <p:cNvPr id="102" name="矩形 101"/>
            <p:cNvSpPr/>
            <p:nvPr/>
          </p:nvSpPr>
          <p:spPr>
            <a:xfrm>
              <a:off x="3923928" y="5815309"/>
              <a:ext cx="2160933" cy="566017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3" name="Text Box 253"/>
            <p:cNvSpPr txBox="1">
              <a:spLocks noChangeArrowheads="1"/>
            </p:cNvSpPr>
            <p:nvPr/>
          </p:nvSpPr>
          <p:spPr bwMode="auto">
            <a:xfrm>
              <a:off x="6228184" y="5589239"/>
              <a:ext cx="291408" cy="5035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l"/>
              <a:r>
                <a:rPr lang="en-US" altLang="zh-CN" sz="1800" b="1" dirty="0" smtClean="0">
                  <a:latin typeface="宋体" pitchFamily="2" charset="-122"/>
                </a:rPr>
                <a:t>P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0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l"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</a:t>
              </a:r>
              <a:r>
                <a:rPr lang="en-US" altLang="zh-CN" sz="1800" b="1" baseline="-14000" dirty="0" smtClean="0">
                  <a:latin typeface="+mn-ea"/>
                  <a:ea typeface="+mn-ea"/>
                </a:rPr>
                <a:t>1</a:t>
              </a:r>
              <a:endParaRPr lang="en-US" altLang="zh-CN" sz="1800" b="1" baseline="-14000" dirty="0">
                <a:latin typeface="+mn-ea"/>
                <a:ea typeface="+mn-ea"/>
              </a:endParaRPr>
            </a:p>
          </p:txBody>
        </p:sp>
        <p:cxnSp>
          <p:nvCxnSpPr>
            <p:cNvPr id="104" name="直接箭头连接符 103"/>
            <p:cNvCxnSpPr/>
            <p:nvPr/>
          </p:nvCxnSpPr>
          <p:spPr bwMode="auto">
            <a:xfrm>
              <a:off x="5940152" y="6093295"/>
              <a:ext cx="144709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05" name="Text Box 260"/>
            <p:cNvSpPr txBox="1">
              <a:spLocks noChangeArrowheads="1"/>
            </p:cNvSpPr>
            <p:nvPr/>
          </p:nvSpPr>
          <p:spPr bwMode="auto">
            <a:xfrm>
              <a:off x="5660436" y="5959326"/>
              <a:ext cx="209992" cy="2875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1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06" name="椭圆 105"/>
            <p:cNvSpPr/>
            <p:nvPr/>
          </p:nvSpPr>
          <p:spPr bwMode="auto">
            <a:xfrm>
              <a:off x="5870428" y="6056432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07" name="直接箭头连接符 64"/>
            <p:cNvCxnSpPr/>
            <p:nvPr/>
          </p:nvCxnSpPr>
          <p:spPr bwMode="auto">
            <a:xfrm>
              <a:off x="5220074" y="5877273"/>
              <a:ext cx="440361" cy="210593"/>
            </a:xfrm>
            <a:prstGeom prst="bentConnector3">
              <a:avLst>
                <a:gd name="adj1" fmla="val 396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108" name="直接箭头连接符 107"/>
            <p:cNvCxnSpPr/>
            <p:nvPr/>
          </p:nvCxnSpPr>
          <p:spPr bwMode="auto">
            <a:xfrm>
              <a:off x="6084168" y="5877271"/>
              <a:ext cx="108012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直接箭头连接符 108"/>
            <p:cNvCxnSpPr/>
            <p:nvPr/>
          </p:nvCxnSpPr>
          <p:spPr bwMode="auto">
            <a:xfrm flipV="1">
              <a:off x="3923928" y="5877271"/>
              <a:ext cx="2160240" cy="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110" name="直接箭头连接符 109"/>
            <p:cNvCxnSpPr/>
            <p:nvPr/>
          </p:nvCxnSpPr>
          <p:spPr bwMode="auto">
            <a:xfrm>
              <a:off x="6084168" y="6093295"/>
              <a:ext cx="108012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直接箭头连接符 110"/>
            <p:cNvCxnSpPr/>
            <p:nvPr/>
          </p:nvCxnSpPr>
          <p:spPr bwMode="auto">
            <a:xfrm>
              <a:off x="2339752" y="5877271"/>
              <a:ext cx="1584176" cy="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2" name="Text Box 147"/>
            <p:cNvSpPr txBox="1">
              <a:spLocks noChangeArrowheads="1"/>
            </p:cNvSpPr>
            <p:nvPr/>
          </p:nvSpPr>
          <p:spPr bwMode="auto">
            <a:xfrm>
              <a:off x="1115616" y="5757136"/>
              <a:ext cx="122413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主时钟脉冲</a:t>
              </a:r>
              <a:r>
                <a:rPr lang="en-US" altLang="zh-CN" sz="1400" b="1" dirty="0" smtClean="0">
                  <a:latin typeface="宋体" pitchFamily="2" charset="-122"/>
                </a:rPr>
                <a:t>CLK</a:t>
              </a:r>
              <a:endParaRPr lang="zh-CN" altLang="en-US" sz="1400" b="1" dirty="0">
                <a:latin typeface="宋体" pitchFamily="2" charset="-122"/>
              </a:endParaRPr>
            </a:p>
          </p:txBody>
        </p:sp>
        <p:sp>
          <p:nvSpPr>
            <p:cNvPr id="113" name="Text Box 147"/>
            <p:cNvSpPr txBox="1">
              <a:spLocks noChangeArrowheads="1"/>
            </p:cNvSpPr>
            <p:nvPr/>
          </p:nvSpPr>
          <p:spPr bwMode="auto">
            <a:xfrm>
              <a:off x="4119761" y="5930751"/>
              <a:ext cx="864096" cy="4219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时序信号形成电路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2483768" y="4077072"/>
            <a:ext cx="4680520" cy="1512168"/>
            <a:chOff x="2483768" y="4149079"/>
            <a:chExt cx="4680520" cy="1512168"/>
          </a:xfrm>
        </p:grpSpPr>
        <p:sp>
          <p:nvSpPr>
            <p:cNvPr id="65" name="矩形 64"/>
            <p:cNvSpPr/>
            <p:nvPr/>
          </p:nvSpPr>
          <p:spPr>
            <a:xfrm>
              <a:off x="2735796" y="4437111"/>
              <a:ext cx="3348372" cy="122413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cxnSp>
          <p:nvCxnSpPr>
            <p:cNvPr id="66" name="直接箭头连接符 65"/>
            <p:cNvCxnSpPr/>
            <p:nvPr/>
          </p:nvCxnSpPr>
          <p:spPr bwMode="auto">
            <a:xfrm>
              <a:off x="2843808" y="4437111"/>
              <a:ext cx="0" cy="72008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直接箭头连接符 67"/>
            <p:cNvCxnSpPr/>
            <p:nvPr/>
          </p:nvCxnSpPr>
          <p:spPr bwMode="auto">
            <a:xfrm>
              <a:off x="3275856" y="4437111"/>
              <a:ext cx="0" cy="72008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9" name="直接箭头连接符 68"/>
            <p:cNvCxnSpPr/>
            <p:nvPr/>
          </p:nvCxnSpPr>
          <p:spPr bwMode="auto">
            <a:xfrm>
              <a:off x="3707904" y="4437111"/>
              <a:ext cx="0" cy="72008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0" name="直接箭头连接符 69"/>
            <p:cNvCxnSpPr/>
            <p:nvPr/>
          </p:nvCxnSpPr>
          <p:spPr bwMode="auto">
            <a:xfrm>
              <a:off x="4139952" y="4437111"/>
              <a:ext cx="0" cy="115212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1" name="直接箭头连接符 70"/>
            <p:cNvCxnSpPr/>
            <p:nvPr/>
          </p:nvCxnSpPr>
          <p:spPr bwMode="auto">
            <a:xfrm>
              <a:off x="4572000" y="4437111"/>
              <a:ext cx="0" cy="115212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2" name="直接箭头连接符 71"/>
            <p:cNvCxnSpPr/>
            <p:nvPr/>
          </p:nvCxnSpPr>
          <p:spPr bwMode="auto">
            <a:xfrm>
              <a:off x="5004048" y="4437111"/>
              <a:ext cx="0" cy="115212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3" name="直接箭头连接符 72"/>
            <p:cNvCxnSpPr/>
            <p:nvPr/>
          </p:nvCxnSpPr>
          <p:spPr bwMode="auto">
            <a:xfrm>
              <a:off x="5436096" y="4437111"/>
              <a:ext cx="0" cy="115212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74" name="Text Box 147"/>
            <p:cNvSpPr txBox="1">
              <a:spLocks noChangeArrowheads="1"/>
            </p:cNvSpPr>
            <p:nvPr/>
          </p:nvSpPr>
          <p:spPr bwMode="auto">
            <a:xfrm>
              <a:off x="2483768" y="4172960"/>
              <a:ext cx="2952328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990099"/>
                  </a:solidFill>
                  <a:latin typeface="宋体" pitchFamily="2" charset="-122"/>
                </a:rPr>
                <a:t>add</a:t>
              </a: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  <a:r>
                <a:rPr lang="en-US" altLang="zh-CN" sz="1600" b="1" dirty="0" smtClean="0">
                  <a:solidFill>
                    <a:srgbClr val="990099"/>
                  </a:solidFill>
                  <a:latin typeface="宋体" pitchFamily="2" charset="-122"/>
                </a:rPr>
                <a:t>sub</a:t>
              </a:r>
              <a:r>
                <a:rPr lang="en-US" altLang="zh-CN" sz="2000" b="1" dirty="0" smtClean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  <a:r>
                <a:rPr lang="en-US" altLang="zh-CN" sz="1600" b="1" dirty="0" err="1" smtClean="0">
                  <a:solidFill>
                    <a:srgbClr val="990099"/>
                  </a:solidFill>
                  <a:latin typeface="宋体" pitchFamily="2" charset="-122"/>
                </a:rPr>
                <a:t>ori</a:t>
              </a:r>
              <a:r>
                <a:rPr lang="en-US" altLang="zh-CN" sz="1600" b="1" dirty="0" smtClean="0">
                  <a:solidFill>
                    <a:srgbClr val="990099"/>
                  </a:solidFill>
                  <a:latin typeface="宋体" pitchFamily="2" charset="-122"/>
                </a:rPr>
                <a:t>  </a:t>
              </a:r>
              <a:r>
                <a:rPr lang="en-US" altLang="zh-CN" sz="1600" b="1" dirty="0" err="1" smtClean="0">
                  <a:solidFill>
                    <a:srgbClr val="990099"/>
                  </a:solidFill>
                  <a:latin typeface="宋体" pitchFamily="2" charset="-122"/>
                </a:rPr>
                <a:t>lw</a:t>
              </a: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  </a:t>
              </a:r>
              <a:r>
                <a:rPr lang="en-US" altLang="zh-CN" sz="1600" b="1" dirty="0" err="1" smtClean="0">
                  <a:solidFill>
                    <a:srgbClr val="990099"/>
                  </a:solidFill>
                  <a:latin typeface="宋体" pitchFamily="2" charset="-122"/>
                </a:rPr>
                <a:t>sw</a:t>
              </a:r>
              <a:r>
                <a:rPr lang="en-US" altLang="zh-CN" sz="2000" b="1" dirty="0" smtClean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  <a:r>
                <a:rPr lang="en-US" altLang="zh-CN" sz="1600" b="1" dirty="0" err="1" smtClean="0">
                  <a:solidFill>
                    <a:srgbClr val="990099"/>
                  </a:solidFill>
                  <a:latin typeface="宋体" pitchFamily="2" charset="-122"/>
                </a:rPr>
                <a:t>beq</a:t>
              </a:r>
              <a:r>
                <a:rPr lang="en-US" altLang="zh-CN" sz="1600" b="1" dirty="0" smtClean="0">
                  <a:solidFill>
                    <a:srgbClr val="990099"/>
                  </a:solidFill>
                  <a:latin typeface="宋体" pitchFamily="2" charset="-122"/>
                </a:rPr>
                <a:t>   j </a:t>
              </a:r>
              <a:endParaRPr lang="zh-CN" altLang="en-US" sz="12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75" name="Text Box 260"/>
            <p:cNvSpPr txBox="1">
              <a:spLocks noChangeArrowheads="1"/>
            </p:cNvSpPr>
            <p:nvPr/>
          </p:nvSpPr>
          <p:spPr bwMode="auto">
            <a:xfrm>
              <a:off x="5652120" y="4509119"/>
              <a:ext cx="360040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≥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76" name="直接箭头连接符 75"/>
            <p:cNvCxnSpPr/>
            <p:nvPr/>
          </p:nvCxnSpPr>
          <p:spPr bwMode="auto">
            <a:xfrm>
              <a:off x="4139952" y="4581127"/>
              <a:ext cx="1512168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77" name="直接箭头连接符 76"/>
            <p:cNvCxnSpPr/>
            <p:nvPr/>
          </p:nvCxnSpPr>
          <p:spPr bwMode="auto">
            <a:xfrm>
              <a:off x="4572000" y="4733527"/>
              <a:ext cx="108012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78" name="Text Box 260"/>
            <p:cNvSpPr txBox="1">
              <a:spLocks noChangeArrowheads="1"/>
            </p:cNvSpPr>
            <p:nvPr/>
          </p:nvSpPr>
          <p:spPr bwMode="auto">
            <a:xfrm>
              <a:off x="5652120" y="4869159"/>
              <a:ext cx="360040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≥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 bwMode="auto">
            <a:xfrm>
              <a:off x="2843808" y="4941167"/>
              <a:ext cx="280831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80" name="直接箭头连接符 79"/>
            <p:cNvCxnSpPr/>
            <p:nvPr/>
          </p:nvCxnSpPr>
          <p:spPr bwMode="auto">
            <a:xfrm>
              <a:off x="5004048" y="5093567"/>
              <a:ext cx="64807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81" name="直接箭头连接符 80"/>
            <p:cNvCxnSpPr/>
            <p:nvPr/>
          </p:nvCxnSpPr>
          <p:spPr bwMode="auto">
            <a:xfrm>
              <a:off x="3275856" y="5013175"/>
              <a:ext cx="237626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82" name="直接箭头连接符 81"/>
            <p:cNvCxnSpPr/>
            <p:nvPr/>
          </p:nvCxnSpPr>
          <p:spPr bwMode="auto">
            <a:xfrm>
              <a:off x="4572000" y="5517231"/>
              <a:ext cx="144016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>
              <a:off x="6012160" y="4653135"/>
              <a:ext cx="1152128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4" name="直接箭头连接符 83"/>
            <p:cNvCxnSpPr/>
            <p:nvPr/>
          </p:nvCxnSpPr>
          <p:spPr bwMode="auto">
            <a:xfrm>
              <a:off x="6012160" y="5013175"/>
              <a:ext cx="1152128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5" name="Text Box 211"/>
            <p:cNvSpPr txBox="1">
              <a:spLocks noChangeArrowheads="1"/>
            </p:cNvSpPr>
            <p:nvPr/>
          </p:nvSpPr>
          <p:spPr bwMode="auto">
            <a:xfrm>
              <a:off x="5652120" y="5200299"/>
              <a:ext cx="360040" cy="1800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/>
                <a:t>…</a:t>
              </a:r>
              <a:endParaRPr lang="en-US" altLang="zh-CN" sz="1800" b="1" baseline="-20000" dirty="0"/>
            </a:p>
          </p:txBody>
        </p:sp>
        <p:sp>
          <p:nvSpPr>
            <p:cNvPr id="86" name="Text Box 147"/>
            <p:cNvSpPr txBox="1">
              <a:spLocks noChangeArrowheads="1"/>
            </p:cNvSpPr>
            <p:nvPr/>
          </p:nvSpPr>
          <p:spPr bwMode="auto">
            <a:xfrm>
              <a:off x="6228184" y="4437111"/>
              <a:ext cx="792088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Extctr</a:t>
              </a:r>
              <a:endParaRPr lang="zh-CN" altLang="en-US" sz="1400" b="1" dirty="0">
                <a:latin typeface="宋体" pitchFamily="2" charset="-122"/>
              </a:endParaRPr>
            </a:p>
          </p:txBody>
        </p:sp>
        <p:sp>
          <p:nvSpPr>
            <p:cNvPr id="87" name="Text Box 147"/>
            <p:cNvSpPr txBox="1">
              <a:spLocks noChangeArrowheads="1"/>
            </p:cNvSpPr>
            <p:nvPr/>
          </p:nvSpPr>
          <p:spPr bwMode="auto">
            <a:xfrm>
              <a:off x="6228184" y="4797151"/>
              <a:ext cx="86409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ALUBsrc</a:t>
              </a:r>
              <a:endParaRPr lang="zh-CN" altLang="en-US" sz="1400" b="1" dirty="0">
                <a:latin typeface="宋体" pitchFamily="2" charset="-122"/>
              </a:endParaRPr>
            </a:p>
          </p:txBody>
        </p:sp>
        <p:sp>
          <p:nvSpPr>
            <p:cNvPr id="88" name="Text Box 147"/>
            <p:cNvSpPr txBox="1">
              <a:spLocks noChangeArrowheads="1"/>
            </p:cNvSpPr>
            <p:nvPr/>
          </p:nvSpPr>
          <p:spPr bwMode="auto">
            <a:xfrm>
              <a:off x="6245304" y="5301207"/>
              <a:ext cx="702960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MemWr</a:t>
              </a:r>
              <a:endParaRPr lang="zh-CN" altLang="en-US" sz="1400" b="1" dirty="0">
                <a:latin typeface="宋体" pitchFamily="2" charset="-122"/>
              </a:endParaRPr>
            </a:p>
          </p:txBody>
        </p:sp>
        <p:sp>
          <p:nvSpPr>
            <p:cNvPr id="89" name="Text Box 211"/>
            <p:cNvSpPr txBox="1">
              <a:spLocks noChangeArrowheads="1"/>
            </p:cNvSpPr>
            <p:nvPr/>
          </p:nvSpPr>
          <p:spPr bwMode="auto">
            <a:xfrm>
              <a:off x="6300192" y="5013175"/>
              <a:ext cx="360040" cy="1800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/>
                <a:t>…</a:t>
              </a:r>
              <a:endParaRPr lang="en-US" altLang="zh-CN" sz="1800" b="1" baseline="-20000" dirty="0"/>
            </a:p>
          </p:txBody>
        </p:sp>
        <p:cxnSp>
          <p:nvCxnSpPr>
            <p:cNvPr id="94" name="直接箭头连接符 93"/>
            <p:cNvCxnSpPr/>
            <p:nvPr/>
          </p:nvCxnSpPr>
          <p:spPr bwMode="auto">
            <a:xfrm>
              <a:off x="6012160" y="5517231"/>
              <a:ext cx="1152128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5" name="直接箭头连接符 94"/>
            <p:cNvCxnSpPr/>
            <p:nvPr/>
          </p:nvCxnSpPr>
          <p:spPr bwMode="auto">
            <a:xfrm>
              <a:off x="2843808" y="4149079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6" name="直接箭头连接符 95"/>
            <p:cNvCxnSpPr/>
            <p:nvPr/>
          </p:nvCxnSpPr>
          <p:spPr bwMode="auto">
            <a:xfrm>
              <a:off x="3275856" y="4149079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7" name="直接箭头连接符 96"/>
            <p:cNvCxnSpPr/>
            <p:nvPr/>
          </p:nvCxnSpPr>
          <p:spPr bwMode="auto">
            <a:xfrm>
              <a:off x="3699376" y="4149079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直接箭头连接符 97"/>
            <p:cNvCxnSpPr/>
            <p:nvPr/>
          </p:nvCxnSpPr>
          <p:spPr bwMode="auto">
            <a:xfrm>
              <a:off x="4139952" y="4149079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9" name="直接箭头连接符 98"/>
            <p:cNvCxnSpPr/>
            <p:nvPr/>
          </p:nvCxnSpPr>
          <p:spPr bwMode="auto">
            <a:xfrm>
              <a:off x="4572000" y="4149079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0" name="直接箭头连接符 99"/>
            <p:cNvCxnSpPr/>
            <p:nvPr/>
          </p:nvCxnSpPr>
          <p:spPr bwMode="auto">
            <a:xfrm>
              <a:off x="5012576" y="4149079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直接箭头连接符 100"/>
            <p:cNvCxnSpPr/>
            <p:nvPr/>
          </p:nvCxnSpPr>
          <p:spPr bwMode="auto">
            <a:xfrm>
              <a:off x="5436096" y="4149079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7" name="Text Box 147"/>
            <p:cNvSpPr txBox="1">
              <a:spLocks noChangeArrowheads="1"/>
            </p:cNvSpPr>
            <p:nvPr/>
          </p:nvSpPr>
          <p:spPr bwMode="auto">
            <a:xfrm>
              <a:off x="2861908" y="5192751"/>
              <a:ext cx="1206036" cy="4441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dirty="0" err="1" smtClean="0"/>
                <a:t>μ</a:t>
              </a:r>
              <a:r>
                <a:rPr lang="en-US" altLang="zh-CN" sz="1600" b="1" dirty="0" err="1" smtClean="0">
                  <a:latin typeface="+mn-ea"/>
                </a:rPr>
                <a:t>OP</a:t>
              </a:r>
              <a:r>
                <a:rPr lang="zh-CN" altLang="en-US" sz="1600" b="1" dirty="0" smtClean="0">
                  <a:latin typeface="+mn-ea"/>
                </a:rPr>
                <a:t>控制</a:t>
              </a:r>
              <a:r>
                <a:rPr lang="zh-CN" altLang="en-US" sz="1600" b="1" dirty="0" smtClean="0">
                  <a:latin typeface="宋体" pitchFamily="2" charset="-122"/>
                </a:rPr>
                <a:t>信号形成电路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</p:grpSp>
      <p:sp>
        <p:nvSpPr>
          <p:cNvPr id="120" name="Text Box 93"/>
          <p:cNvSpPr txBox="1">
            <a:spLocks noChangeArrowheads="1"/>
          </p:cNvSpPr>
          <p:nvPr/>
        </p:nvSpPr>
        <p:spPr bwMode="auto">
          <a:xfrm>
            <a:off x="179388" y="292494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整合成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CU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：</a:t>
            </a:r>
            <a:r>
              <a:rPr lang="zh-CN" altLang="en-US" b="1" dirty="0" smtClean="0">
                <a:latin typeface="+mn-ea"/>
                <a:ea typeface="+mn-ea"/>
              </a:rPr>
              <a:t>连接相关</a:t>
            </a:r>
            <a:r>
              <a:rPr lang="zh-CN" altLang="en-US" b="1" dirty="0" smtClean="0"/>
              <a:t>电路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grpSp>
        <p:nvGrpSpPr>
          <p:cNvPr id="126" name="组合 125"/>
          <p:cNvGrpSpPr/>
          <p:nvPr/>
        </p:nvGrpSpPr>
        <p:grpSpPr>
          <a:xfrm>
            <a:off x="2483768" y="3429000"/>
            <a:ext cx="5040560" cy="2952328"/>
            <a:chOff x="2483768" y="3501008"/>
            <a:chExt cx="5040560" cy="2952328"/>
          </a:xfrm>
        </p:grpSpPr>
        <p:sp>
          <p:nvSpPr>
            <p:cNvPr id="64" name="矩形 63"/>
            <p:cNvSpPr/>
            <p:nvPr/>
          </p:nvSpPr>
          <p:spPr>
            <a:xfrm>
              <a:off x="2483768" y="3501008"/>
              <a:ext cx="3689528" cy="2952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7" name="Text Box 132"/>
            <p:cNvSpPr txBox="1">
              <a:spLocks noChangeArrowheads="1"/>
            </p:cNvSpPr>
            <p:nvPr/>
          </p:nvSpPr>
          <p:spPr bwMode="auto">
            <a:xfrm>
              <a:off x="2735796" y="3835647"/>
              <a:ext cx="2772308" cy="313432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指令译码器</a:t>
              </a: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90" name="Text Box 132"/>
            <p:cNvSpPr txBox="1">
              <a:spLocks noChangeArrowheads="1"/>
            </p:cNvSpPr>
            <p:nvPr/>
          </p:nvSpPr>
          <p:spPr bwMode="auto">
            <a:xfrm>
              <a:off x="7164288" y="3501008"/>
              <a:ext cx="360040" cy="29523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单周期数据通路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91" name="直接箭头连接符 90"/>
            <p:cNvCxnSpPr/>
            <p:nvPr/>
          </p:nvCxnSpPr>
          <p:spPr bwMode="auto">
            <a:xfrm>
              <a:off x="5508104" y="3933055"/>
              <a:ext cx="165618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2" name="直接箭头连接符 91"/>
            <p:cNvCxnSpPr/>
            <p:nvPr/>
          </p:nvCxnSpPr>
          <p:spPr bwMode="auto">
            <a:xfrm>
              <a:off x="5508104" y="4005063"/>
              <a:ext cx="165618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3" name="Text Box 147"/>
            <p:cNvSpPr txBox="1">
              <a:spLocks noChangeArrowheads="1"/>
            </p:cNvSpPr>
            <p:nvPr/>
          </p:nvSpPr>
          <p:spPr bwMode="auto">
            <a:xfrm>
              <a:off x="6228184" y="3717031"/>
              <a:ext cx="772368" cy="52811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Branch</a:t>
              </a:r>
            </a:p>
            <a:p>
              <a:pPr algn="l">
                <a:lnSpc>
                  <a:spcPct val="12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Jump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114" name="直接箭头连接符 113"/>
            <p:cNvCxnSpPr/>
            <p:nvPr/>
          </p:nvCxnSpPr>
          <p:spPr bwMode="auto">
            <a:xfrm>
              <a:off x="4355018" y="3645023"/>
              <a:ext cx="0" cy="1906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5" name="直接箭头连接符 114"/>
            <p:cNvCxnSpPr/>
            <p:nvPr/>
          </p:nvCxnSpPr>
          <p:spPr bwMode="auto">
            <a:xfrm>
              <a:off x="4211960" y="3573014"/>
              <a:ext cx="0" cy="25957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6" name="Text Box 147"/>
            <p:cNvSpPr txBox="1">
              <a:spLocks noChangeArrowheads="1"/>
            </p:cNvSpPr>
            <p:nvPr/>
          </p:nvSpPr>
          <p:spPr bwMode="auto">
            <a:xfrm>
              <a:off x="3887924" y="3617369"/>
              <a:ext cx="972108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 smtClean="0">
                  <a:latin typeface="宋体" pitchFamily="2" charset="-122"/>
                </a:rPr>
                <a:t>op </a:t>
              </a:r>
              <a:r>
                <a:rPr lang="zh-CN" altLang="en-US" sz="1400" b="1" dirty="0" smtClean="0">
                  <a:latin typeface="宋体" pitchFamily="2" charset="-122"/>
                </a:rPr>
                <a:t>   </a:t>
              </a:r>
              <a:r>
                <a:rPr lang="en-US" altLang="zh-CN" sz="1400" b="1" dirty="0" err="1" smtClean="0">
                  <a:latin typeface="宋体" pitchFamily="2" charset="-122"/>
                </a:rPr>
                <a:t>func</a:t>
              </a:r>
              <a:endParaRPr lang="zh-CN" altLang="en-US" sz="1400" b="1" dirty="0">
                <a:latin typeface="宋体" pitchFamily="2" charset="-122"/>
              </a:endParaRPr>
            </a:p>
          </p:txBody>
        </p:sp>
        <p:cxnSp>
          <p:nvCxnSpPr>
            <p:cNvPr id="118" name="直接箭头连接符 117"/>
            <p:cNvCxnSpPr/>
            <p:nvPr/>
          </p:nvCxnSpPr>
          <p:spPr bwMode="auto">
            <a:xfrm flipV="1">
              <a:off x="4355976" y="3645021"/>
              <a:ext cx="2808312" cy="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119" name="直接箭头连接符 118"/>
            <p:cNvCxnSpPr/>
            <p:nvPr/>
          </p:nvCxnSpPr>
          <p:spPr bwMode="auto">
            <a:xfrm flipV="1">
              <a:off x="4211960" y="3573015"/>
              <a:ext cx="2952328" cy="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sp>
          <p:nvSpPr>
            <p:cNvPr id="125" name="Text Box 147"/>
            <p:cNvSpPr txBox="1">
              <a:spLocks noChangeArrowheads="1"/>
            </p:cNvSpPr>
            <p:nvPr/>
          </p:nvSpPr>
          <p:spPr bwMode="auto">
            <a:xfrm>
              <a:off x="2915816" y="6056433"/>
              <a:ext cx="360040" cy="2528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CU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</p:grpSp>
      <p:sp>
        <p:nvSpPr>
          <p:cNvPr id="130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73089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2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350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63</a:t>
            </a:fld>
            <a:endParaRPr lang="en-US" altLang="zh-CN"/>
          </a:p>
        </p:txBody>
      </p:sp>
      <p:sp>
        <p:nvSpPr>
          <p:cNvPr id="173" name="Text Box 133"/>
          <p:cNvSpPr txBox="1">
            <a:spLocks noChangeArrowheads="1"/>
          </p:cNvSpPr>
          <p:nvPr/>
        </p:nvSpPr>
        <p:spPr bwMode="auto">
          <a:xfrm>
            <a:off x="179388" y="332656"/>
            <a:ext cx="8785225" cy="523220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三、多周期</a:t>
            </a:r>
            <a:r>
              <a:rPr lang="en-US" altLang="zh-CN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CU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的设计       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不考，了解过程、会进行设计</a:t>
            </a:r>
            <a:r>
              <a:rPr lang="en-US" altLang="zh-CN" sz="2000" b="1" dirty="0" smtClean="0">
                <a:latin typeface="+mn-ea"/>
              </a:rPr>
              <a:t>)</a:t>
            </a:r>
            <a:endParaRPr lang="en-US" altLang="zh-CN" sz="2000" b="1" dirty="0">
              <a:latin typeface="+mn-ea"/>
            </a:endParaRPr>
          </a:p>
        </p:txBody>
      </p:sp>
      <p:sp>
        <p:nvSpPr>
          <p:cNvPr id="174" name="Text Box 90"/>
          <p:cNvSpPr txBox="1">
            <a:spLocks noChangeArrowheads="1"/>
          </p:cNvSpPr>
          <p:nvPr/>
        </p:nvSpPr>
        <p:spPr bwMode="auto">
          <a:xfrm>
            <a:off x="179388" y="87155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*设计背景：</a:t>
            </a:r>
            <a:r>
              <a:rPr lang="zh-CN" altLang="en-US" b="1" spc="-100" dirty="0">
                <a:latin typeface="宋体" pitchFamily="2" charset="-122"/>
              </a:rPr>
              <a:t>支持</a:t>
            </a:r>
            <a:r>
              <a:rPr lang="en-US" altLang="zh-CN" b="1" spc="-100" dirty="0">
                <a:latin typeface="宋体" pitchFamily="2" charset="-122"/>
              </a:rPr>
              <a:t>7</a:t>
            </a:r>
            <a:r>
              <a:rPr lang="zh-CN" altLang="en-US" b="1" spc="-100" dirty="0">
                <a:latin typeface="宋体" pitchFamily="2" charset="-122"/>
              </a:rPr>
              <a:t>条</a:t>
            </a:r>
            <a:r>
              <a:rPr lang="en-US" altLang="zh-CN" b="1" spc="-100" dirty="0">
                <a:latin typeface="宋体" pitchFamily="2" charset="-122"/>
              </a:rPr>
              <a:t>MIPS</a:t>
            </a:r>
            <a:r>
              <a:rPr lang="zh-CN" altLang="en-US" b="1" spc="-100" dirty="0" smtClean="0">
                <a:latin typeface="宋体" pitchFamily="2" charset="-122"/>
              </a:rPr>
              <a:t>指令的数据</a:t>
            </a:r>
            <a:r>
              <a:rPr lang="zh-CN" altLang="en-US" b="1" spc="-100" dirty="0">
                <a:latin typeface="宋体" pitchFamily="2" charset="-122"/>
              </a:rPr>
              <a:t>通路，</a:t>
            </a:r>
            <a:r>
              <a:rPr lang="zh-CN" altLang="en-US" b="1" spc="-100" dirty="0" smtClean="0">
                <a:latin typeface="宋体" pitchFamily="2" charset="-122"/>
              </a:rPr>
              <a:t>且</a:t>
            </a:r>
            <a:r>
              <a:rPr lang="en-US" altLang="zh-CN" b="1" spc="-100" dirty="0" smtClean="0">
                <a:latin typeface="宋体" pitchFamily="2" charset="-122"/>
              </a:rPr>
              <a:t>MEM</a:t>
            </a:r>
            <a:r>
              <a:rPr lang="zh-CN" altLang="en-US" b="1" spc="-100" dirty="0" smtClean="0">
                <a:latin typeface="宋体" pitchFamily="2" charset="-122"/>
              </a:rPr>
              <a:t>时延可变</a:t>
            </a:r>
            <a:endParaRPr lang="en-US" altLang="zh-CN" sz="2000" b="1" spc="-100" dirty="0" smtClean="0">
              <a:latin typeface="宋体" pitchFamily="2" charset="-122"/>
            </a:endParaRPr>
          </a:p>
        </p:txBody>
      </p:sp>
      <p:sp>
        <p:nvSpPr>
          <p:cNvPr id="175" name="Text Box 90"/>
          <p:cNvSpPr txBox="1">
            <a:spLocks noChangeArrowheads="1"/>
          </p:cNvSpPr>
          <p:nvPr/>
        </p:nvSpPr>
        <p:spPr bwMode="auto">
          <a:xfrm>
            <a:off x="179388" y="134076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*形成状态转换图：</a:t>
            </a:r>
            <a:r>
              <a:rPr lang="en-US" altLang="zh-CN" sz="2200" spc="-100" dirty="0" err="1" smtClean="0"/>
              <a:t>μ</a:t>
            </a:r>
            <a:r>
              <a:rPr lang="en-US" altLang="zh-CN" sz="2200" b="1" spc="-100" dirty="0" err="1" smtClean="0">
                <a:latin typeface="+mn-ea"/>
              </a:rPr>
              <a:t>OPCmd</a:t>
            </a:r>
            <a:r>
              <a:rPr lang="zh-CN" altLang="en-US" sz="2200" b="1" spc="-100" dirty="0" smtClean="0">
                <a:latin typeface="+mn-ea"/>
              </a:rPr>
              <a:t>序列≤</a:t>
            </a:r>
            <a:r>
              <a:rPr lang="en-US" altLang="zh-CN" sz="2200" b="1" spc="-100" dirty="0" smtClean="0">
                <a:latin typeface="+mn-ea"/>
              </a:rPr>
              <a:t>5</a:t>
            </a:r>
            <a:r>
              <a:rPr lang="zh-CN" altLang="en-US" sz="2200" b="1" spc="-100" dirty="0" smtClean="0">
                <a:latin typeface="宋体" pitchFamily="2" charset="-122"/>
              </a:rPr>
              <a:t>步，状态转换条件为操作码</a:t>
            </a:r>
            <a:endParaRPr lang="zh-CN" altLang="en-US" sz="2200" b="1" spc="-100" dirty="0">
              <a:latin typeface="宋体" pitchFamily="2" charset="-122"/>
            </a:endParaRPr>
          </a:p>
        </p:txBody>
      </p:sp>
      <p:grpSp>
        <p:nvGrpSpPr>
          <p:cNvPr id="241" name="组合 240"/>
          <p:cNvGrpSpPr/>
          <p:nvPr/>
        </p:nvGrpSpPr>
        <p:grpSpPr>
          <a:xfrm>
            <a:off x="755573" y="1916832"/>
            <a:ext cx="8064898" cy="4176464"/>
            <a:chOff x="755573" y="1844824"/>
            <a:chExt cx="8064898" cy="4176464"/>
          </a:xfrm>
        </p:grpSpPr>
        <p:sp>
          <p:nvSpPr>
            <p:cNvPr id="242" name="Text Box 63"/>
            <p:cNvSpPr txBox="1">
              <a:spLocks noChangeArrowheads="1"/>
            </p:cNvSpPr>
            <p:nvPr/>
          </p:nvSpPr>
          <p:spPr bwMode="auto">
            <a:xfrm>
              <a:off x="4211957" y="501317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wb_m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243" name="直接箭头连接符 242"/>
            <p:cNvCxnSpPr>
              <a:stCxn id="276" idx="3"/>
              <a:endCxn id="277" idx="1"/>
            </p:cNvCxnSpPr>
            <p:nvPr/>
          </p:nvCxnSpPr>
          <p:spPr bwMode="auto">
            <a:xfrm>
              <a:off x="3131837" y="2530940"/>
              <a:ext cx="5040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4" name="直接箭头连接符 243"/>
            <p:cNvCxnSpPr>
              <a:endCxn id="281" idx="0"/>
            </p:cNvCxnSpPr>
            <p:nvPr/>
          </p:nvCxnSpPr>
          <p:spPr bwMode="auto">
            <a:xfrm flipH="1">
              <a:off x="3145339" y="2924943"/>
              <a:ext cx="1071530" cy="5760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5" name="直接箭头连接符 244"/>
            <p:cNvCxnSpPr>
              <a:stCxn id="277" idx="2"/>
              <a:endCxn id="283" idx="0"/>
            </p:cNvCxnSpPr>
            <p:nvPr/>
          </p:nvCxnSpPr>
          <p:spPr bwMode="auto">
            <a:xfrm>
              <a:off x="4716013" y="2924945"/>
              <a:ext cx="675295" cy="57606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6" name="直接箭头连接符 245"/>
            <p:cNvCxnSpPr/>
            <p:nvPr/>
          </p:nvCxnSpPr>
          <p:spPr bwMode="auto">
            <a:xfrm>
              <a:off x="5796134" y="2924943"/>
              <a:ext cx="1229737" cy="5760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7" name="直接箭头连接符 246"/>
            <p:cNvCxnSpPr>
              <a:stCxn id="277" idx="3"/>
              <a:endCxn id="278" idx="1"/>
            </p:cNvCxnSpPr>
            <p:nvPr/>
          </p:nvCxnSpPr>
          <p:spPr bwMode="auto">
            <a:xfrm flipV="1">
              <a:off x="5796133" y="2530939"/>
              <a:ext cx="576064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8" name="直接箭头连接符 247"/>
            <p:cNvCxnSpPr>
              <a:stCxn id="279" idx="2"/>
              <a:endCxn id="280" idx="0"/>
            </p:cNvCxnSpPr>
            <p:nvPr/>
          </p:nvCxnSpPr>
          <p:spPr bwMode="auto">
            <a:xfrm>
              <a:off x="1439649" y="4509120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9" name="直接箭头连接符 248"/>
            <p:cNvCxnSpPr>
              <a:stCxn id="283" idx="2"/>
            </p:cNvCxnSpPr>
            <p:nvPr/>
          </p:nvCxnSpPr>
          <p:spPr bwMode="auto">
            <a:xfrm flipH="1">
              <a:off x="4932038" y="4005064"/>
              <a:ext cx="459270" cy="5049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0" name="直接箭头连接符 249"/>
            <p:cNvCxnSpPr>
              <a:stCxn id="283" idx="2"/>
            </p:cNvCxnSpPr>
            <p:nvPr/>
          </p:nvCxnSpPr>
          <p:spPr bwMode="auto">
            <a:xfrm>
              <a:off x="5391308" y="4005064"/>
              <a:ext cx="566746" cy="5049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1" name="直接箭头连接符 250"/>
            <p:cNvCxnSpPr/>
            <p:nvPr/>
          </p:nvCxnSpPr>
          <p:spPr bwMode="auto">
            <a:xfrm>
              <a:off x="4932037" y="5013176"/>
              <a:ext cx="1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2" name="直接箭头连接符 251"/>
            <p:cNvCxnSpPr/>
            <p:nvPr/>
          </p:nvCxnSpPr>
          <p:spPr bwMode="auto">
            <a:xfrm>
              <a:off x="6588221" y="5013176"/>
              <a:ext cx="0" cy="100811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3" name="直接箭头连接符 252"/>
            <p:cNvCxnSpPr>
              <a:stCxn id="280" idx="2"/>
            </p:cNvCxnSpPr>
            <p:nvPr/>
          </p:nvCxnSpPr>
          <p:spPr bwMode="auto">
            <a:xfrm>
              <a:off x="1439649" y="5589240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4" name="直接箭头连接符 253"/>
            <p:cNvCxnSpPr>
              <a:stCxn id="282" idx="2"/>
            </p:cNvCxnSpPr>
            <p:nvPr/>
          </p:nvCxnSpPr>
          <p:spPr bwMode="auto">
            <a:xfrm>
              <a:off x="3145339" y="5589240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5" name="直接箭头连接符 254"/>
            <p:cNvCxnSpPr/>
            <p:nvPr/>
          </p:nvCxnSpPr>
          <p:spPr bwMode="auto">
            <a:xfrm>
              <a:off x="1403645" y="6021288"/>
              <a:ext cx="74168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6" name="直接箭头连接符 255"/>
            <p:cNvCxnSpPr/>
            <p:nvPr/>
          </p:nvCxnSpPr>
          <p:spPr bwMode="auto">
            <a:xfrm>
              <a:off x="4932037" y="5805264"/>
              <a:ext cx="1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7" name="直接箭头连接符 256"/>
            <p:cNvCxnSpPr>
              <a:stCxn id="287" idx="2"/>
            </p:cNvCxnSpPr>
            <p:nvPr/>
          </p:nvCxnSpPr>
          <p:spPr bwMode="auto">
            <a:xfrm>
              <a:off x="7779154" y="4005064"/>
              <a:ext cx="0" cy="20162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8" name="直接箭头连接符 257"/>
            <p:cNvCxnSpPr/>
            <p:nvPr/>
          </p:nvCxnSpPr>
          <p:spPr bwMode="auto">
            <a:xfrm flipV="1">
              <a:off x="8820469" y="1844824"/>
              <a:ext cx="0" cy="41764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9" name="直接箭头连接符 258"/>
            <p:cNvCxnSpPr/>
            <p:nvPr/>
          </p:nvCxnSpPr>
          <p:spPr bwMode="auto">
            <a:xfrm>
              <a:off x="1979712" y="1844824"/>
              <a:ext cx="0" cy="29211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0" name="Text Box 63"/>
            <p:cNvSpPr txBox="1">
              <a:spLocks noChangeArrowheads="1"/>
            </p:cNvSpPr>
            <p:nvPr/>
          </p:nvSpPr>
          <p:spPr bwMode="auto">
            <a:xfrm>
              <a:off x="755573" y="1844824"/>
              <a:ext cx="33394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if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61" name="Text Box 63"/>
            <p:cNvSpPr txBox="1">
              <a:spLocks noChangeArrowheads="1"/>
            </p:cNvSpPr>
            <p:nvPr/>
          </p:nvSpPr>
          <p:spPr bwMode="auto">
            <a:xfrm>
              <a:off x="827581" y="321297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ex_r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62" name="Text Box 63"/>
            <p:cNvSpPr txBox="1">
              <a:spLocks noChangeArrowheads="1"/>
            </p:cNvSpPr>
            <p:nvPr/>
          </p:nvSpPr>
          <p:spPr bwMode="auto">
            <a:xfrm>
              <a:off x="827581" y="4522042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wb_r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63" name="Text Box 63"/>
            <p:cNvSpPr txBox="1">
              <a:spLocks noChangeArrowheads="1"/>
            </p:cNvSpPr>
            <p:nvPr/>
          </p:nvSpPr>
          <p:spPr bwMode="auto">
            <a:xfrm>
              <a:off x="2555773" y="4522042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wb_i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64" name="Text Box 63"/>
            <p:cNvSpPr txBox="1">
              <a:spLocks noChangeArrowheads="1"/>
            </p:cNvSpPr>
            <p:nvPr/>
          </p:nvSpPr>
          <p:spPr bwMode="auto">
            <a:xfrm>
              <a:off x="2555773" y="321297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ex_i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65" name="Text Box 63"/>
            <p:cNvSpPr txBox="1">
              <a:spLocks noChangeArrowheads="1"/>
            </p:cNvSpPr>
            <p:nvPr/>
          </p:nvSpPr>
          <p:spPr bwMode="auto">
            <a:xfrm>
              <a:off x="3661985" y="1844824"/>
              <a:ext cx="33394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id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66" name="Text Box 63"/>
            <p:cNvSpPr txBox="1">
              <a:spLocks noChangeArrowheads="1"/>
            </p:cNvSpPr>
            <p:nvPr/>
          </p:nvSpPr>
          <p:spPr bwMode="auto">
            <a:xfrm>
              <a:off x="4211957" y="321297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ex_m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67" name="Text Box 63"/>
            <p:cNvSpPr txBox="1">
              <a:spLocks noChangeArrowheads="1"/>
            </p:cNvSpPr>
            <p:nvPr/>
          </p:nvSpPr>
          <p:spPr bwMode="auto">
            <a:xfrm>
              <a:off x="7020269" y="321297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ex_j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68" name="Text Box 63"/>
            <p:cNvSpPr txBox="1">
              <a:spLocks noChangeArrowheads="1"/>
            </p:cNvSpPr>
            <p:nvPr/>
          </p:nvSpPr>
          <p:spPr bwMode="auto">
            <a:xfrm>
              <a:off x="6372197" y="1844824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ex_b</a:t>
              </a:r>
              <a:endParaRPr lang="en-US" altLang="zh-CN" sz="1800" b="1" dirty="0" smtClean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69" name="Text Box 63"/>
            <p:cNvSpPr txBox="1">
              <a:spLocks noChangeArrowheads="1"/>
            </p:cNvSpPr>
            <p:nvPr/>
          </p:nvSpPr>
          <p:spPr bwMode="auto">
            <a:xfrm>
              <a:off x="4209501" y="4221087"/>
              <a:ext cx="65052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mem_</a:t>
              </a: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r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70" name="Text Box 63"/>
            <p:cNvSpPr txBox="1">
              <a:spLocks noChangeArrowheads="1"/>
            </p:cNvSpPr>
            <p:nvPr/>
          </p:nvSpPr>
          <p:spPr bwMode="auto">
            <a:xfrm>
              <a:off x="6081709" y="4221087"/>
              <a:ext cx="65052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mem_w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71" name="Text Box 63"/>
            <p:cNvSpPr txBox="1">
              <a:spLocks noChangeArrowheads="1"/>
            </p:cNvSpPr>
            <p:nvPr/>
          </p:nvSpPr>
          <p:spPr bwMode="auto">
            <a:xfrm>
              <a:off x="1835693" y="2996952"/>
              <a:ext cx="92881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C00000"/>
                  </a:solidFill>
                  <a:latin typeface="宋体" pitchFamily="2" charset="-122"/>
                </a:rPr>
                <a:t>add/sub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272" name="Text Box 63"/>
            <p:cNvSpPr txBox="1">
              <a:spLocks noChangeArrowheads="1"/>
            </p:cNvSpPr>
            <p:nvPr/>
          </p:nvSpPr>
          <p:spPr bwMode="auto">
            <a:xfrm>
              <a:off x="4067941" y="2924944"/>
              <a:ext cx="46440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C00000"/>
                  </a:solidFill>
                  <a:latin typeface="宋体" pitchFamily="2" charset="-122"/>
                </a:rPr>
                <a:t>ori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273" name="Text Box 63"/>
            <p:cNvSpPr txBox="1">
              <a:spLocks noChangeArrowheads="1"/>
            </p:cNvSpPr>
            <p:nvPr/>
          </p:nvSpPr>
          <p:spPr bwMode="auto">
            <a:xfrm>
              <a:off x="4953687" y="2924944"/>
              <a:ext cx="698433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C00000"/>
                  </a:solidFill>
                  <a:latin typeface="宋体" pitchFamily="2" charset="-122"/>
                </a:rPr>
                <a:t>lw</a:t>
              </a:r>
              <a:r>
                <a:rPr lang="en-US" altLang="zh-CN" sz="1800" b="1" dirty="0" smtClean="0">
                  <a:solidFill>
                    <a:srgbClr val="C00000"/>
                  </a:solidFill>
                  <a:latin typeface="宋体" pitchFamily="2" charset="-122"/>
                </a:rPr>
                <a:t>/</a:t>
              </a:r>
              <a:r>
                <a:rPr lang="en-US" altLang="zh-CN" sz="1800" b="1" dirty="0" err="1" smtClean="0">
                  <a:solidFill>
                    <a:srgbClr val="C00000"/>
                  </a:solidFill>
                  <a:latin typeface="宋体" pitchFamily="2" charset="-122"/>
                </a:rPr>
                <a:t>sw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274" name="Text Box 63"/>
            <p:cNvSpPr txBox="1">
              <a:spLocks noChangeArrowheads="1"/>
            </p:cNvSpPr>
            <p:nvPr/>
          </p:nvSpPr>
          <p:spPr bwMode="auto">
            <a:xfrm>
              <a:off x="5868144" y="2708920"/>
              <a:ext cx="17982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C00000"/>
                  </a:solidFill>
                  <a:latin typeface="宋体" pitchFamily="2" charset="-122"/>
                </a:rPr>
                <a:t>j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275" name="Text Box 63"/>
            <p:cNvSpPr txBox="1">
              <a:spLocks noChangeArrowheads="1"/>
            </p:cNvSpPr>
            <p:nvPr/>
          </p:nvSpPr>
          <p:spPr bwMode="auto">
            <a:xfrm>
              <a:off x="5843028" y="2280056"/>
              <a:ext cx="409877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C00000"/>
                  </a:solidFill>
                  <a:latin typeface="宋体" pitchFamily="2" charset="-122"/>
                </a:rPr>
                <a:t>beq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276" name="Text Box 323"/>
            <p:cNvSpPr txBox="1">
              <a:spLocks noChangeArrowheads="1"/>
            </p:cNvSpPr>
            <p:nvPr/>
          </p:nvSpPr>
          <p:spPr bwMode="auto">
            <a:xfrm>
              <a:off x="755573" y="2136935"/>
              <a:ext cx="2376264" cy="78800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IMRd</a:t>
              </a:r>
              <a:r>
                <a:rPr lang="en-US" altLang="zh-CN" sz="1600" b="1" spc="-100" dirty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WMFC,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IRWr</a:t>
              </a:r>
              <a:endParaRPr lang="en-US" altLang="zh-CN" sz="1600" b="1" spc="-100" dirty="0">
                <a:latin typeface="+mn-ea"/>
                <a:ea typeface="+mn-ea"/>
              </a:endParaRPr>
            </a:p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(3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(0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PCsrc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PCWr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277" name="Text Box 323"/>
            <p:cNvSpPr txBox="1">
              <a:spLocks noChangeArrowheads="1"/>
            </p:cNvSpPr>
            <p:nvPr/>
          </p:nvSpPr>
          <p:spPr bwMode="auto">
            <a:xfrm>
              <a:off x="3635893" y="2136935"/>
              <a:ext cx="2160240" cy="78801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(1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ALUOWr</a:t>
              </a:r>
              <a:r>
                <a:rPr lang="en-US" altLang="zh-CN" sz="1600" b="1" spc="-100" dirty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Extctr</a:t>
              </a:r>
              <a:endParaRPr lang="en-US" altLang="zh-CN" sz="1600" b="1" spc="-100" dirty="0">
                <a:latin typeface="+mn-ea"/>
                <a:ea typeface="+mn-ea"/>
              </a:endParaRPr>
            </a:p>
          </p:txBody>
        </p:sp>
        <p:sp>
          <p:nvSpPr>
            <p:cNvPr id="278" name="Text Box 323"/>
            <p:cNvSpPr txBox="1">
              <a:spLocks noChangeArrowheads="1"/>
            </p:cNvSpPr>
            <p:nvPr/>
          </p:nvSpPr>
          <p:spPr bwMode="auto">
            <a:xfrm>
              <a:off x="6372197" y="2136933"/>
              <a:ext cx="2160240" cy="78801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(0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(2), 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(3),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PCWrB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279" name="Text Box 323"/>
            <p:cNvSpPr txBox="1">
              <a:spLocks noChangeArrowheads="1"/>
            </p:cNvSpPr>
            <p:nvPr/>
          </p:nvSpPr>
          <p:spPr bwMode="auto">
            <a:xfrm>
              <a:off x="827581" y="3501008"/>
              <a:ext cx="1224136" cy="100811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(0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(2),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(0/1),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ALUOWr</a:t>
              </a:r>
              <a:endParaRPr lang="en-US" altLang="zh-CN" sz="1600" b="1" spc="-100" dirty="0">
                <a:latin typeface="+mn-ea"/>
                <a:ea typeface="+mn-ea"/>
              </a:endParaRPr>
            </a:p>
          </p:txBody>
        </p:sp>
        <p:sp>
          <p:nvSpPr>
            <p:cNvPr id="280" name="Text Box 323"/>
            <p:cNvSpPr txBox="1">
              <a:spLocks noChangeArrowheads="1"/>
            </p:cNvSpPr>
            <p:nvPr/>
          </p:nvSpPr>
          <p:spPr bwMode="auto">
            <a:xfrm>
              <a:off x="827581" y="4797152"/>
              <a:ext cx="1224136" cy="79208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RegAsrc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(1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RegDsrc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RegWr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</a:p>
          </p:txBody>
        </p:sp>
        <p:sp>
          <p:nvSpPr>
            <p:cNvPr id="281" name="Text Box 323"/>
            <p:cNvSpPr txBox="1">
              <a:spLocks noChangeArrowheads="1"/>
            </p:cNvSpPr>
            <p:nvPr/>
          </p:nvSpPr>
          <p:spPr bwMode="auto">
            <a:xfrm>
              <a:off x="2555773" y="3501008"/>
              <a:ext cx="1179131" cy="100900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(0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(2),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ALUOWr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282" name="Text Box 323"/>
            <p:cNvSpPr txBox="1">
              <a:spLocks noChangeArrowheads="1"/>
            </p:cNvSpPr>
            <p:nvPr/>
          </p:nvSpPr>
          <p:spPr bwMode="auto">
            <a:xfrm>
              <a:off x="2555773" y="4797153"/>
              <a:ext cx="1179131" cy="79208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RegAsrc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(0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RegDsrc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RegWr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</a:p>
          </p:txBody>
        </p:sp>
        <p:sp>
          <p:nvSpPr>
            <p:cNvPr id="283" name="Text Box 323"/>
            <p:cNvSpPr txBox="1">
              <a:spLocks noChangeArrowheads="1"/>
            </p:cNvSpPr>
            <p:nvPr/>
          </p:nvSpPr>
          <p:spPr bwMode="auto">
            <a:xfrm>
              <a:off x="4194395" y="3501008"/>
              <a:ext cx="2393826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(0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ALUOWr</a:t>
              </a:r>
              <a:r>
                <a:rPr lang="en-US" altLang="zh-CN" sz="1600" b="1" spc="-100" dirty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Extctr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284" name="Text Box 323"/>
            <p:cNvSpPr txBox="1">
              <a:spLocks noChangeArrowheads="1"/>
            </p:cNvSpPr>
            <p:nvPr/>
          </p:nvSpPr>
          <p:spPr bwMode="auto">
            <a:xfrm>
              <a:off x="4216867" y="4509119"/>
              <a:ext cx="1165219" cy="50405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MemRd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, WMFC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285" name="Text Box 323"/>
            <p:cNvSpPr txBox="1">
              <a:spLocks noChangeArrowheads="1"/>
            </p:cNvSpPr>
            <p:nvPr/>
          </p:nvSpPr>
          <p:spPr bwMode="auto">
            <a:xfrm>
              <a:off x="5640913" y="4509121"/>
              <a:ext cx="1091324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MemWr</a:t>
              </a:r>
              <a:r>
                <a:rPr lang="en-US" altLang="zh-CN" sz="1600" b="1" spc="-100" dirty="0">
                  <a:latin typeface="+mn-ea"/>
                  <a:ea typeface="+mn-ea"/>
                </a:rPr>
                <a:t>,</a:t>
              </a:r>
              <a:endParaRPr lang="zh-CN" altLang="en-US" sz="1600" b="1" spc="-100" dirty="0">
                <a:latin typeface="+mn-ea"/>
                <a:ea typeface="+mn-ea"/>
              </a:endParaRPr>
            </a:p>
            <a:p>
              <a:pPr algn="l"/>
              <a:r>
                <a:rPr lang="en-US" altLang="zh-CN" sz="1600" b="1" spc="-100" dirty="0" smtClean="0">
                  <a:latin typeface="+mn-ea"/>
                  <a:ea typeface="+mn-ea"/>
                </a:rPr>
                <a:t>WMFC, End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286" name="Text Box 323"/>
            <p:cNvSpPr txBox="1">
              <a:spLocks noChangeArrowheads="1"/>
            </p:cNvSpPr>
            <p:nvPr/>
          </p:nvSpPr>
          <p:spPr bwMode="auto">
            <a:xfrm>
              <a:off x="4211957" y="5301208"/>
              <a:ext cx="2160240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MemRd</a:t>
              </a:r>
              <a:r>
                <a:rPr lang="en-US" altLang="zh-CN" sz="1600" b="1" spc="-100" dirty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RegDsrc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RegWr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</a:p>
          </p:txBody>
        </p:sp>
        <p:sp>
          <p:nvSpPr>
            <p:cNvPr id="287" name="Text Box 323"/>
            <p:cNvSpPr txBox="1">
              <a:spLocks noChangeArrowheads="1"/>
            </p:cNvSpPr>
            <p:nvPr/>
          </p:nvSpPr>
          <p:spPr bwMode="auto">
            <a:xfrm>
              <a:off x="7025871" y="3501008"/>
              <a:ext cx="1506566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PCsrc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(2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PCWr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</a:p>
          </p:txBody>
        </p:sp>
        <p:cxnSp>
          <p:nvCxnSpPr>
            <p:cNvPr id="288" name="直接箭头连接符 287"/>
            <p:cNvCxnSpPr/>
            <p:nvPr/>
          </p:nvCxnSpPr>
          <p:spPr bwMode="auto">
            <a:xfrm flipH="1">
              <a:off x="2051717" y="2924944"/>
              <a:ext cx="1584176" cy="5760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9" name="Text Box 63"/>
            <p:cNvSpPr txBox="1">
              <a:spLocks noChangeArrowheads="1"/>
            </p:cNvSpPr>
            <p:nvPr/>
          </p:nvSpPr>
          <p:spPr bwMode="auto">
            <a:xfrm>
              <a:off x="4886316" y="4089993"/>
              <a:ext cx="1115930" cy="2035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C00000"/>
                  </a:solidFill>
                  <a:latin typeface="宋体" pitchFamily="2" charset="-122"/>
                </a:rPr>
                <a:t>lw</a:t>
              </a:r>
              <a:r>
                <a:rPr lang="en-US" altLang="zh-CN" sz="1800" b="1" dirty="0" smtClean="0">
                  <a:solidFill>
                    <a:srgbClr val="C00000"/>
                  </a:solidFill>
                  <a:latin typeface="宋体" pitchFamily="2" charset="-122"/>
                </a:rPr>
                <a:t>     </a:t>
              </a:r>
              <a:r>
                <a:rPr lang="en-US" altLang="zh-CN" sz="1800" b="1" dirty="0" err="1" smtClean="0">
                  <a:solidFill>
                    <a:srgbClr val="C00000"/>
                  </a:solidFill>
                  <a:latin typeface="宋体" pitchFamily="2" charset="-122"/>
                </a:rPr>
                <a:t>sw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cxnSp>
          <p:nvCxnSpPr>
            <p:cNvPr id="290" name="直接箭头连接符 100"/>
            <p:cNvCxnSpPr>
              <a:stCxn id="278" idx="2"/>
            </p:cNvCxnSpPr>
            <p:nvPr/>
          </p:nvCxnSpPr>
          <p:spPr bwMode="auto">
            <a:xfrm rot="16200000" flipH="1">
              <a:off x="7961752" y="2415509"/>
              <a:ext cx="349284" cy="136815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1" name="直接箭头连接符 290"/>
            <p:cNvCxnSpPr/>
            <p:nvPr/>
          </p:nvCxnSpPr>
          <p:spPr bwMode="auto">
            <a:xfrm flipH="1">
              <a:off x="1979712" y="1844824"/>
              <a:ext cx="684075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2" name="直接箭头连接符 291"/>
            <p:cNvCxnSpPr>
              <a:stCxn id="281" idx="2"/>
              <a:endCxn id="282" idx="0"/>
            </p:cNvCxnSpPr>
            <p:nvPr/>
          </p:nvCxnSpPr>
          <p:spPr bwMode="auto">
            <a:xfrm>
              <a:off x="3145339" y="4510012"/>
              <a:ext cx="0" cy="2871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93" name="AutoShape 9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" name="AutoShape 9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70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71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507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64</a:t>
            </a:fld>
            <a:endParaRPr lang="en-US" altLang="zh-CN" dirty="0"/>
          </a:p>
        </p:txBody>
      </p:sp>
      <p:sp>
        <p:nvSpPr>
          <p:cNvPr id="124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" name="Text Box 91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*组织时序系统：</a:t>
            </a:r>
            <a:r>
              <a:rPr lang="en-US" altLang="zh-CN" b="1" dirty="0" smtClean="0">
                <a:latin typeface="宋体" pitchFamily="2" charset="-122"/>
              </a:rPr>
              <a:t>5</a:t>
            </a:r>
            <a:r>
              <a:rPr lang="zh-CN" altLang="en-US" b="1" dirty="0" smtClean="0">
                <a:latin typeface="宋体" pitchFamily="2" charset="-122"/>
              </a:rPr>
              <a:t>个节拍</a:t>
            </a:r>
            <a:r>
              <a:rPr lang="zh-CN" altLang="en-US" b="1" spc="-100" dirty="0" smtClean="0">
                <a:latin typeface="宋体" pitchFamily="2" charset="-122"/>
              </a:rPr>
              <a:t>信号</a:t>
            </a:r>
            <a:r>
              <a:rPr lang="en-US" altLang="zh-CN" sz="2000" b="1" spc="-100" dirty="0" smtClean="0">
                <a:latin typeface="宋体" pitchFamily="2" charset="-122"/>
              </a:rPr>
              <a:t>(</a:t>
            </a:r>
            <a:r>
              <a:rPr lang="zh-CN" altLang="en-US" sz="2000" b="1" spc="-100" dirty="0" smtClean="0">
                <a:latin typeface="宋体" pitchFamily="2" charset="-122"/>
              </a:rPr>
              <a:t>表示操作步骤</a:t>
            </a:r>
            <a:r>
              <a:rPr lang="en-US" altLang="zh-CN" sz="2000" b="1" spc="-100" dirty="0" smtClean="0">
                <a:latin typeface="宋体" pitchFamily="2" charset="-122"/>
              </a:rPr>
              <a:t>)</a:t>
            </a:r>
            <a:r>
              <a:rPr lang="zh-CN" altLang="en-US" b="1" spc="-100" dirty="0" smtClean="0">
                <a:latin typeface="宋体" pitchFamily="2" charset="-122"/>
              </a:rPr>
              <a:t>、</a:t>
            </a:r>
            <a:r>
              <a:rPr lang="en-US" altLang="zh-CN" b="1" spc="-100" dirty="0" smtClean="0">
                <a:latin typeface="宋体" pitchFamily="2" charset="-122"/>
              </a:rPr>
              <a:t>2</a:t>
            </a:r>
            <a:r>
              <a:rPr lang="zh-CN" altLang="en-US" b="1" spc="-100" dirty="0" smtClean="0">
                <a:latin typeface="宋体" pitchFamily="2" charset="-122"/>
              </a:rPr>
              <a:t>个工作脉冲，</a:t>
            </a:r>
            <a:endParaRPr lang="en-US" altLang="zh-CN" b="1" spc="-100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spc="-100" dirty="0">
                <a:latin typeface="宋体" pitchFamily="2" charset="-122"/>
              </a:rPr>
              <a:t> </a:t>
            </a:r>
            <a:r>
              <a:rPr lang="en-US" altLang="zh-CN" b="1" spc="-100" dirty="0" smtClean="0">
                <a:latin typeface="宋体" pitchFamily="2" charset="-122"/>
              </a:rPr>
              <a:t>                  4</a:t>
            </a:r>
            <a:r>
              <a:rPr lang="zh-CN" altLang="en-US" b="1" spc="-100" dirty="0" smtClean="0">
                <a:latin typeface="宋体" pitchFamily="2" charset="-122"/>
              </a:rPr>
              <a:t>种时序信号序列，联合方式定时</a:t>
            </a:r>
            <a:endParaRPr lang="en-US" altLang="zh-CN" b="1" spc="-100" dirty="0" smtClean="0">
              <a:latin typeface="宋体" pitchFamily="2" charset="-122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395536" y="1340768"/>
            <a:ext cx="8428198" cy="2664296"/>
            <a:chOff x="538386" y="2996952"/>
            <a:chExt cx="8428198" cy="2664296"/>
          </a:xfrm>
        </p:grpSpPr>
        <p:sp>
          <p:nvSpPr>
            <p:cNvPr id="134" name="Text Box 108"/>
            <p:cNvSpPr txBox="1">
              <a:spLocks noChangeArrowheads="1"/>
            </p:cNvSpPr>
            <p:nvPr/>
          </p:nvSpPr>
          <p:spPr bwMode="auto">
            <a:xfrm>
              <a:off x="538386" y="3284984"/>
              <a:ext cx="1225302" cy="2376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8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节拍脉冲</a:t>
              </a:r>
              <a:r>
                <a:rPr lang="en-US" altLang="zh-CN" sz="1800" b="1" dirty="0" smtClean="0">
                  <a:latin typeface="宋体" pitchFamily="2" charset="-122"/>
                </a:rPr>
                <a:t>CP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取指</a:t>
              </a:r>
              <a:r>
                <a:rPr lang="en-US" altLang="zh-CN" sz="1800" b="1" dirty="0" smtClean="0">
                  <a:latin typeface="宋体" pitchFamily="2" charset="-122"/>
                </a:rPr>
                <a:t>)T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0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译码</a:t>
              </a:r>
              <a:r>
                <a:rPr lang="en-US" altLang="zh-CN" sz="1800" b="1" dirty="0" smtClean="0">
                  <a:latin typeface="宋体" pitchFamily="2" charset="-122"/>
                </a:rPr>
                <a:t>)T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1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执行</a:t>
              </a:r>
              <a:r>
                <a:rPr lang="en-US" altLang="zh-CN" sz="1800" b="1" dirty="0" smtClean="0">
                  <a:latin typeface="宋体" pitchFamily="2" charset="-122"/>
                </a:rPr>
                <a:t>)T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2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访存</a:t>
              </a:r>
              <a:r>
                <a:rPr lang="en-US" altLang="zh-CN" sz="1800" b="1" dirty="0" smtClean="0">
                  <a:latin typeface="宋体" pitchFamily="2" charset="-122"/>
                </a:rPr>
                <a:t>)T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3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写回</a:t>
              </a:r>
              <a:r>
                <a:rPr lang="en-US" altLang="zh-CN" sz="1800" b="1" dirty="0" smtClean="0">
                  <a:latin typeface="宋体" pitchFamily="2" charset="-122"/>
                </a:rPr>
                <a:t>)T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4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＝</a:t>
              </a:r>
              <a:r>
                <a:rPr lang="en-US" altLang="zh-CN" sz="1800" b="1" dirty="0" smtClean="0">
                  <a:latin typeface="宋体" pitchFamily="2" charset="-122"/>
                </a:rPr>
                <a:t>CP)P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0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＝</a:t>
              </a:r>
              <a:r>
                <a:rPr lang="en-US" altLang="zh-CN" sz="1800" b="1" dirty="0" smtClean="0">
                  <a:latin typeface="宋体" pitchFamily="2" charset="-122"/>
                </a:rPr>
                <a:t>CP)P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1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  <p:cxnSp>
          <p:nvCxnSpPr>
            <p:cNvPr id="135" name="直接连接符 134"/>
            <p:cNvCxnSpPr/>
            <p:nvPr/>
          </p:nvCxnSpPr>
          <p:spPr>
            <a:xfrm flipH="1">
              <a:off x="8818376" y="3645024"/>
              <a:ext cx="4192" cy="2016224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5794040" y="3573016"/>
              <a:ext cx="0" cy="208823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1907704" y="3573016"/>
              <a:ext cx="0" cy="208823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>
              <a:off x="3635896" y="3573016"/>
              <a:ext cx="0" cy="208823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2195736" y="2996952"/>
              <a:ext cx="1258044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l"/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R-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指令周期</a:t>
              </a:r>
            </a:p>
          </p:txBody>
        </p:sp>
        <p:cxnSp>
          <p:nvCxnSpPr>
            <p:cNvPr id="140" name="直接连接符 139"/>
            <p:cNvCxnSpPr/>
            <p:nvPr/>
          </p:nvCxnSpPr>
          <p:spPr>
            <a:xfrm>
              <a:off x="1907704" y="306896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2123728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1907704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1907704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>
              <a:off x="1835696" y="3573016"/>
              <a:ext cx="72008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2123728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2555776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2339752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2339752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>
              <a:off x="2555776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2987824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2771800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2771800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2987824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3419872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3203848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>
              <a:off x="3203848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3419872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3851920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>
              <a:off x="3635896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3635896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3851920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4283968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4067944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>
              <a:off x="4067944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>
              <a:off x="4283968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4716016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>
              <a:off x="4499992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4499992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>
              <a:off x="4716016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5148064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4932040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4932040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5148064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5580112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5364088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5364088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5580112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>
              <a:off x="6012160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5796136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>
              <a:off x="5796136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6012160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6228184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2339752" y="364979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>
              <a:off x="1907704" y="3645024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>
              <a:off x="1907704" y="3645024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>
              <a:off x="1835696" y="3861048"/>
              <a:ext cx="7200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>
              <a:off x="2341848" y="3861048"/>
              <a:ext cx="130033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>
              <a:off x="2771800" y="3937826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2335560" y="3933056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>
              <a:off x="2335560" y="3933056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>
              <a:off x="1837792" y="4149080"/>
              <a:ext cx="49986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>
              <a:off x="2769704" y="4149080"/>
              <a:ext cx="130452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>
              <a:off x="3203848" y="422585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>
              <a:off x="2771800" y="422108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>
              <a:off x="2771800" y="422108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/>
          </p:nvCxnSpPr>
          <p:spPr>
            <a:xfrm>
              <a:off x="1837792" y="4437112"/>
              <a:ext cx="93191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>
              <a:off x="3205944" y="4437112"/>
              <a:ext cx="130033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>
              <a:off x="4067944" y="364979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/>
            <p:nvPr/>
          </p:nvCxnSpPr>
          <p:spPr>
            <a:xfrm>
              <a:off x="3637992" y="3645024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>
            <a:xfrm>
              <a:off x="3635896" y="3645024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>
              <a:off x="4074232" y="3861048"/>
              <a:ext cx="172400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>
              <a:off x="4499992" y="3937826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>
              <a:off x="4067944" y="3933056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>
              <a:off x="4067944" y="3933056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>
              <a:off x="4502088" y="4149080"/>
              <a:ext cx="172819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>
              <a:off x="4932040" y="422585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>
              <a:off x="4499992" y="422108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>
              <a:off x="4499992" y="422108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>
              <a:off x="4934136" y="4437112"/>
              <a:ext cx="172819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>
              <a:off x="6230280" y="364979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>
              <a:off x="5798232" y="3645024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5796136" y="3645024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/>
            <p:nvPr/>
          </p:nvCxnSpPr>
          <p:spPr>
            <a:xfrm>
              <a:off x="6234472" y="3861048"/>
              <a:ext cx="129195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/>
            <p:nvPr/>
          </p:nvCxnSpPr>
          <p:spPr>
            <a:xfrm>
              <a:off x="6662328" y="3937826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/>
            <p:nvPr/>
          </p:nvCxnSpPr>
          <p:spPr>
            <a:xfrm>
              <a:off x="6230280" y="3933056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/>
            <p:nvPr/>
          </p:nvCxnSpPr>
          <p:spPr>
            <a:xfrm>
              <a:off x="6230280" y="3933056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/>
            <p:nvPr/>
          </p:nvCxnSpPr>
          <p:spPr>
            <a:xfrm>
              <a:off x="6662328" y="4149080"/>
              <a:ext cx="129614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7094376" y="422585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/>
            <p:nvPr/>
          </p:nvCxnSpPr>
          <p:spPr>
            <a:xfrm>
              <a:off x="6662328" y="422108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/>
            <p:nvPr/>
          </p:nvCxnSpPr>
          <p:spPr>
            <a:xfrm>
              <a:off x="6662328" y="422108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/>
            <p:nvPr/>
          </p:nvCxnSpPr>
          <p:spPr>
            <a:xfrm>
              <a:off x="7094376" y="4437112"/>
              <a:ext cx="129614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/>
            <p:nvPr/>
          </p:nvCxnSpPr>
          <p:spPr>
            <a:xfrm>
              <a:off x="7524328" y="364979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/>
            <p:cNvCxnSpPr/>
            <p:nvPr/>
          </p:nvCxnSpPr>
          <p:spPr>
            <a:xfrm>
              <a:off x="7522232" y="3645024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8822568" y="3645024"/>
              <a:ext cx="14401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>
              <a:off x="8822568" y="3645024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>
              <a:off x="3635896" y="306896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>
              <a:off x="3419872" y="3143260"/>
              <a:ext cx="2139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/>
            <p:nvPr/>
          </p:nvCxnSpPr>
          <p:spPr>
            <a:xfrm flipH="1">
              <a:off x="1907704" y="3140968"/>
              <a:ext cx="216024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/>
            <p:nvPr/>
          </p:nvCxnSpPr>
          <p:spPr>
            <a:xfrm>
              <a:off x="1835696" y="4725144"/>
              <a:ext cx="309583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5364088" y="4513890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/>
            <p:nvPr/>
          </p:nvCxnSpPr>
          <p:spPr>
            <a:xfrm>
              <a:off x="4932040" y="4509120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>
              <a:off x="4932040" y="450912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>
              <a:off x="5366184" y="4725144"/>
              <a:ext cx="172400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>
              <a:off x="7526424" y="4513890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>
              <a:off x="7094376" y="4509120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>
              <a:off x="7094376" y="450912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/>
            <p:nvPr/>
          </p:nvCxnSpPr>
          <p:spPr>
            <a:xfrm>
              <a:off x="7526424" y="4725144"/>
              <a:ext cx="144016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/>
            <p:cNvCxnSpPr/>
            <p:nvPr/>
          </p:nvCxnSpPr>
          <p:spPr>
            <a:xfrm>
              <a:off x="3635896" y="4801922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/>
            <p:cNvCxnSpPr/>
            <p:nvPr/>
          </p:nvCxnSpPr>
          <p:spPr>
            <a:xfrm>
              <a:off x="3203848" y="4797152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>
              <a:off x="3203848" y="4797152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>
              <a:off x="1835696" y="5013176"/>
              <a:ext cx="136605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>
              <a:off x="3637992" y="5013176"/>
              <a:ext cx="172819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/>
            <p:cNvCxnSpPr/>
            <p:nvPr/>
          </p:nvCxnSpPr>
          <p:spPr>
            <a:xfrm>
              <a:off x="5798232" y="4801922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/>
            <p:cNvCxnSpPr/>
            <p:nvPr/>
          </p:nvCxnSpPr>
          <p:spPr>
            <a:xfrm>
              <a:off x="5366184" y="4797152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244"/>
            <p:cNvCxnSpPr/>
            <p:nvPr/>
          </p:nvCxnSpPr>
          <p:spPr>
            <a:xfrm>
              <a:off x="5364088" y="4797152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/>
            <p:cNvCxnSpPr/>
            <p:nvPr/>
          </p:nvCxnSpPr>
          <p:spPr>
            <a:xfrm>
              <a:off x="5798232" y="5013176"/>
              <a:ext cx="316835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>
              <a:off x="7958472" y="364502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/>
            <p:nvPr/>
          </p:nvCxnSpPr>
          <p:spPr>
            <a:xfrm>
              <a:off x="8390520" y="3933056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/>
            <p:nvPr/>
          </p:nvCxnSpPr>
          <p:spPr>
            <a:xfrm>
              <a:off x="7958472" y="3928286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/>
            <p:cNvCxnSpPr/>
            <p:nvPr/>
          </p:nvCxnSpPr>
          <p:spPr>
            <a:xfrm>
              <a:off x="7958472" y="3928286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/>
            <p:nvPr/>
          </p:nvCxnSpPr>
          <p:spPr>
            <a:xfrm>
              <a:off x="8390520" y="4144310"/>
              <a:ext cx="57606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/>
            <p:nvPr/>
          </p:nvCxnSpPr>
          <p:spPr>
            <a:xfrm>
              <a:off x="8822568" y="422108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>
              <a:off x="8390520" y="421631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/>
          </p:nvCxnSpPr>
          <p:spPr>
            <a:xfrm>
              <a:off x="8390520" y="421631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/>
            <p:nvPr/>
          </p:nvCxnSpPr>
          <p:spPr>
            <a:xfrm>
              <a:off x="8822568" y="4432342"/>
              <a:ext cx="14401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/>
            <p:nvPr/>
          </p:nvCxnSpPr>
          <p:spPr>
            <a:xfrm>
              <a:off x="7958472" y="3861048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 flipH="1">
              <a:off x="7522232" y="3573016"/>
              <a:ext cx="2096" cy="208823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/>
            <p:nvPr/>
          </p:nvCxnSpPr>
          <p:spPr>
            <a:xfrm flipH="1">
              <a:off x="1200324" y="5366866"/>
              <a:ext cx="21602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/>
            <p:nvPr/>
          </p:nvCxnSpPr>
          <p:spPr>
            <a:xfrm>
              <a:off x="6444208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>
              <a:off x="6228184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/>
            <p:nvPr/>
          </p:nvCxnSpPr>
          <p:spPr>
            <a:xfrm>
              <a:off x="6444208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/>
            <p:cNvCxnSpPr/>
            <p:nvPr/>
          </p:nvCxnSpPr>
          <p:spPr>
            <a:xfrm>
              <a:off x="6876256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/>
            <p:cNvCxnSpPr/>
            <p:nvPr/>
          </p:nvCxnSpPr>
          <p:spPr>
            <a:xfrm>
              <a:off x="6660232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/>
            <p:cNvCxnSpPr/>
            <p:nvPr/>
          </p:nvCxnSpPr>
          <p:spPr>
            <a:xfrm>
              <a:off x="6660232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/>
            <p:cNvCxnSpPr/>
            <p:nvPr/>
          </p:nvCxnSpPr>
          <p:spPr>
            <a:xfrm>
              <a:off x="6876256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/>
            <p:cNvCxnSpPr/>
            <p:nvPr/>
          </p:nvCxnSpPr>
          <p:spPr>
            <a:xfrm>
              <a:off x="7308304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/>
            <p:cNvCxnSpPr/>
            <p:nvPr/>
          </p:nvCxnSpPr>
          <p:spPr>
            <a:xfrm>
              <a:off x="7092280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/>
            <p:cNvCxnSpPr/>
            <p:nvPr/>
          </p:nvCxnSpPr>
          <p:spPr>
            <a:xfrm>
              <a:off x="7092280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/>
            <p:cNvCxnSpPr/>
            <p:nvPr/>
          </p:nvCxnSpPr>
          <p:spPr>
            <a:xfrm>
              <a:off x="7308304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/>
            <p:nvPr/>
          </p:nvCxnSpPr>
          <p:spPr>
            <a:xfrm>
              <a:off x="7740352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/>
            <p:cNvCxnSpPr/>
            <p:nvPr/>
          </p:nvCxnSpPr>
          <p:spPr>
            <a:xfrm>
              <a:off x="7524328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/>
            <p:cNvCxnSpPr/>
            <p:nvPr/>
          </p:nvCxnSpPr>
          <p:spPr>
            <a:xfrm>
              <a:off x="7524328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272"/>
            <p:cNvCxnSpPr/>
            <p:nvPr/>
          </p:nvCxnSpPr>
          <p:spPr>
            <a:xfrm>
              <a:off x="7740352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273"/>
            <p:cNvCxnSpPr/>
            <p:nvPr/>
          </p:nvCxnSpPr>
          <p:spPr>
            <a:xfrm>
              <a:off x="8172400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274"/>
            <p:cNvCxnSpPr/>
            <p:nvPr/>
          </p:nvCxnSpPr>
          <p:spPr>
            <a:xfrm>
              <a:off x="7956376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连接符 275"/>
            <p:cNvCxnSpPr/>
            <p:nvPr/>
          </p:nvCxnSpPr>
          <p:spPr>
            <a:xfrm>
              <a:off x="7956376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连接符 276"/>
            <p:cNvCxnSpPr/>
            <p:nvPr/>
          </p:nvCxnSpPr>
          <p:spPr>
            <a:xfrm>
              <a:off x="8172400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连接符 277"/>
            <p:cNvCxnSpPr/>
            <p:nvPr/>
          </p:nvCxnSpPr>
          <p:spPr>
            <a:xfrm>
              <a:off x="8604448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/>
            <p:cNvCxnSpPr/>
            <p:nvPr/>
          </p:nvCxnSpPr>
          <p:spPr>
            <a:xfrm>
              <a:off x="8388424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/>
            <p:cNvCxnSpPr/>
            <p:nvPr/>
          </p:nvCxnSpPr>
          <p:spPr>
            <a:xfrm>
              <a:off x="8388424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280"/>
            <p:cNvCxnSpPr/>
            <p:nvPr/>
          </p:nvCxnSpPr>
          <p:spPr>
            <a:xfrm>
              <a:off x="8604448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/>
            <p:cNvCxnSpPr/>
            <p:nvPr/>
          </p:nvCxnSpPr>
          <p:spPr>
            <a:xfrm>
              <a:off x="8820472" y="3356992"/>
              <a:ext cx="146112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连接符 282"/>
            <p:cNvCxnSpPr/>
            <p:nvPr/>
          </p:nvCxnSpPr>
          <p:spPr>
            <a:xfrm>
              <a:off x="8820472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连接符 283"/>
            <p:cNvCxnSpPr/>
            <p:nvPr/>
          </p:nvCxnSpPr>
          <p:spPr>
            <a:xfrm>
              <a:off x="2123728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连接符 284"/>
            <p:cNvCxnSpPr/>
            <p:nvPr/>
          </p:nvCxnSpPr>
          <p:spPr>
            <a:xfrm>
              <a:off x="1907704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接连接符 285"/>
            <p:cNvCxnSpPr/>
            <p:nvPr/>
          </p:nvCxnSpPr>
          <p:spPr>
            <a:xfrm>
              <a:off x="1907704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286"/>
            <p:cNvCxnSpPr/>
            <p:nvPr/>
          </p:nvCxnSpPr>
          <p:spPr>
            <a:xfrm>
              <a:off x="1835696" y="5301208"/>
              <a:ext cx="7200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/>
            <p:nvPr/>
          </p:nvCxnSpPr>
          <p:spPr>
            <a:xfrm>
              <a:off x="2123728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连接符 288"/>
            <p:cNvCxnSpPr/>
            <p:nvPr/>
          </p:nvCxnSpPr>
          <p:spPr>
            <a:xfrm>
              <a:off x="2555776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/>
            <p:cNvCxnSpPr/>
            <p:nvPr/>
          </p:nvCxnSpPr>
          <p:spPr>
            <a:xfrm>
              <a:off x="2339752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/>
            <p:nvPr/>
          </p:nvCxnSpPr>
          <p:spPr>
            <a:xfrm>
              <a:off x="2339752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/>
            <p:nvPr/>
          </p:nvCxnSpPr>
          <p:spPr>
            <a:xfrm>
              <a:off x="2555776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/>
            <p:nvPr/>
          </p:nvCxnSpPr>
          <p:spPr>
            <a:xfrm>
              <a:off x="2987824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/>
            <p:nvPr/>
          </p:nvCxnSpPr>
          <p:spPr>
            <a:xfrm>
              <a:off x="2771800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/>
            <p:nvPr/>
          </p:nvCxnSpPr>
          <p:spPr>
            <a:xfrm>
              <a:off x="2771800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/>
            <p:nvPr/>
          </p:nvCxnSpPr>
          <p:spPr>
            <a:xfrm>
              <a:off x="2987824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/>
            <p:nvPr/>
          </p:nvCxnSpPr>
          <p:spPr>
            <a:xfrm>
              <a:off x="3419872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/>
            <p:nvPr/>
          </p:nvCxnSpPr>
          <p:spPr>
            <a:xfrm>
              <a:off x="3203848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/>
            <p:nvPr/>
          </p:nvCxnSpPr>
          <p:spPr>
            <a:xfrm>
              <a:off x="3203848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/>
            <p:nvPr/>
          </p:nvCxnSpPr>
          <p:spPr>
            <a:xfrm>
              <a:off x="3419872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/>
            <p:nvPr/>
          </p:nvCxnSpPr>
          <p:spPr>
            <a:xfrm>
              <a:off x="3854016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>
              <a:off x="3637992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>
              <a:off x="3637992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>
              <a:off x="3851920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>
              <a:off x="4283968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>
              <a:off x="4067944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>
              <a:off x="4067944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>
              <a:off x="4283968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>
              <a:off x="4716016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/>
          </p:nvCxnSpPr>
          <p:spPr>
            <a:xfrm>
              <a:off x="4499992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/>
          </p:nvCxnSpPr>
          <p:spPr>
            <a:xfrm>
              <a:off x="4499992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/>
            <p:nvPr/>
          </p:nvCxnSpPr>
          <p:spPr>
            <a:xfrm>
              <a:off x="4716016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/>
          </p:nvCxnSpPr>
          <p:spPr>
            <a:xfrm>
              <a:off x="5148064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/>
            <p:nvPr/>
          </p:nvCxnSpPr>
          <p:spPr>
            <a:xfrm>
              <a:off x="4932040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/>
            <p:nvPr/>
          </p:nvCxnSpPr>
          <p:spPr>
            <a:xfrm>
              <a:off x="4932040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/>
            <p:nvPr/>
          </p:nvCxnSpPr>
          <p:spPr>
            <a:xfrm>
              <a:off x="5148064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/>
            <p:nvPr/>
          </p:nvCxnSpPr>
          <p:spPr>
            <a:xfrm>
              <a:off x="5580112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/>
            <p:nvPr/>
          </p:nvCxnSpPr>
          <p:spPr>
            <a:xfrm>
              <a:off x="5364088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/>
            <p:nvPr/>
          </p:nvCxnSpPr>
          <p:spPr>
            <a:xfrm>
              <a:off x="5364088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>
              <a:off x="5580112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>
              <a:off x="6012160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>
              <a:off x="5796136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>
              <a:off x="5796136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>
              <a:off x="6012160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>
              <a:off x="6228184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>
              <a:off x="6444208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>
              <a:off x="6228184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/>
            <p:nvPr/>
          </p:nvCxnSpPr>
          <p:spPr>
            <a:xfrm>
              <a:off x="6444208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/>
            <p:nvPr/>
          </p:nvCxnSpPr>
          <p:spPr>
            <a:xfrm>
              <a:off x="6876256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/>
            <p:cNvCxnSpPr/>
            <p:nvPr/>
          </p:nvCxnSpPr>
          <p:spPr>
            <a:xfrm>
              <a:off x="6660232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/>
            <p:cNvCxnSpPr/>
            <p:nvPr/>
          </p:nvCxnSpPr>
          <p:spPr>
            <a:xfrm>
              <a:off x="6660232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/>
            <p:cNvCxnSpPr/>
            <p:nvPr/>
          </p:nvCxnSpPr>
          <p:spPr>
            <a:xfrm>
              <a:off x="6876256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/>
            <p:nvPr/>
          </p:nvCxnSpPr>
          <p:spPr>
            <a:xfrm>
              <a:off x="7308304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/>
            <p:cNvCxnSpPr/>
            <p:nvPr/>
          </p:nvCxnSpPr>
          <p:spPr>
            <a:xfrm>
              <a:off x="7092280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连接符 334"/>
            <p:cNvCxnSpPr/>
            <p:nvPr/>
          </p:nvCxnSpPr>
          <p:spPr>
            <a:xfrm>
              <a:off x="7092280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接连接符 335"/>
            <p:cNvCxnSpPr/>
            <p:nvPr/>
          </p:nvCxnSpPr>
          <p:spPr>
            <a:xfrm>
              <a:off x="7308304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接连接符 336"/>
            <p:cNvCxnSpPr/>
            <p:nvPr/>
          </p:nvCxnSpPr>
          <p:spPr>
            <a:xfrm>
              <a:off x="7740352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接连接符 337"/>
            <p:cNvCxnSpPr/>
            <p:nvPr/>
          </p:nvCxnSpPr>
          <p:spPr>
            <a:xfrm>
              <a:off x="7524328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接连接符 338"/>
            <p:cNvCxnSpPr/>
            <p:nvPr/>
          </p:nvCxnSpPr>
          <p:spPr>
            <a:xfrm>
              <a:off x="7524328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接连接符 339"/>
            <p:cNvCxnSpPr/>
            <p:nvPr/>
          </p:nvCxnSpPr>
          <p:spPr>
            <a:xfrm>
              <a:off x="7740352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接连接符 340"/>
            <p:cNvCxnSpPr/>
            <p:nvPr/>
          </p:nvCxnSpPr>
          <p:spPr>
            <a:xfrm>
              <a:off x="8172400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接连接符 341"/>
            <p:cNvCxnSpPr/>
            <p:nvPr/>
          </p:nvCxnSpPr>
          <p:spPr>
            <a:xfrm>
              <a:off x="7956376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连接符 342"/>
            <p:cNvCxnSpPr/>
            <p:nvPr/>
          </p:nvCxnSpPr>
          <p:spPr>
            <a:xfrm>
              <a:off x="7956376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接连接符 343"/>
            <p:cNvCxnSpPr/>
            <p:nvPr/>
          </p:nvCxnSpPr>
          <p:spPr>
            <a:xfrm>
              <a:off x="8172400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344"/>
            <p:cNvCxnSpPr/>
            <p:nvPr/>
          </p:nvCxnSpPr>
          <p:spPr>
            <a:xfrm>
              <a:off x="8604448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接连接符 345"/>
            <p:cNvCxnSpPr/>
            <p:nvPr/>
          </p:nvCxnSpPr>
          <p:spPr>
            <a:xfrm>
              <a:off x="8388424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连接符 346"/>
            <p:cNvCxnSpPr/>
            <p:nvPr/>
          </p:nvCxnSpPr>
          <p:spPr>
            <a:xfrm>
              <a:off x="8388424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接连接符 347"/>
            <p:cNvCxnSpPr/>
            <p:nvPr/>
          </p:nvCxnSpPr>
          <p:spPr>
            <a:xfrm>
              <a:off x="8604448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接连接符 348"/>
            <p:cNvCxnSpPr/>
            <p:nvPr/>
          </p:nvCxnSpPr>
          <p:spPr>
            <a:xfrm>
              <a:off x="8820472" y="5085184"/>
              <a:ext cx="14611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接连接符 349"/>
            <p:cNvCxnSpPr/>
            <p:nvPr/>
          </p:nvCxnSpPr>
          <p:spPr>
            <a:xfrm>
              <a:off x="8820472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接连接符 350"/>
            <p:cNvCxnSpPr/>
            <p:nvPr/>
          </p:nvCxnSpPr>
          <p:spPr>
            <a:xfrm>
              <a:off x="2337656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接连接符 351"/>
            <p:cNvCxnSpPr/>
            <p:nvPr/>
          </p:nvCxnSpPr>
          <p:spPr>
            <a:xfrm>
              <a:off x="2121632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接连接符 352"/>
            <p:cNvCxnSpPr/>
            <p:nvPr/>
          </p:nvCxnSpPr>
          <p:spPr>
            <a:xfrm>
              <a:off x="2121632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接连接符 353"/>
            <p:cNvCxnSpPr/>
            <p:nvPr/>
          </p:nvCxnSpPr>
          <p:spPr>
            <a:xfrm>
              <a:off x="1835696" y="5589240"/>
              <a:ext cx="285936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/>
            <p:nvPr/>
          </p:nvCxnSpPr>
          <p:spPr>
            <a:xfrm>
              <a:off x="2337656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接连接符 355"/>
            <p:cNvCxnSpPr/>
            <p:nvPr/>
          </p:nvCxnSpPr>
          <p:spPr>
            <a:xfrm>
              <a:off x="2769704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接连接符 356"/>
            <p:cNvCxnSpPr/>
            <p:nvPr/>
          </p:nvCxnSpPr>
          <p:spPr>
            <a:xfrm>
              <a:off x="2553680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接连接符 357"/>
            <p:cNvCxnSpPr/>
            <p:nvPr/>
          </p:nvCxnSpPr>
          <p:spPr>
            <a:xfrm>
              <a:off x="2553680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连接符 358"/>
            <p:cNvCxnSpPr/>
            <p:nvPr/>
          </p:nvCxnSpPr>
          <p:spPr>
            <a:xfrm>
              <a:off x="2769704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连接符 359"/>
            <p:cNvCxnSpPr/>
            <p:nvPr/>
          </p:nvCxnSpPr>
          <p:spPr>
            <a:xfrm>
              <a:off x="3201752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/>
            <p:cNvCxnSpPr/>
            <p:nvPr/>
          </p:nvCxnSpPr>
          <p:spPr>
            <a:xfrm>
              <a:off x="2985728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连接符 361"/>
            <p:cNvCxnSpPr/>
            <p:nvPr/>
          </p:nvCxnSpPr>
          <p:spPr>
            <a:xfrm>
              <a:off x="2985728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/>
            <p:cNvCxnSpPr/>
            <p:nvPr/>
          </p:nvCxnSpPr>
          <p:spPr>
            <a:xfrm>
              <a:off x="3201752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连接符 363"/>
            <p:cNvCxnSpPr/>
            <p:nvPr/>
          </p:nvCxnSpPr>
          <p:spPr>
            <a:xfrm>
              <a:off x="3635896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接连接符 364"/>
            <p:cNvCxnSpPr/>
            <p:nvPr/>
          </p:nvCxnSpPr>
          <p:spPr>
            <a:xfrm>
              <a:off x="3417776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连接符 365"/>
            <p:cNvCxnSpPr/>
            <p:nvPr/>
          </p:nvCxnSpPr>
          <p:spPr>
            <a:xfrm>
              <a:off x="3417776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/>
            <p:cNvCxnSpPr/>
            <p:nvPr/>
          </p:nvCxnSpPr>
          <p:spPr>
            <a:xfrm>
              <a:off x="3635896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连接符 367"/>
            <p:cNvCxnSpPr/>
            <p:nvPr/>
          </p:nvCxnSpPr>
          <p:spPr>
            <a:xfrm>
              <a:off x="4065848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连接符 368"/>
            <p:cNvCxnSpPr/>
            <p:nvPr/>
          </p:nvCxnSpPr>
          <p:spPr>
            <a:xfrm>
              <a:off x="3849824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接连接符 369"/>
            <p:cNvCxnSpPr/>
            <p:nvPr/>
          </p:nvCxnSpPr>
          <p:spPr>
            <a:xfrm>
              <a:off x="3851920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/>
            <p:cNvCxnSpPr/>
            <p:nvPr/>
          </p:nvCxnSpPr>
          <p:spPr>
            <a:xfrm>
              <a:off x="4065848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接连接符 371"/>
            <p:cNvCxnSpPr/>
            <p:nvPr/>
          </p:nvCxnSpPr>
          <p:spPr>
            <a:xfrm>
              <a:off x="4497896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接连接符 372"/>
            <p:cNvCxnSpPr/>
            <p:nvPr/>
          </p:nvCxnSpPr>
          <p:spPr>
            <a:xfrm>
              <a:off x="4281872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接连接符 373"/>
            <p:cNvCxnSpPr/>
            <p:nvPr/>
          </p:nvCxnSpPr>
          <p:spPr>
            <a:xfrm>
              <a:off x="4281872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接连接符 374"/>
            <p:cNvCxnSpPr/>
            <p:nvPr/>
          </p:nvCxnSpPr>
          <p:spPr>
            <a:xfrm>
              <a:off x="4497896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接连接符 375"/>
            <p:cNvCxnSpPr/>
            <p:nvPr/>
          </p:nvCxnSpPr>
          <p:spPr>
            <a:xfrm>
              <a:off x="4929944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接连接符 376"/>
            <p:cNvCxnSpPr/>
            <p:nvPr/>
          </p:nvCxnSpPr>
          <p:spPr>
            <a:xfrm>
              <a:off x="4713920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连接符 377"/>
            <p:cNvCxnSpPr/>
            <p:nvPr/>
          </p:nvCxnSpPr>
          <p:spPr>
            <a:xfrm>
              <a:off x="4713920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连接符 378"/>
            <p:cNvCxnSpPr/>
            <p:nvPr/>
          </p:nvCxnSpPr>
          <p:spPr>
            <a:xfrm>
              <a:off x="4929944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连接符 379"/>
            <p:cNvCxnSpPr/>
            <p:nvPr/>
          </p:nvCxnSpPr>
          <p:spPr>
            <a:xfrm>
              <a:off x="5361992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/>
            <p:cNvCxnSpPr/>
            <p:nvPr/>
          </p:nvCxnSpPr>
          <p:spPr>
            <a:xfrm>
              <a:off x="5145968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连接符 381"/>
            <p:cNvCxnSpPr/>
            <p:nvPr/>
          </p:nvCxnSpPr>
          <p:spPr>
            <a:xfrm>
              <a:off x="5145968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/>
            <p:cNvCxnSpPr/>
            <p:nvPr/>
          </p:nvCxnSpPr>
          <p:spPr>
            <a:xfrm>
              <a:off x="5361992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接连接符 383"/>
            <p:cNvCxnSpPr/>
            <p:nvPr/>
          </p:nvCxnSpPr>
          <p:spPr>
            <a:xfrm>
              <a:off x="5794040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连接符 384"/>
            <p:cNvCxnSpPr/>
            <p:nvPr/>
          </p:nvCxnSpPr>
          <p:spPr>
            <a:xfrm>
              <a:off x="5578016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接连接符 385"/>
            <p:cNvCxnSpPr/>
            <p:nvPr/>
          </p:nvCxnSpPr>
          <p:spPr>
            <a:xfrm>
              <a:off x="5578016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/>
            <p:cNvCxnSpPr/>
            <p:nvPr/>
          </p:nvCxnSpPr>
          <p:spPr>
            <a:xfrm>
              <a:off x="5794040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接连接符 387"/>
            <p:cNvCxnSpPr/>
            <p:nvPr/>
          </p:nvCxnSpPr>
          <p:spPr>
            <a:xfrm>
              <a:off x="6226088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接连接符 388"/>
            <p:cNvCxnSpPr/>
            <p:nvPr/>
          </p:nvCxnSpPr>
          <p:spPr>
            <a:xfrm>
              <a:off x="6010064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连接符 389"/>
            <p:cNvCxnSpPr/>
            <p:nvPr/>
          </p:nvCxnSpPr>
          <p:spPr>
            <a:xfrm>
              <a:off x="6010064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/>
            <p:cNvCxnSpPr/>
            <p:nvPr/>
          </p:nvCxnSpPr>
          <p:spPr>
            <a:xfrm>
              <a:off x="6226088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连接符 391"/>
            <p:cNvCxnSpPr/>
            <p:nvPr/>
          </p:nvCxnSpPr>
          <p:spPr>
            <a:xfrm>
              <a:off x="6442112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连接符 392"/>
            <p:cNvCxnSpPr/>
            <p:nvPr/>
          </p:nvCxnSpPr>
          <p:spPr>
            <a:xfrm>
              <a:off x="6658136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/>
            <p:cNvCxnSpPr/>
            <p:nvPr/>
          </p:nvCxnSpPr>
          <p:spPr>
            <a:xfrm>
              <a:off x="6442112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/>
            <p:cNvCxnSpPr/>
            <p:nvPr/>
          </p:nvCxnSpPr>
          <p:spPr>
            <a:xfrm>
              <a:off x="6658136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/>
            <p:cNvCxnSpPr/>
            <p:nvPr/>
          </p:nvCxnSpPr>
          <p:spPr>
            <a:xfrm>
              <a:off x="7090184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/>
            <p:cNvCxnSpPr/>
            <p:nvPr/>
          </p:nvCxnSpPr>
          <p:spPr>
            <a:xfrm>
              <a:off x="6874160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/>
            <p:cNvCxnSpPr/>
            <p:nvPr/>
          </p:nvCxnSpPr>
          <p:spPr>
            <a:xfrm>
              <a:off x="6874160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/>
            <p:cNvCxnSpPr/>
            <p:nvPr/>
          </p:nvCxnSpPr>
          <p:spPr>
            <a:xfrm>
              <a:off x="7090184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/>
            <p:cNvCxnSpPr/>
            <p:nvPr/>
          </p:nvCxnSpPr>
          <p:spPr>
            <a:xfrm>
              <a:off x="7522232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/>
            <p:cNvCxnSpPr/>
            <p:nvPr/>
          </p:nvCxnSpPr>
          <p:spPr>
            <a:xfrm>
              <a:off x="7306208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/>
            <p:cNvCxnSpPr/>
            <p:nvPr/>
          </p:nvCxnSpPr>
          <p:spPr>
            <a:xfrm>
              <a:off x="7306208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连接符 402"/>
            <p:cNvCxnSpPr/>
            <p:nvPr/>
          </p:nvCxnSpPr>
          <p:spPr>
            <a:xfrm>
              <a:off x="7522232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接连接符 403"/>
            <p:cNvCxnSpPr/>
            <p:nvPr/>
          </p:nvCxnSpPr>
          <p:spPr>
            <a:xfrm>
              <a:off x="7954280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接连接符 404"/>
            <p:cNvCxnSpPr/>
            <p:nvPr/>
          </p:nvCxnSpPr>
          <p:spPr>
            <a:xfrm>
              <a:off x="7738256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接连接符 405"/>
            <p:cNvCxnSpPr/>
            <p:nvPr/>
          </p:nvCxnSpPr>
          <p:spPr>
            <a:xfrm>
              <a:off x="7738256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/>
            <p:cNvCxnSpPr/>
            <p:nvPr/>
          </p:nvCxnSpPr>
          <p:spPr>
            <a:xfrm>
              <a:off x="7954280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/>
            <p:cNvCxnSpPr/>
            <p:nvPr/>
          </p:nvCxnSpPr>
          <p:spPr>
            <a:xfrm>
              <a:off x="8386328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连接符 408"/>
            <p:cNvCxnSpPr/>
            <p:nvPr/>
          </p:nvCxnSpPr>
          <p:spPr>
            <a:xfrm>
              <a:off x="8170304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/>
            <p:cNvCxnSpPr/>
            <p:nvPr/>
          </p:nvCxnSpPr>
          <p:spPr>
            <a:xfrm>
              <a:off x="8170304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/>
            <p:cNvCxnSpPr/>
            <p:nvPr/>
          </p:nvCxnSpPr>
          <p:spPr>
            <a:xfrm>
              <a:off x="8386328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/>
            <p:cNvCxnSpPr/>
            <p:nvPr/>
          </p:nvCxnSpPr>
          <p:spPr>
            <a:xfrm>
              <a:off x="8818376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/>
            <p:cNvCxnSpPr/>
            <p:nvPr/>
          </p:nvCxnSpPr>
          <p:spPr>
            <a:xfrm>
              <a:off x="8602352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/>
            <p:cNvCxnSpPr/>
            <p:nvPr/>
          </p:nvCxnSpPr>
          <p:spPr>
            <a:xfrm>
              <a:off x="8602352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/>
            <p:cNvCxnSpPr/>
            <p:nvPr/>
          </p:nvCxnSpPr>
          <p:spPr>
            <a:xfrm>
              <a:off x="8820472" y="5589240"/>
              <a:ext cx="14611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6" name="TextBox 415"/>
            <p:cNvSpPr txBox="1"/>
            <p:nvPr/>
          </p:nvSpPr>
          <p:spPr>
            <a:xfrm>
              <a:off x="4106044" y="2996952"/>
              <a:ext cx="1258044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lw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指令周期</a:t>
              </a:r>
            </a:p>
          </p:txBody>
        </p:sp>
        <p:cxnSp>
          <p:nvCxnSpPr>
            <p:cNvPr id="417" name="直接连接符 416"/>
            <p:cNvCxnSpPr/>
            <p:nvPr/>
          </p:nvCxnSpPr>
          <p:spPr>
            <a:xfrm>
              <a:off x="5366184" y="3143260"/>
              <a:ext cx="429952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连接符 417"/>
            <p:cNvCxnSpPr/>
            <p:nvPr/>
          </p:nvCxnSpPr>
          <p:spPr>
            <a:xfrm flipH="1">
              <a:off x="3633800" y="3143260"/>
              <a:ext cx="43204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接连接符 418"/>
            <p:cNvCxnSpPr/>
            <p:nvPr/>
          </p:nvCxnSpPr>
          <p:spPr>
            <a:xfrm>
              <a:off x="5796136" y="306896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0" name="TextBox 419"/>
            <p:cNvSpPr txBox="1"/>
            <p:nvPr/>
          </p:nvSpPr>
          <p:spPr>
            <a:xfrm>
              <a:off x="6084168" y="2996952"/>
              <a:ext cx="1258044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l"/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sw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指令周期</a:t>
              </a:r>
            </a:p>
          </p:txBody>
        </p:sp>
        <p:cxnSp>
          <p:nvCxnSpPr>
            <p:cNvPr id="421" name="直接连接符 420"/>
            <p:cNvCxnSpPr/>
            <p:nvPr/>
          </p:nvCxnSpPr>
          <p:spPr>
            <a:xfrm>
              <a:off x="7308304" y="3143260"/>
              <a:ext cx="218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连接符 421"/>
            <p:cNvCxnSpPr/>
            <p:nvPr/>
          </p:nvCxnSpPr>
          <p:spPr>
            <a:xfrm flipH="1">
              <a:off x="5794040" y="3143260"/>
              <a:ext cx="220216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接连接符 422"/>
            <p:cNvCxnSpPr/>
            <p:nvPr/>
          </p:nvCxnSpPr>
          <p:spPr>
            <a:xfrm>
              <a:off x="7526424" y="306896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TextBox 423"/>
            <p:cNvSpPr txBox="1"/>
            <p:nvPr/>
          </p:nvSpPr>
          <p:spPr>
            <a:xfrm>
              <a:off x="7740352" y="2996952"/>
              <a:ext cx="86200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beq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指令</a:t>
              </a:r>
            </a:p>
          </p:txBody>
        </p:sp>
        <p:cxnSp>
          <p:nvCxnSpPr>
            <p:cNvPr id="425" name="直接连接符 424"/>
            <p:cNvCxnSpPr/>
            <p:nvPr/>
          </p:nvCxnSpPr>
          <p:spPr>
            <a:xfrm>
              <a:off x="8602352" y="3143260"/>
              <a:ext cx="216024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接连接符 425"/>
            <p:cNvCxnSpPr/>
            <p:nvPr/>
          </p:nvCxnSpPr>
          <p:spPr>
            <a:xfrm flipH="1">
              <a:off x="7524328" y="3143260"/>
              <a:ext cx="2139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直接连接符 426"/>
            <p:cNvCxnSpPr/>
            <p:nvPr/>
          </p:nvCxnSpPr>
          <p:spPr>
            <a:xfrm>
              <a:off x="8818376" y="306896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2" name="Text Box 92"/>
          <p:cNvSpPr txBox="1">
            <a:spLocks noChangeArrowheads="1"/>
          </p:cNvSpPr>
          <p:nvPr/>
        </p:nvSpPr>
        <p:spPr bwMode="auto">
          <a:xfrm>
            <a:off x="179388" y="4077072"/>
            <a:ext cx="87851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*设计时序信号形成电路：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/>
            <a:r>
              <a:rPr lang="en-US" altLang="zh-CN" b="1" dirty="0" smtClean="0"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⑴确定</a:t>
            </a:r>
            <a:r>
              <a:rPr lang="zh-CN" altLang="en-US" b="1" dirty="0" smtClean="0">
                <a:latin typeface="宋体" pitchFamily="2" charset="-122"/>
              </a:rPr>
              <a:t>下一状态产生函数：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443" name="组合 442"/>
          <p:cNvGrpSpPr/>
          <p:nvPr/>
        </p:nvGrpSpPr>
        <p:grpSpPr>
          <a:xfrm>
            <a:off x="1259508" y="5013176"/>
            <a:ext cx="7776988" cy="861774"/>
            <a:chOff x="179388" y="4005064"/>
            <a:chExt cx="7776988" cy="861774"/>
          </a:xfrm>
        </p:grpSpPr>
        <p:sp>
          <p:nvSpPr>
            <p:cNvPr id="444" name="Text Box 92"/>
            <p:cNvSpPr txBox="1">
              <a:spLocks noChangeArrowheads="1"/>
            </p:cNvSpPr>
            <p:nvPr/>
          </p:nvSpPr>
          <p:spPr bwMode="auto">
            <a:xfrm>
              <a:off x="179388" y="4005064"/>
              <a:ext cx="7776988" cy="861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25000"/>
                </a:lnSpc>
              </a:pPr>
              <a:r>
                <a:rPr lang="en-US" altLang="zh-CN" sz="2000" b="1" dirty="0" smtClean="0">
                  <a:latin typeface="+mn-ea"/>
                  <a:ea typeface="+mn-ea"/>
                </a:rPr>
                <a:t>T</a:t>
              </a:r>
              <a:r>
                <a:rPr lang="en-US" altLang="zh-CN" sz="2000" b="1" baseline="-18000" dirty="0" smtClean="0">
                  <a:latin typeface="+mn-ea"/>
                  <a:ea typeface="+mn-ea"/>
                </a:rPr>
                <a:t>1</a:t>
              </a:r>
              <a:r>
                <a:rPr lang="zh-CN" altLang="zh-CN" sz="2000" b="1" dirty="0">
                  <a:latin typeface="+mn-ea"/>
                  <a:ea typeface="+mn-ea"/>
                </a:rPr>
                <a:t>＝</a:t>
              </a:r>
              <a:r>
                <a:rPr lang="en-US" altLang="zh-CN" sz="2000" b="1" dirty="0">
                  <a:latin typeface="+mn-ea"/>
                  <a:ea typeface="+mn-ea"/>
                </a:rPr>
                <a:t>T</a:t>
              </a:r>
              <a:r>
                <a:rPr lang="en-US" altLang="zh-CN" sz="2000" b="1" baseline="-18000" dirty="0">
                  <a:latin typeface="+mn-ea"/>
                  <a:ea typeface="+mn-ea"/>
                </a:rPr>
                <a:t>0</a:t>
              </a:r>
              <a:r>
                <a:rPr lang="zh-CN" altLang="zh-CN" sz="2000" b="1" dirty="0">
                  <a:latin typeface="+mn-ea"/>
                  <a:ea typeface="+mn-ea"/>
                </a:rPr>
                <a:t>，</a:t>
              </a:r>
              <a:r>
                <a:rPr lang="en-US" altLang="zh-CN" sz="2000" b="1" dirty="0">
                  <a:latin typeface="+mn-ea"/>
                  <a:ea typeface="+mn-ea"/>
                </a:rPr>
                <a:t>T</a:t>
              </a:r>
              <a:r>
                <a:rPr lang="en-US" altLang="zh-CN" sz="2000" b="1" baseline="-18000" dirty="0">
                  <a:latin typeface="+mn-ea"/>
                  <a:ea typeface="+mn-ea"/>
                </a:rPr>
                <a:t>2</a:t>
              </a:r>
              <a:r>
                <a:rPr lang="zh-CN" altLang="zh-CN" sz="2000" b="1" dirty="0">
                  <a:latin typeface="+mn-ea"/>
                  <a:ea typeface="+mn-ea"/>
                </a:rPr>
                <a:t>＝</a:t>
              </a:r>
              <a:r>
                <a:rPr lang="en-US" altLang="zh-CN" sz="2000" b="1" dirty="0">
                  <a:latin typeface="+mn-ea"/>
                  <a:ea typeface="+mn-ea"/>
                </a:rPr>
                <a:t>T</a:t>
              </a:r>
              <a:r>
                <a:rPr lang="en-US" altLang="zh-CN" sz="2000" b="1" baseline="-18000" dirty="0">
                  <a:latin typeface="+mn-ea"/>
                  <a:ea typeface="+mn-ea"/>
                </a:rPr>
                <a:t>1</a:t>
              </a:r>
              <a:r>
                <a:rPr lang="zh-CN" altLang="zh-CN" sz="2000" b="1" dirty="0">
                  <a:latin typeface="+mn-ea"/>
                  <a:ea typeface="+mn-ea"/>
                </a:rPr>
                <a:t>，</a:t>
              </a:r>
              <a:r>
                <a:rPr lang="en-US" altLang="zh-CN" sz="2000" b="1" dirty="0">
                  <a:latin typeface="+mn-ea"/>
                  <a:ea typeface="+mn-ea"/>
                </a:rPr>
                <a:t>T</a:t>
              </a:r>
              <a:r>
                <a:rPr lang="en-US" altLang="zh-CN" sz="2000" b="1" baseline="-18000" dirty="0">
                  <a:latin typeface="+mn-ea"/>
                  <a:ea typeface="+mn-ea"/>
                </a:rPr>
                <a:t>3</a:t>
              </a:r>
              <a:r>
                <a:rPr lang="zh-CN" altLang="zh-CN" sz="2000" b="1" dirty="0">
                  <a:latin typeface="+mn-ea"/>
                  <a:ea typeface="+mn-ea"/>
                </a:rPr>
                <a:t>＝</a:t>
              </a:r>
              <a:r>
                <a:rPr lang="en-US" altLang="zh-CN" sz="2000" b="1" dirty="0">
                  <a:latin typeface="+mn-ea"/>
                  <a:ea typeface="+mn-ea"/>
                </a:rPr>
                <a:t>(</a:t>
              </a:r>
              <a:r>
                <a:rPr lang="en-US" altLang="zh-CN" sz="2000" b="1" dirty="0" err="1">
                  <a:latin typeface="+mn-ea"/>
                  <a:ea typeface="+mn-ea"/>
                </a:rPr>
                <a:t>lw</a:t>
              </a:r>
              <a:r>
                <a:rPr lang="zh-CN" altLang="zh-CN" sz="2000" b="1" dirty="0">
                  <a:latin typeface="+mn-ea"/>
                  <a:ea typeface="+mn-ea"/>
                </a:rPr>
                <a:t>＋</a:t>
              </a:r>
              <a:r>
                <a:rPr lang="en-US" altLang="zh-CN" sz="2000" b="1" dirty="0" err="1">
                  <a:latin typeface="+mn-ea"/>
                  <a:ea typeface="+mn-ea"/>
                </a:rPr>
                <a:t>sw</a:t>
              </a:r>
              <a:r>
                <a:rPr lang="en-US" altLang="zh-CN" sz="2000" b="1" dirty="0">
                  <a:latin typeface="+mn-ea"/>
                  <a:ea typeface="+mn-ea"/>
                </a:rPr>
                <a:t>)</a:t>
              </a:r>
              <a:r>
                <a:rPr lang="en-US" altLang="zh-CN" sz="2000" b="1" dirty="0" smtClean="0">
                  <a:latin typeface="+mn-ea"/>
                  <a:ea typeface="+mn-ea"/>
                  <a:sym typeface="Symbol"/>
                </a:rPr>
                <a:t></a:t>
              </a:r>
              <a:r>
                <a:rPr lang="en-US" altLang="zh-CN" sz="2000" b="1" dirty="0" smtClean="0">
                  <a:latin typeface="+mn-ea"/>
                  <a:ea typeface="+mn-ea"/>
                </a:rPr>
                <a:t>T</a:t>
              </a:r>
              <a:r>
                <a:rPr lang="en-US" altLang="zh-CN" sz="2000" b="1" baseline="-18000" dirty="0" smtClean="0">
                  <a:latin typeface="+mn-ea"/>
                  <a:ea typeface="+mn-ea"/>
                </a:rPr>
                <a:t>2</a:t>
              </a:r>
              <a:r>
                <a:rPr lang="zh-CN" altLang="zh-CN" sz="2000" b="1" dirty="0" smtClean="0">
                  <a:latin typeface="+mn-ea"/>
                  <a:ea typeface="+mn-ea"/>
                </a:rPr>
                <a:t>，</a:t>
              </a:r>
              <a:r>
                <a:rPr lang="en-US" altLang="zh-CN" sz="2000" b="1" dirty="0" smtClean="0">
                  <a:latin typeface="+mn-ea"/>
                  <a:ea typeface="+mn-ea"/>
                </a:rPr>
                <a:t>T</a:t>
              </a:r>
              <a:r>
                <a:rPr lang="en-US" altLang="zh-CN" sz="2000" b="1" baseline="-18000" dirty="0" smtClean="0">
                  <a:latin typeface="+mn-ea"/>
                  <a:ea typeface="+mn-ea"/>
                </a:rPr>
                <a:t>4</a:t>
              </a:r>
              <a:r>
                <a:rPr lang="zh-CN" altLang="zh-CN" sz="2000" b="1" dirty="0">
                  <a:latin typeface="+mn-ea"/>
                  <a:ea typeface="+mn-ea"/>
                </a:rPr>
                <a:t>＝</a:t>
              </a:r>
              <a:r>
                <a:rPr lang="en-US" altLang="zh-CN" sz="2000" b="1" dirty="0">
                  <a:latin typeface="+mn-ea"/>
                  <a:ea typeface="+mn-ea"/>
                </a:rPr>
                <a:t>(add</a:t>
              </a:r>
              <a:r>
                <a:rPr lang="zh-CN" altLang="zh-CN" sz="2000" b="1" dirty="0">
                  <a:latin typeface="+mn-ea"/>
                  <a:ea typeface="+mn-ea"/>
                </a:rPr>
                <a:t>＋</a:t>
              </a:r>
              <a:r>
                <a:rPr lang="en-US" altLang="zh-CN" sz="2000" b="1" dirty="0">
                  <a:latin typeface="+mn-ea"/>
                  <a:ea typeface="+mn-ea"/>
                </a:rPr>
                <a:t>sub</a:t>
              </a:r>
              <a:r>
                <a:rPr lang="zh-CN" altLang="zh-CN" sz="2000" b="1" dirty="0">
                  <a:latin typeface="+mn-ea"/>
                  <a:ea typeface="+mn-ea"/>
                </a:rPr>
                <a:t>＋</a:t>
              </a:r>
              <a:r>
                <a:rPr lang="en-US" altLang="zh-CN" sz="2000" b="1" dirty="0" err="1">
                  <a:latin typeface="+mn-ea"/>
                  <a:ea typeface="+mn-ea"/>
                </a:rPr>
                <a:t>ori</a:t>
              </a:r>
              <a:r>
                <a:rPr lang="en-US" altLang="zh-CN" sz="2000" b="1" dirty="0">
                  <a:latin typeface="+mn-ea"/>
                  <a:ea typeface="+mn-ea"/>
                </a:rPr>
                <a:t>)</a:t>
              </a:r>
              <a:r>
                <a:rPr lang="en-US" altLang="zh-CN" sz="2000" b="1" dirty="0" smtClean="0">
                  <a:latin typeface="+mn-ea"/>
                  <a:ea typeface="+mn-ea"/>
                  <a:sym typeface="Symbol"/>
                </a:rPr>
                <a:t></a:t>
              </a:r>
              <a:r>
                <a:rPr lang="en-US" altLang="zh-CN" sz="2000" b="1" dirty="0" smtClean="0">
                  <a:latin typeface="+mn-ea"/>
                  <a:ea typeface="+mn-ea"/>
                </a:rPr>
                <a:t>T</a:t>
              </a:r>
              <a:r>
                <a:rPr lang="en-US" altLang="zh-CN" sz="2000" b="1" baseline="-18000" dirty="0" smtClean="0">
                  <a:latin typeface="+mn-ea"/>
                  <a:ea typeface="+mn-ea"/>
                </a:rPr>
                <a:t>2</a:t>
              </a:r>
              <a:r>
                <a:rPr lang="zh-CN" altLang="zh-CN" sz="2000" b="1" dirty="0">
                  <a:latin typeface="+mn-ea"/>
                  <a:ea typeface="+mn-ea"/>
                </a:rPr>
                <a:t>＋</a:t>
              </a:r>
              <a:r>
                <a:rPr lang="en-US" altLang="zh-CN" sz="2000" b="1" dirty="0" smtClean="0">
                  <a:latin typeface="+mn-ea"/>
                  <a:ea typeface="+mn-ea"/>
                </a:rPr>
                <a:t>lw</a:t>
              </a:r>
              <a:r>
                <a:rPr lang="en-US" altLang="zh-CN" sz="2000" b="1" dirty="0" smtClean="0">
                  <a:latin typeface="+mn-ea"/>
                  <a:ea typeface="+mn-ea"/>
                  <a:sym typeface="Symbol"/>
                </a:rPr>
                <a:t></a:t>
              </a:r>
              <a:r>
                <a:rPr lang="en-US" altLang="zh-CN" sz="2000" b="1" dirty="0" smtClean="0">
                  <a:latin typeface="+mn-ea"/>
                  <a:ea typeface="+mn-ea"/>
                </a:rPr>
                <a:t>T</a:t>
              </a:r>
              <a:r>
                <a:rPr lang="en-US" altLang="zh-CN" sz="2000" b="1" baseline="-18000" dirty="0" smtClean="0">
                  <a:latin typeface="+mn-ea"/>
                  <a:ea typeface="+mn-ea"/>
                </a:rPr>
                <a:t>3</a:t>
              </a:r>
              <a:r>
                <a:rPr lang="zh-CN" altLang="zh-CN" sz="2000" b="1" dirty="0" smtClean="0">
                  <a:latin typeface="+mn-ea"/>
                  <a:ea typeface="+mn-ea"/>
                </a:rPr>
                <a:t>，</a:t>
              </a:r>
              <a:endParaRPr lang="en-US" altLang="zh-CN" sz="2000" b="1" dirty="0" smtClean="0">
                <a:latin typeface="+mn-ea"/>
                <a:ea typeface="+mn-ea"/>
              </a:endParaRPr>
            </a:p>
            <a:p>
              <a:pPr algn="l">
                <a:lnSpc>
                  <a:spcPct val="125000"/>
                </a:lnSpc>
              </a:pPr>
              <a:r>
                <a:rPr lang="en-US" altLang="zh-CN" sz="2000" b="1" dirty="0" smtClean="0">
                  <a:latin typeface="+mn-ea"/>
                  <a:ea typeface="+mn-ea"/>
                </a:rPr>
                <a:t>T</a:t>
              </a:r>
              <a:r>
                <a:rPr lang="en-US" altLang="zh-CN" sz="2000" b="1" baseline="-25000" dirty="0" smtClean="0">
                  <a:latin typeface="+mn-ea"/>
                  <a:ea typeface="+mn-ea"/>
                </a:rPr>
                <a:t>0</a:t>
              </a:r>
              <a:r>
                <a:rPr lang="zh-CN" altLang="zh-CN" sz="2000" b="1" dirty="0">
                  <a:latin typeface="+mn-ea"/>
                  <a:ea typeface="+mn-ea"/>
                </a:rPr>
                <a:t>＝</a:t>
              </a:r>
              <a:r>
                <a:rPr lang="en-US" altLang="zh-CN" sz="2000" b="1" dirty="0">
                  <a:latin typeface="+mn-ea"/>
                  <a:ea typeface="+mn-ea"/>
                </a:rPr>
                <a:t>(add</a:t>
              </a:r>
              <a:r>
                <a:rPr lang="zh-CN" altLang="zh-CN" sz="2000" b="1" dirty="0">
                  <a:latin typeface="+mn-ea"/>
                  <a:ea typeface="+mn-ea"/>
                </a:rPr>
                <a:t>＋</a:t>
              </a:r>
              <a:r>
                <a:rPr lang="en-US" altLang="zh-CN" sz="2000" b="1" dirty="0">
                  <a:latin typeface="+mn-ea"/>
                  <a:ea typeface="+mn-ea"/>
                </a:rPr>
                <a:t>sub</a:t>
              </a:r>
              <a:r>
                <a:rPr lang="zh-CN" altLang="zh-CN" sz="2000" b="1" dirty="0">
                  <a:latin typeface="+mn-ea"/>
                  <a:ea typeface="+mn-ea"/>
                </a:rPr>
                <a:t>＋</a:t>
              </a:r>
              <a:r>
                <a:rPr lang="en-US" altLang="zh-CN" sz="2000" b="1" dirty="0" err="1">
                  <a:latin typeface="+mn-ea"/>
                  <a:ea typeface="+mn-ea"/>
                </a:rPr>
                <a:t>ori</a:t>
              </a:r>
              <a:r>
                <a:rPr lang="zh-CN" altLang="zh-CN" sz="2000" b="1" dirty="0">
                  <a:latin typeface="+mn-ea"/>
                  <a:ea typeface="+mn-ea"/>
                </a:rPr>
                <a:t>＋</a:t>
              </a:r>
              <a:r>
                <a:rPr lang="en-US" altLang="zh-CN" sz="2000" b="1" dirty="0" err="1">
                  <a:latin typeface="+mn-ea"/>
                  <a:ea typeface="+mn-ea"/>
                </a:rPr>
                <a:t>lw</a:t>
              </a:r>
              <a:r>
                <a:rPr lang="en-US" altLang="zh-CN" sz="2000" b="1" dirty="0">
                  <a:latin typeface="+mn-ea"/>
                  <a:ea typeface="+mn-ea"/>
                </a:rPr>
                <a:t>)</a:t>
              </a:r>
              <a:r>
                <a:rPr lang="en-US" altLang="zh-CN" sz="2000" b="1" dirty="0" smtClean="0">
                  <a:latin typeface="+mn-ea"/>
                  <a:ea typeface="+mn-ea"/>
                  <a:sym typeface="Symbol"/>
                </a:rPr>
                <a:t></a:t>
              </a:r>
              <a:r>
                <a:rPr lang="en-US" altLang="zh-CN" sz="2000" b="1" dirty="0" smtClean="0">
                  <a:latin typeface="+mn-ea"/>
                  <a:ea typeface="+mn-ea"/>
                </a:rPr>
                <a:t>T</a:t>
              </a:r>
              <a:r>
                <a:rPr lang="en-US" altLang="zh-CN" sz="2000" b="1" baseline="-18000" dirty="0" smtClean="0">
                  <a:latin typeface="+mn-ea"/>
                  <a:ea typeface="+mn-ea"/>
                </a:rPr>
                <a:t>4</a:t>
              </a:r>
              <a:r>
                <a:rPr lang="zh-CN" altLang="zh-CN" sz="2000" b="1" dirty="0">
                  <a:latin typeface="+mn-ea"/>
                  <a:ea typeface="+mn-ea"/>
                </a:rPr>
                <a:t>＋</a:t>
              </a:r>
              <a:r>
                <a:rPr lang="en-US" altLang="zh-CN" sz="2000" b="1" dirty="0" smtClean="0">
                  <a:latin typeface="+mn-ea"/>
                  <a:ea typeface="+mn-ea"/>
                </a:rPr>
                <a:t>sw</a:t>
              </a:r>
              <a:r>
                <a:rPr lang="en-US" altLang="zh-CN" sz="2000" b="1" dirty="0" smtClean="0">
                  <a:latin typeface="+mn-ea"/>
                  <a:ea typeface="+mn-ea"/>
                  <a:sym typeface="Symbol"/>
                </a:rPr>
                <a:t></a:t>
              </a:r>
              <a:r>
                <a:rPr lang="en-US" altLang="zh-CN" sz="2000" b="1" dirty="0" smtClean="0">
                  <a:latin typeface="+mn-ea"/>
                  <a:ea typeface="+mn-ea"/>
                </a:rPr>
                <a:t>T</a:t>
              </a:r>
              <a:r>
                <a:rPr lang="en-US" altLang="zh-CN" sz="2000" b="1" baseline="-18000" dirty="0" smtClean="0">
                  <a:latin typeface="+mn-ea"/>
                  <a:ea typeface="+mn-ea"/>
                </a:rPr>
                <a:t>3</a:t>
              </a:r>
              <a:r>
                <a:rPr lang="zh-CN" altLang="zh-CN" sz="2000" b="1" dirty="0">
                  <a:latin typeface="+mn-ea"/>
                  <a:ea typeface="+mn-ea"/>
                </a:rPr>
                <a:t>＋</a:t>
              </a:r>
              <a:r>
                <a:rPr lang="en-US" altLang="zh-CN" sz="2000" b="1" dirty="0">
                  <a:latin typeface="+mn-ea"/>
                  <a:ea typeface="+mn-ea"/>
                </a:rPr>
                <a:t>(</a:t>
              </a:r>
              <a:r>
                <a:rPr lang="en-US" altLang="zh-CN" sz="2000" b="1" dirty="0" err="1">
                  <a:latin typeface="+mn-ea"/>
                  <a:ea typeface="+mn-ea"/>
                </a:rPr>
                <a:t>beq</a:t>
              </a:r>
              <a:r>
                <a:rPr lang="zh-CN" altLang="zh-CN" sz="2000" b="1" dirty="0">
                  <a:latin typeface="+mn-ea"/>
                  <a:ea typeface="+mn-ea"/>
                </a:rPr>
                <a:t>＋</a:t>
              </a:r>
              <a:r>
                <a:rPr lang="en-US" altLang="zh-CN" sz="2000" b="1" dirty="0">
                  <a:latin typeface="+mn-ea"/>
                  <a:ea typeface="+mn-ea"/>
                </a:rPr>
                <a:t>j)</a:t>
              </a:r>
              <a:r>
                <a:rPr lang="en-US" altLang="zh-CN" sz="2000" b="1" dirty="0" smtClean="0">
                  <a:latin typeface="+mn-ea"/>
                  <a:ea typeface="+mn-ea"/>
                  <a:sym typeface="Symbol"/>
                </a:rPr>
                <a:t></a:t>
              </a:r>
              <a:r>
                <a:rPr lang="en-US" altLang="zh-CN" sz="2000" b="1" dirty="0" smtClean="0">
                  <a:latin typeface="+mn-ea"/>
                  <a:ea typeface="+mn-ea"/>
                </a:rPr>
                <a:t>T</a:t>
              </a:r>
              <a:r>
                <a:rPr lang="en-US" altLang="zh-CN" sz="2000" b="1" baseline="-18000" dirty="0" smtClean="0">
                  <a:latin typeface="+mn-ea"/>
                  <a:ea typeface="+mn-ea"/>
                </a:rPr>
                <a:t>2</a:t>
              </a:r>
              <a:r>
                <a:rPr lang="zh-CN" altLang="zh-CN" sz="2000" b="1" dirty="0" smtClean="0">
                  <a:latin typeface="+mn-ea"/>
                  <a:ea typeface="+mn-ea"/>
                </a:rPr>
                <a:t>＋</a:t>
              </a:r>
              <a:r>
                <a:rPr lang="en-US" altLang="zh-CN" sz="2000" b="1" dirty="0" smtClean="0">
                  <a:latin typeface="+mn-ea"/>
                </a:rPr>
                <a:t>T</a:t>
              </a:r>
              <a:r>
                <a:rPr lang="en-US" altLang="zh-CN" sz="2000" b="1" baseline="-18000" dirty="0" smtClean="0">
                  <a:latin typeface="+mn-ea"/>
                </a:rPr>
                <a:t>0</a:t>
              </a:r>
              <a:r>
                <a:rPr lang="en-US" altLang="zh-CN" sz="2000" dirty="0" smtClean="0">
                  <a:sym typeface="Symbol"/>
                </a:rPr>
                <a:t></a:t>
              </a:r>
              <a:r>
                <a:rPr lang="en-US" altLang="zh-CN" sz="2000" b="1" dirty="0" smtClean="0">
                  <a:latin typeface="+mn-ea"/>
                </a:rPr>
                <a:t>T</a:t>
              </a:r>
              <a:r>
                <a:rPr lang="en-US" altLang="zh-CN" sz="2000" b="1" baseline="-18000" dirty="0" smtClean="0">
                  <a:latin typeface="+mn-ea"/>
                </a:rPr>
                <a:t>1</a:t>
              </a:r>
              <a:r>
                <a:rPr lang="en-US" altLang="zh-CN" sz="2000" dirty="0" smtClean="0">
                  <a:sym typeface="Symbol"/>
                </a:rPr>
                <a:t></a:t>
              </a:r>
              <a:r>
                <a:rPr lang="en-US" altLang="zh-CN" sz="2000" b="1" dirty="0" smtClean="0">
                  <a:latin typeface="+mn-ea"/>
                </a:rPr>
                <a:t>T</a:t>
              </a:r>
              <a:r>
                <a:rPr lang="en-US" altLang="zh-CN" sz="2000" b="1" baseline="-18000" dirty="0" smtClean="0">
                  <a:latin typeface="+mn-ea"/>
                </a:rPr>
                <a:t>2</a:t>
              </a:r>
              <a:r>
                <a:rPr lang="en-US" altLang="zh-CN" sz="2000" dirty="0" smtClean="0">
                  <a:sym typeface="Symbol"/>
                </a:rPr>
                <a:t></a:t>
              </a:r>
              <a:r>
                <a:rPr lang="en-US" altLang="zh-CN" sz="2000" b="1" dirty="0" smtClean="0">
                  <a:latin typeface="+mn-ea"/>
                </a:rPr>
                <a:t>T</a:t>
              </a:r>
              <a:r>
                <a:rPr lang="en-US" altLang="zh-CN" sz="2000" b="1" baseline="-18000" dirty="0" smtClean="0">
                  <a:latin typeface="+mn-ea"/>
                </a:rPr>
                <a:t>3</a:t>
              </a:r>
              <a:endParaRPr lang="en-US" altLang="zh-CN" sz="2000" b="1" dirty="0" smtClean="0">
                <a:latin typeface="+mn-ea"/>
                <a:ea typeface="+mn-ea"/>
              </a:endParaRPr>
            </a:p>
          </p:txBody>
        </p:sp>
        <p:cxnSp>
          <p:nvCxnSpPr>
            <p:cNvPr id="445" name="直接连接符 444"/>
            <p:cNvCxnSpPr/>
            <p:nvPr/>
          </p:nvCxnSpPr>
          <p:spPr>
            <a:xfrm flipH="1">
              <a:off x="6074643" y="4509120"/>
              <a:ext cx="20361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直接连接符 445"/>
            <p:cNvCxnSpPr/>
            <p:nvPr/>
          </p:nvCxnSpPr>
          <p:spPr>
            <a:xfrm flipH="1">
              <a:off x="6348766" y="4509120"/>
              <a:ext cx="20361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直接连接符 446"/>
            <p:cNvCxnSpPr/>
            <p:nvPr/>
          </p:nvCxnSpPr>
          <p:spPr>
            <a:xfrm flipH="1">
              <a:off x="6628332" y="4509120"/>
              <a:ext cx="20361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接连接符 447"/>
            <p:cNvCxnSpPr/>
            <p:nvPr/>
          </p:nvCxnSpPr>
          <p:spPr>
            <a:xfrm flipH="1">
              <a:off x="6903665" y="4509120"/>
              <a:ext cx="20361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9" name="AutoShape 9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87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" name="AutoShape 9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30830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907704" y="5805264"/>
            <a:ext cx="6440234" cy="360040"/>
            <a:chOff x="2235292" y="6165304"/>
            <a:chExt cx="6440234" cy="360040"/>
          </a:xfrm>
        </p:grpSpPr>
        <p:sp>
          <p:nvSpPr>
            <p:cNvPr id="3" name="左大括号 2"/>
            <p:cNvSpPr/>
            <p:nvPr/>
          </p:nvSpPr>
          <p:spPr bwMode="auto">
            <a:xfrm rot="16200000">
              <a:off x="4639114" y="3761482"/>
              <a:ext cx="120424" cy="4928068"/>
            </a:xfrm>
            <a:prstGeom prst="leftBrace">
              <a:avLst>
                <a:gd name="adj1" fmla="val 21561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28" name="左大括号 427"/>
            <p:cNvSpPr/>
            <p:nvPr/>
          </p:nvSpPr>
          <p:spPr bwMode="auto">
            <a:xfrm rot="16200000">
              <a:off x="7911752" y="5705525"/>
              <a:ext cx="120424" cy="1039983"/>
            </a:xfrm>
            <a:prstGeom prst="leftBrace">
              <a:avLst>
                <a:gd name="adj1" fmla="val 21561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29" name="TextBox 428"/>
            <p:cNvSpPr txBox="1"/>
            <p:nvPr/>
          </p:nvSpPr>
          <p:spPr>
            <a:xfrm>
              <a:off x="4095800" y="6237312"/>
              <a:ext cx="1258044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solidFill>
                    <a:srgbClr val="990099"/>
                  </a:solidFill>
                  <a:latin typeface="+mn-ea"/>
                  <a:ea typeface="+mn-ea"/>
                  <a:cs typeface="Times New Roman" pitchFamily="18" charset="0"/>
                </a:rPr>
                <a:t>循环逻辑</a:t>
              </a:r>
            </a:p>
          </p:txBody>
        </p:sp>
        <p:sp>
          <p:nvSpPr>
            <p:cNvPr id="430" name="TextBox 429"/>
            <p:cNvSpPr txBox="1"/>
            <p:nvPr/>
          </p:nvSpPr>
          <p:spPr>
            <a:xfrm>
              <a:off x="7346404" y="6237312"/>
              <a:ext cx="1329122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solidFill>
                    <a:srgbClr val="990099"/>
                  </a:solidFill>
                  <a:latin typeface="+mn-ea"/>
                  <a:ea typeface="+mn-ea"/>
                  <a:cs typeface="Times New Roman" pitchFamily="18" charset="0"/>
                </a:rPr>
                <a:t>初始化逻辑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95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65</a:t>
            </a:fld>
            <a:endParaRPr lang="en-US" altLang="zh-CN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19" name="组合 318"/>
          <p:cNvGrpSpPr/>
          <p:nvPr/>
        </p:nvGrpSpPr>
        <p:grpSpPr>
          <a:xfrm>
            <a:off x="467544" y="3501008"/>
            <a:ext cx="2376264" cy="2304256"/>
            <a:chOff x="467544" y="3212976"/>
            <a:chExt cx="2376264" cy="2304256"/>
          </a:xfrm>
        </p:grpSpPr>
        <p:sp>
          <p:nvSpPr>
            <p:cNvPr id="245" name="矩形 244"/>
            <p:cNvSpPr/>
            <p:nvPr/>
          </p:nvSpPr>
          <p:spPr>
            <a:xfrm>
              <a:off x="1259632" y="3212976"/>
              <a:ext cx="1583851" cy="79208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46" name="Text Box 260"/>
            <p:cNvSpPr txBox="1">
              <a:spLocks noChangeArrowheads="1"/>
            </p:cNvSpPr>
            <p:nvPr/>
          </p:nvSpPr>
          <p:spPr bwMode="auto">
            <a:xfrm>
              <a:off x="2555776" y="3285777"/>
              <a:ext cx="216408" cy="4667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&amp;</a:t>
              </a:r>
            </a:p>
          </p:txBody>
        </p:sp>
        <p:sp>
          <p:nvSpPr>
            <p:cNvPr id="247" name="Text Box 320"/>
            <p:cNvSpPr txBox="1">
              <a:spLocks noChangeArrowheads="1"/>
            </p:cNvSpPr>
            <p:nvPr/>
          </p:nvSpPr>
          <p:spPr bwMode="auto">
            <a:xfrm>
              <a:off x="467544" y="3247739"/>
              <a:ext cx="504056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CLK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cxnSp>
          <p:nvCxnSpPr>
            <p:cNvPr id="248" name="直接箭头连接符 247"/>
            <p:cNvCxnSpPr/>
            <p:nvPr/>
          </p:nvCxnSpPr>
          <p:spPr bwMode="auto">
            <a:xfrm>
              <a:off x="1746357" y="3537456"/>
              <a:ext cx="233355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9" name="直接箭头连接符 248"/>
            <p:cNvCxnSpPr/>
            <p:nvPr/>
          </p:nvCxnSpPr>
          <p:spPr bwMode="auto">
            <a:xfrm rot="16200000" flipV="1">
              <a:off x="1115187" y="4509224"/>
              <a:ext cx="1296678" cy="28835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0" name="直接箭头连接符 249"/>
            <p:cNvCxnSpPr/>
            <p:nvPr/>
          </p:nvCxnSpPr>
          <p:spPr bwMode="auto">
            <a:xfrm flipV="1">
              <a:off x="1259632" y="3356992"/>
              <a:ext cx="1296144" cy="7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51" name="Text Box 260"/>
            <p:cNvSpPr txBox="1">
              <a:spLocks noChangeArrowheads="1"/>
            </p:cNvSpPr>
            <p:nvPr/>
          </p:nvSpPr>
          <p:spPr bwMode="auto">
            <a:xfrm>
              <a:off x="1979712" y="3433925"/>
              <a:ext cx="360039" cy="4991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≥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252" name="Text Box 260"/>
            <p:cNvSpPr txBox="1">
              <a:spLocks noChangeArrowheads="1"/>
            </p:cNvSpPr>
            <p:nvPr/>
          </p:nvSpPr>
          <p:spPr bwMode="auto">
            <a:xfrm>
              <a:off x="1475656" y="3429001"/>
              <a:ext cx="198693" cy="216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cxnSp>
          <p:nvCxnSpPr>
            <p:cNvPr id="253" name="直接箭头连接符 252"/>
            <p:cNvCxnSpPr/>
            <p:nvPr/>
          </p:nvCxnSpPr>
          <p:spPr bwMode="auto">
            <a:xfrm flipV="1">
              <a:off x="1331640" y="4005064"/>
              <a:ext cx="0" cy="129667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4" name="直接箭头连接符 253"/>
            <p:cNvCxnSpPr/>
            <p:nvPr/>
          </p:nvCxnSpPr>
          <p:spPr bwMode="auto">
            <a:xfrm flipV="1">
              <a:off x="1619348" y="3867449"/>
              <a:ext cx="144340" cy="137614"/>
            </a:xfrm>
            <a:prstGeom prst="bentConnector3">
              <a:avLst>
                <a:gd name="adj1" fmla="val 727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55" name="Text Box 260"/>
            <p:cNvSpPr txBox="1">
              <a:spLocks noChangeArrowheads="1"/>
            </p:cNvSpPr>
            <p:nvPr/>
          </p:nvSpPr>
          <p:spPr bwMode="auto">
            <a:xfrm>
              <a:off x="1763689" y="3645025"/>
              <a:ext cx="216024" cy="2880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&amp;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256" name="椭圆 255"/>
            <p:cNvSpPr/>
            <p:nvPr/>
          </p:nvSpPr>
          <p:spPr bwMode="auto">
            <a:xfrm>
              <a:off x="1675940" y="3501008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57" name="直接箭头连接符 256"/>
            <p:cNvCxnSpPr/>
            <p:nvPr/>
          </p:nvCxnSpPr>
          <p:spPr bwMode="auto">
            <a:xfrm>
              <a:off x="1331640" y="3742286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59" name="直接箭头连接符 46"/>
            <p:cNvCxnSpPr/>
            <p:nvPr/>
          </p:nvCxnSpPr>
          <p:spPr bwMode="auto">
            <a:xfrm rot="5400000" flipH="1" flipV="1">
              <a:off x="1162665" y="3692072"/>
              <a:ext cx="481968" cy="144015"/>
            </a:xfrm>
            <a:prstGeom prst="bentConnector3">
              <a:avLst>
                <a:gd name="adj1" fmla="val 9953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60" name="直接箭头连接符 259"/>
            <p:cNvCxnSpPr/>
            <p:nvPr/>
          </p:nvCxnSpPr>
          <p:spPr bwMode="auto">
            <a:xfrm>
              <a:off x="2339752" y="3684641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64" name="Text Box 320"/>
            <p:cNvSpPr txBox="1">
              <a:spLocks noChangeArrowheads="1"/>
            </p:cNvSpPr>
            <p:nvPr/>
          </p:nvSpPr>
          <p:spPr bwMode="auto">
            <a:xfrm>
              <a:off x="1115616" y="5298727"/>
              <a:ext cx="1151777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 smtClean="0">
                  <a:latin typeface="宋体" pitchFamily="2" charset="-122"/>
                </a:rPr>
                <a:t>WMFC </a:t>
              </a:r>
              <a:r>
                <a:rPr lang="en-US" altLang="zh-CN" sz="1800" b="1" dirty="0" err="1" smtClean="0">
                  <a:latin typeface="宋体" pitchFamily="2" charset="-122"/>
                </a:rPr>
                <a:t>mfc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281" name="直接箭头连接符 280"/>
            <p:cNvCxnSpPr/>
            <p:nvPr/>
          </p:nvCxnSpPr>
          <p:spPr bwMode="auto">
            <a:xfrm>
              <a:off x="969888" y="3356992"/>
              <a:ext cx="28974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0" name="TextBox 289"/>
            <p:cNvSpPr txBox="1"/>
            <p:nvPr/>
          </p:nvSpPr>
          <p:spPr>
            <a:xfrm>
              <a:off x="1871700" y="4021008"/>
              <a:ext cx="972108" cy="27208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定时逻辑</a:t>
              </a:r>
            </a:p>
          </p:txBody>
        </p:sp>
      </p:grpSp>
      <p:sp>
        <p:nvSpPr>
          <p:cNvPr id="321" name="Text Box 92"/>
          <p:cNvSpPr txBox="1">
            <a:spLocks noChangeArrowheads="1"/>
          </p:cNvSpPr>
          <p:nvPr/>
        </p:nvSpPr>
        <p:spPr bwMode="auto">
          <a:xfrm>
            <a:off x="179388" y="332656"/>
            <a:ext cx="885710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⑵电路实现：</a:t>
            </a:r>
            <a:r>
              <a:rPr lang="zh-CN" altLang="en-US" b="1" dirty="0" smtClean="0">
                <a:latin typeface="宋体" pitchFamily="2" charset="-122"/>
              </a:rPr>
              <a:t>信号表示</a:t>
            </a:r>
            <a:r>
              <a:rPr lang="en-US" altLang="zh-CN" b="1" dirty="0" smtClean="0">
                <a:latin typeface="宋体" pitchFamily="2" charset="-122"/>
              </a:rPr>
              <a:t>(5</a:t>
            </a:r>
            <a:r>
              <a:rPr lang="zh-CN" altLang="en-US" b="1" dirty="0" smtClean="0">
                <a:latin typeface="宋体" pitchFamily="2" charset="-122"/>
              </a:rPr>
              <a:t>个触发器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   </a:t>
            </a:r>
            <a:r>
              <a:rPr lang="zh-CN" altLang="en-US" b="1" dirty="0" smtClean="0">
                <a:latin typeface="宋体" pitchFamily="2" charset="-122"/>
              </a:rPr>
              <a:t>下一状态产生函数</a:t>
            </a:r>
            <a:r>
              <a:rPr lang="en-US" altLang="zh-CN" b="1" dirty="0" smtClean="0">
                <a:latin typeface="宋体" pitchFamily="2" charset="-122"/>
              </a:rPr>
              <a:t>(5</a:t>
            </a:r>
            <a:r>
              <a:rPr lang="zh-CN" altLang="en-US" b="1" dirty="0" smtClean="0">
                <a:latin typeface="宋体" pitchFamily="2" charset="-122"/>
              </a:rPr>
              <a:t>个组合逻辑电路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    复位逻辑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复位触发器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    定时逻辑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同步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异步分类定时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325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87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9" name="组合 328"/>
          <p:cNvGrpSpPr/>
          <p:nvPr/>
        </p:nvGrpSpPr>
        <p:grpSpPr>
          <a:xfrm>
            <a:off x="395536" y="2276872"/>
            <a:ext cx="8352928" cy="3529285"/>
            <a:chOff x="395536" y="2276872"/>
            <a:chExt cx="8352928" cy="3529285"/>
          </a:xfrm>
        </p:grpSpPr>
        <p:sp>
          <p:nvSpPr>
            <p:cNvPr id="49" name="Text Box 320"/>
            <p:cNvSpPr txBox="1">
              <a:spLocks noChangeArrowheads="1"/>
            </p:cNvSpPr>
            <p:nvPr/>
          </p:nvSpPr>
          <p:spPr bwMode="auto">
            <a:xfrm>
              <a:off x="395536" y="4617133"/>
              <a:ext cx="504639" cy="2520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 smtClean="0">
                  <a:latin typeface="宋体" pitchFamily="2" charset="-122"/>
                </a:rPr>
                <a:t>ClrN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279" name="直接箭头连接符 278"/>
            <p:cNvCxnSpPr/>
            <p:nvPr/>
          </p:nvCxnSpPr>
          <p:spPr bwMode="auto">
            <a:xfrm>
              <a:off x="971600" y="4797152"/>
              <a:ext cx="215985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4" name="矩形 13"/>
            <p:cNvSpPr/>
            <p:nvPr/>
          </p:nvSpPr>
          <p:spPr>
            <a:xfrm>
              <a:off x="3347088" y="2708920"/>
              <a:ext cx="5329368" cy="266429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" name="Text Box 82"/>
            <p:cNvSpPr txBox="1">
              <a:spLocks noChangeArrowheads="1"/>
            </p:cNvSpPr>
            <p:nvPr/>
          </p:nvSpPr>
          <p:spPr bwMode="auto">
            <a:xfrm>
              <a:off x="2789131" y="2276872"/>
              <a:ext cx="5527285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100" b="1" dirty="0" smtClean="0">
                  <a:latin typeface="+mn-lt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P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1</a:t>
              </a:r>
              <a:r>
                <a:rPr lang="en-US" altLang="zh-CN" sz="1600" b="1" dirty="0" smtClean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P</a:t>
              </a:r>
              <a:r>
                <a:rPr lang="en-US" altLang="zh-CN" sz="1800" b="1" baseline="-18000" dirty="0">
                  <a:latin typeface="宋体" pitchFamily="2" charset="-122"/>
                </a:rPr>
                <a:t>0</a:t>
              </a:r>
              <a:r>
                <a:rPr lang="en-US" altLang="zh-CN" sz="1800" b="1" dirty="0" smtClean="0">
                  <a:latin typeface="宋体" pitchFamily="2" charset="-122"/>
                </a:rPr>
                <a:t>   </a:t>
              </a:r>
              <a:r>
                <a:rPr lang="en-US" altLang="zh-CN" sz="1400" b="1" dirty="0" smtClean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4</a:t>
              </a:r>
              <a:r>
                <a:rPr lang="en-US" altLang="zh-CN" sz="1800" b="1" dirty="0" smtClean="0">
                  <a:latin typeface="宋体" pitchFamily="2" charset="-122"/>
                </a:rPr>
                <a:t>       T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3</a:t>
              </a:r>
              <a:r>
                <a:rPr lang="en-US" altLang="zh-CN" sz="1800" b="1" dirty="0" smtClean="0">
                  <a:latin typeface="宋体" pitchFamily="2" charset="-122"/>
                </a:rPr>
                <a:t>       T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2</a:t>
              </a:r>
              <a:r>
                <a:rPr lang="en-US" altLang="zh-CN" sz="1800" b="1" dirty="0" smtClean="0">
                  <a:latin typeface="宋体" pitchFamily="2" charset="-122"/>
                </a:rPr>
                <a:t>       T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1</a:t>
              </a:r>
              <a:r>
                <a:rPr lang="en-US" altLang="zh-CN" sz="1800" b="1" dirty="0" smtClean="0">
                  <a:latin typeface="宋体" pitchFamily="2" charset="-122"/>
                </a:rPr>
                <a:t>       </a:t>
              </a:r>
              <a:r>
                <a:rPr lang="en-US" altLang="zh-CN" sz="1800" b="1" dirty="0">
                  <a:latin typeface="宋体" pitchFamily="2" charset="-122"/>
                </a:rPr>
                <a:t>T</a:t>
              </a:r>
              <a:r>
                <a:rPr lang="en-US" altLang="zh-CN" sz="1800" b="1" baseline="-18000" dirty="0">
                  <a:latin typeface="宋体" pitchFamily="2" charset="-122"/>
                </a:rPr>
                <a:t>0</a:t>
              </a:r>
            </a:p>
          </p:txBody>
        </p:sp>
        <p:cxnSp>
          <p:nvCxnSpPr>
            <p:cNvPr id="16" name="直接箭头连接符 15"/>
            <p:cNvCxnSpPr/>
            <p:nvPr/>
          </p:nvCxnSpPr>
          <p:spPr bwMode="auto">
            <a:xfrm flipV="1">
              <a:off x="3852696" y="2564904"/>
              <a:ext cx="0" cy="2880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 flipH="1">
              <a:off x="3347088" y="3933056"/>
              <a:ext cx="420860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 flipV="1">
              <a:off x="4860032" y="2564904"/>
              <a:ext cx="0" cy="2880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直接箭头连接符 24"/>
            <p:cNvCxnSpPr/>
            <p:nvPr/>
          </p:nvCxnSpPr>
          <p:spPr bwMode="auto">
            <a:xfrm>
              <a:off x="5148064" y="3646610"/>
              <a:ext cx="0" cy="1424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 flipV="1">
              <a:off x="4427208" y="2780928"/>
              <a:ext cx="1" cy="20162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7" name="直接箭头连接符 114"/>
            <p:cNvCxnSpPr>
              <a:endCxn id="28" idx="2"/>
            </p:cNvCxnSpPr>
            <p:nvPr/>
          </p:nvCxnSpPr>
          <p:spPr bwMode="auto">
            <a:xfrm rot="5400000" flipH="1" flipV="1">
              <a:off x="4196561" y="3556027"/>
              <a:ext cx="717260" cy="3679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28" name="椭圆 27"/>
            <p:cNvSpPr/>
            <p:nvPr/>
          </p:nvSpPr>
          <p:spPr bwMode="auto">
            <a:xfrm>
              <a:off x="4573591" y="3183404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 bwMode="auto">
            <a:xfrm flipH="1">
              <a:off x="3347088" y="3789040"/>
              <a:ext cx="482453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1" name="直接箭头连接符 30"/>
            <p:cNvCxnSpPr/>
            <p:nvPr/>
          </p:nvCxnSpPr>
          <p:spPr bwMode="auto">
            <a:xfrm flipV="1">
              <a:off x="5868143" y="2564904"/>
              <a:ext cx="0" cy="2880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>
              <a:off x="6156175" y="3646610"/>
              <a:ext cx="0" cy="1424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36" name="直接箭头连接符 114"/>
            <p:cNvCxnSpPr>
              <a:endCxn id="37" idx="2"/>
            </p:cNvCxnSpPr>
            <p:nvPr/>
          </p:nvCxnSpPr>
          <p:spPr bwMode="auto">
            <a:xfrm rot="5400000" flipH="1" flipV="1">
              <a:off x="5204672" y="3556027"/>
              <a:ext cx="717260" cy="3679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37" name="椭圆 36"/>
            <p:cNvSpPr/>
            <p:nvPr/>
          </p:nvSpPr>
          <p:spPr bwMode="auto">
            <a:xfrm>
              <a:off x="5581702" y="3183404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8" name="直接箭头连接符 114"/>
            <p:cNvCxnSpPr>
              <a:endCxn id="39" idx="2"/>
            </p:cNvCxnSpPr>
            <p:nvPr/>
          </p:nvCxnSpPr>
          <p:spPr bwMode="auto">
            <a:xfrm rot="5400000" flipH="1" flipV="1">
              <a:off x="3189225" y="3556027"/>
              <a:ext cx="717260" cy="3679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39" name="椭圆 38"/>
            <p:cNvSpPr/>
            <p:nvPr/>
          </p:nvSpPr>
          <p:spPr bwMode="auto">
            <a:xfrm>
              <a:off x="3566255" y="3183404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 bwMode="auto">
            <a:xfrm flipH="1" flipV="1">
              <a:off x="5436096" y="2780928"/>
              <a:ext cx="522" cy="194422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 flipH="1">
              <a:off x="4427208" y="2780928"/>
              <a:ext cx="43230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  <a:effectLst/>
          </p:spPr>
        </p:cxnSp>
        <p:cxnSp>
          <p:nvCxnSpPr>
            <p:cNvPr id="44" name="直接箭头连接符 43"/>
            <p:cNvCxnSpPr/>
            <p:nvPr/>
          </p:nvCxnSpPr>
          <p:spPr bwMode="auto">
            <a:xfrm flipH="1">
              <a:off x="5436096" y="2780928"/>
              <a:ext cx="43204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 flipH="1">
              <a:off x="6804248" y="4077041"/>
              <a:ext cx="647549" cy="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sp>
          <p:nvSpPr>
            <p:cNvPr id="50" name="Rectangle 128"/>
            <p:cNvSpPr>
              <a:spLocks noChangeArrowheads="1"/>
            </p:cNvSpPr>
            <p:nvPr/>
          </p:nvSpPr>
          <p:spPr bwMode="auto">
            <a:xfrm>
              <a:off x="3636672" y="2852936"/>
              <a:ext cx="648072" cy="79208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t" anchorCtr="0"/>
            <a:lstStyle/>
            <a:p>
              <a:pPr algn="l">
                <a:lnSpc>
                  <a:spcPct val="85000"/>
                </a:lnSpc>
              </a:pPr>
              <a:r>
                <a:rPr lang="en-US" altLang="zh-CN" sz="1800" b="1" baseline="-25000" dirty="0" smtClean="0">
                  <a:latin typeface="+mn-ea"/>
                  <a:ea typeface="+mn-ea"/>
                </a:rPr>
                <a:t>  </a:t>
              </a:r>
              <a:r>
                <a:rPr lang="en-US" altLang="zh-CN" sz="1800" b="1" dirty="0" smtClean="0">
                  <a:latin typeface="+mn-ea"/>
                  <a:ea typeface="+mn-ea"/>
                </a:rPr>
                <a:t>Q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R   S</a:t>
              </a:r>
            </a:p>
            <a:p>
              <a:pPr algn="l">
                <a:spcBef>
                  <a:spcPts val="300"/>
                </a:spcBef>
              </a:pPr>
              <a:r>
                <a:rPr lang="en-US" altLang="zh-CN" sz="1200" b="1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D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51" name="Rectangle 128"/>
            <p:cNvSpPr>
              <a:spLocks noChangeArrowheads="1"/>
            </p:cNvSpPr>
            <p:nvPr/>
          </p:nvSpPr>
          <p:spPr bwMode="auto">
            <a:xfrm>
              <a:off x="4644008" y="2852936"/>
              <a:ext cx="648072" cy="79208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t" anchorCtr="0"/>
            <a:lstStyle/>
            <a:p>
              <a:pPr algn="l">
                <a:lnSpc>
                  <a:spcPct val="85000"/>
                </a:lnSpc>
              </a:pPr>
              <a:r>
                <a:rPr lang="en-US" altLang="zh-CN" sz="1800" b="1" baseline="-25000" dirty="0" smtClean="0">
                  <a:latin typeface="+mn-ea"/>
                  <a:ea typeface="+mn-ea"/>
                </a:rPr>
                <a:t>  </a:t>
              </a:r>
              <a:r>
                <a:rPr lang="en-US" altLang="zh-CN" sz="1800" b="1" dirty="0" smtClean="0">
                  <a:latin typeface="+mn-ea"/>
                  <a:ea typeface="+mn-ea"/>
                </a:rPr>
                <a:t>Q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R   S</a:t>
              </a:r>
            </a:p>
            <a:p>
              <a:pPr algn="l">
                <a:spcBef>
                  <a:spcPts val="300"/>
                </a:spcBef>
              </a:pPr>
              <a:r>
                <a:rPr lang="en-US" altLang="zh-CN" sz="1200" b="1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D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52" name="Rectangle 128"/>
            <p:cNvSpPr>
              <a:spLocks noChangeArrowheads="1"/>
            </p:cNvSpPr>
            <p:nvPr/>
          </p:nvSpPr>
          <p:spPr bwMode="auto">
            <a:xfrm>
              <a:off x="5652119" y="2852936"/>
              <a:ext cx="648072" cy="79208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t" anchorCtr="0"/>
            <a:lstStyle/>
            <a:p>
              <a:pPr algn="l">
                <a:lnSpc>
                  <a:spcPct val="85000"/>
                </a:lnSpc>
              </a:pPr>
              <a:r>
                <a:rPr lang="en-US" altLang="zh-CN" sz="1800" b="1" baseline="-25000" dirty="0" smtClean="0">
                  <a:latin typeface="+mn-ea"/>
                  <a:ea typeface="+mn-ea"/>
                </a:rPr>
                <a:t>  </a:t>
              </a:r>
              <a:r>
                <a:rPr lang="en-US" altLang="zh-CN" sz="1800" b="1" dirty="0" smtClean="0">
                  <a:latin typeface="+mn-ea"/>
                  <a:ea typeface="+mn-ea"/>
                </a:rPr>
                <a:t>Q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R   S</a:t>
              </a:r>
            </a:p>
            <a:p>
              <a:pPr algn="l">
                <a:spcBef>
                  <a:spcPts val="300"/>
                </a:spcBef>
              </a:pPr>
              <a:r>
                <a:rPr lang="en-US" altLang="zh-CN" sz="1200" b="1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D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cxnSp>
          <p:nvCxnSpPr>
            <p:cNvPr id="54" name="直接箭头连接符 53"/>
            <p:cNvCxnSpPr/>
            <p:nvPr/>
          </p:nvCxnSpPr>
          <p:spPr bwMode="auto">
            <a:xfrm flipV="1">
              <a:off x="6876255" y="2564904"/>
              <a:ext cx="0" cy="2880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>
              <a:off x="7164287" y="3646610"/>
              <a:ext cx="0" cy="1424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58" name="直接箭头连接符 114"/>
            <p:cNvCxnSpPr>
              <a:endCxn id="59" idx="2"/>
            </p:cNvCxnSpPr>
            <p:nvPr/>
          </p:nvCxnSpPr>
          <p:spPr bwMode="auto">
            <a:xfrm rot="5400000" flipH="1" flipV="1">
              <a:off x="6212387" y="3555629"/>
              <a:ext cx="717260" cy="3759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59" name="椭圆 58"/>
            <p:cNvSpPr/>
            <p:nvPr/>
          </p:nvSpPr>
          <p:spPr bwMode="auto">
            <a:xfrm>
              <a:off x="6589814" y="3183404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60" name="直接箭头连接符 59"/>
            <p:cNvCxnSpPr/>
            <p:nvPr/>
          </p:nvCxnSpPr>
          <p:spPr bwMode="auto">
            <a:xfrm flipV="1">
              <a:off x="7884367" y="2564904"/>
              <a:ext cx="0" cy="2880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直接箭头连接符 62"/>
            <p:cNvCxnSpPr/>
            <p:nvPr/>
          </p:nvCxnSpPr>
          <p:spPr bwMode="auto">
            <a:xfrm>
              <a:off x="8172399" y="3646610"/>
              <a:ext cx="0" cy="1424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64" name="直接箭头连接符 114"/>
            <p:cNvCxnSpPr>
              <a:endCxn id="65" idx="2"/>
            </p:cNvCxnSpPr>
            <p:nvPr/>
          </p:nvCxnSpPr>
          <p:spPr bwMode="auto">
            <a:xfrm rot="5400000" flipH="1" flipV="1">
              <a:off x="7220896" y="3556027"/>
              <a:ext cx="717260" cy="3679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sp>
          <p:nvSpPr>
            <p:cNvPr id="65" name="椭圆 64"/>
            <p:cNvSpPr/>
            <p:nvPr/>
          </p:nvSpPr>
          <p:spPr bwMode="auto">
            <a:xfrm>
              <a:off x="7597926" y="3183404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66" name="直接箭头连接符 65"/>
            <p:cNvCxnSpPr/>
            <p:nvPr/>
          </p:nvCxnSpPr>
          <p:spPr bwMode="auto">
            <a:xfrm flipH="1">
              <a:off x="6443686" y="2780928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  <a:effectLst/>
          </p:spPr>
        </p:cxnSp>
        <p:cxnSp>
          <p:nvCxnSpPr>
            <p:cNvPr id="67" name="直接箭头连接符 66"/>
            <p:cNvCxnSpPr/>
            <p:nvPr/>
          </p:nvCxnSpPr>
          <p:spPr bwMode="auto">
            <a:xfrm flipH="1">
              <a:off x="7451798" y="2780928"/>
              <a:ext cx="43257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  <a:effectLst/>
          </p:spPr>
        </p:cxnSp>
        <p:sp>
          <p:nvSpPr>
            <p:cNvPr id="68" name="Rectangle 128"/>
            <p:cNvSpPr>
              <a:spLocks noChangeArrowheads="1"/>
            </p:cNvSpPr>
            <p:nvPr/>
          </p:nvSpPr>
          <p:spPr bwMode="auto">
            <a:xfrm>
              <a:off x="6660231" y="2852936"/>
              <a:ext cx="648072" cy="79208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t" anchorCtr="0"/>
            <a:lstStyle/>
            <a:p>
              <a:pPr algn="l">
                <a:lnSpc>
                  <a:spcPct val="85000"/>
                </a:lnSpc>
              </a:pPr>
              <a:r>
                <a:rPr lang="en-US" altLang="zh-CN" sz="1800" b="1" baseline="-25000" dirty="0" smtClean="0">
                  <a:latin typeface="+mn-ea"/>
                  <a:ea typeface="+mn-ea"/>
                </a:rPr>
                <a:t>  </a:t>
              </a:r>
              <a:r>
                <a:rPr lang="en-US" altLang="zh-CN" sz="1800" b="1" dirty="0" smtClean="0">
                  <a:latin typeface="+mn-ea"/>
                  <a:ea typeface="+mn-ea"/>
                </a:rPr>
                <a:t>Q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R   S</a:t>
              </a:r>
            </a:p>
            <a:p>
              <a:pPr algn="l">
                <a:spcBef>
                  <a:spcPts val="300"/>
                </a:spcBef>
              </a:pPr>
              <a:r>
                <a:rPr lang="en-US" altLang="zh-CN" sz="1200" b="1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D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69" name="Rectangle 128"/>
            <p:cNvSpPr>
              <a:spLocks noChangeArrowheads="1"/>
            </p:cNvSpPr>
            <p:nvPr/>
          </p:nvSpPr>
          <p:spPr bwMode="auto">
            <a:xfrm>
              <a:off x="7668343" y="2852936"/>
              <a:ext cx="648072" cy="79208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t" anchorCtr="0"/>
            <a:lstStyle/>
            <a:p>
              <a:pPr algn="l">
                <a:lnSpc>
                  <a:spcPct val="85000"/>
                </a:lnSpc>
              </a:pPr>
              <a:r>
                <a:rPr lang="en-US" altLang="zh-CN" sz="1800" b="1" baseline="-25000" dirty="0" smtClean="0">
                  <a:latin typeface="+mn-ea"/>
                  <a:ea typeface="+mn-ea"/>
                </a:rPr>
                <a:t>  </a:t>
              </a:r>
              <a:r>
                <a:rPr lang="en-US" altLang="zh-CN" sz="1800" b="1" dirty="0" smtClean="0">
                  <a:latin typeface="+mn-ea"/>
                  <a:ea typeface="+mn-ea"/>
                </a:rPr>
                <a:t>Q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R   S</a:t>
              </a:r>
            </a:p>
            <a:p>
              <a:pPr algn="l">
                <a:spcBef>
                  <a:spcPts val="300"/>
                </a:spcBef>
              </a:pPr>
              <a:r>
                <a:rPr lang="en-US" altLang="zh-CN" sz="1200" b="1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D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cxnSp>
          <p:nvCxnSpPr>
            <p:cNvPr id="78" name="直接箭头连接符 77"/>
            <p:cNvCxnSpPr/>
            <p:nvPr/>
          </p:nvCxnSpPr>
          <p:spPr bwMode="auto">
            <a:xfrm flipH="1" flipV="1">
              <a:off x="6443686" y="2780928"/>
              <a:ext cx="522" cy="129614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2" name="直接箭头连接符 81"/>
            <p:cNvCxnSpPr/>
            <p:nvPr/>
          </p:nvCxnSpPr>
          <p:spPr bwMode="auto">
            <a:xfrm flipV="1">
              <a:off x="7451798" y="2780928"/>
              <a:ext cx="0" cy="129614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87" name="Text Box 260"/>
            <p:cNvSpPr txBox="1">
              <a:spLocks noChangeArrowheads="1"/>
            </p:cNvSpPr>
            <p:nvPr/>
          </p:nvSpPr>
          <p:spPr bwMode="auto">
            <a:xfrm>
              <a:off x="3491880" y="4077072"/>
              <a:ext cx="576064" cy="1816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≥</a:t>
              </a:r>
              <a:r>
                <a:rPr lang="en-US" altLang="zh-CN" sz="1600" b="1" dirty="0" smtClean="0">
                  <a:latin typeface="宋体" pitchFamily="2" charset="-122"/>
                </a:rPr>
                <a:t>1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sp>
          <p:nvSpPr>
            <p:cNvPr id="88" name="Text Box 260"/>
            <p:cNvSpPr txBox="1">
              <a:spLocks noChangeArrowheads="1"/>
            </p:cNvSpPr>
            <p:nvPr/>
          </p:nvSpPr>
          <p:spPr bwMode="auto">
            <a:xfrm>
              <a:off x="3491880" y="4258727"/>
              <a:ext cx="288032" cy="1783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&amp;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89" name="直接箭头连接符 88"/>
            <p:cNvCxnSpPr/>
            <p:nvPr/>
          </p:nvCxnSpPr>
          <p:spPr bwMode="auto">
            <a:xfrm flipV="1">
              <a:off x="3707904" y="4437110"/>
              <a:ext cx="0" cy="36004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1" name="直接箭头连接符 90"/>
            <p:cNvCxnSpPr/>
            <p:nvPr/>
          </p:nvCxnSpPr>
          <p:spPr bwMode="auto">
            <a:xfrm flipV="1">
              <a:off x="3563888" y="4437114"/>
              <a:ext cx="1" cy="50405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92" name="Text Box 260"/>
            <p:cNvSpPr txBox="1">
              <a:spLocks noChangeArrowheads="1"/>
            </p:cNvSpPr>
            <p:nvPr/>
          </p:nvSpPr>
          <p:spPr bwMode="auto">
            <a:xfrm>
              <a:off x="3779912" y="4258727"/>
              <a:ext cx="288032" cy="1783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&amp;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93" name="直接箭头连接符 92"/>
            <p:cNvCxnSpPr/>
            <p:nvPr/>
          </p:nvCxnSpPr>
          <p:spPr bwMode="auto">
            <a:xfrm flipV="1">
              <a:off x="3995935" y="4437113"/>
              <a:ext cx="1" cy="2855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4" name="直接箭头连接符 93"/>
            <p:cNvCxnSpPr/>
            <p:nvPr/>
          </p:nvCxnSpPr>
          <p:spPr bwMode="auto">
            <a:xfrm flipV="1">
              <a:off x="3851919" y="4437116"/>
              <a:ext cx="1" cy="64806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5" name="直接箭头连接符 94"/>
            <p:cNvCxnSpPr/>
            <p:nvPr/>
          </p:nvCxnSpPr>
          <p:spPr bwMode="auto">
            <a:xfrm flipV="1">
              <a:off x="3779912" y="3645022"/>
              <a:ext cx="0" cy="4320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97" name="Text Box 260"/>
            <p:cNvSpPr txBox="1">
              <a:spLocks noChangeArrowheads="1"/>
            </p:cNvSpPr>
            <p:nvPr/>
          </p:nvSpPr>
          <p:spPr bwMode="auto">
            <a:xfrm>
              <a:off x="4572000" y="4077072"/>
              <a:ext cx="502464" cy="1783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&amp;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98" name="Text Box 260"/>
            <p:cNvSpPr txBox="1">
              <a:spLocks noChangeArrowheads="1"/>
            </p:cNvSpPr>
            <p:nvPr/>
          </p:nvSpPr>
          <p:spPr bwMode="auto">
            <a:xfrm>
              <a:off x="4573590" y="4258728"/>
              <a:ext cx="358449" cy="1759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≥</a:t>
              </a:r>
              <a:r>
                <a:rPr lang="en-US" altLang="zh-CN" sz="1600" b="1" dirty="0" smtClean="0">
                  <a:latin typeface="宋体" pitchFamily="2" charset="-122"/>
                </a:rPr>
                <a:t>1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cxnSp>
          <p:nvCxnSpPr>
            <p:cNvPr id="99" name="直接箭头连接符 98"/>
            <p:cNvCxnSpPr/>
            <p:nvPr/>
          </p:nvCxnSpPr>
          <p:spPr bwMode="auto">
            <a:xfrm flipH="1">
              <a:off x="6804248" y="4581127"/>
              <a:ext cx="792089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2" name="直接箭头连接符 101"/>
            <p:cNvCxnSpPr/>
            <p:nvPr/>
          </p:nvCxnSpPr>
          <p:spPr bwMode="auto">
            <a:xfrm flipV="1">
              <a:off x="4643359" y="4437114"/>
              <a:ext cx="650" cy="107922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3" name="直接箭头连接符 102"/>
            <p:cNvCxnSpPr/>
            <p:nvPr/>
          </p:nvCxnSpPr>
          <p:spPr bwMode="auto">
            <a:xfrm flipV="1">
              <a:off x="5004047" y="4258727"/>
              <a:ext cx="0" cy="4639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104" name="直接箭头连接符 103"/>
            <p:cNvCxnSpPr/>
            <p:nvPr/>
          </p:nvCxnSpPr>
          <p:spPr bwMode="auto">
            <a:xfrm flipV="1">
              <a:off x="4860032" y="4437112"/>
              <a:ext cx="0" cy="108012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6" name="直接箭头连接符 105"/>
            <p:cNvCxnSpPr/>
            <p:nvPr/>
          </p:nvCxnSpPr>
          <p:spPr bwMode="auto">
            <a:xfrm flipV="1">
              <a:off x="4788024" y="3645024"/>
              <a:ext cx="0" cy="4320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7" name="直接箭头连接符 106"/>
            <p:cNvCxnSpPr/>
            <p:nvPr/>
          </p:nvCxnSpPr>
          <p:spPr bwMode="auto">
            <a:xfrm flipV="1">
              <a:off x="5796136" y="3645024"/>
              <a:ext cx="0" cy="100812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8" name="直接箭头连接符 107"/>
            <p:cNvCxnSpPr/>
            <p:nvPr/>
          </p:nvCxnSpPr>
          <p:spPr bwMode="auto">
            <a:xfrm flipV="1">
              <a:off x="7812360" y="3645024"/>
              <a:ext cx="0" cy="4320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09" name="Text Box 260"/>
            <p:cNvSpPr txBox="1">
              <a:spLocks noChangeArrowheads="1"/>
            </p:cNvSpPr>
            <p:nvPr/>
          </p:nvSpPr>
          <p:spPr bwMode="auto">
            <a:xfrm>
              <a:off x="7524651" y="4077072"/>
              <a:ext cx="1007785" cy="1816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≥</a:t>
              </a:r>
              <a:r>
                <a:rPr lang="en-US" altLang="zh-CN" sz="1600" b="1" dirty="0" smtClean="0">
                  <a:latin typeface="宋体" pitchFamily="2" charset="-122"/>
                </a:rPr>
                <a:t>1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sp>
          <p:nvSpPr>
            <p:cNvPr id="110" name="Text Box 260"/>
            <p:cNvSpPr txBox="1">
              <a:spLocks noChangeArrowheads="1"/>
            </p:cNvSpPr>
            <p:nvPr/>
          </p:nvSpPr>
          <p:spPr bwMode="auto">
            <a:xfrm>
              <a:off x="7524651" y="4258727"/>
              <a:ext cx="359715" cy="1783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&amp;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111" name="直接箭头连接符 110"/>
            <p:cNvCxnSpPr/>
            <p:nvPr/>
          </p:nvCxnSpPr>
          <p:spPr bwMode="auto">
            <a:xfrm flipH="1" flipV="1">
              <a:off x="8028383" y="4437110"/>
              <a:ext cx="1142" cy="64807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2" name="直接箭头连接符 111"/>
            <p:cNvCxnSpPr/>
            <p:nvPr/>
          </p:nvCxnSpPr>
          <p:spPr bwMode="auto">
            <a:xfrm flipV="1">
              <a:off x="7956373" y="4437113"/>
              <a:ext cx="1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13" name="Text Box 260"/>
            <p:cNvSpPr txBox="1">
              <a:spLocks noChangeArrowheads="1"/>
            </p:cNvSpPr>
            <p:nvPr/>
          </p:nvSpPr>
          <p:spPr bwMode="auto">
            <a:xfrm>
              <a:off x="8100390" y="4258727"/>
              <a:ext cx="216025" cy="1783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&amp;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114" name="直接箭头连接符 113"/>
            <p:cNvCxnSpPr/>
            <p:nvPr/>
          </p:nvCxnSpPr>
          <p:spPr bwMode="auto">
            <a:xfrm flipV="1">
              <a:off x="8460432" y="4444337"/>
              <a:ext cx="0" cy="5688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5" name="直接箭头连接符 114"/>
            <p:cNvCxnSpPr/>
            <p:nvPr/>
          </p:nvCxnSpPr>
          <p:spPr bwMode="auto">
            <a:xfrm flipV="1">
              <a:off x="8388423" y="4437117"/>
              <a:ext cx="1" cy="28554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16" name="Text Box 260"/>
            <p:cNvSpPr txBox="1">
              <a:spLocks noChangeArrowheads="1"/>
            </p:cNvSpPr>
            <p:nvPr/>
          </p:nvSpPr>
          <p:spPr bwMode="auto">
            <a:xfrm>
              <a:off x="7884366" y="4258727"/>
              <a:ext cx="216025" cy="1783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&amp;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17" name="Text Box 260"/>
            <p:cNvSpPr txBox="1">
              <a:spLocks noChangeArrowheads="1"/>
            </p:cNvSpPr>
            <p:nvPr/>
          </p:nvSpPr>
          <p:spPr bwMode="auto">
            <a:xfrm>
              <a:off x="8316416" y="4258727"/>
              <a:ext cx="216024" cy="1783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&amp;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118" name="直接箭头连接符 117"/>
            <p:cNvCxnSpPr/>
            <p:nvPr/>
          </p:nvCxnSpPr>
          <p:spPr bwMode="auto">
            <a:xfrm flipV="1">
              <a:off x="8244407" y="4437113"/>
              <a:ext cx="1" cy="50405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9" name="直接箭头连接符 118"/>
            <p:cNvCxnSpPr/>
            <p:nvPr/>
          </p:nvCxnSpPr>
          <p:spPr bwMode="auto">
            <a:xfrm flipH="1" flipV="1">
              <a:off x="8172399" y="4437116"/>
              <a:ext cx="570" cy="3600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0" name="直接箭头连接符 119"/>
            <p:cNvCxnSpPr/>
            <p:nvPr/>
          </p:nvCxnSpPr>
          <p:spPr bwMode="auto">
            <a:xfrm flipV="1">
              <a:off x="7668083" y="4509121"/>
              <a:ext cx="261" cy="14401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2" name="直接箭头连接符 121"/>
            <p:cNvCxnSpPr/>
            <p:nvPr/>
          </p:nvCxnSpPr>
          <p:spPr bwMode="auto">
            <a:xfrm flipV="1">
              <a:off x="7812360" y="4509124"/>
              <a:ext cx="2" cy="28802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123" name="直接箭头连接符 122"/>
            <p:cNvCxnSpPr/>
            <p:nvPr/>
          </p:nvCxnSpPr>
          <p:spPr bwMode="auto">
            <a:xfrm flipV="1">
              <a:off x="7740353" y="4509126"/>
              <a:ext cx="1" cy="21602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124" name="椭圆 123"/>
            <p:cNvSpPr/>
            <p:nvPr/>
          </p:nvSpPr>
          <p:spPr bwMode="auto">
            <a:xfrm>
              <a:off x="7556820" y="4444337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5" name="椭圆 124"/>
            <p:cNvSpPr/>
            <p:nvPr/>
          </p:nvSpPr>
          <p:spPr bwMode="auto">
            <a:xfrm>
              <a:off x="7633099" y="4444337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6" name="椭圆 125"/>
            <p:cNvSpPr/>
            <p:nvPr/>
          </p:nvSpPr>
          <p:spPr bwMode="auto">
            <a:xfrm>
              <a:off x="7702500" y="4444337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7" name="椭圆 126"/>
            <p:cNvSpPr/>
            <p:nvPr/>
          </p:nvSpPr>
          <p:spPr bwMode="auto">
            <a:xfrm>
              <a:off x="7772917" y="4444337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30" name="直接箭头连接符 129"/>
            <p:cNvCxnSpPr/>
            <p:nvPr/>
          </p:nvCxnSpPr>
          <p:spPr bwMode="auto">
            <a:xfrm flipV="1">
              <a:off x="6804248" y="3645025"/>
              <a:ext cx="0" cy="9348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8" name="直接箭头连接符 137"/>
            <p:cNvCxnSpPr/>
            <p:nvPr/>
          </p:nvCxnSpPr>
          <p:spPr bwMode="auto">
            <a:xfrm flipV="1">
              <a:off x="7596337" y="4509121"/>
              <a:ext cx="0" cy="7200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0" name="直接箭头连接符 139"/>
            <p:cNvCxnSpPr/>
            <p:nvPr/>
          </p:nvCxnSpPr>
          <p:spPr bwMode="auto">
            <a:xfrm flipH="1">
              <a:off x="5796136" y="4653136"/>
              <a:ext cx="1873350" cy="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1" name="直接箭头连接符 140"/>
            <p:cNvCxnSpPr/>
            <p:nvPr/>
          </p:nvCxnSpPr>
          <p:spPr bwMode="auto">
            <a:xfrm flipH="1">
              <a:off x="3995935" y="4725145"/>
              <a:ext cx="4392491" cy="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2" name="直接箭头连接符 141"/>
            <p:cNvCxnSpPr/>
            <p:nvPr/>
          </p:nvCxnSpPr>
          <p:spPr bwMode="auto">
            <a:xfrm flipH="1">
              <a:off x="3707904" y="4797152"/>
              <a:ext cx="446449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5" name="直接箭头连接符 144"/>
            <p:cNvCxnSpPr/>
            <p:nvPr/>
          </p:nvCxnSpPr>
          <p:spPr bwMode="auto">
            <a:xfrm flipH="1">
              <a:off x="3419872" y="4869160"/>
              <a:ext cx="4537646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1" name="直接箭头连接符 150"/>
            <p:cNvCxnSpPr/>
            <p:nvPr/>
          </p:nvCxnSpPr>
          <p:spPr bwMode="auto">
            <a:xfrm flipH="1">
              <a:off x="4860032" y="4941168"/>
              <a:ext cx="3384377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155" name="直接箭头连接符 154"/>
            <p:cNvCxnSpPr/>
            <p:nvPr/>
          </p:nvCxnSpPr>
          <p:spPr bwMode="auto">
            <a:xfrm flipH="1">
              <a:off x="6300192" y="5085183"/>
              <a:ext cx="172933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0" name="直接箭头连接符 159"/>
            <p:cNvCxnSpPr/>
            <p:nvPr/>
          </p:nvCxnSpPr>
          <p:spPr bwMode="auto">
            <a:xfrm flipH="1">
              <a:off x="5796136" y="4077072"/>
              <a:ext cx="647549" cy="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sp>
          <p:nvSpPr>
            <p:cNvPr id="184" name="Text Box 260"/>
            <p:cNvSpPr txBox="1">
              <a:spLocks noChangeArrowheads="1"/>
            </p:cNvSpPr>
            <p:nvPr/>
          </p:nvSpPr>
          <p:spPr bwMode="auto">
            <a:xfrm>
              <a:off x="5941743" y="4981288"/>
              <a:ext cx="358449" cy="1759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≥</a:t>
              </a:r>
              <a:r>
                <a:rPr lang="en-US" altLang="zh-CN" sz="1600" b="1" dirty="0" smtClean="0">
                  <a:latin typeface="宋体" pitchFamily="2" charset="-122"/>
                </a:rPr>
                <a:t>1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cxnSp>
          <p:nvCxnSpPr>
            <p:cNvPr id="187" name="直接箭头连接符 186"/>
            <p:cNvCxnSpPr/>
            <p:nvPr/>
          </p:nvCxnSpPr>
          <p:spPr bwMode="auto">
            <a:xfrm flipH="1">
              <a:off x="4643359" y="5085184"/>
              <a:ext cx="129679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190" name="直接箭头连接符 189"/>
            <p:cNvCxnSpPr/>
            <p:nvPr/>
          </p:nvCxnSpPr>
          <p:spPr bwMode="auto">
            <a:xfrm flipH="1">
              <a:off x="3851919" y="5013176"/>
              <a:ext cx="208888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sp>
          <p:nvSpPr>
            <p:cNvPr id="193" name="Text Box 260"/>
            <p:cNvSpPr txBox="1">
              <a:spLocks noChangeArrowheads="1"/>
            </p:cNvSpPr>
            <p:nvPr/>
          </p:nvSpPr>
          <p:spPr bwMode="auto">
            <a:xfrm>
              <a:off x="3491880" y="5085184"/>
              <a:ext cx="792088" cy="18001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≥</a:t>
              </a:r>
              <a:r>
                <a:rPr lang="en-US" altLang="zh-CN" sz="1600" b="1" dirty="0" smtClean="0">
                  <a:latin typeface="宋体" pitchFamily="2" charset="-122"/>
                </a:rPr>
                <a:t>1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cxnSp>
          <p:nvCxnSpPr>
            <p:cNvPr id="194" name="直接箭头连接符 193"/>
            <p:cNvCxnSpPr/>
            <p:nvPr/>
          </p:nvCxnSpPr>
          <p:spPr bwMode="auto">
            <a:xfrm flipV="1">
              <a:off x="3860304" y="5265204"/>
              <a:ext cx="0" cy="25202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0" name="直接箭头连接符 199"/>
            <p:cNvCxnSpPr/>
            <p:nvPr/>
          </p:nvCxnSpPr>
          <p:spPr bwMode="auto">
            <a:xfrm flipV="1">
              <a:off x="4211960" y="5265204"/>
              <a:ext cx="0" cy="25202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1" name="直接箭头连接符 200"/>
            <p:cNvCxnSpPr/>
            <p:nvPr/>
          </p:nvCxnSpPr>
          <p:spPr bwMode="auto">
            <a:xfrm flipV="1">
              <a:off x="3563888" y="5265204"/>
              <a:ext cx="0" cy="25202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08" name="Text Box 63"/>
            <p:cNvSpPr txBox="1">
              <a:spLocks noChangeArrowheads="1"/>
            </p:cNvSpPr>
            <p:nvPr/>
          </p:nvSpPr>
          <p:spPr bwMode="auto">
            <a:xfrm>
              <a:off x="3347864" y="5517232"/>
              <a:ext cx="5257361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spc="-100" dirty="0" smtClean="0">
                  <a:latin typeface="宋体" pitchFamily="2" charset="-122"/>
                </a:rPr>
                <a:t>add </a:t>
              </a:r>
              <a:r>
                <a:rPr lang="en-US" altLang="zh-CN" sz="1600" b="1" spc="-100" dirty="0">
                  <a:latin typeface="宋体" pitchFamily="2" charset="-122"/>
                </a:rPr>
                <a:t>sub </a:t>
              </a:r>
              <a:r>
                <a:rPr lang="en-US" altLang="zh-CN" sz="1600" b="1" spc="-100" dirty="0" err="1" smtClean="0">
                  <a:latin typeface="宋体" pitchFamily="2" charset="-122"/>
                </a:rPr>
                <a:t>ori</a:t>
              </a:r>
              <a:r>
                <a:rPr lang="en-US" altLang="zh-CN" sz="1600" b="1" spc="-100" dirty="0" smtClean="0">
                  <a:latin typeface="宋体" pitchFamily="2" charset="-122"/>
                </a:rPr>
                <a:t> </a:t>
              </a:r>
              <a:r>
                <a:rPr lang="en-US" altLang="zh-CN" sz="1000" b="1" spc="-100" dirty="0" smtClean="0">
                  <a:latin typeface="宋体" pitchFamily="2" charset="-122"/>
                </a:rPr>
                <a:t> </a:t>
              </a:r>
              <a:r>
                <a:rPr lang="en-US" altLang="zh-CN" sz="1600" b="1" spc="-100" dirty="0" err="1" smtClean="0">
                  <a:latin typeface="宋体" pitchFamily="2" charset="-122"/>
                </a:rPr>
                <a:t>lw</a:t>
              </a:r>
              <a:r>
                <a:rPr lang="en-US" altLang="zh-CN" sz="1600" b="1" spc="-100" dirty="0" smtClean="0">
                  <a:latin typeface="宋体" pitchFamily="2" charset="-122"/>
                </a:rPr>
                <a:t> </a:t>
              </a:r>
              <a:r>
                <a:rPr lang="en-US" altLang="zh-CN" sz="1600" b="1" spc="-100" dirty="0" err="1" smtClean="0">
                  <a:latin typeface="宋体" pitchFamily="2" charset="-122"/>
                </a:rPr>
                <a:t>sw</a:t>
              </a:r>
              <a:r>
                <a:rPr lang="en-US" altLang="zh-CN" sz="1600" b="1" spc="-100" dirty="0" smtClean="0">
                  <a:latin typeface="宋体" pitchFamily="2" charset="-122"/>
                </a:rPr>
                <a:t>                                   </a:t>
              </a:r>
              <a:r>
                <a:rPr lang="en-US" altLang="zh-CN" sz="1600" b="1" spc="-100" dirty="0" err="1">
                  <a:latin typeface="宋体" pitchFamily="2" charset="-122"/>
                </a:rPr>
                <a:t>beq</a:t>
              </a:r>
              <a:r>
                <a:rPr lang="en-US" altLang="zh-CN" sz="1600" b="1" spc="-100" dirty="0">
                  <a:latin typeface="宋体" pitchFamily="2" charset="-122"/>
                </a:rPr>
                <a:t> </a:t>
              </a:r>
              <a:r>
                <a:rPr lang="en-US" altLang="zh-CN" sz="1600" b="1" spc="-100" dirty="0" smtClean="0">
                  <a:latin typeface="宋体" pitchFamily="2" charset="-122"/>
                </a:rPr>
                <a:t>j</a:t>
              </a:r>
              <a:endParaRPr lang="zh-CN" altLang="en-US" sz="1600" b="1" spc="-100" dirty="0">
                <a:latin typeface="宋体" pitchFamily="2" charset="-122"/>
              </a:endParaRPr>
            </a:p>
          </p:txBody>
        </p:sp>
        <p:cxnSp>
          <p:nvCxnSpPr>
            <p:cNvPr id="214" name="直接箭头连接符 213"/>
            <p:cNvCxnSpPr/>
            <p:nvPr/>
          </p:nvCxnSpPr>
          <p:spPr bwMode="auto">
            <a:xfrm>
              <a:off x="3563888" y="4941168"/>
              <a:ext cx="108012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219" name="直接箭头连接符 218"/>
            <p:cNvCxnSpPr/>
            <p:nvPr/>
          </p:nvCxnSpPr>
          <p:spPr bwMode="auto">
            <a:xfrm flipV="1">
              <a:off x="3419872" y="2780928"/>
              <a:ext cx="1" cy="20882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220" name="直接箭头连接符 219"/>
            <p:cNvCxnSpPr/>
            <p:nvPr/>
          </p:nvCxnSpPr>
          <p:spPr bwMode="auto">
            <a:xfrm flipH="1">
              <a:off x="3419872" y="2780928"/>
              <a:ext cx="43230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  <a:effectLst/>
          </p:spPr>
        </p:cxnSp>
        <p:sp>
          <p:nvSpPr>
            <p:cNvPr id="223" name="Text Box 260"/>
            <p:cNvSpPr txBox="1">
              <a:spLocks noChangeArrowheads="1"/>
            </p:cNvSpPr>
            <p:nvPr/>
          </p:nvSpPr>
          <p:spPr bwMode="auto">
            <a:xfrm>
              <a:off x="8245999" y="5013176"/>
              <a:ext cx="358449" cy="1759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≥</a:t>
              </a:r>
              <a:r>
                <a:rPr lang="en-US" altLang="zh-CN" sz="1600" b="1" dirty="0" smtClean="0">
                  <a:latin typeface="宋体" pitchFamily="2" charset="-122"/>
                </a:rPr>
                <a:t>1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cxnSp>
          <p:nvCxnSpPr>
            <p:cNvPr id="224" name="直接箭头连接符 223"/>
            <p:cNvCxnSpPr/>
            <p:nvPr/>
          </p:nvCxnSpPr>
          <p:spPr bwMode="auto">
            <a:xfrm flipH="1" flipV="1">
              <a:off x="8316415" y="5189080"/>
              <a:ext cx="1" cy="32815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5" name="直接箭头连接符 224"/>
            <p:cNvCxnSpPr/>
            <p:nvPr/>
          </p:nvCxnSpPr>
          <p:spPr bwMode="auto">
            <a:xfrm flipV="1">
              <a:off x="8532436" y="5193196"/>
              <a:ext cx="4" cy="32314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6" name="直接箭头连接符 235"/>
            <p:cNvCxnSpPr/>
            <p:nvPr/>
          </p:nvCxnSpPr>
          <p:spPr bwMode="auto">
            <a:xfrm>
              <a:off x="4139952" y="3645024"/>
              <a:ext cx="0" cy="1424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18" name="直接箭头连接符 17"/>
            <p:cNvCxnSpPr/>
            <p:nvPr/>
          </p:nvCxnSpPr>
          <p:spPr bwMode="auto">
            <a:xfrm flipV="1">
              <a:off x="4077104" y="3537577"/>
              <a:ext cx="63624" cy="107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 flipH="1" flipV="1">
              <a:off x="4140728" y="3534694"/>
              <a:ext cx="72008" cy="1103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 flipV="1">
              <a:off x="5084440" y="3537577"/>
              <a:ext cx="63624" cy="107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 flipH="1" flipV="1">
              <a:off x="5148064" y="3534694"/>
              <a:ext cx="72008" cy="1103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3" name="直接箭头连接符 32"/>
            <p:cNvCxnSpPr/>
            <p:nvPr/>
          </p:nvCxnSpPr>
          <p:spPr bwMode="auto">
            <a:xfrm flipV="1">
              <a:off x="6092551" y="3537577"/>
              <a:ext cx="63624" cy="107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4" name="直接箭头连接符 33"/>
            <p:cNvCxnSpPr/>
            <p:nvPr/>
          </p:nvCxnSpPr>
          <p:spPr bwMode="auto">
            <a:xfrm flipH="1" flipV="1">
              <a:off x="6156175" y="3534694"/>
              <a:ext cx="72008" cy="1103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5" name="直接箭头连接符 54"/>
            <p:cNvCxnSpPr/>
            <p:nvPr/>
          </p:nvCxnSpPr>
          <p:spPr bwMode="auto">
            <a:xfrm flipV="1">
              <a:off x="7100663" y="3537577"/>
              <a:ext cx="63624" cy="107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直接箭头连接符 55"/>
            <p:cNvCxnSpPr/>
            <p:nvPr/>
          </p:nvCxnSpPr>
          <p:spPr bwMode="auto">
            <a:xfrm flipH="1" flipV="1">
              <a:off x="7164287" y="3534694"/>
              <a:ext cx="72008" cy="1103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1" name="直接箭头连接符 60"/>
            <p:cNvCxnSpPr/>
            <p:nvPr/>
          </p:nvCxnSpPr>
          <p:spPr bwMode="auto">
            <a:xfrm flipV="1">
              <a:off x="8108775" y="3537577"/>
              <a:ext cx="63624" cy="107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2" name="直接箭头连接符 61"/>
            <p:cNvCxnSpPr/>
            <p:nvPr/>
          </p:nvCxnSpPr>
          <p:spPr bwMode="auto">
            <a:xfrm flipH="1" flipV="1">
              <a:off x="8172399" y="3534694"/>
              <a:ext cx="72008" cy="1103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39" name="TextBox 238"/>
            <p:cNvSpPr txBox="1"/>
            <p:nvPr/>
          </p:nvSpPr>
          <p:spPr>
            <a:xfrm>
              <a:off x="6444211" y="5101128"/>
              <a:ext cx="1584173" cy="27208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noAutofit/>
            </a:bodyPr>
            <a:lstStyle/>
            <a:p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环形信号发生器</a:t>
              </a:r>
            </a:p>
          </p:txBody>
        </p:sp>
        <p:cxnSp>
          <p:nvCxnSpPr>
            <p:cNvPr id="243" name="直接箭头连接符 242"/>
            <p:cNvCxnSpPr/>
            <p:nvPr/>
          </p:nvCxnSpPr>
          <p:spPr bwMode="auto">
            <a:xfrm flipV="1">
              <a:off x="3131452" y="3933056"/>
              <a:ext cx="216412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2" name="Text Box 320"/>
            <p:cNvSpPr txBox="1">
              <a:spLocks noChangeArrowheads="1"/>
            </p:cNvSpPr>
            <p:nvPr/>
          </p:nvSpPr>
          <p:spPr bwMode="auto">
            <a:xfrm>
              <a:off x="2859366" y="3551733"/>
              <a:ext cx="324665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CP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cxnSp>
          <p:nvCxnSpPr>
            <p:cNvPr id="265" name="直接箭头连接符 264"/>
            <p:cNvCxnSpPr/>
            <p:nvPr/>
          </p:nvCxnSpPr>
          <p:spPr bwMode="auto">
            <a:xfrm flipV="1">
              <a:off x="3131840" y="3927996"/>
              <a:ext cx="0" cy="8691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0" name="直接箭头连接符 239"/>
            <p:cNvCxnSpPr/>
            <p:nvPr/>
          </p:nvCxnSpPr>
          <p:spPr bwMode="auto">
            <a:xfrm>
              <a:off x="2771800" y="3789040"/>
              <a:ext cx="57528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6" name="直接箭头连接符 295"/>
            <p:cNvCxnSpPr/>
            <p:nvPr/>
          </p:nvCxnSpPr>
          <p:spPr bwMode="auto">
            <a:xfrm flipV="1">
              <a:off x="3203848" y="2564904"/>
              <a:ext cx="0" cy="12241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300" name="Text Box 260"/>
            <p:cNvSpPr txBox="1">
              <a:spLocks noChangeArrowheads="1"/>
            </p:cNvSpPr>
            <p:nvPr/>
          </p:nvSpPr>
          <p:spPr bwMode="auto">
            <a:xfrm>
              <a:off x="2789131" y="2852936"/>
              <a:ext cx="232567" cy="216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sp>
          <p:nvSpPr>
            <p:cNvPr id="301" name="椭圆 300"/>
            <p:cNvSpPr/>
            <p:nvPr/>
          </p:nvSpPr>
          <p:spPr bwMode="auto">
            <a:xfrm>
              <a:off x="2879307" y="2788153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02" name="直接箭头连接符 301"/>
            <p:cNvCxnSpPr>
              <a:endCxn id="300" idx="2"/>
            </p:cNvCxnSpPr>
            <p:nvPr/>
          </p:nvCxnSpPr>
          <p:spPr bwMode="auto">
            <a:xfrm rot="10800000">
              <a:off x="2905416" y="3068960"/>
              <a:ext cx="298433" cy="14401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304" name="直接箭头连接符 303"/>
            <p:cNvCxnSpPr/>
            <p:nvPr/>
          </p:nvCxnSpPr>
          <p:spPr bwMode="auto">
            <a:xfrm flipV="1">
              <a:off x="2915816" y="2564904"/>
              <a:ext cx="0" cy="2232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5" name="矩形 314"/>
            <p:cNvSpPr/>
            <p:nvPr/>
          </p:nvSpPr>
          <p:spPr>
            <a:xfrm>
              <a:off x="1115616" y="2676529"/>
              <a:ext cx="7632848" cy="276869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26" name="Text Box 147"/>
            <p:cNvSpPr txBox="1">
              <a:spLocks noChangeArrowheads="1"/>
            </p:cNvSpPr>
            <p:nvPr/>
          </p:nvSpPr>
          <p:spPr bwMode="auto">
            <a:xfrm>
              <a:off x="1269293" y="2741490"/>
              <a:ext cx="1142467" cy="54349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时序信号形成电路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sp>
        <p:nvSpPr>
          <p:cNvPr id="330" name="AutoShape 9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30830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019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66</a:t>
            </a:fld>
            <a:endParaRPr lang="en-US" altLang="zh-CN"/>
          </a:p>
        </p:txBody>
      </p:sp>
      <p:sp>
        <p:nvSpPr>
          <p:cNvPr id="11" name="Text Box 93"/>
          <p:cNvSpPr txBox="1">
            <a:spLocks noChangeArrowheads="1"/>
          </p:cNvSpPr>
          <p:nvPr/>
        </p:nvSpPr>
        <p:spPr bwMode="auto">
          <a:xfrm>
            <a:off x="179388" y="260648"/>
            <a:ext cx="8785225" cy="9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*设计</a:t>
            </a:r>
            <a:r>
              <a:rPr lang="en-US" altLang="zh-CN" spc="-100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 smtClean="0">
                <a:solidFill>
                  <a:srgbClr val="C00000"/>
                </a:solidFill>
                <a:latin typeface="+mn-ea"/>
                <a:ea typeface="+mn-ea"/>
              </a:rPr>
              <a:t>OP</a:t>
            </a:r>
            <a:r>
              <a:rPr lang="zh-CN" altLang="en-US" b="1" dirty="0" smtClean="0">
                <a:solidFill>
                  <a:srgbClr val="C00000"/>
                </a:solidFill>
              </a:rPr>
              <a:t>控制信号</a:t>
            </a:r>
            <a:r>
              <a:rPr lang="zh-CN" altLang="en-US" b="1" dirty="0">
                <a:solidFill>
                  <a:srgbClr val="C00000"/>
                </a:solidFill>
              </a:rPr>
              <a:t>形成</a:t>
            </a:r>
            <a:r>
              <a:rPr lang="zh-CN" altLang="en-US" b="1" dirty="0" smtClean="0">
                <a:solidFill>
                  <a:srgbClr val="C00000"/>
                </a:solidFill>
              </a:rPr>
              <a:t>电路：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⑴</a:t>
            </a:r>
            <a:r>
              <a:rPr lang="en-US" altLang="zh-CN" dirty="0" err="1" smtClean="0">
                <a:latin typeface="+mn-lt"/>
                <a:ea typeface="+mn-ea"/>
              </a:rPr>
              <a:t>μ</a:t>
            </a:r>
            <a:r>
              <a:rPr lang="en-US" altLang="zh-CN" b="1" dirty="0" err="1" smtClean="0">
                <a:latin typeface="+mn-ea"/>
                <a:ea typeface="+mn-ea"/>
              </a:rPr>
              <a:t>OPCmd</a:t>
            </a:r>
            <a:r>
              <a:rPr lang="zh-CN" altLang="zh-CN" b="1" dirty="0" smtClean="0">
                <a:latin typeface="+mn-ea"/>
                <a:ea typeface="+mn-ea"/>
              </a:rPr>
              <a:t>使用时间表</a:t>
            </a:r>
            <a:r>
              <a:rPr lang="zh-CN" altLang="en-US" b="1" dirty="0" smtClean="0">
                <a:latin typeface="+mn-ea"/>
                <a:ea typeface="+mn-ea"/>
              </a:rPr>
              <a:t>有</a:t>
            </a:r>
            <a:r>
              <a:rPr lang="en-US" altLang="zh-CN" b="1" dirty="0" smtClean="0">
                <a:latin typeface="+mn-ea"/>
                <a:ea typeface="+mn-ea"/>
              </a:rPr>
              <a:t>17</a:t>
            </a:r>
            <a:r>
              <a:rPr lang="zh-CN" altLang="en-US" b="1" dirty="0" smtClean="0">
                <a:latin typeface="+mn-ea"/>
                <a:ea typeface="+mn-ea"/>
              </a:rPr>
              <a:t>行</a:t>
            </a:r>
            <a:r>
              <a:rPr lang="en-US" altLang="zh-CN" b="1" dirty="0" smtClean="0">
                <a:latin typeface="+mn-ea"/>
                <a:ea typeface="+mn-ea"/>
              </a:rPr>
              <a:t>5</a:t>
            </a:r>
            <a:r>
              <a:rPr lang="zh-CN" altLang="en-US" b="1" dirty="0" smtClean="0">
                <a:latin typeface="+mn-ea"/>
                <a:ea typeface="+mn-ea"/>
              </a:rPr>
              <a:t>列，状态转换条件为操作码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495478"/>
              </p:ext>
            </p:extLst>
          </p:nvPr>
        </p:nvGraphicFramePr>
        <p:xfrm>
          <a:off x="395536" y="1237124"/>
          <a:ext cx="8496944" cy="50721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6104"/>
                <a:gridCol w="792088"/>
                <a:gridCol w="792088"/>
                <a:gridCol w="2880320"/>
                <a:gridCol w="720080"/>
                <a:gridCol w="2376264"/>
              </a:tblGrid>
              <a:tr h="347556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</a:t>
                      </a:r>
                      <a:r>
                        <a:rPr lang="en-US" sz="1800" b="1" kern="100" baseline="-18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baseline="-18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</a:t>
                      </a:r>
                      <a:r>
                        <a:rPr lang="en-US" sz="1800" b="1" kern="100" baseline="-18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baseline="-18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</a:t>
                      </a:r>
                      <a:r>
                        <a:rPr lang="en-US" sz="1800" b="1" kern="100" baseline="-18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zh-CN" sz="1800" b="1" kern="100" baseline="-18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</a:t>
                      </a:r>
                      <a:r>
                        <a:rPr lang="en-US" sz="1800" b="1" kern="100" baseline="-18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zh-CN" sz="1800" b="1" kern="100" baseline="-18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</a:t>
                      </a:r>
                      <a:r>
                        <a:rPr lang="en-US" sz="1800" b="1" kern="100" baseline="-18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zh-CN" sz="1800" b="1" kern="100" baseline="-18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PCsrc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All(1)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beq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(0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j(2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PCWr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PCWrB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beq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IMRd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IRWr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RegAsrc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add|sub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ori|lw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(0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RegDsrc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add|sub|ori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(0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RegWr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add|sub|ori|lw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Extctr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lw|sw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ALUAsrc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All(1)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All(1)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add|sub|ori|lw|sw|beq(0)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ALUBsrc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All(3)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All(0)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add|sub|beq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(2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+…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ALUctr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All(0)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All(0)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add|lw|sw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(0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sub(1)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+…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ALUOWr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add|sub|ori|lw|sw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MemRd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MemWr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WMFC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lw|sw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End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beq|j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add|sub|ori|lw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" name="AutoShape 9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6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7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730865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768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67</a:t>
            </a:fld>
            <a:endParaRPr lang="en-US" altLang="zh-CN"/>
          </a:p>
        </p:txBody>
      </p:sp>
      <p:sp>
        <p:nvSpPr>
          <p:cNvPr id="4" name="Text Box 93"/>
          <p:cNvSpPr txBox="1">
            <a:spLocks noChangeArrowheads="1"/>
          </p:cNvSpPr>
          <p:nvPr/>
        </p:nvSpPr>
        <p:spPr bwMode="auto">
          <a:xfrm>
            <a:off x="179512" y="3297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⑵</a:t>
            </a:r>
            <a:r>
              <a:rPr lang="zh-CN" altLang="en-US" b="1" dirty="0">
                <a:latin typeface="+mn-ea"/>
                <a:ea typeface="+mn-ea"/>
              </a:rPr>
              <a:t>按行汇总</a:t>
            </a:r>
            <a:r>
              <a:rPr lang="zh-CN" altLang="en-US" b="1" dirty="0" smtClean="0">
                <a:latin typeface="+mn-ea"/>
                <a:ea typeface="+mn-ea"/>
              </a:rPr>
              <a:t>使用时间表，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+mn-ea"/>
              </a:rPr>
              <a:t>OPCmd</a:t>
            </a:r>
            <a:r>
              <a:rPr lang="zh-CN" altLang="zh-CN" b="1" dirty="0">
                <a:latin typeface="+mn-ea"/>
              </a:rPr>
              <a:t>的</a:t>
            </a:r>
            <a:r>
              <a:rPr lang="zh-CN" altLang="zh-CN" b="1" dirty="0" smtClean="0">
                <a:latin typeface="+mn-ea"/>
              </a:rPr>
              <a:t>逻辑表达式</a:t>
            </a:r>
            <a:r>
              <a:rPr lang="zh-CN" altLang="en-US" b="1" dirty="0" smtClean="0">
                <a:latin typeface="+mn-ea"/>
              </a:rPr>
              <a:t>为：</a:t>
            </a:r>
            <a:endParaRPr lang="en-US" altLang="zh-CN" b="1" dirty="0" smtClean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5" name="Text Box 93"/>
          <p:cNvSpPr txBox="1">
            <a:spLocks noChangeArrowheads="1"/>
          </p:cNvSpPr>
          <p:nvPr/>
        </p:nvSpPr>
        <p:spPr bwMode="auto">
          <a:xfrm>
            <a:off x="179263" y="764704"/>
            <a:ext cx="8713217" cy="125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4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   </a:t>
            </a:r>
            <a:r>
              <a:rPr lang="en-US" altLang="zh-CN" sz="2200" b="1" dirty="0" err="1" smtClean="0">
                <a:latin typeface="+mn-ea"/>
                <a:ea typeface="+mn-ea"/>
              </a:rPr>
              <a:t>PCsrc</a:t>
            </a:r>
            <a:r>
              <a:rPr lang="en-US" altLang="zh-CN" sz="2200" b="1" dirty="0" smtClean="0">
                <a:latin typeface="+mn-ea"/>
                <a:ea typeface="+mn-ea"/>
              </a:rPr>
              <a:t>[1</a:t>
            </a:r>
            <a:r>
              <a:rPr lang="en-US" altLang="zh-CN" sz="2200" b="1" dirty="0">
                <a:latin typeface="+mn-ea"/>
                <a:ea typeface="+mn-ea"/>
              </a:rPr>
              <a:t>]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 smtClean="0">
                <a:latin typeface="+mn-ea"/>
                <a:ea typeface="+mn-ea"/>
              </a:rPr>
              <a:t>T</a:t>
            </a:r>
            <a:r>
              <a:rPr lang="en-US" altLang="zh-CN" sz="2200" b="1" baseline="-18000" dirty="0" smtClean="0">
                <a:latin typeface="+mn-ea"/>
                <a:ea typeface="+mn-ea"/>
              </a:rPr>
              <a:t>2</a:t>
            </a:r>
            <a:r>
              <a:rPr lang="en-US" altLang="zh-CN" sz="1400" b="1" baseline="-18000" dirty="0" smtClean="0"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latin typeface="+mn-ea"/>
                <a:ea typeface="+mn-ea"/>
                <a:sym typeface="Symbol"/>
              </a:rPr>
              <a:t></a:t>
            </a:r>
            <a:r>
              <a:rPr lang="en-US" altLang="zh-CN" sz="2200" b="1" dirty="0" smtClean="0">
                <a:latin typeface="+mn-ea"/>
                <a:ea typeface="+mn-ea"/>
              </a:rPr>
              <a:t>j</a:t>
            </a:r>
            <a:r>
              <a:rPr lang="zh-CN" altLang="zh-CN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 err="1">
                <a:latin typeface="+mn-ea"/>
                <a:ea typeface="+mn-ea"/>
              </a:rPr>
              <a:t>PCsrc</a:t>
            </a:r>
            <a:r>
              <a:rPr lang="en-US" altLang="zh-CN" sz="2200" b="1" dirty="0">
                <a:latin typeface="+mn-ea"/>
                <a:ea typeface="+mn-ea"/>
              </a:rPr>
              <a:t>[0]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T</a:t>
            </a:r>
            <a:r>
              <a:rPr lang="en-US" altLang="zh-CN" sz="2200" b="1" baseline="-18000" dirty="0">
                <a:latin typeface="+mn-ea"/>
                <a:ea typeface="+mn-ea"/>
              </a:rPr>
              <a:t>0</a:t>
            </a:r>
            <a:r>
              <a:rPr lang="zh-CN" altLang="zh-CN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 err="1">
                <a:latin typeface="+mn-ea"/>
                <a:ea typeface="+mn-ea"/>
              </a:rPr>
              <a:t>PCWr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 smtClean="0">
                <a:latin typeface="+mn-ea"/>
                <a:ea typeface="+mn-ea"/>
              </a:rPr>
              <a:t>T</a:t>
            </a:r>
            <a:r>
              <a:rPr lang="en-US" altLang="zh-CN" sz="2200" b="1" baseline="-18000" dirty="0">
                <a:latin typeface="+mn-ea"/>
                <a:ea typeface="+mn-ea"/>
              </a:rPr>
              <a:t>0</a:t>
            </a:r>
            <a:r>
              <a:rPr lang="en-US" altLang="zh-CN" sz="2200" b="1" dirty="0" smtClean="0">
                <a:latin typeface="+mn-ea"/>
                <a:ea typeface="+mn-ea"/>
              </a:rPr>
              <a:t>+T</a:t>
            </a:r>
            <a:r>
              <a:rPr lang="en-US" altLang="zh-CN" sz="2200" b="1" baseline="-18000" dirty="0">
                <a:latin typeface="+mn-ea"/>
                <a:ea typeface="+mn-ea"/>
              </a:rPr>
              <a:t>2</a:t>
            </a:r>
            <a:r>
              <a:rPr lang="en-US" altLang="zh-CN" sz="1400" b="1" baseline="-25000" dirty="0" smtClean="0">
                <a:latin typeface="+mn-ea"/>
                <a:ea typeface="+mn-ea"/>
              </a:rPr>
              <a:t> </a:t>
            </a:r>
            <a:r>
              <a:rPr lang="en-US" altLang="zh-CN" sz="2200" b="1" dirty="0" smtClean="0">
                <a:latin typeface="+mn-ea"/>
                <a:ea typeface="+mn-ea"/>
                <a:sym typeface="Symbol"/>
              </a:rPr>
              <a:t></a:t>
            </a:r>
            <a:r>
              <a:rPr lang="en-US" altLang="zh-CN" sz="2200" b="1" dirty="0" smtClean="0">
                <a:latin typeface="+mn-ea"/>
                <a:ea typeface="+mn-ea"/>
              </a:rPr>
              <a:t>j</a:t>
            </a:r>
            <a:r>
              <a:rPr lang="zh-CN" altLang="zh-CN" sz="2200" b="1" dirty="0">
                <a:latin typeface="+mn-ea"/>
                <a:ea typeface="+mn-ea"/>
              </a:rPr>
              <a:t>，</a:t>
            </a:r>
          </a:p>
          <a:p>
            <a:pPr algn="l">
              <a:lnSpc>
                <a:spcPct val="114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   </a:t>
            </a:r>
            <a:r>
              <a:rPr lang="en-US" altLang="zh-CN" sz="2200" b="1" dirty="0" err="1" smtClean="0">
                <a:latin typeface="+mn-ea"/>
                <a:ea typeface="+mn-ea"/>
              </a:rPr>
              <a:t>RegWr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T</a:t>
            </a:r>
            <a:r>
              <a:rPr lang="en-US" altLang="zh-CN" sz="2200" b="1" baseline="-18000" dirty="0">
                <a:latin typeface="+mn-ea"/>
                <a:ea typeface="+mn-ea"/>
              </a:rPr>
              <a:t>4</a:t>
            </a:r>
            <a:r>
              <a:rPr lang="en-US" altLang="zh-CN" sz="1400" b="1" baseline="-25000" dirty="0">
                <a:latin typeface="+mn-ea"/>
                <a:ea typeface="+mn-ea"/>
              </a:rPr>
              <a:t> </a:t>
            </a:r>
            <a:r>
              <a:rPr lang="en-US" altLang="zh-CN" sz="2200" b="1" dirty="0">
                <a:latin typeface="+mn-ea"/>
                <a:ea typeface="+mn-ea"/>
                <a:sym typeface="Symbol"/>
              </a:rPr>
              <a:t>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dirty="0" err="1" smtClean="0">
                <a:latin typeface="+mn-ea"/>
                <a:ea typeface="+mn-ea"/>
              </a:rPr>
              <a:t>add+sub+ori+lw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zh-CN" altLang="zh-CN" sz="2200" b="1" dirty="0" smtClean="0">
                <a:latin typeface="+mn-ea"/>
                <a:ea typeface="+mn-ea"/>
              </a:rPr>
              <a:t>，</a:t>
            </a:r>
            <a:r>
              <a:rPr lang="en-US" altLang="zh-CN" sz="2200" b="1" dirty="0" smtClean="0">
                <a:latin typeface="+mn-ea"/>
                <a:ea typeface="+mn-ea"/>
              </a:rPr>
              <a:t>…</a:t>
            </a:r>
            <a:r>
              <a:rPr lang="zh-CN" altLang="zh-CN" sz="2200" b="1" dirty="0">
                <a:latin typeface="+mn-ea"/>
                <a:ea typeface="+mn-ea"/>
              </a:rPr>
              <a:t>，</a:t>
            </a:r>
          </a:p>
          <a:p>
            <a:pPr algn="l">
              <a:lnSpc>
                <a:spcPct val="114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   End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T</a:t>
            </a:r>
            <a:r>
              <a:rPr lang="en-US" altLang="zh-CN" sz="2200" b="1" baseline="-18000" dirty="0">
                <a:latin typeface="+mn-ea"/>
                <a:ea typeface="+mn-ea"/>
              </a:rPr>
              <a:t>2</a:t>
            </a:r>
            <a:r>
              <a:rPr lang="en-US" altLang="zh-CN" sz="1400" b="1" baseline="-25000" dirty="0">
                <a:latin typeface="+mn-ea"/>
                <a:ea typeface="+mn-ea"/>
              </a:rPr>
              <a:t> </a:t>
            </a:r>
            <a:r>
              <a:rPr lang="en-US" altLang="zh-CN" sz="2200" b="1" dirty="0">
                <a:latin typeface="+mn-ea"/>
                <a:ea typeface="+mn-ea"/>
                <a:sym typeface="Symbol"/>
              </a:rPr>
              <a:t>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dirty="0" err="1" smtClean="0">
                <a:latin typeface="+mn-ea"/>
                <a:ea typeface="+mn-ea"/>
              </a:rPr>
              <a:t>beq+j</a:t>
            </a:r>
            <a:r>
              <a:rPr lang="en-US" altLang="zh-CN" sz="2200" b="1" dirty="0" smtClean="0">
                <a:latin typeface="+mn-ea"/>
                <a:ea typeface="+mn-ea"/>
              </a:rPr>
              <a:t>)+T</a:t>
            </a:r>
            <a:r>
              <a:rPr lang="en-US" altLang="zh-CN" sz="2200" b="1" baseline="-18000" dirty="0" smtClean="0">
                <a:latin typeface="+mn-ea"/>
                <a:ea typeface="+mn-ea"/>
              </a:rPr>
              <a:t>3</a:t>
            </a:r>
            <a:r>
              <a:rPr lang="en-US" altLang="zh-CN" sz="1400" b="1" baseline="-25000" dirty="0">
                <a:latin typeface="+mn-ea"/>
                <a:ea typeface="+mn-ea"/>
              </a:rPr>
              <a:t> </a:t>
            </a:r>
            <a:r>
              <a:rPr lang="en-US" altLang="zh-CN" sz="2200" b="1" dirty="0">
                <a:latin typeface="+mn-ea"/>
                <a:ea typeface="+mn-ea"/>
                <a:sym typeface="Symbol"/>
              </a:rPr>
              <a:t></a:t>
            </a:r>
            <a:r>
              <a:rPr lang="en-US" altLang="zh-CN" sz="2200" b="1" baseline="-25000" dirty="0">
                <a:latin typeface="+mn-ea"/>
                <a:ea typeface="+mn-ea"/>
              </a:rPr>
              <a:t> </a:t>
            </a:r>
            <a:r>
              <a:rPr lang="en-US" altLang="zh-CN" sz="2200" b="1" dirty="0" smtClean="0">
                <a:latin typeface="+mn-ea"/>
                <a:ea typeface="+mn-ea"/>
              </a:rPr>
              <a:t>sw+T</a:t>
            </a:r>
            <a:r>
              <a:rPr lang="en-US" altLang="zh-CN" sz="2200" b="1" baseline="-18000" dirty="0" smtClean="0">
                <a:latin typeface="+mn-ea"/>
                <a:ea typeface="+mn-ea"/>
              </a:rPr>
              <a:t>4</a:t>
            </a:r>
            <a:r>
              <a:rPr lang="en-US" altLang="zh-CN" sz="1400" b="1" baseline="-25000" dirty="0">
                <a:latin typeface="+mn-ea"/>
                <a:ea typeface="+mn-ea"/>
              </a:rPr>
              <a:t> </a:t>
            </a:r>
            <a:r>
              <a:rPr lang="en-US" altLang="zh-CN" sz="2200" b="1" dirty="0">
                <a:latin typeface="+mn-ea"/>
                <a:ea typeface="+mn-ea"/>
                <a:sym typeface="Symbol"/>
              </a:rPr>
              <a:t>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dirty="0" err="1" smtClean="0">
                <a:latin typeface="+mn-ea"/>
                <a:ea typeface="+mn-ea"/>
              </a:rPr>
              <a:t>add+sub+ori+lw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endParaRPr lang="zh-CN" altLang="zh-CN" sz="2200" b="1" dirty="0">
              <a:latin typeface="+mn-ea"/>
              <a:ea typeface="+mn-ea"/>
            </a:endParaRPr>
          </a:p>
        </p:txBody>
      </p:sp>
      <p:sp>
        <p:nvSpPr>
          <p:cNvPr id="6" name="Text Box 93"/>
          <p:cNvSpPr txBox="1">
            <a:spLocks noChangeArrowheads="1"/>
          </p:cNvSpPr>
          <p:nvPr/>
        </p:nvSpPr>
        <p:spPr bwMode="auto">
          <a:xfrm>
            <a:off x="179512" y="191683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⑶</a:t>
            </a:r>
            <a:r>
              <a:rPr lang="zh-CN" altLang="en-US" b="1" dirty="0" smtClean="0">
                <a:latin typeface="+mn-ea"/>
                <a:ea typeface="+mn-ea"/>
              </a:rPr>
              <a:t>用组合逻辑电路实现每个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+mn-ea"/>
              </a:rPr>
              <a:t>OPCmd</a:t>
            </a:r>
            <a:endParaRPr lang="en-US" altLang="zh-CN" b="1" dirty="0" smtClean="0">
              <a:solidFill>
                <a:schemeClr val="accent2"/>
              </a:solidFill>
              <a:latin typeface="+mn-ea"/>
              <a:ea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59632" y="2492896"/>
            <a:ext cx="6696744" cy="3456384"/>
            <a:chOff x="1835696" y="2852936"/>
            <a:chExt cx="6696744" cy="3456384"/>
          </a:xfrm>
        </p:grpSpPr>
        <p:sp>
          <p:nvSpPr>
            <p:cNvPr id="8" name="矩形 7"/>
            <p:cNvSpPr/>
            <p:nvPr/>
          </p:nvSpPr>
          <p:spPr>
            <a:xfrm>
              <a:off x="1835696" y="3933055"/>
              <a:ext cx="6696744" cy="1872209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矩形 8"/>
            <p:cNvSpPr/>
            <p:nvPr/>
          </p:nvSpPr>
          <p:spPr>
            <a:xfrm>
              <a:off x="5940152" y="4005064"/>
              <a:ext cx="2448272" cy="1728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矩形 9"/>
            <p:cNvSpPr/>
            <p:nvPr/>
          </p:nvSpPr>
          <p:spPr>
            <a:xfrm>
              <a:off x="1907704" y="4005064"/>
              <a:ext cx="3528392" cy="1728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cxnSp>
          <p:nvCxnSpPr>
            <p:cNvPr id="11" name="直接箭头连接符 10"/>
            <p:cNvCxnSpPr/>
            <p:nvPr/>
          </p:nvCxnSpPr>
          <p:spPr bwMode="auto">
            <a:xfrm>
              <a:off x="2339752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" name="直接箭头连接符 11"/>
            <p:cNvCxnSpPr/>
            <p:nvPr/>
          </p:nvCxnSpPr>
          <p:spPr bwMode="auto">
            <a:xfrm>
              <a:off x="2051720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 bwMode="auto">
            <a:xfrm>
              <a:off x="2627784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4" name="Text Box 147"/>
            <p:cNvSpPr txBox="1">
              <a:spLocks noChangeArrowheads="1"/>
            </p:cNvSpPr>
            <p:nvPr/>
          </p:nvSpPr>
          <p:spPr bwMode="auto">
            <a:xfrm>
              <a:off x="1871700" y="3645024"/>
              <a:ext cx="3564396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spc="220" dirty="0" smtClean="0">
                  <a:solidFill>
                    <a:srgbClr val="990099"/>
                  </a:solidFill>
                  <a:latin typeface="宋体" pitchFamily="2" charset="-122"/>
                </a:rPr>
                <a:t>a s o l s b j</a:t>
              </a: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  </a:t>
              </a:r>
              <a:r>
                <a:rPr lang="en-US" altLang="zh-CN" sz="1800" b="1" spc="-50" dirty="0" smtClean="0">
                  <a:solidFill>
                    <a:schemeClr val="accent2"/>
                  </a:solidFill>
                  <a:latin typeface="宋体" pitchFamily="2" charset="-122"/>
                </a:rPr>
                <a:t>T</a:t>
              </a:r>
              <a:r>
                <a:rPr lang="en-US" altLang="zh-CN" sz="1800" b="1" spc="-50" baseline="-18000" dirty="0" smtClean="0">
                  <a:solidFill>
                    <a:schemeClr val="accent2"/>
                  </a:solidFill>
                  <a:latin typeface="宋体" pitchFamily="2" charset="-122"/>
                </a:rPr>
                <a:t>0</a:t>
              </a:r>
              <a:r>
                <a:rPr lang="en-US" altLang="zh-CN" sz="1800" b="1" spc="-50" dirty="0" smtClean="0">
                  <a:solidFill>
                    <a:schemeClr val="accent2"/>
                  </a:solidFill>
                  <a:latin typeface="宋体" pitchFamily="2" charset="-122"/>
                </a:rPr>
                <a:t> T</a:t>
              </a:r>
              <a:r>
                <a:rPr lang="en-US" altLang="zh-CN" sz="1800" b="1" spc="-50" baseline="-18000" dirty="0">
                  <a:solidFill>
                    <a:schemeClr val="accent2"/>
                  </a:solidFill>
                  <a:latin typeface="宋体" pitchFamily="2" charset="-122"/>
                </a:rPr>
                <a:t>1</a:t>
              </a:r>
              <a:r>
                <a:rPr lang="en-US" altLang="zh-CN" sz="1800" b="1" spc="-50" dirty="0" smtClean="0">
                  <a:solidFill>
                    <a:schemeClr val="accent2"/>
                  </a:solidFill>
                  <a:latin typeface="宋体" pitchFamily="2" charset="-122"/>
                </a:rPr>
                <a:t> T</a:t>
              </a:r>
              <a:r>
                <a:rPr lang="en-US" altLang="zh-CN" sz="1800" b="1" spc="-50" baseline="-18000" dirty="0">
                  <a:solidFill>
                    <a:schemeClr val="accent2"/>
                  </a:solidFill>
                  <a:latin typeface="宋体" pitchFamily="2" charset="-122"/>
                </a:rPr>
                <a:t>2</a:t>
              </a:r>
              <a:r>
                <a:rPr lang="en-US" altLang="zh-CN" sz="1800" b="1" spc="-50" dirty="0" smtClean="0">
                  <a:solidFill>
                    <a:schemeClr val="accent2"/>
                  </a:solidFill>
                  <a:latin typeface="宋体" pitchFamily="2" charset="-122"/>
                </a:rPr>
                <a:t> T</a:t>
              </a:r>
              <a:r>
                <a:rPr lang="en-US" altLang="zh-CN" sz="1800" b="1" spc="-50" baseline="-18000" dirty="0">
                  <a:solidFill>
                    <a:schemeClr val="accent2"/>
                  </a:solidFill>
                  <a:latin typeface="宋体" pitchFamily="2" charset="-122"/>
                </a:rPr>
                <a:t>3</a:t>
              </a:r>
              <a:r>
                <a:rPr lang="en-US" altLang="zh-CN" sz="1800" b="1" spc="-50" dirty="0" smtClean="0">
                  <a:solidFill>
                    <a:schemeClr val="accent2"/>
                  </a:solidFill>
                  <a:latin typeface="宋体" pitchFamily="2" charset="-122"/>
                </a:rPr>
                <a:t> T</a:t>
              </a:r>
              <a:r>
                <a:rPr lang="en-US" altLang="zh-CN" sz="1800" b="1" spc="-50" baseline="-18000" dirty="0">
                  <a:solidFill>
                    <a:schemeClr val="accent2"/>
                  </a:solidFill>
                  <a:latin typeface="宋体" pitchFamily="2" charset="-122"/>
                </a:rPr>
                <a:t>4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endParaRPr lang="zh-CN" altLang="en-US" sz="18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5" name="Text Box 132"/>
            <p:cNvSpPr txBox="1">
              <a:spLocks noChangeArrowheads="1"/>
            </p:cNvSpPr>
            <p:nvPr/>
          </p:nvSpPr>
          <p:spPr bwMode="auto">
            <a:xfrm>
              <a:off x="1907704" y="3354738"/>
              <a:ext cx="1944216" cy="290286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指令译码器</a:t>
              </a: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6" name="Text Box 132"/>
            <p:cNvSpPr txBox="1">
              <a:spLocks noChangeArrowheads="1"/>
            </p:cNvSpPr>
            <p:nvPr/>
          </p:nvSpPr>
          <p:spPr bwMode="auto">
            <a:xfrm>
              <a:off x="5940152" y="3356992"/>
              <a:ext cx="1800200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多周期数据通路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 bwMode="auto">
            <a:xfrm flipH="1">
              <a:off x="5076056" y="2996952"/>
              <a:ext cx="2806737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直接箭头连接符 17"/>
            <p:cNvCxnSpPr/>
            <p:nvPr/>
          </p:nvCxnSpPr>
          <p:spPr bwMode="auto">
            <a:xfrm>
              <a:off x="5508104" y="3501008"/>
              <a:ext cx="432048" cy="14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>
              <a:off x="3166886" y="2924944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 bwMode="auto">
            <a:xfrm>
              <a:off x="3023828" y="2852936"/>
              <a:ext cx="0" cy="50099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" name="Text Box 147"/>
            <p:cNvSpPr txBox="1">
              <a:spLocks noChangeArrowheads="1"/>
            </p:cNvSpPr>
            <p:nvPr/>
          </p:nvSpPr>
          <p:spPr bwMode="auto">
            <a:xfrm>
              <a:off x="2654454" y="3068960"/>
              <a:ext cx="1125458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op </a:t>
              </a:r>
              <a:r>
                <a:rPr lang="zh-CN" altLang="en-US" sz="1800" b="1" dirty="0" smtClean="0">
                  <a:latin typeface="宋体" pitchFamily="2" charset="-122"/>
                </a:rPr>
                <a:t>  </a:t>
              </a:r>
              <a:r>
                <a:rPr lang="en-US" altLang="zh-CN" sz="1800" b="1" dirty="0" err="1" smtClean="0">
                  <a:latin typeface="宋体" pitchFamily="2" charset="-122"/>
                </a:rPr>
                <a:t>func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 bwMode="auto">
            <a:xfrm>
              <a:off x="3023828" y="2852936"/>
              <a:ext cx="406845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>
              <a:off x="2915816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>
              <a:off x="3203848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" name="直接箭头连接符 24"/>
            <p:cNvCxnSpPr/>
            <p:nvPr/>
          </p:nvCxnSpPr>
          <p:spPr bwMode="auto">
            <a:xfrm>
              <a:off x="3491880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>
              <a:off x="3779912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" name="直接箭头连接符 26"/>
            <p:cNvCxnSpPr/>
            <p:nvPr/>
          </p:nvCxnSpPr>
          <p:spPr bwMode="auto">
            <a:xfrm>
              <a:off x="4211960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>
              <a:off x="4499992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 bwMode="auto">
            <a:xfrm>
              <a:off x="4788024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0" name="直接箭头连接符 29"/>
            <p:cNvCxnSpPr/>
            <p:nvPr/>
          </p:nvCxnSpPr>
          <p:spPr bwMode="auto">
            <a:xfrm>
              <a:off x="5364088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1" name="直接箭头连接符 30"/>
            <p:cNvCxnSpPr/>
            <p:nvPr/>
          </p:nvCxnSpPr>
          <p:spPr bwMode="auto">
            <a:xfrm>
              <a:off x="5076056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2" name="Text Box 132"/>
            <p:cNvSpPr txBox="1">
              <a:spLocks noChangeArrowheads="1"/>
            </p:cNvSpPr>
            <p:nvPr/>
          </p:nvSpPr>
          <p:spPr bwMode="auto">
            <a:xfrm>
              <a:off x="3995936" y="3356990"/>
              <a:ext cx="1512168" cy="28945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时序信号电路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33" name="Text Box 147"/>
            <p:cNvSpPr txBox="1">
              <a:spLocks noChangeArrowheads="1"/>
            </p:cNvSpPr>
            <p:nvPr/>
          </p:nvSpPr>
          <p:spPr bwMode="auto">
            <a:xfrm>
              <a:off x="5580113" y="3236856"/>
              <a:ext cx="288032" cy="624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 smtClean="0">
                  <a:latin typeface="宋体" pitchFamily="2" charset="-122"/>
                </a:rPr>
                <a:t>P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1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l">
                <a:lnSpc>
                  <a:spcPct val="14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0</a:t>
              </a:r>
              <a:endParaRPr lang="zh-CN" altLang="en-US" sz="1400" b="1" baseline="-18000" dirty="0">
                <a:latin typeface="宋体" pitchFamily="2" charset="-122"/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 bwMode="auto">
            <a:xfrm flipV="1">
              <a:off x="1979712" y="4075879"/>
              <a:ext cx="6336704" cy="119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>
              <a:off x="6012160" y="3645024"/>
              <a:ext cx="330" cy="223224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 bwMode="auto">
            <a:xfrm>
              <a:off x="6299862" y="3646449"/>
              <a:ext cx="0" cy="241547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7" name="直接箭头连接符 36"/>
            <p:cNvCxnSpPr/>
            <p:nvPr/>
          </p:nvCxnSpPr>
          <p:spPr bwMode="auto">
            <a:xfrm>
              <a:off x="6588224" y="3645024"/>
              <a:ext cx="0" cy="223224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8" name="直接箭头连接符 37"/>
            <p:cNvCxnSpPr/>
            <p:nvPr/>
          </p:nvCxnSpPr>
          <p:spPr bwMode="auto">
            <a:xfrm>
              <a:off x="6876256" y="3645024"/>
              <a:ext cx="0" cy="244827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9" name="直接箭头连接符 38"/>
            <p:cNvCxnSpPr/>
            <p:nvPr/>
          </p:nvCxnSpPr>
          <p:spPr bwMode="auto">
            <a:xfrm>
              <a:off x="7164288" y="3645024"/>
              <a:ext cx="0" cy="223224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40" name="直接箭头连接符 39"/>
            <p:cNvCxnSpPr/>
            <p:nvPr/>
          </p:nvCxnSpPr>
          <p:spPr bwMode="auto">
            <a:xfrm>
              <a:off x="7596336" y="3645024"/>
              <a:ext cx="2617" cy="244827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41" name="直接箭头连接符 40"/>
            <p:cNvCxnSpPr/>
            <p:nvPr/>
          </p:nvCxnSpPr>
          <p:spPr bwMode="auto">
            <a:xfrm>
              <a:off x="5508104" y="3573016"/>
              <a:ext cx="432048" cy="14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 flipV="1">
              <a:off x="1979712" y="4227996"/>
              <a:ext cx="6336704" cy="147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>
              <a:off x="1979712" y="4356720"/>
              <a:ext cx="633670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4" name="直接箭头连接符 43"/>
            <p:cNvCxnSpPr/>
            <p:nvPr/>
          </p:nvCxnSpPr>
          <p:spPr bwMode="auto">
            <a:xfrm>
              <a:off x="1979712" y="4509120"/>
              <a:ext cx="633670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5" name="直接箭头连接符 44"/>
            <p:cNvCxnSpPr/>
            <p:nvPr/>
          </p:nvCxnSpPr>
          <p:spPr bwMode="auto">
            <a:xfrm flipV="1">
              <a:off x="1979712" y="4649755"/>
              <a:ext cx="6336704" cy="338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>
              <a:off x="1979712" y="4805537"/>
              <a:ext cx="6336704" cy="42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 bwMode="auto">
            <a:xfrm>
              <a:off x="1979712" y="4932784"/>
              <a:ext cx="633670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直接箭头连接符 47"/>
            <p:cNvCxnSpPr/>
            <p:nvPr/>
          </p:nvCxnSpPr>
          <p:spPr bwMode="auto">
            <a:xfrm flipV="1">
              <a:off x="1979712" y="5083609"/>
              <a:ext cx="6336704" cy="157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 flipV="1">
              <a:off x="1979712" y="5228389"/>
              <a:ext cx="6336704" cy="81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直接箭头连接符 49"/>
            <p:cNvCxnSpPr/>
            <p:nvPr/>
          </p:nvCxnSpPr>
          <p:spPr bwMode="auto">
            <a:xfrm>
              <a:off x="1979712" y="5381600"/>
              <a:ext cx="633670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直接箭头连接符 50"/>
            <p:cNvCxnSpPr/>
            <p:nvPr/>
          </p:nvCxnSpPr>
          <p:spPr bwMode="auto">
            <a:xfrm>
              <a:off x="1979712" y="5508848"/>
              <a:ext cx="633670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>
              <a:off x="1979712" y="5661248"/>
              <a:ext cx="633670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53" name="椭圆 52"/>
            <p:cNvSpPr/>
            <p:nvPr/>
          </p:nvSpPr>
          <p:spPr bwMode="auto">
            <a:xfrm>
              <a:off x="2021240" y="4328249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4" name="椭圆 53"/>
            <p:cNvSpPr/>
            <p:nvPr/>
          </p:nvSpPr>
          <p:spPr bwMode="auto">
            <a:xfrm>
              <a:off x="2312422" y="4480649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5" name="椭圆 54"/>
            <p:cNvSpPr/>
            <p:nvPr/>
          </p:nvSpPr>
          <p:spPr bwMode="auto">
            <a:xfrm>
              <a:off x="2597304" y="4622755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6" name="椭圆 55"/>
            <p:cNvSpPr/>
            <p:nvPr/>
          </p:nvSpPr>
          <p:spPr bwMode="auto">
            <a:xfrm>
              <a:off x="2888486" y="4775155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7" name="椭圆 56"/>
            <p:cNvSpPr/>
            <p:nvPr/>
          </p:nvSpPr>
          <p:spPr bwMode="auto">
            <a:xfrm>
              <a:off x="2889528" y="5631150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8" name="椭圆 57"/>
            <p:cNvSpPr/>
            <p:nvPr/>
          </p:nvSpPr>
          <p:spPr bwMode="auto">
            <a:xfrm>
              <a:off x="3176518" y="5478472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9" name="椭圆 58"/>
            <p:cNvSpPr/>
            <p:nvPr/>
          </p:nvSpPr>
          <p:spPr bwMode="auto">
            <a:xfrm>
              <a:off x="3467115" y="5351780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0" name="椭圆 59"/>
            <p:cNvSpPr/>
            <p:nvPr/>
          </p:nvSpPr>
          <p:spPr bwMode="auto">
            <a:xfrm>
              <a:off x="3754105" y="5199102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1" name="椭圆 60"/>
            <p:cNvSpPr/>
            <p:nvPr/>
          </p:nvSpPr>
          <p:spPr bwMode="auto">
            <a:xfrm>
              <a:off x="3753242" y="5056609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2" name="椭圆 61"/>
            <p:cNvSpPr/>
            <p:nvPr/>
          </p:nvSpPr>
          <p:spPr bwMode="auto">
            <a:xfrm>
              <a:off x="3753242" y="4050402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3" name="椭圆 62"/>
            <p:cNvSpPr/>
            <p:nvPr/>
          </p:nvSpPr>
          <p:spPr bwMode="auto">
            <a:xfrm>
              <a:off x="4184630" y="4202802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4" name="椭圆 63"/>
            <p:cNvSpPr/>
            <p:nvPr/>
          </p:nvSpPr>
          <p:spPr bwMode="auto">
            <a:xfrm>
              <a:off x="4758789" y="4048879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" name="椭圆 64"/>
            <p:cNvSpPr/>
            <p:nvPr/>
          </p:nvSpPr>
          <p:spPr bwMode="auto">
            <a:xfrm>
              <a:off x="4472280" y="4904313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6" name="椭圆 65"/>
            <p:cNvSpPr/>
            <p:nvPr/>
          </p:nvSpPr>
          <p:spPr bwMode="auto">
            <a:xfrm>
              <a:off x="4758789" y="5351601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7" name="椭圆 66"/>
            <p:cNvSpPr/>
            <p:nvPr/>
          </p:nvSpPr>
          <p:spPr bwMode="auto">
            <a:xfrm>
              <a:off x="5050631" y="5632013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8" name="椭圆 67"/>
            <p:cNvSpPr/>
            <p:nvPr/>
          </p:nvSpPr>
          <p:spPr bwMode="auto">
            <a:xfrm>
              <a:off x="5049768" y="5479995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9" name="椭圆 68"/>
            <p:cNvSpPr/>
            <p:nvPr/>
          </p:nvSpPr>
          <p:spPr bwMode="auto">
            <a:xfrm>
              <a:off x="5049386" y="5058514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0" name="椭圆 69"/>
            <p:cNvSpPr/>
            <p:nvPr/>
          </p:nvSpPr>
          <p:spPr bwMode="auto">
            <a:xfrm>
              <a:off x="5336758" y="4480927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1" name="椭圆 70"/>
            <p:cNvSpPr/>
            <p:nvPr/>
          </p:nvSpPr>
          <p:spPr bwMode="auto">
            <a:xfrm>
              <a:off x="5335895" y="4328909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2" name="椭圆 71"/>
            <p:cNvSpPr/>
            <p:nvPr/>
          </p:nvSpPr>
          <p:spPr bwMode="auto">
            <a:xfrm>
              <a:off x="5336758" y="4778965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3" name="椭圆 72"/>
            <p:cNvSpPr/>
            <p:nvPr/>
          </p:nvSpPr>
          <p:spPr bwMode="auto">
            <a:xfrm>
              <a:off x="5335895" y="4626947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4" name="椭圆 73"/>
            <p:cNvSpPr/>
            <p:nvPr/>
          </p:nvSpPr>
          <p:spPr bwMode="auto">
            <a:xfrm>
              <a:off x="5337418" y="5201389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5" name="椭圆 74"/>
            <p:cNvSpPr/>
            <p:nvPr/>
          </p:nvSpPr>
          <p:spPr bwMode="auto">
            <a:xfrm>
              <a:off x="5985490" y="4050402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6" name="椭圆 75"/>
            <p:cNvSpPr/>
            <p:nvPr/>
          </p:nvSpPr>
          <p:spPr bwMode="auto">
            <a:xfrm>
              <a:off x="6272862" y="4202802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7" name="椭圆 76"/>
            <p:cNvSpPr/>
            <p:nvPr/>
          </p:nvSpPr>
          <p:spPr bwMode="auto">
            <a:xfrm>
              <a:off x="6558989" y="4202420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8" name="椭圆 77"/>
            <p:cNvSpPr/>
            <p:nvPr/>
          </p:nvSpPr>
          <p:spPr bwMode="auto">
            <a:xfrm>
              <a:off x="6558126" y="4050402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9" name="椭圆 78"/>
            <p:cNvSpPr/>
            <p:nvPr/>
          </p:nvSpPr>
          <p:spPr bwMode="auto">
            <a:xfrm>
              <a:off x="6850831" y="4479404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0" name="椭圆 79"/>
            <p:cNvSpPr/>
            <p:nvPr/>
          </p:nvSpPr>
          <p:spPr bwMode="auto">
            <a:xfrm>
              <a:off x="6849968" y="4327386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1" name="椭圆 80"/>
            <p:cNvSpPr/>
            <p:nvPr/>
          </p:nvSpPr>
          <p:spPr bwMode="auto">
            <a:xfrm>
              <a:off x="6850831" y="4777442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2" name="椭圆 81"/>
            <p:cNvSpPr/>
            <p:nvPr/>
          </p:nvSpPr>
          <p:spPr bwMode="auto">
            <a:xfrm>
              <a:off x="6849968" y="4625424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3" name="椭圆 82"/>
            <p:cNvSpPr/>
            <p:nvPr/>
          </p:nvSpPr>
          <p:spPr bwMode="auto">
            <a:xfrm>
              <a:off x="7136958" y="4200996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4" name="椭圆 83"/>
            <p:cNvSpPr/>
            <p:nvPr/>
          </p:nvSpPr>
          <p:spPr bwMode="auto">
            <a:xfrm>
              <a:off x="7136958" y="4903068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5" name="椭圆 84"/>
            <p:cNvSpPr/>
            <p:nvPr/>
          </p:nvSpPr>
          <p:spPr bwMode="auto">
            <a:xfrm>
              <a:off x="7569006" y="5199583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6" name="椭圆 85"/>
            <p:cNvSpPr/>
            <p:nvPr/>
          </p:nvSpPr>
          <p:spPr bwMode="auto">
            <a:xfrm>
              <a:off x="7571953" y="5057090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87" name="直接箭头连接符 86"/>
            <p:cNvCxnSpPr/>
            <p:nvPr/>
          </p:nvCxnSpPr>
          <p:spPr bwMode="auto">
            <a:xfrm>
              <a:off x="7884038" y="2996952"/>
              <a:ext cx="1702" cy="288032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8" name="直接箭头连接符 87"/>
            <p:cNvCxnSpPr/>
            <p:nvPr/>
          </p:nvCxnSpPr>
          <p:spPr bwMode="auto">
            <a:xfrm>
              <a:off x="8244408" y="3645024"/>
              <a:ext cx="1575" cy="244827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sp>
          <p:nvSpPr>
            <p:cNvPr id="89" name="Text Box 132"/>
            <p:cNvSpPr txBox="1">
              <a:spLocks noChangeArrowheads="1"/>
            </p:cNvSpPr>
            <p:nvPr/>
          </p:nvSpPr>
          <p:spPr bwMode="auto">
            <a:xfrm>
              <a:off x="8028384" y="3138715"/>
              <a:ext cx="504056" cy="50631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中断机构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90" name="椭圆 89"/>
            <p:cNvSpPr/>
            <p:nvPr/>
          </p:nvSpPr>
          <p:spPr bwMode="auto">
            <a:xfrm>
              <a:off x="7857038" y="4200133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1" name="椭圆 90"/>
            <p:cNvSpPr/>
            <p:nvPr/>
          </p:nvSpPr>
          <p:spPr bwMode="auto">
            <a:xfrm>
              <a:off x="8218983" y="4048497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2" name="椭圆 91"/>
            <p:cNvSpPr/>
            <p:nvPr/>
          </p:nvSpPr>
          <p:spPr bwMode="auto">
            <a:xfrm>
              <a:off x="7855793" y="5633918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3" name="椭圆 92"/>
            <p:cNvSpPr/>
            <p:nvPr/>
          </p:nvSpPr>
          <p:spPr bwMode="auto">
            <a:xfrm>
              <a:off x="7858740" y="5479995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4" name="椭圆 93"/>
            <p:cNvSpPr/>
            <p:nvPr/>
          </p:nvSpPr>
          <p:spPr bwMode="auto">
            <a:xfrm>
              <a:off x="8217941" y="4480927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5" name="椭圆 94"/>
            <p:cNvSpPr/>
            <p:nvPr/>
          </p:nvSpPr>
          <p:spPr bwMode="auto">
            <a:xfrm>
              <a:off x="8217078" y="4328909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6" name="椭圆 95"/>
            <p:cNvSpPr/>
            <p:nvPr/>
          </p:nvSpPr>
          <p:spPr bwMode="auto">
            <a:xfrm>
              <a:off x="8217941" y="4777214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7" name="椭圆 96"/>
            <p:cNvSpPr/>
            <p:nvPr/>
          </p:nvSpPr>
          <p:spPr bwMode="auto">
            <a:xfrm>
              <a:off x="8218983" y="4621386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8" name="椭圆 97"/>
            <p:cNvSpPr/>
            <p:nvPr/>
          </p:nvSpPr>
          <p:spPr bwMode="auto">
            <a:xfrm>
              <a:off x="8215833" y="5479514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9" name="椭圆 98"/>
            <p:cNvSpPr/>
            <p:nvPr/>
          </p:nvSpPr>
          <p:spPr bwMode="auto">
            <a:xfrm>
              <a:off x="8218780" y="5351219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00" name="直接箭头连接符 99"/>
            <p:cNvCxnSpPr/>
            <p:nvPr/>
          </p:nvCxnSpPr>
          <p:spPr bwMode="auto">
            <a:xfrm>
              <a:off x="5076056" y="2996952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直接箭头连接符 201"/>
            <p:cNvCxnSpPr>
              <a:stCxn id="102" idx="1"/>
            </p:cNvCxnSpPr>
            <p:nvPr/>
          </p:nvCxnSpPr>
          <p:spPr bwMode="auto">
            <a:xfrm rot="10800000" flipV="1">
              <a:off x="5292080" y="3159788"/>
              <a:ext cx="216024" cy="197204"/>
            </a:xfrm>
            <a:prstGeom prst="bentConnector3">
              <a:avLst>
                <a:gd name="adj1" fmla="val 101735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2" name="Text Box 260"/>
            <p:cNvSpPr txBox="1">
              <a:spLocks noChangeArrowheads="1"/>
            </p:cNvSpPr>
            <p:nvPr/>
          </p:nvSpPr>
          <p:spPr bwMode="auto">
            <a:xfrm>
              <a:off x="5508104" y="3068960"/>
              <a:ext cx="360040" cy="1816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≥</a:t>
              </a:r>
              <a:r>
                <a:rPr lang="en-US" altLang="zh-CN" sz="1600" b="1" dirty="0" smtClean="0">
                  <a:latin typeface="宋体" pitchFamily="2" charset="-122"/>
                </a:rPr>
                <a:t>1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cxnSp>
          <p:nvCxnSpPr>
            <p:cNvPr id="103" name="直接箭头连接符 201"/>
            <p:cNvCxnSpPr/>
            <p:nvPr/>
          </p:nvCxnSpPr>
          <p:spPr bwMode="auto">
            <a:xfrm rot="10800000">
              <a:off x="5880958" y="3194161"/>
              <a:ext cx="334412" cy="159771"/>
            </a:xfrm>
            <a:prstGeom prst="bentConnector3">
              <a:avLst>
                <a:gd name="adj1" fmla="val 406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4" name="直接箭头连接符 201"/>
            <p:cNvCxnSpPr/>
            <p:nvPr/>
          </p:nvCxnSpPr>
          <p:spPr bwMode="auto">
            <a:xfrm rot="10800000">
              <a:off x="5868144" y="3125215"/>
              <a:ext cx="504056" cy="231779"/>
            </a:xfrm>
            <a:prstGeom prst="bentConnector3">
              <a:avLst>
                <a:gd name="adj1" fmla="val -1577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5" name="直接箭头连接符 104"/>
            <p:cNvCxnSpPr/>
            <p:nvPr/>
          </p:nvCxnSpPr>
          <p:spPr bwMode="auto">
            <a:xfrm flipV="1">
              <a:off x="6948264" y="2924944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6" name="直接箭头连接符 105"/>
            <p:cNvCxnSpPr/>
            <p:nvPr/>
          </p:nvCxnSpPr>
          <p:spPr bwMode="auto">
            <a:xfrm flipV="1">
              <a:off x="7092280" y="2852936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7" name="直接箭头连接符 106"/>
            <p:cNvCxnSpPr/>
            <p:nvPr/>
          </p:nvCxnSpPr>
          <p:spPr bwMode="auto">
            <a:xfrm>
              <a:off x="3166886" y="2924944"/>
              <a:ext cx="3781378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sp>
          <p:nvSpPr>
            <p:cNvPr id="108" name="矩形 107"/>
            <p:cNvSpPr/>
            <p:nvPr/>
          </p:nvSpPr>
          <p:spPr>
            <a:xfrm>
              <a:off x="5508105" y="5877272"/>
              <a:ext cx="2952328" cy="432048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spc="-100" dirty="0" err="1">
                  <a:latin typeface="+mn-ea"/>
                  <a:ea typeface="+mn-ea"/>
                </a:rPr>
                <a:t>PCsrc</a:t>
              </a:r>
              <a:r>
                <a:rPr lang="en-US" altLang="zh-CN" sz="1600" b="1" spc="-100" dirty="0">
                  <a:latin typeface="+mn-ea"/>
                  <a:ea typeface="+mn-ea"/>
                </a:rPr>
                <a:t>[1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] 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PCWr</a:t>
              </a:r>
              <a:r>
                <a:rPr lang="en-US" altLang="zh-CN" sz="1200" b="1" spc="-100" dirty="0">
                  <a:latin typeface="+mn-ea"/>
                  <a:ea typeface="+mn-ea"/>
                </a:rPr>
                <a:t> </a:t>
              </a:r>
              <a:r>
                <a:rPr lang="en-US" altLang="zh-CN" sz="1200" b="1" spc="-100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  </a:t>
              </a:r>
              <a:r>
                <a:rPr lang="en-US" altLang="zh-CN" sz="1600" b="1" spc="-100" dirty="0">
                  <a:latin typeface="+mn-ea"/>
                  <a:ea typeface="+mn-ea"/>
                </a:rPr>
                <a:t>WMFC</a:t>
              </a:r>
            </a:p>
            <a:p>
              <a:pPr algn="l">
                <a:lnSpc>
                  <a:spcPct val="80000"/>
                </a:lnSpc>
              </a:pPr>
              <a:r>
                <a:rPr lang="en-US" altLang="zh-CN" sz="1600" b="1" spc="-100" dirty="0">
                  <a:latin typeface="+mn-ea"/>
                  <a:ea typeface="+mn-ea"/>
                </a:rPr>
                <a:t>  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PCsrc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[0</a:t>
              </a:r>
              <a:r>
                <a:rPr lang="en-US" altLang="zh-CN" sz="1600" b="1" spc="-100" dirty="0">
                  <a:latin typeface="+mn-ea"/>
                  <a:ea typeface="+mn-ea"/>
                </a:rPr>
                <a:t>] 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RegWr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 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MemRd</a:t>
              </a:r>
              <a:r>
                <a:rPr lang="en-US" altLang="zh-CN" sz="1600" b="1" spc="-100" dirty="0">
                  <a:latin typeface="+mn-ea"/>
                  <a:ea typeface="+mn-ea"/>
                </a:rPr>
                <a:t>    End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cxnSp>
          <p:nvCxnSpPr>
            <p:cNvPr id="109" name="直接箭头连接符 108"/>
            <p:cNvCxnSpPr/>
            <p:nvPr/>
          </p:nvCxnSpPr>
          <p:spPr bwMode="auto">
            <a:xfrm>
              <a:off x="4716016" y="3176972"/>
              <a:ext cx="0" cy="18002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0" name="直接箭头连接符 109"/>
            <p:cNvCxnSpPr/>
            <p:nvPr/>
          </p:nvCxnSpPr>
          <p:spPr bwMode="auto">
            <a:xfrm>
              <a:off x="4139952" y="3176972"/>
              <a:ext cx="0" cy="18227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1" name="Text Box 147"/>
            <p:cNvSpPr txBox="1">
              <a:spLocks noChangeArrowheads="1"/>
            </p:cNvSpPr>
            <p:nvPr/>
          </p:nvSpPr>
          <p:spPr bwMode="auto">
            <a:xfrm>
              <a:off x="3923928" y="2961096"/>
              <a:ext cx="1043158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ClrN</a:t>
              </a:r>
              <a:r>
                <a:rPr lang="en-US" altLang="zh-CN" sz="1800" b="1" dirty="0" smtClean="0">
                  <a:latin typeface="宋体" pitchFamily="2" charset="-122"/>
                </a:rPr>
                <a:t> CLK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12" name="Text Box 147"/>
            <p:cNvSpPr txBox="1">
              <a:spLocks noChangeArrowheads="1"/>
            </p:cNvSpPr>
            <p:nvPr/>
          </p:nvSpPr>
          <p:spPr bwMode="auto">
            <a:xfrm>
              <a:off x="1961710" y="5871211"/>
              <a:ext cx="2250250" cy="2220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+mn-ea"/>
                </a:rPr>
                <a:t>OP</a:t>
              </a:r>
              <a:r>
                <a:rPr lang="zh-CN" altLang="en-US" sz="1800" b="1" dirty="0" smtClean="0">
                  <a:latin typeface="+mn-ea"/>
                </a:rPr>
                <a:t>控制</a:t>
              </a:r>
              <a:r>
                <a:rPr lang="zh-CN" altLang="en-US" sz="1800" b="1" dirty="0" smtClean="0">
                  <a:latin typeface="宋体" pitchFamily="2" charset="-122"/>
                </a:rPr>
                <a:t>信号形成电路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sp>
        <p:nvSpPr>
          <p:cNvPr id="116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AutoShape 9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" name="AutoShape 9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Text Box 648"/>
          <p:cNvSpPr txBox="1">
            <a:spLocks noChangeArrowheads="1"/>
          </p:cNvSpPr>
          <p:nvPr/>
        </p:nvSpPr>
        <p:spPr bwMode="auto">
          <a:xfrm>
            <a:off x="179389" y="5956596"/>
            <a:ext cx="4392612" cy="42473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5-3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dirty="0" smtClean="0">
                <a:latin typeface="宋体" pitchFamily="2" charset="-122"/>
              </a:rPr>
              <a:t>P237—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17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19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20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466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D2E7-D43C-45A3-B0E6-DDB3BD36F932}" type="slidenum">
              <a:rPr lang="en-US" altLang="zh-CN"/>
              <a:pPr/>
              <a:t>68</a:t>
            </a:fld>
            <a:endParaRPr lang="en-US" altLang="zh-CN" dirty="0"/>
          </a:p>
        </p:txBody>
      </p:sp>
      <p:sp>
        <p:nvSpPr>
          <p:cNvPr id="167027" name="Text Box 115"/>
          <p:cNvSpPr txBox="1">
            <a:spLocks noChangeArrowheads="1"/>
          </p:cNvSpPr>
          <p:nvPr/>
        </p:nvSpPr>
        <p:spPr bwMode="auto">
          <a:xfrm>
            <a:off x="838200" y="251937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宋体" pitchFamily="2" charset="-122"/>
              </a:rPr>
              <a:t>§5.4  </a:t>
            </a:r>
            <a:r>
              <a:rPr lang="zh-CN" altLang="en-US" sz="3200" b="1" dirty="0">
                <a:latin typeface="宋体" pitchFamily="2" charset="-122"/>
              </a:rPr>
              <a:t>微程序控制</a:t>
            </a:r>
            <a:r>
              <a:rPr lang="zh-CN" altLang="en-US" sz="3200" b="1" dirty="0" smtClean="0">
                <a:latin typeface="宋体" pitchFamily="2" charset="-122"/>
              </a:rPr>
              <a:t>器的设计</a:t>
            </a:r>
            <a:endParaRPr lang="zh-CN" altLang="en-US" sz="3200" b="1" dirty="0">
              <a:latin typeface="宋体" pitchFamily="2" charset="-122"/>
            </a:endParaRPr>
          </a:p>
        </p:txBody>
      </p:sp>
      <p:sp>
        <p:nvSpPr>
          <p:cNvPr id="167029" name="Text Box 117"/>
          <p:cNvSpPr txBox="1">
            <a:spLocks noChangeArrowheads="1"/>
          </p:cNvSpPr>
          <p:nvPr/>
        </p:nvSpPr>
        <p:spPr bwMode="auto">
          <a:xfrm>
            <a:off x="179388" y="965200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一、微程序控制思想</a:t>
            </a:r>
            <a:endParaRPr lang="zh-CN" altLang="en-US" sz="2800" b="1" dirty="0">
              <a:latin typeface="宋体" pitchFamily="2" charset="-122"/>
              <a:ea typeface="黑体" pitchFamily="2" charset="-122"/>
            </a:endParaRPr>
          </a:p>
        </p:txBody>
      </p:sp>
      <p:sp>
        <p:nvSpPr>
          <p:cNvPr id="167089" name="Text Box 177"/>
          <p:cNvSpPr txBox="1">
            <a:spLocks noChangeArrowheads="1"/>
          </p:cNvSpPr>
          <p:nvPr/>
        </p:nvSpPr>
        <p:spPr bwMode="auto">
          <a:xfrm>
            <a:off x="179388" y="1484784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微程序控制思想： 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类似于</a:t>
            </a:r>
            <a:r>
              <a:rPr lang="zh-CN" altLang="en-US" sz="2200" b="1" dirty="0">
                <a:latin typeface="宋体" pitchFamily="2" charset="-122"/>
              </a:rPr>
              <a:t>存储</a:t>
            </a:r>
            <a:r>
              <a:rPr lang="zh-CN" altLang="en-US" sz="2200" b="1" dirty="0" smtClean="0">
                <a:latin typeface="宋体" pitchFamily="2" charset="-122"/>
              </a:rPr>
              <a:t>程序工作方式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①</a:t>
            </a:r>
            <a:r>
              <a:rPr lang="zh-CN" altLang="en-US" b="1" dirty="0" smtClean="0">
                <a:latin typeface="宋体" pitchFamily="2" charset="-122"/>
              </a:rPr>
              <a:t>每条</a:t>
            </a:r>
            <a:r>
              <a:rPr lang="zh-CN" altLang="en-US" b="1" u="sng" dirty="0" smtClean="0">
                <a:latin typeface="宋体" pitchFamily="2" charset="-122"/>
              </a:rPr>
              <a:t>指令的执行过程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en-US" altLang="zh-CN" sz="2000" dirty="0" err="1" smtClean="0"/>
              <a:t>μ</a:t>
            </a:r>
            <a:r>
              <a:rPr lang="en-US" altLang="zh-CN" sz="2000" b="1" dirty="0" err="1" smtClean="0">
                <a:latin typeface="+mn-ea"/>
              </a:rPr>
              <a:t>OPCmd</a:t>
            </a:r>
            <a:r>
              <a:rPr lang="zh-CN" altLang="en-US" sz="2000" b="1" dirty="0" smtClean="0">
                <a:latin typeface="宋体" pitchFamily="2" charset="-122"/>
              </a:rPr>
              <a:t>序列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都用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微程序</a:t>
            </a:r>
            <a:r>
              <a:rPr lang="zh-CN" altLang="en-US" b="1" dirty="0" smtClean="0">
                <a:latin typeface="宋体" pitchFamily="2" charset="-122"/>
              </a:rPr>
              <a:t>表示，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</a:t>
            </a:r>
            <a:r>
              <a:rPr lang="zh-CN" altLang="en-US" b="1" dirty="0" smtClean="0">
                <a:latin typeface="宋体" pitchFamily="2" charset="-122"/>
              </a:rPr>
              <a:t>所有微程序都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存放</a:t>
            </a:r>
            <a:r>
              <a:rPr lang="zh-CN" altLang="en-US" b="1" dirty="0">
                <a:latin typeface="宋体" pitchFamily="2" charset="-122"/>
              </a:rPr>
              <a:t>在专用</a:t>
            </a: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中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</a:t>
            </a:r>
            <a:r>
              <a:rPr lang="en-US" altLang="zh-CN" b="1" dirty="0" smtClean="0">
                <a:latin typeface="宋体" pitchFamily="2" charset="-122"/>
              </a:rPr>
              <a:t>②CU</a:t>
            </a:r>
            <a:r>
              <a:rPr lang="zh-CN" altLang="en-US" b="1" dirty="0" smtClean="0">
                <a:latin typeface="宋体" pitchFamily="2" charset="-122"/>
              </a:rPr>
              <a:t>自动</a:t>
            </a:r>
            <a:r>
              <a:rPr lang="zh-CN" altLang="en-US" b="1" dirty="0">
                <a:latin typeface="宋体" pitchFamily="2" charset="-122"/>
              </a:rPr>
              <a:t>、逐条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取出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并执行</a:t>
            </a:r>
            <a:r>
              <a:rPr lang="zh-CN" altLang="en-US" b="1" dirty="0" smtClean="0">
                <a:latin typeface="宋体" pitchFamily="2" charset="-122"/>
              </a:rPr>
              <a:t>微指令，有序产生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+mn-ea"/>
              </a:rPr>
              <a:t>OP</a:t>
            </a:r>
            <a:r>
              <a:rPr lang="zh-CN" altLang="en-US" b="1" dirty="0" smtClean="0">
                <a:latin typeface="+mn-ea"/>
              </a:rPr>
              <a:t>控制信号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67091" name="Text Box 179"/>
          <p:cNvSpPr txBox="1">
            <a:spLocks noChangeArrowheads="1"/>
          </p:cNvSpPr>
          <p:nvPr/>
        </p:nvSpPr>
        <p:spPr bwMode="auto">
          <a:xfrm>
            <a:off x="179388" y="3284984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*相关术语：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微命令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部件的</a:t>
            </a:r>
            <a:r>
              <a:rPr lang="zh-CN" altLang="en-US" b="1" u="sng" dirty="0" smtClean="0">
                <a:latin typeface="宋体" pitchFamily="2" charset="-122"/>
              </a:rPr>
              <a:t>操作控制信号</a:t>
            </a:r>
            <a:r>
              <a:rPr lang="zh-CN" altLang="en-US" b="1" dirty="0" smtClean="0">
                <a:latin typeface="宋体" pitchFamily="2" charset="-122"/>
              </a:rPr>
              <a:t>      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～</a:t>
            </a:r>
            <a:r>
              <a:rPr lang="en-US" altLang="zh-CN" sz="2000" b="1" dirty="0" smtClean="0">
                <a:latin typeface="+mn-ea"/>
              </a:rPr>
              <a:t>1</a:t>
            </a:r>
            <a:r>
              <a:rPr lang="zh-CN" altLang="en-US" sz="2000" b="1" dirty="0" smtClean="0">
                <a:latin typeface="+mn-ea"/>
              </a:rPr>
              <a:t>个</a:t>
            </a:r>
            <a:r>
              <a:rPr lang="en-US" altLang="zh-CN" sz="2000" dirty="0" err="1" smtClean="0"/>
              <a:t>μ</a:t>
            </a:r>
            <a:r>
              <a:rPr lang="en-US" altLang="zh-CN" sz="2000" b="1" dirty="0" err="1" smtClean="0">
                <a:latin typeface="+mn-ea"/>
              </a:rPr>
              <a:t>OPCmd</a:t>
            </a:r>
            <a:r>
              <a:rPr lang="en-US" altLang="zh-CN" sz="2000" b="1" dirty="0" smtClean="0">
                <a:latin typeface="+mn-ea"/>
              </a:rPr>
              <a:t>)</a:t>
            </a:r>
            <a:endParaRPr lang="en-US" altLang="zh-CN" sz="2200" b="1" dirty="0" smtClean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微指令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用格式及</a:t>
            </a:r>
            <a:r>
              <a:rPr lang="zh-CN" altLang="en-US" b="1" dirty="0" smtClean="0">
                <a:latin typeface="宋体" pitchFamily="2" charset="-122"/>
              </a:rPr>
              <a:t>编码表示、可同时执行的</a:t>
            </a:r>
            <a:r>
              <a:rPr lang="zh-CN" altLang="en-US" b="1" u="sng" dirty="0">
                <a:latin typeface="宋体" pitchFamily="2" charset="-122"/>
              </a:rPr>
              <a:t>一组</a:t>
            </a:r>
            <a:r>
              <a:rPr lang="zh-CN" altLang="en-US" b="1" u="sng" dirty="0" smtClean="0">
                <a:latin typeface="宋体" pitchFamily="2" charset="-122"/>
              </a:rPr>
              <a:t>微命令</a:t>
            </a:r>
            <a:endParaRPr lang="zh-CN" altLang="en-US" b="1" u="sng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微程序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实现特定功能的</a:t>
            </a:r>
            <a:r>
              <a:rPr lang="zh-CN" altLang="en-US" b="1" u="sng" dirty="0" smtClean="0">
                <a:latin typeface="宋体" pitchFamily="2" charset="-122"/>
              </a:rPr>
              <a:t>微指令序列</a:t>
            </a:r>
            <a:r>
              <a:rPr lang="zh-CN" altLang="en-US" b="1" dirty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～</a:t>
            </a:r>
            <a:r>
              <a:rPr lang="en-US" altLang="zh-CN" sz="2000" dirty="0" err="1" smtClean="0"/>
              <a:t>μ</a:t>
            </a:r>
            <a:r>
              <a:rPr lang="en-US" altLang="zh-CN" sz="2000" b="1" dirty="0" err="1" smtClean="0">
                <a:latin typeface="+mn-ea"/>
              </a:rPr>
              <a:t>OPCmd</a:t>
            </a:r>
            <a:r>
              <a:rPr lang="zh-CN" altLang="en-US" sz="2000" b="1" dirty="0" smtClean="0">
                <a:latin typeface="+mn-ea"/>
              </a:rPr>
              <a:t>序列</a:t>
            </a:r>
            <a:r>
              <a:rPr lang="en-US" altLang="zh-CN" sz="2000" b="1" dirty="0" smtClean="0">
                <a:latin typeface="+mn-ea"/>
              </a:rPr>
              <a:t>)</a:t>
            </a:r>
            <a:endParaRPr lang="zh-CN" altLang="en-US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控制存储器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(CS)—</a:t>
            </a:r>
            <a:r>
              <a:rPr lang="zh-CN" altLang="en-US" b="1" spc="-100" dirty="0" smtClean="0">
                <a:latin typeface="宋体" pitchFamily="2" charset="-122"/>
              </a:rPr>
              <a:t>专用</a:t>
            </a:r>
            <a:r>
              <a:rPr lang="zh-CN" altLang="en-US" b="1" spc="-100" dirty="0">
                <a:latin typeface="宋体" pitchFamily="2" charset="-122"/>
              </a:rPr>
              <a:t>于存放微程序</a:t>
            </a:r>
            <a:r>
              <a:rPr lang="zh-CN" altLang="en-US" b="1" spc="-100" dirty="0" smtClean="0">
                <a:latin typeface="宋体" pitchFamily="2" charset="-122"/>
              </a:rPr>
              <a:t>的</a:t>
            </a:r>
            <a:r>
              <a:rPr lang="en-US" altLang="zh-CN" b="1" spc="-100" dirty="0" smtClean="0">
                <a:latin typeface="宋体" pitchFamily="2" charset="-122"/>
              </a:rPr>
              <a:t>ROM</a:t>
            </a:r>
            <a:r>
              <a:rPr lang="zh-CN" altLang="en-US" b="1" spc="-100" dirty="0" smtClean="0">
                <a:latin typeface="宋体" pitchFamily="2" charset="-122"/>
              </a:rPr>
              <a:t>，按</a:t>
            </a:r>
            <a:r>
              <a:rPr lang="zh-CN" altLang="en-US" b="1" spc="-100" dirty="0" smtClean="0">
                <a:solidFill>
                  <a:schemeClr val="accent2"/>
                </a:solidFill>
                <a:latin typeface="宋体" pitchFamily="2" charset="-122"/>
              </a:rPr>
              <a:t>微地址</a:t>
            </a:r>
            <a:r>
              <a:rPr lang="zh-CN" altLang="en-US" b="1" spc="-100" dirty="0" smtClean="0">
                <a:latin typeface="宋体" pitchFamily="2" charset="-122"/>
              </a:rPr>
              <a:t>访问</a:t>
            </a:r>
            <a:endParaRPr lang="zh-CN" altLang="en-US" b="1" spc="-100" dirty="0">
              <a:latin typeface="宋体" pitchFamily="2" charset="-122"/>
            </a:endParaRPr>
          </a:p>
        </p:txBody>
      </p:sp>
      <p:sp>
        <p:nvSpPr>
          <p:cNvPr id="167093" name="AutoShape 181"/>
          <p:cNvSpPr>
            <a:spLocks noChangeArrowheads="1"/>
          </p:cNvSpPr>
          <p:nvPr/>
        </p:nvSpPr>
        <p:spPr bwMode="auto">
          <a:xfrm>
            <a:off x="4860032" y="3356992"/>
            <a:ext cx="1728192" cy="357190"/>
          </a:xfrm>
          <a:prstGeom prst="wedgeRectCallout">
            <a:avLst>
              <a:gd name="adj1" fmla="val -69716"/>
              <a:gd name="adj2" fmla="val -54341"/>
            </a:avLst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zh-CN" altLang="en-US" sz="2000" b="1" dirty="0" smtClean="0">
                <a:latin typeface="宋体" pitchFamily="2" charset="-122"/>
              </a:rPr>
              <a:t>简化</a:t>
            </a:r>
            <a:r>
              <a:rPr lang="en-US" altLang="zh-CN" sz="2000" b="1" dirty="0" smtClean="0">
                <a:latin typeface="宋体" pitchFamily="2" charset="-122"/>
              </a:rPr>
              <a:t>CU</a:t>
            </a:r>
            <a:r>
              <a:rPr lang="zh-CN" altLang="en-US" sz="2000" b="1" dirty="0" smtClean="0">
                <a:latin typeface="宋体" pitchFamily="2" charset="-122"/>
              </a:rPr>
              <a:t>的实现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167117" name="AutoShape 20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183"/>
          <p:cNvSpPr txBox="1">
            <a:spLocks noChangeArrowheads="1"/>
          </p:cNvSpPr>
          <p:nvPr/>
        </p:nvSpPr>
        <p:spPr bwMode="auto">
          <a:xfrm>
            <a:off x="179388" y="558924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微指令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周期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从</a:t>
            </a:r>
            <a:r>
              <a:rPr lang="en-US" altLang="zh-CN" b="1" dirty="0" smtClean="0">
                <a:latin typeface="宋体" pitchFamily="2" charset="-122"/>
              </a:rPr>
              <a:t>CS</a:t>
            </a:r>
            <a:r>
              <a:rPr lang="zh-CN" altLang="en-US" b="1" dirty="0" smtClean="0">
                <a:latin typeface="宋体" pitchFamily="2" charset="-122"/>
              </a:rPr>
              <a:t>中</a:t>
            </a:r>
            <a:r>
              <a:rPr lang="zh-CN" altLang="en-US" b="1" u="sng" dirty="0" smtClean="0">
                <a:latin typeface="宋体" pitchFamily="2" charset="-122"/>
              </a:rPr>
              <a:t>取出</a:t>
            </a:r>
            <a:r>
              <a:rPr lang="zh-CN" altLang="en-US" b="1" u="sng" dirty="0">
                <a:latin typeface="宋体" pitchFamily="2" charset="-122"/>
              </a:rPr>
              <a:t>并执行</a:t>
            </a:r>
            <a:r>
              <a:rPr lang="zh-CN" altLang="en-US" b="1" dirty="0">
                <a:latin typeface="宋体" pitchFamily="2" charset="-122"/>
              </a:rPr>
              <a:t>一条微指令的时间</a:t>
            </a:r>
          </a:p>
        </p:txBody>
      </p:sp>
      <p:sp>
        <p:nvSpPr>
          <p:cNvPr id="17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7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7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029" grpId="0" animBg="1"/>
      <p:bldP spid="167089" grpId="0"/>
      <p:bldP spid="167091" grpId="0"/>
      <p:bldP spid="167093" grpId="0" animBg="1"/>
      <p:bldP spid="1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8EE5-A72D-4B74-A2C0-9AC81EA35334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517217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9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1357290" y="1718510"/>
            <a:ext cx="3602038" cy="3582698"/>
            <a:chOff x="1403350" y="1000124"/>
            <a:chExt cx="3602038" cy="3582698"/>
          </a:xfrm>
        </p:grpSpPr>
        <p:sp>
          <p:nvSpPr>
            <p:cNvPr id="67" name="Text Box 11"/>
            <p:cNvSpPr txBox="1">
              <a:spLocks noChangeArrowheads="1"/>
            </p:cNvSpPr>
            <p:nvPr/>
          </p:nvSpPr>
          <p:spPr bwMode="auto">
            <a:xfrm>
              <a:off x="1835150" y="1316036"/>
              <a:ext cx="1441450" cy="326678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…      …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M+1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M+2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zh-CN" altLang="en-US" sz="1800" b="1" dirty="0">
                  <a:latin typeface="宋体" pitchFamily="2" charset="-122"/>
                </a:rPr>
                <a:t>***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      …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M</a:t>
              </a:r>
              <a:endParaRPr lang="zh-CN" altLang="en-US" sz="18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P+1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P+2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M</a:t>
              </a:r>
              <a:r>
                <a:rPr lang="zh-CN" altLang="en-US" sz="1800" b="1" dirty="0" smtClean="0">
                  <a:latin typeface="宋体" pitchFamily="2" charset="-122"/>
                </a:rPr>
                <a:t>或</a:t>
              </a:r>
              <a:r>
                <a:rPr lang="en-US" altLang="zh-CN" sz="1800" b="1" dirty="0" smtClean="0">
                  <a:latin typeface="宋体" pitchFamily="2" charset="-122"/>
                </a:rPr>
                <a:t>N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      …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Q+1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M</a:t>
              </a:r>
              <a:r>
                <a:rPr lang="zh-CN" altLang="en-US" sz="1800" b="1" dirty="0" smtClean="0">
                  <a:latin typeface="宋体" pitchFamily="2" charset="-122"/>
                </a:rPr>
                <a:t>或</a:t>
              </a:r>
              <a:r>
                <a:rPr lang="en-US" altLang="zh-CN" sz="1800" b="1" dirty="0" smtClean="0">
                  <a:latin typeface="宋体" pitchFamily="2" charset="-122"/>
                </a:rPr>
                <a:t>N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      …</a:t>
              </a:r>
            </a:p>
          </p:txBody>
        </p:sp>
        <p:sp>
          <p:nvSpPr>
            <p:cNvPr id="68" name="Text Box 12"/>
            <p:cNvSpPr txBox="1">
              <a:spLocks noChangeArrowheads="1"/>
            </p:cNvSpPr>
            <p:nvPr/>
          </p:nvSpPr>
          <p:spPr bwMode="auto">
            <a:xfrm>
              <a:off x="1403350" y="1555749"/>
              <a:ext cx="433388" cy="30270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M+1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M+2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N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P+1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P+2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Q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Q+1</a:t>
              </a:r>
            </a:p>
          </p:txBody>
        </p:sp>
        <p:sp>
          <p:nvSpPr>
            <p:cNvPr id="69" name="Text Box 13"/>
            <p:cNvSpPr txBox="1">
              <a:spLocks noChangeArrowheads="1"/>
            </p:cNvSpPr>
            <p:nvPr/>
          </p:nvSpPr>
          <p:spPr bwMode="auto">
            <a:xfrm>
              <a:off x="1835150" y="1000124"/>
              <a:ext cx="1450966" cy="2825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控制</a:t>
              </a:r>
              <a:r>
                <a:rPr lang="zh-CN" altLang="en-US" sz="1800" b="1" dirty="0" smtClean="0">
                  <a:latin typeface="宋体" pitchFamily="2" charset="-122"/>
                </a:rPr>
                <a:t>存储器</a:t>
              </a:r>
              <a:r>
                <a:rPr lang="en-US" altLang="zh-CN" sz="1800" b="1" dirty="0" smtClean="0">
                  <a:latin typeface="宋体" pitchFamily="2" charset="-122"/>
                </a:rPr>
                <a:t>CS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70" name="AutoShape 14"/>
            <p:cNvSpPr>
              <a:spLocks/>
            </p:cNvSpPr>
            <p:nvPr/>
          </p:nvSpPr>
          <p:spPr bwMode="auto">
            <a:xfrm>
              <a:off x="3348038" y="1574799"/>
              <a:ext cx="73025" cy="703320"/>
            </a:xfrm>
            <a:prstGeom prst="rightBrace">
              <a:avLst>
                <a:gd name="adj1" fmla="val 84074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990099"/>
                </a:solidFill>
              </a:endParaRPr>
            </a:p>
          </p:txBody>
        </p:sp>
        <p:sp>
          <p:nvSpPr>
            <p:cNvPr id="74" name="Text Box 15"/>
            <p:cNvSpPr txBox="1">
              <a:spLocks noChangeArrowheads="1"/>
            </p:cNvSpPr>
            <p:nvPr/>
          </p:nvSpPr>
          <p:spPr bwMode="auto">
            <a:xfrm>
              <a:off x="3422650" y="1844673"/>
              <a:ext cx="1220788" cy="21748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取指微程序</a:t>
              </a:r>
            </a:p>
          </p:txBody>
        </p:sp>
        <p:sp>
          <p:nvSpPr>
            <p:cNvPr id="75" name="Line 16"/>
            <p:cNvSpPr>
              <a:spLocks noChangeShapeType="1"/>
            </p:cNvSpPr>
            <p:nvPr/>
          </p:nvSpPr>
          <p:spPr bwMode="auto">
            <a:xfrm>
              <a:off x="1835150" y="2060573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17"/>
            <p:cNvSpPr>
              <a:spLocks noChangeShapeType="1"/>
            </p:cNvSpPr>
            <p:nvPr/>
          </p:nvSpPr>
          <p:spPr bwMode="auto">
            <a:xfrm>
              <a:off x="2700338" y="1327149"/>
              <a:ext cx="0" cy="325567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AutoShape 18"/>
            <p:cNvSpPr>
              <a:spLocks/>
            </p:cNvSpPr>
            <p:nvPr/>
          </p:nvSpPr>
          <p:spPr bwMode="auto">
            <a:xfrm>
              <a:off x="3349625" y="2347910"/>
              <a:ext cx="71438" cy="433387"/>
            </a:xfrm>
            <a:prstGeom prst="rightBrace">
              <a:avLst>
                <a:gd name="adj1" fmla="val 50556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990099"/>
                </a:solidFill>
              </a:endParaRPr>
            </a:p>
          </p:txBody>
        </p:sp>
        <p:sp>
          <p:nvSpPr>
            <p:cNvPr id="80" name="Text Box 19"/>
            <p:cNvSpPr txBox="1">
              <a:spLocks noChangeArrowheads="1"/>
            </p:cNvSpPr>
            <p:nvPr/>
          </p:nvSpPr>
          <p:spPr bwMode="auto">
            <a:xfrm>
              <a:off x="3422650" y="2420935"/>
              <a:ext cx="1220788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中断微程序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81" name="AutoShape 20"/>
            <p:cNvSpPr>
              <a:spLocks/>
            </p:cNvSpPr>
            <p:nvPr/>
          </p:nvSpPr>
          <p:spPr bwMode="auto">
            <a:xfrm>
              <a:off x="3349625" y="2824766"/>
              <a:ext cx="71438" cy="699481"/>
            </a:xfrm>
            <a:prstGeom prst="rightBrace">
              <a:avLst>
                <a:gd name="adj1" fmla="val 81159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990099"/>
                </a:solidFill>
              </a:endParaRPr>
            </a:p>
          </p:txBody>
        </p:sp>
        <p:sp>
          <p:nvSpPr>
            <p:cNvPr id="82" name="Text Box 21"/>
            <p:cNvSpPr txBox="1">
              <a:spLocks noChangeArrowheads="1"/>
            </p:cNvSpPr>
            <p:nvPr/>
          </p:nvSpPr>
          <p:spPr bwMode="auto">
            <a:xfrm>
              <a:off x="3422650" y="3108630"/>
              <a:ext cx="1582738" cy="21748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add</a:t>
              </a:r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r>
                <a:rPr lang="zh-CN" altLang="en-US" sz="1800" b="1" dirty="0">
                  <a:latin typeface="宋体" pitchFamily="2" charset="-122"/>
                </a:rPr>
                <a:t>微程序</a:t>
              </a:r>
            </a:p>
          </p:txBody>
        </p:sp>
        <p:sp>
          <p:nvSpPr>
            <p:cNvPr id="83" name="Text Box 24"/>
            <p:cNvSpPr txBox="1">
              <a:spLocks noChangeArrowheads="1"/>
            </p:cNvSpPr>
            <p:nvPr/>
          </p:nvSpPr>
          <p:spPr bwMode="auto">
            <a:xfrm>
              <a:off x="3422650" y="3973817"/>
              <a:ext cx="1582738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j</a:t>
              </a:r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r>
                <a:rPr lang="zh-CN" altLang="en-US" sz="1800" b="1" dirty="0">
                  <a:latin typeface="宋体" pitchFamily="2" charset="-122"/>
                </a:rPr>
                <a:t>微程序</a:t>
              </a:r>
            </a:p>
          </p:txBody>
        </p:sp>
        <p:sp>
          <p:nvSpPr>
            <p:cNvPr id="84" name="AutoShape 25"/>
            <p:cNvSpPr>
              <a:spLocks/>
            </p:cNvSpPr>
            <p:nvPr/>
          </p:nvSpPr>
          <p:spPr bwMode="auto">
            <a:xfrm>
              <a:off x="3348038" y="3799490"/>
              <a:ext cx="71438" cy="469294"/>
            </a:xfrm>
            <a:prstGeom prst="rightBrace">
              <a:avLst>
                <a:gd name="adj1" fmla="val 55556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990099"/>
                </a:solidFill>
              </a:endParaRPr>
            </a:p>
          </p:txBody>
        </p:sp>
        <p:sp>
          <p:nvSpPr>
            <p:cNvPr id="85" name="Line 26"/>
            <p:cNvSpPr>
              <a:spLocks noChangeShapeType="1"/>
            </p:cNvSpPr>
            <p:nvPr/>
          </p:nvSpPr>
          <p:spPr bwMode="auto">
            <a:xfrm>
              <a:off x="1835150" y="2305048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27"/>
            <p:cNvSpPr>
              <a:spLocks noChangeShapeType="1"/>
            </p:cNvSpPr>
            <p:nvPr/>
          </p:nvSpPr>
          <p:spPr bwMode="auto">
            <a:xfrm>
              <a:off x="1835150" y="1811336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28"/>
            <p:cNvSpPr>
              <a:spLocks noChangeShapeType="1"/>
            </p:cNvSpPr>
            <p:nvPr/>
          </p:nvSpPr>
          <p:spPr bwMode="auto">
            <a:xfrm>
              <a:off x="1835150" y="2805110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29"/>
            <p:cNvSpPr>
              <a:spLocks noChangeShapeType="1"/>
            </p:cNvSpPr>
            <p:nvPr/>
          </p:nvSpPr>
          <p:spPr bwMode="auto">
            <a:xfrm>
              <a:off x="1835150" y="3049585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30"/>
            <p:cNvSpPr>
              <a:spLocks noChangeShapeType="1"/>
            </p:cNvSpPr>
            <p:nvPr/>
          </p:nvSpPr>
          <p:spPr bwMode="auto">
            <a:xfrm>
              <a:off x="1835150" y="2555873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31"/>
            <p:cNvSpPr>
              <a:spLocks noChangeShapeType="1"/>
            </p:cNvSpPr>
            <p:nvPr/>
          </p:nvSpPr>
          <p:spPr bwMode="auto">
            <a:xfrm>
              <a:off x="1835150" y="3543297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32"/>
            <p:cNvSpPr>
              <a:spLocks noChangeShapeType="1"/>
            </p:cNvSpPr>
            <p:nvPr/>
          </p:nvSpPr>
          <p:spPr bwMode="auto">
            <a:xfrm>
              <a:off x="1835150" y="3787772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33"/>
            <p:cNvSpPr>
              <a:spLocks noChangeShapeType="1"/>
            </p:cNvSpPr>
            <p:nvPr/>
          </p:nvSpPr>
          <p:spPr bwMode="auto">
            <a:xfrm>
              <a:off x="1835150" y="3294060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34"/>
            <p:cNvSpPr>
              <a:spLocks noChangeShapeType="1"/>
            </p:cNvSpPr>
            <p:nvPr/>
          </p:nvSpPr>
          <p:spPr bwMode="auto">
            <a:xfrm>
              <a:off x="1835150" y="4287834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36"/>
            <p:cNvSpPr>
              <a:spLocks noChangeShapeType="1"/>
            </p:cNvSpPr>
            <p:nvPr/>
          </p:nvSpPr>
          <p:spPr bwMode="auto">
            <a:xfrm>
              <a:off x="1835150" y="4038596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27"/>
            <p:cNvSpPr>
              <a:spLocks noChangeShapeType="1"/>
            </p:cNvSpPr>
            <p:nvPr/>
          </p:nvSpPr>
          <p:spPr bwMode="auto">
            <a:xfrm>
              <a:off x="1844666" y="1571612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5355798" y="1932642"/>
            <a:ext cx="2689166" cy="3152542"/>
            <a:chOff x="5355798" y="1071514"/>
            <a:chExt cx="2689166" cy="3152542"/>
          </a:xfrm>
        </p:grpSpPr>
        <p:sp>
          <p:nvSpPr>
            <p:cNvPr id="97" name="Text Box 88"/>
            <p:cNvSpPr txBox="1">
              <a:spLocks noChangeArrowheads="1"/>
            </p:cNvSpPr>
            <p:nvPr/>
          </p:nvSpPr>
          <p:spPr bwMode="auto">
            <a:xfrm>
              <a:off x="5854710" y="3338249"/>
              <a:ext cx="1646248" cy="357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 smtClean="0">
                  <a:solidFill>
                    <a:srgbClr val="CC3300"/>
                  </a:solidFill>
                  <a:latin typeface="+mn-lt"/>
                </a:rPr>
                <a:t>…</a:t>
              </a:r>
              <a:r>
                <a:rPr lang="en-US" altLang="zh-CN" sz="1800" b="1" dirty="0" smtClean="0">
                  <a:latin typeface="+mn-lt"/>
                </a:rPr>
                <a:t>  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+mn-lt"/>
                </a:rPr>
                <a:t>…             </a:t>
              </a:r>
              <a:r>
                <a:rPr lang="en-US" altLang="zh-CN" sz="1800" b="1" dirty="0" smtClean="0">
                  <a:latin typeface="+mn-lt"/>
                </a:rPr>
                <a:t>…</a:t>
              </a:r>
              <a:endParaRPr lang="zh-CN" altLang="en-US" sz="1800" b="1" dirty="0" smtClean="0">
                <a:latin typeface="+mn-lt"/>
              </a:endParaRPr>
            </a:p>
          </p:txBody>
        </p:sp>
        <p:sp>
          <p:nvSpPr>
            <p:cNvPr id="98" name="Line 38"/>
            <p:cNvSpPr>
              <a:spLocks noChangeShapeType="1"/>
            </p:cNvSpPr>
            <p:nvPr/>
          </p:nvSpPr>
          <p:spPr bwMode="auto">
            <a:xfrm>
              <a:off x="5854710" y="2151015"/>
              <a:ext cx="3174" cy="156980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39"/>
            <p:cNvSpPr>
              <a:spLocks noChangeShapeType="1"/>
            </p:cNvSpPr>
            <p:nvPr/>
          </p:nvSpPr>
          <p:spPr bwMode="auto">
            <a:xfrm flipH="1">
              <a:off x="5927073" y="2151014"/>
              <a:ext cx="341991" cy="1114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41"/>
            <p:cNvSpPr>
              <a:spLocks noChangeShapeType="1"/>
            </p:cNvSpPr>
            <p:nvPr/>
          </p:nvSpPr>
          <p:spPr bwMode="auto">
            <a:xfrm>
              <a:off x="6286512" y="4223906"/>
              <a:ext cx="1224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42"/>
            <p:cNvSpPr>
              <a:spLocks noChangeShapeType="1"/>
            </p:cNvSpPr>
            <p:nvPr/>
          </p:nvSpPr>
          <p:spPr bwMode="auto">
            <a:xfrm>
              <a:off x="7500958" y="1431877"/>
              <a:ext cx="9554" cy="2792029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43"/>
            <p:cNvSpPr>
              <a:spLocks noChangeShapeType="1"/>
            </p:cNvSpPr>
            <p:nvPr/>
          </p:nvSpPr>
          <p:spPr bwMode="auto">
            <a:xfrm flipH="1">
              <a:off x="6342090" y="1431877"/>
              <a:ext cx="1152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58"/>
            <p:cNvSpPr>
              <a:spLocks noChangeShapeType="1"/>
            </p:cNvSpPr>
            <p:nvPr/>
          </p:nvSpPr>
          <p:spPr bwMode="auto">
            <a:xfrm>
              <a:off x="6712892" y="2639928"/>
              <a:ext cx="288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59"/>
            <p:cNvSpPr>
              <a:spLocks noChangeShapeType="1"/>
            </p:cNvSpPr>
            <p:nvPr/>
          </p:nvSpPr>
          <p:spPr bwMode="auto">
            <a:xfrm flipH="1" flipV="1">
              <a:off x="6715140" y="1431877"/>
              <a:ext cx="0" cy="1204666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60"/>
            <p:cNvSpPr>
              <a:spLocks noChangeShapeType="1"/>
            </p:cNvSpPr>
            <p:nvPr/>
          </p:nvSpPr>
          <p:spPr bwMode="auto">
            <a:xfrm>
              <a:off x="6286512" y="3431818"/>
              <a:ext cx="1224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Text Box 64"/>
            <p:cNvSpPr txBox="1">
              <a:spLocks noChangeArrowheads="1"/>
            </p:cNvSpPr>
            <p:nvPr/>
          </p:nvSpPr>
          <p:spPr bwMode="auto">
            <a:xfrm>
              <a:off x="5355798" y="1071514"/>
              <a:ext cx="2672586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itchFamily="2" charset="-122"/>
                </a:rPr>
                <a:t>CPU</a:t>
              </a:r>
              <a:r>
                <a:rPr lang="zh-CN" altLang="en-US" sz="1800" b="1" dirty="0">
                  <a:latin typeface="宋体" pitchFamily="2" charset="-122"/>
                </a:rPr>
                <a:t>工作</a:t>
              </a:r>
              <a:r>
                <a:rPr lang="zh-CN" altLang="en-US" sz="1800" b="1" dirty="0" smtClean="0">
                  <a:latin typeface="宋体" pitchFamily="2" charset="-122"/>
                </a:rPr>
                <a:t>流程的执行顺序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07" name="AutoShape 68"/>
            <p:cNvSpPr>
              <a:spLocks noChangeArrowheads="1"/>
            </p:cNvSpPr>
            <p:nvPr/>
          </p:nvSpPr>
          <p:spPr bwMode="auto">
            <a:xfrm>
              <a:off x="6184927" y="1431877"/>
              <a:ext cx="157163" cy="719138"/>
            </a:xfrm>
            <a:prstGeom prst="downArrow">
              <a:avLst>
                <a:gd name="adj1" fmla="val 53688"/>
                <a:gd name="adj2" fmla="val 47245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8" name="AutoShape 70"/>
            <p:cNvSpPr>
              <a:spLocks noChangeArrowheads="1"/>
            </p:cNvSpPr>
            <p:nvPr/>
          </p:nvSpPr>
          <p:spPr bwMode="auto">
            <a:xfrm>
              <a:off x="6197627" y="2711168"/>
              <a:ext cx="144463" cy="720725"/>
            </a:xfrm>
            <a:prstGeom prst="downArrow">
              <a:avLst>
                <a:gd name="adj1" fmla="val 52129"/>
                <a:gd name="adj2" fmla="val 52754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9" name="AutoShape 71"/>
            <p:cNvSpPr>
              <a:spLocks noChangeArrowheads="1"/>
            </p:cNvSpPr>
            <p:nvPr/>
          </p:nvSpPr>
          <p:spPr bwMode="auto">
            <a:xfrm>
              <a:off x="6197627" y="3720818"/>
              <a:ext cx="144463" cy="503238"/>
            </a:xfrm>
            <a:prstGeom prst="downArrow">
              <a:avLst>
                <a:gd name="adj1" fmla="val 52759"/>
                <a:gd name="adj2" fmla="val 39560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10" name="Line 75"/>
            <p:cNvSpPr>
              <a:spLocks noChangeShapeType="1"/>
            </p:cNvSpPr>
            <p:nvPr/>
          </p:nvSpPr>
          <p:spPr bwMode="auto">
            <a:xfrm>
              <a:off x="5856297" y="2711168"/>
              <a:ext cx="394777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77"/>
            <p:cNvSpPr>
              <a:spLocks noChangeShapeType="1"/>
            </p:cNvSpPr>
            <p:nvPr/>
          </p:nvSpPr>
          <p:spPr bwMode="auto">
            <a:xfrm>
              <a:off x="5854710" y="3720818"/>
              <a:ext cx="396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AutoShape 78"/>
            <p:cNvSpPr>
              <a:spLocks noChangeArrowheads="1"/>
            </p:cNvSpPr>
            <p:nvPr/>
          </p:nvSpPr>
          <p:spPr bwMode="auto">
            <a:xfrm>
              <a:off x="6932627" y="2205017"/>
              <a:ext cx="144463" cy="433323"/>
            </a:xfrm>
            <a:prstGeom prst="downArrow">
              <a:avLst>
                <a:gd name="adj1" fmla="val 56619"/>
                <a:gd name="adj2" fmla="val 39560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13" name="Line 79"/>
            <p:cNvSpPr>
              <a:spLocks noChangeShapeType="1"/>
            </p:cNvSpPr>
            <p:nvPr/>
          </p:nvSpPr>
          <p:spPr bwMode="auto">
            <a:xfrm flipH="1">
              <a:off x="7075502" y="2207682"/>
              <a:ext cx="360363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AutoShape 82"/>
            <p:cNvSpPr>
              <a:spLocks noChangeArrowheads="1"/>
            </p:cNvSpPr>
            <p:nvPr/>
          </p:nvSpPr>
          <p:spPr bwMode="auto">
            <a:xfrm>
              <a:off x="5784859" y="2090881"/>
              <a:ext cx="144463" cy="144463"/>
            </a:xfrm>
            <a:prstGeom prst="flowChartDecision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AutoShape 84"/>
            <p:cNvSpPr>
              <a:spLocks noChangeArrowheads="1"/>
            </p:cNvSpPr>
            <p:nvPr/>
          </p:nvSpPr>
          <p:spPr bwMode="auto">
            <a:xfrm>
              <a:off x="7435864" y="2135227"/>
              <a:ext cx="144463" cy="144463"/>
            </a:xfrm>
            <a:prstGeom prst="flowChartDecision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Text Box 86"/>
            <p:cNvSpPr txBox="1">
              <a:spLocks noChangeArrowheads="1"/>
            </p:cNvSpPr>
            <p:nvPr/>
          </p:nvSpPr>
          <p:spPr bwMode="auto">
            <a:xfrm>
              <a:off x="7596336" y="1991658"/>
              <a:ext cx="448628" cy="45938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600" b="1" dirty="0">
                  <a:latin typeface="宋体" pitchFamily="2" charset="-122"/>
                </a:rPr>
                <a:t>中断请求</a:t>
              </a:r>
            </a:p>
          </p:txBody>
        </p:sp>
        <p:sp>
          <p:nvSpPr>
            <p:cNvPr id="117" name="Text Box 88"/>
            <p:cNvSpPr txBox="1">
              <a:spLocks noChangeArrowheads="1"/>
            </p:cNvSpPr>
            <p:nvPr/>
          </p:nvSpPr>
          <p:spPr bwMode="auto">
            <a:xfrm>
              <a:off x="5436096" y="1847642"/>
              <a:ext cx="720080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600" b="1" dirty="0" smtClean="0">
                  <a:latin typeface="宋体" pitchFamily="2" charset="-122"/>
                </a:rPr>
                <a:t>操作码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</p:grpSp>
      <p:sp>
        <p:nvSpPr>
          <p:cNvPr id="57" name="Text Box 66"/>
          <p:cNvSpPr txBox="1">
            <a:spLocks noChangeArrowheads="1"/>
          </p:cNvSpPr>
          <p:nvPr/>
        </p:nvSpPr>
        <p:spPr bwMode="auto">
          <a:xfrm>
            <a:off x="179512" y="5365665"/>
            <a:ext cx="87852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微程序结构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最后一条微指令为</a:t>
            </a:r>
            <a:r>
              <a:rPr lang="zh-CN" altLang="en-US" b="1" dirty="0">
                <a:latin typeface="宋体" pitchFamily="2" charset="-122"/>
              </a:rPr>
              <a:t>跳转型，</a:t>
            </a:r>
            <a:r>
              <a:rPr lang="zh-CN" altLang="en-US" b="1" dirty="0" smtClean="0">
                <a:latin typeface="宋体" pitchFamily="2" charset="-122"/>
              </a:rPr>
              <a:t>其余为顺序型</a:t>
            </a:r>
            <a:endParaRPr lang="en-US" altLang="zh-CN" b="1" dirty="0" smtClean="0">
              <a:latin typeface="宋体" pitchFamily="2" charset="-122"/>
            </a:endParaRPr>
          </a:p>
          <a:p>
            <a:pPr algn="l"/>
            <a:r>
              <a:rPr lang="en-US" altLang="zh-CN" sz="2000" b="1" dirty="0" smtClean="0">
                <a:latin typeface="宋体" pitchFamily="2" charset="-122"/>
              </a:rPr>
              <a:t>                      (</a:t>
            </a:r>
            <a:r>
              <a:rPr lang="zh-CN" altLang="en-US" sz="2000" b="1" dirty="0" smtClean="0">
                <a:latin typeface="宋体" pitchFamily="2" charset="-122"/>
              </a:rPr>
              <a:t>微程序的功能所决定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179262" y="270197"/>
            <a:ext cx="8857233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*CPU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工作流程的微程序结构：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微指令格式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定长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3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微程序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种类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spc="-100" dirty="0">
                <a:latin typeface="宋体" pitchFamily="2" charset="-122"/>
              </a:rPr>
              <a:t>取指、中断等</a:t>
            </a:r>
            <a:r>
              <a:rPr lang="zh-CN" altLang="en-US" b="1" u="sng" spc="-100" dirty="0">
                <a:solidFill>
                  <a:srgbClr val="990099"/>
                </a:solidFill>
                <a:latin typeface="宋体" pitchFamily="2" charset="-122"/>
              </a:rPr>
              <a:t>公用</a:t>
            </a:r>
            <a:r>
              <a:rPr lang="zh-CN" altLang="en-US" b="1" spc="-100" dirty="0">
                <a:latin typeface="宋体" pitchFamily="2" charset="-122"/>
              </a:rPr>
              <a:t>微程序，各指令</a:t>
            </a:r>
            <a:r>
              <a:rPr lang="zh-CN" altLang="en-US" b="1" u="sng" spc="-100" dirty="0">
                <a:solidFill>
                  <a:srgbClr val="990099"/>
                </a:solidFill>
                <a:latin typeface="宋体" pitchFamily="2" charset="-122"/>
              </a:rPr>
              <a:t>功能</a:t>
            </a:r>
            <a:r>
              <a:rPr lang="zh-CN" altLang="en-US" b="1" spc="-100" dirty="0" smtClean="0">
                <a:latin typeface="宋体" pitchFamily="2" charset="-122"/>
              </a:rPr>
              <a:t>微程序</a:t>
            </a:r>
            <a:endParaRPr lang="zh-CN" altLang="en-US" sz="2200" b="1" spc="-100" dirty="0">
              <a:solidFill>
                <a:srgbClr val="CC3300"/>
              </a:solidFill>
              <a:latin typeface="宋体" pitchFamily="2" charset="-122"/>
            </a:endParaRPr>
          </a:p>
        </p:txBody>
      </p:sp>
      <p:grpSp>
        <p:nvGrpSpPr>
          <p:cNvPr id="59" name="Group 93"/>
          <p:cNvGrpSpPr>
            <a:grpSpLocks/>
          </p:cNvGrpSpPr>
          <p:nvPr/>
        </p:nvGrpSpPr>
        <p:grpSpPr bwMode="auto">
          <a:xfrm>
            <a:off x="3811860" y="836389"/>
            <a:ext cx="4000500" cy="360363"/>
            <a:chOff x="2250" y="3580"/>
            <a:chExt cx="2520" cy="227"/>
          </a:xfrm>
        </p:grpSpPr>
        <p:sp>
          <p:nvSpPr>
            <p:cNvPr id="60" name="Text Box 7"/>
            <p:cNvSpPr txBox="1">
              <a:spLocks noChangeArrowheads="1"/>
            </p:cNvSpPr>
            <p:nvPr/>
          </p:nvSpPr>
          <p:spPr bwMode="auto">
            <a:xfrm>
              <a:off x="2250" y="3580"/>
              <a:ext cx="1440" cy="227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操作控制字段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61" name="Text Box 92"/>
            <p:cNvSpPr txBox="1">
              <a:spLocks noChangeArrowheads="1"/>
            </p:cNvSpPr>
            <p:nvPr/>
          </p:nvSpPr>
          <p:spPr bwMode="auto">
            <a:xfrm>
              <a:off x="3690" y="3580"/>
              <a:ext cx="1080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顺序控制字段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Box 43"/>
          <p:cNvSpPr txBox="1">
            <a:spLocks noChangeArrowheads="1"/>
          </p:cNvSpPr>
          <p:nvPr/>
        </p:nvSpPr>
        <p:spPr bwMode="auto">
          <a:xfrm>
            <a:off x="179513" y="908720"/>
            <a:ext cx="4824536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CPU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基本功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能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的实现方法：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循环地执行指令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检测并处理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异常和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中断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    检测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方法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    处理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过程：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4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4EC7-1C56-4464-93D4-BFE47A8250B9}" type="slidenum">
              <a:rPr lang="en-US" altLang="zh-CN"/>
              <a:pPr/>
              <a:t>7</a:t>
            </a:fld>
            <a:endParaRPr lang="en-US" altLang="zh-CN" dirty="0"/>
          </a:p>
        </p:txBody>
      </p:sp>
      <p:sp>
        <p:nvSpPr>
          <p:cNvPr id="289834" name="Text Box 42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en-US" altLang="zh-CN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的工作流程</a:t>
            </a:r>
          </a:p>
        </p:txBody>
      </p:sp>
      <p:sp>
        <p:nvSpPr>
          <p:cNvPr id="289835" name="Text Box 43"/>
          <p:cNvSpPr txBox="1">
            <a:spLocks noChangeArrowheads="1"/>
          </p:cNvSpPr>
          <p:nvPr/>
        </p:nvSpPr>
        <p:spPr bwMode="auto">
          <a:xfrm>
            <a:off x="3491880" y="1362834"/>
            <a:ext cx="54726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执行过程包括取指、分析、执行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89882" name="AutoShape 9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Text Box 43"/>
          <p:cNvSpPr txBox="1">
            <a:spLocks noChangeArrowheads="1"/>
          </p:cNvSpPr>
          <p:nvPr/>
        </p:nvSpPr>
        <p:spPr bwMode="auto">
          <a:xfrm>
            <a:off x="2915815" y="2269321"/>
            <a:ext cx="410445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采样信号线</a:t>
            </a:r>
            <a:endParaRPr lang="en-US" altLang="zh-CN" sz="20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响应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硬件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、处理及返回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软件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sz="1800" b="1" dirty="0" smtClean="0">
              <a:latin typeface="宋体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372200" y="1844824"/>
            <a:ext cx="2664296" cy="1246996"/>
            <a:chOff x="2555776" y="4126220"/>
            <a:chExt cx="2664296" cy="1246996"/>
          </a:xfrm>
        </p:grpSpPr>
        <p:cxnSp>
          <p:nvCxnSpPr>
            <p:cNvPr id="3" name="直接箭头连接符 2"/>
            <p:cNvCxnSpPr/>
            <p:nvPr/>
          </p:nvCxnSpPr>
          <p:spPr bwMode="auto">
            <a:xfrm>
              <a:off x="2555776" y="4653136"/>
              <a:ext cx="1080120" cy="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接箭头连接符 52"/>
            <p:cNvCxnSpPr/>
            <p:nvPr/>
          </p:nvCxnSpPr>
          <p:spPr bwMode="auto">
            <a:xfrm>
              <a:off x="3707904" y="4653136"/>
              <a:ext cx="1512168" cy="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直接箭头连接符 53"/>
            <p:cNvCxnSpPr/>
            <p:nvPr/>
          </p:nvCxnSpPr>
          <p:spPr bwMode="auto">
            <a:xfrm flipH="1">
              <a:off x="3311860" y="4653136"/>
              <a:ext cx="324036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>
              <a:off x="3311860" y="5085184"/>
              <a:ext cx="78903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直接箭头连接符 59"/>
            <p:cNvCxnSpPr/>
            <p:nvPr/>
          </p:nvCxnSpPr>
          <p:spPr bwMode="auto">
            <a:xfrm flipH="1" flipV="1">
              <a:off x="3707904" y="4653136"/>
              <a:ext cx="392992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8" name="Text Box 102"/>
            <p:cNvSpPr txBox="1">
              <a:spLocks noChangeArrowheads="1"/>
            </p:cNvSpPr>
            <p:nvPr/>
          </p:nvSpPr>
          <p:spPr bwMode="auto">
            <a:xfrm>
              <a:off x="2843808" y="4725144"/>
              <a:ext cx="544299" cy="238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响应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9" name="Text Box 102"/>
            <p:cNvSpPr txBox="1">
              <a:spLocks noChangeArrowheads="1"/>
            </p:cNvSpPr>
            <p:nvPr/>
          </p:nvSpPr>
          <p:spPr bwMode="auto">
            <a:xfrm>
              <a:off x="3995936" y="4748004"/>
              <a:ext cx="57618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返回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0" name="Text Box 102"/>
            <p:cNvSpPr txBox="1">
              <a:spLocks noChangeArrowheads="1"/>
            </p:cNvSpPr>
            <p:nvPr/>
          </p:nvSpPr>
          <p:spPr bwMode="auto">
            <a:xfrm>
              <a:off x="3452824" y="5085184"/>
              <a:ext cx="54311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处理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4" name="Text Box 102"/>
            <p:cNvSpPr txBox="1">
              <a:spLocks noChangeArrowheads="1"/>
            </p:cNvSpPr>
            <p:nvPr/>
          </p:nvSpPr>
          <p:spPr bwMode="auto">
            <a:xfrm>
              <a:off x="2555776" y="4365104"/>
              <a:ext cx="98858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当前程序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8" name="Text Box 102"/>
            <p:cNvSpPr txBox="1">
              <a:spLocks noChangeArrowheads="1"/>
            </p:cNvSpPr>
            <p:nvPr/>
          </p:nvSpPr>
          <p:spPr bwMode="auto">
            <a:xfrm>
              <a:off x="3727432" y="4365104"/>
              <a:ext cx="14206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当前程序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续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81" name="直接箭头连接符 80"/>
            <p:cNvCxnSpPr/>
            <p:nvPr/>
          </p:nvCxnSpPr>
          <p:spPr bwMode="auto">
            <a:xfrm>
              <a:off x="3563888" y="4365104"/>
              <a:ext cx="0" cy="25412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87" name="Text Box 102"/>
            <p:cNvSpPr txBox="1">
              <a:spLocks noChangeArrowheads="1"/>
            </p:cNvSpPr>
            <p:nvPr/>
          </p:nvSpPr>
          <p:spPr bwMode="auto">
            <a:xfrm>
              <a:off x="3140224" y="4126220"/>
              <a:ext cx="783704" cy="238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有请求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90" name="Text Box 71"/>
          <p:cNvSpPr txBox="1">
            <a:spLocks noChangeArrowheads="1"/>
          </p:cNvSpPr>
          <p:nvPr/>
        </p:nvSpPr>
        <p:spPr bwMode="auto">
          <a:xfrm>
            <a:off x="179388" y="321297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的工作流程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循环的指令周期、中断周期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可缺省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971600" y="3746949"/>
            <a:ext cx="3887241" cy="2418355"/>
            <a:chOff x="1764507" y="1082657"/>
            <a:chExt cx="3887241" cy="2418355"/>
          </a:xfrm>
        </p:grpSpPr>
        <p:sp>
          <p:nvSpPr>
            <p:cNvPr id="92" name="Text Box 74"/>
            <p:cNvSpPr txBox="1">
              <a:spLocks noChangeArrowheads="1"/>
            </p:cNvSpPr>
            <p:nvPr/>
          </p:nvSpPr>
          <p:spPr bwMode="auto">
            <a:xfrm>
              <a:off x="3059113" y="1556792"/>
              <a:ext cx="1293812" cy="2847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取</a:t>
              </a:r>
              <a:r>
                <a:rPr lang="zh-CN" altLang="en-US" sz="1800" b="1" dirty="0" smtClean="0"/>
                <a:t>指令</a:t>
              </a:r>
              <a:endParaRPr lang="zh-CN" altLang="en-US" sz="1800" b="1" dirty="0"/>
            </a:p>
          </p:txBody>
        </p:sp>
        <p:sp>
          <p:nvSpPr>
            <p:cNvPr id="93" name="Text Box 76"/>
            <p:cNvSpPr txBox="1">
              <a:spLocks noChangeArrowheads="1"/>
            </p:cNvSpPr>
            <p:nvPr/>
          </p:nvSpPr>
          <p:spPr bwMode="auto">
            <a:xfrm>
              <a:off x="3059113" y="2132857"/>
              <a:ext cx="1293812" cy="28803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/>
                <a:t>执行</a:t>
              </a:r>
              <a:r>
                <a:rPr lang="zh-CN" altLang="en-US" sz="1800" b="1" dirty="0"/>
                <a:t>指令</a:t>
              </a:r>
            </a:p>
          </p:txBody>
        </p:sp>
        <p:sp>
          <p:nvSpPr>
            <p:cNvPr id="94" name="Text Box 77"/>
            <p:cNvSpPr txBox="1">
              <a:spLocks noChangeArrowheads="1"/>
            </p:cNvSpPr>
            <p:nvPr/>
          </p:nvSpPr>
          <p:spPr bwMode="auto">
            <a:xfrm>
              <a:off x="4356348" y="3085805"/>
              <a:ext cx="1295400" cy="27118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/>
                <a:t>中断响应</a:t>
              </a:r>
              <a:endParaRPr lang="zh-CN" altLang="en-US" sz="1800" b="1" dirty="0"/>
            </a:p>
          </p:txBody>
        </p:sp>
        <p:sp>
          <p:nvSpPr>
            <p:cNvPr id="95" name="AutoShape 79"/>
            <p:cNvSpPr>
              <a:spLocks noChangeArrowheads="1"/>
            </p:cNvSpPr>
            <p:nvPr/>
          </p:nvSpPr>
          <p:spPr bwMode="auto">
            <a:xfrm>
              <a:off x="3276352" y="1082657"/>
              <a:ext cx="863600" cy="258111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 smtClean="0"/>
                <a:t>启动</a:t>
              </a:r>
              <a:endParaRPr lang="zh-CN" altLang="en-US" sz="1800" b="1" dirty="0"/>
            </a:p>
          </p:txBody>
        </p:sp>
        <p:sp>
          <p:nvSpPr>
            <p:cNvPr id="96" name="Text Box 105"/>
            <p:cNvSpPr txBox="1">
              <a:spLocks noChangeArrowheads="1"/>
            </p:cNvSpPr>
            <p:nvPr/>
          </p:nvSpPr>
          <p:spPr bwMode="auto">
            <a:xfrm>
              <a:off x="4718204" y="2530964"/>
              <a:ext cx="21590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>
                  <a:latin typeface="宋体" pitchFamily="2" charset="-122"/>
                </a:rPr>
                <a:t>Y</a:t>
              </a:r>
            </a:p>
          </p:txBody>
        </p:sp>
        <p:sp>
          <p:nvSpPr>
            <p:cNvPr id="97" name="AutoShape 107"/>
            <p:cNvSpPr>
              <a:spLocks noChangeArrowheads="1"/>
            </p:cNvSpPr>
            <p:nvPr/>
          </p:nvSpPr>
          <p:spPr bwMode="auto">
            <a:xfrm>
              <a:off x="2700164" y="2629054"/>
              <a:ext cx="2016223" cy="367898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 smtClean="0">
                  <a:solidFill>
                    <a:schemeClr val="accent2"/>
                  </a:solidFill>
                </a:rPr>
                <a:t>有</a:t>
              </a:r>
              <a:r>
                <a:rPr lang="zh-CN" altLang="en-US" sz="1800" b="1" dirty="0" smtClean="0"/>
                <a:t>中断请求？</a:t>
              </a:r>
              <a:endParaRPr lang="zh-CN" altLang="en-US" sz="1800" b="1" dirty="0"/>
            </a:p>
          </p:txBody>
        </p:sp>
        <p:sp>
          <p:nvSpPr>
            <p:cNvPr id="98" name="Text Box 110"/>
            <p:cNvSpPr txBox="1">
              <a:spLocks noChangeArrowheads="1"/>
            </p:cNvSpPr>
            <p:nvPr/>
          </p:nvSpPr>
          <p:spPr bwMode="auto">
            <a:xfrm>
              <a:off x="3492500" y="3017733"/>
              <a:ext cx="2159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>
                  <a:latin typeface="宋体" pitchFamily="2" charset="-122"/>
                </a:rPr>
                <a:t>N</a:t>
              </a:r>
            </a:p>
          </p:txBody>
        </p:sp>
        <p:sp>
          <p:nvSpPr>
            <p:cNvPr id="99" name="AutoShape 114"/>
            <p:cNvSpPr>
              <a:spLocks/>
            </p:cNvSpPr>
            <p:nvPr/>
          </p:nvSpPr>
          <p:spPr bwMode="auto">
            <a:xfrm>
              <a:off x="2412207" y="1556920"/>
              <a:ext cx="71933" cy="863969"/>
            </a:xfrm>
            <a:prstGeom prst="leftBrace">
              <a:avLst>
                <a:gd name="adj1" fmla="val 4758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Text Box 115"/>
            <p:cNvSpPr txBox="1">
              <a:spLocks noChangeArrowheads="1"/>
            </p:cNvSpPr>
            <p:nvPr/>
          </p:nvSpPr>
          <p:spPr bwMode="auto">
            <a:xfrm>
              <a:off x="1764507" y="1700808"/>
              <a:ext cx="647700" cy="5040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指令周期</a:t>
              </a:r>
            </a:p>
          </p:txBody>
        </p:sp>
        <p:sp>
          <p:nvSpPr>
            <p:cNvPr id="101" name="AutoShape 117"/>
            <p:cNvSpPr>
              <a:spLocks/>
            </p:cNvSpPr>
            <p:nvPr/>
          </p:nvSpPr>
          <p:spPr bwMode="auto">
            <a:xfrm>
              <a:off x="2412207" y="3085804"/>
              <a:ext cx="71437" cy="272849"/>
            </a:xfrm>
            <a:prstGeom prst="leftBrace">
              <a:avLst>
                <a:gd name="adj1" fmla="val 2471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Text Box 119"/>
            <p:cNvSpPr txBox="1">
              <a:spLocks noChangeArrowheads="1"/>
            </p:cNvSpPr>
            <p:nvPr/>
          </p:nvSpPr>
          <p:spPr bwMode="auto">
            <a:xfrm>
              <a:off x="1764507" y="2949404"/>
              <a:ext cx="647700" cy="551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中断周期</a:t>
              </a:r>
            </a:p>
          </p:txBody>
        </p:sp>
        <p:cxnSp>
          <p:nvCxnSpPr>
            <p:cNvPr id="103" name="直接箭头连接符 102"/>
            <p:cNvCxnSpPr>
              <a:stCxn id="92" idx="2"/>
              <a:endCxn id="93" idx="0"/>
            </p:cNvCxnSpPr>
            <p:nvPr/>
          </p:nvCxnSpPr>
          <p:spPr bwMode="auto">
            <a:xfrm>
              <a:off x="3706019" y="1841524"/>
              <a:ext cx="0" cy="2913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4" name="直接箭头连接符 103"/>
            <p:cNvCxnSpPr>
              <a:stCxn id="95" idx="2"/>
              <a:endCxn id="92" idx="0"/>
            </p:cNvCxnSpPr>
            <p:nvPr/>
          </p:nvCxnSpPr>
          <p:spPr bwMode="auto">
            <a:xfrm flipH="1">
              <a:off x="3706019" y="1340768"/>
              <a:ext cx="2133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5" name="直接箭头连接符 104"/>
            <p:cNvCxnSpPr>
              <a:stCxn id="93" idx="2"/>
              <a:endCxn id="97" idx="0"/>
            </p:cNvCxnSpPr>
            <p:nvPr/>
          </p:nvCxnSpPr>
          <p:spPr bwMode="auto">
            <a:xfrm>
              <a:off x="3706019" y="2420889"/>
              <a:ext cx="2257" cy="2081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6" name="直接箭头连接符 97"/>
            <p:cNvCxnSpPr>
              <a:stCxn id="97" idx="2"/>
            </p:cNvCxnSpPr>
            <p:nvPr/>
          </p:nvCxnSpPr>
          <p:spPr bwMode="auto">
            <a:xfrm rot="5400000">
              <a:off x="2880183" y="2672917"/>
              <a:ext cx="504059" cy="115212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7" name="直接箭头连接符 98"/>
            <p:cNvCxnSpPr>
              <a:stCxn id="97" idx="3"/>
              <a:endCxn id="94" idx="0"/>
            </p:cNvCxnSpPr>
            <p:nvPr/>
          </p:nvCxnSpPr>
          <p:spPr bwMode="auto">
            <a:xfrm>
              <a:off x="4716387" y="2813003"/>
              <a:ext cx="287661" cy="27280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箭头连接符 98"/>
            <p:cNvCxnSpPr>
              <a:stCxn id="94" idx="2"/>
            </p:cNvCxnSpPr>
            <p:nvPr/>
          </p:nvCxnSpPr>
          <p:spPr bwMode="auto">
            <a:xfrm rot="5400000">
              <a:off x="4283025" y="2779987"/>
              <a:ext cx="144019" cy="129802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直接箭头连接符 98"/>
            <p:cNvCxnSpPr/>
            <p:nvPr/>
          </p:nvCxnSpPr>
          <p:spPr bwMode="auto">
            <a:xfrm rot="5400000" flipH="1" flipV="1">
              <a:off x="2086967" y="1881960"/>
              <a:ext cx="2088232" cy="1149871"/>
            </a:xfrm>
            <a:prstGeom prst="bentConnector3">
              <a:avLst>
                <a:gd name="adj1" fmla="val 10027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2" name="组合 31"/>
          <p:cNvGrpSpPr/>
          <p:nvPr/>
        </p:nvGrpSpPr>
        <p:grpSpPr>
          <a:xfrm>
            <a:off x="3563441" y="3746949"/>
            <a:ext cx="1371079" cy="1194216"/>
            <a:chOff x="5145013" y="3746952"/>
            <a:chExt cx="1371079" cy="1194216"/>
          </a:xfrm>
        </p:grpSpPr>
        <p:sp>
          <p:nvSpPr>
            <p:cNvPr id="118" name="AutoShape 79"/>
            <p:cNvSpPr>
              <a:spLocks noChangeArrowheads="1"/>
            </p:cNvSpPr>
            <p:nvPr/>
          </p:nvSpPr>
          <p:spPr bwMode="auto">
            <a:xfrm>
              <a:off x="5652492" y="3746952"/>
              <a:ext cx="863600" cy="258111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 smtClean="0"/>
                <a:t>停机</a:t>
              </a:r>
              <a:endParaRPr lang="zh-CN" altLang="en-US" sz="1800" b="1" dirty="0"/>
            </a:p>
          </p:txBody>
        </p:sp>
        <p:cxnSp>
          <p:nvCxnSpPr>
            <p:cNvPr id="119" name="直接箭头连接符 98"/>
            <p:cNvCxnSpPr>
              <a:endCxn id="118" idx="2"/>
            </p:cNvCxnSpPr>
            <p:nvPr/>
          </p:nvCxnSpPr>
          <p:spPr bwMode="auto">
            <a:xfrm flipV="1">
              <a:off x="5145013" y="4005063"/>
              <a:ext cx="939279" cy="936105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0" name="Text Box 119"/>
            <p:cNvSpPr txBox="1">
              <a:spLocks noChangeArrowheads="1"/>
            </p:cNvSpPr>
            <p:nvPr/>
          </p:nvSpPr>
          <p:spPr bwMode="auto">
            <a:xfrm>
              <a:off x="5364460" y="4293096"/>
              <a:ext cx="723566" cy="504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>
                  <a:latin typeface="宋体" pitchFamily="2" charset="-122"/>
                </a:rPr>
                <a:t>停机</a:t>
              </a:r>
              <a:endParaRPr lang="en-US" altLang="zh-CN" sz="1600" b="1" dirty="0" smtClean="0">
                <a:latin typeface="宋体" pitchFamily="2" charset="-122"/>
              </a:endParaRPr>
            </a:p>
            <a:p>
              <a:r>
                <a:rPr lang="zh-CN" altLang="en-US" sz="1600" b="1" dirty="0" smtClean="0">
                  <a:latin typeface="宋体" pitchFamily="2" charset="-122"/>
                </a:rPr>
                <a:t>指令时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</p:grpSp>
      <p:sp>
        <p:nvSpPr>
          <p:cNvPr id="123" name="Text Box 43"/>
          <p:cNvSpPr txBox="1">
            <a:spLocks noChangeArrowheads="1"/>
          </p:cNvSpPr>
          <p:nvPr/>
        </p:nvSpPr>
        <p:spPr bwMode="auto">
          <a:xfrm>
            <a:off x="4932040" y="4327933"/>
            <a:ext cx="38884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时间控制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使用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主时钟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脉冲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CPU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的分类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单周期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多周期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</a:p>
        </p:txBody>
      </p:sp>
      <p:sp>
        <p:nvSpPr>
          <p:cNvPr id="124" name="线形标注 2 123"/>
          <p:cNvSpPr/>
          <p:nvPr/>
        </p:nvSpPr>
        <p:spPr bwMode="auto">
          <a:xfrm>
            <a:off x="4139505" y="4907726"/>
            <a:ext cx="1802016" cy="321471"/>
          </a:xfrm>
          <a:prstGeom prst="borderCallout2">
            <a:avLst>
              <a:gd name="adj1" fmla="val 51914"/>
              <a:gd name="adj2" fmla="val -593"/>
              <a:gd name="adj3" fmla="val 52386"/>
              <a:gd name="adj4" fmla="val -14498"/>
              <a:gd name="adj5" fmla="val 128372"/>
              <a:gd name="adj6" fmla="val -53412"/>
            </a:avLst>
          </a:prstGeom>
          <a:solidFill>
            <a:srgbClr val="CCFFFF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 smtClean="0">
                <a:solidFill>
                  <a:schemeClr val="accent2"/>
                </a:solidFill>
                <a:latin typeface="宋体" pitchFamily="2" charset="-122"/>
              </a:rPr>
              <a:t>检测</a:t>
            </a:r>
            <a:r>
              <a:rPr lang="zh-CN" altLang="en-US" sz="1800" b="1" dirty="0" smtClean="0">
                <a:latin typeface="宋体" pitchFamily="2" charset="-122"/>
              </a:rPr>
              <a:t>异常及中断</a:t>
            </a:r>
            <a:endParaRPr lang="zh-CN" altLang="en-US" sz="1800" b="1" dirty="0">
              <a:latin typeface="宋体" pitchFamily="2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5364088" y="3573016"/>
            <a:ext cx="2016224" cy="540057"/>
            <a:chOff x="5292080" y="3573018"/>
            <a:chExt cx="2016224" cy="540057"/>
          </a:xfrm>
        </p:grpSpPr>
        <p:sp>
          <p:nvSpPr>
            <p:cNvPr id="139" name="Text Box 102"/>
            <p:cNvSpPr txBox="1">
              <a:spLocks noChangeArrowheads="1"/>
            </p:cNvSpPr>
            <p:nvPr/>
          </p:nvSpPr>
          <p:spPr bwMode="auto">
            <a:xfrm>
              <a:off x="5292080" y="3789040"/>
              <a:ext cx="2016224" cy="3240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2000" b="1" dirty="0" smtClean="0">
                  <a:latin typeface="宋体" pitchFamily="2" charset="-122"/>
                </a:rPr>
                <a:t>检测异常和中断、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58" name="左大括号 57"/>
            <p:cNvSpPr/>
            <p:nvPr/>
          </p:nvSpPr>
          <p:spPr bwMode="auto">
            <a:xfrm rot="5400000">
              <a:off x="6109645" y="2755453"/>
              <a:ext cx="360039" cy="1995170"/>
            </a:xfrm>
            <a:prstGeom prst="leftBrace">
              <a:avLst>
                <a:gd name="adj1" fmla="val 18915"/>
                <a:gd name="adj2" fmla="val 93309"/>
              </a:avLst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52" name="AutoShape 9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61" name="AutoShape 9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9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35" grpId="0"/>
      <p:bldP spid="50" grpId="0"/>
      <p:bldP spid="90" grpId="0"/>
      <p:bldP spid="123" grpId="0"/>
      <p:bldP spid="124" grpId="0" animBg="1"/>
      <p:bldP spid="124" grpI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410BA-B66A-4881-B6A5-3896E11F57A0}" type="slidenum">
              <a:rPr lang="en-US" altLang="zh-CN"/>
              <a:pPr/>
              <a:t>70</a:t>
            </a:fld>
            <a:endParaRPr lang="en-US" altLang="zh-CN" dirty="0"/>
          </a:p>
        </p:txBody>
      </p:sp>
      <p:sp>
        <p:nvSpPr>
          <p:cNvPr id="515114" name="Text Box 42"/>
          <p:cNvSpPr txBox="1">
            <a:spLocks noChangeArrowheads="1"/>
          </p:cNvSpPr>
          <p:nvPr/>
        </p:nvSpPr>
        <p:spPr bwMode="auto">
          <a:xfrm>
            <a:off x="179388" y="38960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微程序</a:t>
            </a:r>
            <a:r>
              <a:rPr lang="en-US" altLang="zh-CN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CU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的组成与工作原理</a:t>
            </a:r>
            <a:endParaRPr lang="zh-CN" altLang="en-US" sz="2800" b="1" dirty="0">
              <a:latin typeface="宋体" pitchFamily="2" charset="-122"/>
              <a:ea typeface="黑体" pitchFamily="2" charset="-122"/>
            </a:endParaRPr>
          </a:p>
        </p:txBody>
      </p:sp>
      <p:sp>
        <p:nvSpPr>
          <p:cNvPr id="515115" name="Text Box 43"/>
          <p:cNvSpPr txBox="1">
            <a:spLocks noChangeArrowheads="1"/>
          </p:cNvSpPr>
          <p:nvPr/>
        </p:nvSpPr>
        <p:spPr bwMode="auto">
          <a:xfrm>
            <a:off x="179388" y="98072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基本组成：</a:t>
            </a:r>
            <a:r>
              <a:rPr lang="zh-CN" altLang="en-US" b="1" dirty="0" smtClean="0">
                <a:latin typeface="宋体" pitchFamily="2" charset="-122"/>
              </a:rPr>
              <a:t>结构与硬布线</a:t>
            </a:r>
            <a:r>
              <a:rPr lang="en-US" altLang="zh-CN" b="1" dirty="0" smtClean="0">
                <a:latin typeface="宋体" pitchFamily="2" charset="-122"/>
              </a:rPr>
              <a:t>CU</a:t>
            </a:r>
            <a:r>
              <a:rPr lang="zh-CN" altLang="en-US" b="1" dirty="0" smtClean="0">
                <a:latin typeface="宋体" pitchFamily="2" charset="-122"/>
              </a:rPr>
              <a:t>相同，内部电路有差别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515246" name="Text Box 174"/>
          <p:cNvSpPr txBox="1">
            <a:spLocks noChangeArrowheads="1"/>
          </p:cNvSpPr>
          <p:nvPr/>
        </p:nvSpPr>
        <p:spPr bwMode="auto">
          <a:xfrm>
            <a:off x="179388" y="5044097"/>
            <a:ext cx="8785225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时序信号形成电路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一级时序         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～两级时序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   信号的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循环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周期：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zh-CN" altLang="en-US" sz="2200" b="1" dirty="0" smtClean="0">
                <a:latin typeface="宋体" pitchFamily="2" charset="-122"/>
              </a:rPr>
              <a:t>个微指令周期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           工作脉冲数：</a:t>
            </a:r>
            <a:r>
              <a:rPr lang="en-US" altLang="zh-CN" sz="2000" dirty="0" err="1" smtClean="0"/>
              <a:t>μ</a:t>
            </a:r>
            <a:r>
              <a:rPr lang="en-US" altLang="zh-CN" sz="2000" b="1" dirty="0" err="1" smtClean="0">
                <a:latin typeface="宋体" pitchFamily="2" charset="-122"/>
              </a:rPr>
              <a:t>OPCmd</a:t>
            </a:r>
            <a:r>
              <a:rPr lang="zh-CN" altLang="en-US" sz="2000" b="1" dirty="0" smtClean="0">
                <a:latin typeface="宋体" pitchFamily="2" charset="-122"/>
              </a:rPr>
              <a:t>所需＋</a:t>
            </a:r>
            <a:r>
              <a:rPr lang="en-US" altLang="zh-CN" sz="2000" b="1" dirty="0" smtClean="0">
                <a:latin typeface="宋体" pitchFamily="2" charset="-122"/>
              </a:rPr>
              <a:t>1        (</a:t>
            </a:r>
            <a:r>
              <a:rPr lang="zh-CN" altLang="en-US" sz="2000" b="1" dirty="0" smtClean="0">
                <a:latin typeface="宋体" pitchFamily="2" charset="-122"/>
              </a:rPr>
              <a:t>～</a:t>
            </a:r>
            <a:r>
              <a:rPr lang="en-US" altLang="zh-CN" sz="2000" dirty="0"/>
              <a:t> </a:t>
            </a:r>
            <a:r>
              <a:rPr lang="en-US" altLang="zh-CN" sz="2000" dirty="0" err="1"/>
              <a:t>μ</a:t>
            </a:r>
            <a:r>
              <a:rPr lang="en-US" altLang="zh-CN" sz="2000" b="1" dirty="0" err="1">
                <a:latin typeface="宋体" pitchFamily="2" charset="-122"/>
              </a:rPr>
              <a:t>OPCmd</a:t>
            </a:r>
            <a:r>
              <a:rPr lang="zh-CN" altLang="en-US" sz="2000" b="1" dirty="0">
                <a:latin typeface="宋体" pitchFamily="2" charset="-122"/>
              </a:rPr>
              <a:t>所需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515261" name="AutoShape 18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AutoShape 18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9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9" name="组合 98"/>
          <p:cNvGrpSpPr/>
          <p:nvPr/>
        </p:nvGrpSpPr>
        <p:grpSpPr>
          <a:xfrm>
            <a:off x="833723" y="1556792"/>
            <a:ext cx="7698717" cy="2592288"/>
            <a:chOff x="833723" y="2132856"/>
            <a:chExt cx="7698717" cy="2592288"/>
          </a:xfrm>
        </p:grpSpPr>
        <p:sp>
          <p:nvSpPr>
            <p:cNvPr id="100" name="Text Box 101"/>
            <p:cNvSpPr txBox="1">
              <a:spLocks noChangeArrowheads="1"/>
            </p:cNvSpPr>
            <p:nvPr/>
          </p:nvSpPr>
          <p:spPr bwMode="auto">
            <a:xfrm>
              <a:off x="2123728" y="3429000"/>
              <a:ext cx="1008112" cy="578897"/>
            </a:xfrm>
            <a:prstGeom prst="rect">
              <a:avLst/>
            </a:prstGeom>
            <a:solidFill>
              <a:srgbClr val="CC99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时序信号形成电路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01" name="Rectangle 120" descr="轮廓式菱形"/>
            <p:cNvSpPr>
              <a:spLocks noChangeArrowheads="1"/>
            </p:cNvSpPr>
            <p:nvPr/>
          </p:nvSpPr>
          <p:spPr bwMode="auto">
            <a:xfrm>
              <a:off x="3419872" y="2204864"/>
              <a:ext cx="5040560" cy="194578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Text Box 142"/>
            <p:cNvSpPr txBox="1">
              <a:spLocks noChangeArrowheads="1"/>
            </p:cNvSpPr>
            <p:nvPr/>
          </p:nvSpPr>
          <p:spPr bwMode="auto">
            <a:xfrm>
              <a:off x="4707631" y="2564904"/>
              <a:ext cx="720080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3" name="Text Box 143"/>
            <p:cNvSpPr txBox="1">
              <a:spLocks noChangeArrowheads="1"/>
            </p:cNvSpPr>
            <p:nvPr/>
          </p:nvSpPr>
          <p:spPr bwMode="auto">
            <a:xfrm>
              <a:off x="5787752" y="2423443"/>
              <a:ext cx="2448272" cy="6477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控制存储器</a:t>
              </a:r>
              <a:r>
                <a:rPr lang="en-US" altLang="zh-CN" sz="2000" b="1" dirty="0" smtClean="0">
                  <a:latin typeface="宋体" pitchFamily="2" charset="-122"/>
                </a:rPr>
                <a:t>CS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04" name="Text Box 144"/>
            <p:cNvSpPr txBox="1">
              <a:spLocks noChangeArrowheads="1"/>
            </p:cNvSpPr>
            <p:nvPr/>
          </p:nvSpPr>
          <p:spPr bwMode="auto">
            <a:xfrm>
              <a:off x="5283695" y="3287043"/>
              <a:ext cx="504056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5" name="Text Box 155"/>
            <p:cNvSpPr txBox="1">
              <a:spLocks noChangeArrowheads="1"/>
            </p:cNvSpPr>
            <p:nvPr/>
          </p:nvSpPr>
          <p:spPr bwMode="auto">
            <a:xfrm>
              <a:off x="3553240" y="2492896"/>
              <a:ext cx="794351" cy="9376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微地址</a:t>
              </a:r>
              <a:r>
                <a:rPr lang="zh-CN" altLang="en-US" sz="1800" b="1" dirty="0" smtClean="0">
                  <a:latin typeface="宋体" pitchFamily="2" charset="-122"/>
                </a:rPr>
                <a:t>形成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r>
                <a:rPr lang="zh-CN" altLang="en-US" sz="1800" b="1" dirty="0" smtClean="0">
                  <a:latin typeface="宋体" pitchFamily="2" charset="-122"/>
                </a:rPr>
                <a:t>电路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06" name="Text Box 158"/>
            <p:cNvSpPr txBox="1">
              <a:spLocks noChangeArrowheads="1"/>
            </p:cNvSpPr>
            <p:nvPr/>
          </p:nvSpPr>
          <p:spPr bwMode="auto">
            <a:xfrm>
              <a:off x="5715383" y="3791868"/>
              <a:ext cx="1512528" cy="2873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微命令译码器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07" name="Text Box 162"/>
            <p:cNvSpPr txBox="1">
              <a:spLocks noChangeArrowheads="1"/>
            </p:cNvSpPr>
            <p:nvPr/>
          </p:nvSpPr>
          <p:spPr bwMode="auto">
            <a:xfrm>
              <a:off x="5499720" y="4437112"/>
              <a:ext cx="208859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所有</a:t>
              </a:r>
              <a:r>
                <a:rPr lang="zh-CN" altLang="en-US" sz="1800" b="1" dirty="0" smtClean="0">
                  <a:latin typeface="+mn-ea"/>
                  <a:ea typeface="+mn-ea"/>
                </a:rPr>
                <a:t>的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+mn-ea"/>
                  <a:ea typeface="+mn-ea"/>
                </a:rPr>
                <a:t>OP</a:t>
              </a:r>
              <a:r>
                <a:rPr lang="zh-CN" altLang="en-US" sz="1800" b="1" dirty="0" smtClean="0"/>
                <a:t>控制信号</a:t>
              </a:r>
              <a:endParaRPr lang="zh-CN" altLang="en-US" sz="1800" b="1" dirty="0"/>
            </a:p>
          </p:txBody>
        </p:sp>
        <p:sp>
          <p:nvSpPr>
            <p:cNvPr id="108" name="Text Box 169"/>
            <p:cNvSpPr txBox="1">
              <a:spLocks noChangeArrowheads="1"/>
            </p:cNvSpPr>
            <p:nvPr/>
          </p:nvSpPr>
          <p:spPr bwMode="auto">
            <a:xfrm>
              <a:off x="6221758" y="4221088"/>
              <a:ext cx="646113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……</a:t>
              </a:r>
            </a:p>
          </p:txBody>
        </p:sp>
        <p:sp>
          <p:nvSpPr>
            <p:cNvPr id="109" name="Text Box 170"/>
            <p:cNvSpPr txBox="1">
              <a:spLocks noChangeArrowheads="1"/>
            </p:cNvSpPr>
            <p:nvPr/>
          </p:nvSpPr>
          <p:spPr bwMode="auto">
            <a:xfrm>
              <a:off x="3696976" y="3501008"/>
              <a:ext cx="1366838" cy="5778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r>
                <a:rPr lang="zh-CN" altLang="en-US" sz="1800" b="1" dirty="0" smtClean="0">
                  <a:latin typeface="宋体" pitchFamily="2" charset="-122"/>
                </a:rPr>
                <a:t>控制信号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r>
                <a:rPr lang="zh-CN" altLang="en-US" sz="1800" b="1" dirty="0" smtClean="0">
                  <a:latin typeface="宋体" pitchFamily="2" charset="-122"/>
                </a:rPr>
                <a:t>形成</a:t>
              </a:r>
              <a:r>
                <a:rPr lang="zh-CN" altLang="en-US" sz="1800" b="1" dirty="0">
                  <a:latin typeface="宋体" pitchFamily="2" charset="-122"/>
                </a:rPr>
                <a:t>电路</a:t>
              </a:r>
            </a:p>
          </p:txBody>
        </p:sp>
        <p:sp>
          <p:nvSpPr>
            <p:cNvPr id="110" name="Text Box 171"/>
            <p:cNvSpPr txBox="1">
              <a:spLocks noChangeArrowheads="1"/>
            </p:cNvSpPr>
            <p:nvPr/>
          </p:nvSpPr>
          <p:spPr bwMode="auto">
            <a:xfrm>
              <a:off x="5787752" y="3287044"/>
              <a:ext cx="1373150" cy="28575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操作控制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11" name="Text Box 172"/>
            <p:cNvSpPr txBox="1">
              <a:spLocks noChangeArrowheads="1"/>
            </p:cNvSpPr>
            <p:nvPr/>
          </p:nvSpPr>
          <p:spPr bwMode="auto">
            <a:xfrm>
              <a:off x="7159313" y="3284091"/>
              <a:ext cx="1076710" cy="288925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顺序控制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112" name="直接箭头连接符 111"/>
            <p:cNvCxnSpPr/>
            <p:nvPr/>
          </p:nvCxnSpPr>
          <p:spPr bwMode="auto">
            <a:xfrm>
              <a:off x="5427711" y="2708920"/>
              <a:ext cx="36004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3" name="直接箭头连接符 112"/>
            <p:cNvCxnSpPr/>
            <p:nvPr/>
          </p:nvCxnSpPr>
          <p:spPr bwMode="auto">
            <a:xfrm>
              <a:off x="7157726" y="3071143"/>
              <a:ext cx="3175" cy="2159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113"/>
            <p:cNvCxnSpPr/>
            <p:nvPr/>
          </p:nvCxnSpPr>
          <p:spPr bwMode="auto">
            <a:xfrm>
              <a:off x="6504656" y="3573140"/>
              <a:ext cx="3175" cy="2159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5" name="直接箭头连接符 114"/>
            <p:cNvCxnSpPr/>
            <p:nvPr/>
          </p:nvCxnSpPr>
          <p:spPr bwMode="auto">
            <a:xfrm>
              <a:off x="4347591" y="2708920"/>
              <a:ext cx="36004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6" name="直接连接符 64"/>
            <p:cNvCxnSpPr>
              <a:stCxn id="111" idx="2"/>
              <a:endCxn id="105" idx="0"/>
            </p:cNvCxnSpPr>
            <p:nvPr/>
          </p:nvCxnSpPr>
          <p:spPr bwMode="auto">
            <a:xfrm rot="5400000" flipH="1">
              <a:off x="5283982" y="1159330"/>
              <a:ext cx="1080120" cy="3747252"/>
            </a:xfrm>
            <a:prstGeom prst="bentConnector5">
              <a:avLst>
                <a:gd name="adj1" fmla="val -21164"/>
                <a:gd name="adj2" fmla="val -17254"/>
                <a:gd name="adj3" fmla="val 11787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7" name="直接箭头连接符 116"/>
            <p:cNvCxnSpPr/>
            <p:nvPr/>
          </p:nvCxnSpPr>
          <p:spPr bwMode="auto">
            <a:xfrm>
              <a:off x="6147791" y="4077072"/>
              <a:ext cx="0" cy="3599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直接箭头连接符 117"/>
            <p:cNvCxnSpPr/>
            <p:nvPr/>
          </p:nvCxnSpPr>
          <p:spPr bwMode="auto">
            <a:xfrm>
              <a:off x="6939879" y="4077072"/>
              <a:ext cx="0" cy="3599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9" name="直接箭头连接符 118"/>
            <p:cNvCxnSpPr/>
            <p:nvPr/>
          </p:nvCxnSpPr>
          <p:spPr bwMode="auto">
            <a:xfrm>
              <a:off x="3059832" y="2564904"/>
              <a:ext cx="48098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0" name="直接箭头连接符 119"/>
            <p:cNvCxnSpPr/>
            <p:nvPr/>
          </p:nvCxnSpPr>
          <p:spPr bwMode="auto">
            <a:xfrm>
              <a:off x="3051448" y="2852936"/>
              <a:ext cx="50179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1" name="Text Box 134"/>
            <p:cNvSpPr txBox="1">
              <a:spLocks noChangeArrowheads="1"/>
            </p:cNvSpPr>
            <p:nvPr/>
          </p:nvSpPr>
          <p:spPr bwMode="auto">
            <a:xfrm>
              <a:off x="2555776" y="2460955"/>
              <a:ext cx="504056" cy="488233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22" name="直接箭头连接符 121"/>
            <p:cNvCxnSpPr/>
            <p:nvPr/>
          </p:nvCxnSpPr>
          <p:spPr bwMode="auto">
            <a:xfrm>
              <a:off x="1840432" y="2714511"/>
              <a:ext cx="71320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直接箭头连接符 122"/>
            <p:cNvCxnSpPr/>
            <p:nvPr/>
          </p:nvCxnSpPr>
          <p:spPr bwMode="auto">
            <a:xfrm>
              <a:off x="1840432" y="3068960"/>
              <a:ext cx="171280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4" name="直接箭头连接符 123"/>
            <p:cNvCxnSpPr/>
            <p:nvPr/>
          </p:nvCxnSpPr>
          <p:spPr bwMode="auto">
            <a:xfrm>
              <a:off x="1840432" y="3284091"/>
              <a:ext cx="1715072" cy="89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5" name="直接连接符 89"/>
            <p:cNvCxnSpPr/>
            <p:nvPr/>
          </p:nvCxnSpPr>
          <p:spPr bwMode="auto">
            <a:xfrm>
              <a:off x="2888258" y="4007897"/>
              <a:ext cx="387598" cy="141183"/>
            </a:xfrm>
            <a:prstGeom prst="bentConnector3">
              <a:avLst>
                <a:gd name="adj1" fmla="val -2425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直接箭头连接符 125"/>
            <p:cNvCxnSpPr/>
            <p:nvPr/>
          </p:nvCxnSpPr>
          <p:spPr bwMode="auto">
            <a:xfrm>
              <a:off x="2411760" y="4006333"/>
              <a:ext cx="0" cy="43077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7" name="直接箭头连接符 126"/>
            <p:cNvCxnSpPr/>
            <p:nvPr/>
          </p:nvCxnSpPr>
          <p:spPr bwMode="auto">
            <a:xfrm>
              <a:off x="2768562" y="4007897"/>
              <a:ext cx="3238" cy="42921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8" name="Text Box 169"/>
            <p:cNvSpPr txBox="1">
              <a:spLocks noChangeArrowheads="1"/>
            </p:cNvSpPr>
            <p:nvPr/>
          </p:nvSpPr>
          <p:spPr bwMode="auto">
            <a:xfrm>
              <a:off x="2411760" y="4221088"/>
              <a:ext cx="356802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+mn-ea"/>
                  <a:ea typeface="+mn-ea"/>
                </a:rPr>
                <a:t>…</a:t>
              </a:r>
              <a:endParaRPr lang="en-US" altLang="zh-CN" sz="1800" b="1" dirty="0">
                <a:solidFill>
                  <a:srgbClr val="990099"/>
                </a:solidFill>
                <a:latin typeface="+mn-ea"/>
                <a:ea typeface="+mn-ea"/>
              </a:endParaRPr>
            </a:p>
          </p:txBody>
        </p:sp>
        <p:sp>
          <p:nvSpPr>
            <p:cNvPr id="129" name="Text Box 162"/>
            <p:cNvSpPr txBox="1">
              <a:spLocks noChangeArrowheads="1"/>
            </p:cNvSpPr>
            <p:nvPr/>
          </p:nvSpPr>
          <p:spPr bwMode="auto">
            <a:xfrm>
              <a:off x="1755304" y="4437112"/>
              <a:ext cx="1691056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所有</a:t>
              </a:r>
              <a:r>
                <a:rPr lang="zh-CN" altLang="en-US" sz="1800" b="1" dirty="0" smtClean="0">
                  <a:latin typeface="+mn-ea"/>
                  <a:ea typeface="+mn-ea"/>
                </a:rPr>
                <a:t>的工作脉冲</a:t>
              </a:r>
              <a:endParaRPr lang="zh-CN" altLang="en-US" sz="1800" b="1" dirty="0"/>
            </a:p>
          </p:txBody>
        </p:sp>
        <p:sp>
          <p:nvSpPr>
            <p:cNvPr id="130" name="Text Box 162"/>
            <p:cNvSpPr txBox="1">
              <a:spLocks noChangeArrowheads="1"/>
            </p:cNvSpPr>
            <p:nvPr/>
          </p:nvSpPr>
          <p:spPr bwMode="auto">
            <a:xfrm>
              <a:off x="1034063" y="2564904"/>
              <a:ext cx="807772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/>
                <a:t>指令字</a:t>
              </a:r>
              <a:endParaRPr lang="zh-CN" altLang="en-US" sz="1800" b="1" dirty="0"/>
            </a:p>
          </p:txBody>
        </p:sp>
        <p:cxnSp>
          <p:nvCxnSpPr>
            <p:cNvPr id="131" name="直接箭头连接符 130"/>
            <p:cNvCxnSpPr/>
            <p:nvPr/>
          </p:nvCxnSpPr>
          <p:spPr bwMode="auto">
            <a:xfrm>
              <a:off x="1840432" y="3573016"/>
              <a:ext cx="28329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2" name="直接箭头连接符 131"/>
            <p:cNvCxnSpPr/>
            <p:nvPr/>
          </p:nvCxnSpPr>
          <p:spPr bwMode="auto">
            <a:xfrm>
              <a:off x="1840432" y="3861048"/>
              <a:ext cx="28329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3" name="Text Box 162"/>
            <p:cNvSpPr txBox="1">
              <a:spLocks noChangeArrowheads="1"/>
            </p:cNvSpPr>
            <p:nvPr/>
          </p:nvSpPr>
          <p:spPr bwMode="auto">
            <a:xfrm>
              <a:off x="833723" y="2888453"/>
              <a:ext cx="1008112" cy="54054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/>
                <a:t>程序状态</a:t>
              </a:r>
              <a:endParaRPr lang="en-US" altLang="zh-CN" sz="1800" b="1" dirty="0" smtClean="0"/>
            </a:p>
            <a:p>
              <a:r>
                <a:rPr lang="zh-CN" altLang="en-US" sz="1800" b="1" dirty="0" smtClean="0"/>
                <a:t>机器状态</a:t>
              </a:r>
              <a:endParaRPr lang="zh-CN" altLang="en-US" sz="1800" b="1" dirty="0"/>
            </a:p>
          </p:txBody>
        </p:sp>
        <p:sp>
          <p:nvSpPr>
            <p:cNvPr id="134" name="Text Box 169"/>
            <p:cNvSpPr txBox="1">
              <a:spLocks noChangeArrowheads="1"/>
            </p:cNvSpPr>
            <p:nvPr/>
          </p:nvSpPr>
          <p:spPr bwMode="auto">
            <a:xfrm rot="16200000">
              <a:off x="3096072" y="2600797"/>
              <a:ext cx="287684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…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135" name="Text Box 162"/>
            <p:cNvSpPr txBox="1">
              <a:spLocks noChangeArrowheads="1"/>
            </p:cNvSpPr>
            <p:nvPr/>
          </p:nvSpPr>
          <p:spPr bwMode="auto">
            <a:xfrm>
              <a:off x="833723" y="3429000"/>
              <a:ext cx="1008112" cy="2893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/>
                <a:t>操作状态</a:t>
              </a:r>
              <a:endParaRPr lang="en-US" altLang="zh-CN" sz="1800" b="1" dirty="0" smtClean="0"/>
            </a:p>
          </p:txBody>
        </p:sp>
        <p:sp>
          <p:nvSpPr>
            <p:cNvPr id="136" name="Text Box 162"/>
            <p:cNvSpPr txBox="1">
              <a:spLocks noChangeArrowheads="1"/>
            </p:cNvSpPr>
            <p:nvPr/>
          </p:nvSpPr>
          <p:spPr bwMode="auto">
            <a:xfrm>
              <a:off x="1403648" y="3717032"/>
              <a:ext cx="434416" cy="2893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CLK</a:t>
              </a:r>
            </a:p>
          </p:txBody>
        </p:sp>
        <p:sp>
          <p:nvSpPr>
            <p:cNvPr id="137" name="Rectangle 120" descr="轮廓式菱形"/>
            <p:cNvSpPr>
              <a:spLocks noChangeArrowheads="1"/>
            </p:cNvSpPr>
            <p:nvPr/>
          </p:nvSpPr>
          <p:spPr bwMode="auto">
            <a:xfrm>
              <a:off x="1982080" y="2132856"/>
              <a:ext cx="6550360" cy="208823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38" name="直接箭头连接符 176"/>
            <p:cNvCxnSpPr/>
            <p:nvPr/>
          </p:nvCxnSpPr>
          <p:spPr bwMode="auto">
            <a:xfrm rot="5400000" flipH="1" flipV="1">
              <a:off x="3239853" y="3969063"/>
              <a:ext cx="216023" cy="144013"/>
            </a:xfrm>
            <a:prstGeom prst="bentConnector3">
              <a:avLst>
                <a:gd name="adj1" fmla="val 101735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" name="组合 2"/>
          <p:cNvGrpSpPr/>
          <p:nvPr/>
        </p:nvGrpSpPr>
        <p:grpSpPr>
          <a:xfrm>
            <a:off x="179388" y="4149080"/>
            <a:ext cx="8821768" cy="1000274"/>
            <a:chOff x="179388" y="4149080"/>
            <a:chExt cx="8821768" cy="1000274"/>
          </a:xfrm>
        </p:grpSpPr>
        <p:sp>
          <p:nvSpPr>
            <p:cNvPr id="515116" name="Text Box 44"/>
            <p:cNvSpPr txBox="1">
              <a:spLocks noChangeArrowheads="1"/>
            </p:cNvSpPr>
            <p:nvPr/>
          </p:nvSpPr>
          <p:spPr bwMode="auto">
            <a:xfrm>
              <a:off x="179388" y="4149080"/>
              <a:ext cx="8821768" cy="1000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25000"/>
                </a:lnSpc>
              </a:pPr>
              <a:r>
                <a:rPr lang="en-US" altLang="zh-CN" b="1" dirty="0" smtClean="0">
                  <a:solidFill>
                    <a:schemeClr val="accent2"/>
                  </a:solidFill>
                  <a:latin typeface="宋体" pitchFamily="2" charset="-122"/>
                </a:rPr>
                <a:t>     </a:t>
              </a:r>
              <a:r>
                <a:rPr lang="en-US" altLang="zh-CN" dirty="0" err="1" smtClean="0">
                  <a:solidFill>
                    <a:schemeClr val="accent2"/>
                  </a:solidFill>
                </a:rPr>
                <a:t>μ</a:t>
              </a:r>
              <a:r>
                <a:rPr lang="en-US" altLang="zh-CN" b="1" dirty="0" err="1" smtClean="0">
                  <a:solidFill>
                    <a:schemeClr val="accent2"/>
                  </a:solidFill>
                  <a:latin typeface="宋体" pitchFamily="2" charset="-122"/>
                </a:rPr>
                <a:t>OP</a:t>
              </a:r>
              <a:r>
                <a:rPr lang="zh-CN" altLang="en-US" b="1" dirty="0" smtClean="0">
                  <a:solidFill>
                    <a:schemeClr val="accent2"/>
                  </a:solidFill>
                  <a:latin typeface="宋体" pitchFamily="2" charset="-122"/>
                </a:rPr>
                <a:t>控制信号形成电路</a:t>
              </a:r>
              <a:r>
                <a:rPr lang="en-US" altLang="zh-CN" b="1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b="1" dirty="0" smtClean="0">
                  <a:latin typeface="宋体" pitchFamily="2" charset="-122"/>
                </a:rPr>
                <a:t>微指令部件＋</a:t>
              </a:r>
              <a:r>
                <a:rPr lang="en-US" altLang="zh-CN" b="1" dirty="0" smtClean="0">
                  <a:latin typeface="宋体" pitchFamily="2" charset="-122"/>
                </a:rPr>
                <a:t>CS</a:t>
              </a:r>
              <a:r>
                <a:rPr lang="zh-CN" altLang="en-US" b="1" dirty="0">
                  <a:latin typeface="宋体" pitchFamily="2" charset="-122"/>
                </a:rPr>
                <a:t>  </a:t>
              </a:r>
              <a:r>
                <a:rPr lang="en-US" altLang="zh-CN" sz="2000" b="1" dirty="0" smtClean="0">
                  <a:latin typeface="宋体" pitchFamily="2" charset="-122"/>
                </a:rPr>
                <a:t>(</a:t>
              </a:r>
              <a:r>
                <a:rPr lang="zh-CN" altLang="en-US" sz="2000" b="1" dirty="0" smtClean="0">
                  <a:latin typeface="宋体" pitchFamily="2" charset="-122"/>
                </a:rPr>
                <a:t>～组合逻辑电路</a:t>
              </a:r>
              <a:r>
                <a:rPr lang="en-US" altLang="zh-CN" sz="2000" b="1" dirty="0" smtClean="0">
                  <a:latin typeface="宋体" pitchFamily="2" charset="-122"/>
                </a:rPr>
                <a:t>)</a:t>
              </a:r>
              <a:endParaRPr lang="en-US" altLang="zh-CN" b="1" dirty="0" smtClean="0">
                <a:latin typeface="宋体" pitchFamily="2" charset="-122"/>
              </a:endParaRPr>
            </a:p>
            <a:p>
              <a:pPr algn="l">
                <a:lnSpc>
                  <a:spcPct val="135000"/>
                </a:lnSpc>
              </a:pPr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                  </a:t>
              </a:r>
              <a:r>
                <a:rPr lang="en-US" altLang="zh-CN" sz="2000" dirty="0" err="1" smtClean="0"/>
                <a:t>μ</a:t>
              </a:r>
              <a:r>
                <a:rPr lang="en-US" altLang="zh-CN" sz="2000" b="1" dirty="0" err="1" smtClean="0">
                  <a:latin typeface="宋体" pitchFamily="2" charset="-122"/>
                </a:rPr>
                <a:t>AR</a:t>
              </a:r>
              <a:r>
                <a:rPr lang="zh-CN" altLang="en-US" sz="2000" b="1" dirty="0" smtClean="0">
                  <a:latin typeface="宋体" pitchFamily="2" charset="-122"/>
                </a:rPr>
                <a:t>、</a:t>
              </a:r>
              <a:r>
                <a:rPr lang="en-US" altLang="zh-CN" sz="2000" dirty="0" err="1"/>
                <a:t>μ</a:t>
              </a:r>
              <a:r>
                <a:rPr lang="en-US" altLang="zh-CN" sz="2000" b="1" dirty="0" err="1" smtClean="0">
                  <a:latin typeface="宋体" pitchFamily="2" charset="-122"/>
                </a:rPr>
                <a:t>IR</a:t>
              </a:r>
              <a:r>
                <a:rPr lang="zh-CN" altLang="en-US" sz="2000" b="1" dirty="0" smtClean="0">
                  <a:latin typeface="宋体" pitchFamily="2" charset="-122"/>
                </a:rPr>
                <a:t>、微命令译码</a:t>
              </a:r>
              <a:r>
                <a:rPr lang="zh-CN" altLang="en-US" sz="2000" b="1" dirty="0">
                  <a:latin typeface="宋体" pitchFamily="2" charset="-122"/>
                </a:rPr>
                <a:t>器</a:t>
              </a:r>
              <a:r>
                <a:rPr lang="zh-CN" altLang="en-US" sz="2000" b="1" dirty="0" smtClean="0">
                  <a:latin typeface="宋体" pitchFamily="2" charset="-122"/>
                </a:rPr>
                <a:t>、微地址形成电路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2" name="左大括号 1"/>
            <p:cNvSpPr/>
            <p:nvPr/>
          </p:nvSpPr>
          <p:spPr bwMode="auto">
            <a:xfrm rot="5400000">
              <a:off x="4986300" y="2259124"/>
              <a:ext cx="107504" cy="4824536"/>
            </a:xfrm>
            <a:prstGeom prst="leftBrace">
              <a:avLst>
                <a:gd name="adj1" fmla="val 36993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60" name="AutoShape 18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51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115" grpId="0"/>
      <p:bldP spid="51524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71</a:t>
            </a:fld>
            <a:endParaRPr lang="en-US" altLang="zh-CN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60688" indent="-2960688"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*工作原理：</a:t>
            </a:r>
            <a:r>
              <a:rPr lang="zh-CN" altLang="en-US" b="1" dirty="0" smtClean="0">
                <a:latin typeface="宋体" pitchFamily="2" charset="-122"/>
              </a:rPr>
              <a:t>循环地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取出并执行</a:t>
            </a:r>
            <a:r>
              <a:rPr lang="zh-CN" altLang="en-US" b="1" dirty="0" smtClean="0">
                <a:latin typeface="宋体" pitchFamily="2" charset="-122"/>
              </a:rPr>
              <a:t>微指令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6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53" name="组合 152"/>
          <p:cNvGrpSpPr/>
          <p:nvPr/>
        </p:nvGrpSpPr>
        <p:grpSpPr>
          <a:xfrm>
            <a:off x="1259632" y="908720"/>
            <a:ext cx="6192689" cy="719584"/>
            <a:chOff x="971600" y="2420888"/>
            <a:chExt cx="6192689" cy="719584"/>
          </a:xfrm>
        </p:grpSpPr>
        <p:sp>
          <p:nvSpPr>
            <p:cNvPr id="67" name="Rectangle 71"/>
            <p:cNvSpPr>
              <a:spLocks noChangeArrowheads="1"/>
            </p:cNvSpPr>
            <p:nvPr/>
          </p:nvSpPr>
          <p:spPr bwMode="auto">
            <a:xfrm>
              <a:off x="971600" y="2420888"/>
              <a:ext cx="6192689" cy="7195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Text Box 73"/>
            <p:cNvSpPr txBox="1">
              <a:spLocks noChangeArrowheads="1"/>
            </p:cNvSpPr>
            <p:nvPr/>
          </p:nvSpPr>
          <p:spPr bwMode="auto">
            <a:xfrm>
              <a:off x="1043608" y="2636019"/>
              <a:ext cx="1152525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itchFamily="2" charset="-122"/>
                </a:rPr>
                <a:t>CPU</a:t>
              </a:r>
              <a:r>
                <a:rPr lang="zh-CN" altLang="en-US" sz="1800" b="1" dirty="0">
                  <a:latin typeface="宋体" pitchFamily="2" charset="-122"/>
                </a:rPr>
                <a:t>加电时</a:t>
              </a:r>
            </a:p>
          </p:txBody>
        </p:sp>
        <p:sp>
          <p:nvSpPr>
            <p:cNvPr id="69" name="Text Box 78"/>
            <p:cNvSpPr txBox="1">
              <a:spLocks noChangeArrowheads="1"/>
            </p:cNvSpPr>
            <p:nvPr/>
          </p:nvSpPr>
          <p:spPr bwMode="auto">
            <a:xfrm>
              <a:off x="4860032" y="2492896"/>
              <a:ext cx="1656184" cy="5760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r>
                <a:rPr lang="zh-CN" altLang="en-US" sz="1800" b="1" dirty="0" smtClean="0">
                  <a:latin typeface="宋体" pitchFamily="2" charset="-122"/>
                </a:rPr>
                <a:t>←引导程序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r>
                <a:rPr lang="zh-CN" altLang="en-US" sz="1800" b="1" dirty="0" smtClean="0">
                  <a:latin typeface="宋体" pitchFamily="2" charset="-122"/>
                </a:rPr>
                <a:t>    入口</a:t>
              </a:r>
              <a:r>
                <a:rPr lang="zh-CN" altLang="en-US" sz="1800" b="1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70" name="Text Box 86"/>
            <p:cNvSpPr txBox="1">
              <a:spLocks noChangeArrowheads="1"/>
            </p:cNvSpPr>
            <p:nvPr/>
          </p:nvSpPr>
          <p:spPr bwMode="auto">
            <a:xfrm>
              <a:off x="2699792" y="2492896"/>
              <a:ext cx="1944216" cy="5760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AR</a:t>
              </a:r>
              <a:r>
                <a:rPr lang="zh-CN" altLang="en-US" sz="1800" b="1" dirty="0" smtClean="0">
                  <a:latin typeface="宋体" pitchFamily="2" charset="-122"/>
                </a:rPr>
                <a:t>←取</a:t>
              </a:r>
              <a:r>
                <a:rPr lang="zh-CN" altLang="en-US" sz="1800" b="1" dirty="0">
                  <a:latin typeface="宋体" pitchFamily="2" charset="-122"/>
                </a:rPr>
                <a:t>指</a:t>
              </a:r>
              <a:r>
                <a:rPr lang="zh-CN" altLang="en-US" sz="1800" b="1" dirty="0" smtClean="0">
                  <a:latin typeface="宋体" pitchFamily="2" charset="-122"/>
                </a:rPr>
                <a:t>微程序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      入口</a:t>
              </a:r>
              <a:r>
                <a:rPr lang="zh-CN" altLang="en-US" sz="1800" b="1" dirty="0">
                  <a:latin typeface="宋体" pitchFamily="2" charset="-122"/>
                </a:rPr>
                <a:t>地址</a:t>
              </a: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1259632" y="1556916"/>
            <a:ext cx="6624736" cy="2376140"/>
            <a:chOff x="971600" y="3069084"/>
            <a:chExt cx="6624736" cy="2376140"/>
          </a:xfrm>
        </p:grpSpPr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971600" y="3210272"/>
              <a:ext cx="6192689" cy="22349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Text Box 74"/>
            <p:cNvSpPr txBox="1">
              <a:spLocks noChangeArrowheads="1"/>
            </p:cNvSpPr>
            <p:nvPr/>
          </p:nvSpPr>
          <p:spPr bwMode="auto">
            <a:xfrm>
              <a:off x="2987824" y="3429000"/>
              <a:ext cx="1944216" cy="36004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IR</a:t>
              </a:r>
              <a:r>
                <a:rPr lang="zh-CN" altLang="en-US" sz="1800" b="1" dirty="0" smtClean="0">
                  <a:latin typeface="宋体" pitchFamily="2" charset="-122"/>
                </a:rPr>
                <a:t>←</a:t>
              </a:r>
              <a:r>
                <a:rPr lang="en-US" altLang="zh-CN" sz="1800" b="1" dirty="0" smtClean="0">
                  <a:latin typeface="宋体" pitchFamily="2" charset="-122"/>
                </a:rPr>
                <a:t>CS[</a:t>
              </a: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AR</a:t>
              </a:r>
              <a:r>
                <a:rPr lang="en-US" altLang="zh-CN" sz="1800" b="1" dirty="0" smtClean="0">
                  <a:latin typeface="宋体" pitchFamily="2" charset="-122"/>
                </a:rPr>
                <a:t>]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2" name="Text Box 96"/>
            <p:cNvSpPr txBox="1">
              <a:spLocks noChangeArrowheads="1"/>
            </p:cNvSpPr>
            <p:nvPr/>
          </p:nvSpPr>
          <p:spPr bwMode="auto">
            <a:xfrm>
              <a:off x="4139952" y="4869160"/>
              <a:ext cx="2736305" cy="36036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AR</a:t>
              </a:r>
              <a:r>
                <a:rPr lang="en-US" altLang="zh-CN" sz="1800" b="1" dirty="0">
                  <a:latin typeface="宋体" pitchFamily="2" charset="-122"/>
                </a:rPr>
                <a:t>←</a:t>
              </a:r>
              <a:r>
                <a:rPr lang="zh-CN" altLang="en-US" sz="1800" b="1" dirty="0">
                  <a:latin typeface="宋体" pitchFamily="2" charset="-122"/>
                </a:rPr>
                <a:t>下条微指令地址</a:t>
              </a:r>
            </a:p>
          </p:txBody>
        </p:sp>
        <p:sp>
          <p:nvSpPr>
            <p:cNvPr id="85" name="Text Box 104"/>
            <p:cNvSpPr txBox="1">
              <a:spLocks noChangeArrowheads="1"/>
            </p:cNvSpPr>
            <p:nvPr/>
          </p:nvSpPr>
          <p:spPr bwMode="auto">
            <a:xfrm>
              <a:off x="7308304" y="3712405"/>
              <a:ext cx="288032" cy="12230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 anchorCtr="1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微指令周期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92" name="Text Box 116"/>
            <p:cNvSpPr txBox="1">
              <a:spLocks noChangeArrowheads="1"/>
            </p:cNvSpPr>
            <p:nvPr/>
          </p:nvSpPr>
          <p:spPr bwMode="auto">
            <a:xfrm>
              <a:off x="1043608" y="3210272"/>
              <a:ext cx="1152525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itchFamily="2" charset="-122"/>
                </a:rPr>
                <a:t>CPU</a:t>
              </a:r>
              <a:r>
                <a:rPr lang="zh-CN" altLang="en-US" sz="1800" b="1" dirty="0">
                  <a:latin typeface="宋体" pitchFamily="2" charset="-122"/>
                </a:rPr>
                <a:t>工作时</a:t>
              </a:r>
            </a:p>
          </p:txBody>
        </p:sp>
        <p:sp>
          <p:nvSpPr>
            <p:cNvPr id="93" name="Text Box 118"/>
            <p:cNvSpPr txBox="1">
              <a:spLocks noChangeArrowheads="1"/>
            </p:cNvSpPr>
            <p:nvPr/>
          </p:nvSpPr>
          <p:spPr bwMode="auto">
            <a:xfrm>
              <a:off x="1331640" y="4221088"/>
              <a:ext cx="2154238" cy="36036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形成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r>
                <a:rPr lang="zh-CN" altLang="en-US" sz="1800" b="1" dirty="0" smtClean="0">
                  <a:latin typeface="宋体" pitchFamily="2" charset="-122"/>
                </a:rPr>
                <a:t>控制信号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94" name="Text Box 119"/>
            <p:cNvSpPr txBox="1">
              <a:spLocks noChangeArrowheads="1"/>
            </p:cNvSpPr>
            <p:nvPr/>
          </p:nvSpPr>
          <p:spPr bwMode="auto">
            <a:xfrm>
              <a:off x="1331640" y="4869160"/>
              <a:ext cx="2154238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dirty="0">
                  <a:latin typeface="宋体" pitchFamily="2" charset="-122"/>
                </a:rPr>
                <a:t>部件</a:t>
              </a:r>
              <a:r>
                <a:rPr lang="zh-CN" altLang="en-US" sz="1800" b="1" dirty="0" smtClean="0">
                  <a:latin typeface="宋体" pitchFamily="2" charset="-122"/>
                </a:rPr>
                <a:t>实现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r>
                <a:rPr lang="zh-CN" altLang="en-US" sz="1800" b="1" dirty="0" smtClean="0">
                  <a:latin typeface="宋体" pitchFamily="2" charset="-122"/>
                </a:rPr>
                <a:t>功能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95" name="Text Box 121"/>
            <p:cNvSpPr txBox="1">
              <a:spLocks noChangeArrowheads="1"/>
            </p:cNvSpPr>
            <p:nvPr/>
          </p:nvSpPr>
          <p:spPr bwMode="auto">
            <a:xfrm>
              <a:off x="1043608" y="3907363"/>
              <a:ext cx="1447800" cy="2832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操作控制</a:t>
              </a:r>
              <a:r>
                <a:rPr lang="zh-CN" altLang="en-US" sz="1800" b="1" dirty="0">
                  <a:latin typeface="宋体" pitchFamily="2" charset="-122"/>
                </a:rPr>
                <a:t>字段</a:t>
              </a:r>
            </a:p>
          </p:txBody>
        </p:sp>
        <p:sp>
          <p:nvSpPr>
            <p:cNvPr id="96" name="Text Box 122"/>
            <p:cNvSpPr txBox="1">
              <a:spLocks noChangeArrowheads="1"/>
            </p:cNvSpPr>
            <p:nvPr/>
          </p:nvSpPr>
          <p:spPr bwMode="auto">
            <a:xfrm>
              <a:off x="4139953" y="4221088"/>
              <a:ext cx="2736304" cy="36036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dirty="0">
                  <a:latin typeface="宋体" pitchFamily="2" charset="-122"/>
                </a:rPr>
                <a:t>形成下条微指令地址</a:t>
              </a:r>
            </a:p>
          </p:txBody>
        </p:sp>
        <p:sp>
          <p:nvSpPr>
            <p:cNvPr id="98" name="Text Box 124"/>
            <p:cNvSpPr txBox="1">
              <a:spLocks noChangeArrowheads="1"/>
            </p:cNvSpPr>
            <p:nvPr/>
          </p:nvSpPr>
          <p:spPr bwMode="auto">
            <a:xfrm>
              <a:off x="5487764" y="3888983"/>
              <a:ext cx="1460500" cy="3016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顺序控制</a:t>
              </a:r>
              <a:r>
                <a:rPr lang="zh-CN" altLang="en-US" sz="1800" b="1" dirty="0">
                  <a:latin typeface="宋体" pitchFamily="2" charset="-122"/>
                </a:rPr>
                <a:t>字段</a:t>
              </a:r>
            </a:p>
          </p:txBody>
        </p:sp>
        <p:cxnSp>
          <p:nvCxnSpPr>
            <p:cNvPr id="102" name="直接箭头连接符 101"/>
            <p:cNvCxnSpPr/>
            <p:nvPr/>
          </p:nvCxnSpPr>
          <p:spPr bwMode="auto">
            <a:xfrm>
              <a:off x="3923928" y="3069084"/>
              <a:ext cx="0" cy="3599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7" name="直接箭头连接符 106"/>
            <p:cNvCxnSpPr/>
            <p:nvPr/>
          </p:nvCxnSpPr>
          <p:spPr bwMode="auto">
            <a:xfrm flipH="1">
              <a:off x="3923928" y="3789164"/>
              <a:ext cx="1" cy="15227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直接箭头连接符 108"/>
            <p:cNvCxnSpPr/>
            <p:nvPr/>
          </p:nvCxnSpPr>
          <p:spPr bwMode="auto">
            <a:xfrm>
              <a:off x="2555776" y="3941564"/>
              <a:ext cx="280831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3" name="直接箭头连接符 112"/>
            <p:cNvCxnSpPr/>
            <p:nvPr/>
          </p:nvCxnSpPr>
          <p:spPr bwMode="auto">
            <a:xfrm>
              <a:off x="2555776" y="3941564"/>
              <a:ext cx="0" cy="2795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6" name="直接箭头连接符 115"/>
            <p:cNvCxnSpPr/>
            <p:nvPr/>
          </p:nvCxnSpPr>
          <p:spPr bwMode="auto">
            <a:xfrm>
              <a:off x="2555776" y="4589636"/>
              <a:ext cx="0" cy="2795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直接箭头连接符 117"/>
            <p:cNvCxnSpPr/>
            <p:nvPr/>
          </p:nvCxnSpPr>
          <p:spPr bwMode="auto">
            <a:xfrm>
              <a:off x="5364088" y="3933056"/>
              <a:ext cx="0" cy="2795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9" name="直接箭头连接符 118"/>
            <p:cNvCxnSpPr/>
            <p:nvPr/>
          </p:nvCxnSpPr>
          <p:spPr bwMode="auto">
            <a:xfrm>
              <a:off x="5364088" y="4581128"/>
              <a:ext cx="0" cy="2795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1" name="直接箭头连接符 120"/>
            <p:cNvCxnSpPr/>
            <p:nvPr/>
          </p:nvCxnSpPr>
          <p:spPr bwMode="auto">
            <a:xfrm rot="5400000" flipH="1" flipV="1">
              <a:off x="5219910" y="3429162"/>
              <a:ext cx="1944540" cy="1656184"/>
            </a:xfrm>
            <a:prstGeom prst="bentConnector3">
              <a:avLst>
                <a:gd name="adj1" fmla="val -564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4" name="直接箭头连接符 123"/>
            <p:cNvCxnSpPr/>
            <p:nvPr/>
          </p:nvCxnSpPr>
          <p:spPr bwMode="auto">
            <a:xfrm flipH="1">
              <a:off x="3923928" y="3284984"/>
              <a:ext cx="309634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0" name="直接箭头连接符 139"/>
            <p:cNvCxnSpPr/>
            <p:nvPr/>
          </p:nvCxnSpPr>
          <p:spPr bwMode="auto">
            <a:xfrm>
              <a:off x="7308304" y="3429000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3" name="直接箭头连接符 142"/>
            <p:cNvCxnSpPr/>
            <p:nvPr/>
          </p:nvCxnSpPr>
          <p:spPr bwMode="auto">
            <a:xfrm>
              <a:off x="7308304" y="5229200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4" name="直接箭头连接符 143"/>
            <p:cNvCxnSpPr/>
            <p:nvPr/>
          </p:nvCxnSpPr>
          <p:spPr bwMode="auto">
            <a:xfrm>
              <a:off x="7452320" y="5007134"/>
              <a:ext cx="0" cy="22239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6" name="直接箭头连接符 145"/>
            <p:cNvCxnSpPr/>
            <p:nvPr/>
          </p:nvCxnSpPr>
          <p:spPr bwMode="auto">
            <a:xfrm flipV="1">
              <a:off x="7452320" y="3429000"/>
              <a:ext cx="0" cy="2073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54" name="Text Box 44"/>
          <p:cNvSpPr txBox="1">
            <a:spLocks noChangeArrowheads="1"/>
          </p:cNvSpPr>
          <p:nvPr/>
        </p:nvSpPr>
        <p:spPr bwMode="auto">
          <a:xfrm>
            <a:off x="179388" y="4493154"/>
            <a:ext cx="8821768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b="1" dirty="0" err="1" smtClean="0">
                <a:solidFill>
                  <a:schemeClr val="accent2"/>
                </a:solidFill>
                <a:latin typeface="宋体" pitchFamily="2" charset="-122"/>
              </a:rPr>
              <a:t>AR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初值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加电时由硬件产生，</a:t>
            </a:r>
            <a:r>
              <a:rPr lang="zh-CN" altLang="en-US" b="1" dirty="0">
                <a:latin typeface="宋体" pitchFamily="2" charset="-122"/>
              </a:rPr>
              <a:t>还</a:t>
            </a:r>
            <a:r>
              <a:rPr lang="zh-CN" altLang="en-US" b="1" dirty="0" smtClean="0">
                <a:latin typeface="宋体" pitchFamily="2" charset="-122"/>
              </a:rPr>
              <a:t>需产生</a:t>
            </a:r>
            <a:r>
              <a:rPr lang="en-US" altLang="zh-CN" b="1" dirty="0" smtClean="0">
                <a:latin typeface="宋体" pitchFamily="2" charset="-122"/>
              </a:rPr>
              <a:t>PC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微程序中需使用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如：</a:t>
            </a:r>
            <a:r>
              <a:rPr lang="zh-CN" altLang="en-US" b="1" dirty="0" smtClean="0">
                <a:latin typeface="宋体" pitchFamily="2" charset="-122"/>
              </a:rPr>
              <a:t>地址</a:t>
            </a:r>
            <a:r>
              <a:rPr lang="en-US" altLang="zh-CN" b="1" dirty="0" smtClean="0">
                <a:latin typeface="宋体" pitchFamily="2" charset="-122"/>
              </a:rPr>
              <a:t>1110</a:t>
            </a:r>
            <a:r>
              <a:rPr lang="zh-CN" altLang="en-US" b="1" dirty="0">
                <a:latin typeface="宋体" pitchFamily="2" charset="-122"/>
              </a:rPr>
              <a:t>的产生电路</a:t>
            </a:r>
            <a:r>
              <a:rPr lang="zh-CN" altLang="en-US" b="1" dirty="0" smtClean="0">
                <a:latin typeface="宋体" pitchFamily="2" charset="-122"/>
              </a:rPr>
              <a:t>为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226" name="组合 225"/>
          <p:cNvGrpSpPr/>
          <p:nvPr/>
        </p:nvGrpSpPr>
        <p:grpSpPr>
          <a:xfrm>
            <a:off x="5796136" y="5085184"/>
            <a:ext cx="2088233" cy="1152128"/>
            <a:chOff x="1259632" y="4725144"/>
            <a:chExt cx="2088233" cy="1152128"/>
          </a:xfrm>
        </p:grpSpPr>
        <p:sp>
          <p:nvSpPr>
            <p:cNvPr id="225" name="Rectangle 72"/>
            <p:cNvSpPr>
              <a:spLocks noChangeArrowheads="1"/>
            </p:cNvSpPr>
            <p:nvPr/>
          </p:nvSpPr>
          <p:spPr bwMode="auto">
            <a:xfrm>
              <a:off x="1259632" y="4725144"/>
              <a:ext cx="2088233" cy="648072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" name="Text Box 273"/>
            <p:cNvSpPr txBox="1">
              <a:spLocks noChangeArrowheads="1"/>
            </p:cNvSpPr>
            <p:nvPr/>
          </p:nvSpPr>
          <p:spPr bwMode="auto">
            <a:xfrm>
              <a:off x="1835696" y="5589934"/>
              <a:ext cx="126314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A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3</a:t>
              </a:r>
              <a:r>
                <a:rPr lang="en-US" altLang="zh-CN" sz="1800" b="1" dirty="0" smtClean="0">
                  <a:latin typeface="宋体" pitchFamily="2" charset="-122"/>
                </a:rPr>
                <a:t> A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2</a:t>
              </a:r>
              <a:r>
                <a:rPr lang="en-US" altLang="zh-CN" sz="1800" b="1" dirty="0" smtClean="0">
                  <a:latin typeface="宋体" pitchFamily="2" charset="-122"/>
                </a:rPr>
                <a:t> A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1</a:t>
              </a:r>
              <a:r>
                <a:rPr lang="en-US" altLang="zh-CN" sz="1800" b="1" dirty="0" smtClean="0">
                  <a:latin typeface="宋体" pitchFamily="2" charset="-122"/>
                </a:rPr>
                <a:t> A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0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  <p:sp>
          <p:nvSpPr>
            <p:cNvPr id="197" name="Text Box 248"/>
            <p:cNvSpPr txBox="1">
              <a:spLocks noChangeArrowheads="1"/>
            </p:cNvSpPr>
            <p:nvPr/>
          </p:nvSpPr>
          <p:spPr bwMode="auto">
            <a:xfrm>
              <a:off x="1312211" y="4725144"/>
              <a:ext cx="36004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V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CC</a:t>
              </a:r>
              <a:endParaRPr lang="en-US" altLang="zh-CN" sz="1800" b="1" baseline="-18000" dirty="0">
                <a:latin typeface="宋体" pitchFamily="2" charset="-122"/>
              </a:endParaRPr>
            </a:p>
          </p:txBody>
        </p:sp>
        <p:sp>
          <p:nvSpPr>
            <p:cNvPr id="198" name="椭圆 197"/>
            <p:cNvSpPr/>
            <p:nvPr/>
          </p:nvSpPr>
          <p:spPr bwMode="auto">
            <a:xfrm>
              <a:off x="1675940" y="4869160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00" name="直接箭头连接符 199"/>
            <p:cNvCxnSpPr/>
            <p:nvPr/>
          </p:nvCxnSpPr>
          <p:spPr bwMode="auto">
            <a:xfrm>
              <a:off x="1711148" y="4933943"/>
              <a:ext cx="0" cy="1524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1" name="直接箭头连接符 200"/>
            <p:cNvCxnSpPr/>
            <p:nvPr/>
          </p:nvCxnSpPr>
          <p:spPr bwMode="auto">
            <a:xfrm>
              <a:off x="1711148" y="5085184"/>
              <a:ext cx="821506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4" name="直接箭头连接符 203"/>
            <p:cNvCxnSpPr/>
            <p:nvPr/>
          </p:nvCxnSpPr>
          <p:spPr bwMode="auto">
            <a:xfrm>
              <a:off x="1907704" y="5085184"/>
              <a:ext cx="0" cy="18979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06" name="直接箭头连接符 205"/>
            <p:cNvCxnSpPr/>
            <p:nvPr/>
          </p:nvCxnSpPr>
          <p:spPr bwMode="auto">
            <a:xfrm>
              <a:off x="2223444" y="5085184"/>
              <a:ext cx="0" cy="18979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07" name="直接箭头连接符 206"/>
            <p:cNvCxnSpPr/>
            <p:nvPr/>
          </p:nvCxnSpPr>
          <p:spPr bwMode="auto">
            <a:xfrm>
              <a:off x="2532257" y="5086343"/>
              <a:ext cx="348" cy="1886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0" name="直接箭头连接符 209"/>
            <p:cNvCxnSpPr/>
            <p:nvPr/>
          </p:nvCxnSpPr>
          <p:spPr bwMode="auto">
            <a:xfrm>
              <a:off x="3051100" y="5274975"/>
              <a:ext cx="152748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2" name="直接箭头连接符 211"/>
            <p:cNvCxnSpPr/>
            <p:nvPr/>
          </p:nvCxnSpPr>
          <p:spPr bwMode="auto">
            <a:xfrm>
              <a:off x="2843460" y="5085184"/>
              <a:ext cx="348" cy="1886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3" name="直接箭头连接符 212"/>
            <p:cNvCxnSpPr/>
            <p:nvPr/>
          </p:nvCxnSpPr>
          <p:spPr bwMode="auto">
            <a:xfrm>
              <a:off x="2843262" y="5085184"/>
              <a:ext cx="284212" cy="115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7" name="直接箭头连接符 216"/>
            <p:cNvCxnSpPr/>
            <p:nvPr/>
          </p:nvCxnSpPr>
          <p:spPr bwMode="auto">
            <a:xfrm>
              <a:off x="3131492" y="5085184"/>
              <a:ext cx="348" cy="1886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8" name="直接箭头连接符 217"/>
            <p:cNvCxnSpPr/>
            <p:nvPr/>
          </p:nvCxnSpPr>
          <p:spPr bwMode="auto">
            <a:xfrm>
              <a:off x="1907356" y="5273816"/>
              <a:ext cx="546" cy="31578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0" name="直接箭头连接符 219"/>
            <p:cNvCxnSpPr/>
            <p:nvPr/>
          </p:nvCxnSpPr>
          <p:spPr bwMode="auto">
            <a:xfrm>
              <a:off x="2222898" y="5273457"/>
              <a:ext cx="546" cy="31578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1" name="直接箭头连接符 220"/>
            <p:cNvCxnSpPr/>
            <p:nvPr/>
          </p:nvCxnSpPr>
          <p:spPr bwMode="auto">
            <a:xfrm>
              <a:off x="2532257" y="5273457"/>
              <a:ext cx="546" cy="31578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2" name="直接箭头连接符 221"/>
            <p:cNvCxnSpPr/>
            <p:nvPr/>
          </p:nvCxnSpPr>
          <p:spPr bwMode="auto">
            <a:xfrm>
              <a:off x="2843262" y="5273457"/>
              <a:ext cx="546" cy="31578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4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 Box 44"/>
          <p:cNvSpPr txBox="1">
            <a:spLocks noChangeArrowheads="1"/>
          </p:cNvSpPr>
          <p:nvPr/>
        </p:nvSpPr>
        <p:spPr bwMode="auto">
          <a:xfrm>
            <a:off x="179512" y="3997513"/>
            <a:ext cx="882176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微指令周期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取微指令、执行微指令   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～硬布线</a:t>
            </a:r>
            <a:r>
              <a:rPr lang="en-US" altLang="zh-CN" sz="1800" b="1" dirty="0" smtClean="0">
                <a:latin typeface="宋体" pitchFamily="2" charset="-122"/>
              </a:rPr>
              <a:t>CU</a:t>
            </a:r>
            <a:r>
              <a:rPr lang="zh-CN" altLang="en-US" sz="1800" b="1" dirty="0" smtClean="0">
                <a:latin typeface="宋体" pitchFamily="2" charset="-122"/>
              </a:rPr>
              <a:t>的节拍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57" name="AutoShape 18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52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  <p:bldP spid="5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72</a:t>
            </a:fld>
            <a:endParaRPr lang="en-US" altLang="zh-CN"/>
          </a:p>
        </p:txBody>
      </p:sp>
      <p:sp>
        <p:nvSpPr>
          <p:cNvPr id="3" name="Text Box 123"/>
          <p:cNvSpPr txBox="1">
            <a:spLocks noChangeArrowheads="1"/>
          </p:cNvSpPr>
          <p:nvPr/>
        </p:nvSpPr>
        <p:spPr bwMode="auto">
          <a:xfrm>
            <a:off x="179388" y="338120"/>
            <a:ext cx="8785225" cy="523220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三、微指令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格式           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不考，只需了解概念</a:t>
            </a:r>
            <a:r>
              <a:rPr lang="en-US" altLang="zh-CN" sz="2000" b="1" dirty="0" smtClean="0">
                <a:latin typeface="+mn-ea"/>
              </a:rPr>
              <a:t>)</a:t>
            </a:r>
            <a:endParaRPr lang="zh-CN" altLang="en-US" sz="2000" b="1" dirty="0">
              <a:latin typeface="宋体" pitchFamily="2" charset="-122"/>
              <a:ea typeface="黑体" pitchFamily="2" charset="-122"/>
            </a:endParaRPr>
          </a:p>
        </p:txBody>
      </p:sp>
      <p:sp>
        <p:nvSpPr>
          <p:cNvPr id="4" name="Text Box 136"/>
          <p:cNvSpPr txBox="1">
            <a:spLocks noChangeArrowheads="1"/>
          </p:cNvSpPr>
          <p:nvPr/>
        </p:nvSpPr>
        <p:spPr bwMode="auto">
          <a:xfrm>
            <a:off x="179388" y="93078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60688" indent="-2960688"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*微指令格式：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定长</a:t>
            </a:r>
            <a:r>
              <a:rPr lang="zh-CN" altLang="en-US" b="1" dirty="0" smtClean="0">
                <a:latin typeface="宋体" pitchFamily="2" charset="-122"/>
              </a:rPr>
              <a:t>指令字结构        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←控制简单、执行速度快</a:t>
            </a:r>
            <a:endParaRPr lang="zh-CN" altLang="en-US" sz="1800" b="1" dirty="0">
              <a:latin typeface="宋体" pitchFamily="2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979712" y="1484461"/>
            <a:ext cx="2879726" cy="360363"/>
            <a:chOff x="2699792" y="1011235"/>
            <a:chExt cx="2879726" cy="360363"/>
          </a:xfrm>
        </p:grpSpPr>
        <p:sp>
          <p:nvSpPr>
            <p:cNvPr id="6" name="Text Box 132"/>
            <p:cNvSpPr txBox="1">
              <a:spLocks noChangeArrowheads="1"/>
            </p:cNvSpPr>
            <p:nvPr/>
          </p:nvSpPr>
          <p:spPr bwMode="auto">
            <a:xfrm>
              <a:off x="2699792" y="1011235"/>
              <a:ext cx="1655763" cy="36036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操作控制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7" name="Text Box 133"/>
            <p:cNvSpPr txBox="1">
              <a:spLocks noChangeArrowheads="1"/>
            </p:cNvSpPr>
            <p:nvPr/>
          </p:nvSpPr>
          <p:spPr bwMode="auto">
            <a:xfrm>
              <a:off x="4355555" y="1011235"/>
              <a:ext cx="1223963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顺序控制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79388" y="191683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、微指令编码方式      </a:t>
            </a:r>
            <a:r>
              <a:rPr lang="en-US" altLang="zh-CN" b="1" dirty="0" smtClean="0">
                <a:latin typeface="宋体" pitchFamily="2" charset="-122"/>
              </a:rPr>
              <a:t>--</a:t>
            </a:r>
            <a:r>
              <a:rPr lang="zh-CN" altLang="en-US" sz="2200" b="1" dirty="0" smtClean="0">
                <a:latin typeface="宋体" pitchFamily="2" charset="-122"/>
              </a:rPr>
              <a:t>操作</a:t>
            </a:r>
            <a:r>
              <a:rPr lang="zh-CN" altLang="en-US" sz="2200" b="1" dirty="0" smtClean="0"/>
              <a:t>控制字段的编码</a:t>
            </a:r>
            <a:endParaRPr lang="en-US" altLang="zh-CN" sz="2200" b="1" dirty="0" smtClean="0"/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所有</a:t>
            </a:r>
            <a:r>
              <a:rPr lang="zh-CN" altLang="en-US" b="1" dirty="0">
                <a:latin typeface="宋体" pitchFamily="2" charset="-122"/>
              </a:rPr>
              <a:t>微命令的编码</a:t>
            </a:r>
            <a:r>
              <a:rPr lang="zh-CN" altLang="en-US" b="1" dirty="0" smtClean="0">
                <a:latin typeface="宋体" pitchFamily="2" charset="-122"/>
              </a:rPr>
              <a:t>方式，决定了</a:t>
            </a:r>
            <a:r>
              <a:rPr lang="zh-CN" altLang="en-US" b="1" u="sng" dirty="0" smtClean="0">
                <a:latin typeface="宋体" pitchFamily="2" charset="-122"/>
              </a:rPr>
              <a:t>微命令译码器</a:t>
            </a:r>
            <a:r>
              <a:rPr lang="zh-CN" altLang="en-US" b="1" dirty="0" smtClean="0">
                <a:latin typeface="宋体" pitchFamily="2" charset="-122"/>
              </a:rPr>
              <a:t>的组成</a:t>
            </a:r>
            <a:endParaRPr lang="zh-CN" altLang="en-US" b="1" u="sng" dirty="0" smtClean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79388" y="2852936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直接编码方式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zh-CN" altLang="en-US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编码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位编码，每个微命令用一位编码表示；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</a:t>
            </a:r>
            <a:r>
              <a:rPr lang="zh-CN" altLang="en-US" b="1" dirty="0">
                <a:latin typeface="宋体" pitchFamily="2" charset="-122"/>
              </a:rPr>
              <a:t>字段</a:t>
            </a:r>
            <a:r>
              <a:rPr lang="zh-CN" altLang="en-US" b="1" dirty="0" smtClean="0">
                <a:latin typeface="宋体" pitchFamily="2" charset="-122"/>
              </a:rPr>
              <a:t>总长度＝</a:t>
            </a:r>
            <a:r>
              <a:rPr lang="en-US" altLang="zh-CN" b="1" dirty="0">
                <a:latin typeface="宋体" pitchFamily="2" charset="-122"/>
              </a:rPr>
              <a:t>n</a:t>
            </a:r>
            <a:r>
              <a:rPr lang="zh-CN" altLang="en-US" b="1" dirty="0" smtClean="0">
                <a:latin typeface="宋体" pitchFamily="2" charset="-122"/>
              </a:rPr>
              <a:t>位  </a:t>
            </a:r>
            <a:r>
              <a:rPr lang="en-US" altLang="zh-CN" sz="2000" b="1" dirty="0" smtClean="0">
                <a:latin typeface="宋体" pitchFamily="2" charset="-122"/>
              </a:rPr>
              <a:t>(n</a:t>
            </a:r>
            <a:r>
              <a:rPr lang="zh-CN" altLang="en-US" sz="2000" b="1" dirty="0" smtClean="0">
                <a:latin typeface="宋体" pitchFamily="2" charset="-122"/>
              </a:rPr>
              <a:t>为所有微命令个数</a:t>
            </a:r>
            <a:r>
              <a:rPr lang="en-US" altLang="zh-CN" sz="2000" b="1" dirty="0" smtClean="0">
                <a:latin typeface="宋体" pitchFamily="2" charset="-122"/>
              </a:rPr>
              <a:t>) 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b="1" dirty="0" err="1" smtClean="0">
                <a:solidFill>
                  <a:schemeClr val="accent2"/>
                </a:solidFill>
                <a:latin typeface="+mn-ea"/>
              </a:rPr>
              <a:t>OP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</a:rPr>
              <a:t>控制信号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形成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直接形成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2339752" y="4831640"/>
            <a:ext cx="3960440" cy="972930"/>
            <a:chOff x="2339752" y="4831640"/>
            <a:chExt cx="3960440" cy="972930"/>
          </a:xfrm>
        </p:grpSpPr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2339752" y="4831640"/>
              <a:ext cx="2880320" cy="28892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位</a:t>
              </a:r>
              <a:r>
                <a:rPr lang="en-US" altLang="zh-CN" sz="1800" b="1" dirty="0">
                  <a:latin typeface="宋体" pitchFamily="2" charset="-122"/>
                </a:rPr>
                <a:t>1 </a:t>
              </a:r>
              <a:r>
                <a:rPr lang="zh-CN" altLang="en-US" sz="1800" b="1" dirty="0">
                  <a:latin typeface="宋体" pitchFamily="2" charset="-122"/>
                </a:rPr>
                <a:t>位</a:t>
              </a:r>
              <a:r>
                <a:rPr lang="en-US" altLang="zh-CN" sz="1800" b="1" dirty="0">
                  <a:latin typeface="宋体" pitchFamily="2" charset="-122"/>
                </a:rPr>
                <a:t>2 </a:t>
              </a:r>
              <a:r>
                <a:rPr lang="en-US" altLang="zh-CN" sz="1800" b="1" dirty="0" smtClean="0">
                  <a:latin typeface="宋体" pitchFamily="2" charset="-122"/>
                </a:rPr>
                <a:t>   ……      </a:t>
              </a:r>
              <a:r>
                <a:rPr lang="zh-CN" altLang="en-US" sz="1800" b="1" dirty="0">
                  <a:latin typeface="宋体" pitchFamily="2" charset="-122"/>
                </a:rPr>
                <a:t>位</a:t>
              </a:r>
              <a:r>
                <a:rPr lang="en-US" altLang="zh-CN" sz="1800" b="1" dirty="0">
                  <a:latin typeface="宋体" pitchFamily="2" charset="-122"/>
                </a:rPr>
                <a:t>n</a:t>
              </a:r>
            </a:p>
          </p:txBody>
        </p:sp>
        <p:sp>
          <p:nvSpPr>
            <p:cNvPr id="40" name="Rectangle 72"/>
            <p:cNvSpPr>
              <a:spLocks noChangeArrowheads="1"/>
            </p:cNvSpPr>
            <p:nvPr/>
          </p:nvSpPr>
          <p:spPr bwMode="auto">
            <a:xfrm>
              <a:off x="2481460" y="5193196"/>
              <a:ext cx="2522588" cy="18002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3564260" y="5203924"/>
              <a:ext cx="6477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……</a:t>
              </a: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5220692" y="4831640"/>
              <a:ext cx="1079500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顺序控制</a:t>
              </a:r>
            </a:p>
          </p:txBody>
        </p:sp>
        <p:cxnSp>
          <p:nvCxnSpPr>
            <p:cNvPr id="23" name="直接箭头连接符 22"/>
            <p:cNvCxnSpPr/>
            <p:nvPr/>
          </p:nvCxnSpPr>
          <p:spPr bwMode="auto">
            <a:xfrm>
              <a:off x="2570233" y="5120565"/>
              <a:ext cx="0" cy="39666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>
              <a:off x="2771800" y="4831640"/>
              <a:ext cx="0" cy="28892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>
              <a:off x="3203848" y="4831640"/>
              <a:ext cx="0" cy="28892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 bwMode="auto">
            <a:xfrm>
              <a:off x="4716016" y="4834320"/>
              <a:ext cx="0" cy="28624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34" name="直接箭头连接符 33"/>
            <p:cNvCxnSpPr/>
            <p:nvPr/>
          </p:nvCxnSpPr>
          <p:spPr bwMode="auto">
            <a:xfrm>
              <a:off x="2987824" y="5122352"/>
              <a:ext cx="0" cy="39488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>
              <a:off x="4932040" y="5122352"/>
              <a:ext cx="0" cy="39488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 Box 162"/>
            <p:cNvSpPr txBox="1">
              <a:spLocks noChangeArrowheads="1"/>
            </p:cNvSpPr>
            <p:nvPr/>
          </p:nvSpPr>
          <p:spPr bwMode="auto">
            <a:xfrm>
              <a:off x="2843447" y="5517232"/>
              <a:ext cx="208859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所有</a:t>
              </a:r>
              <a:r>
                <a:rPr lang="zh-CN" altLang="en-US" sz="1800" b="1" dirty="0" smtClean="0">
                  <a:latin typeface="+mn-ea"/>
                  <a:ea typeface="+mn-ea"/>
                </a:rPr>
                <a:t>的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+mn-ea"/>
                  <a:ea typeface="+mn-ea"/>
                </a:rPr>
                <a:t>OP</a:t>
              </a:r>
              <a:r>
                <a:rPr lang="zh-CN" altLang="en-US" sz="1800" b="1" dirty="0" smtClean="0"/>
                <a:t>控制信号</a:t>
              </a:r>
              <a:endParaRPr lang="zh-CN" altLang="en-US" sz="1800" b="1" dirty="0"/>
            </a:p>
          </p:txBody>
        </p:sp>
      </p:grpSp>
      <p:sp>
        <p:nvSpPr>
          <p:cNvPr id="48" name="AutoShape 18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97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73</a:t>
            </a:fld>
            <a:endParaRPr lang="en-US" altLang="zh-CN"/>
          </a:p>
        </p:txBody>
      </p:sp>
      <p:sp>
        <p:nvSpPr>
          <p:cNvPr id="27" name="Text Box 59"/>
          <p:cNvSpPr txBox="1">
            <a:spLocks noChangeArrowheads="1"/>
          </p:cNvSpPr>
          <p:nvPr/>
        </p:nvSpPr>
        <p:spPr bwMode="auto">
          <a:xfrm>
            <a:off x="179512" y="20829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b="1" dirty="0" err="1" smtClean="0">
                <a:solidFill>
                  <a:schemeClr val="accent2"/>
                </a:solidFill>
                <a:latin typeface="+mn-ea"/>
              </a:rPr>
              <a:t>OP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控制信号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形成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各子字段单独译码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042640" y="2695327"/>
            <a:ext cx="3529360" cy="301625"/>
            <a:chOff x="3634382" y="4653136"/>
            <a:chExt cx="3529360" cy="301625"/>
          </a:xfrm>
        </p:grpSpPr>
        <p:sp>
          <p:nvSpPr>
            <p:cNvPr id="29" name="Text Box 98"/>
            <p:cNvSpPr txBox="1">
              <a:spLocks noChangeArrowheads="1"/>
            </p:cNvSpPr>
            <p:nvPr/>
          </p:nvSpPr>
          <p:spPr bwMode="auto">
            <a:xfrm>
              <a:off x="3634382" y="4653136"/>
              <a:ext cx="2447856" cy="29686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子字段</a:t>
              </a:r>
              <a:r>
                <a:rPr lang="en-US" altLang="zh-CN" sz="1800" b="1" dirty="0">
                  <a:latin typeface="宋体" pitchFamily="2" charset="-122"/>
                </a:rPr>
                <a:t>1 </a:t>
              </a:r>
              <a:r>
                <a:rPr lang="en-US" altLang="zh-CN" sz="1800" b="1" dirty="0" smtClean="0">
                  <a:latin typeface="宋体" pitchFamily="2" charset="-122"/>
                </a:rPr>
                <a:t> …  </a:t>
              </a:r>
              <a:r>
                <a:rPr lang="zh-CN" altLang="en-US" sz="1800" b="1" dirty="0">
                  <a:latin typeface="宋体" pitchFamily="2" charset="-122"/>
                </a:rPr>
                <a:t>子字段</a:t>
              </a:r>
              <a:r>
                <a:rPr lang="en-US" altLang="zh-CN" sz="1800" b="1" dirty="0">
                  <a:latin typeface="宋体" pitchFamily="2" charset="-122"/>
                </a:rPr>
                <a:t>p</a:t>
              </a:r>
            </a:p>
          </p:txBody>
        </p:sp>
        <p:sp>
          <p:nvSpPr>
            <p:cNvPr id="30" name="Text Box 99"/>
            <p:cNvSpPr txBox="1">
              <a:spLocks noChangeArrowheads="1"/>
            </p:cNvSpPr>
            <p:nvPr/>
          </p:nvSpPr>
          <p:spPr bwMode="auto">
            <a:xfrm>
              <a:off x="6082654" y="4653136"/>
              <a:ext cx="1081088" cy="2968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顺序控制</a:t>
              </a:r>
            </a:p>
          </p:txBody>
        </p:sp>
        <p:sp>
          <p:nvSpPr>
            <p:cNvPr id="31" name="Line 105"/>
            <p:cNvSpPr>
              <a:spLocks noChangeShapeType="1"/>
            </p:cNvSpPr>
            <p:nvPr/>
          </p:nvSpPr>
          <p:spPr bwMode="auto">
            <a:xfrm>
              <a:off x="4522576" y="4665836"/>
              <a:ext cx="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07"/>
            <p:cNvSpPr>
              <a:spLocks noChangeShapeType="1"/>
            </p:cNvSpPr>
            <p:nvPr/>
          </p:nvSpPr>
          <p:spPr bwMode="auto">
            <a:xfrm>
              <a:off x="5074542" y="4665836"/>
              <a:ext cx="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" name="Text Box 59"/>
          <p:cNvSpPr txBox="1">
            <a:spLocks noChangeArrowheads="1"/>
          </p:cNvSpPr>
          <p:nvPr/>
        </p:nvSpPr>
        <p:spPr bwMode="auto">
          <a:xfrm>
            <a:off x="179512" y="260648"/>
            <a:ext cx="8785225" cy="197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字段直接编码方式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编码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子字段编码，微命令用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某个</a:t>
            </a:r>
            <a:r>
              <a:rPr lang="zh-CN" altLang="en-US" b="1" dirty="0" smtClean="0">
                <a:solidFill>
                  <a:srgbClr val="990099"/>
                </a:solidFill>
                <a:latin typeface="+mn-lt"/>
              </a:rPr>
              <a:t> </a:t>
            </a:r>
            <a:r>
              <a:rPr lang="zh-CN" altLang="en-US" b="1" u="sng" dirty="0" smtClean="0">
                <a:latin typeface="宋体" pitchFamily="2" charset="-122"/>
              </a:rPr>
              <a:t>子字段的编码</a:t>
            </a:r>
            <a:r>
              <a:rPr lang="zh-CN" altLang="en-US" b="1" dirty="0" smtClean="0">
                <a:latin typeface="宋体" pitchFamily="2" charset="-122"/>
              </a:rPr>
              <a:t>表示；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子字段中的微命令须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互斥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同时最多一个有效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，</a:t>
            </a:r>
            <a:endParaRPr lang="en-US" altLang="zh-CN" sz="20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子字段长度＝</a:t>
            </a:r>
            <a:r>
              <a:rPr lang="zh-CN" altLang="en-US" b="1" dirty="0" smtClean="0">
                <a:latin typeface="宋体" pitchFamily="2" charset="-122"/>
                <a:sym typeface="Symbol"/>
              </a:rPr>
              <a:t></a:t>
            </a:r>
            <a:r>
              <a:rPr lang="en-US" altLang="zh-CN" b="1" dirty="0" smtClean="0">
                <a:latin typeface="宋体" pitchFamily="2" charset="-122"/>
              </a:rPr>
              <a:t>log</a:t>
            </a:r>
            <a:r>
              <a:rPr lang="en-US" altLang="zh-CN" b="1" baseline="-16000" dirty="0" smtClean="0">
                <a:latin typeface="宋体" pitchFamily="2" charset="-122"/>
              </a:rPr>
              <a:t>2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定义的微命令数＋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en-US" altLang="zh-CN" b="1" dirty="0" smtClean="0">
                <a:latin typeface="宋体" pitchFamily="2" charset="-122"/>
                <a:sym typeface="Symbol"/>
              </a:rPr>
              <a:t></a:t>
            </a:r>
          </a:p>
        </p:txBody>
      </p:sp>
      <p:grpSp>
        <p:nvGrpSpPr>
          <p:cNvPr id="147" name="组合 146"/>
          <p:cNvGrpSpPr/>
          <p:nvPr/>
        </p:nvGrpSpPr>
        <p:grpSpPr>
          <a:xfrm>
            <a:off x="969292" y="2992190"/>
            <a:ext cx="2450580" cy="1084882"/>
            <a:chOff x="969292" y="2992190"/>
            <a:chExt cx="2450580" cy="1084882"/>
          </a:xfrm>
        </p:grpSpPr>
        <p:sp>
          <p:nvSpPr>
            <p:cNvPr id="140" name="Rectangle 72"/>
            <p:cNvSpPr>
              <a:spLocks noChangeArrowheads="1"/>
            </p:cNvSpPr>
            <p:nvPr/>
          </p:nvSpPr>
          <p:spPr bwMode="auto">
            <a:xfrm>
              <a:off x="969292" y="3104963"/>
              <a:ext cx="2450580" cy="55155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94"/>
            <p:cNvSpPr txBox="1">
              <a:spLocks noChangeArrowheads="1"/>
            </p:cNvSpPr>
            <p:nvPr/>
          </p:nvSpPr>
          <p:spPr bwMode="auto">
            <a:xfrm>
              <a:off x="1189806" y="3542736"/>
              <a:ext cx="360363" cy="1444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5" name="Text Box 100"/>
            <p:cNvSpPr txBox="1">
              <a:spLocks noChangeArrowheads="1"/>
            </p:cNvSpPr>
            <p:nvPr/>
          </p:nvSpPr>
          <p:spPr bwMode="auto">
            <a:xfrm>
              <a:off x="2050827" y="3285678"/>
              <a:ext cx="288925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38" name="直接箭头连接符 37"/>
            <p:cNvCxnSpPr/>
            <p:nvPr/>
          </p:nvCxnSpPr>
          <p:spPr bwMode="auto">
            <a:xfrm>
              <a:off x="1439652" y="2992190"/>
              <a:ext cx="0" cy="2235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箭头连接符 38"/>
            <p:cNvCxnSpPr/>
            <p:nvPr/>
          </p:nvCxnSpPr>
          <p:spPr bwMode="auto">
            <a:xfrm>
              <a:off x="1187208" y="3501702"/>
              <a:ext cx="0" cy="2880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>
              <a:off x="1547664" y="3507658"/>
              <a:ext cx="0" cy="28207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 bwMode="auto">
            <a:xfrm>
              <a:off x="1700064" y="3501702"/>
              <a:ext cx="0" cy="1132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57" name="Text Box 94"/>
            <p:cNvSpPr txBox="1">
              <a:spLocks noChangeArrowheads="1"/>
            </p:cNvSpPr>
            <p:nvPr/>
          </p:nvSpPr>
          <p:spPr bwMode="auto">
            <a:xfrm>
              <a:off x="2629966" y="3542736"/>
              <a:ext cx="360363" cy="1444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58" name="直接箭头连接符 57"/>
            <p:cNvCxnSpPr/>
            <p:nvPr/>
          </p:nvCxnSpPr>
          <p:spPr bwMode="auto">
            <a:xfrm>
              <a:off x="2879812" y="2997646"/>
              <a:ext cx="0" cy="21805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直接箭头连接符 58"/>
            <p:cNvCxnSpPr/>
            <p:nvPr/>
          </p:nvCxnSpPr>
          <p:spPr bwMode="auto">
            <a:xfrm>
              <a:off x="2627368" y="3501702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直接箭头连接符 59"/>
            <p:cNvCxnSpPr/>
            <p:nvPr/>
          </p:nvCxnSpPr>
          <p:spPr bwMode="auto">
            <a:xfrm>
              <a:off x="2987824" y="3501702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1" name="直接箭头连接符 60"/>
            <p:cNvCxnSpPr/>
            <p:nvPr/>
          </p:nvCxnSpPr>
          <p:spPr bwMode="auto">
            <a:xfrm>
              <a:off x="3140224" y="3501702"/>
              <a:ext cx="0" cy="1132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62" name="Text Box 162"/>
            <p:cNvSpPr txBox="1">
              <a:spLocks noChangeArrowheads="1"/>
            </p:cNvSpPr>
            <p:nvPr/>
          </p:nvSpPr>
          <p:spPr bwMode="auto">
            <a:xfrm>
              <a:off x="1115616" y="3789734"/>
              <a:ext cx="208859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所有</a:t>
              </a:r>
              <a:r>
                <a:rPr lang="zh-CN" altLang="en-US" sz="1800" b="1" dirty="0" smtClean="0">
                  <a:latin typeface="+mn-ea"/>
                  <a:ea typeface="+mn-ea"/>
                </a:rPr>
                <a:t>的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+mn-ea"/>
                  <a:ea typeface="+mn-ea"/>
                </a:rPr>
                <a:t>OP</a:t>
              </a:r>
              <a:r>
                <a:rPr lang="zh-CN" altLang="en-US" sz="1800" b="1" dirty="0" smtClean="0"/>
                <a:t>控制信号</a:t>
              </a:r>
              <a:endParaRPr lang="zh-CN" altLang="en-US" sz="1800" b="1" dirty="0"/>
            </a:p>
          </p:txBody>
        </p:sp>
        <p:sp>
          <p:nvSpPr>
            <p:cNvPr id="9" name="Text Box 92"/>
            <p:cNvSpPr txBox="1">
              <a:spLocks noChangeArrowheads="1"/>
            </p:cNvSpPr>
            <p:nvPr/>
          </p:nvSpPr>
          <p:spPr bwMode="auto">
            <a:xfrm>
              <a:off x="1043608" y="3213670"/>
              <a:ext cx="792088" cy="28790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译码</a:t>
              </a:r>
              <a:r>
                <a:rPr lang="zh-CN" altLang="en-US" sz="1800" b="1" dirty="0">
                  <a:latin typeface="宋体" pitchFamily="2" charset="-122"/>
                </a:rPr>
                <a:t>器</a:t>
              </a:r>
            </a:p>
          </p:txBody>
        </p:sp>
        <p:sp>
          <p:nvSpPr>
            <p:cNvPr id="56" name="Text Box 92"/>
            <p:cNvSpPr txBox="1">
              <a:spLocks noChangeArrowheads="1"/>
            </p:cNvSpPr>
            <p:nvPr/>
          </p:nvSpPr>
          <p:spPr bwMode="auto">
            <a:xfrm>
              <a:off x="2483768" y="3213670"/>
              <a:ext cx="864096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译码</a:t>
              </a:r>
              <a:r>
                <a:rPr lang="zh-CN" altLang="en-US" sz="1800" b="1" dirty="0">
                  <a:latin typeface="宋体" pitchFamily="2" charset="-122"/>
                </a:rPr>
                <a:t>器</a:t>
              </a:r>
            </a:p>
          </p:txBody>
        </p:sp>
      </p:grp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179263" y="3989962"/>
            <a:ext cx="884199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字段间接编码方式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zh-CN" altLang="en-US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编码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子字段编码，微命令用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多个</a:t>
            </a:r>
            <a:r>
              <a:rPr lang="zh-CN" altLang="en-US" b="1" dirty="0" smtClean="0">
                <a:solidFill>
                  <a:srgbClr val="990099"/>
                </a:solidFill>
                <a:latin typeface="+mn-lt"/>
              </a:rPr>
              <a:t> </a:t>
            </a:r>
            <a:r>
              <a:rPr lang="zh-CN" altLang="en-US" b="1" u="sng" dirty="0" smtClean="0">
                <a:latin typeface="宋体" pitchFamily="2" charset="-122"/>
              </a:rPr>
              <a:t>子字段的编码</a:t>
            </a:r>
            <a:r>
              <a:rPr lang="zh-CN" altLang="en-US" b="1" dirty="0" smtClean="0">
                <a:latin typeface="宋体" pitchFamily="2" charset="-122"/>
              </a:rPr>
              <a:t>表示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90000"/>
              </a:lnSpc>
            </a:pPr>
            <a:r>
              <a:rPr lang="zh-CN" altLang="en-US" sz="2000" b="1" dirty="0" smtClean="0">
                <a:latin typeface="宋体" pitchFamily="2" charset="-122"/>
              </a:rPr>
              <a:t>                               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如子字段</a:t>
            </a:r>
            <a:r>
              <a:rPr lang="en-US" altLang="zh-CN" sz="1800" b="1" dirty="0">
                <a:latin typeface="宋体" pitchFamily="2" charset="-122"/>
              </a:rPr>
              <a:t>p</a:t>
            </a:r>
            <a:r>
              <a:rPr lang="en-US" altLang="zh-CN" sz="1800" b="1" dirty="0" smtClean="0">
                <a:latin typeface="宋体" pitchFamily="2" charset="-122"/>
                <a:sym typeface="Symbol"/>
              </a:rPr>
              <a:t></a:t>
            </a:r>
            <a:r>
              <a:rPr lang="zh-CN" altLang="en-US" sz="1800" b="1" dirty="0" smtClean="0">
                <a:latin typeface="宋体" pitchFamily="2" charset="-122"/>
              </a:rPr>
              <a:t>的码</a:t>
            </a:r>
            <a:r>
              <a:rPr lang="en-US" altLang="zh-CN" sz="1800" b="1" dirty="0" smtClean="0">
                <a:latin typeface="宋体" pitchFamily="2" charset="-122"/>
              </a:rPr>
              <a:t>7</a:t>
            </a:r>
            <a:r>
              <a:rPr lang="zh-CN" altLang="en-US" sz="1800" b="1" dirty="0" smtClean="0">
                <a:latin typeface="宋体" pitchFamily="2" charset="-122"/>
              </a:rPr>
              <a:t>及子字段</a:t>
            </a:r>
            <a:r>
              <a:rPr lang="en-US" altLang="zh-CN" sz="1800" b="1" dirty="0">
                <a:latin typeface="宋体" pitchFamily="2" charset="-122"/>
              </a:rPr>
              <a:t>1</a:t>
            </a:r>
            <a:r>
              <a:rPr lang="zh-CN" altLang="en-US" sz="1800" b="1" dirty="0" smtClean="0">
                <a:latin typeface="宋体" pitchFamily="2" charset="-122"/>
                <a:sym typeface="Symbol"/>
              </a:rPr>
              <a:t>的码</a:t>
            </a:r>
            <a:r>
              <a:rPr lang="en-US" altLang="zh-CN" sz="1800" b="1" dirty="0" smtClean="0">
                <a:latin typeface="宋体" pitchFamily="2" charset="-122"/>
                <a:sym typeface="Symbol"/>
              </a:rPr>
              <a:t>1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18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</a:t>
            </a:r>
            <a:r>
              <a:rPr lang="zh-CN" altLang="en-US" b="1" dirty="0">
                <a:latin typeface="宋体" pitchFamily="2" charset="-122"/>
              </a:rPr>
              <a:t>子字段</a:t>
            </a:r>
            <a:r>
              <a:rPr lang="zh-CN" altLang="en-US" b="1" dirty="0" smtClean="0">
                <a:latin typeface="宋体" pitchFamily="2" charset="-122"/>
              </a:rPr>
              <a:t>中的微命令须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互斥</a:t>
            </a:r>
            <a:r>
              <a:rPr lang="zh-CN" altLang="en-US" b="1" dirty="0" smtClean="0">
                <a:latin typeface="宋体" pitchFamily="2" charset="-122"/>
              </a:rPr>
              <a:t>，子字段</a:t>
            </a:r>
            <a:r>
              <a:rPr lang="zh-CN" altLang="en-US" b="1" u="sng" dirty="0" smtClean="0">
                <a:latin typeface="宋体" pitchFamily="2" charset="-122"/>
              </a:rPr>
              <a:t>个数较少</a:t>
            </a:r>
            <a:r>
              <a:rPr lang="en-US" altLang="zh-CN" sz="2200" b="1" dirty="0" smtClean="0">
                <a:latin typeface="宋体" pitchFamily="2" charset="-122"/>
              </a:rPr>
              <a:t>(p</a:t>
            </a:r>
            <a:r>
              <a:rPr lang="en-US" altLang="zh-CN" sz="2200" b="1" dirty="0" smtClean="0">
                <a:latin typeface="宋体" pitchFamily="2" charset="-122"/>
                <a:sym typeface="Symbol"/>
              </a:rPr>
              <a:t></a:t>
            </a:r>
            <a:r>
              <a:rPr lang="zh-CN" altLang="en-US" sz="2200" b="1" dirty="0" smtClean="0">
                <a:latin typeface="宋体" pitchFamily="2" charset="-122"/>
              </a:rPr>
              <a:t>＜</a:t>
            </a:r>
            <a:r>
              <a:rPr lang="en-US" altLang="zh-CN" sz="2200" b="1" dirty="0" smtClean="0">
                <a:latin typeface="宋体" pitchFamily="2" charset="-122"/>
              </a:rPr>
              <a:t>p)</a:t>
            </a:r>
          </a:p>
        </p:txBody>
      </p:sp>
      <p:sp>
        <p:nvSpPr>
          <p:cNvPr id="65" name="Text Box 4"/>
          <p:cNvSpPr txBox="1">
            <a:spLocks noChangeArrowheads="1"/>
          </p:cNvSpPr>
          <p:nvPr/>
        </p:nvSpPr>
        <p:spPr bwMode="auto">
          <a:xfrm>
            <a:off x="107504" y="566124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b="1" dirty="0" err="1" smtClean="0">
                <a:solidFill>
                  <a:schemeClr val="accent2"/>
                </a:solidFill>
                <a:latin typeface="+mn-ea"/>
              </a:rPr>
              <a:t>OP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控制信号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形成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子字段单独译码＋逻辑电路组合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5147096" y="2709614"/>
            <a:ext cx="3529360" cy="301625"/>
            <a:chOff x="3634382" y="4653136"/>
            <a:chExt cx="3529360" cy="301625"/>
          </a:xfrm>
        </p:grpSpPr>
        <p:sp>
          <p:nvSpPr>
            <p:cNvPr id="84" name="Text Box 98"/>
            <p:cNvSpPr txBox="1">
              <a:spLocks noChangeArrowheads="1"/>
            </p:cNvSpPr>
            <p:nvPr/>
          </p:nvSpPr>
          <p:spPr bwMode="auto">
            <a:xfrm>
              <a:off x="3634382" y="4653136"/>
              <a:ext cx="2447856" cy="29686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子字段</a:t>
              </a:r>
              <a:r>
                <a:rPr lang="en-US" altLang="zh-CN" sz="1800" b="1" dirty="0">
                  <a:latin typeface="宋体" pitchFamily="2" charset="-122"/>
                </a:rPr>
                <a:t>1 </a:t>
              </a:r>
              <a:r>
                <a:rPr lang="en-US" altLang="zh-CN" sz="1800" b="1" dirty="0" smtClean="0">
                  <a:latin typeface="宋体" pitchFamily="2" charset="-122"/>
                </a:rPr>
                <a:t> … </a:t>
              </a:r>
              <a:r>
                <a:rPr lang="en-US" altLang="zh-CN" sz="1400" b="1" dirty="0" smtClean="0">
                  <a:latin typeface="宋体" pitchFamily="2" charset="-122"/>
                </a:rPr>
                <a:t> </a:t>
              </a:r>
              <a:r>
                <a:rPr lang="zh-CN" altLang="en-US" sz="1800" b="1" dirty="0">
                  <a:latin typeface="宋体" pitchFamily="2" charset="-122"/>
                </a:rPr>
                <a:t>子字段</a:t>
              </a:r>
              <a:r>
                <a:rPr lang="en-US" altLang="zh-CN" sz="1800" b="1" dirty="0" smtClean="0">
                  <a:latin typeface="宋体" pitchFamily="2" charset="-122"/>
                </a:rPr>
                <a:t>p</a:t>
              </a:r>
              <a:r>
                <a:rPr lang="en-US" altLang="zh-CN" sz="1800" b="1" dirty="0" smtClean="0">
                  <a:latin typeface="宋体" pitchFamily="2" charset="-122"/>
                  <a:sym typeface="Symbol"/>
                </a:rPr>
                <a:t>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5" name="Text Box 99"/>
            <p:cNvSpPr txBox="1">
              <a:spLocks noChangeArrowheads="1"/>
            </p:cNvSpPr>
            <p:nvPr/>
          </p:nvSpPr>
          <p:spPr bwMode="auto">
            <a:xfrm>
              <a:off x="6082654" y="4653136"/>
              <a:ext cx="1081088" cy="2968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顺序控制</a:t>
              </a:r>
            </a:p>
          </p:txBody>
        </p:sp>
        <p:sp>
          <p:nvSpPr>
            <p:cNvPr id="86" name="Line 105"/>
            <p:cNvSpPr>
              <a:spLocks noChangeShapeType="1"/>
            </p:cNvSpPr>
            <p:nvPr/>
          </p:nvSpPr>
          <p:spPr bwMode="auto">
            <a:xfrm>
              <a:off x="4522576" y="4665836"/>
              <a:ext cx="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107"/>
            <p:cNvSpPr>
              <a:spLocks noChangeShapeType="1"/>
            </p:cNvSpPr>
            <p:nvPr/>
          </p:nvSpPr>
          <p:spPr bwMode="auto">
            <a:xfrm>
              <a:off x="5074542" y="4665836"/>
              <a:ext cx="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5148064" y="2997646"/>
            <a:ext cx="2450580" cy="1439466"/>
            <a:chOff x="5148064" y="2997646"/>
            <a:chExt cx="2450580" cy="1439466"/>
          </a:xfrm>
        </p:grpSpPr>
        <p:sp>
          <p:nvSpPr>
            <p:cNvPr id="148" name="Rectangle 72"/>
            <p:cNvSpPr>
              <a:spLocks noChangeArrowheads="1"/>
            </p:cNvSpPr>
            <p:nvPr/>
          </p:nvSpPr>
          <p:spPr bwMode="auto">
            <a:xfrm>
              <a:off x="5148064" y="3105504"/>
              <a:ext cx="2450580" cy="88445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Text Box 94"/>
            <p:cNvSpPr txBox="1">
              <a:spLocks noChangeArrowheads="1"/>
            </p:cNvSpPr>
            <p:nvPr/>
          </p:nvSpPr>
          <p:spPr bwMode="auto">
            <a:xfrm>
              <a:off x="5365302" y="3542736"/>
              <a:ext cx="360363" cy="1444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91" name="Text Box 100"/>
            <p:cNvSpPr txBox="1">
              <a:spLocks noChangeArrowheads="1"/>
            </p:cNvSpPr>
            <p:nvPr/>
          </p:nvSpPr>
          <p:spPr bwMode="auto">
            <a:xfrm>
              <a:off x="6226323" y="3285678"/>
              <a:ext cx="288925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92" name="直接箭头连接符 91"/>
            <p:cNvCxnSpPr/>
            <p:nvPr/>
          </p:nvCxnSpPr>
          <p:spPr bwMode="auto">
            <a:xfrm>
              <a:off x="5615148" y="3011239"/>
              <a:ext cx="0" cy="2044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3" name="直接箭头连接符 92"/>
            <p:cNvCxnSpPr/>
            <p:nvPr/>
          </p:nvCxnSpPr>
          <p:spPr bwMode="auto">
            <a:xfrm>
              <a:off x="5362704" y="3501702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4" name="直接箭头连接符 93"/>
            <p:cNvCxnSpPr/>
            <p:nvPr/>
          </p:nvCxnSpPr>
          <p:spPr bwMode="auto">
            <a:xfrm>
              <a:off x="5723160" y="3507658"/>
              <a:ext cx="2505" cy="6421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5" name="直接箭头连接符 94"/>
            <p:cNvCxnSpPr/>
            <p:nvPr/>
          </p:nvCxnSpPr>
          <p:spPr bwMode="auto">
            <a:xfrm>
              <a:off x="5875560" y="3501702"/>
              <a:ext cx="0" cy="1132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97" name="Text Box 94"/>
            <p:cNvSpPr txBox="1">
              <a:spLocks noChangeArrowheads="1"/>
            </p:cNvSpPr>
            <p:nvPr/>
          </p:nvSpPr>
          <p:spPr bwMode="auto">
            <a:xfrm>
              <a:off x="6805462" y="3542736"/>
              <a:ext cx="360363" cy="1444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98" name="直接箭头连接符 97"/>
            <p:cNvCxnSpPr/>
            <p:nvPr/>
          </p:nvCxnSpPr>
          <p:spPr bwMode="auto">
            <a:xfrm>
              <a:off x="7055308" y="2997646"/>
              <a:ext cx="0" cy="21805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9" name="直接箭头连接符 98"/>
            <p:cNvCxnSpPr/>
            <p:nvPr/>
          </p:nvCxnSpPr>
          <p:spPr bwMode="auto">
            <a:xfrm flipH="1">
              <a:off x="6804163" y="3501578"/>
              <a:ext cx="1299" cy="2881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0" name="直接箭头连接符 99"/>
            <p:cNvCxnSpPr/>
            <p:nvPr/>
          </p:nvCxnSpPr>
          <p:spPr bwMode="auto">
            <a:xfrm>
              <a:off x="7163320" y="3501702"/>
              <a:ext cx="2505" cy="64807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直接箭头连接符 100"/>
            <p:cNvCxnSpPr/>
            <p:nvPr/>
          </p:nvCxnSpPr>
          <p:spPr bwMode="auto">
            <a:xfrm>
              <a:off x="7315720" y="3501702"/>
              <a:ext cx="0" cy="1132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02" name="Text Box 162"/>
            <p:cNvSpPr txBox="1">
              <a:spLocks noChangeArrowheads="1"/>
            </p:cNvSpPr>
            <p:nvPr/>
          </p:nvSpPr>
          <p:spPr bwMode="auto">
            <a:xfrm>
              <a:off x="5291111" y="4149774"/>
              <a:ext cx="208859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所有</a:t>
              </a:r>
              <a:r>
                <a:rPr lang="zh-CN" altLang="en-US" sz="1800" b="1" dirty="0" smtClean="0">
                  <a:latin typeface="+mn-ea"/>
                  <a:ea typeface="+mn-ea"/>
                </a:rPr>
                <a:t>的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+mn-ea"/>
                  <a:ea typeface="+mn-ea"/>
                </a:rPr>
                <a:t>OP</a:t>
              </a:r>
              <a:r>
                <a:rPr lang="zh-CN" altLang="en-US" sz="1800" b="1" dirty="0" smtClean="0"/>
                <a:t>控制信号</a:t>
              </a:r>
              <a:endParaRPr lang="zh-CN" altLang="en-US" sz="1800" b="1" dirty="0"/>
            </a:p>
          </p:txBody>
        </p:sp>
        <p:sp>
          <p:nvSpPr>
            <p:cNvPr id="103" name="Text Box 260"/>
            <p:cNvSpPr txBox="1">
              <a:spLocks noChangeArrowheads="1"/>
            </p:cNvSpPr>
            <p:nvPr/>
          </p:nvSpPr>
          <p:spPr bwMode="auto">
            <a:xfrm>
              <a:off x="6624228" y="3789735"/>
              <a:ext cx="252028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&amp;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105" name="直接箭头连接符 104"/>
            <p:cNvCxnSpPr/>
            <p:nvPr/>
          </p:nvCxnSpPr>
          <p:spPr bwMode="auto">
            <a:xfrm>
              <a:off x="6660232" y="3667314"/>
              <a:ext cx="0" cy="12242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3" name="直接箭头连接符 112"/>
            <p:cNvCxnSpPr/>
            <p:nvPr/>
          </p:nvCxnSpPr>
          <p:spPr bwMode="auto">
            <a:xfrm>
              <a:off x="5723160" y="3664768"/>
              <a:ext cx="94295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96" name="Text Box 92"/>
            <p:cNvSpPr txBox="1">
              <a:spLocks noChangeArrowheads="1"/>
            </p:cNvSpPr>
            <p:nvPr/>
          </p:nvSpPr>
          <p:spPr bwMode="auto">
            <a:xfrm>
              <a:off x="6659264" y="3213670"/>
              <a:ext cx="864096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译码</a:t>
              </a:r>
              <a:r>
                <a:rPr lang="zh-CN" altLang="en-US" sz="1800" b="1" dirty="0">
                  <a:latin typeface="宋体" pitchFamily="2" charset="-122"/>
                </a:rPr>
                <a:t>器</a:t>
              </a:r>
            </a:p>
          </p:txBody>
        </p:sp>
        <p:sp>
          <p:nvSpPr>
            <p:cNvPr id="89" name="Text Box 92"/>
            <p:cNvSpPr txBox="1">
              <a:spLocks noChangeArrowheads="1"/>
            </p:cNvSpPr>
            <p:nvPr/>
          </p:nvSpPr>
          <p:spPr bwMode="auto">
            <a:xfrm>
              <a:off x="5219104" y="3213670"/>
              <a:ext cx="792088" cy="28790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译码</a:t>
              </a:r>
              <a:r>
                <a:rPr lang="zh-CN" altLang="en-US" sz="1800" b="1" dirty="0">
                  <a:latin typeface="宋体" pitchFamily="2" charset="-122"/>
                </a:rPr>
                <a:t>器</a:t>
              </a:r>
            </a:p>
          </p:txBody>
        </p:sp>
        <p:cxnSp>
          <p:nvCxnSpPr>
            <p:cNvPr id="119" name="直接箭头连接符 118"/>
            <p:cNvCxnSpPr/>
            <p:nvPr/>
          </p:nvCxnSpPr>
          <p:spPr bwMode="auto">
            <a:xfrm>
              <a:off x="6747480" y="3933751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33" name="组合 132"/>
          <p:cNvGrpSpPr/>
          <p:nvPr/>
        </p:nvGrpSpPr>
        <p:grpSpPr>
          <a:xfrm>
            <a:off x="6804248" y="2068341"/>
            <a:ext cx="2217007" cy="496563"/>
            <a:chOff x="6804248" y="1996332"/>
            <a:chExt cx="2217007" cy="496563"/>
          </a:xfrm>
        </p:grpSpPr>
        <p:sp>
          <p:nvSpPr>
            <p:cNvPr id="126" name="Text Box 92"/>
            <p:cNvSpPr txBox="1">
              <a:spLocks noChangeArrowheads="1"/>
            </p:cNvSpPr>
            <p:nvPr/>
          </p:nvSpPr>
          <p:spPr bwMode="auto">
            <a:xfrm>
              <a:off x="6804248" y="2167656"/>
              <a:ext cx="2217007" cy="32523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just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所有微命令都无效时</a:t>
              </a:r>
            </a:p>
          </p:txBody>
        </p:sp>
        <p:cxnSp>
          <p:nvCxnSpPr>
            <p:cNvPr id="128" name="直接箭头连接符 127"/>
            <p:cNvCxnSpPr/>
            <p:nvPr/>
          </p:nvCxnSpPr>
          <p:spPr bwMode="auto">
            <a:xfrm flipH="1" flipV="1">
              <a:off x="7115697" y="1996332"/>
              <a:ext cx="2503" cy="1713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136" name="直接箭头连接符 135"/>
          <p:cNvCxnSpPr/>
          <p:nvPr/>
        </p:nvCxnSpPr>
        <p:spPr bwMode="auto">
          <a:xfrm flipH="1">
            <a:off x="6805462" y="1162844"/>
            <a:ext cx="70794" cy="21602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7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84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4" grpId="0"/>
      <p:bldP spid="6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74</a:t>
            </a:fld>
            <a:endParaRPr lang="en-US" altLang="zh-CN"/>
          </a:p>
        </p:txBody>
      </p:sp>
      <p:sp>
        <p:nvSpPr>
          <p:cNvPr id="3" name="Text Box 40"/>
          <p:cNvSpPr txBox="1">
            <a:spLocks noChangeArrowheads="1"/>
          </p:cNvSpPr>
          <p:nvPr/>
        </p:nvSpPr>
        <p:spPr bwMode="auto">
          <a:xfrm>
            <a:off x="179388" y="31657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b="1" dirty="0" smtClean="0">
                <a:latin typeface="宋体" pitchFamily="2" charset="-122"/>
              </a:rPr>
              <a:t>对单总线结构的</a:t>
            </a:r>
            <a:r>
              <a:rPr lang="en-US" altLang="zh-CN" b="1" dirty="0" err="1" smtClean="0">
                <a:latin typeface="宋体" pitchFamily="2" charset="-122"/>
              </a:rPr>
              <a:t>Demo_IS</a:t>
            </a:r>
            <a:r>
              <a:rPr lang="zh-CN" altLang="en-US" b="1" dirty="0" smtClean="0">
                <a:latin typeface="宋体" pitchFamily="2" charset="-122"/>
              </a:rPr>
              <a:t>数据通路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支持</a:t>
            </a:r>
            <a:r>
              <a:rPr lang="en-US" altLang="zh-CN" sz="2000" b="1" dirty="0" smtClean="0">
                <a:latin typeface="宋体" pitchFamily="2" charset="-122"/>
              </a:rPr>
              <a:t>5</a:t>
            </a:r>
            <a:r>
              <a:rPr lang="zh-CN" altLang="en-US" sz="2000" b="1" dirty="0" smtClean="0">
                <a:latin typeface="宋体" pitchFamily="2" charset="-122"/>
              </a:rPr>
              <a:t>条指令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，若用微程序控制方式实现</a:t>
            </a:r>
            <a:r>
              <a:rPr lang="en-US" altLang="zh-CN" b="1" dirty="0">
                <a:latin typeface="宋体" pitchFamily="2" charset="-122"/>
              </a:rPr>
              <a:t>CU</a:t>
            </a:r>
            <a:r>
              <a:rPr lang="zh-CN" altLang="en-US" b="1" dirty="0" smtClean="0">
                <a:latin typeface="宋体" pitchFamily="2" charset="-122"/>
              </a:rPr>
              <a:t>，请</a:t>
            </a:r>
            <a:r>
              <a:rPr lang="zh-CN" altLang="en-US" b="1" dirty="0">
                <a:latin typeface="宋体" pitchFamily="2" charset="-122"/>
              </a:rPr>
              <a:t>设计微指令</a:t>
            </a:r>
            <a:r>
              <a:rPr lang="zh-CN" altLang="en-US" b="1" dirty="0" smtClean="0">
                <a:latin typeface="宋体" pitchFamily="2" charset="-122"/>
              </a:rPr>
              <a:t>格式的操作控制字段。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1" name="Text Box 50"/>
          <p:cNvSpPr txBox="1">
            <a:spLocks noChangeArrowheads="1"/>
          </p:cNvSpPr>
          <p:nvPr/>
        </p:nvSpPr>
        <p:spPr bwMode="auto">
          <a:xfrm>
            <a:off x="179388" y="126876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dirty="0" smtClean="0">
                <a:latin typeface="宋体" pitchFamily="2" charset="-122"/>
              </a:rPr>
              <a:t>⑴所有指令执行的状态转换图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+mn-ea"/>
              </a:rPr>
              <a:t>OPCmd</a:t>
            </a:r>
            <a:r>
              <a:rPr lang="zh-CN" altLang="en-US" b="1" dirty="0" smtClean="0">
                <a:latin typeface="+mn-ea"/>
              </a:rPr>
              <a:t>序列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如下：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72" name="AutoShape 18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0" name="组合 279"/>
          <p:cNvGrpSpPr/>
          <p:nvPr/>
        </p:nvGrpSpPr>
        <p:grpSpPr>
          <a:xfrm>
            <a:off x="179512" y="1700808"/>
            <a:ext cx="8784976" cy="3602682"/>
            <a:chOff x="179512" y="1700808"/>
            <a:chExt cx="8784976" cy="3602682"/>
          </a:xfrm>
        </p:grpSpPr>
        <p:sp>
          <p:nvSpPr>
            <p:cNvPr id="72" name="Text Box 54"/>
            <p:cNvSpPr txBox="1">
              <a:spLocks noChangeArrowheads="1"/>
            </p:cNvSpPr>
            <p:nvPr/>
          </p:nvSpPr>
          <p:spPr bwMode="auto">
            <a:xfrm>
              <a:off x="1187626" y="1996450"/>
              <a:ext cx="1512168" cy="35243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 smtClean="0">
                  <a:latin typeface="宋体" pitchFamily="2" charset="-122"/>
                </a:rPr>
                <a:t>PC</a:t>
              </a:r>
              <a:r>
                <a:rPr lang="en-US" altLang="zh-CN" b="1" baseline="-14000" dirty="0" err="1" smtClean="0">
                  <a:latin typeface="宋体" pitchFamily="2" charset="-122"/>
                </a:rPr>
                <a:t>out</a:t>
              </a:r>
              <a:r>
                <a:rPr lang="en-US" altLang="zh-CN" sz="2000" b="1" dirty="0" err="1" smtClean="0">
                  <a:latin typeface="宋体" pitchFamily="2" charset="-122"/>
                </a:rPr>
                <a:t>,MAR</a:t>
              </a:r>
              <a:r>
                <a:rPr lang="en-US" altLang="zh-CN" b="1" baseline="-14000" dirty="0" err="1" smtClean="0">
                  <a:latin typeface="宋体" pitchFamily="2" charset="-122"/>
                </a:rPr>
                <a:t>in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73" name="Text Box 54"/>
            <p:cNvSpPr txBox="1">
              <a:spLocks noChangeArrowheads="1"/>
            </p:cNvSpPr>
            <p:nvPr/>
          </p:nvSpPr>
          <p:spPr bwMode="auto">
            <a:xfrm>
              <a:off x="3203849" y="1996450"/>
              <a:ext cx="1944215" cy="35243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Read,PC</a:t>
              </a:r>
              <a:r>
                <a:rPr lang="en-US" altLang="zh-CN" b="1" baseline="-14000" dirty="0" smtClean="0">
                  <a:latin typeface="宋体" pitchFamily="2" charset="-122"/>
                </a:rPr>
                <a:t>+1</a:t>
              </a:r>
              <a:r>
                <a:rPr lang="en-US" altLang="zh-CN" sz="2000" b="1" dirty="0" smtClean="0">
                  <a:latin typeface="宋体" pitchFamily="2" charset="-122"/>
                </a:rPr>
                <a:t>,WMFC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74" name="Text Box 54"/>
            <p:cNvSpPr txBox="1">
              <a:spLocks noChangeArrowheads="1"/>
            </p:cNvSpPr>
            <p:nvPr/>
          </p:nvSpPr>
          <p:spPr bwMode="auto">
            <a:xfrm>
              <a:off x="5796137" y="1996450"/>
              <a:ext cx="1440159" cy="35243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 smtClean="0">
                  <a:latin typeface="宋体" pitchFamily="2" charset="-122"/>
                </a:rPr>
                <a:t>MDR</a:t>
              </a:r>
              <a:r>
                <a:rPr lang="en-US" altLang="zh-CN" b="1" baseline="-14000" dirty="0" err="1" smtClean="0">
                  <a:latin typeface="宋体" pitchFamily="2" charset="-122"/>
                </a:rPr>
                <a:t>out</a:t>
              </a:r>
              <a:r>
                <a:rPr lang="en-US" altLang="zh-CN" sz="2000" b="1" dirty="0" err="1" smtClean="0">
                  <a:latin typeface="宋体" pitchFamily="2" charset="-122"/>
                </a:rPr>
                <a:t>,IR</a:t>
              </a:r>
              <a:r>
                <a:rPr lang="en-US" altLang="zh-CN" b="1" baseline="-14000" dirty="0" err="1" smtClean="0">
                  <a:latin typeface="宋体" pitchFamily="2" charset="-122"/>
                </a:rPr>
                <a:t>in</a:t>
              </a:r>
              <a:endParaRPr lang="en-US" altLang="zh-CN" b="1" baseline="-14000" dirty="0">
                <a:latin typeface="宋体" pitchFamily="2" charset="-122"/>
              </a:endParaRPr>
            </a:p>
          </p:txBody>
        </p:sp>
        <p:sp>
          <p:nvSpPr>
            <p:cNvPr id="78" name="Text Box 54"/>
            <p:cNvSpPr txBox="1">
              <a:spLocks noChangeArrowheads="1"/>
            </p:cNvSpPr>
            <p:nvPr/>
          </p:nvSpPr>
          <p:spPr bwMode="auto">
            <a:xfrm>
              <a:off x="251522" y="2778645"/>
              <a:ext cx="1440158" cy="64807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GR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,Rsel,MAR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in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sp>
          <p:nvSpPr>
            <p:cNvPr id="79" name="Text Box 54"/>
            <p:cNvSpPr txBox="1">
              <a:spLocks noChangeArrowheads="1"/>
            </p:cNvSpPr>
            <p:nvPr/>
          </p:nvSpPr>
          <p:spPr bwMode="auto">
            <a:xfrm>
              <a:off x="251520" y="3714749"/>
              <a:ext cx="1440160" cy="64435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rgbClr val="000000"/>
                  </a:solidFill>
                  <a:latin typeface="宋体" pitchFamily="2" charset="-122"/>
                </a:rPr>
                <a:t>Read,WMFC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sp>
          <p:nvSpPr>
            <p:cNvPr id="80" name="Text Box 54"/>
            <p:cNvSpPr txBox="1">
              <a:spLocks noChangeArrowheads="1"/>
            </p:cNvSpPr>
            <p:nvPr/>
          </p:nvSpPr>
          <p:spPr bwMode="auto">
            <a:xfrm>
              <a:off x="251520" y="4653136"/>
              <a:ext cx="1440160" cy="64046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MDR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,GR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in</a:t>
              </a: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,End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cxnSp>
          <p:nvCxnSpPr>
            <p:cNvPr id="82" name="直接箭头连接符 81"/>
            <p:cNvCxnSpPr>
              <a:stCxn id="78" idx="2"/>
              <a:endCxn id="79" idx="0"/>
            </p:cNvCxnSpPr>
            <p:nvPr/>
          </p:nvCxnSpPr>
          <p:spPr bwMode="auto">
            <a:xfrm flipH="1">
              <a:off x="971600" y="3426718"/>
              <a:ext cx="1" cy="2880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3" name="直接箭头连接符 82"/>
            <p:cNvCxnSpPr>
              <a:stCxn id="79" idx="2"/>
              <a:endCxn id="80" idx="0"/>
            </p:cNvCxnSpPr>
            <p:nvPr/>
          </p:nvCxnSpPr>
          <p:spPr bwMode="auto">
            <a:xfrm>
              <a:off x="971600" y="4359102"/>
              <a:ext cx="0" cy="29403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4" name="直接箭头连接符 93"/>
            <p:cNvCxnSpPr>
              <a:endCxn id="78" idx="0"/>
            </p:cNvCxnSpPr>
            <p:nvPr/>
          </p:nvCxnSpPr>
          <p:spPr bwMode="auto">
            <a:xfrm>
              <a:off x="971600" y="2492896"/>
              <a:ext cx="1" cy="2857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6" name="Text Box 71"/>
            <p:cNvSpPr txBox="1">
              <a:spLocks noChangeArrowheads="1"/>
            </p:cNvSpPr>
            <p:nvPr/>
          </p:nvSpPr>
          <p:spPr bwMode="auto">
            <a:xfrm>
              <a:off x="179512" y="2492896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LD_t4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97" name="Text Box 71"/>
            <p:cNvSpPr txBox="1">
              <a:spLocks noChangeArrowheads="1"/>
            </p:cNvSpPr>
            <p:nvPr/>
          </p:nvSpPr>
          <p:spPr bwMode="auto">
            <a:xfrm>
              <a:off x="179512" y="3431282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LD_t5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98" name="Text Box 71"/>
            <p:cNvSpPr txBox="1">
              <a:spLocks noChangeArrowheads="1"/>
            </p:cNvSpPr>
            <p:nvPr/>
          </p:nvSpPr>
          <p:spPr bwMode="auto">
            <a:xfrm>
              <a:off x="179512" y="4365104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LD_t6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cxnSp>
          <p:nvCxnSpPr>
            <p:cNvPr id="100" name="直接箭头连接符 99"/>
            <p:cNvCxnSpPr>
              <a:stCxn id="72" idx="3"/>
              <a:endCxn id="73" idx="1"/>
            </p:cNvCxnSpPr>
            <p:nvPr/>
          </p:nvCxnSpPr>
          <p:spPr bwMode="auto">
            <a:xfrm>
              <a:off x="2699794" y="2172665"/>
              <a:ext cx="50405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7" name="直接箭头连接符 106"/>
            <p:cNvCxnSpPr>
              <a:stCxn id="73" idx="3"/>
              <a:endCxn id="74" idx="1"/>
            </p:cNvCxnSpPr>
            <p:nvPr/>
          </p:nvCxnSpPr>
          <p:spPr bwMode="auto">
            <a:xfrm>
              <a:off x="5148064" y="2172665"/>
              <a:ext cx="64807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1" name="直接箭头连接符 110"/>
            <p:cNvCxnSpPr/>
            <p:nvPr/>
          </p:nvCxnSpPr>
          <p:spPr bwMode="auto">
            <a:xfrm>
              <a:off x="971601" y="2492896"/>
              <a:ext cx="730881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21" name="Text Box 54"/>
            <p:cNvSpPr txBox="1">
              <a:spLocks noChangeArrowheads="1"/>
            </p:cNvSpPr>
            <p:nvPr/>
          </p:nvSpPr>
          <p:spPr bwMode="auto">
            <a:xfrm>
              <a:off x="1979712" y="2778645"/>
              <a:ext cx="1512168" cy="65568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GR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,Rsel</a:t>
              </a:r>
              <a:r>
                <a:rPr lang="en-US" altLang="zh-CN" sz="2000" b="1" dirty="0" smtClean="0">
                  <a:solidFill>
                    <a:srgbClr val="000000"/>
                  </a:solidFill>
                  <a:latin typeface="宋体"/>
                </a:rPr>
                <a:t>, </a:t>
              </a: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MAR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in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sp>
          <p:nvSpPr>
            <p:cNvPr id="122" name="Text Box 54"/>
            <p:cNvSpPr txBox="1">
              <a:spLocks noChangeArrowheads="1"/>
            </p:cNvSpPr>
            <p:nvPr/>
          </p:nvSpPr>
          <p:spPr bwMode="auto">
            <a:xfrm>
              <a:off x="1979711" y="3714750"/>
              <a:ext cx="1512169" cy="64435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GR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,MDR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in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sp>
          <p:nvSpPr>
            <p:cNvPr id="123" name="Text Box 54"/>
            <p:cNvSpPr txBox="1">
              <a:spLocks noChangeArrowheads="1"/>
            </p:cNvSpPr>
            <p:nvPr/>
          </p:nvSpPr>
          <p:spPr bwMode="auto">
            <a:xfrm>
              <a:off x="1979712" y="4653136"/>
              <a:ext cx="1512168" cy="64046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>
                  <a:solidFill>
                    <a:srgbClr val="000000"/>
                  </a:solidFill>
                  <a:latin typeface="宋体" pitchFamily="2" charset="-122"/>
                </a:rPr>
                <a:t>Write,WMFC</a:t>
              </a:r>
              <a:r>
                <a:rPr lang="en-US" altLang="zh-CN" sz="2000" b="1" dirty="0" err="1">
                  <a:solidFill>
                    <a:srgbClr val="000000"/>
                  </a:solidFill>
                  <a:latin typeface="宋体"/>
                </a:rPr>
                <a:t>,End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cxnSp>
          <p:nvCxnSpPr>
            <p:cNvPr id="124" name="直接箭头连接符 123"/>
            <p:cNvCxnSpPr>
              <a:stCxn id="121" idx="2"/>
              <a:endCxn id="122" idx="0"/>
            </p:cNvCxnSpPr>
            <p:nvPr/>
          </p:nvCxnSpPr>
          <p:spPr bwMode="auto">
            <a:xfrm>
              <a:off x="2735796" y="3434326"/>
              <a:ext cx="0" cy="2804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5" name="直接箭头连接符 124"/>
            <p:cNvCxnSpPr>
              <a:stCxn id="122" idx="2"/>
              <a:endCxn id="123" idx="0"/>
            </p:cNvCxnSpPr>
            <p:nvPr/>
          </p:nvCxnSpPr>
          <p:spPr bwMode="auto">
            <a:xfrm>
              <a:off x="2735796" y="4359102"/>
              <a:ext cx="0" cy="29403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6" name="直接箭头连接符 125"/>
            <p:cNvCxnSpPr>
              <a:endCxn id="121" idx="0"/>
            </p:cNvCxnSpPr>
            <p:nvPr/>
          </p:nvCxnSpPr>
          <p:spPr bwMode="auto">
            <a:xfrm>
              <a:off x="2735796" y="2492896"/>
              <a:ext cx="0" cy="2857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7" name="Text Box 71"/>
            <p:cNvSpPr txBox="1">
              <a:spLocks noChangeArrowheads="1"/>
            </p:cNvSpPr>
            <p:nvPr/>
          </p:nvSpPr>
          <p:spPr bwMode="auto">
            <a:xfrm>
              <a:off x="1907704" y="2492896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ST_t4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28" name="Text Box 71"/>
            <p:cNvSpPr txBox="1">
              <a:spLocks noChangeArrowheads="1"/>
            </p:cNvSpPr>
            <p:nvPr/>
          </p:nvSpPr>
          <p:spPr bwMode="auto">
            <a:xfrm>
              <a:off x="1907704" y="3431282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ST_t5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29" name="Text Box 71"/>
            <p:cNvSpPr txBox="1">
              <a:spLocks noChangeArrowheads="1"/>
            </p:cNvSpPr>
            <p:nvPr/>
          </p:nvSpPr>
          <p:spPr bwMode="auto">
            <a:xfrm>
              <a:off x="1907704" y="4365104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ST_t6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31" name="Text Box 54"/>
            <p:cNvSpPr txBox="1">
              <a:spLocks noChangeArrowheads="1"/>
            </p:cNvSpPr>
            <p:nvPr/>
          </p:nvSpPr>
          <p:spPr bwMode="auto">
            <a:xfrm>
              <a:off x="3707904" y="2778645"/>
              <a:ext cx="1368152" cy="65568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GR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,Y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in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sp>
          <p:nvSpPr>
            <p:cNvPr id="132" name="Text Box 54"/>
            <p:cNvSpPr txBox="1">
              <a:spLocks noChangeArrowheads="1"/>
            </p:cNvSpPr>
            <p:nvPr/>
          </p:nvSpPr>
          <p:spPr bwMode="auto">
            <a:xfrm>
              <a:off x="3707903" y="3714751"/>
              <a:ext cx="1368153" cy="64435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GR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,Rsel</a:t>
              </a:r>
              <a:r>
                <a:rPr lang="en-US" altLang="zh-CN" sz="2000" b="1" dirty="0" smtClean="0">
                  <a:solidFill>
                    <a:srgbClr val="000000"/>
                  </a:solidFill>
                  <a:latin typeface="宋体"/>
                </a:rPr>
                <a:t>, op=01,Z</a:t>
              </a:r>
              <a:r>
                <a:rPr lang="en-US" altLang="zh-CN" sz="2000" b="1" baseline="-18000" dirty="0" smtClean="0">
                  <a:solidFill>
                    <a:srgbClr val="000000"/>
                  </a:solidFill>
                  <a:latin typeface="宋体"/>
                </a:rPr>
                <a:t>in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sp>
          <p:nvSpPr>
            <p:cNvPr id="133" name="Text Box 54"/>
            <p:cNvSpPr txBox="1">
              <a:spLocks noChangeArrowheads="1"/>
            </p:cNvSpPr>
            <p:nvPr/>
          </p:nvSpPr>
          <p:spPr bwMode="auto">
            <a:xfrm>
              <a:off x="3707904" y="4650854"/>
              <a:ext cx="1368152" cy="65035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>
                  <a:solidFill>
                    <a:srgbClr val="000000"/>
                  </a:solidFill>
                  <a:latin typeface="宋体" pitchFamily="2" charset="-122"/>
                </a:rPr>
                <a:t>Z</a:t>
              </a:r>
              <a:r>
                <a:rPr lang="en-US" altLang="zh-CN" sz="2000" b="1" baseline="-18000" dirty="0" err="1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 err="1">
                  <a:solidFill>
                    <a:srgbClr val="000000"/>
                  </a:solidFill>
                  <a:latin typeface="宋体" pitchFamily="2" charset="-122"/>
                </a:rPr>
                <a:t>,</a:t>
              </a:r>
              <a:r>
                <a:rPr lang="en-US" altLang="zh-CN" sz="2000" b="1" dirty="0" err="1">
                  <a:solidFill>
                    <a:srgbClr val="000000"/>
                  </a:solidFill>
                  <a:latin typeface="宋体"/>
                </a:rPr>
                <a:t>GR</a:t>
              </a:r>
              <a:r>
                <a:rPr lang="en-US" altLang="zh-CN" sz="2000" b="1" baseline="-18000" dirty="0" err="1">
                  <a:solidFill>
                    <a:srgbClr val="000000"/>
                  </a:solidFill>
                  <a:latin typeface="宋体"/>
                </a:rPr>
                <a:t>in</a:t>
              </a:r>
              <a:r>
                <a:rPr lang="en-US" altLang="zh-CN" sz="2000" b="1" dirty="0" smtClean="0">
                  <a:solidFill>
                    <a:srgbClr val="000000"/>
                  </a:solidFill>
                  <a:latin typeface="宋体"/>
                </a:rPr>
                <a:t>, End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cxnSp>
          <p:nvCxnSpPr>
            <p:cNvPr id="134" name="直接箭头连接符 133"/>
            <p:cNvCxnSpPr>
              <a:stCxn id="131" idx="2"/>
              <a:endCxn id="132" idx="0"/>
            </p:cNvCxnSpPr>
            <p:nvPr/>
          </p:nvCxnSpPr>
          <p:spPr bwMode="auto">
            <a:xfrm>
              <a:off x="4391980" y="3434326"/>
              <a:ext cx="0" cy="28042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5" name="直接箭头连接符 134"/>
            <p:cNvCxnSpPr>
              <a:stCxn id="132" idx="2"/>
              <a:endCxn id="133" idx="0"/>
            </p:cNvCxnSpPr>
            <p:nvPr/>
          </p:nvCxnSpPr>
          <p:spPr bwMode="auto">
            <a:xfrm>
              <a:off x="4391980" y="4359103"/>
              <a:ext cx="0" cy="2917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6" name="直接箭头连接符 135"/>
            <p:cNvCxnSpPr>
              <a:endCxn id="131" idx="0"/>
            </p:cNvCxnSpPr>
            <p:nvPr/>
          </p:nvCxnSpPr>
          <p:spPr bwMode="auto">
            <a:xfrm>
              <a:off x="4391980" y="2492896"/>
              <a:ext cx="0" cy="2857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7" name="Text Box 71"/>
            <p:cNvSpPr txBox="1">
              <a:spLocks noChangeArrowheads="1"/>
            </p:cNvSpPr>
            <p:nvPr/>
          </p:nvSpPr>
          <p:spPr bwMode="auto">
            <a:xfrm>
              <a:off x="3635896" y="2492896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SUB_t4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38" name="Text Box 71"/>
            <p:cNvSpPr txBox="1">
              <a:spLocks noChangeArrowheads="1"/>
            </p:cNvSpPr>
            <p:nvPr/>
          </p:nvSpPr>
          <p:spPr bwMode="auto">
            <a:xfrm>
              <a:off x="3635896" y="3429000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SUB_t5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39" name="Text Box 71"/>
            <p:cNvSpPr txBox="1">
              <a:spLocks noChangeArrowheads="1"/>
            </p:cNvSpPr>
            <p:nvPr/>
          </p:nvSpPr>
          <p:spPr bwMode="auto">
            <a:xfrm>
              <a:off x="3635896" y="4367386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SUB_t6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46" name="Text Box 54"/>
            <p:cNvSpPr txBox="1">
              <a:spLocks noChangeArrowheads="1"/>
            </p:cNvSpPr>
            <p:nvPr/>
          </p:nvSpPr>
          <p:spPr bwMode="auto">
            <a:xfrm>
              <a:off x="5292080" y="2778646"/>
              <a:ext cx="1224136" cy="65035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PC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,Y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in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sp>
          <p:nvSpPr>
            <p:cNvPr id="147" name="Text Box 54"/>
            <p:cNvSpPr txBox="1">
              <a:spLocks noChangeArrowheads="1"/>
            </p:cNvSpPr>
            <p:nvPr/>
          </p:nvSpPr>
          <p:spPr bwMode="auto">
            <a:xfrm>
              <a:off x="5292079" y="3714751"/>
              <a:ext cx="1224137" cy="64435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ExtU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 smtClean="0">
                  <a:solidFill>
                    <a:srgbClr val="000000"/>
                  </a:solidFill>
                  <a:latin typeface="宋体"/>
                </a:rPr>
                <a:t>, op=00,Z</a:t>
              </a:r>
              <a:r>
                <a:rPr lang="en-US" altLang="zh-CN" sz="2000" b="1" baseline="-18000" dirty="0" smtClean="0">
                  <a:solidFill>
                    <a:srgbClr val="000000"/>
                  </a:solidFill>
                  <a:latin typeface="宋体"/>
                </a:rPr>
                <a:t>in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sp>
          <p:nvSpPr>
            <p:cNvPr id="148" name="Text Box 54"/>
            <p:cNvSpPr txBox="1">
              <a:spLocks noChangeArrowheads="1"/>
            </p:cNvSpPr>
            <p:nvPr/>
          </p:nvSpPr>
          <p:spPr bwMode="auto">
            <a:xfrm>
              <a:off x="5292080" y="4650854"/>
              <a:ext cx="1224136" cy="65035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rgbClr val="000000"/>
                  </a:solidFill>
                  <a:latin typeface="宋体" pitchFamily="2" charset="-122"/>
                </a:rPr>
                <a:t>Z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 err="1" smtClean="0">
                  <a:solidFill>
                    <a:srgbClr val="000000"/>
                  </a:solidFill>
                  <a:latin typeface="宋体" pitchFamily="2" charset="-122"/>
                </a:rPr>
                <a:t>,</a:t>
              </a: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PC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in</a:t>
              </a: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,End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cxnSp>
          <p:nvCxnSpPr>
            <p:cNvPr id="149" name="直接箭头连接符 148"/>
            <p:cNvCxnSpPr>
              <a:stCxn id="146" idx="2"/>
              <a:endCxn id="147" idx="0"/>
            </p:cNvCxnSpPr>
            <p:nvPr/>
          </p:nvCxnSpPr>
          <p:spPr bwMode="auto">
            <a:xfrm>
              <a:off x="5904148" y="3429000"/>
              <a:ext cx="0" cy="2857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0" name="直接箭头连接符 149"/>
            <p:cNvCxnSpPr>
              <a:stCxn id="147" idx="2"/>
              <a:endCxn id="148" idx="0"/>
            </p:cNvCxnSpPr>
            <p:nvPr/>
          </p:nvCxnSpPr>
          <p:spPr bwMode="auto">
            <a:xfrm>
              <a:off x="5904148" y="4359103"/>
              <a:ext cx="0" cy="2917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1" name="直接箭头连接符 150"/>
            <p:cNvCxnSpPr>
              <a:endCxn id="146" idx="0"/>
            </p:cNvCxnSpPr>
            <p:nvPr/>
          </p:nvCxnSpPr>
          <p:spPr bwMode="auto">
            <a:xfrm>
              <a:off x="5904148" y="2492896"/>
              <a:ext cx="0" cy="2857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2" name="Text Box 71"/>
            <p:cNvSpPr txBox="1">
              <a:spLocks noChangeArrowheads="1"/>
            </p:cNvSpPr>
            <p:nvPr/>
          </p:nvSpPr>
          <p:spPr bwMode="auto">
            <a:xfrm>
              <a:off x="5148064" y="2492896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JNZ_t4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53" name="Text Box 71"/>
            <p:cNvSpPr txBox="1">
              <a:spLocks noChangeArrowheads="1"/>
            </p:cNvSpPr>
            <p:nvPr/>
          </p:nvSpPr>
          <p:spPr bwMode="auto">
            <a:xfrm>
              <a:off x="5148064" y="3429000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JNZ_t5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54" name="Text Box 71"/>
            <p:cNvSpPr txBox="1">
              <a:spLocks noChangeArrowheads="1"/>
            </p:cNvSpPr>
            <p:nvPr/>
          </p:nvSpPr>
          <p:spPr bwMode="auto">
            <a:xfrm>
              <a:off x="5148064" y="4367386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JNZ_t6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233" name="Text Box 54"/>
            <p:cNvSpPr txBox="1">
              <a:spLocks noChangeArrowheads="1"/>
            </p:cNvSpPr>
            <p:nvPr/>
          </p:nvSpPr>
          <p:spPr bwMode="auto">
            <a:xfrm>
              <a:off x="7596336" y="2778646"/>
              <a:ext cx="1368152" cy="65035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PC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,MAR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in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sp>
          <p:nvSpPr>
            <p:cNvPr id="234" name="Text Box 54"/>
            <p:cNvSpPr txBox="1">
              <a:spLocks noChangeArrowheads="1"/>
            </p:cNvSpPr>
            <p:nvPr/>
          </p:nvSpPr>
          <p:spPr bwMode="auto">
            <a:xfrm>
              <a:off x="7596335" y="3714751"/>
              <a:ext cx="1368153" cy="64435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Read,PC</a:t>
              </a:r>
              <a:r>
                <a:rPr lang="en-US" altLang="zh-CN" sz="2000" b="1" baseline="-14000" dirty="0">
                  <a:latin typeface="宋体" pitchFamily="2" charset="-122"/>
                </a:rPr>
                <a:t>+1</a:t>
              </a:r>
              <a:r>
                <a:rPr lang="en-US" altLang="zh-CN" sz="2000" b="1" dirty="0" smtClean="0">
                  <a:latin typeface="宋体" pitchFamily="2" charset="-122"/>
                </a:rPr>
                <a:t>, WMFC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35" name="Text Box 54"/>
            <p:cNvSpPr txBox="1">
              <a:spLocks noChangeArrowheads="1"/>
            </p:cNvSpPr>
            <p:nvPr/>
          </p:nvSpPr>
          <p:spPr bwMode="auto">
            <a:xfrm>
              <a:off x="7596336" y="4650854"/>
              <a:ext cx="1368152" cy="65035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 smtClean="0">
                  <a:latin typeface="宋体" pitchFamily="2" charset="-122"/>
                </a:rPr>
                <a:t>MDR</a:t>
              </a:r>
              <a:r>
                <a:rPr lang="en-US" altLang="zh-CN" sz="2000" b="1" baseline="-14000" dirty="0" err="1" smtClean="0">
                  <a:latin typeface="宋体" pitchFamily="2" charset="-122"/>
                </a:rPr>
                <a:t>out</a:t>
              </a:r>
              <a:r>
                <a:rPr lang="en-US" altLang="zh-CN" sz="2000" b="1" dirty="0" err="1" smtClean="0">
                  <a:latin typeface="宋体" pitchFamily="2" charset="-122"/>
                </a:rPr>
                <a:t>,IR</a:t>
              </a:r>
              <a:r>
                <a:rPr lang="en-US" altLang="zh-CN" sz="2000" b="1" baseline="-14000" dirty="0" err="1" smtClean="0">
                  <a:latin typeface="宋体" pitchFamily="2" charset="-122"/>
                </a:rPr>
                <a:t>in</a:t>
              </a: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,End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cxnSp>
          <p:nvCxnSpPr>
            <p:cNvPr id="236" name="直接箭头连接符 235"/>
            <p:cNvCxnSpPr>
              <a:stCxn id="233" idx="2"/>
              <a:endCxn id="234" idx="0"/>
            </p:cNvCxnSpPr>
            <p:nvPr/>
          </p:nvCxnSpPr>
          <p:spPr bwMode="auto">
            <a:xfrm>
              <a:off x="8280412" y="3429000"/>
              <a:ext cx="0" cy="2857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7" name="直接箭头连接符 236"/>
            <p:cNvCxnSpPr>
              <a:stCxn id="234" idx="2"/>
              <a:endCxn id="235" idx="0"/>
            </p:cNvCxnSpPr>
            <p:nvPr/>
          </p:nvCxnSpPr>
          <p:spPr bwMode="auto">
            <a:xfrm>
              <a:off x="8280412" y="4359103"/>
              <a:ext cx="0" cy="2917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8" name="直接箭头连接符 237"/>
            <p:cNvCxnSpPr>
              <a:endCxn id="233" idx="0"/>
            </p:cNvCxnSpPr>
            <p:nvPr/>
          </p:nvCxnSpPr>
          <p:spPr bwMode="auto">
            <a:xfrm>
              <a:off x="8280412" y="2492896"/>
              <a:ext cx="0" cy="2857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9" name="Text Box 71"/>
            <p:cNvSpPr txBox="1">
              <a:spLocks noChangeArrowheads="1"/>
            </p:cNvSpPr>
            <p:nvPr/>
          </p:nvSpPr>
          <p:spPr bwMode="auto">
            <a:xfrm>
              <a:off x="7452320" y="2492896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MOV_t4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240" name="Text Box 71"/>
            <p:cNvSpPr txBox="1">
              <a:spLocks noChangeArrowheads="1"/>
            </p:cNvSpPr>
            <p:nvPr/>
          </p:nvSpPr>
          <p:spPr bwMode="auto">
            <a:xfrm>
              <a:off x="7452320" y="3429000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MOV_t5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241" name="Text Box 71"/>
            <p:cNvSpPr txBox="1">
              <a:spLocks noChangeArrowheads="1"/>
            </p:cNvSpPr>
            <p:nvPr/>
          </p:nvSpPr>
          <p:spPr bwMode="auto">
            <a:xfrm>
              <a:off x="7452320" y="4367386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MOV_t6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252" name="Text Box 71"/>
            <p:cNvSpPr txBox="1">
              <a:spLocks noChangeArrowheads="1"/>
            </p:cNvSpPr>
            <p:nvPr/>
          </p:nvSpPr>
          <p:spPr bwMode="auto">
            <a:xfrm>
              <a:off x="1187624" y="1700808"/>
              <a:ext cx="360040" cy="2956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t1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253" name="Text Box 71"/>
            <p:cNvSpPr txBox="1">
              <a:spLocks noChangeArrowheads="1"/>
            </p:cNvSpPr>
            <p:nvPr/>
          </p:nvSpPr>
          <p:spPr bwMode="auto">
            <a:xfrm>
              <a:off x="3203848" y="1700808"/>
              <a:ext cx="36004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t2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254" name="Text Box 71"/>
            <p:cNvSpPr txBox="1">
              <a:spLocks noChangeArrowheads="1"/>
            </p:cNvSpPr>
            <p:nvPr/>
          </p:nvSpPr>
          <p:spPr bwMode="auto">
            <a:xfrm>
              <a:off x="5796137" y="1700808"/>
              <a:ext cx="36004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t3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cxnSp>
          <p:nvCxnSpPr>
            <p:cNvPr id="263" name="直接箭头连接符 262"/>
            <p:cNvCxnSpPr>
              <a:stCxn id="74" idx="3"/>
            </p:cNvCxnSpPr>
            <p:nvPr/>
          </p:nvCxnSpPr>
          <p:spPr bwMode="auto">
            <a:xfrm>
              <a:off x="7236296" y="2172665"/>
              <a:ext cx="576064" cy="320231"/>
            </a:xfrm>
            <a:prstGeom prst="bentConnector3">
              <a:avLst>
                <a:gd name="adj1" fmla="val 9795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73" name="Text Box 54"/>
            <p:cNvSpPr txBox="1">
              <a:spLocks noChangeArrowheads="1"/>
            </p:cNvSpPr>
            <p:nvPr/>
          </p:nvSpPr>
          <p:spPr bwMode="auto">
            <a:xfrm>
              <a:off x="6732240" y="4653136"/>
              <a:ext cx="612068" cy="65035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solidFill>
                    <a:srgbClr val="000000"/>
                  </a:solidFill>
                  <a:latin typeface="宋体"/>
                </a:rPr>
                <a:t>End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cxnSp>
          <p:nvCxnSpPr>
            <p:cNvPr id="274" name="直接箭头连接符 273"/>
            <p:cNvCxnSpPr>
              <a:endCxn id="273" idx="0"/>
            </p:cNvCxnSpPr>
            <p:nvPr/>
          </p:nvCxnSpPr>
          <p:spPr bwMode="auto">
            <a:xfrm>
              <a:off x="7038274" y="2492896"/>
              <a:ext cx="0" cy="21602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78" name="Text Box 71"/>
            <p:cNvSpPr txBox="1">
              <a:spLocks noChangeArrowheads="1"/>
            </p:cNvSpPr>
            <p:nvPr/>
          </p:nvSpPr>
          <p:spPr bwMode="auto">
            <a:xfrm>
              <a:off x="6156176" y="2492896"/>
              <a:ext cx="864096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JNZ_Zt4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</p:grpSp>
      <p:sp>
        <p:nvSpPr>
          <p:cNvPr id="281" name="AutoShape 18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2" name="AutoShape 18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3" name="AutoShape 18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76" name="AutoShape 62">
            <a:hlinkClick r:id="rId6" action="ppaction://hlinksldjump"/>
          </p:cNvPr>
          <p:cNvSpPr>
            <a:spLocks noChangeArrowheads="1"/>
          </p:cNvSpPr>
          <p:nvPr/>
        </p:nvSpPr>
        <p:spPr bwMode="auto">
          <a:xfrm rot="16200000">
            <a:off x="730865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17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>
                <a:solidFill>
                  <a:srgbClr val="000000"/>
                </a:solidFill>
              </a:rPr>
              <a:pPr/>
              <a:t>75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3" name="Text Box 51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⑵微命令互斥</a:t>
            </a:r>
            <a:r>
              <a:rPr lang="zh-CN" altLang="en-US" b="1" dirty="0">
                <a:latin typeface="宋体" pitchFamily="2" charset="-122"/>
              </a:rPr>
              <a:t>性</a:t>
            </a:r>
            <a:r>
              <a:rPr lang="zh-CN" altLang="en-US" b="1" dirty="0" smtClean="0">
                <a:latin typeface="宋体" pitchFamily="2" charset="-122"/>
              </a:rPr>
              <a:t>分析： 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基于同一状态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8" name="Text Box 52"/>
          <p:cNvSpPr txBox="1">
            <a:spLocks noChangeArrowheads="1"/>
          </p:cNvSpPr>
          <p:nvPr/>
        </p:nvSpPr>
        <p:spPr bwMode="auto">
          <a:xfrm>
            <a:off x="179388" y="764704"/>
            <a:ext cx="87851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</a:t>
            </a:r>
            <a:r>
              <a:rPr lang="en-US" altLang="zh-CN" b="1" dirty="0" smtClean="0">
                <a:latin typeface="宋体" pitchFamily="2" charset="-122"/>
              </a:rPr>
              <a:t>·</a:t>
            </a:r>
            <a:r>
              <a:rPr lang="en-US" altLang="zh-CN" b="1" dirty="0" err="1" smtClean="0">
                <a:latin typeface="宋体" pitchFamily="2" charset="-122"/>
              </a:rPr>
              <a:t>PC</a:t>
            </a:r>
            <a:r>
              <a:rPr lang="en-US" altLang="zh-CN" sz="2800" b="1" baseline="-14000" dirty="0" err="1" smtClean="0">
                <a:latin typeface="宋体" pitchFamily="2" charset="-122"/>
              </a:rPr>
              <a:t>out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err="1">
                <a:latin typeface="宋体" pitchFamily="2" charset="-122"/>
              </a:rPr>
              <a:t>MDR</a:t>
            </a:r>
            <a:r>
              <a:rPr lang="en-US" altLang="zh-CN" sz="2800" b="1" baseline="-14000" dirty="0" err="1">
                <a:latin typeface="宋体" pitchFamily="2" charset="-122"/>
              </a:rPr>
              <a:t>out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err="1" smtClean="0">
                <a:latin typeface="宋体" pitchFamily="2" charset="-122"/>
              </a:rPr>
              <a:t>GR</a:t>
            </a:r>
            <a:r>
              <a:rPr lang="en-US" altLang="zh-CN" sz="2800" b="1" baseline="-14000" dirty="0" err="1" smtClean="0">
                <a:latin typeface="宋体" pitchFamily="2" charset="-122"/>
              </a:rPr>
              <a:t>out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err="1">
                <a:latin typeface="宋体" pitchFamily="2" charset="-122"/>
              </a:rPr>
              <a:t>ExtU</a:t>
            </a:r>
            <a:r>
              <a:rPr lang="en-US" altLang="zh-CN" sz="2800" b="1" baseline="-14000" dirty="0" err="1" smtClean="0">
                <a:latin typeface="宋体" pitchFamily="2" charset="-122"/>
              </a:rPr>
              <a:t>out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err="1" smtClean="0">
                <a:latin typeface="宋体" pitchFamily="2" charset="-122"/>
              </a:rPr>
              <a:t>Z</a:t>
            </a:r>
            <a:r>
              <a:rPr lang="en-US" altLang="zh-CN" sz="2800" b="1" baseline="-14000" dirty="0" err="1" smtClean="0">
                <a:latin typeface="宋体" pitchFamily="2" charset="-122"/>
              </a:rPr>
              <a:t>out</a:t>
            </a:r>
            <a:r>
              <a:rPr lang="zh-CN" altLang="en-US" b="1" dirty="0" smtClean="0">
                <a:latin typeface="宋体" pitchFamily="2" charset="-122"/>
              </a:rPr>
              <a:t>互斥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分时输出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en-US" sz="1800" b="1" u="sng" dirty="0">
              <a:latin typeface="宋体" pitchFamily="2" charset="-122"/>
            </a:endParaRPr>
          </a:p>
        </p:txBody>
      </p:sp>
      <p:sp>
        <p:nvSpPr>
          <p:cNvPr id="19" name="Text Box 53"/>
          <p:cNvSpPr txBox="1">
            <a:spLocks noChangeArrowheads="1"/>
          </p:cNvSpPr>
          <p:nvPr/>
        </p:nvSpPr>
        <p:spPr bwMode="auto">
          <a:xfrm>
            <a:off x="179512" y="1210687"/>
            <a:ext cx="878510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·</a:t>
            </a:r>
            <a:r>
              <a:rPr lang="en-US" altLang="zh-CN" b="1" dirty="0" err="1">
                <a:latin typeface="宋体" pitchFamily="2" charset="-122"/>
              </a:rPr>
              <a:t>PC</a:t>
            </a:r>
            <a:r>
              <a:rPr lang="en-US" altLang="zh-CN" sz="2800" b="1" baseline="-14000" dirty="0" err="1" smtClean="0">
                <a:latin typeface="宋体" pitchFamily="2" charset="-122"/>
              </a:rPr>
              <a:t>in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err="1">
                <a:latin typeface="宋体" pitchFamily="2" charset="-122"/>
              </a:rPr>
              <a:t>IR</a:t>
            </a:r>
            <a:r>
              <a:rPr lang="en-US" altLang="zh-CN" sz="2800" b="1" baseline="-14000" dirty="0" err="1">
                <a:latin typeface="宋体" pitchFamily="2" charset="-122"/>
              </a:rPr>
              <a:t>in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err="1">
                <a:latin typeface="宋体" pitchFamily="2" charset="-122"/>
              </a:rPr>
              <a:t>MAR</a:t>
            </a:r>
            <a:r>
              <a:rPr lang="en-US" altLang="zh-CN" sz="2800" b="1" baseline="-14000" dirty="0" err="1">
                <a:latin typeface="宋体" pitchFamily="2" charset="-122"/>
              </a:rPr>
              <a:t>in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err="1">
                <a:latin typeface="宋体" pitchFamily="2" charset="-122"/>
              </a:rPr>
              <a:t>MDR</a:t>
            </a:r>
            <a:r>
              <a:rPr lang="en-US" altLang="zh-CN" sz="2800" b="1" baseline="-14000" dirty="0" err="1">
                <a:latin typeface="宋体" pitchFamily="2" charset="-122"/>
              </a:rPr>
              <a:t>in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err="1" smtClean="0">
                <a:latin typeface="宋体" pitchFamily="2" charset="-122"/>
              </a:rPr>
              <a:t>GR</a:t>
            </a:r>
            <a:r>
              <a:rPr lang="en-US" altLang="zh-CN" sz="2800" b="1" baseline="-14000" dirty="0" err="1" smtClean="0">
                <a:latin typeface="宋体" pitchFamily="2" charset="-122"/>
              </a:rPr>
              <a:t>in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Y</a:t>
            </a:r>
            <a:r>
              <a:rPr lang="en-US" altLang="zh-CN" sz="2800" b="1" baseline="-14000" dirty="0">
                <a:latin typeface="宋体" pitchFamily="2" charset="-122"/>
              </a:rPr>
              <a:t>in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err="1" smtClean="0">
                <a:solidFill>
                  <a:srgbClr val="990099"/>
                </a:solidFill>
                <a:latin typeface="宋体" pitchFamily="2" charset="-122"/>
              </a:rPr>
              <a:t>Z</a:t>
            </a:r>
            <a:r>
              <a:rPr lang="en-US" altLang="zh-CN" b="1" baseline="-14000" dirty="0" err="1" smtClean="0">
                <a:solidFill>
                  <a:srgbClr val="990099"/>
                </a:solidFill>
                <a:latin typeface="宋体" pitchFamily="2" charset="-122"/>
              </a:rPr>
              <a:t>in</a:t>
            </a:r>
            <a:r>
              <a:rPr lang="zh-CN" altLang="en-US" b="1" dirty="0" smtClean="0">
                <a:latin typeface="宋体" pitchFamily="2" charset="-122"/>
              </a:rPr>
              <a:t>互斥</a:t>
            </a:r>
            <a:r>
              <a:rPr lang="en-US" altLang="zh-CN" sz="1800" b="1" dirty="0" smtClean="0">
                <a:latin typeface="宋体" pitchFamily="2" charset="-122"/>
              </a:rPr>
              <a:t>(1</a:t>
            </a:r>
            <a:r>
              <a:rPr lang="zh-CN" altLang="en-US" sz="1800" b="1" dirty="0" smtClean="0">
                <a:latin typeface="宋体" pitchFamily="2" charset="-122"/>
              </a:rPr>
              <a:t>个接收者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  <a:p>
            <a:pPr algn="l">
              <a:lnSpc>
                <a:spcPct val="135000"/>
              </a:lnSpc>
            </a:pP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            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注：</a:t>
            </a:r>
            <a:r>
              <a:rPr lang="en-US" altLang="zh-CN" sz="2000" b="1" dirty="0" err="1" smtClean="0">
                <a:latin typeface="宋体" pitchFamily="2" charset="-122"/>
              </a:rPr>
              <a:t>Z</a:t>
            </a:r>
            <a:r>
              <a:rPr lang="en-US" altLang="zh-CN" b="1" baseline="-18000" dirty="0" err="1" smtClean="0">
                <a:latin typeface="宋体" pitchFamily="2" charset="-122"/>
              </a:rPr>
              <a:t>in</a:t>
            </a:r>
            <a:r>
              <a:rPr lang="zh-CN" altLang="en-US" sz="2000" b="1" dirty="0">
                <a:latin typeface="宋体" pitchFamily="2" charset="-122"/>
              </a:rPr>
              <a:t>不使用总线通路，</a:t>
            </a:r>
            <a:r>
              <a:rPr lang="zh-CN" altLang="en-US" sz="2000" b="1" dirty="0" smtClean="0">
                <a:latin typeface="宋体" pitchFamily="2" charset="-122"/>
              </a:rPr>
              <a:t>可能不互斥，本</a:t>
            </a:r>
            <a:r>
              <a:rPr lang="zh-CN" altLang="en-US" sz="2000" b="1" dirty="0">
                <a:latin typeface="宋体" pitchFamily="2" charset="-122"/>
              </a:rPr>
              <a:t>例</a:t>
            </a:r>
            <a:r>
              <a:rPr lang="zh-CN" altLang="en-US" sz="2000" b="1" dirty="0" smtClean="0">
                <a:latin typeface="宋体" pitchFamily="2" charset="-122"/>
              </a:rPr>
              <a:t>互斥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20" name="Text Box 54"/>
          <p:cNvSpPr txBox="1">
            <a:spLocks noChangeArrowheads="1"/>
          </p:cNvSpPr>
          <p:nvPr/>
        </p:nvSpPr>
        <p:spPr bwMode="auto">
          <a:xfrm>
            <a:off x="179388" y="2060848"/>
            <a:ext cx="87851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·</a:t>
            </a:r>
            <a:r>
              <a:rPr lang="en-US" altLang="zh-CN" b="1" dirty="0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PC</a:t>
            </a:r>
            <a:r>
              <a:rPr lang="en-US" altLang="zh-CN" sz="2800" b="1" baseline="-14000" dirty="0" smtClean="0">
                <a:latin typeface="宋体" pitchFamily="2" charset="-122"/>
              </a:rPr>
              <a:t>+1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Read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Write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WMFC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End</a:t>
            </a:r>
            <a:r>
              <a:rPr lang="zh-CN" altLang="en-US" b="1" dirty="0" smtClean="0">
                <a:latin typeface="宋体" pitchFamily="2" charset="-122"/>
              </a:rPr>
              <a:t>中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暂不考虑</a:t>
            </a:r>
            <a:r>
              <a:rPr lang="en-US" altLang="zh-CN" sz="2000" b="1" dirty="0" err="1" smtClean="0">
                <a:solidFill>
                  <a:srgbClr val="990099"/>
                </a:solidFill>
                <a:latin typeface="宋体" pitchFamily="2" charset="-122"/>
              </a:rPr>
              <a:t>R</a:t>
            </a:r>
            <a:r>
              <a:rPr lang="en-US" altLang="zh-CN" sz="2000" b="1" dirty="0" err="1">
                <a:solidFill>
                  <a:srgbClr val="990099"/>
                </a:solidFill>
                <a:latin typeface="宋体" pitchFamily="2" charset="-122"/>
              </a:rPr>
              <a:t>s</a:t>
            </a:r>
            <a:r>
              <a:rPr lang="en-US" altLang="zh-CN" sz="2000" b="1" dirty="0" err="1" smtClean="0">
                <a:solidFill>
                  <a:srgbClr val="990099"/>
                </a:solidFill>
                <a:latin typeface="宋体" pitchFamily="2" charset="-122"/>
              </a:rPr>
              <a:t>el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op</a:t>
            </a:r>
            <a:r>
              <a:rPr lang="zh-CN" altLang="en-US" b="1" dirty="0" smtClean="0">
                <a:latin typeface="宋体" pitchFamily="2" charset="-122"/>
              </a:rPr>
              <a:t>单独编码</a:t>
            </a:r>
            <a:r>
              <a:rPr lang="en-US" altLang="zh-CN" b="1" dirty="0" smtClean="0">
                <a:latin typeface="宋体" pitchFamily="2" charset="-122"/>
              </a:rPr>
              <a:t>(00~11)</a:t>
            </a:r>
            <a:r>
              <a:rPr lang="zh-CN" altLang="en-US" b="1" dirty="0" smtClean="0">
                <a:latin typeface="宋体" pitchFamily="2" charset="-122"/>
              </a:rPr>
              <a:t>，其余均独立编码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偷懒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179388" y="2996952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⑶操作控制字段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dirty="0" smtClean="0">
                <a:latin typeface="宋体" pitchFamily="2" charset="-122"/>
              </a:rPr>
              <a:t>编码：</a:t>
            </a:r>
            <a:r>
              <a:rPr lang="en-US" altLang="zh-CN" b="1" dirty="0" smtClean="0">
                <a:latin typeface="宋体" pitchFamily="2" charset="-122"/>
              </a:rPr>
              <a:t>3</a:t>
            </a:r>
            <a:r>
              <a:rPr lang="zh-CN" altLang="en-US" b="1" dirty="0" smtClean="0">
                <a:latin typeface="宋体" pitchFamily="2" charset="-122"/>
              </a:rPr>
              <a:t>个子字段＋</a:t>
            </a:r>
            <a:r>
              <a:rPr lang="en-US" altLang="zh-CN" b="1" dirty="0" smtClean="0">
                <a:latin typeface="宋体" pitchFamily="2" charset="-122"/>
              </a:rPr>
              <a:t>5</a:t>
            </a:r>
            <a:r>
              <a:rPr lang="zh-CN" altLang="en-US" b="1" dirty="0" smtClean="0">
                <a:latin typeface="宋体" pitchFamily="2" charset="-122"/>
              </a:rPr>
              <a:t>位，</a:t>
            </a:r>
            <a:r>
              <a:rPr lang="zh-CN" altLang="en-US" b="1" dirty="0">
                <a:latin typeface="宋体" pitchFamily="2" charset="-122"/>
              </a:rPr>
              <a:t>共</a:t>
            </a:r>
            <a:r>
              <a:rPr lang="en-US" altLang="zh-CN" b="1" dirty="0" smtClean="0">
                <a:latin typeface="宋体" pitchFamily="2" charset="-122"/>
              </a:rPr>
              <a:t>13</a:t>
            </a:r>
            <a:r>
              <a:rPr lang="zh-CN" altLang="en-US" b="1" dirty="0" smtClean="0">
                <a:latin typeface="宋体" pitchFamily="2" charset="-122"/>
              </a:rPr>
              <a:t>位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619672" y="3573016"/>
            <a:ext cx="6301359" cy="2376264"/>
            <a:chOff x="1762125" y="3717032"/>
            <a:chExt cx="6301359" cy="2376264"/>
          </a:xfrm>
        </p:grpSpPr>
        <p:sp>
          <p:nvSpPr>
            <p:cNvPr id="23" name="Text Box 195"/>
            <p:cNvSpPr txBox="1">
              <a:spLocks noChangeArrowheads="1"/>
            </p:cNvSpPr>
            <p:nvPr/>
          </p:nvSpPr>
          <p:spPr bwMode="auto">
            <a:xfrm>
              <a:off x="1762125" y="3717032"/>
              <a:ext cx="6266259" cy="28803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</a:t>
              </a:r>
              <a:r>
                <a:rPr lang="zh-CN" altLang="en-US" sz="1800" b="1" dirty="0">
                  <a:latin typeface="宋体" pitchFamily="2" charset="-122"/>
                </a:rPr>
                <a:t>子字段</a:t>
              </a:r>
              <a:r>
                <a:rPr lang="en-US" altLang="zh-CN" sz="1800" b="1" dirty="0">
                  <a:latin typeface="宋体" pitchFamily="2" charset="-122"/>
                </a:rPr>
                <a:t>1    </a:t>
              </a:r>
              <a:r>
                <a:rPr lang="zh-CN" altLang="en-US" sz="1800" b="1" dirty="0" smtClean="0">
                  <a:latin typeface="宋体" pitchFamily="2" charset="-122"/>
                </a:rPr>
                <a:t>子</a:t>
              </a:r>
              <a:r>
                <a:rPr lang="zh-CN" altLang="en-US" sz="1800" b="1" dirty="0">
                  <a:latin typeface="宋体" pitchFamily="2" charset="-122"/>
                </a:rPr>
                <a:t>字段</a:t>
              </a:r>
              <a:r>
                <a:rPr lang="en-US" altLang="zh-CN" sz="1800" b="1" dirty="0">
                  <a:latin typeface="宋体" pitchFamily="2" charset="-122"/>
                </a:rPr>
                <a:t>2    </a:t>
              </a:r>
              <a:r>
                <a:rPr lang="zh-CN" altLang="en-US" sz="1800" b="1" dirty="0">
                  <a:latin typeface="宋体" pitchFamily="2" charset="-122"/>
                </a:rPr>
                <a:t>子字段</a:t>
              </a:r>
              <a:r>
                <a:rPr lang="en-US" altLang="zh-CN" sz="1800" b="1" dirty="0">
                  <a:latin typeface="宋体" pitchFamily="2" charset="-122"/>
                </a:rPr>
                <a:t>3   </a:t>
              </a:r>
              <a:r>
                <a:rPr lang="zh-CN" altLang="en-US" sz="1800" b="1" dirty="0" smtClean="0">
                  <a:latin typeface="宋体" pitchFamily="2" charset="-122"/>
                </a:rPr>
                <a:t>位</a:t>
              </a:r>
              <a:r>
                <a:rPr lang="en-US" altLang="zh-CN" sz="1800" b="1" dirty="0" smtClean="0">
                  <a:latin typeface="宋体" pitchFamily="2" charset="-122"/>
                </a:rPr>
                <a:t>4</a:t>
              </a:r>
              <a:r>
                <a:rPr lang="en-US" altLang="zh-CN" sz="1800" b="1" baseline="-25000" dirty="0" smtClean="0">
                  <a:latin typeface="宋体" pitchFamily="2" charset="-122"/>
                </a:rPr>
                <a:t>  </a:t>
              </a:r>
              <a:r>
                <a:rPr lang="zh-CN" altLang="en-US" sz="1800" b="1" dirty="0" smtClean="0">
                  <a:latin typeface="宋体" pitchFamily="2" charset="-122"/>
                </a:rPr>
                <a:t>位</a:t>
              </a:r>
              <a:r>
                <a:rPr lang="en-US" altLang="zh-CN" sz="1800" b="1" dirty="0" smtClean="0">
                  <a:latin typeface="宋体" pitchFamily="2" charset="-122"/>
                </a:rPr>
                <a:t>5</a:t>
              </a:r>
              <a:r>
                <a:rPr lang="en-US" altLang="zh-CN" sz="1800" b="1" baseline="-25000" dirty="0" smtClean="0">
                  <a:latin typeface="宋体" pitchFamily="2" charset="-122"/>
                </a:rPr>
                <a:t>  </a:t>
              </a:r>
              <a:r>
                <a:rPr lang="zh-CN" altLang="en-US" sz="1800" b="1" dirty="0" smtClean="0">
                  <a:latin typeface="宋体" pitchFamily="2" charset="-122"/>
                </a:rPr>
                <a:t>位</a:t>
              </a:r>
              <a:r>
                <a:rPr lang="en-US" altLang="zh-CN" sz="1800" b="1" dirty="0" smtClean="0">
                  <a:latin typeface="宋体" pitchFamily="2" charset="-122"/>
                </a:rPr>
                <a:t>6</a:t>
              </a:r>
              <a:r>
                <a:rPr lang="en-US" altLang="zh-CN" sz="1800" b="1" baseline="-25000" dirty="0" smtClean="0">
                  <a:latin typeface="宋体" pitchFamily="2" charset="-122"/>
                </a:rPr>
                <a:t>  </a:t>
              </a:r>
              <a:r>
                <a:rPr lang="zh-CN" altLang="en-US" sz="1800" b="1" dirty="0" smtClean="0">
                  <a:latin typeface="宋体" pitchFamily="2" charset="-122"/>
                </a:rPr>
                <a:t>位</a:t>
              </a:r>
              <a:r>
                <a:rPr lang="en-US" altLang="zh-CN" sz="1800" b="1" dirty="0" smtClean="0">
                  <a:latin typeface="宋体" pitchFamily="2" charset="-122"/>
                </a:rPr>
                <a:t>7</a:t>
              </a:r>
              <a:r>
                <a:rPr lang="en-US" altLang="zh-CN" sz="1800" b="1" baseline="-25000" dirty="0" smtClean="0">
                  <a:latin typeface="宋体" pitchFamily="2" charset="-122"/>
                </a:rPr>
                <a:t>  </a:t>
              </a:r>
              <a:r>
                <a:rPr lang="zh-CN" altLang="en-US" sz="1800" b="1" dirty="0" smtClean="0">
                  <a:latin typeface="宋体" pitchFamily="2" charset="-122"/>
                </a:rPr>
                <a:t>位</a:t>
              </a:r>
              <a:r>
                <a:rPr lang="en-US" altLang="zh-CN" sz="1800" b="1" dirty="0" smtClean="0">
                  <a:latin typeface="宋体" pitchFamily="2" charset="-122"/>
                </a:rPr>
                <a:t>8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7" name="Text Box 199"/>
            <p:cNvSpPr txBox="1">
              <a:spLocks noChangeArrowheads="1"/>
            </p:cNvSpPr>
            <p:nvPr/>
          </p:nvSpPr>
          <p:spPr bwMode="auto">
            <a:xfrm>
              <a:off x="1763689" y="4078882"/>
              <a:ext cx="1224136" cy="1510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0—</a:t>
              </a:r>
              <a:r>
                <a:rPr lang="zh-CN" altLang="en-US" sz="1800" b="1" dirty="0" smtClean="0">
                  <a:solidFill>
                    <a:srgbClr val="FF3399"/>
                  </a:solidFill>
                  <a:latin typeface="宋体" pitchFamily="2" charset="-122"/>
                </a:rPr>
                <a:t>全</a:t>
              </a:r>
              <a:r>
                <a:rPr lang="zh-CN" altLang="en-US" sz="1800" b="1" dirty="0">
                  <a:solidFill>
                    <a:srgbClr val="FF3399"/>
                  </a:solidFill>
                  <a:latin typeface="宋体" pitchFamily="2" charset="-122"/>
                </a:rPr>
                <a:t>无效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1—PC</a:t>
              </a:r>
              <a:r>
                <a:rPr lang="en-US" altLang="zh-CN" sz="1800" b="1" baseline="-14000" dirty="0">
                  <a:latin typeface="宋体" pitchFamily="2" charset="-122"/>
                </a:rPr>
                <a:t>out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2—</a:t>
              </a:r>
              <a:r>
                <a:rPr lang="en-US" altLang="zh-CN" sz="1800" b="1" dirty="0" err="1" smtClean="0">
                  <a:latin typeface="宋体" pitchFamily="2" charset="-122"/>
                </a:rPr>
                <a:t>MDR</a:t>
              </a:r>
              <a:r>
                <a:rPr lang="en-US" altLang="zh-CN" sz="1800" b="1" baseline="-14000" dirty="0" err="1" smtClean="0">
                  <a:latin typeface="宋体" pitchFamily="2" charset="-122"/>
                </a:rPr>
                <a:t>out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3—</a:t>
              </a:r>
              <a:r>
                <a:rPr lang="en-US" altLang="zh-CN" sz="1800" b="1" dirty="0" err="1" smtClean="0">
                  <a:latin typeface="宋体" pitchFamily="2" charset="-122"/>
                </a:rPr>
                <a:t>GR</a:t>
              </a:r>
              <a:r>
                <a:rPr lang="en-US" altLang="zh-CN" sz="1800" b="1" baseline="-14000" dirty="0" err="1" smtClean="0">
                  <a:latin typeface="宋体" pitchFamily="2" charset="-122"/>
                </a:rPr>
                <a:t>out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4—</a:t>
              </a:r>
              <a:r>
                <a:rPr lang="en-US" altLang="zh-CN" sz="1800" b="1" dirty="0" err="1" smtClean="0">
                  <a:latin typeface="宋体" pitchFamily="2" charset="-122"/>
                </a:rPr>
                <a:t>ExtU</a:t>
              </a:r>
              <a:r>
                <a:rPr lang="en-US" altLang="zh-CN" sz="1800" b="1" baseline="-14000" dirty="0" err="1" smtClean="0">
                  <a:latin typeface="宋体" pitchFamily="2" charset="-122"/>
                </a:rPr>
                <a:t>out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5—</a:t>
              </a:r>
              <a:r>
                <a:rPr lang="en-US" altLang="zh-CN" sz="1800" b="1" dirty="0" err="1" smtClean="0">
                  <a:latin typeface="宋体" pitchFamily="2" charset="-122"/>
                </a:rPr>
                <a:t>Z</a:t>
              </a:r>
              <a:r>
                <a:rPr lang="en-US" altLang="zh-CN" sz="1800" b="1" baseline="-14000" dirty="0" err="1" smtClean="0">
                  <a:latin typeface="宋体" pitchFamily="2" charset="-122"/>
                </a:rPr>
                <a:t>out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  <p:sp>
          <p:nvSpPr>
            <p:cNvPr id="28" name="Text Box 200"/>
            <p:cNvSpPr txBox="1">
              <a:spLocks noChangeArrowheads="1"/>
            </p:cNvSpPr>
            <p:nvPr/>
          </p:nvSpPr>
          <p:spPr bwMode="auto">
            <a:xfrm>
              <a:off x="3059833" y="4077073"/>
              <a:ext cx="1224136" cy="2016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0--</a:t>
              </a:r>
              <a:r>
                <a:rPr lang="zh-CN" altLang="en-US" sz="1800" b="1" dirty="0">
                  <a:solidFill>
                    <a:srgbClr val="FF3399"/>
                  </a:solidFill>
                  <a:latin typeface="宋体" pitchFamily="2" charset="-122"/>
                </a:rPr>
                <a:t>全无效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1—PC</a:t>
              </a:r>
              <a:r>
                <a:rPr lang="en-US" altLang="zh-CN" sz="1800" b="1" baseline="-14000" dirty="0">
                  <a:latin typeface="宋体" pitchFamily="2" charset="-122"/>
                </a:rPr>
                <a:t>in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2—IR</a:t>
              </a:r>
              <a:r>
                <a:rPr lang="en-US" altLang="zh-CN" sz="1800" b="1" baseline="-14000" dirty="0">
                  <a:latin typeface="宋体" pitchFamily="2" charset="-122"/>
                </a:rPr>
                <a:t>in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3—</a:t>
              </a:r>
              <a:r>
                <a:rPr lang="en-US" altLang="zh-CN" sz="1800" b="1" dirty="0" err="1" smtClean="0">
                  <a:latin typeface="宋体" pitchFamily="2" charset="-122"/>
                </a:rPr>
                <a:t>MAR</a:t>
              </a:r>
              <a:r>
                <a:rPr lang="en-US" altLang="zh-CN" sz="1800" b="1" baseline="-14000" dirty="0" err="1" smtClean="0">
                  <a:latin typeface="宋体" pitchFamily="2" charset="-122"/>
                </a:rPr>
                <a:t>in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4—</a:t>
              </a:r>
              <a:r>
                <a:rPr lang="en-US" altLang="zh-CN" sz="1800" b="1" dirty="0" err="1" smtClean="0">
                  <a:latin typeface="宋体" pitchFamily="2" charset="-122"/>
                </a:rPr>
                <a:t>MDR</a:t>
              </a:r>
              <a:r>
                <a:rPr lang="en-US" altLang="zh-CN" sz="1800" b="1" baseline="-14000" dirty="0" err="1" smtClean="0">
                  <a:latin typeface="宋体" pitchFamily="2" charset="-122"/>
                </a:rPr>
                <a:t>in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5—</a:t>
              </a:r>
              <a:r>
                <a:rPr lang="en-US" altLang="zh-CN" sz="1800" b="1" dirty="0" err="1" smtClean="0">
                  <a:latin typeface="宋体" pitchFamily="2" charset="-122"/>
                </a:rPr>
                <a:t>GR</a:t>
              </a:r>
              <a:r>
                <a:rPr lang="en-US" altLang="zh-CN" sz="1800" b="1" baseline="-14000" dirty="0" err="1" smtClean="0">
                  <a:latin typeface="宋体" pitchFamily="2" charset="-122"/>
                </a:rPr>
                <a:t>in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6—Y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in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7—</a:t>
              </a:r>
              <a:r>
                <a:rPr lang="en-US" altLang="zh-CN" sz="1800" b="1" dirty="0" err="1" smtClean="0">
                  <a:latin typeface="宋体" pitchFamily="2" charset="-122"/>
                </a:rPr>
                <a:t>Z</a:t>
              </a:r>
              <a:r>
                <a:rPr lang="en-US" altLang="zh-CN" sz="1800" b="1" baseline="-14000" dirty="0" err="1" smtClean="0">
                  <a:latin typeface="宋体" pitchFamily="2" charset="-122"/>
                </a:rPr>
                <a:t>in</a:t>
              </a:r>
              <a:r>
                <a:rPr lang="en-US" altLang="zh-CN" sz="1800" b="1" dirty="0" smtClean="0">
                  <a:latin typeface="宋体" pitchFamily="2" charset="-122"/>
                </a:rPr>
                <a:t> </a:t>
              </a:r>
              <a:endParaRPr lang="en-US" altLang="zh-CN" sz="18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29" name="Text Box 201"/>
            <p:cNvSpPr txBox="1">
              <a:spLocks noChangeArrowheads="1"/>
            </p:cNvSpPr>
            <p:nvPr/>
          </p:nvSpPr>
          <p:spPr bwMode="auto">
            <a:xfrm>
              <a:off x="5615979" y="4365104"/>
              <a:ext cx="468189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+1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 bwMode="auto">
            <a:xfrm>
              <a:off x="2987824" y="3717032"/>
              <a:ext cx="0" cy="28803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>
              <a:off x="4283968" y="3717032"/>
              <a:ext cx="0" cy="28803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5508104" y="3717032"/>
              <a:ext cx="0" cy="28803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Text Box 201"/>
            <p:cNvSpPr txBox="1">
              <a:spLocks noChangeArrowheads="1"/>
            </p:cNvSpPr>
            <p:nvPr/>
          </p:nvSpPr>
          <p:spPr bwMode="auto">
            <a:xfrm>
              <a:off x="4283968" y="4077245"/>
              <a:ext cx="1210320" cy="1079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0—op(add)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1—op(sub)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2—op(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1)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3—op(</a:t>
              </a:r>
              <a:r>
                <a:rPr lang="zh-CN" altLang="en-US" sz="1800" b="1" dirty="0" smtClean="0">
                  <a:latin typeface="宋体" pitchFamily="2" charset="-122"/>
                </a:rPr>
                <a:t>－</a:t>
              </a:r>
              <a:r>
                <a:rPr lang="en-US" altLang="zh-CN" sz="1800" b="1" dirty="0" smtClean="0">
                  <a:latin typeface="宋体" pitchFamily="2" charset="-122"/>
                </a:rPr>
                <a:t>1)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 bwMode="auto">
            <a:xfrm>
              <a:off x="6012160" y="3717032"/>
              <a:ext cx="0" cy="28803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>
              <a:off x="6516216" y="3717032"/>
              <a:ext cx="0" cy="28803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>
              <a:off x="7020272" y="3717032"/>
              <a:ext cx="0" cy="28803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直接连接符 43"/>
            <p:cNvCxnSpPr/>
            <p:nvPr/>
          </p:nvCxnSpPr>
          <p:spPr bwMode="auto">
            <a:xfrm>
              <a:off x="7524328" y="3717032"/>
              <a:ext cx="0" cy="28803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>
              <a:off x="5796136" y="4005065"/>
              <a:ext cx="0" cy="36003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2" name="Text Box 201"/>
            <p:cNvSpPr txBox="1">
              <a:spLocks noChangeArrowheads="1"/>
            </p:cNvSpPr>
            <p:nvPr/>
          </p:nvSpPr>
          <p:spPr bwMode="auto">
            <a:xfrm>
              <a:off x="6084168" y="4725144"/>
              <a:ext cx="57606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Read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6336333" y="4005064"/>
              <a:ext cx="0" cy="72008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7" name="Text Box 201"/>
            <p:cNvSpPr txBox="1">
              <a:spLocks noChangeArrowheads="1"/>
            </p:cNvSpPr>
            <p:nvPr/>
          </p:nvSpPr>
          <p:spPr bwMode="auto">
            <a:xfrm>
              <a:off x="6516216" y="4365104"/>
              <a:ext cx="68317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Write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 bwMode="auto">
            <a:xfrm>
              <a:off x="6804248" y="4005065"/>
              <a:ext cx="0" cy="36003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9" name="Text Box 201"/>
            <p:cNvSpPr txBox="1">
              <a:spLocks noChangeArrowheads="1"/>
            </p:cNvSpPr>
            <p:nvPr/>
          </p:nvSpPr>
          <p:spPr bwMode="auto">
            <a:xfrm>
              <a:off x="7092280" y="4725144"/>
              <a:ext cx="57606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WMFC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 bwMode="auto">
            <a:xfrm>
              <a:off x="7344445" y="4005064"/>
              <a:ext cx="0" cy="72008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1" name="Text Box 201"/>
            <p:cNvSpPr txBox="1">
              <a:spLocks noChangeArrowheads="1"/>
            </p:cNvSpPr>
            <p:nvPr/>
          </p:nvSpPr>
          <p:spPr bwMode="auto">
            <a:xfrm>
              <a:off x="7596336" y="4365103"/>
              <a:ext cx="4671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End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2" name="直接连接符 61"/>
            <p:cNvCxnSpPr/>
            <p:nvPr/>
          </p:nvCxnSpPr>
          <p:spPr bwMode="auto">
            <a:xfrm>
              <a:off x="7777260" y="4005064"/>
              <a:ext cx="0" cy="36003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66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AutoShape 18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730865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347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76</a:t>
            </a:fld>
            <a:endParaRPr lang="en-US" altLang="zh-CN"/>
          </a:p>
        </p:txBody>
      </p:sp>
      <p:sp>
        <p:nvSpPr>
          <p:cNvPr id="3" name="Text Box 18"/>
          <p:cNvSpPr txBox="1">
            <a:spLocks noChangeArrowheads="1"/>
          </p:cNvSpPr>
          <p:nvPr/>
        </p:nvSpPr>
        <p:spPr bwMode="auto">
          <a:xfrm>
            <a:off x="179388" y="287437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、微地址形成方式      </a:t>
            </a:r>
            <a:r>
              <a:rPr lang="en-US" altLang="zh-CN" b="1" dirty="0" smtClean="0">
                <a:latin typeface="宋体" pitchFamily="2" charset="-122"/>
              </a:rPr>
              <a:t>--</a:t>
            </a:r>
            <a:r>
              <a:rPr lang="zh-CN" altLang="en-US" b="1" dirty="0" smtClean="0">
                <a:latin typeface="宋体" pitchFamily="2" charset="-122"/>
              </a:rPr>
              <a:t>顺序</a:t>
            </a:r>
            <a:r>
              <a:rPr lang="zh-CN" altLang="en-US" b="1" dirty="0" smtClean="0"/>
              <a:t>控制</a:t>
            </a:r>
            <a:r>
              <a:rPr lang="zh-CN" altLang="en-US" b="1" dirty="0"/>
              <a:t>字段的编码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形成下条微命令地址的方式，决定</a:t>
            </a:r>
            <a:r>
              <a:rPr lang="zh-CN" altLang="en-US" b="1" dirty="0">
                <a:latin typeface="宋体" pitchFamily="2" charset="-122"/>
              </a:rPr>
              <a:t>了</a:t>
            </a:r>
            <a:r>
              <a:rPr lang="zh-CN" altLang="en-US" b="1" u="sng" dirty="0" smtClean="0">
                <a:latin typeface="宋体" pitchFamily="2" charset="-122"/>
              </a:rPr>
              <a:t>微地址形成电路</a:t>
            </a:r>
            <a:r>
              <a:rPr lang="zh-CN" altLang="en-US" b="1" dirty="0" smtClean="0">
                <a:latin typeface="宋体" pitchFamily="2" charset="-122"/>
              </a:rPr>
              <a:t>的组成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顺序控制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字段的组成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</a:rPr>
              <a:t>方式位＋地址</a:t>
            </a:r>
            <a:r>
              <a:rPr lang="zh-CN" altLang="en-US" b="1" dirty="0" smtClean="0">
                <a:latin typeface="宋体" pitchFamily="2" charset="-122"/>
              </a:rPr>
              <a:t>参数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4" name="Text Box 42"/>
          <p:cNvSpPr txBox="1">
            <a:spLocks noChangeArrowheads="1"/>
          </p:cNvSpPr>
          <p:nvPr/>
        </p:nvSpPr>
        <p:spPr bwMode="auto">
          <a:xfrm>
            <a:off x="179388" y="1693257"/>
            <a:ext cx="8785225" cy="9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484688" indent="-4484688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微地址形成方式的种类：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微指令寻址方式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</a:p>
          <a:p>
            <a:pPr marL="4484688" indent="-448468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计数器法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AR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dirty="0" err="1"/>
              <a:t>μ</a:t>
            </a:r>
            <a:r>
              <a:rPr lang="en-US" altLang="zh-CN" b="1" dirty="0" err="1" smtClean="0">
                <a:latin typeface="宋体" pitchFamily="2" charset="-122"/>
              </a:rPr>
              <a:t>AR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，地址参数隐含，适于顺序型</a:t>
            </a:r>
            <a:endParaRPr lang="zh-CN" altLang="en-US" b="1" dirty="0"/>
          </a:p>
        </p:txBody>
      </p:sp>
      <p:sp>
        <p:nvSpPr>
          <p:cNvPr id="5" name="Text Box 54"/>
          <p:cNvSpPr txBox="1">
            <a:spLocks noChangeArrowheads="1"/>
          </p:cNvSpPr>
          <p:nvPr/>
        </p:nvSpPr>
        <p:spPr bwMode="auto">
          <a:xfrm>
            <a:off x="179388" y="262181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下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址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法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AR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地址参数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，适于顺序型、跳转型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9389" y="3066632"/>
            <a:ext cx="51847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测试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网络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法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dirty="0" smtClean="0">
                <a:latin typeface="+mn-ea"/>
                <a:ea typeface="+mn-ea"/>
              </a:rPr>
              <a:t>         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AR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i="1" dirty="0" smtClean="0">
                <a:latin typeface="+mn-lt"/>
              </a:rPr>
              <a:t>f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测试源</a:t>
            </a:r>
            <a:r>
              <a:rPr lang="en-US" altLang="zh-CN" sz="2200" b="1" dirty="0" smtClean="0">
                <a:latin typeface="宋体" pitchFamily="2" charset="-122"/>
              </a:rPr>
              <a:t>,</a:t>
            </a:r>
            <a:r>
              <a:rPr lang="zh-CN" altLang="en-US" sz="2200" b="1" dirty="0" smtClean="0">
                <a:latin typeface="宋体" pitchFamily="2" charset="-122"/>
              </a:rPr>
              <a:t>测试参数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适于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多路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分支型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5220072" y="3175808"/>
            <a:ext cx="3240361" cy="1368974"/>
            <a:chOff x="5126459" y="2708919"/>
            <a:chExt cx="3240361" cy="1368974"/>
          </a:xfrm>
        </p:grpSpPr>
        <p:sp>
          <p:nvSpPr>
            <p:cNvPr id="34" name="Text Box 23"/>
            <p:cNvSpPr txBox="1">
              <a:spLocks noChangeArrowheads="1"/>
            </p:cNvSpPr>
            <p:nvPr/>
          </p:nvSpPr>
          <p:spPr bwMode="auto">
            <a:xfrm>
              <a:off x="5126459" y="2708919"/>
              <a:ext cx="1294729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地址高位</a:t>
              </a:r>
              <a:r>
                <a:rPr lang="en-US" altLang="zh-CN" sz="1800" b="1" dirty="0" smtClean="0">
                  <a:latin typeface="宋体" pitchFamily="2" charset="-122"/>
                </a:rPr>
                <a:t>H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5" name="Text Box 23"/>
            <p:cNvSpPr txBox="1">
              <a:spLocks noChangeArrowheads="1"/>
            </p:cNvSpPr>
            <p:nvPr/>
          </p:nvSpPr>
          <p:spPr bwMode="auto">
            <a:xfrm>
              <a:off x="6421188" y="2708919"/>
              <a:ext cx="1223591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测试参数</a:t>
              </a:r>
              <a:r>
                <a:rPr lang="en-US" altLang="zh-CN" sz="1800" b="1" dirty="0" smtClean="0">
                  <a:latin typeface="宋体" pitchFamily="2" charset="-122"/>
                </a:rPr>
                <a:t>P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6" name="Text Box 23"/>
            <p:cNvSpPr txBox="1">
              <a:spLocks noChangeArrowheads="1"/>
            </p:cNvSpPr>
            <p:nvPr/>
          </p:nvSpPr>
          <p:spPr bwMode="auto">
            <a:xfrm>
              <a:off x="5126459" y="3789861"/>
              <a:ext cx="1294729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地址高位</a:t>
              </a:r>
              <a:r>
                <a:rPr lang="en-US" altLang="zh-CN" sz="1800" b="1" dirty="0" smtClean="0">
                  <a:latin typeface="宋体" pitchFamily="2" charset="-122"/>
                </a:rPr>
                <a:t>H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7" name="Text Box 23"/>
            <p:cNvSpPr txBox="1">
              <a:spLocks noChangeArrowheads="1"/>
            </p:cNvSpPr>
            <p:nvPr/>
          </p:nvSpPr>
          <p:spPr bwMode="auto">
            <a:xfrm>
              <a:off x="6421189" y="3789860"/>
              <a:ext cx="1402184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地址低位</a:t>
              </a:r>
              <a:r>
                <a:rPr lang="en-US" altLang="zh-CN" sz="1800" b="1" dirty="0" smtClean="0">
                  <a:latin typeface="宋体" pitchFamily="2" charset="-122"/>
                </a:rPr>
                <a:t>L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 bwMode="auto">
            <a:xfrm>
              <a:off x="5796136" y="2997894"/>
              <a:ext cx="0" cy="79196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5" name="Text Box 6"/>
            <p:cNvSpPr txBox="1">
              <a:spLocks noChangeArrowheads="1"/>
            </p:cNvSpPr>
            <p:nvPr/>
          </p:nvSpPr>
          <p:spPr bwMode="auto">
            <a:xfrm>
              <a:off x="6421189" y="3212976"/>
              <a:ext cx="1402184" cy="36004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>
                  <a:latin typeface="宋体" pitchFamily="2" charset="-122"/>
                </a:rPr>
                <a:t>测试网络</a:t>
              </a:r>
            </a:p>
          </p:txBody>
        </p:sp>
        <p:cxnSp>
          <p:nvCxnSpPr>
            <p:cNvPr id="46" name="直接连接符 45"/>
            <p:cNvCxnSpPr/>
            <p:nvPr/>
          </p:nvCxnSpPr>
          <p:spPr bwMode="auto">
            <a:xfrm>
              <a:off x="6854651" y="2996951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>
              <a:off x="7214691" y="2996951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>
              <a:off x="6782643" y="3573836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>
              <a:off x="7430715" y="3573836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1" name="Text Box 14"/>
            <p:cNvSpPr txBox="1">
              <a:spLocks noChangeArrowheads="1"/>
            </p:cNvSpPr>
            <p:nvPr/>
          </p:nvSpPr>
          <p:spPr bwMode="auto">
            <a:xfrm>
              <a:off x="6782644" y="3573016"/>
              <a:ext cx="648072" cy="14471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</a:rPr>
                <a:t>……</a:t>
              </a:r>
            </a:p>
          </p:txBody>
        </p:sp>
        <p:sp>
          <p:nvSpPr>
            <p:cNvPr id="52" name="Text Box 14"/>
            <p:cNvSpPr txBox="1">
              <a:spLocks noChangeArrowheads="1"/>
            </p:cNvSpPr>
            <p:nvPr/>
          </p:nvSpPr>
          <p:spPr bwMode="auto">
            <a:xfrm>
              <a:off x="6854651" y="2996951"/>
              <a:ext cx="351655" cy="14471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/>
                <a:t>…</a:t>
              </a:r>
              <a:endParaRPr lang="en-US" altLang="zh-CN" sz="1800" b="1" dirty="0"/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 flipH="1">
              <a:off x="7828453" y="3356992"/>
              <a:ext cx="25033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6" name="Text Box 22"/>
            <p:cNvSpPr txBox="1">
              <a:spLocks noChangeArrowheads="1"/>
            </p:cNvSpPr>
            <p:nvPr/>
          </p:nvSpPr>
          <p:spPr bwMode="auto">
            <a:xfrm>
              <a:off x="8078788" y="2962111"/>
              <a:ext cx="288032" cy="720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测试源</a:t>
              </a:r>
              <a:endParaRPr lang="zh-CN" altLang="en-US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</p:grp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179512" y="458112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硬件产生法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AR</a:t>
            </a:r>
            <a:r>
              <a:rPr lang="zh-CN" altLang="en-US" b="1" dirty="0" smtClean="0">
                <a:latin typeface="宋体" pitchFamily="2" charset="-122"/>
              </a:rPr>
              <a:t>＝固定地址，适于</a:t>
            </a:r>
            <a:r>
              <a:rPr lang="zh-CN" altLang="en-US" b="1" dirty="0">
                <a:latin typeface="宋体" pitchFamily="2" charset="-122"/>
              </a:rPr>
              <a:t>硬件</a:t>
            </a:r>
            <a:r>
              <a:rPr lang="zh-CN" altLang="en-US" b="1" dirty="0" smtClean="0">
                <a:latin typeface="宋体" pitchFamily="2" charset="-122"/>
              </a:rPr>
              <a:t>初始化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69" name="Text Box 42"/>
          <p:cNvSpPr txBox="1">
            <a:spLocks noChangeArrowheads="1"/>
          </p:cNvSpPr>
          <p:nvPr/>
        </p:nvSpPr>
        <p:spPr bwMode="auto">
          <a:xfrm>
            <a:off x="179512" y="504801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484688" indent="-4484688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微地址形成方式的常见应用：</a:t>
            </a:r>
            <a:endParaRPr lang="en-US" altLang="zh-CN" sz="2000" b="1" dirty="0" smtClean="0">
              <a:latin typeface="宋体" pitchFamily="2" charset="-122"/>
            </a:endParaRPr>
          </a:p>
          <a:p>
            <a:pPr marL="4484688" indent="-448468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增量法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计数器</a:t>
            </a:r>
            <a:r>
              <a:rPr lang="zh-CN" altLang="en-US" b="1" dirty="0">
                <a:latin typeface="宋体" pitchFamily="2" charset="-122"/>
              </a:rPr>
              <a:t>法＋测试网络</a:t>
            </a:r>
            <a:r>
              <a:rPr lang="zh-CN" altLang="en-US" b="1" dirty="0" smtClean="0">
                <a:latin typeface="宋体" pitchFamily="2" charset="-122"/>
              </a:rPr>
              <a:t>法，地址参数长度不同</a:t>
            </a:r>
            <a:endParaRPr lang="en-US" altLang="zh-CN" b="1" dirty="0" smtClean="0">
              <a:latin typeface="宋体" pitchFamily="2" charset="-122"/>
            </a:endParaRPr>
          </a:p>
          <a:p>
            <a:pPr marL="4484688" indent="-448468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断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定法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  </a:t>
            </a:r>
            <a:r>
              <a:rPr lang="zh-CN" altLang="en-US" b="1" dirty="0" smtClean="0">
                <a:latin typeface="宋体" pitchFamily="2" charset="-122"/>
              </a:rPr>
              <a:t>下</a:t>
            </a:r>
            <a:r>
              <a:rPr lang="zh-CN" altLang="en-US" b="1" dirty="0">
                <a:latin typeface="宋体" pitchFamily="2" charset="-122"/>
              </a:rPr>
              <a:t>址</a:t>
            </a:r>
            <a:r>
              <a:rPr lang="zh-CN" altLang="en-US" b="1" dirty="0" smtClean="0">
                <a:latin typeface="宋体" pitchFamily="2" charset="-122"/>
              </a:rPr>
              <a:t>法</a:t>
            </a:r>
            <a:r>
              <a:rPr lang="zh-CN" altLang="en-US" b="1" dirty="0">
                <a:latin typeface="宋体" pitchFamily="2" charset="-122"/>
              </a:rPr>
              <a:t>＋测试网络</a:t>
            </a:r>
            <a:r>
              <a:rPr lang="zh-CN" altLang="en-US" b="1" dirty="0" smtClean="0">
                <a:latin typeface="宋体" pitchFamily="2" charset="-122"/>
              </a:rPr>
              <a:t>法</a:t>
            </a:r>
            <a:r>
              <a:rPr lang="zh-CN" altLang="en-US" b="1" dirty="0">
                <a:latin typeface="宋体" pitchFamily="2" charset="-122"/>
              </a:rPr>
              <a:t>，地址参数</a:t>
            </a:r>
            <a:r>
              <a:rPr lang="zh-CN" altLang="en-US" b="1" dirty="0" smtClean="0">
                <a:latin typeface="宋体" pitchFamily="2" charset="-122"/>
              </a:rPr>
              <a:t>长度相同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74" name="AutoShape 18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252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68" grpId="0"/>
      <p:bldP spid="69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77</a:t>
            </a:fld>
            <a:endParaRPr lang="en-US" altLang="zh-CN"/>
          </a:p>
        </p:txBody>
      </p:sp>
      <p:sp>
        <p:nvSpPr>
          <p:cNvPr id="3" name="Text Box 40"/>
          <p:cNvSpPr txBox="1">
            <a:spLocks noChangeArrowheads="1"/>
          </p:cNvSpPr>
          <p:nvPr/>
        </p:nvSpPr>
        <p:spPr bwMode="auto">
          <a:xfrm>
            <a:off x="179388" y="31657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b="1" dirty="0" smtClean="0">
                <a:latin typeface="宋体" pitchFamily="2" charset="-122"/>
              </a:rPr>
              <a:t>对单总线结构的</a:t>
            </a:r>
            <a:r>
              <a:rPr lang="en-US" altLang="zh-CN" b="1" dirty="0" err="1" smtClean="0">
                <a:latin typeface="宋体" pitchFamily="2" charset="-122"/>
              </a:rPr>
              <a:t>Demo_IS</a:t>
            </a:r>
            <a:r>
              <a:rPr lang="zh-CN" altLang="en-US" b="1" dirty="0" smtClean="0">
                <a:latin typeface="宋体" pitchFamily="2" charset="-122"/>
              </a:rPr>
              <a:t>数据通路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支持</a:t>
            </a:r>
            <a:r>
              <a:rPr lang="en-US" altLang="zh-CN" sz="2000" b="1" dirty="0" smtClean="0">
                <a:latin typeface="宋体" pitchFamily="2" charset="-122"/>
              </a:rPr>
              <a:t>5</a:t>
            </a:r>
            <a:r>
              <a:rPr lang="zh-CN" altLang="en-US" sz="2000" b="1" dirty="0" smtClean="0">
                <a:latin typeface="宋体" pitchFamily="2" charset="-122"/>
              </a:rPr>
              <a:t>条指令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，若用微程序控制方式实现</a:t>
            </a:r>
            <a:r>
              <a:rPr lang="en-US" altLang="zh-CN" b="1" dirty="0">
                <a:latin typeface="宋体" pitchFamily="2" charset="-122"/>
              </a:rPr>
              <a:t>CU</a:t>
            </a:r>
            <a:r>
              <a:rPr lang="zh-CN" altLang="en-US" b="1" dirty="0" smtClean="0">
                <a:latin typeface="宋体" pitchFamily="2" charset="-122"/>
              </a:rPr>
              <a:t>，请设计</a:t>
            </a:r>
            <a:r>
              <a:rPr lang="zh-CN" altLang="en-US" b="1" dirty="0">
                <a:latin typeface="宋体" pitchFamily="2" charset="-122"/>
              </a:rPr>
              <a:t>微指令</a:t>
            </a:r>
            <a:r>
              <a:rPr lang="zh-CN" altLang="en-US" b="1" dirty="0" smtClean="0">
                <a:latin typeface="宋体" pitchFamily="2" charset="-122"/>
              </a:rPr>
              <a:t>格式的顺序控制字段。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4" name="Text Box 50"/>
          <p:cNvSpPr txBox="1">
            <a:spLocks noChangeArrowheads="1"/>
          </p:cNvSpPr>
          <p:nvPr/>
        </p:nvSpPr>
        <p:spPr bwMode="auto">
          <a:xfrm>
            <a:off x="179388" y="1268760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dirty="0" smtClean="0">
                <a:latin typeface="宋体" pitchFamily="2" charset="-122"/>
              </a:rPr>
              <a:t>⑴微程序结构如下，共有</a:t>
            </a:r>
            <a:r>
              <a:rPr lang="en-US" altLang="zh-CN" b="1" dirty="0" smtClean="0">
                <a:latin typeface="宋体" pitchFamily="2" charset="-122"/>
              </a:rPr>
              <a:t>19</a:t>
            </a:r>
            <a:r>
              <a:rPr lang="zh-CN" altLang="en-US" b="1" dirty="0">
                <a:latin typeface="宋体" pitchFamily="2" charset="-122"/>
              </a:rPr>
              <a:t>条微指令</a:t>
            </a:r>
            <a:r>
              <a:rPr lang="zh-CN" altLang="en-US" b="1" dirty="0" smtClean="0">
                <a:latin typeface="宋体" pitchFamily="2" charset="-122"/>
              </a:rPr>
              <a:t>，有</a:t>
            </a:r>
            <a:r>
              <a:rPr lang="zh-CN" altLang="en-US" b="1" dirty="0">
                <a:latin typeface="宋体" pitchFamily="2" charset="-122"/>
              </a:rPr>
              <a:t>顺序、跳转、多路分支</a:t>
            </a:r>
            <a:r>
              <a:rPr lang="en-US" altLang="zh-CN" b="1" dirty="0">
                <a:latin typeface="宋体" pitchFamily="2" charset="-122"/>
              </a:rPr>
              <a:t>3</a:t>
            </a:r>
            <a:r>
              <a:rPr lang="zh-CN" altLang="en-US" b="1" dirty="0">
                <a:latin typeface="宋体" pitchFamily="2" charset="-122"/>
              </a:rPr>
              <a:t>种指令寻址方式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251520" y="2204864"/>
            <a:ext cx="8712968" cy="1296144"/>
            <a:chOff x="179512" y="3501008"/>
            <a:chExt cx="8712968" cy="1296144"/>
          </a:xfrm>
        </p:grpSpPr>
        <p:cxnSp>
          <p:nvCxnSpPr>
            <p:cNvPr id="8" name="直接箭头连接符 7"/>
            <p:cNvCxnSpPr>
              <a:endCxn id="17" idx="0"/>
            </p:cNvCxnSpPr>
            <p:nvPr/>
          </p:nvCxnSpPr>
          <p:spPr bwMode="auto">
            <a:xfrm>
              <a:off x="4205749" y="3501008"/>
              <a:ext cx="1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" name="Text Box 132"/>
            <p:cNvSpPr txBox="1">
              <a:spLocks noChangeArrowheads="1"/>
            </p:cNvSpPr>
            <p:nvPr/>
          </p:nvSpPr>
          <p:spPr bwMode="auto">
            <a:xfrm>
              <a:off x="179512" y="4293096"/>
              <a:ext cx="1512168" cy="36003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LD</a:t>
              </a:r>
              <a:r>
                <a:rPr lang="zh-CN" altLang="en-US" sz="1800" b="1" dirty="0" smtClean="0">
                  <a:latin typeface="宋体" pitchFamily="2" charset="-122"/>
                </a:rPr>
                <a:t>指令微程序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11" name="Text Box 132"/>
            <p:cNvSpPr txBox="1">
              <a:spLocks noChangeArrowheads="1"/>
            </p:cNvSpPr>
            <p:nvPr/>
          </p:nvSpPr>
          <p:spPr bwMode="auto">
            <a:xfrm>
              <a:off x="1835696" y="4293096"/>
              <a:ext cx="1512168" cy="36003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ST</a:t>
              </a:r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r>
                <a:rPr lang="zh-CN" altLang="en-US" sz="1800" b="1" dirty="0">
                  <a:latin typeface="宋体" pitchFamily="2" charset="-122"/>
                </a:rPr>
                <a:t>微程序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" name="Text Box 132"/>
            <p:cNvSpPr txBox="1">
              <a:spLocks noChangeArrowheads="1"/>
            </p:cNvSpPr>
            <p:nvPr/>
          </p:nvSpPr>
          <p:spPr bwMode="auto">
            <a:xfrm>
              <a:off x="3491880" y="4293096"/>
              <a:ext cx="1664605" cy="36004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SUB</a:t>
              </a:r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r>
                <a:rPr lang="zh-CN" altLang="en-US" sz="1800" b="1" dirty="0">
                  <a:latin typeface="宋体" pitchFamily="2" charset="-122"/>
                </a:rPr>
                <a:t>微程序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" name="Text Box 132"/>
            <p:cNvSpPr txBox="1">
              <a:spLocks noChangeArrowheads="1"/>
            </p:cNvSpPr>
            <p:nvPr/>
          </p:nvSpPr>
          <p:spPr bwMode="auto">
            <a:xfrm>
              <a:off x="5292080" y="4293095"/>
              <a:ext cx="1664605" cy="36003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JNZ</a:t>
              </a:r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r>
                <a:rPr lang="zh-CN" altLang="en-US" sz="1800" b="1" dirty="0">
                  <a:latin typeface="宋体" pitchFamily="2" charset="-122"/>
                </a:rPr>
                <a:t>微程序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" name="Text Box 132"/>
            <p:cNvSpPr txBox="1">
              <a:spLocks noChangeArrowheads="1"/>
            </p:cNvSpPr>
            <p:nvPr/>
          </p:nvSpPr>
          <p:spPr bwMode="auto">
            <a:xfrm>
              <a:off x="7083859" y="4293095"/>
              <a:ext cx="1664605" cy="36003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MOV</a:t>
              </a:r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r>
                <a:rPr lang="zh-CN" altLang="en-US" sz="1800" b="1" dirty="0">
                  <a:latin typeface="宋体" pitchFamily="2" charset="-122"/>
                </a:rPr>
                <a:t>微程序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" name="Text Box 132"/>
            <p:cNvSpPr txBox="1">
              <a:spLocks noChangeArrowheads="1"/>
            </p:cNvSpPr>
            <p:nvPr/>
          </p:nvSpPr>
          <p:spPr bwMode="auto">
            <a:xfrm>
              <a:off x="3419872" y="3645024"/>
              <a:ext cx="1571755" cy="36004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取指令微程序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 bwMode="auto">
            <a:xfrm>
              <a:off x="4220344" y="4005064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直接箭头连接符 30"/>
            <p:cNvCxnSpPr/>
            <p:nvPr/>
          </p:nvCxnSpPr>
          <p:spPr bwMode="auto">
            <a:xfrm>
              <a:off x="907976" y="4149080"/>
              <a:ext cx="691276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2" name="直接箭头连接符 31"/>
            <p:cNvCxnSpPr/>
            <p:nvPr/>
          </p:nvCxnSpPr>
          <p:spPr bwMode="auto">
            <a:xfrm>
              <a:off x="907976" y="465313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直接箭头连接符 32"/>
            <p:cNvCxnSpPr/>
            <p:nvPr/>
          </p:nvCxnSpPr>
          <p:spPr bwMode="auto">
            <a:xfrm>
              <a:off x="2564160" y="465313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直接箭头连接符 33"/>
            <p:cNvCxnSpPr/>
            <p:nvPr/>
          </p:nvCxnSpPr>
          <p:spPr bwMode="auto">
            <a:xfrm>
              <a:off x="4220344" y="465313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>
              <a:off x="6105068" y="465313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 bwMode="auto">
            <a:xfrm>
              <a:off x="7820744" y="465313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箭头连接符 38"/>
            <p:cNvCxnSpPr/>
            <p:nvPr/>
          </p:nvCxnSpPr>
          <p:spPr bwMode="auto">
            <a:xfrm>
              <a:off x="4211960" y="3501008"/>
              <a:ext cx="468052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0" name="直接箭头连接符 39"/>
            <p:cNvCxnSpPr/>
            <p:nvPr/>
          </p:nvCxnSpPr>
          <p:spPr bwMode="auto">
            <a:xfrm>
              <a:off x="8892480" y="3501008"/>
              <a:ext cx="0" cy="129614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>
              <a:off x="878208" y="4797152"/>
              <a:ext cx="801427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 bwMode="auto">
            <a:xfrm>
              <a:off x="907976" y="4149080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接箭头连接符 47"/>
            <p:cNvCxnSpPr/>
            <p:nvPr/>
          </p:nvCxnSpPr>
          <p:spPr bwMode="auto">
            <a:xfrm>
              <a:off x="2564160" y="4149080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>
              <a:off x="4220344" y="4149080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接箭头连接符 49"/>
            <p:cNvCxnSpPr/>
            <p:nvPr/>
          </p:nvCxnSpPr>
          <p:spPr bwMode="auto">
            <a:xfrm>
              <a:off x="6012160" y="4149080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直接箭头连接符 50"/>
            <p:cNvCxnSpPr/>
            <p:nvPr/>
          </p:nvCxnSpPr>
          <p:spPr bwMode="auto">
            <a:xfrm>
              <a:off x="7820744" y="4149080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直接箭头连接符 64"/>
            <p:cNvCxnSpPr/>
            <p:nvPr/>
          </p:nvCxnSpPr>
          <p:spPr bwMode="auto">
            <a:xfrm>
              <a:off x="6228184" y="4149080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67" name="Text Box 51"/>
          <p:cNvSpPr txBox="1">
            <a:spLocks noChangeArrowheads="1"/>
          </p:cNvSpPr>
          <p:nvPr/>
        </p:nvSpPr>
        <p:spPr bwMode="auto">
          <a:xfrm>
            <a:off x="179388" y="357301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⑵采用断定</a:t>
            </a:r>
            <a:r>
              <a:rPr lang="zh-CN" altLang="en-US" b="1" dirty="0" smtClean="0">
                <a:latin typeface="宋体" pitchFamily="2" charset="-122"/>
              </a:rPr>
              <a:t>法形成微地址：</a:t>
            </a:r>
            <a:endParaRPr lang="en-US" altLang="zh-CN" sz="20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下址法中，下址值的位数为 </a:t>
            </a:r>
            <a:r>
              <a:rPr lang="zh-CN" altLang="en-US" b="1" dirty="0" smtClean="0">
                <a:latin typeface="宋体" pitchFamily="2" charset="-122"/>
                <a:sym typeface="Symbol"/>
              </a:rPr>
              <a:t></a:t>
            </a:r>
            <a:r>
              <a:rPr lang="en-US" altLang="zh-CN" b="1" dirty="0" smtClean="0">
                <a:latin typeface="宋体" pitchFamily="2" charset="-122"/>
              </a:rPr>
              <a:t>log</a:t>
            </a:r>
            <a:r>
              <a:rPr lang="en-US" altLang="zh-CN" b="1" baseline="-18000" dirty="0" smtClean="0">
                <a:latin typeface="宋体" pitchFamily="2" charset="-122"/>
              </a:rPr>
              <a:t>2</a:t>
            </a:r>
            <a:r>
              <a:rPr lang="en-US" altLang="zh-CN" b="1" dirty="0" smtClean="0">
                <a:latin typeface="宋体" pitchFamily="2" charset="-122"/>
              </a:rPr>
              <a:t>19</a:t>
            </a:r>
            <a:r>
              <a:rPr lang="en-US" altLang="zh-CN" b="1" dirty="0" smtClean="0">
                <a:latin typeface="宋体" pitchFamily="2" charset="-122"/>
                <a:sym typeface="Symbol"/>
              </a:rPr>
              <a:t></a:t>
            </a:r>
            <a:r>
              <a:rPr lang="zh-CN" altLang="en-US" b="1" dirty="0" smtClean="0">
                <a:latin typeface="宋体" pitchFamily="2" charset="-122"/>
                <a:sym typeface="Symbol"/>
              </a:rPr>
              <a:t>＝</a:t>
            </a:r>
            <a:r>
              <a:rPr lang="en-US" altLang="zh-CN" b="1" dirty="0" smtClean="0">
                <a:latin typeface="宋体" pitchFamily="2" charset="-122"/>
                <a:sym typeface="Symbol"/>
              </a:rPr>
              <a:t>5</a:t>
            </a:r>
            <a:r>
              <a:rPr lang="zh-CN" altLang="en-US" b="1" dirty="0" smtClean="0">
                <a:latin typeface="宋体" pitchFamily="2" charset="-122"/>
                <a:sym typeface="Symbol"/>
              </a:rPr>
              <a:t>位，</a:t>
            </a:r>
            <a:endParaRPr lang="en-US" altLang="zh-CN" b="1" dirty="0" smtClean="0">
              <a:latin typeface="宋体" pitchFamily="2" charset="-122"/>
              <a:sym typeface="Symbol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测试网络法中，</a:t>
            </a:r>
            <a:r>
              <a:rPr lang="zh-CN" altLang="en-US" b="1" dirty="0">
                <a:latin typeface="宋体" pitchFamily="2" charset="-122"/>
              </a:rPr>
              <a:t>测试方法</a:t>
            </a:r>
            <a:r>
              <a:rPr lang="zh-CN" altLang="en-US" b="1" dirty="0" smtClean="0">
                <a:latin typeface="宋体" pitchFamily="2" charset="-122"/>
              </a:rPr>
              <a:t>仅有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种，测试</a:t>
            </a:r>
            <a:r>
              <a:rPr lang="zh-CN" altLang="en-US" b="1" dirty="0">
                <a:latin typeface="宋体" pitchFamily="2" charset="-122"/>
              </a:rPr>
              <a:t>源为</a:t>
            </a:r>
            <a:r>
              <a:rPr lang="zh-CN" altLang="en-US" b="1" dirty="0" smtClean="0">
                <a:latin typeface="宋体" pitchFamily="2" charset="-122"/>
              </a:rPr>
              <a:t>操作码及</a:t>
            </a:r>
            <a:r>
              <a:rPr lang="en-US" altLang="zh-CN" b="1" dirty="0" smtClean="0">
                <a:latin typeface="宋体" pitchFamily="2" charset="-122"/>
              </a:rPr>
              <a:t>ZF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68" name="Text Box 51"/>
          <p:cNvSpPr txBox="1">
            <a:spLocks noChangeArrowheads="1"/>
          </p:cNvSpPr>
          <p:nvPr/>
        </p:nvSpPr>
        <p:spPr bwMode="auto">
          <a:xfrm>
            <a:off x="179512" y="4963234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⑶顺序控制字段的编码：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位方式</a:t>
            </a:r>
            <a:r>
              <a:rPr lang="zh-CN" altLang="en-US" b="1" dirty="0" smtClean="0">
                <a:latin typeface="宋体" pitchFamily="2" charset="-122"/>
              </a:rPr>
              <a:t>位</a:t>
            </a:r>
            <a:r>
              <a:rPr lang="en-US" altLang="zh-CN" b="1" dirty="0" smtClean="0">
                <a:latin typeface="宋体" pitchFamily="2" charset="-122"/>
              </a:rPr>
              <a:t>F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latin typeface="宋体" pitchFamily="2" charset="-122"/>
              </a:rPr>
              <a:t>5</a:t>
            </a:r>
            <a:r>
              <a:rPr lang="zh-CN" altLang="en-US" b="1" dirty="0" smtClean="0">
                <a:latin typeface="宋体" pitchFamily="2" charset="-122"/>
              </a:rPr>
              <a:t>位地址参数</a:t>
            </a:r>
            <a:r>
              <a:rPr lang="en-US" altLang="zh-CN" b="1" dirty="0" smtClean="0">
                <a:latin typeface="宋体" pitchFamily="2" charset="-122"/>
              </a:rPr>
              <a:t>P</a:t>
            </a:r>
          </a:p>
        </p:txBody>
      </p:sp>
      <p:grpSp>
        <p:nvGrpSpPr>
          <p:cNvPr id="94" name="组合 93"/>
          <p:cNvGrpSpPr/>
          <p:nvPr/>
        </p:nvGrpSpPr>
        <p:grpSpPr>
          <a:xfrm>
            <a:off x="1959579" y="5517232"/>
            <a:ext cx="5276717" cy="503238"/>
            <a:chOff x="1927785" y="5660727"/>
            <a:chExt cx="5276717" cy="503238"/>
          </a:xfrm>
        </p:grpSpPr>
        <p:sp>
          <p:nvSpPr>
            <p:cNvPr id="71" name="Text Box 44"/>
            <p:cNvSpPr txBox="1">
              <a:spLocks noChangeArrowheads="1"/>
            </p:cNvSpPr>
            <p:nvPr/>
          </p:nvSpPr>
          <p:spPr bwMode="auto">
            <a:xfrm>
              <a:off x="1927785" y="5660727"/>
              <a:ext cx="2212167" cy="36004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方式</a:t>
              </a:r>
              <a:r>
                <a:rPr lang="zh-CN" altLang="en-US" sz="1800" b="1" dirty="0" smtClean="0">
                  <a:latin typeface="宋体" pitchFamily="2" charset="-122"/>
                </a:rPr>
                <a:t>位</a:t>
              </a:r>
              <a:r>
                <a:rPr lang="en-US" altLang="zh-CN" sz="1800" b="1" dirty="0" smtClean="0">
                  <a:latin typeface="宋体" pitchFamily="2" charset="-122"/>
                </a:rPr>
                <a:t>F  </a:t>
              </a:r>
              <a:r>
                <a:rPr lang="zh-CN" altLang="en-US" sz="1800" b="1" dirty="0" smtClean="0">
                  <a:latin typeface="宋体" pitchFamily="2" charset="-122"/>
                </a:rPr>
                <a:t>地址参数</a:t>
              </a:r>
              <a:r>
                <a:rPr lang="en-US" altLang="zh-CN" sz="1800" b="1" dirty="0" smtClean="0">
                  <a:latin typeface="宋体" pitchFamily="2" charset="-122"/>
                </a:rPr>
                <a:t>P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80" name="Text Box 61"/>
            <p:cNvSpPr txBox="1">
              <a:spLocks noChangeArrowheads="1"/>
            </p:cNvSpPr>
            <p:nvPr/>
          </p:nvSpPr>
          <p:spPr bwMode="auto">
            <a:xfrm>
              <a:off x="4396190" y="5660727"/>
              <a:ext cx="2808312" cy="5032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F</a:t>
              </a:r>
              <a:r>
                <a:rPr lang="zh-CN" altLang="en-US" sz="1800" b="1" dirty="0" smtClean="0">
                  <a:latin typeface="宋体" pitchFamily="2" charset="-122"/>
                </a:rPr>
                <a:t>＝</a:t>
              </a:r>
              <a:r>
                <a:rPr lang="en-US" altLang="zh-CN" sz="1800" b="1" dirty="0" smtClean="0">
                  <a:latin typeface="宋体" pitchFamily="2" charset="-122"/>
                </a:rPr>
                <a:t>0—</a:t>
              </a:r>
              <a:r>
                <a:rPr lang="zh-CN" altLang="en-US" sz="1800" b="1" dirty="0">
                  <a:latin typeface="宋体" pitchFamily="2" charset="-122"/>
                </a:rPr>
                <a:t>下址</a:t>
              </a:r>
              <a:r>
                <a:rPr lang="zh-CN" altLang="en-US" sz="1800" b="1" dirty="0" smtClean="0">
                  <a:latin typeface="宋体" pitchFamily="2" charset="-122"/>
                </a:rPr>
                <a:t>法，</a:t>
              </a:r>
              <a:r>
                <a:rPr lang="en-US" altLang="zh-CN" sz="1800" b="1" dirty="0" smtClean="0">
                  <a:latin typeface="宋体" pitchFamily="2" charset="-122"/>
                </a:rPr>
                <a:t>P</a:t>
              </a:r>
              <a:r>
                <a:rPr lang="zh-CN" altLang="en-US" sz="1800" b="1" dirty="0" smtClean="0">
                  <a:latin typeface="宋体" pitchFamily="2" charset="-122"/>
                </a:rPr>
                <a:t>为下址值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F</a:t>
              </a:r>
              <a:r>
                <a:rPr lang="zh-CN" altLang="en-US" sz="1800" b="1" dirty="0" smtClean="0">
                  <a:latin typeface="宋体" pitchFamily="2" charset="-122"/>
                </a:rPr>
                <a:t>＝</a:t>
              </a:r>
              <a:r>
                <a:rPr lang="en-US" altLang="zh-CN" sz="1800" b="1" dirty="0" smtClean="0">
                  <a:latin typeface="宋体" pitchFamily="2" charset="-122"/>
                </a:rPr>
                <a:t>1—</a:t>
              </a:r>
              <a:r>
                <a:rPr lang="zh-CN" altLang="en-US" sz="1800" b="1" dirty="0" smtClean="0">
                  <a:latin typeface="宋体" pitchFamily="2" charset="-122"/>
                </a:rPr>
                <a:t>测试网络法，</a:t>
              </a:r>
              <a:r>
                <a:rPr lang="en-US" altLang="zh-CN" sz="1800" b="1" dirty="0" smtClean="0">
                  <a:latin typeface="宋体" pitchFamily="2" charset="-122"/>
                </a:rPr>
                <a:t>P</a:t>
              </a:r>
              <a:r>
                <a:rPr lang="zh-CN" altLang="en-US" sz="1800" b="1" dirty="0" smtClean="0">
                  <a:latin typeface="宋体" pitchFamily="2" charset="-122"/>
                </a:rPr>
                <a:t>空闲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cxnSp>
          <p:nvCxnSpPr>
            <p:cNvPr id="91" name="直接连接符 90"/>
            <p:cNvCxnSpPr/>
            <p:nvPr/>
          </p:nvCxnSpPr>
          <p:spPr bwMode="auto">
            <a:xfrm>
              <a:off x="2915816" y="5660727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9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" name="AutoShape 18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952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7" grpId="0"/>
      <p:bldP spid="68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78</a:t>
            </a:fld>
            <a:endParaRPr lang="en-US" altLang="zh-CN" dirty="0"/>
          </a:p>
        </p:txBody>
      </p:sp>
      <p:sp>
        <p:nvSpPr>
          <p:cNvPr id="3" name="Text Box 18"/>
          <p:cNvSpPr txBox="1">
            <a:spLocks noChangeArrowheads="1"/>
          </p:cNvSpPr>
          <p:nvPr/>
        </p:nvSpPr>
        <p:spPr bwMode="auto">
          <a:xfrm>
            <a:off x="179388" y="28743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、微指令格式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采用定长指令字结构，有水平型、垂直型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种风格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4" name="Text Box 42"/>
          <p:cNvSpPr txBox="1">
            <a:spLocks noChangeArrowheads="1"/>
          </p:cNvSpPr>
          <p:nvPr/>
        </p:nvSpPr>
        <p:spPr bwMode="auto">
          <a:xfrm>
            <a:off x="179388" y="1261209"/>
            <a:ext cx="8785225" cy="9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484688" indent="-4484688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水平型微指令格式：  </a:t>
            </a:r>
            <a:r>
              <a:rPr lang="en-US" altLang="zh-CN" sz="2000" b="1" dirty="0" smtClean="0">
                <a:latin typeface="宋体" pitchFamily="2" charset="-122"/>
              </a:rPr>
              <a:t>--</a:t>
            </a:r>
            <a:r>
              <a:rPr lang="zh-CN" altLang="en-US" sz="2000" b="1" dirty="0" smtClean="0">
                <a:latin typeface="宋体" pitchFamily="2" charset="-122"/>
              </a:rPr>
              <a:t>多个</a:t>
            </a:r>
            <a:r>
              <a:rPr lang="en-US" altLang="zh-CN" sz="2000" dirty="0" err="1"/>
              <a:t>μ</a:t>
            </a:r>
            <a:r>
              <a:rPr lang="en-US" altLang="zh-CN" sz="2000" b="1" dirty="0" err="1">
                <a:latin typeface="+mn-ea"/>
              </a:rPr>
              <a:t>OP</a:t>
            </a:r>
            <a:r>
              <a:rPr lang="zh-CN" altLang="en-US" sz="2000" b="1" dirty="0" smtClean="0">
                <a:latin typeface="宋体" pitchFamily="2" charset="-122"/>
              </a:rPr>
              <a:t>并行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水平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，注重指令功能</a:t>
            </a:r>
            <a:endParaRPr lang="en-US" altLang="zh-CN" sz="2000" b="1" dirty="0" smtClean="0">
              <a:latin typeface="宋体" pitchFamily="2" charset="-122"/>
            </a:endParaRPr>
          </a:p>
          <a:p>
            <a:pPr marL="4484688" indent="-4484688"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采用定长编码，</a:t>
            </a:r>
            <a:r>
              <a:rPr lang="zh-CN" altLang="en-US" b="1" dirty="0">
                <a:latin typeface="宋体" pitchFamily="2" charset="-122"/>
              </a:rPr>
              <a:t>宜采用断定法寻址</a:t>
            </a:r>
            <a:r>
              <a:rPr lang="zh-CN" altLang="en-US" b="1" dirty="0" smtClean="0">
                <a:latin typeface="宋体" pitchFamily="2" charset="-122"/>
              </a:rPr>
              <a:t>，微指令字长较长</a:t>
            </a:r>
            <a:endParaRPr lang="zh-CN" altLang="en-US" b="1" dirty="0"/>
          </a:p>
        </p:txBody>
      </p:sp>
      <p:grpSp>
        <p:nvGrpSpPr>
          <p:cNvPr id="33" name="组合 32"/>
          <p:cNvGrpSpPr/>
          <p:nvPr/>
        </p:nvGrpSpPr>
        <p:grpSpPr>
          <a:xfrm>
            <a:off x="1691680" y="2276872"/>
            <a:ext cx="5040560" cy="648072"/>
            <a:chOff x="2699792" y="4581128"/>
            <a:chExt cx="5040560" cy="648072"/>
          </a:xfrm>
        </p:grpSpPr>
        <p:sp>
          <p:nvSpPr>
            <p:cNvPr id="18" name="Text Box 10"/>
            <p:cNvSpPr txBox="1">
              <a:spLocks noChangeArrowheads="1"/>
            </p:cNvSpPr>
            <p:nvPr/>
          </p:nvSpPr>
          <p:spPr bwMode="auto">
            <a:xfrm>
              <a:off x="2699792" y="4581128"/>
              <a:ext cx="1944217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操作码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多个</a:t>
              </a: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+mn-ea"/>
                </a:rPr>
                <a:t>OP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7" name="Text Box 10"/>
            <p:cNvSpPr txBox="1">
              <a:spLocks noChangeArrowheads="1"/>
            </p:cNvSpPr>
            <p:nvPr/>
          </p:nvSpPr>
          <p:spPr bwMode="auto">
            <a:xfrm>
              <a:off x="4644008" y="4581128"/>
              <a:ext cx="3096344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方式位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zh-CN" altLang="en-US" sz="1800" b="1" dirty="0" smtClean="0">
                  <a:latin typeface="宋体" pitchFamily="2" charset="-122"/>
                </a:rPr>
                <a:t>      下地址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 bwMode="auto">
            <a:xfrm>
              <a:off x="5580112" y="4581128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Text Box 10"/>
            <p:cNvSpPr txBox="1">
              <a:spLocks noChangeArrowheads="1"/>
            </p:cNvSpPr>
            <p:nvPr/>
          </p:nvSpPr>
          <p:spPr bwMode="auto">
            <a:xfrm>
              <a:off x="2699793" y="4941168"/>
              <a:ext cx="1944216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操作码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多个</a:t>
              </a: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+mn-ea"/>
                </a:rPr>
                <a:t>OP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0" name="Text Box 10"/>
            <p:cNvSpPr txBox="1">
              <a:spLocks noChangeArrowheads="1"/>
            </p:cNvSpPr>
            <p:nvPr/>
          </p:nvSpPr>
          <p:spPr bwMode="auto">
            <a:xfrm>
              <a:off x="4644007" y="4941168"/>
              <a:ext cx="3096345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方式位</a:t>
              </a:r>
              <a:r>
                <a:rPr lang="en-US" altLang="zh-CN" sz="1800" b="1" i="1" dirty="0" smtClean="0">
                  <a:latin typeface="+mn-lt"/>
                </a:rPr>
                <a:t>x </a:t>
              </a:r>
              <a:r>
                <a:rPr lang="zh-CN" altLang="en-US" sz="1800" b="1" dirty="0" smtClean="0">
                  <a:latin typeface="宋体" pitchFamily="2" charset="-122"/>
                </a:rPr>
                <a:t> 地址高位</a:t>
              </a:r>
              <a:r>
                <a:rPr lang="zh-CN" altLang="en-US" sz="1800" b="1" baseline="-25000" dirty="0" smtClean="0">
                  <a:latin typeface="宋体" pitchFamily="2" charset="-122"/>
                </a:rPr>
                <a:t>  </a:t>
              </a:r>
              <a:r>
                <a:rPr lang="zh-CN" altLang="en-US" sz="1800" b="1" dirty="0" smtClean="0">
                  <a:latin typeface="宋体" pitchFamily="2" charset="-122"/>
                </a:rPr>
                <a:t>测试参数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 bwMode="auto">
            <a:xfrm>
              <a:off x="5580112" y="4941168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>
              <a:off x="6660232" y="4941168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6" name="组合 55"/>
          <p:cNvGrpSpPr/>
          <p:nvPr/>
        </p:nvGrpSpPr>
        <p:grpSpPr>
          <a:xfrm>
            <a:off x="1619672" y="4005064"/>
            <a:ext cx="5112568" cy="1008112"/>
            <a:chOff x="1619672" y="4941168"/>
            <a:chExt cx="5112568" cy="1008112"/>
          </a:xfrm>
        </p:grpSpPr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1619672" y="5446488"/>
              <a:ext cx="1008112" cy="35877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转移</a:t>
              </a:r>
              <a:r>
                <a:rPr lang="zh-CN" altLang="en-US" sz="2000" b="1" dirty="0" smtClean="0">
                  <a:latin typeface="宋体" pitchFamily="2" charset="-122"/>
                </a:rPr>
                <a:t>型</a:t>
              </a:r>
              <a:r>
                <a:rPr lang="en-US" altLang="zh-CN" sz="2000" b="1" dirty="0" smtClean="0">
                  <a:latin typeface="宋体" pitchFamily="2" charset="-122"/>
                </a:rPr>
                <a:t>: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35" name="Text Box 10"/>
            <p:cNvSpPr txBox="1">
              <a:spLocks noChangeArrowheads="1"/>
            </p:cNvSpPr>
            <p:nvPr/>
          </p:nvSpPr>
          <p:spPr bwMode="auto">
            <a:xfrm>
              <a:off x="2771800" y="4941168"/>
              <a:ext cx="1224136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+mn-ea"/>
                </a:rPr>
                <a:t>OP</a:t>
              </a:r>
              <a:r>
                <a:rPr lang="zh-CN" altLang="en-US" sz="1800" b="1" dirty="0" smtClean="0">
                  <a:latin typeface="+mn-ea"/>
                </a:rPr>
                <a:t>类型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3995936" y="4941168"/>
              <a:ext cx="1800200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源地址</a:t>
              </a:r>
              <a:r>
                <a:rPr lang="zh-CN" altLang="en-US" sz="1800" b="1" baseline="-25000" dirty="0" smtClean="0">
                  <a:latin typeface="宋体" pitchFamily="2" charset="-122"/>
                </a:rPr>
                <a:t> </a:t>
              </a:r>
              <a:r>
                <a:rPr lang="zh-CN" altLang="en-US" sz="1800" b="1" dirty="0" smtClean="0">
                  <a:latin typeface="宋体" pitchFamily="2" charset="-122"/>
                </a:rPr>
                <a:t>目的地址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 bwMode="auto">
            <a:xfrm>
              <a:off x="4752020" y="4941168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Text Box 10"/>
            <p:cNvSpPr txBox="1">
              <a:spLocks noChangeArrowheads="1"/>
            </p:cNvSpPr>
            <p:nvPr/>
          </p:nvSpPr>
          <p:spPr bwMode="auto">
            <a:xfrm>
              <a:off x="5796136" y="4941168"/>
              <a:ext cx="936104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子功能</a:t>
              </a:r>
              <a:r>
                <a:rPr lang="en-US" altLang="zh-CN" sz="1800" b="1" dirty="0" smtClean="0">
                  <a:latin typeface="+mn-ea"/>
                  <a:ea typeface="+mn-ea"/>
                </a:rPr>
                <a:t>f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44" name="Text Box 10"/>
            <p:cNvSpPr txBox="1">
              <a:spLocks noChangeArrowheads="1"/>
            </p:cNvSpPr>
            <p:nvPr/>
          </p:nvSpPr>
          <p:spPr bwMode="auto">
            <a:xfrm>
              <a:off x="2771800" y="5301208"/>
              <a:ext cx="1224136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+mn-ea"/>
                </a:rPr>
                <a:t>转移类型</a:t>
              </a:r>
              <a:r>
                <a:rPr lang="en-US" altLang="zh-CN" sz="1800" b="1" dirty="0" smtClean="0">
                  <a:latin typeface="+mn-ea"/>
                </a:rPr>
                <a:t>a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45" name="Text Box 10"/>
            <p:cNvSpPr txBox="1">
              <a:spLocks noChangeArrowheads="1"/>
            </p:cNvSpPr>
            <p:nvPr/>
          </p:nvSpPr>
          <p:spPr bwMode="auto">
            <a:xfrm>
              <a:off x="3995936" y="5301208"/>
              <a:ext cx="2736304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转移条件   地址参数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 bwMode="auto">
            <a:xfrm>
              <a:off x="5004048" y="5301208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 Box 10"/>
            <p:cNvSpPr txBox="1">
              <a:spLocks noChangeArrowheads="1"/>
            </p:cNvSpPr>
            <p:nvPr/>
          </p:nvSpPr>
          <p:spPr bwMode="auto">
            <a:xfrm>
              <a:off x="2771800" y="5661248"/>
              <a:ext cx="1224136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+mn-ea"/>
                </a:rPr>
                <a:t>转移类型</a:t>
              </a:r>
              <a:r>
                <a:rPr lang="en-US" altLang="zh-CN" sz="1800" b="1" dirty="0" smtClean="0">
                  <a:latin typeface="+mn-ea"/>
                </a:rPr>
                <a:t>b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3995936" y="5661248"/>
              <a:ext cx="2736304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      目标地址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54" name="左大括号 53"/>
            <p:cNvSpPr/>
            <p:nvPr/>
          </p:nvSpPr>
          <p:spPr bwMode="auto">
            <a:xfrm>
              <a:off x="2627784" y="5301208"/>
              <a:ext cx="100853" cy="648072"/>
            </a:xfrm>
            <a:prstGeom prst="leftBrace">
              <a:avLst>
                <a:gd name="adj1" fmla="val 37393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5" name="Text Box 13"/>
            <p:cNvSpPr txBox="1">
              <a:spLocks noChangeArrowheads="1"/>
            </p:cNvSpPr>
            <p:nvPr/>
          </p:nvSpPr>
          <p:spPr bwMode="auto">
            <a:xfrm>
              <a:off x="1619672" y="4941168"/>
              <a:ext cx="1008112" cy="2867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latin typeface="宋体" pitchFamily="2" charset="-122"/>
                </a:rPr>
                <a:t>顺序型</a:t>
              </a:r>
              <a:r>
                <a:rPr lang="en-US" altLang="zh-CN" sz="2000" b="1" dirty="0" smtClean="0">
                  <a:latin typeface="宋体" pitchFamily="2" charset="-122"/>
                </a:rPr>
                <a:t>: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</p:grpSp>
      <p:sp>
        <p:nvSpPr>
          <p:cNvPr id="57" name="Text Box 42"/>
          <p:cNvSpPr txBox="1">
            <a:spLocks noChangeArrowheads="1"/>
          </p:cNvSpPr>
          <p:nvPr/>
        </p:nvSpPr>
        <p:spPr bwMode="auto">
          <a:xfrm>
            <a:off x="179512" y="2996952"/>
            <a:ext cx="8785225" cy="9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484688" indent="-4484688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垂直型微指令格式：</a:t>
            </a: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en-US" altLang="zh-CN" sz="2000" b="1" dirty="0" smtClean="0">
                <a:latin typeface="宋体" pitchFamily="2" charset="-122"/>
              </a:rPr>
              <a:t>--</a:t>
            </a:r>
            <a:r>
              <a:rPr lang="zh-CN" altLang="en-US" sz="2000" b="1" dirty="0" smtClean="0">
                <a:latin typeface="宋体" pitchFamily="2" charset="-122"/>
              </a:rPr>
              <a:t>多</a:t>
            </a:r>
            <a:r>
              <a:rPr lang="zh-CN" altLang="en-US" sz="2000" b="1" dirty="0">
                <a:latin typeface="宋体" pitchFamily="2" charset="-122"/>
              </a:rPr>
              <a:t>个</a:t>
            </a:r>
            <a:r>
              <a:rPr lang="en-US" altLang="zh-CN" sz="2000" dirty="0" err="1" smtClean="0"/>
              <a:t>μ</a:t>
            </a:r>
            <a:r>
              <a:rPr lang="en-US" altLang="zh-CN" sz="2000" b="1" dirty="0" err="1" smtClean="0">
                <a:latin typeface="+mn-ea"/>
              </a:rPr>
              <a:t>OP</a:t>
            </a:r>
            <a:r>
              <a:rPr lang="zh-CN" altLang="en-US" sz="2000" b="1" dirty="0" smtClean="0">
                <a:latin typeface="+mn-ea"/>
              </a:rPr>
              <a:t>串行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垂直</a:t>
            </a:r>
            <a:r>
              <a:rPr lang="en-US" altLang="zh-CN" sz="2000" b="1" dirty="0" smtClean="0">
                <a:latin typeface="+mn-ea"/>
              </a:rPr>
              <a:t>)</a:t>
            </a:r>
            <a:r>
              <a:rPr lang="zh-CN" altLang="en-US" sz="2000" b="1" dirty="0" smtClean="0">
                <a:latin typeface="+mn-ea"/>
              </a:rPr>
              <a:t>，</a:t>
            </a:r>
            <a:r>
              <a:rPr lang="zh-CN" altLang="en-US" sz="2000" b="1" dirty="0" smtClean="0">
                <a:latin typeface="宋体" pitchFamily="2" charset="-122"/>
              </a:rPr>
              <a:t>注重指令字长</a:t>
            </a:r>
            <a:endParaRPr lang="en-US" altLang="zh-CN" sz="2000" b="1" dirty="0" smtClean="0">
              <a:latin typeface="宋体" pitchFamily="2" charset="-122"/>
            </a:endParaRPr>
          </a:p>
          <a:p>
            <a:pPr marL="4484688" indent="-4484688"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采用变长编码，</a:t>
            </a:r>
            <a:r>
              <a:rPr lang="zh-CN" altLang="en-US" b="1" dirty="0">
                <a:latin typeface="宋体" pitchFamily="2" charset="-122"/>
              </a:rPr>
              <a:t>宜</a:t>
            </a:r>
            <a:r>
              <a:rPr lang="zh-CN" altLang="en-US" b="1" dirty="0" smtClean="0">
                <a:latin typeface="宋体" pitchFamily="2" charset="-122"/>
              </a:rPr>
              <a:t>采用增量法</a:t>
            </a:r>
            <a:r>
              <a:rPr lang="zh-CN" altLang="en-US" b="1" dirty="0">
                <a:latin typeface="宋体" pitchFamily="2" charset="-122"/>
              </a:rPr>
              <a:t>寻址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b="1" dirty="0">
                <a:latin typeface="宋体" pitchFamily="2" charset="-122"/>
              </a:rPr>
              <a:t>微指令字长</a:t>
            </a:r>
            <a:r>
              <a:rPr lang="zh-CN" altLang="en-US" b="1" dirty="0" smtClean="0">
                <a:latin typeface="宋体" pitchFamily="2" charset="-122"/>
              </a:rPr>
              <a:t>较短</a:t>
            </a:r>
            <a:endParaRPr lang="zh-CN" altLang="en-US" b="1" dirty="0"/>
          </a:p>
        </p:txBody>
      </p:sp>
      <p:sp>
        <p:nvSpPr>
          <p:cNvPr id="58" name="Text Box 27"/>
          <p:cNvSpPr txBox="1">
            <a:spLocks noChangeArrowheads="1"/>
          </p:cNvSpPr>
          <p:nvPr/>
        </p:nvSpPr>
        <p:spPr bwMode="auto">
          <a:xfrm>
            <a:off x="179512" y="5085184"/>
            <a:ext cx="8785225" cy="9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常用微指令格式：</a:t>
            </a:r>
            <a:r>
              <a:rPr lang="zh-CN" altLang="en-US" b="1" dirty="0" smtClean="0">
                <a:latin typeface="宋体" pitchFamily="2" charset="-122"/>
              </a:rPr>
              <a:t>水平型格式     </a:t>
            </a:r>
            <a:r>
              <a:rPr lang="en-US" altLang="zh-CN" sz="1800" b="1" dirty="0" smtClean="0">
                <a:latin typeface="宋体" pitchFamily="2" charset="-122"/>
              </a:rPr>
              <a:t>(CPU</a:t>
            </a:r>
            <a:r>
              <a:rPr lang="zh-CN" altLang="en-US" sz="1800" b="1" dirty="0" smtClean="0">
                <a:latin typeface="宋体" pitchFamily="2" charset="-122"/>
              </a:rPr>
              <a:t>的重点是性能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执行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+mn-ea"/>
              </a:rPr>
              <a:t>OP</a:t>
            </a:r>
            <a:r>
              <a:rPr lang="zh-CN" altLang="en-US" b="1" dirty="0" smtClean="0">
                <a:latin typeface="+mn-ea"/>
              </a:rPr>
              <a:t>能力</a:t>
            </a:r>
            <a:r>
              <a:rPr lang="zh-CN" altLang="en-US" b="1" dirty="0" smtClean="0">
                <a:latin typeface="宋体" pitchFamily="2" charset="-122"/>
              </a:rPr>
              <a:t>强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指令速度快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，代码效率低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数量有限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b="1" dirty="0">
              <a:solidFill>
                <a:srgbClr val="CC3300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021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7" grpId="0"/>
      <p:bldP spid="58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6" name="Text Box 4"/>
          <p:cNvSpPr txBox="1">
            <a:spLocks noChangeArrowheads="1"/>
          </p:cNvSpPr>
          <p:nvPr/>
        </p:nvSpPr>
        <p:spPr bwMode="auto">
          <a:xfrm>
            <a:off x="179388" y="360390"/>
            <a:ext cx="8785225" cy="523220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四、微程序控制单元的设计  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不考，只需了解过程</a:t>
            </a:r>
            <a:r>
              <a:rPr lang="en-US" altLang="zh-CN" sz="2000" b="1" dirty="0" smtClean="0">
                <a:latin typeface="+mn-ea"/>
              </a:rPr>
              <a:t>)</a:t>
            </a:r>
            <a:endParaRPr lang="zh-CN" altLang="en-US" sz="2000" b="1" dirty="0">
              <a:latin typeface="宋体" pitchFamily="2" charset="-122"/>
              <a:ea typeface="黑体" pitchFamily="2" charset="-122"/>
            </a:endParaRPr>
          </a:p>
        </p:txBody>
      </p:sp>
      <p:sp>
        <p:nvSpPr>
          <p:cNvPr id="182278" name="Text Box 6"/>
          <p:cNvSpPr txBox="1">
            <a:spLocks noChangeArrowheads="1"/>
          </p:cNvSpPr>
          <p:nvPr/>
        </p:nvSpPr>
        <p:spPr bwMode="auto">
          <a:xfrm>
            <a:off x="179388" y="1417067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步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列出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所有的</a:t>
            </a:r>
            <a:r>
              <a:rPr lang="en-US" altLang="zh-CN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OPCmd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序列    </a:t>
            </a:r>
            <a:r>
              <a:rPr lang="en-US" altLang="zh-CN" sz="2200" b="1" dirty="0" smtClean="0">
                <a:latin typeface="宋体" pitchFamily="2" charset="-122"/>
              </a:rPr>
              <a:t>--</a:t>
            </a:r>
            <a:r>
              <a:rPr lang="zh-CN" altLang="en-US" sz="2200" b="1" dirty="0">
                <a:latin typeface="宋体" pitchFamily="2" charset="-122"/>
              </a:rPr>
              <a:t>基于数据通路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根据各指令功能</a:t>
            </a:r>
            <a:r>
              <a:rPr lang="zh-CN" altLang="en-US" b="1" dirty="0" smtClean="0">
                <a:latin typeface="宋体" pitchFamily="2" charset="-122"/>
              </a:rPr>
              <a:t>需求列出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同硬布线控制器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182280" name="Text Box 8"/>
          <p:cNvSpPr txBox="1">
            <a:spLocks noChangeArrowheads="1"/>
          </p:cNvSpPr>
          <p:nvPr/>
        </p:nvSpPr>
        <p:spPr bwMode="auto">
          <a:xfrm>
            <a:off x="179388" y="235675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步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设计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微指令格式          </a:t>
            </a:r>
            <a:r>
              <a:rPr lang="en-US" altLang="zh-CN" sz="2200" b="1" dirty="0" smtClean="0">
                <a:latin typeface="宋体" pitchFamily="2" charset="-122"/>
              </a:rPr>
              <a:t>--</a:t>
            </a:r>
            <a:r>
              <a:rPr lang="zh-CN" altLang="en-US" sz="2200" b="1" dirty="0" smtClean="0">
                <a:latin typeface="宋体" pitchFamily="2" charset="-122"/>
              </a:rPr>
              <a:t>基于微程序结构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确定</a:t>
            </a:r>
            <a:r>
              <a:rPr lang="zh-CN" altLang="en-US" b="1" dirty="0">
                <a:latin typeface="宋体" pitchFamily="2" charset="-122"/>
              </a:rPr>
              <a:t>微指令格式类型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常为水平型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进行操作控制字段、顺序控制字段的编码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82281" name="Text Box 9"/>
          <p:cNvSpPr txBox="1">
            <a:spLocks noChangeArrowheads="1"/>
          </p:cNvSpPr>
          <p:nvPr/>
        </p:nvSpPr>
        <p:spPr bwMode="auto">
          <a:xfrm>
            <a:off x="179388" y="3719686"/>
            <a:ext cx="8785225" cy="9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步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编制微程序              </a:t>
            </a:r>
            <a:r>
              <a:rPr lang="en-US" altLang="zh-CN" sz="2200" b="1" dirty="0">
                <a:latin typeface="宋体" pitchFamily="2" charset="-122"/>
              </a:rPr>
              <a:t>--</a:t>
            </a:r>
            <a:r>
              <a:rPr lang="zh-CN" altLang="en-US" sz="2200" b="1" dirty="0">
                <a:latin typeface="宋体" pitchFamily="2" charset="-122"/>
              </a:rPr>
              <a:t>基于</a:t>
            </a:r>
            <a:r>
              <a:rPr lang="zh-CN" altLang="en-US" sz="2200" b="1" dirty="0" smtClean="0">
                <a:latin typeface="宋体" pitchFamily="2" charset="-122"/>
              </a:rPr>
              <a:t>微指令格式</a:t>
            </a:r>
            <a:endParaRPr lang="zh-CN" altLang="en-US" sz="2200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确定各微程序在</a:t>
            </a:r>
            <a:r>
              <a:rPr lang="en-US" altLang="zh-CN" b="1" dirty="0" smtClean="0">
                <a:latin typeface="宋体" pitchFamily="2" charset="-122"/>
              </a:rPr>
              <a:t>CS</a:t>
            </a:r>
            <a:r>
              <a:rPr lang="zh-CN" altLang="en-US" b="1" dirty="0" smtClean="0">
                <a:latin typeface="宋体" pitchFamily="2" charset="-122"/>
              </a:rPr>
              <a:t>中的位置，转换所有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OPCmd</a:t>
            </a:r>
            <a:r>
              <a:rPr lang="zh-CN" altLang="en-US" b="1" dirty="0" smtClean="0">
                <a:latin typeface="宋体" pitchFamily="2" charset="-122"/>
              </a:rPr>
              <a:t>序列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82282" name="Text Box 10"/>
          <p:cNvSpPr txBox="1">
            <a:spLocks noChangeArrowheads="1"/>
          </p:cNvSpPr>
          <p:nvPr/>
        </p:nvSpPr>
        <p:spPr bwMode="auto">
          <a:xfrm>
            <a:off x="179388" y="4655790"/>
            <a:ext cx="8785225" cy="887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4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步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设计相关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电路            </a:t>
            </a:r>
            <a:r>
              <a:rPr lang="en-US" altLang="zh-CN" b="1" dirty="0" smtClean="0">
                <a:latin typeface="宋体" pitchFamily="2" charset="-122"/>
              </a:rPr>
              <a:t>--</a:t>
            </a:r>
            <a:r>
              <a:rPr lang="zh-CN" altLang="en-US" b="1" dirty="0">
                <a:latin typeface="宋体" pitchFamily="2" charset="-122"/>
              </a:rPr>
              <a:t>基于微指令格式</a:t>
            </a:r>
            <a:endParaRPr lang="zh-CN" altLang="en-US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  包括微命令译码器、微</a:t>
            </a:r>
            <a:r>
              <a:rPr lang="zh-CN" altLang="en-US" b="1" dirty="0">
                <a:latin typeface="宋体" pitchFamily="2" charset="-122"/>
              </a:rPr>
              <a:t>地址形成电路</a:t>
            </a:r>
          </a:p>
        </p:txBody>
      </p:sp>
      <p:sp>
        <p:nvSpPr>
          <p:cNvPr id="182283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175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79388" y="93078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、设计步骤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1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1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fld id="{D9F6E18D-FF9A-4BD5-BDFA-25F6368EE484}" type="slidenum">
              <a:rPr lang="en-US" altLang="zh-CN" smtClean="0"/>
              <a:pPr/>
              <a:t>79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8" grpId="0"/>
      <p:bldP spid="182280" grpId="0"/>
      <p:bldP spid="182281" grpId="0"/>
      <p:bldP spid="1822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 Box 47"/>
          <p:cNvSpPr txBox="1">
            <a:spLocks noChangeArrowheads="1"/>
          </p:cNvSpPr>
          <p:nvPr/>
        </p:nvSpPr>
        <p:spPr bwMode="auto">
          <a:xfrm>
            <a:off x="3635896" y="5517232"/>
            <a:ext cx="532871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所有指令</a:t>
            </a:r>
            <a:r>
              <a:rPr lang="zh-CN" altLang="en-US" b="1" u="sng" dirty="0" smtClean="0">
                <a:latin typeface="宋体" pitchFamily="2" charset="-122"/>
              </a:rPr>
              <a:t>取指、译码阶段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操作相同</a:t>
            </a:r>
            <a:r>
              <a:rPr lang="en-US" altLang="zh-CN" b="1" dirty="0" smtClean="0">
                <a:latin typeface="宋体" pitchFamily="2" charset="-122"/>
              </a:rPr>
              <a:t>,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不同指令</a:t>
            </a:r>
            <a:r>
              <a:rPr lang="zh-CN" altLang="en-US" b="1" u="sng" dirty="0" smtClean="0">
                <a:latin typeface="宋体" pitchFamily="2" charset="-122"/>
              </a:rPr>
              <a:t>执行阶段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操作不同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00392" y="6454030"/>
            <a:ext cx="1040904" cy="359346"/>
          </a:xfrm>
        </p:spPr>
        <p:txBody>
          <a:bodyPr/>
          <a:lstStyle/>
          <a:p>
            <a:fld id="{D9F6E18D-FF9A-4BD5-BDFA-25F6368EE484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67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四、指令的执行过程   </a:t>
            </a:r>
            <a:r>
              <a:rPr lang="en-US" altLang="zh-CN" sz="2000" b="1" dirty="0" smtClean="0">
                <a:latin typeface="宋体" pitchFamily="2" charset="-122"/>
              </a:rPr>
              <a:t>--</a:t>
            </a:r>
            <a:r>
              <a:rPr lang="zh-CN" altLang="en-US" sz="2000" b="1" smtClean="0">
                <a:latin typeface="+mn-ea"/>
                <a:ea typeface="+mn-ea"/>
              </a:rPr>
              <a:t>操作需求分析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68" name="Text Box 5"/>
          <p:cNvSpPr txBox="1">
            <a:spLocks noChangeArrowheads="1"/>
          </p:cNvSpPr>
          <p:nvPr/>
        </p:nvSpPr>
        <p:spPr bwMode="auto">
          <a:xfrm>
            <a:off x="179388" y="863501"/>
            <a:ext cx="3816548" cy="524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指令执行过程步骤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*指令执行过程的步骤：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指令执行步骤的特征：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75" name="Text Box 47"/>
          <p:cNvSpPr txBox="1">
            <a:spLocks noChangeArrowheads="1"/>
          </p:cNvSpPr>
          <p:nvPr/>
        </p:nvSpPr>
        <p:spPr bwMode="auto">
          <a:xfrm>
            <a:off x="3631306" y="1340768"/>
            <a:ext cx="53333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spc="-100" dirty="0" smtClean="0">
                <a:latin typeface="宋体" pitchFamily="2" charset="-122"/>
              </a:rPr>
              <a:t>包括取指、译码、执行、指令地址计算</a:t>
            </a:r>
            <a:endParaRPr lang="en-US" altLang="zh-CN" b="1" u="sng" spc="-100" dirty="0" smtClean="0">
              <a:latin typeface="宋体" pitchFamily="2" charset="-122"/>
            </a:endParaRPr>
          </a:p>
        </p:txBody>
      </p:sp>
      <p:sp>
        <p:nvSpPr>
          <p:cNvPr id="59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971600" y="1854563"/>
            <a:ext cx="7993012" cy="2044586"/>
            <a:chOff x="971600" y="1854563"/>
            <a:chExt cx="7993012" cy="2044586"/>
          </a:xfrm>
        </p:grpSpPr>
        <p:sp>
          <p:nvSpPr>
            <p:cNvPr id="103" name="Rectangle 274"/>
            <p:cNvSpPr>
              <a:spLocks noChangeArrowheads="1"/>
            </p:cNvSpPr>
            <p:nvPr/>
          </p:nvSpPr>
          <p:spPr bwMode="auto">
            <a:xfrm>
              <a:off x="3851920" y="1854563"/>
              <a:ext cx="5112692" cy="2044586"/>
            </a:xfrm>
            <a:prstGeom prst="rect">
              <a:avLst/>
            </a:prstGeom>
            <a:noFill/>
            <a:ln w="12700">
              <a:solidFill>
                <a:srgbClr val="CC3300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Text Box 65"/>
            <p:cNvSpPr txBox="1">
              <a:spLocks noChangeArrowheads="1"/>
            </p:cNvSpPr>
            <p:nvPr/>
          </p:nvSpPr>
          <p:spPr bwMode="auto">
            <a:xfrm>
              <a:off x="1043608" y="2154437"/>
              <a:ext cx="1080120" cy="36004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取指令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77" name="Text Box 65"/>
            <p:cNvSpPr txBox="1">
              <a:spLocks noChangeArrowheads="1"/>
            </p:cNvSpPr>
            <p:nvPr/>
          </p:nvSpPr>
          <p:spPr bwMode="auto">
            <a:xfrm>
              <a:off x="1043608" y="2950345"/>
              <a:ext cx="1080120" cy="576064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指令地址计算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78" name="Text Box 65"/>
            <p:cNvSpPr txBox="1">
              <a:spLocks noChangeArrowheads="1"/>
            </p:cNvSpPr>
            <p:nvPr/>
          </p:nvSpPr>
          <p:spPr bwMode="auto">
            <a:xfrm>
              <a:off x="2699792" y="2950345"/>
              <a:ext cx="1080121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指令操作译码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79" name="Text Box 65"/>
            <p:cNvSpPr txBox="1">
              <a:spLocks noChangeArrowheads="1"/>
            </p:cNvSpPr>
            <p:nvPr/>
          </p:nvSpPr>
          <p:spPr bwMode="auto">
            <a:xfrm>
              <a:off x="4358037" y="2950345"/>
              <a:ext cx="1294083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操作数地址计算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80" name="Text Box 65"/>
            <p:cNvSpPr txBox="1">
              <a:spLocks noChangeArrowheads="1"/>
            </p:cNvSpPr>
            <p:nvPr/>
          </p:nvSpPr>
          <p:spPr bwMode="auto">
            <a:xfrm>
              <a:off x="6156177" y="2950345"/>
              <a:ext cx="720079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数据操作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81" name="Text Box 65"/>
            <p:cNvSpPr txBox="1">
              <a:spLocks noChangeArrowheads="1"/>
            </p:cNvSpPr>
            <p:nvPr/>
          </p:nvSpPr>
          <p:spPr bwMode="auto">
            <a:xfrm>
              <a:off x="7380312" y="2950345"/>
              <a:ext cx="1294083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操作数地址计算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82" name="Text Box 65"/>
            <p:cNvSpPr txBox="1">
              <a:spLocks noChangeArrowheads="1"/>
            </p:cNvSpPr>
            <p:nvPr/>
          </p:nvSpPr>
          <p:spPr bwMode="auto">
            <a:xfrm>
              <a:off x="4358038" y="2158257"/>
              <a:ext cx="1294082" cy="36004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取操作数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83" name="Text Box 65"/>
            <p:cNvSpPr txBox="1">
              <a:spLocks noChangeArrowheads="1"/>
            </p:cNvSpPr>
            <p:nvPr/>
          </p:nvSpPr>
          <p:spPr bwMode="auto">
            <a:xfrm>
              <a:off x="7380312" y="2158257"/>
              <a:ext cx="1296144" cy="36004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存操作数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cxnSp>
          <p:nvCxnSpPr>
            <p:cNvPr id="84" name="直接箭头连接符 83"/>
            <p:cNvCxnSpPr>
              <a:stCxn id="77" idx="0"/>
              <a:endCxn id="76" idx="2"/>
            </p:cNvCxnSpPr>
            <p:nvPr/>
          </p:nvCxnSpPr>
          <p:spPr bwMode="auto">
            <a:xfrm flipV="1">
              <a:off x="1583668" y="2514477"/>
              <a:ext cx="0" cy="43586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5" name="Text Box 80"/>
            <p:cNvSpPr txBox="1">
              <a:spLocks noChangeArrowheads="1"/>
            </p:cNvSpPr>
            <p:nvPr/>
          </p:nvSpPr>
          <p:spPr bwMode="auto">
            <a:xfrm>
              <a:off x="1586392" y="2621730"/>
              <a:ext cx="911180" cy="285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>
                  <a:latin typeface="宋体" pitchFamily="2" charset="-122"/>
                </a:rPr>
                <a:t>当前指令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86" name="Text Box 80"/>
            <p:cNvSpPr txBox="1">
              <a:spLocks noChangeArrowheads="1"/>
            </p:cNvSpPr>
            <p:nvPr/>
          </p:nvSpPr>
          <p:spPr bwMode="auto">
            <a:xfrm>
              <a:off x="1583668" y="3526409"/>
              <a:ext cx="975693" cy="285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>
                  <a:latin typeface="宋体" pitchFamily="2" charset="-122"/>
                </a:rPr>
                <a:t>下条指令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87" name="直接箭头连接符 86"/>
            <p:cNvCxnSpPr>
              <a:stCxn id="83" idx="3"/>
              <a:endCxn id="77" idx="2"/>
            </p:cNvCxnSpPr>
            <p:nvPr/>
          </p:nvCxnSpPr>
          <p:spPr bwMode="auto">
            <a:xfrm flipH="1">
              <a:off x="1583668" y="2338277"/>
              <a:ext cx="7092788" cy="1188132"/>
            </a:xfrm>
            <a:prstGeom prst="bentConnector4">
              <a:avLst>
                <a:gd name="adj1" fmla="val -3223"/>
                <a:gd name="adj2" fmla="val 12779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直接箭头连接符 87"/>
            <p:cNvCxnSpPr>
              <a:stCxn id="76" idx="3"/>
              <a:endCxn id="78" idx="0"/>
            </p:cNvCxnSpPr>
            <p:nvPr/>
          </p:nvCxnSpPr>
          <p:spPr bwMode="auto">
            <a:xfrm>
              <a:off x="2123728" y="2334457"/>
              <a:ext cx="1116125" cy="61588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9" name="直接箭头连接符 88"/>
            <p:cNvCxnSpPr>
              <a:stCxn id="78" idx="3"/>
              <a:endCxn id="79" idx="1"/>
            </p:cNvCxnSpPr>
            <p:nvPr/>
          </p:nvCxnSpPr>
          <p:spPr bwMode="auto">
            <a:xfrm>
              <a:off x="3779913" y="3238377"/>
              <a:ext cx="5781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0" name="直接箭头连接符 89"/>
            <p:cNvCxnSpPr>
              <a:stCxn id="79" idx="0"/>
              <a:endCxn id="82" idx="2"/>
            </p:cNvCxnSpPr>
            <p:nvPr/>
          </p:nvCxnSpPr>
          <p:spPr bwMode="auto">
            <a:xfrm flipV="1">
              <a:off x="5005079" y="2518297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1" name="直接箭头连接符 90"/>
            <p:cNvCxnSpPr>
              <a:stCxn id="82" idx="3"/>
              <a:endCxn id="80" idx="0"/>
            </p:cNvCxnSpPr>
            <p:nvPr/>
          </p:nvCxnSpPr>
          <p:spPr bwMode="auto">
            <a:xfrm>
              <a:off x="5652120" y="2338277"/>
              <a:ext cx="864097" cy="61206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2" name="直接箭头连接符 91"/>
            <p:cNvCxnSpPr>
              <a:stCxn id="80" idx="3"/>
              <a:endCxn id="81" idx="1"/>
            </p:cNvCxnSpPr>
            <p:nvPr/>
          </p:nvCxnSpPr>
          <p:spPr bwMode="auto">
            <a:xfrm>
              <a:off x="6876256" y="3238377"/>
              <a:ext cx="5040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直接箭头连接符 108"/>
            <p:cNvCxnSpPr>
              <a:endCxn id="79" idx="2"/>
            </p:cNvCxnSpPr>
            <p:nvPr/>
          </p:nvCxnSpPr>
          <p:spPr bwMode="auto">
            <a:xfrm flipV="1">
              <a:off x="5005079" y="3526409"/>
              <a:ext cx="0" cy="33463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3" name="Text Box 80"/>
            <p:cNvSpPr txBox="1">
              <a:spLocks noChangeArrowheads="1"/>
            </p:cNvSpPr>
            <p:nvPr/>
          </p:nvSpPr>
          <p:spPr bwMode="auto">
            <a:xfrm>
              <a:off x="5004048" y="3526409"/>
              <a:ext cx="1584176" cy="285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>
                  <a:solidFill>
                    <a:srgbClr val="990099"/>
                  </a:solidFill>
                  <a:latin typeface="宋体" pitchFamily="2" charset="-122"/>
                </a:rPr>
                <a:t>串或向量指令时</a:t>
              </a:r>
              <a:endParaRPr lang="zh-CN" altLang="en-US" sz="16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114" name="直接箭头连接符 113"/>
            <p:cNvCxnSpPr>
              <a:stCxn id="81" idx="0"/>
              <a:endCxn id="83" idx="2"/>
            </p:cNvCxnSpPr>
            <p:nvPr/>
          </p:nvCxnSpPr>
          <p:spPr bwMode="auto">
            <a:xfrm flipV="1">
              <a:off x="8027354" y="2518297"/>
              <a:ext cx="103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直接箭头连接符 116"/>
            <p:cNvCxnSpPr/>
            <p:nvPr/>
          </p:nvCxnSpPr>
          <p:spPr bwMode="auto">
            <a:xfrm>
              <a:off x="4860032" y="2518297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1" name="直接箭头连接符 120"/>
            <p:cNvCxnSpPr/>
            <p:nvPr/>
          </p:nvCxnSpPr>
          <p:spPr bwMode="auto">
            <a:xfrm>
              <a:off x="7884368" y="2518297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2" name="Text Box 80"/>
            <p:cNvSpPr txBox="1">
              <a:spLocks noChangeArrowheads="1"/>
            </p:cNvSpPr>
            <p:nvPr/>
          </p:nvSpPr>
          <p:spPr bwMode="auto">
            <a:xfrm>
              <a:off x="3851920" y="2617519"/>
              <a:ext cx="1008112" cy="285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>
                  <a:solidFill>
                    <a:srgbClr val="990099"/>
                  </a:solidFill>
                  <a:latin typeface="宋体" pitchFamily="2" charset="-122"/>
                </a:rPr>
                <a:t>多</a:t>
              </a:r>
              <a:r>
                <a:rPr lang="zh-CN" altLang="en-US" sz="1600" b="1" dirty="0" smtClean="0">
                  <a:solidFill>
                    <a:srgbClr val="990099"/>
                  </a:solidFill>
                  <a:latin typeface="宋体" pitchFamily="2" charset="-122"/>
                </a:rPr>
                <a:t>个</a:t>
              </a:r>
              <a:r>
                <a:rPr lang="en-US" altLang="zh-CN" sz="1600" b="1" dirty="0" smtClean="0">
                  <a:solidFill>
                    <a:srgbClr val="990099"/>
                  </a:solidFill>
                  <a:latin typeface="宋体" pitchFamily="2" charset="-122"/>
                </a:rPr>
                <a:t>OPD</a:t>
              </a:r>
              <a:r>
                <a:rPr lang="zh-CN" altLang="en-US" sz="1600" b="1" dirty="0" smtClean="0">
                  <a:solidFill>
                    <a:srgbClr val="990099"/>
                  </a:solidFill>
                  <a:latin typeface="宋体" pitchFamily="2" charset="-122"/>
                </a:rPr>
                <a:t>时</a:t>
              </a:r>
              <a:endParaRPr lang="zh-CN" altLang="en-US" sz="16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23" name="Text Box 80"/>
            <p:cNvSpPr txBox="1">
              <a:spLocks noChangeArrowheads="1"/>
            </p:cNvSpPr>
            <p:nvPr/>
          </p:nvSpPr>
          <p:spPr bwMode="auto">
            <a:xfrm>
              <a:off x="6732240" y="2621730"/>
              <a:ext cx="1118336" cy="285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>
                  <a:solidFill>
                    <a:srgbClr val="990099"/>
                  </a:solidFill>
                  <a:latin typeface="宋体" pitchFamily="2" charset="-122"/>
                </a:rPr>
                <a:t>多</a:t>
              </a:r>
              <a:r>
                <a:rPr lang="zh-CN" altLang="en-US" sz="1600" b="1" dirty="0" smtClean="0">
                  <a:solidFill>
                    <a:srgbClr val="990099"/>
                  </a:solidFill>
                  <a:latin typeface="宋体" pitchFamily="2" charset="-122"/>
                </a:rPr>
                <a:t>个结果时</a:t>
              </a:r>
              <a:endParaRPr lang="zh-CN" altLang="en-US" sz="16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25" name="弧形 124"/>
            <p:cNvSpPr/>
            <p:nvPr/>
          </p:nvSpPr>
          <p:spPr bwMode="auto">
            <a:xfrm>
              <a:off x="4932040" y="1894766"/>
              <a:ext cx="432048" cy="305390"/>
            </a:xfrm>
            <a:prstGeom prst="arc">
              <a:avLst>
                <a:gd name="adj1" fmla="val 8691190"/>
                <a:gd name="adj2" fmla="val 2341739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6" name="Text Box 80"/>
            <p:cNvSpPr txBox="1">
              <a:spLocks noChangeArrowheads="1"/>
            </p:cNvSpPr>
            <p:nvPr/>
          </p:nvSpPr>
          <p:spPr bwMode="auto">
            <a:xfrm>
              <a:off x="3995936" y="1873612"/>
              <a:ext cx="902312" cy="285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>
                  <a:latin typeface="宋体" pitchFamily="2" charset="-122"/>
                </a:rPr>
                <a:t>间接寻址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27" name="弧形 126"/>
            <p:cNvSpPr/>
            <p:nvPr/>
          </p:nvSpPr>
          <p:spPr bwMode="auto">
            <a:xfrm>
              <a:off x="7956376" y="1894766"/>
              <a:ext cx="432048" cy="305390"/>
            </a:xfrm>
            <a:prstGeom prst="arc">
              <a:avLst>
                <a:gd name="adj1" fmla="val 8691190"/>
                <a:gd name="adj2" fmla="val 2341739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8" name="Text Box 80"/>
            <p:cNvSpPr txBox="1">
              <a:spLocks noChangeArrowheads="1"/>
            </p:cNvSpPr>
            <p:nvPr/>
          </p:nvSpPr>
          <p:spPr bwMode="auto">
            <a:xfrm>
              <a:off x="7020272" y="1873612"/>
              <a:ext cx="902312" cy="285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>
                  <a:latin typeface="宋体" pitchFamily="2" charset="-122"/>
                </a:rPr>
                <a:t>间接寻址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 bwMode="auto">
            <a:xfrm>
              <a:off x="971600" y="2636911"/>
              <a:ext cx="7776864" cy="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8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3089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Text Box 47"/>
          <p:cNvSpPr txBox="1">
            <a:spLocks noChangeArrowheads="1"/>
          </p:cNvSpPr>
          <p:nvPr/>
        </p:nvSpPr>
        <p:spPr bwMode="auto">
          <a:xfrm>
            <a:off x="179511" y="3861048"/>
            <a:ext cx="878510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spc="-100" dirty="0" smtClean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b="1" spc="-100" dirty="0" smtClean="0">
                <a:solidFill>
                  <a:schemeClr val="accent2"/>
                </a:solidFill>
                <a:latin typeface="宋体" pitchFamily="2" charset="-122"/>
              </a:rPr>
              <a:t>步骤优化</a:t>
            </a:r>
            <a:r>
              <a:rPr lang="en-US" altLang="zh-CN" b="1" spc="-100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sng" spc="-100" dirty="0" smtClean="0">
                <a:latin typeface="宋体" pitchFamily="2" charset="-122"/>
              </a:rPr>
              <a:t>提前进行</a:t>
            </a:r>
            <a:r>
              <a:rPr lang="zh-CN" altLang="en-US" b="1" spc="-100" dirty="0" smtClean="0">
                <a:latin typeface="宋体" pitchFamily="2" charset="-122"/>
              </a:rPr>
              <a:t>指令地址计算</a:t>
            </a:r>
            <a:endParaRPr lang="en-US" altLang="zh-CN" b="1" u="sng" spc="-100" dirty="0" smtClean="0">
              <a:latin typeface="宋体" pitchFamily="2" charset="-122"/>
            </a:endParaRPr>
          </a:p>
        </p:txBody>
      </p:sp>
      <p:sp>
        <p:nvSpPr>
          <p:cNvPr id="64" name="线形标注 2 63"/>
          <p:cNvSpPr/>
          <p:nvPr/>
        </p:nvSpPr>
        <p:spPr bwMode="auto">
          <a:xfrm>
            <a:off x="251520" y="4676282"/>
            <a:ext cx="1296144" cy="624926"/>
          </a:xfrm>
          <a:prstGeom prst="borderCallout2">
            <a:avLst>
              <a:gd name="adj1" fmla="val 48951"/>
              <a:gd name="adj2" fmla="val 99737"/>
              <a:gd name="adj3" fmla="val 48277"/>
              <a:gd name="adj4" fmla="val 108395"/>
              <a:gd name="adj5" fmla="val 106164"/>
              <a:gd name="adj6" fmla="val 159516"/>
            </a:avLst>
          </a:prstGeom>
          <a:solidFill>
            <a:srgbClr val="CCFFFF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 smtClean="0">
                <a:latin typeface="宋体" pitchFamily="2" charset="-122"/>
              </a:rPr>
              <a:t>称作</a:t>
            </a:r>
            <a:r>
              <a:rPr lang="en-US" altLang="zh-CN" sz="1800" b="1" dirty="0" smtClean="0">
                <a:solidFill>
                  <a:srgbClr val="990099"/>
                </a:solidFill>
                <a:latin typeface="宋体" pitchFamily="2" charset="-122"/>
              </a:rPr>
              <a:t>PC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增量</a:t>
            </a:r>
            <a:r>
              <a:rPr lang="zh-CN" altLang="en-US" sz="1800" b="1" dirty="0" smtClean="0">
                <a:latin typeface="宋体" pitchFamily="2" charset="-122"/>
              </a:rPr>
              <a:t>操作</a:t>
            </a:r>
            <a:endParaRPr lang="zh-CN" altLang="en-US" sz="1800" b="1" dirty="0">
              <a:latin typeface="宋体" pitchFamily="2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2012324" y="4303020"/>
            <a:ext cx="4791924" cy="1120138"/>
            <a:chOff x="2660396" y="1759705"/>
            <a:chExt cx="4791924" cy="1120138"/>
          </a:xfrm>
        </p:grpSpPr>
        <p:sp>
          <p:nvSpPr>
            <p:cNvPr id="66" name="Text Box 80"/>
            <p:cNvSpPr txBox="1">
              <a:spLocks noChangeArrowheads="1"/>
            </p:cNvSpPr>
            <p:nvPr/>
          </p:nvSpPr>
          <p:spPr bwMode="auto">
            <a:xfrm>
              <a:off x="4376496" y="1759705"/>
              <a:ext cx="1081087" cy="357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指令周期</a:t>
              </a:r>
            </a:p>
          </p:txBody>
        </p:sp>
        <p:sp>
          <p:nvSpPr>
            <p:cNvPr id="72" name="Text Box 65"/>
            <p:cNvSpPr txBox="1">
              <a:spLocks noChangeArrowheads="1"/>
            </p:cNvSpPr>
            <p:nvPr/>
          </p:nvSpPr>
          <p:spPr bwMode="auto">
            <a:xfrm>
              <a:off x="2661984" y="2116894"/>
              <a:ext cx="1406991" cy="4286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just"/>
              <a:r>
                <a:rPr lang="zh-CN" altLang="en-US" sz="2000" b="1" dirty="0" smtClean="0">
                  <a:latin typeface="宋体" pitchFamily="2" charset="-122"/>
                </a:rPr>
                <a:t>  取指令</a:t>
              </a:r>
              <a:endParaRPr lang="en-US" altLang="zh-CN" sz="2000" b="1" dirty="0" smtClean="0">
                <a:latin typeface="宋体" pitchFamily="2" charset="-122"/>
              </a:endParaRPr>
            </a:p>
          </p:txBody>
        </p:sp>
        <p:sp>
          <p:nvSpPr>
            <p:cNvPr id="73" name="Text Box 66"/>
            <p:cNvSpPr txBox="1">
              <a:spLocks noChangeArrowheads="1"/>
            </p:cNvSpPr>
            <p:nvPr/>
          </p:nvSpPr>
          <p:spPr bwMode="auto">
            <a:xfrm>
              <a:off x="5233752" y="2116894"/>
              <a:ext cx="2000264" cy="42862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latin typeface="宋体" pitchFamily="2" charset="-122"/>
                </a:rPr>
                <a:t>执行指令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93" name="Text Box 65"/>
            <p:cNvSpPr txBox="1">
              <a:spLocks noChangeArrowheads="1"/>
            </p:cNvSpPr>
            <p:nvPr/>
          </p:nvSpPr>
          <p:spPr bwMode="auto">
            <a:xfrm>
              <a:off x="3012334" y="2545522"/>
              <a:ext cx="1808302" cy="334321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>
                  <a:latin typeface="宋体" pitchFamily="2" charset="-122"/>
                </a:rPr>
                <a:t> PC</a:t>
              </a:r>
              <a:r>
                <a:rPr lang="zh-CN" altLang="en-US" sz="2000" b="1" dirty="0" smtClean="0">
                  <a:latin typeface="宋体" pitchFamily="2" charset="-122"/>
                </a:rPr>
                <a:t>←</a:t>
              </a:r>
              <a:r>
                <a:rPr lang="en-US" altLang="zh-CN" sz="2000" b="1" dirty="0" smtClean="0">
                  <a:latin typeface="宋体" pitchFamily="2" charset="-122"/>
                </a:rPr>
                <a:t>(PC)</a:t>
              </a:r>
              <a:r>
                <a:rPr lang="zh-CN" altLang="en-US" sz="2000" b="1" dirty="0" smtClean="0">
                  <a:latin typeface="宋体" pitchFamily="2" charset="-122"/>
                </a:rPr>
                <a:t>＋</a:t>
              </a:r>
              <a:r>
                <a:rPr lang="zh-CN" altLang="en-US" sz="20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“</a:t>
              </a:r>
              <a:r>
                <a:rPr lang="en-US" altLang="zh-CN" sz="2000" b="1" dirty="0" smtClean="0">
                  <a:latin typeface="宋体" pitchFamily="2" charset="-122"/>
                </a:rPr>
                <a:t>1</a:t>
              </a:r>
              <a:r>
                <a:rPr lang="en-US" altLang="zh-CN" sz="2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”</a:t>
              </a:r>
              <a:endPara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4" name="Text Box 65"/>
            <p:cNvSpPr txBox="1">
              <a:spLocks noChangeArrowheads="1"/>
            </p:cNvSpPr>
            <p:nvPr/>
          </p:nvSpPr>
          <p:spPr bwMode="auto">
            <a:xfrm>
              <a:off x="5236032" y="2546316"/>
              <a:ext cx="2216288" cy="333527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>
                  <a:latin typeface="宋体" pitchFamily="2" charset="-122"/>
                </a:rPr>
                <a:t>PC</a:t>
              </a:r>
              <a:r>
                <a:rPr lang="zh-CN" altLang="en-US" sz="2000" b="1" dirty="0" smtClean="0">
                  <a:latin typeface="宋体" pitchFamily="2" charset="-122"/>
                </a:rPr>
                <a:t>←计算结果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cxnSp>
          <p:nvCxnSpPr>
            <p:cNvPr id="95" name="直接箭头连接符 94"/>
            <p:cNvCxnSpPr/>
            <p:nvPr/>
          </p:nvCxnSpPr>
          <p:spPr bwMode="auto">
            <a:xfrm>
              <a:off x="5519504" y="1972430"/>
              <a:ext cx="1714512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6" name="直接箭头连接符 95"/>
            <p:cNvCxnSpPr/>
            <p:nvPr/>
          </p:nvCxnSpPr>
          <p:spPr bwMode="auto">
            <a:xfrm rot="10800000">
              <a:off x="2661988" y="1974018"/>
              <a:ext cx="1643071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 bwMode="auto">
            <a:xfrm rot="5400000">
              <a:off x="2518314" y="1974018"/>
              <a:ext cx="285752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直接连接符 97"/>
            <p:cNvCxnSpPr/>
            <p:nvPr/>
          </p:nvCxnSpPr>
          <p:spPr bwMode="auto">
            <a:xfrm rot="5400000">
              <a:off x="7091934" y="1973224"/>
              <a:ext cx="285752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直接箭头连接符 73"/>
            <p:cNvCxnSpPr>
              <a:endCxn id="72" idx="1"/>
            </p:cNvCxnSpPr>
            <p:nvPr/>
          </p:nvCxnSpPr>
          <p:spPr bwMode="auto">
            <a:xfrm rot="10800000">
              <a:off x="2661984" y="2331208"/>
              <a:ext cx="4574312" cy="12700"/>
            </a:xfrm>
            <a:prstGeom prst="bentConnector5">
              <a:avLst>
                <a:gd name="adj1" fmla="val -6800"/>
                <a:gd name="adj2" fmla="val -4962512"/>
                <a:gd name="adj3" fmla="val 104997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0" name="Text Box 65"/>
            <p:cNvSpPr txBox="1">
              <a:spLocks noChangeArrowheads="1"/>
            </p:cNvSpPr>
            <p:nvPr/>
          </p:nvSpPr>
          <p:spPr bwMode="auto">
            <a:xfrm>
              <a:off x="4068975" y="2116894"/>
              <a:ext cx="1164777" cy="42862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just"/>
              <a:r>
                <a:rPr lang="zh-CN" altLang="en-US" sz="2000" b="1" dirty="0" smtClean="0">
                  <a:latin typeface="宋体" pitchFamily="2" charset="-122"/>
                </a:rPr>
                <a:t>分析指令</a:t>
              </a:r>
              <a:endParaRPr lang="en-US" altLang="zh-CN" sz="2000" b="1" dirty="0" smtClean="0">
                <a:latin typeface="宋体" pitchFamily="2" charset="-122"/>
              </a:endParaRPr>
            </a:p>
          </p:txBody>
        </p:sp>
      </p:grpSp>
      <p:sp>
        <p:nvSpPr>
          <p:cNvPr id="102" name="线形标注 2 101"/>
          <p:cNvSpPr/>
          <p:nvPr/>
        </p:nvSpPr>
        <p:spPr bwMode="auto">
          <a:xfrm>
            <a:off x="7020272" y="4437112"/>
            <a:ext cx="1926095" cy="624926"/>
          </a:xfrm>
          <a:prstGeom prst="borderCallout2">
            <a:avLst>
              <a:gd name="adj1" fmla="val 50693"/>
              <a:gd name="adj2" fmla="val 267"/>
              <a:gd name="adj3" fmla="val 50563"/>
              <a:gd name="adj4" fmla="val -4124"/>
              <a:gd name="adj5" fmla="val 95996"/>
              <a:gd name="adj6" fmla="val -18321"/>
            </a:avLst>
          </a:prstGeom>
          <a:solidFill>
            <a:srgbClr val="CCFFFF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 smtClean="0">
                <a:latin typeface="宋体" pitchFamily="2" charset="-122"/>
              </a:rPr>
              <a:t>编程时，偏移量＝目标地址－</a:t>
            </a:r>
            <a:r>
              <a:rPr lang="zh-CN" altLang="en-US" sz="1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“</a:t>
            </a:r>
            <a:r>
              <a:rPr lang="en-US" altLang="zh-CN" sz="1800" b="1" dirty="0">
                <a:latin typeface="宋体" pitchFamily="2" charset="-122"/>
              </a:rPr>
              <a:t>1</a:t>
            </a: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55" name="AutoShape 402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75" grpId="0"/>
      <p:bldP spid="62" grpId="0"/>
      <p:bldP spid="64" grpId="0" animBg="1"/>
      <p:bldP spid="10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80</a:t>
            </a:fld>
            <a:endParaRPr lang="en-US" altLang="zh-CN"/>
          </a:p>
        </p:txBody>
      </p:sp>
      <p:sp>
        <p:nvSpPr>
          <p:cNvPr id="3" name="Text Box 18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、设计举例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*设计背景：</a:t>
            </a:r>
            <a:r>
              <a:rPr lang="zh-CN" altLang="en-US" b="1" dirty="0" smtClean="0">
                <a:latin typeface="宋体" pitchFamily="2" charset="-122"/>
              </a:rPr>
              <a:t>单总线</a:t>
            </a:r>
            <a:r>
              <a:rPr lang="zh-CN" altLang="en-US" b="1" dirty="0">
                <a:latin typeface="宋体" pitchFamily="2" charset="-122"/>
              </a:rPr>
              <a:t>结构的</a:t>
            </a:r>
            <a:r>
              <a:rPr lang="en-US" altLang="zh-CN" b="1" dirty="0" err="1">
                <a:latin typeface="宋体" pitchFamily="2" charset="-122"/>
              </a:rPr>
              <a:t>Demo_IS</a:t>
            </a:r>
            <a:r>
              <a:rPr lang="zh-CN" altLang="en-US" b="1" dirty="0">
                <a:latin typeface="宋体" pitchFamily="2" charset="-122"/>
              </a:rPr>
              <a:t>数据通路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支持</a:t>
            </a:r>
            <a:r>
              <a:rPr lang="en-US" altLang="zh-CN" sz="2000" b="1" dirty="0" smtClean="0">
                <a:latin typeface="宋体" pitchFamily="2" charset="-122"/>
              </a:rPr>
              <a:t>5</a:t>
            </a:r>
            <a:r>
              <a:rPr lang="zh-CN" altLang="en-US" sz="2000" b="1" dirty="0">
                <a:latin typeface="宋体" pitchFamily="2" charset="-122"/>
              </a:rPr>
              <a:t>条指令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9388" y="126876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*列出所有的</a:t>
            </a:r>
            <a:r>
              <a:rPr lang="en-US" altLang="zh-CN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OPCmd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序列：</a:t>
            </a:r>
            <a:r>
              <a:rPr lang="en-US" altLang="zh-CN" b="1" dirty="0" smtClean="0">
                <a:latin typeface="宋体" pitchFamily="2" charset="-122"/>
              </a:rPr>
              <a:t>5</a:t>
            </a:r>
            <a:r>
              <a:rPr lang="zh-CN" altLang="en-US" b="1" dirty="0" smtClean="0">
                <a:latin typeface="宋体" pitchFamily="2" charset="-122"/>
              </a:rPr>
              <a:t>条指令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课件</a:t>
            </a:r>
            <a:r>
              <a:rPr lang="en-US" altLang="zh-CN" b="1" dirty="0" smtClean="0">
                <a:latin typeface="宋体" pitchFamily="2" charset="-122"/>
              </a:rPr>
              <a:t>P74)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9512" y="1794882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*设计微指令格式：</a:t>
            </a:r>
            <a:r>
              <a:rPr lang="zh-CN" altLang="en-US" b="1" dirty="0" smtClean="0">
                <a:latin typeface="宋体" pitchFamily="2" charset="-122"/>
              </a:rPr>
              <a:t>采用水平型格式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     </a:t>
            </a:r>
            <a:r>
              <a:rPr lang="zh-CN" altLang="en-US" b="1" dirty="0" smtClean="0">
                <a:latin typeface="宋体" pitchFamily="2" charset="-122"/>
              </a:rPr>
              <a:t>操作控制字段编码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课件</a:t>
            </a:r>
            <a:r>
              <a:rPr lang="en-US" altLang="zh-CN" b="1" dirty="0" smtClean="0">
                <a:latin typeface="宋体" pitchFamily="2" charset="-122"/>
              </a:rPr>
              <a:t>P75)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     </a:t>
            </a:r>
            <a:r>
              <a:rPr lang="zh-CN" altLang="en-US" b="1" dirty="0" smtClean="0">
                <a:latin typeface="宋体" pitchFamily="2" charset="-122"/>
              </a:rPr>
              <a:t>顺序控制字段编码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课件</a:t>
            </a:r>
            <a:r>
              <a:rPr lang="en-US" altLang="zh-CN" b="1" dirty="0" smtClean="0">
                <a:latin typeface="宋体" pitchFamily="2" charset="-122"/>
              </a:rPr>
              <a:t>P77)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323528" y="3284984"/>
            <a:ext cx="8712968" cy="2376264"/>
            <a:chOff x="179512" y="2348880"/>
            <a:chExt cx="8712968" cy="2376264"/>
          </a:xfrm>
        </p:grpSpPr>
        <p:grpSp>
          <p:nvGrpSpPr>
            <p:cNvPr id="7" name="组合 6"/>
            <p:cNvGrpSpPr/>
            <p:nvPr/>
          </p:nvGrpSpPr>
          <p:grpSpPr>
            <a:xfrm>
              <a:off x="179512" y="2348880"/>
              <a:ext cx="6301359" cy="2376264"/>
              <a:chOff x="1762125" y="3717032"/>
              <a:chExt cx="6301359" cy="2376264"/>
            </a:xfrm>
          </p:grpSpPr>
          <p:sp>
            <p:nvSpPr>
              <p:cNvPr id="8" name="Text Box 195"/>
              <p:cNvSpPr txBox="1">
                <a:spLocks noChangeArrowheads="1"/>
              </p:cNvSpPr>
              <p:nvPr/>
            </p:nvSpPr>
            <p:spPr bwMode="auto">
              <a:xfrm>
                <a:off x="1762125" y="3717032"/>
                <a:ext cx="6266259" cy="288033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 </a:t>
                </a:r>
                <a:r>
                  <a:rPr lang="zh-CN" altLang="en-US" sz="1800" b="1" dirty="0">
                    <a:latin typeface="宋体" pitchFamily="2" charset="-122"/>
                  </a:rPr>
                  <a:t>子字段</a:t>
                </a:r>
                <a:r>
                  <a:rPr lang="en-US" altLang="zh-CN" sz="1800" b="1" dirty="0">
                    <a:latin typeface="宋体" pitchFamily="2" charset="-122"/>
                  </a:rPr>
                  <a:t>1    </a:t>
                </a:r>
                <a:r>
                  <a:rPr lang="zh-CN" altLang="en-US" sz="1800" b="1" dirty="0" smtClean="0">
                    <a:latin typeface="宋体" pitchFamily="2" charset="-122"/>
                  </a:rPr>
                  <a:t>子</a:t>
                </a:r>
                <a:r>
                  <a:rPr lang="zh-CN" altLang="en-US" sz="1800" b="1" dirty="0">
                    <a:latin typeface="宋体" pitchFamily="2" charset="-122"/>
                  </a:rPr>
                  <a:t>字段</a:t>
                </a:r>
                <a:r>
                  <a:rPr lang="en-US" altLang="zh-CN" sz="1800" b="1" dirty="0">
                    <a:latin typeface="宋体" pitchFamily="2" charset="-122"/>
                  </a:rPr>
                  <a:t>2    </a:t>
                </a:r>
                <a:r>
                  <a:rPr lang="zh-CN" altLang="en-US" sz="1800" b="1" dirty="0">
                    <a:latin typeface="宋体" pitchFamily="2" charset="-122"/>
                  </a:rPr>
                  <a:t>子字段</a:t>
                </a:r>
                <a:r>
                  <a:rPr lang="en-US" altLang="zh-CN" sz="1800" b="1" dirty="0">
                    <a:latin typeface="宋体" pitchFamily="2" charset="-122"/>
                  </a:rPr>
                  <a:t>3   </a:t>
                </a:r>
                <a:r>
                  <a:rPr lang="zh-CN" altLang="en-US" sz="1800" b="1" dirty="0" smtClean="0">
                    <a:latin typeface="宋体" pitchFamily="2" charset="-122"/>
                  </a:rPr>
                  <a:t>位</a:t>
                </a:r>
                <a:r>
                  <a:rPr lang="en-US" altLang="zh-CN" sz="1800" b="1" dirty="0" smtClean="0">
                    <a:latin typeface="宋体" pitchFamily="2" charset="-122"/>
                  </a:rPr>
                  <a:t>4</a:t>
                </a:r>
                <a:r>
                  <a:rPr lang="en-US" altLang="zh-CN" sz="1800" b="1" baseline="-25000" dirty="0" smtClean="0">
                    <a:latin typeface="宋体" pitchFamily="2" charset="-122"/>
                  </a:rPr>
                  <a:t>  </a:t>
                </a:r>
                <a:r>
                  <a:rPr lang="zh-CN" altLang="en-US" sz="1800" b="1" dirty="0" smtClean="0">
                    <a:latin typeface="宋体" pitchFamily="2" charset="-122"/>
                  </a:rPr>
                  <a:t>位</a:t>
                </a:r>
                <a:r>
                  <a:rPr lang="en-US" altLang="zh-CN" sz="1800" b="1" dirty="0" smtClean="0">
                    <a:latin typeface="宋体" pitchFamily="2" charset="-122"/>
                  </a:rPr>
                  <a:t>5</a:t>
                </a:r>
                <a:r>
                  <a:rPr lang="en-US" altLang="zh-CN" sz="1800" b="1" baseline="-25000" dirty="0" smtClean="0">
                    <a:latin typeface="宋体" pitchFamily="2" charset="-122"/>
                  </a:rPr>
                  <a:t>  </a:t>
                </a:r>
                <a:r>
                  <a:rPr lang="zh-CN" altLang="en-US" sz="1800" b="1" dirty="0" smtClean="0">
                    <a:latin typeface="宋体" pitchFamily="2" charset="-122"/>
                  </a:rPr>
                  <a:t>位</a:t>
                </a:r>
                <a:r>
                  <a:rPr lang="en-US" altLang="zh-CN" sz="1800" b="1" dirty="0" smtClean="0">
                    <a:latin typeface="宋体" pitchFamily="2" charset="-122"/>
                  </a:rPr>
                  <a:t>6</a:t>
                </a:r>
                <a:r>
                  <a:rPr lang="en-US" altLang="zh-CN" sz="1800" b="1" baseline="-25000" dirty="0" smtClean="0">
                    <a:latin typeface="宋体" pitchFamily="2" charset="-122"/>
                  </a:rPr>
                  <a:t>  </a:t>
                </a:r>
                <a:r>
                  <a:rPr lang="zh-CN" altLang="en-US" sz="1800" b="1" dirty="0" smtClean="0">
                    <a:latin typeface="宋体" pitchFamily="2" charset="-122"/>
                  </a:rPr>
                  <a:t>位</a:t>
                </a:r>
                <a:r>
                  <a:rPr lang="en-US" altLang="zh-CN" sz="1800" b="1" dirty="0" smtClean="0">
                    <a:latin typeface="宋体" pitchFamily="2" charset="-122"/>
                  </a:rPr>
                  <a:t>7</a:t>
                </a:r>
                <a:r>
                  <a:rPr lang="en-US" altLang="zh-CN" sz="1800" b="1" baseline="-25000" dirty="0" smtClean="0">
                    <a:latin typeface="宋体" pitchFamily="2" charset="-122"/>
                  </a:rPr>
                  <a:t>  </a:t>
                </a:r>
                <a:r>
                  <a:rPr lang="zh-CN" altLang="en-US" sz="1800" b="1" dirty="0" smtClean="0">
                    <a:latin typeface="宋体" pitchFamily="2" charset="-122"/>
                  </a:rPr>
                  <a:t>位</a:t>
                </a:r>
                <a:r>
                  <a:rPr lang="en-US" altLang="zh-CN" sz="1800" b="1" dirty="0" smtClean="0">
                    <a:latin typeface="宋体" pitchFamily="2" charset="-122"/>
                  </a:rPr>
                  <a:t>8</a:t>
                </a:r>
                <a:endParaRPr lang="en-US" altLang="zh-CN" sz="1800" b="1" dirty="0">
                  <a:latin typeface="宋体" pitchFamily="2" charset="-122"/>
                </a:endParaRPr>
              </a:p>
            </p:txBody>
          </p:sp>
          <p:sp>
            <p:nvSpPr>
              <p:cNvPr id="9" name="Text Box 199"/>
              <p:cNvSpPr txBox="1">
                <a:spLocks noChangeArrowheads="1"/>
              </p:cNvSpPr>
              <p:nvPr/>
            </p:nvSpPr>
            <p:spPr bwMode="auto">
              <a:xfrm>
                <a:off x="1763689" y="4078882"/>
                <a:ext cx="1224136" cy="15103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0—</a:t>
                </a:r>
                <a:r>
                  <a:rPr lang="zh-CN" altLang="en-US" sz="1800" b="1" dirty="0" smtClean="0">
                    <a:solidFill>
                      <a:srgbClr val="FF3399"/>
                    </a:solidFill>
                    <a:latin typeface="宋体" pitchFamily="2" charset="-122"/>
                  </a:rPr>
                  <a:t>全</a:t>
                </a:r>
                <a:r>
                  <a:rPr lang="zh-CN" altLang="en-US" sz="1800" b="1" dirty="0">
                    <a:solidFill>
                      <a:srgbClr val="FF3399"/>
                    </a:solidFill>
                    <a:latin typeface="宋体" pitchFamily="2" charset="-122"/>
                  </a:rPr>
                  <a:t>无效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1—PC</a:t>
                </a:r>
                <a:r>
                  <a:rPr lang="en-US" altLang="zh-CN" sz="1800" b="1" baseline="-14000" dirty="0">
                    <a:latin typeface="宋体" pitchFamily="2" charset="-122"/>
                  </a:rPr>
                  <a:t>out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2—</a:t>
                </a:r>
                <a:r>
                  <a:rPr lang="en-US" altLang="zh-CN" sz="1800" b="1" dirty="0" err="1" smtClean="0">
                    <a:latin typeface="宋体" pitchFamily="2" charset="-122"/>
                  </a:rPr>
                  <a:t>MDR</a:t>
                </a:r>
                <a:r>
                  <a:rPr lang="en-US" altLang="zh-CN" sz="1800" b="1" baseline="-14000" dirty="0" err="1" smtClean="0">
                    <a:latin typeface="宋体" pitchFamily="2" charset="-122"/>
                  </a:rPr>
                  <a:t>out</a:t>
                </a:r>
                <a:endParaRPr lang="en-US" altLang="zh-CN" sz="1800" b="1" baseline="-14000" dirty="0">
                  <a:latin typeface="宋体" pitchFamily="2" charset="-122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3—</a:t>
                </a:r>
                <a:r>
                  <a:rPr lang="en-US" altLang="zh-CN" sz="1800" b="1" dirty="0" err="1" smtClean="0">
                    <a:latin typeface="宋体" pitchFamily="2" charset="-122"/>
                  </a:rPr>
                  <a:t>GR</a:t>
                </a:r>
                <a:r>
                  <a:rPr lang="en-US" altLang="zh-CN" sz="1800" b="1" baseline="-14000" dirty="0" err="1" smtClean="0">
                    <a:latin typeface="宋体" pitchFamily="2" charset="-122"/>
                  </a:rPr>
                  <a:t>out</a:t>
                </a:r>
                <a:endParaRPr lang="en-US" altLang="zh-CN" sz="1800" b="1" baseline="-14000" dirty="0">
                  <a:latin typeface="宋体" pitchFamily="2" charset="-122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4—</a:t>
                </a:r>
                <a:r>
                  <a:rPr lang="en-US" altLang="zh-CN" sz="1800" b="1" dirty="0" err="1" smtClean="0">
                    <a:latin typeface="宋体" pitchFamily="2" charset="-122"/>
                  </a:rPr>
                  <a:t>ExtU</a:t>
                </a:r>
                <a:r>
                  <a:rPr lang="en-US" altLang="zh-CN" sz="1800" b="1" baseline="-14000" dirty="0" err="1" smtClean="0">
                    <a:latin typeface="宋体" pitchFamily="2" charset="-122"/>
                  </a:rPr>
                  <a:t>out</a:t>
                </a:r>
                <a:endParaRPr lang="en-US" altLang="zh-CN" sz="1800" b="1" baseline="-14000" dirty="0">
                  <a:latin typeface="宋体" pitchFamily="2" charset="-122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5—</a:t>
                </a:r>
                <a:r>
                  <a:rPr lang="en-US" altLang="zh-CN" sz="1800" b="1" dirty="0" err="1" smtClean="0">
                    <a:latin typeface="宋体" pitchFamily="2" charset="-122"/>
                  </a:rPr>
                  <a:t>Z</a:t>
                </a:r>
                <a:r>
                  <a:rPr lang="en-US" altLang="zh-CN" sz="1800" b="1" baseline="-14000" dirty="0" err="1" smtClean="0">
                    <a:latin typeface="宋体" pitchFamily="2" charset="-122"/>
                  </a:rPr>
                  <a:t>out</a:t>
                </a:r>
                <a:endParaRPr lang="en-US" altLang="zh-CN" sz="1800" b="1" baseline="-14000" dirty="0">
                  <a:latin typeface="宋体" pitchFamily="2" charset="-122"/>
                </a:endParaRPr>
              </a:p>
            </p:txBody>
          </p:sp>
          <p:sp>
            <p:nvSpPr>
              <p:cNvPr id="10" name="Text Box 200"/>
              <p:cNvSpPr txBox="1">
                <a:spLocks noChangeArrowheads="1"/>
              </p:cNvSpPr>
              <p:nvPr/>
            </p:nvSpPr>
            <p:spPr bwMode="auto">
              <a:xfrm>
                <a:off x="3059833" y="4077073"/>
                <a:ext cx="1224136" cy="2016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0--</a:t>
                </a:r>
                <a:r>
                  <a:rPr lang="zh-CN" altLang="en-US" sz="1800" b="1" dirty="0">
                    <a:solidFill>
                      <a:srgbClr val="FF3399"/>
                    </a:solidFill>
                    <a:latin typeface="宋体" pitchFamily="2" charset="-122"/>
                  </a:rPr>
                  <a:t>全无效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1—PC</a:t>
                </a:r>
                <a:r>
                  <a:rPr lang="en-US" altLang="zh-CN" sz="1800" b="1" baseline="-14000" dirty="0">
                    <a:latin typeface="宋体" pitchFamily="2" charset="-122"/>
                  </a:rPr>
                  <a:t>in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2—IR</a:t>
                </a:r>
                <a:r>
                  <a:rPr lang="en-US" altLang="zh-CN" sz="1800" b="1" baseline="-14000" dirty="0">
                    <a:latin typeface="宋体" pitchFamily="2" charset="-122"/>
                  </a:rPr>
                  <a:t>in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3—</a:t>
                </a:r>
                <a:r>
                  <a:rPr lang="en-US" altLang="zh-CN" sz="1800" b="1" dirty="0" err="1" smtClean="0">
                    <a:latin typeface="宋体" pitchFamily="2" charset="-122"/>
                  </a:rPr>
                  <a:t>MAR</a:t>
                </a:r>
                <a:r>
                  <a:rPr lang="en-US" altLang="zh-CN" sz="1800" b="1" baseline="-14000" dirty="0" err="1" smtClean="0">
                    <a:latin typeface="宋体" pitchFamily="2" charset="-122"/>
                  </a:rPr>
                  <a:t>in</a:t>
                </a:r>
                <a:endParaRPr lang="en-US" altLang="zh-CN" sz="1800" b="1" baseline="-14000" dirty="0">
                  <a:latin typeface="宋体" pitchFamily="2" charset="-122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4—</a:t>
                </a:r>
                <a:r>
                  <a:rPr lang="en-US" altLang="zh-CN" sz="1800" b="1" dirty="0" err="1" smtClean="0">
                    <a:latin typeface="宋体" pitchFamily="2" charset="-122"/>
                  </a:rPr>
                  <a:t>MDR</a:t>
                </a:r>
                <a:r>
                  <a:rPr lang="en-US" altLang="zh-CN" sz="1800" b="1" baseline="-14000" dirty="0" err="1" smtClean="0">
                    <a:latin typeface="宋体" pitchFamily="2" charset="-122"/>
                  </a:rPr>
                  <a:t>in</a:t>
                </a:r>
                <a:endParaRPr lang="en-US" altLang="zh-CN" sz="1800" b="1" baseline="-14000" dirty="0">
                  <a:latin typeface="宋体" pitchFamily="2" charset="-122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5—</a:t>
                </a:r>
                <a:r>
                  <a:rPr lang="en-US" altLang="zh-CN" sz="1800" b="1" dirty="0" err="1" smtClean="0">
                    <a:latin typeface="宋体" pitchFamily="2" charset="-122"/>
                  </a:rPr>
                  <a:t>GR</a:t>
                </a:r>
                <a:r>
                  <a:rPr lang="en-US" altLang="zh-CN" sz="1800" b="1" baseline="-14000" dirty="0" err="1" smtClean="0">
                    <a:latin typeface="宋体" pitchFamily="2" charset="-122"/>
                  </a:rPr>
                  <a:t>in</a:t>
                </a:r>
                <a:endParaRPr lang="en-US" altLang="zh-CN" sz="1800" b="1" baseline="-14000" dirty="0">
                  <a:latin typeface="宋体" pitchFamily="2" charset="-122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6—Y</a:t>
                </a:r>
                <a:r>
                  <a:rPr lang="en-US" altLang="zh-CN" sz="1800" b="1" baseline="-14000" dirty="0" smtClean="0">
                    <a:latin typeface="宋体" pitchFamily="2" charset="-122"/>
                  </a:rPr>
                  <a:t>in</a:t>
                </a:r>
                <a:endParaRPr lang="en-US" altLang="zh-CN" sz="1800" b="1" baseline="-14000" dirty="0">
                  <a:latin typeface="宋体" pitchFamily="2" charset="-122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7—</a:t>
                </a:r>
                <a:r>
                  <a:rPr lang="en-US" altLang="zh-CN" sz="1800" b="1" dirty="0" err="1" smtClean="0">
                    <a:latin typeface="宋体" pitchFamily="2" charset="-122"/>
                  </a:rPr>
                  <a:t>Z</a:t>
                </a:r>
                <a:r>
                  <a:rPr lang="en-US" altLang="zh-CN" sz="1800" b="1" baseline="-14000" dirty="0" err="1" smtClean="0">
                    <a:latin typeface="宋体" pitchFamily="2" charset="-122"/>
                  </a:rPr>
                  <a:t>in</a:t>
                </a:r>
                <a:r>
                  <a:rPr lang="en-US" altLang="zh-CN" sz="1800" b="1" dirty="0" smtClean="0">
                    <a:latin typeface="宋体" pitchFamily="2" charset="-122"/>
                  </a:rPr>
                  <a:t> </a:t>
                </a:r>
                <a:endParaRPr lang="en-US" altLang="zh-CN" sz="1800" b="1" dirty="0">
                  <a:solidFill>
                    <a:srgbClr val="FF3399"/>
                  </a:solidFill>
                  <a:latin typeface="宋体" pitchFamily="2" charset="-122"/>
                </a:endParaRPr>
              </a:p>
            </p:txBody>
          </p:sp>
          <p:sp>
            <p:nvSpPr>
              <p:cNvPr id="11" name="Text Box 201"/>
              <p:cNvSpPr txBox="1">
                <a:spLocks noChangeArrowheads="1"/>
              </p:cNvSpPr>
              <p:nvPr/>
            </p:nvSpPr>
            <p:spPr bwMode="auto">
              <a:xfrm>
                <a:off x="5615979" y="4365104"/>
                <a:ext cx="468189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l">
                  <a:lnSpc>
                    <a:spcPct val="9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PC</a:t>
                </a:r>
                <a:r>
                  <a:rPr lang="en-US" altLang="zh-CN" sz="1800" b="1" baseline="-14000" dirty="0" smtClean="0">
                    <a:latin typeface="宋体" pitchFamily="2" charset="-122"/>
                  </a:rPr>
                  <a:t>+1</a:t>
                </a:r>
                <a:endParaRPr lang="en-US" altLang="zh-CN" sz="1800" b="1" baseline="-14000" dirty="0">
                  <a:latin typeface="宋体" pitchFamily="2" charset="-122"/>
                </a:endParaRPr>
              </a:p>
            </p:txBody>
          </p:sp>
          <p:cxnSp>
            <p:nvCxnSpPr>
              <p:cNvPr id="12" name="直接连接符 11"/>
              <p:cNvCxnSpPr/>
              <p:nvPr/>
            </p:nvCxnSpPr>
            <p:spPr bwMode="auto">
              <a:xfrm>
                <a:off x="2987824" y="3717032"/>
                <a:ext cx="0" cy="288033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直接连接符 12"/>
              <p:cNvCxnSpPr/>
              <p:nvPr/>
            </p:nvCxnSpPr>
            <p:spPr bwMode="auto">
              <a:xfrm>
                <a:off x="4283968" y="3717032"/>
                <a:ext cx="0" cy="288033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直接连接符 13"/>
              <p:cNvCxnSpPr/>
              <p:nvPr/>
            </p:nvCxnSpPr>
            <p:spPr bwMode="auto">
              <a:xfrm>
                <a:off x="5508104" y="3717032"/>
                <a:ext cx="0" cy="288033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" name="Text Box 201"/>
              <p:cNvSpPr txBox="1">
                <a:spLocks noChangeArrowheads="1"/>
              </p:cNvSpPr>
              <p:nvPr/>
            </p:nvSpPr>
            <p:spPr bwMode="auto">
              <a:xfrm>
                <a:off x="4283968" y="4077245"/>
                <a:ext cx="1210320" cy="10799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0—op(add)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1—op(sub)</a:t>
                </a:r>
                <a:endParaRPr lang="en-US" altLang="zh-CN" sz="1800" b="1" baseline="-14000" dirty="0">
                  <a:latin typeface="宋体" pitchFamily="2" charset="-122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2—op(</a:t>
                </a:r>
                <a:r>
                  <a:rPr lang="zh-CN" altLang="en-US" sz="1800" b="1" dirty="0" smtClean="0">
                    <a:latin typeface="宋体" pitchFamily="2" charset="-122"/>
                  </a:rPr>
                  <a:t>＋</a:t>
                </a:r>
                <a:r>
                  <a:rPr lang="en-US" altLang="zh-CN" sz="1800" b="1" dirty="0" smtClean="0">
                    <a:latin typeface="宋体" pitchFamily="2" charset="-122"/>
                  </a:rPr>
                  <a:t>1)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3—op(</a:t>
                </a:r>
                <a:r>
                  <a:rPr lang="zh-CN" altLang="en-US" sz="1800" b="1" dirty="0" smtClean="0">
                    <a:latin typeface="宋体" pitchFamily="2" charset="-122"/>
                  </a:rPr>
                  <a:t>－</a:t>
                </a:r>
                <a:r>
                  <a:rPr lang="en-US" altLang="zh-CN" sz="1800" b="1" dirty="0" smtClean="0">
                    <a:latin typeface="宋体" pitchFamily="2" charset="-122"/>
                  </a:rPr>
                  <a:t>1)</a:t>
                </a:r>
                <a:endParaRPr lang="en-US" altLang="zh-CN" sz="1800" b="1" dirty="0">
                  <a:latin typeface="宋体" pitchFamily="2" charset="-122"/>
                </a:endParaRPr>
              </a:p>
            </p:txBody>
          </p:sp>
          <p:cxnSp>
            <p:nvCxnSpPr>
              <p:cNvPr id="16" name="直接连接符 15"/>
              <p:cNvCxnSpPr/>
              <p:nvPr/>
            </p:nvCxnSpPr>
            <p:spPr bwMode="auto">
              <a:xfrm>
                <a:off x="6012160" y="3717032"/>
                <a:ext cx="0" cy="288033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直接连接符 16"/>
              <p:cNvCxnSpPr/>
              <p:nvPr/>
            </p:nvCxnSpPr>
            <p:spPr bwMode="auto">
              <a:xfrm>
                <a:off x="6516216" y="3717032"/>
                <a:ext cx="0" cy="288033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直接连接符 17"/>
              <p:cNvCxnSpPr/>
              <p:nvPr/>
            </p:nvCxnSpPr>
            <p:spPr bwMode="auto">
              <a:xfrm>
                <a:off x="7020272" y="3717032"/>
                <a:ext cx="0" cy="288033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直接连接符 18"/>
              <p:cNvCxnSpPr/>
              <p:nvPr/>
            </p:nvCxnSpPr>
            <p:spPr bwMode="auto">
              <a:xfrm>
                <a:off x="7524328" y="3717032"/>
                <a:ext cx="0" cy="288033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直接连接符 19"/>
              <p:cNvCxnSpPr/>
              <p:nvPr/>
            </p:nvCxnSpPr>
            <p:spPr bwMode="auto">
              <a:xfrm>
                <a:off x="5796136" y="4005065"/>
                <a:ext cx="0" cy="360039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1" name="Text Box 201"/>
              <p:cNvSpPr txBox="1">
                <a:spLocks noChangeArrowheads="1"/>
              </p:cNvSpPr>
              <p:nvPr/>
            </p:nvSpPr>
            <p:spPr bwMode="auto">
              <a:xfrm>
                <a:off x="6084168" y="4725144"/>
                <a:ext cx="576064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l">
                  <a:lnSpc>
                    <a:spcPct val="9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Read</a:t>
                </a:r>
                <a:endParaRPr lang="en-US" altLang="zh-CN" sz="1800" b="1" baseline="-14000" dirty="0">
                  <a:latin typeface="宋体" pitchFamily="2" charset="-122"/>
                </a:endParaRPr>
              </a:p>
            </p:txBody>
          </p:sp>
          <p:cxnSp>
            <p:nvCxnSpPr>
              <p:cNvPr id="22" name="直接连接符 21"/>
              <p:cNvCxnSpPr/>
              <p:nvPr/>
            </p:nvCxnSpPr>
            <p:spPr bwMode="auto">
              <a:xfrm>
                <a:off x="6336333" y="4005064"/>
                <a:ext cx="0" cy="72008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3" name="Text Box 201"/>
              <p:cNvSpPr txBox="1">
                <a:spLocks noChangeArrowheads="1"/>
              </p:cNvSpPr>
              <p:nvPr/>
            </p:nvSpPr>
            <p:spPr bwMode="auto">
              <a:xfrm>
                <a:off x="6516216" y="4365104"/>
                <a:ext cx="683172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l">
                  <a:lnSpc>
                    <a:spcPct val="9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Write</a:t>
                </a:r>
                <a:endParaRPr lang="en-US" altLang="zh-CN" sz="1800" b="1" baseline="-14000" dirty="0">
                  <a:latin typeface="宋体" pitchFamily="2" charset="-122"/>
                </a:endParaRPr>
              </a:p>
            </p:txBody>
          </p:sp>
          <p:cxnSp>
            <p:nvCxnSpPr>
              <p:cNvPr id="24" name="直接连接符 23"/>
              <p:cNvCxnSpPr/>
              <p:nvPr/>
            </p:nvCxnSpPr>
            <p:spPr bwMode="auto">
              <a:xfrm>
                <a:off x="6804248" y="4005065"/>
                <a:ext cx="0" cy="360039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5" name="Text Box 201"/>
              <p:cNvSpPr txBox="1">
                <a:spLocks noChangeArrowheads="1"/>
              </p:cNvSpPr>
              <p:nvPr/>
            </p:nvSpPr>
            <p:spPr bwMode="auto">
              <a:xfrm>
                <a:off x="7092280" y="4725144"/>
                <a:ext cx="576064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l">
                  <a:lnSpc>
                    <a:spcPct val="9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WMFC</a:t>
                </a:r>
                <a:endParaRPr lang="en-US" altLang="zh-CN" sz="1800" b="1" baseline="-14000" dirty="0">
                  <a:latin typeface="宋体" pitchFamily="2" charset="-122"/>
                </a:endParaRPr>
              </a:p>
            </p:txBody>
          </p:sp>
          <p:cxnSp>
            <p:nvCxnSpPr>
              <p:cNvPr id="26" name="直接连接符 25"/>
              <p:cNvCxnSpPr/>
              <p:nvPr/>
            </p:nvCxnSpPr>
            <p:spPr bwMode="auto">
              <a:xfrm>
                <a:off x="7344445" y="4005064"/>
                <a:ext cx="0" cy="72008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7" name="Text Box 201"/>
              <p:cNvSpPr txBox="1">
                <a:spLocks noChangeArrowheads="1"/>
              </p:cNvSpPr>
              <p:nvPr/>
            </p:nvSpPr>
            <p:spPr bwMode="auto">
              <a:xfrm>
                <a:off x="7596336" y="4365103"/>
                <a:ext cx="467148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l">
                  <a:lnSpc>
                    <a:spcPct val="9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End</a:t>
                </a:r>
                <a:endParaRPr lang="en-US" altLang="zh-CN" sz="1800" b="1" dirty="0">
                  <a:latin typeface="宋体" pitchFamily="2" charset="-122"/>
                </a:endParaRPr>
              </a:p>
            </p:txBody>
          </p:sp>
          <p:cxnSp>
            <p:nvCxnSpPr>
              <p:cNvPr id="28" name="直接连接符 27"/>
              <p:cNvCxnSpPr/>
              <p:nvPr/>
            </p:nvCxnSpPr>
            <p:spPr bwMode="auto">
              <a:xfrm>
                <a:off x="7777260" y="4005064"/>
                <a:ext cx="0" cy="360039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grpSp>
          <p:nvGrpSpPr>
            <p:cNvPr id="45" name="组合 44"/>
            <p:cNvGrpSpPr/>
            <p:nvPr/>
          </p:nvGrpSpPr>
          <p:grpSpPr>
            <a:xfrm>
              <a:off x="6445771" y="2348880"/>
              <a:ext cx="2446709" cy="1512168"/>
              <a:chOff x="6445771" y="2348880"/>
              <a:chExt cx="2446709" cy="1512168"/>
            </a:xfrm>
          </p:grpSpPr>
          <p:sp>
            <p:nvSpPr>
              <p:cNvPr id="30" name="Text Box 44"/>
              <p:cNvSpPr txBox="1">
                <a:spLocks noChangeArrowheads="1"/>
              </p:cNvSpPr>
              <p:nvPr/>
            </p:nvSpPr>
            <p:spPr bwMode="auto">
              <a:xfrm>
                <a:off x="6445771" y="2348880"/>
                <a:ext cx="2374701" cy="288033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l"/>
                <a:r>
                  <a:rPr lang="zh-CN" altLang="en-US" sz="1800" b="1" dirty="0">
                    <a:latin typeface="宋体" pitchFamily="2" charset="-122"/>
                  </a:rPr>
                  <a:t>方式</a:t>
                </a:r>
                <a:r>
                  <a:rPr lang="zh-CN" altLang="en-US" sz="1800" b="1" dirty="0" smtClean="0">
                    <a:latin typeface="宋体" pitchFamily="2" charset="-122"/>
                  </a:rPr>
                  <a:t>位</a:t>
                </a:r>
                <a:r>
                  <a:rPr lang="en-US" altLang="zh-CN" sz="1800" b="1" dirty="0" smtClean="0">
                    <a:latin typeface="宋体" pitchFamily="2" charset="-122"/>
                  </a:rPr>
                  <a:t>F   </a:t>
                </a:r>
                <a:r>
                  <a:rPr lang="zh-CN" altLang="en-US" sz="1800" b="1" dirty="0" smtClean="0">
                    <a:latin typeface="宋体" pitchFamily="2" charset="-122"/>
                  </a:rPr>
                  <a:t>地址参数</a:t>
                </a:r>
                <a:r>
                  <a:rPr lang="en-US" altLang="zh-CN" sz="1800" b="1" dirty="0" smtClean="0">
                    <a:latin typeface="宋体" pitchFamily="2" charset="-122"/>
                  </a:rPr>
                  <a:t>P</a:t>
                </a:r>
                <a:endParaRPr lang="zh-CN" altLang="en-US" sz="1800" b="1" dirty="0">
                  <a:latin typeface="宋体" pitchFamily="2" charset="-122"/>
                </a:endParaRPr>
              </a:p>
            </p:txBody>
          </p:sp>
          <p:cxnSp>
            <p:nvCxnSpPr>
              <p:cNvPr id="32" name="直接连接符 31"/>
              <p:cNvCxnSpPr/>
              <p:nvPr/>
            </p:nvCxnSpPr>
            <p:spPr bwMode="auto">
              <a:xfrm>
                <a:off x="7361076" y="2348880"/>
                <a:ext cx="0" cy="288032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6" name="Text Box 61"/>
              <p:cNvSpPr txBox="1">
                <a:spLocks noChangeArrowheads="1"/>
              </p:cNvSpPr>
              <p:nvPr/>
            </p:nvSpPr>
            <p:spPr bwMode="auto">
              <a:xfrm>
                <a:off x="6517779" y="3357810"/>
                <a:ext cx="2374701" cy="50323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0—</a:t>
                </a:r>
                <a:r>
                  <a:rPr lang="zh-CN" altLang="en-US" sz="1800" b="1" dirty="0">
                    <a:latin typeface="宋体" pitchFamily="2" charset="-122"/>
                  </a:rPr>
                  <a:t>下址</a:t>
                </a:r>
                <a:r>
                  <a:rPr lang="zh-CN" altLang="en-US" sz="1800" b="1" dirty="0" smtClean="0">
                    <a:latin typeface="宋体" pitchFamily="2" charset="-122"/>
                  </a:rPr>
                  <a:t>法，</a:t>
                </a:r>
                <a:r>
                  <a:rPr lang="en-US" altLang="zh-CN" sz="1800" b="1" dirty="0" smtClean="0">
                    <a:latin typeface="宋体" pitchFamily="2" charset="-122"/>
                  </a:rPr>
                  <a:t>P</a:t>
                </a:r>
                <a:r>
                  <a:rPr lang="zh-CN" altLang="en-US" sz="1800" b="1" dirty="0" smtClean="0">
                    <a:latin typeface="宋体" pitchFamily="2" charset="-122"/>
                  </a:rPr>
                  <a:t>为下地址</a:t>
                </a:r>
                <a:endParaRPr lang="en-US" altLang="zh-CN" sz="1800" b="1" dirty="0" smtClean="0">
                  <a:latin typeface="宋体" pitchFamily="2" charset="-122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1—</a:t>
                </a:r>
                <a:r>
                  <a:rPr lang="zh-CN" altLang="en-US" sz="1800" b="1" dirty="0" smtClean="0">
                    <a:latin typeface="宋体" pitchFamily="2" charset="-122"/>
                  </a:rPr>
                  <a:t>测试网络法，</a:t>
                </a:r>
                <a:r>
                  <a:rPr lang="en-US" altLang="zh-CN" sz="1800" b="1" dirty="0" smtClean="0">
                    <a:latin typeface="宋体" pitchFamily="2" charset="-122"/>
                  </a:rPr>
                  <a:t>P</a:t>
                </a:r>
                <a:r>
                  <a:rPr lang="zh-CN" altLang="en-US" sz="1800" b="1" dirty="0" smtClean="0">
                    <a:latin typeface="宋体" pitchFamily="2" charset="-122"/>
                  </a:rPr>
                  <a:t>空闲</a:t>
                </a:r>
                <a:endParaRPr lang="en-US" altLang="zh-CN" sz="1800" b="1" dirty="0" smtClean="0">
                  <a:latin typeface="宋体" pitchFamily="2" charset="-122"/>
                </a:endParaRPr>
              </a:p>
            </p:txBody>
          </p:sp>
          <p:cxnSp>
            <p:nvCxnSpPr>
              <p:cNvPr id="39" name="直接连接符 38"/>
              <p:cNvCxnSpPr/>
              <p:nvPr/>
            </p:nvCxnSpPr>
            <p:spPr bwMode="auto">
              <a:xfrm>
                <a:off x="6732240" y="2636912"/>
                <a:ext cx="0" cy="648072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44" name="直接连接符 43"/>
              <p:cNvCxnSpPr/>
              <p:nvPr/>
            </p:nvCxnSpPr>
            <p:spPr bwMode="auto">
              <a:xfrm>
                <a:off x="8172400" y="2636911"/>
                <a:ext cx="0" cy="648072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</p:grpSp>
      <p:sp>
        <p:nvSpPr>
          <p:cNvPr id="49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9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16510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4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60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715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81</a:t>
            </a:fld>
            <a:endParaRPr lang="en-US" altLang="zh-CN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79512" y="346193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*编制微程序：</a:t>
            </a:r>
            <a:r>
              <a:rPr lang="zh-CN" altLang="en-US" b="1" dirty="0">
                <a:latin typeface="宋体" pitchFamily="2" charset="-122"/>
              </a:rPr>
              <a:t>取指、</a:t>
            </a:r>
            <a:r>
              <a:rPr lang="en-US" altLang="zh-CN" b="1" dirty="0">
                <a:latin typeface="宋体" pitchFamily="2" charset="-122"/>
              </a:rPr>
              <a:t>LD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ST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SUB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JNZ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MOV</a:t>
            </a:r>
            <a:r>
              <a:rPr lang="zh-CN" altLang="en-US" b="1" dirty="0" smtClean="0">
                <a:latin typeface="宋体" pitchFamily="2" charset="-122"/>
              </a:rPr>
              <a:t>连续存放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95536" y="914076"/>
            <a:ext cx="8568951" cy="2730948"/>
            <a:chOff x="395536" y="842069"/>
            <a:chExt cx="8568951" cy="2730948"/>
          </a:xfrm>
        </p:grpSpPr>
        <p:sp>
          <p:nvSpPr>
            <p:cNvPr id="5" name="Text Box 37"/>
            <p:cNvSpPr txBox="1">
              <a:spLocks noChangeArrowheads="1"/>
            </p:cNvSpPr>
            <p:nvPr/>
          </p:nvSpPr>
          <p:spPr bwMode="auto">
            <a:xfrm>
              <a:off x="395537" y="1127855"/>
              <a:ext cx="720080" cy="71697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00000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00001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00010</a:t>
              </a:r>
            </a:p>
          </p:txBody>
        </p:sp>
        <p:sp>
          <p:nvSpPr>
            <p:cNvPr id="6" name="Text Box 38"/>
            <p:cNvSpPr txBox="1">
              <a:spLocks noChangeArrowheads="1"/>
            </p:cNvSpPr>
            <p:nvPr/>
          </p:nvSpPr>
          <p:spPr bwMode="auto">
            <a:xfrm>
              <a:off x="1115619" y="1127854"/>
              <a:ext cx="2518816" cy="71697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001 011 00 00000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00001</a:t>
              </a:r>
              <a:endParaRPr lang="zh-CN" altLang="en-US" sz="1800" b="1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000 000 00 11010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00010</a:t>
              </a:r>
              <a:endParaRPr lang="zh-CN" altLang="en-US" sz="1800" b="1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010 010 00 00000 </a:t>
              </a:r>
              <a:r>
                <a:rPr lang="en-US" altLang="zh-CN" sz="1800" b="1" dirty="0">
                  <a:solidFill>
                    <a:srgbClr val="FF3399"/>
                  </a:solidFill>
                  <a:latin typeface="+mn-lt"/>
                </a:rPr>
                <a:t>1</a:t>
              </a:r>
              <a:r>
                <a:rPr lang="en-US" altLang="zh-CN" sz="1800" b="1" dirty="0">
                  <a:latin typeface="+mn-lt"/>
                </a:rPr>
                <a:t>00000</a:t>
              </a:r>
              <a:endParaRPr lang="zh-CN" altLang="en-US" sz="1800" b="1" dirty="0">
                <a:latin typeface="+mn-lt"/>
              </a:endParaRPr>
            </a:p>
          </p:txBody>
        </p:sp>
        <p:sp>
          <p:nvSpPr>
            <p:cNvPr id="7" name="Text Box 39"/>
            <p:cNvSpPr txBox="1">
              <a:spLocks noChangeArrowheads="1"/>
            </p:cNvSpPr>
            <p:nvPr/>
          </p:nvSpPr>
          <p:spPr bwMode="auto">
            <a:xfrm>
              <a:off x="395537" y="842069"/>
              <a:ext cx="3238969" cy="2826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 smtClean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zh-CN" altLang="en-US" sz="1800" b="1" dirty="0" smtClean="0">
                  <a:latin typeface="宋体" pitchFamily="2" charset="-122"/>
                </a:rPr>
                <a:t>地址 </a:t>
              </a:r>
              <a:r>
                <a:rPr lang="zh-CN" altLang="en-US" sz="1800" b="1" dirty="0" smtClean="0">
                  <a:solidFill>
                    <a:srgbClr val="CC3300"/>
                  </a:solidFill>
                  <a:latin typeface="宋体" pitchFamily="2" charset="-122"/>
                </a:rPr>
                <a:t>    </a:t>
              </a:r>
              <a:r>
                <a:rPr lang="zh-CN" altLang="en-US" sz="1800" b="1" dirty="0">
                  <a:latin typeface="宋体" pitchFamily="2" charset="-122"/>
                </a:rPr>
                <a:t>控制</a:t>
              </a:r>
              <a:r>
                <a:rPr lang="zh-CN" altLang="en-US" sz="1800" b="1" dirty="0" smtClean="0">
                  <a:latin typeface="宋体" pitchFamily="2" charset="-122"/>
                </a:rPr>
                <a:t>存储器</a:t>
              </a:r>
              <a:r>
                <a:rPr lang="en-US" altLang="zh-CN" sz="1800" b="1" dirty="0" smtClean="0">
                  <a:latin typeface="宋体" pitchFamily="2" charset="-122"/>
                </a:rPr>
                <a:t>CS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9" name="Text Box 41"/>
            <p:cNvSpPr txBox="1">
              <a:spLocks noChangeArrowheads="1"/>
            </p:cNvSpPr>
            <p:nvPr/>
          </p:nvSpPr>
          <p:spPr bwMode="auto">
            <a:xfrm>
              <a:off x="3743597" y="1217786"/>
              <a:ext cx="828404" cy="5550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取指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r>
                <a:rPr lang="zh-CN" altLang="en-US" sz="1800" b="1" dirty="0" smtClean="0">
                  <a:latin typeface="宋体" pitchFamily="2" charset="-122"/>
                </a:rPr>
                <a:t>微程序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6" name="Text Box 49"/>
            <p:cNvSpPr txBox="1">
              <a:spLocks noChangeArrowheads="1"/>
            </p:cNvSpPr>
            <p:nvPr/>
          </p:nvSpPr>
          <p:spPr bwMode="auto">
            <a:xfrm>
              <a:off x="395536" y="1855126"/>
              <a:ext cx="720081" cy="70977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00011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00100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00101</a:t>
              </a:r>
            </a:p>
          </p:txBody>
        </p:sp>
        <p:sp>
          <p:nvSpPr>
            <p:cNvPr id="48" name="右大括号 47"/>
            <p:cNvSpPr/>
            <p:nvPr/>
          </p:nvSpPr>
          <p:spPr bwMode="auto">
            <a:xfrm>
              <a:off x="3665207" y="1141674"/>
              <a:ext cx="72231" cy="675936"/>
            </a:xfrm>
            <a:prstGeom prst="rightBrace">
              <a:avLst>
                <a:gd name="adj1" fmla="val 3673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" name="Text Box 38"/>
            <p:cNvSpPr txBox="1">
              <a:spLocks noChangeArrowheads="1"/>
            </p:cNvSpPr>
            <p:nvPr/>
          </p:nvSpPr>
          <p:spPr bwMode="auto">
            <a:xfrm>
              <a:off x="1115617" y="1853291"/>
              <a:ext cx="2518817" cy="71161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011 0</a:t>
              </a:r>
              <a:r>
                <a:rPr lang="en-US" altLang="zh-CN" sz="1800" b="1" spc="100" dirty="0" smtClean="0">
                  <a:latin typeface="+mn-lt"/>
                </a:rPr>
                <a:t>11</a:t>
              </a:r>
              <a:r>
                <a:rPr lang="en-US" altLang="zh-CN" sz="1800" b="1" dirty="0" smtClean="0">
                  <a:latin typeface="+mn-lt"/>
                </a:rPr>
                <a:t> 00 00000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00100</a:t>
              </a:r>
              <a:endParaRPr lang="zh-CN" altLang="en-US" sz="1800" b="1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000 000 00 01010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00101</a:t>
              </a:r>
              <a:endParaRPr lang="zh-CN" altLang="en-US" sz="1800" b="1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010 101 00 00001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chemeClr val="accent2"/>
                  </a:solidFill>
                  <a:latin typeface="+mn-lt"/>
                </a:rPr>
                <a:t>00000</a:t>
              </a:r>
              <a:endParaRPr lang="zh-CN" altLang="en-US" sz="1800" b="1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0" name="Text Box 41"/>
            <p:cNvSpPr txBox="1">
              <a:spLocks noChangeArrowheads="1"/>
            </p:cNvSpPr>
            <p:nvPr/>
          </p:nvSpPr>
          <p:spPr bwMode="auto">
            <a:xfrm>
              <a:off x="3745658" y="1916832"/>
              <a:ext cx="828404" cy="5550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LD</a:t>
              </a:r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r>
                <a:rPr lang="zh-CN" altLang="en-US" sz="1800" b="1" dirty="0" smtClean="0">
                  <a:latin typeface="宋体" pitchFamily="2" charset="-122"/>
                </a:rPr>
                <a:t>微程序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51" name="右大括号 50"/>
            <p:cNvSpPr/>
            <p:nvPr/>
          </p:nvSpPr>
          <p:spPr bwMode="auto">
            <a:xfrm>
              <a:off x="3665208" y="1916832"/>
              <a:ext cx="74292" cy="595048"/>
            </a:xfrm>
            <a:prstGeom prst="rightBrace">
              <a:avLst>
                <a:gd name="adj1" fmla="val 3673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4" name="Text Box 49"/>
            <p:cNvSpPr txBox="1">
              <a:spLocks noChangeArrowheads="1"/>
            </p:cNvSpPr>
            <p:nvPr/>
          </p:nvSpPr>
          <p:spPr bwMode="auto">
            <a:xfrm>
              <a:off x="395537" y="2566739"/>
              <a:ext cx="720081" cy="7182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00110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00111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01000</a:t>
              </a:r>
            </a:p>
          </p:txBody>
        </p:sp>
        <p:sp>
          <p:nvSpPr>
            <p:cNvPr id="55" name="Text Box 38"/>
            <p:cNvSpPr txBox="1">
              <a:spLocks noChangeArrowheads="1"/>
            </p:cNvSpPr>
            <p:nvPr/>
          </p:nvSpPr>
          <p:spPr bwMode="auto">
            <a:xfrm>
              <a:off x="1115618" y="2564905"/>
              <a:ext cx="2518817" cy="72008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011 0</a:t>
              </a:r>
              <a:r>
                <a:rPr lang="en-US" altLang="zh-CN" sz="1800" b="1" spc="100" dirty="0" smtClean="0">
                  <a:latin typeface="+mn-lt"/>
                </a:rPr>
                <a:t>11</a:t>
              </a:r>
              <a:r>
                <a:rPr lang="en-US" altLang="zh-CN" sz="1800" b="1" dirty="0" smtClean="0">
                  <a:latin typeface="+mn-lt"/>
                </a:rPr>
                <a:t> 00 00000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00</a:t>
              </a:r>
              <a:r>
                <a:rPr lang="en-US" altLang="zh-CN" sz="1800" b="1" spc="100" dirty="0">
                  <a:solidFill>
                    <a:srgbClr val="CC3300"/>
                  </a:solidFill>
                  <a:latin typeface="+mn-lt"/>
                </a:rPr>
                <a:t>111</a:t>
              </a:r>
              <a:endParaRPr lang="zh-CN" altLang="en-US" sz="1800" b="1" spc="100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0</a:t>
              </a:r>
              <a:r>
                <a:rPr lang="en-US" altLang="zh-CN" sz="1800" b="1" spc="100" dirty="0" smtClean="0">
                  <a:latin typeface="+mn-lt"/>
                </a:rPr>
                <a:t>11</a:t>
              </a:r>
              <a:r>
                <a:rPr lang="en-US" altLang="zh-CN" sz="1800" b="1" dirty="0" smtClean="0">
                  <a:latin typeface="+mn-lt"/>
                </a:rPr>
                <a:t> 100 00 00000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01000</a:t>
              </a:r>
              <a:endParaRPr lang="zh-CN" altLang="en-US" sz="1800" b="1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000 000 00 00</a:t>
              </a:r>
              <a:r>
                <a:rPr lang="en-US" altLang="zh-CN" sz="1800" b="1" spc="100" dirty="0" smtClean="0">
                  <a:latin typeface="+mn-lt"/>
                </a:rPr>
                <a:t>11</a:t>
              </a:r>
              <a:r>
                <a:rPr lang="en-US" altLang="zh-CN" sz="1800" b="1" dirty="0" smtClean="0">
                  <a:latin typeface="+mn-lt"/>
                </a:rPr>
                <a:t>1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chemeClr val="accent2"/>
                  </a:solidFill>
                  <a:latin typeface="+mn-lt"/>
                </a:rPr>
                <a:t>00000</a:t>
              </a:r>
              <a:endParaRPr lang="zh-CN" altLang="en-US" sz="1800" b="1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6" name="Text Box 41"/>
            <p:cNvSpPr txBox="1">
              <a:spLocks noChangeArrowheads="1"/>
            </p:cNvSpPr>
            <p:nvPr/>
          </p:nvSpPr>
          <p:spPr bwMode="auto">
            <a:xfrm>
              <a:off x="3745659" y="2636912"/>
              <a:ext cx="828404" cy="5550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ST</a:t>
              </a:r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r>
                <a:rPr lang="zh-CN" altLang="en-US" sz="1800" b="1" dirty="0" smtClean="0">
                  <a:latin typeface="宋体" pitchFamily="2" charset="-122"/>
                </a:rPr>
                <a:t>微程序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57" name="右大括号 56"/>
            <p:cNvSpPr/>
            <p:nvPr/>
          </p:nvSpPr>
          <p:spPr bwMode="auto">
            <a:xfrm>
              <a:off x="3634506" y="2636912"/>
              <a:ext cx="104995" cy="580335"/>
            </a:xfrm>
            <a:prstGeom prst="rightBrace">
              <a:avLst>
                <a:gd name="adj1" fmla="val 3673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4716017" y="1133534"/>
              <a:ext cx="720080" cy="711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01001</a:t>
              </a:r>
              <a:endParaRPr lang="en-US" altLang="zh-CN" sz="1800" b="1" dirty="0">
                <a:solidFill>
                  <a:schemeClr val="accent2"/>
                </a:solidFill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CC3300"/>
                  </a:solidFill>
                  <a:latin typeface="宋体" pitchFamily="2" charset="-122"/>
                </a:rPr>
                <a:t>01010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CC3300"/>
                  </a:solidFill>
                  <a:latin typeface="宋体" pitchFamily="2" charset="-122"/>
                </a:rPr>
                <a:t>01011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63" name="Text Box 38"/>
            <p:cNvSpPr txBox="1">
              <a:spLocks noChangeArrowheads="1"/>
            </p:cNvSpPr>
            <p:nvPr/>
          </p:nvSpPr>
          <p:spPr bwMode="auto">
            <a:xfrm>
              <a:off x="5436096" y="1124744"/>
              <a:ext cx="2522465" cy="72008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01</a:t>
              </a:r>
              <a:r>
                <a:rPr lang="en-US" altLang="zh-CN" sz="1800" b="1" spc="100" dirty="0" smtClean="0">
                  <a:latin typeface="+mn-lt"/>
                </a:rPr>
                <a:t>1 1</a:t>
              </a:r>
              <a:r>
                <a:rPr lang="en-US" altLang="zh-CN" sz="1800" b="1" dirty="0" smtClean="0">
                  <a:latin typeface="+mn-lt"/>
                </a:rPr>
                <a:t>10 00 00000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01010</a:t>
              </a:r>
              <a:endParaRPr lang="zh-CN" altLang="en-US" sz="1800" b="1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011 </a:t>
              </a:r>
              <a:r>
                <a:rPr lang="en-US" altLang="zh-CN" sz="1800" b="1" spc="100" dirty="0" smtClean="0">
                  <a:latin typeface="+mn-lt"/>
                </a:rPr>
                <a:t>111</a:t>
              </a:r>
              <a:r>
                <a:rPr lang="en-US" altLang="zh-CN" sz="1800" b="1" dirty="0" smtClean="0">
                  <a:latin typeface="+mn-lt"/>
                </a:rPr>
                <a:t> 01 00000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010</a:t>
              </a:r>
              <a:r>
                <a:rPr lang="en-US" altLang="zh-CN" sz="1800" b="1" spc="100" dirty="0">
                  <a:solidFill>
                    <a:srgbClr val="CC3300"/>
                  </a:solidFill>
                  <a:latin typeface="+mn-lt"/>
                </a:rPr>
                <a:t>11</a:t>
              </a:r>
              <a:endParaRPr lang="zh-CN" altLang="en-US" sz="1800" b="1" spc="100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101 101 00 00001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chemeClr val="accent2"/>
                  </a:solidFill>
                  <a:latin typeface="+mn-lt"/>
                </a:rPr>
                <a:t>00000</a:t>
              </a:r>
              <a:endParaRPr lang="zh-CN" altLang="en-US" sz="1800" b="1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64" name="Text Box 39"/>
            <p:cNvSpPr txBox="1">
              <a:spLocks noChangeArrowheads="1"/>
            </p:cNvSpPr>
            <p:nvPr/>
          </p:nvSpPr>
          <p:spPr bwMode="auto">
            <a:xfrm>
              <a:off x="4713955" y="842069"/>
              <a:ext cx="3238970" cy="2914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 smtClean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zh-CN" altLang="en-US" sz="1800" b="1" dirty="0" smtClean="0">
                  <a:latin typeface="宋体" pitchFamily="2" charset="-122"/>
                </a:rPr>
                <a:t>地址 </a:t>
              </a:r>
              <a:r>
                <a:rPr lang="zh-CN" altLang="en-US" sz="1800" b="1" dirty="0" smtClean="0">
                  <a:solidFill>
                    <a:srgbClr val="CC3300"/>
                  </a:solidFill>
                  <a:latin typeface="宋体" pitchFamily="2" charset="-122"/>
                </a:rPr>
                <a:t>    </a:t>
              </a:r>
              <a:r>
                <a:rPr lang="zh-CN" altLang="en-US" sz="1800" b="1" dirty="0">
                  <a:latin typeface="宋体" pitchFamily="2" charset="-122"/>
                </a:rPr>
                <a:t>控制</a:t>
              </a:r>
              <a:r>
                <a:rPr lang="zh-CN" altLang="en-US" sz="1800" b="1" dirty="0" smtClean="0">
                  <a:latin typeface="宋体" pitchFamily="2" charset="-122"/>
                </a:rPr>
                <a:t>存储器</a:t>
              </a:r>
              <a:r>
                <a:rPr lang="en-US" altLang="zh-CN" sz="1800" b="1" dirty="0" smtClean="0">
                  <a:latin typeface="宋体" pitchFamily="2" charset="-122"/>
                </a:rPr>
                <a:t>CS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65" name="Text Box 41"/>
            <p:cNvSpPr txBox="1">
              <a:spLocks noChangeArrowheads="1"/>
            </p:cNvSpPr>
            <p:nvPr/>
          </p:nvSpPr>
          <p:spPr bwMode="auto">
            <a:xfrm>
              <a:off x="8062014" y="1251777"/>
              <a:ext cx="902473" cy="5550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SUB</a:t>
              </a:r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r>
                <a:rPr lang="zh-CN" altLang="en-US" sz="1800" b="1" dirty="0" smtClean="0">
                  <a:latin typeface="宋体" pitchFamily="2" charset="-122"/>
                </a:rPr>
                <a:t>微程序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66" name="Text Box 49"/>
            <p:cNvSpPr txBox="1">
              <a:spLocks noChangeArrowheads="1"/>
            </p:cNvSpPr>
            <p:nvPr/>
          </p:nvSpPr>
          <p:spPr bwMode="auto">
            <a:xfrm>
              <a:off x="4716016" y="1860806"/>
              <a:ext cx="720081" cy="70409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01100</a:t>
              </a:r>
              <a:endParaRPr lang="en-US" altLang="zh-CN" sz="1800" b="1" dirty="0">
                <a:solidFill>
                  <a:schemeClr val="accent2"/>
                </a:solidFill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CC3300"/>
                  </a:solidFill>
                  <a:latin typeface="宋体" pitchFamily="2" charset="-122"/>
                </a:rPr>
                <a:t>01101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CC3300"/>
                  </a:solidFill>
                  <a:latin typeface="宋体" pitchFamily="2" charset="-122"/>
                </a:rPr>
                <a:t>01110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68" name="右大括号 67"/>
            <p:cNvSpPr/>
            <p:nvPr/>
          </p:nvSpPr>
          <p:spPr bwMode="auto">
            <a:xfrm>
              <a:off x="7958561" y="1135630"/>
              <a:ext cx="97296" cy="682063"/>
            </a:xfrm>
            <a:prstGeom prst="rightBrace">
              <a:avLst>
                <a:gd name="adj1" fmla="val 3673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9" name="Text Box 38"/>
            <p:cNvSpPr txBox="1">
              <a:spLocks noChangeArrowheads="1"/>
            </p:cNvSpPr>
            <p:nvPr/>
          </p:nvSpPr>
          <p:spPr bwMode="auto">
            <a:xfrm>
              <a:off x="5438157" y="1844824"/>
              <a:ext cx="2518817" cy="72008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001 </a:t>
              </a:r>
              <a:r>
                <a:rPr lang="en-US" altLang="zh-CN" sz="1800" b="1" spc="100" dirty="0" smtClean="0">
                  <a:latin typeface="+mn-lt"/>
                </a:rPr>
                <a:t>11</a:t>
              </a:r>
              <a:r>
                <a:rPr lang="en-US" altLang="zh-CN" sz="1800" b="1" dirty="0" smtClean="0">
                  <a:latin typeface="+mn-lt"/>
                </a:rPr>
                <a:t>0 00 00000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01101</a:t>
              </a:r>
              <a:endParaRPr lang="zh-CN" altLang="en-US" sz="1800" b="1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100 </a:t>
              </a:r>
              <a:r>
                <a:rPr lang="en-US" altLang="zh-CN" sz="1800" b="1" spc="100" dirty="0" smtClean="0">
                  <a:latin typeface="+mn-lt"/>
                </a:rPr>
                <a:t>111</a:t>
              </a:r>
              <a:r>
                <a:rPr lang="en-US" altLang="zh-CN" sz="1800" b="1" dirty="0" smtClean="0">
                  <a:latin typeface="+mn-lt"/>
                </a:rPr>
                <a:t> 00 00000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01110</a:t>
              </a:r>
              <a:endParaRPr lang="zh-CN" altLang="en-US" sz="1800" b="1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spc="100" dirty="0" smtClean="0">
                  <a:latin typeface="+mn-lt"/>
                </a:rPr>
                <a:t>1</a:t>
              </a:r>
              <a:r>
                <a:rPr lang="en-US" altLang="zh-CN" sz="1800" b="1" dirty="0" smtClean="0">
                  <a:latin typeface="+mn-lt"/>
                </a:rPr>
                <a:t>01 001 00 00001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chemeClr val="accent2"/>
                  </a:solidFill>
                  <a:latin typeface="+mn-lt"/>
                </a:rPr>
                <a:t>00000</a:t>
              </a:r>
              <a:endParaRPr lang="zh-CN" altLang="en-US" sz="1800" b="1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0" name="Text Box 41"/>
            <p:cNvSpPr txBox="1">
              <a:spLocks noChangeArrowheads="1"/>
            </p:cNvSpPr>
            <p:nvPr/>
          </p:nvSpPr>
          <p:spPr bwMode="auto">
            <a:xfrm>
              <a:off x="8064075" y="1988840"/>
              <a:ext cx="900411" cy="5550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JNZ</a:t>
              </a:r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r>
                <a:rPr lang="zh-CN" altLang="en-US" sz="1800" b="1" dirty="0" smtClean="0">
                  <a:latin typeface="宋体" pitchFamily="2" charset="-122"/>
                </a:rPr>
                <a:t>微程序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71" name="右大括号 70"/>
            <p:cNvSpPr/>
            <p:nvPr/>
          </p:nvSpPr>
          <p:spPr bwMode="auto">
            <a:xfrm>
              <a:off x="7983626" y="1916832"/>
              <a:ext cx="74292" cy="841590"/>
            </a:xfrm>
            <a:prstGeom prst="rightBrace">
              <a:avLst>
                <a:gd name="adj1" fmla="val 3673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2" name="Text Box 49"/>
            <p:cNvSpPr txBox="1">
              <a:spLocks noChangeArrowheads="1"/>
            </p:cNvSpPr>
            <p:nvPr/>
          </p:nvSpPr>
          <p:spPr bwMode="auto">
            <a:xfrm>
              <a:off x="4716017" y="2852936"/>
              <a:ext cx="720081" cy="7200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10000</a:t>
              </a:r>
              <a:endParaRPr lang="en-US" altLang="zh-CN" sz="1800" b="1" dirty="0">
                <a:solidFill>
                  <a:schemeClr val="accent2"/>
                </a:solidFill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CC3300"/>
                  </a:solidFill>
                  <a:latin typeface="宋体" pitchFamily="2" charset="-122"/>
                </a:rPr>
                <a:t>10001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CC3300"/>
                  </a:solidFill>
                  <a:latin typeface="宋体" pitchFamily="2" charset="-122"/>
                </a:rPr>
                <a:t>10010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73" name="Text Box 38"/>
            <p:cNvSpPr txBox="1">
              <a:spLocks noChangeArrowheads="1"/>
            </p:cNvSpPr>
            <p:nvPr/>
          </p:nvSpPr>
          <p:spPr bwMode="auto">
            <a:xfrm>
              <a:off x="5438158" y="2852937"/>
              <a:ext cx="2518817" cy="72008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001 011 00 00000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10001</a:t>
              </a:r>
              <a:endParaRPr lang="zh-CN" altLang="en-US" sz="1800" b="1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000 000 00 11010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10010</a:t>
              </a:r>
              <a:endParaRPr lang="zh-CN" altLang="en-US" sz="1800" b="1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011 101 00 00001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chemeClr val="accent2"/>
                  </a:solidFill>
                  <a:latin typeface="+mn-lt"/>
                </a:rPr>
                <a:t>00000</a:t>
              </a:r>
              <a:endParaRPr lang="zh-CN" altLang="en-US" sz="1800" b="1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4" name="Text Box 41"/>
            <p:cNvSpPr txBox="1">
              <a:spLocks noChangeArrowheads="1"/>
            </p:cNvSpPr>
            <p:nvPr/>
          </p:nvSpPr>
          <p:spPr bwMode="auto">
            <a:xfrm>
              <a:off x="8064076" y="2924944"/>
              <a:ext cx="900409" cy="5550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MOV</a:t>
              </a:r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r>
                <a:rPr lang="zh-CN" altLang="en-US" sz="1800" b="1" dirty="0" smtClean="0">
                  <a:latin typeface="宋体" pitchFamily="2" charset="-122"/>
                </a:rPr>
                <a:t>微程序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75" name="右大括号 74"/>
            <p:cNvSpPr/>
            <p:nvPr/>
          </p:nvSpPr>
          <p:spPr bwMode="auto">
            <a:xfrm>
              <a:off x="7983626" y="2924944"/>
              <a:ext cx="74293" cy="584606"/>
            </a:xfrm>
            <a:prstGeom prst="rightBrace">
              <a:avLst>
                <a:gd name="adj1" fmla="val 3673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6" name="Text Box 49"/>
            <p:cNvSpPr txBox="1">
              <a:spLocks noChangeArrowheads="1"/>
            </p:cNvSpPr>
            <p:nvPr/>
          </p:nvSpPr>
          <p:spPr bwMode="auto">
            <a:xfrm>
              <a:off x="4717478" y="2564904"/>
              <a:ext cx="720081" cy="2822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01111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77" name="Text Box 38"/>
            <p:cNvSpPr txBox="1">
              <a:spLocks noChangeArrowheads="1"/>
            </p:cNvSpPr>
            <p:nvPr/>
          </p:nvSpPr>
          <p:spPr bwMode="auto">
            <a:xfrm>
              <a:off x="5437559" y="2564904"/>
              <a:ext cx="2518817" cy="288032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000 000 00 00001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chemeClr val="accent2"/>
                  </a:solidFill>
                  <a:latin typeface="+mn-lt"/>
                </a:rPr>
                <a:t>00000</a:t>
              </a:r>
              <a:endParaRPr lang="zh-CN" altLang="en-US" sz="1800" b="1" dirty="0"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83" name="Text Box 6"/>
          <p:cNvSpPr txBox="1">
            <a:spLocks noChangeArrowheads="1"/>
          </p:cNvSpPr>
          <p:nvPr/>
        </p:nvSpPr>
        <p:spPr bwMode="auto">
          <a:xfrm>
            <a:off x="179512" y="364502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*设计相关电路：</a:t>
            </a:r>
            <a:r>
              <a:rPr lang="zh-CN" altLang="en-US" b="1" dirty="0" smtClean="0">
                <a:latin typeface="宋体" pitchFamily="2" charset="-122"/>
              </a:rPr>
              <a:t>微命令译码器、微地址形成电路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70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1" name="Text Box 272"/>
          <p:cNvSpPr txBox="1">
            <a:spLocks noChangeArrowheads="1"/>
          </p:cNvSpPr>
          <p:nvPr/>
        </p:nvSpPr>
        <p:spPr bwMode="auto">
          <a:xfrm>
            <a:off x="5652120" y="4221088"/>
            <a:ext cx="2952328" cy="201622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l"/>
            <a:r>
              <a:rPr lang="en-US" altLang="zh-CN" sz="1800" b="1" baseline="-25000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r>
              <a:rPr lang="en-US" altLang="zh-CN" sz="1800" b="1" dirty="0" smtClean="0">
                <a:latin typeface="宋体" pitchFamily="2" charset="-122"/>
              </a:rPr>
              <a:t>OP </a:t>
            </a:r>
            <a:r>
              <a:rPr lang="en-US" altLang="zh-CN" sz="1800" b="1" baseline="-25000" dirty="0" smtClean="0">
                <a:latin typeface="宋体" pitchFamily="2" charset="-122"/>
              </a:rPr>
              <a:t> </a:t>
            </a:r>
            <a:r>
              <a:rPr lang="en-US" altLang="zh-CN" sz="1800" b="1" dirty="0" smtClean="0">
                <a:latin typeface="宋体" pitchFamily="2" charset="-122"/>
              </a:rPr>
              <a:t>ZF  </a:t>
            </a:r>
            <a:r>
              <a:rPr lang="en-US" altLang="zh-CN" sz="1800" b="1" dirty="0" smtClean="0">
                <a:solidFill>
                  <a:srgbClr val="CC3300"/>
                </a:solidFill>
                <a:latin typeface="宋体" pitchFamily="2" charset="-122"/>
              </a:rPr>
              <a:t>A</a:t>
            </a:r>
            <a:r>
              <a:rPr lang="en-US" altLang="zh-CN" sz="1800" b="1" baseline="-14000" dirty="0" smtClean="0">
                <a:solidFill>
                  <a:srgbClr val="CC3300"/>
                </a:solidFill>
                <a:latin typeface="宋体" pitchFamily="2" charset="-122"/>
              </a:rPr>
              <a:t>4</a:t>
            </a:r>
            <a:r>
              <a:rPr lang="en-US" altLang="zh-CN" sz="1800" b="1" dirty="0" smtClean="0">
                <a:solidFill>
                  <a:srgbClr val="CC3300"/>
                </a:solidFill>
                <a:latin typeface="宋体" pitchFamily="2" charset="-122"/>
              </a:rPr>
              <a:t>A</a:t>
            </a:r>
            <a:r>
              <a:rPr lang="en-US" altLang="zh-CN" sz="1800" b="1" baseline="-14000" dirty="0" smtClean="0">
                <a:solidFill>
                  <a:srgbClr val="CC3300"/>
                </a:solidFill>
                <a:latin typeface="宋体" pitchFamily="2" charset="-122"/>
              </a:rPr>
              <a:t>3</a:t>
            </a:r>
            <a:r>
              <a:rPr lang="en-US" altLang="zh-CN" sz="1800" b="1" dirty="0" smtClean="0">
                <a:solidFill>
                  <a:srgbClr val="CC3300"/>
                </a:solidFill>
                <a:latin typeface="宋体" pitchFamily="2" charset="-122"/>
              </a:rPr>
              <a:t>A</a:t>
            </a:r>
            <a:r>
              <a:rPr lang="en-US" altLang="zh-CN" sz="1800" b="1" baseline="-14000" dirty="0" smtClean="0">
                <a:solidFill>
                  <a:srgbClr val="CC3300"/>
                </a:solidFill>
                <a:latin typeface="宋体" pitchFamily="2" charset="-122"/>
              </a:rPr>
              <a:t>2</a:t>
            </a:r>
            <a:r>
              <a:rPr lang="en-US" altLang="zh-CN" sz="1800" b="1" dirty="0" smtClean="0">
                <a:solidFill>
                  <a:srgbClr val="CC3300"/>
                </a:solidFill>
                <a:latin typeface="宋体" pitchFamily="2" charset="-122"/>
              </a:rPr>
              <a:t>A</a:t>
            </a:r>
            <a:r>
              <a:rPr lang="en-US" altLang="zh-CN" sz="1800" b="1" baseline="-14000" dirty="0" smtClean="0">
                <a:solidFill>
                  <a:srgbClr val="CC3300"/>
                </a:solidFill>
                <a:latin typeface="宋体" pitchFamily="2" charset="-122"/>
              </a:rPr>
              <a:t>1</a:t>
            </a:r>
            <a:r>
              <a:rPr lang="en-US" altLang="zh-CN" sz="1800" b="1" dirty="0" smtClean="0">
                <a:solidFill>
                  <a:srgbClr val="CC3300"/>
                </a:solidFill>
                <a:latin typeface="宋体" pitchFamily="2" charset="-122"/>
              </a:rPr>
              <a:t>A</a:t>
            </a:r>
            <a:r>
              <a:rPr lang="en-US" altLang="zh-CN" sz="1800" b="1" baseline="-14000" dirty="0" smtClean="0">
                <a:solidFill>
                  <a:srgbClr val="CC3300"/>
                </a:solidFill>
                <a:latin typeface="宋体" pitchFamily="2" charset="-122"/>
              </a:rPr>
              <a:t>0</a:t>
            </a:r>
            <a:endParaRPr lang="en-US" altLang="zh-CN" sz="1800" b="1" dirty="0">
              <a:latin typeface="宋体" pitchFamily="2" charset="-122"/>
            </a:endParaRPr>
          </a:p>
          <a:p>
            <a:pPr algn="l"/>
            <a:r>
              <a:rPr lang="en-US" altLang="zh-CN" sz="1800" b="1" dirty="0" smtClean="0">
                <a:latin typeface="宋体" pitchFamily="2" charset="-122"/>
              </a:rPr>
              <a:t>LD     </a:t>
            </a:r>
            <a:r>
              <a:rPr lang="en-US" altLang="zh-CN" sz="1800" b="1" baseline="-25000" dirty="0" smtClean="0">
                <a:latin typeface="宋体" pitchFamily="2" charset="-122"/>
              </a:rPr>
              <a:t>  </a:t>
            </a:r>
            <a:r>
              <a:rPr lang="en-US" altLang="zh-CN" sz="1800" b="1" spc="600" dirty="0" smtClean="0">
                <a:latin typeface="宋体" pitchFamily="2" charset="-122"/>
              </a:rPr>
              <a:t>00011</a:t>
            </a:r>
            <a:r>
              <a:rPr lang="en-US" altLang="zh-CN" sz="1800" b="1" dirty="0" smtClean="0">
                <a:latin typeface="宋体" pitchFamily="2" charset="-122"/>
              </a:rPr>
              <a:t>  A</a:t>
            </a:r>
            <a:r>
              <a:rPr lang="en-US" altLang="zh-CN" sz="1800" b="1" baseline="-18000" dirty="0" smtClean="0">
                <a:latin typeface="宋体" pitchFamily="2" charset="-122"/>
              </a:rPr>
              <a:t>4</a:t>
            </a:r>
            <a:r>
              <a:rPr lang="zh-CN" altLang="en-US" sz="1800" b="1" dirty="0" smtClean="0">
                <a:latin typeface="宋体" pitchFamily="2" charset="-122"/>
              </a:rPr>
              <a:t>＝</a:t>
            </a:r>
            <a:r>
              <a:rPr lang="en-US" altLang="zh-CN" sz="1800" b="1" dirty="0" smtClean="0">
                <a:latin typeface="宋体" pitchFamily="2" charset="-122"/>
              </a:rPr>
              <a:t> </a:t>
            </a:r>
            <a:endParaRPr lang="en-US" altLang="zh-CN" sz="1800" b="1" dirty="0">
              <a:latin typeface="宋体" pitchFamily="2" charset="-122"/>
            </a:endParaRPr>
          </a:p>
          <a:p>
            <a:pPr algn="l"/>
            <a:r>
              <a:rPr lang="en-US" altLang="zh-CN" sz="1800" b="1" dirty="0" smtClean="0">
                <a:latin typeface="宋体" pitchFamily="2" charset="-122"/>
              </a:rPr>
              <a:t>ST     </a:t>
            </a:r>
            <a:r>
              <a:rPr lang="en-US" altLang="zh-CN" sz="1800" b="1" baseline="-25000" dirty="0" smtClean="0">
                <a:latin typeface="宋体" pitchFamily="2" charset="-122"/>
              </a:rPr>
              <a:t>  </a:t>
            </a:r>
            <a:r>
              <a:rPr lang="en-US" altLang="zh-CN" sz="1800" b="1" spc="600" dirty="0" smtClean="0">
                <a:latin typeface="宋体" pitchFamily="2" charset="-122"/>
              </a:rPr>
              <a:t>00110</a:t>
            </a:r>
            <a:r>
              <a:rPr lang="en-US" altLang="zh-CN" sz="1800" b="1" dirty="0" smtClean="0">
                <a:latin typeface="宋体" pitchFamily="2" charset="-122"/>
              </a:rPr>
              <a:t>  A</a:t>
            </a:r>
            <a:r>
              <a:rPr lang="en-US" altLang="zh-CN" sz="1800" b="1" baseline="-18000" dirty="0" smtClean="0">
                <a:latin typeface="宋体" pitchFamily="2" charset="-122"/>
              </a:rPr>
              <a:t>3</a:t>
            </a:r>
            <a:r>
              <a:rPr lang="zh-CN" altLang="en-US" sz="1800" b="1" dirty="0" smtClean="0">
                <a:latin typeface="宋体" pitchFamily="2" charset="-122"/>
              </a:rPr>
              <a:t>＝</a:t>
            </a:r>
            <a:endParaRPr lang="en-US" altLang="zh-CN" sz="1800" b="1" dirty="0" smtClean="0">
              <a:latin typeface="宋体" pitchFamily="2" charset="-122"/>
            </a:endParaRPr>
          </a:p>
          <a:p>
            <a:pPr algn="l"/>
            <a:r>
              <a:rPr lang="en-US" altLang="zh-CN" sz="1800" b="1" dirty="0" smtClean="0">
                <a:latin typeface="宋体" pitchFamily="2" charset="-122"/>
              </a:rPr>
              <a:t>SUB    </a:t>
            </a:r>
            <a:r>
              <a:rPr lang="en-US" altLang="zh-CN" sz="1800" b="1" baseline="-25000" dirty="0" smtClean="0">
                <a:latin typeface="宋体" pitchFamily="2" charset="-122"/>
              </a:rPr>
              <a:t>  </a:t>
            </a:r>
            <a:r>
              <a:rPr lang="en-US" altLang="zh-CN" sz="1800" b="1" spc="600" dirty="0" smtClean="0">
                <a:latin typeface="宋体" pitchFamily="2" charset="-122"/>
              </a:rPr>
              <a:t>01001</a:t>
            </a:r>
            <a:r>
              <a:rPr lang="en-US" altLang="zh-CN" sz="1800" b="1" dirty="0" smtClean="0">
                <a:latin typeface="宋体" pitchFamily="2" charset="-122"/>
              </a:rPr>
              <a:t>  A</a:t>
            </a:r>
            <a:r>
              <a:rPr lang="en-US" altLang="zh-CN" sz="1800" b="1" baseline="-18000" dirty="0" smtClean="0">
                <a:latin typeface="宋体" pitchFamily="2" charset="-122"/>
              </a:rPr>
              <a:t>2</a:t>
            </a:r>
            <a:r>
              <a:rPr lang="zh-CN" altLang="en-US" sz="1800" b="1" dirty="0" smtClean="0">
                <a:latin typeface="宋体" pitchFamily="2" charset="-122"/>
              </a:rPr>
              <a:t>＝</a:t>
            </a:r>
            <a:endParaRPr lang="en-US" altLang="zh-CN" sz="1800" b="1" dirty="0" smtClean="0">
              <a:latin typeface="宋体" pitchFamily="2" charset="-122"/>
            </a:endParaRPr>
          </a:p>
          <a:p>
            <a:pPr algn="l"/>
            <a:r>
              <a:rPr lang="en-US" altLang="zh-CN" sz="1800" b="1" dirty="0" smtClean="0">
                <a:latin typeface="宋体" pitchFamily="2" charset="-122"/>
              </a:rPr>
              <a:t>JNZ  0 </a:t>
            </a:r>
            <a:r>
              <a:rPr lang="en-US" altLang="zh-CN" sz="1800" b="1" baseline="-25000" dirty="0" smtClean="0">
                <a:latin typeface="宋体" pitchFamily="2" charset="-122"/>
              </a:rPr>
              <a:t>  </a:t>
            </a:r>
            <a:r>
              <a:rPr lang="en-US" altLang="zh-CN" sz="1800" b="1" spc="600" dirty="0" smtClean="0">
                <a:latin typeface="宋体" pitchFamily="2" charset="-122"/>
              </a:rPr>
              <a:t>01100</a:t>
            </a:r>
            <a:r>
              <a:rPr lang="en-US" altLang="zh-CN" sz="1800" b="1" dirty="0" smtClean="0">
                <a:latin typeface="宋体" pitchFamily="2" charset="-122"/>
              </a:rPr>
              <a:t>  A</a:t>
            </a:r>
            <a:r>
              <a:rPr lang="en-US" altLang="zh-CN" sz="1800" b="1" baseline="-18000" dirty="0" smtClean="0">
                <a:latin typeface="宋体" pitchFamily="2" charset="-122"/>
              </a:rPr>
              <a:t>1</a:t>
            </a:r>
            <a:r>
              <a:rPr lang="zh-CN" altLang="en-US" sz="1800" b="1" dirty="0" smtClean="0">
                <a:latin typeface="宋体" pitchFamily="2" charset="-122"/>
              </a:rPr>
              <a:t>＝</a:t>
            </a:r>
            <a:r>
              <a:rPr lang="en-US" altLang="zh-CN" sz="1800" b="1" dirty="0" smtClean="0">
                <a:latin typeface="宋体" pitchFamily="2" charset="-122"/>
              </a:rPr>
              <a:t>    </a:t>
            </a:r>
          </a:p>
          <a:p>
            <a:pPr algn="l"/>
            <a:r>
              <a:rPr lang="en-US" altLang="zh-CN" sz="1800" b="1" dirty="0" smtClean="0">
                <a:latin typeface="宋体" pitchFamily="2" charset="-122"/>
              </a:rPr>
              <a:t>JNZ  1 </a:t>
            </a:r>
            <a:r>
              <a:rPr lang="en-US" altLang="zh-CN" sz="1800" b="1" baseline="-25000" dirty="0" smtClean="0">
                <a:latin typeface="宋体" pitchFamily="2" charset="-122"/>
              </a:rPr>
              <a:t>  </a:t>
            </a:r>
            <a:r>
              <a:rPr lang="en-US" altLang="zh-CN" sz="1800" b="1" spc="600" dirty="0" smtClean="0">
                <a:latin typeface="宋体" pitchFamily="2" charset="-122"/>
              </a:rPr>
              <a:t>01111</a:t>
            </a:r>
            <a:r>
              <a:rPr lang="en-US" altLang="zh-CN" sz="1800" b="1" dirty="0" smtClean="0">
                <a:latin typeface="宋体" pitchFamily="2" charset="-122"/>
              </a:rPr>
              <a:t>  A</a:t>
            </a:r>
            <a:r>
              <a:rPr lang="en-US" altLang="zh-CN" sz="1800" b="1" baseline="-18000" dirty="0" smtClean="0">
                <a:latin typeface="宋体" pitchFamily="2" charset="-122"/>
              </a:rPr>
              <a:t>0</a:t>
            </a:r>
            <a:r>
              <a:rPr lang="zh-CN" altLang="en-US" sz="1800" b="1" dirty="0" smtClean="0">
                <a:latin typeface="宋体" pitchFamily="2" charset="-122"/>
              </a:rPr>
              <a:t>＝</a:t>
            </a:r>
            <a:endParaRPr lang="en-US" altLang="zh-CN" sz="1800" b="1" dirty="0" smtClean="0">
              <a:latin typeface="宋体" pitchFamily="2" charset="-122"/>
            </a:endParaRPr>
          </a:p>
          <a:p>
            <a:pPr algn="l"/>
            <a:r>
              <a:rPr lang="en-US" altLang="zh-CN" sz="1800" b="1" dirty="0" smtClean="0">
                <a:latin typeface="宋体" pitchFamily="2" charset="-122"/>
              </a:rPr>
              <a:t>MOV    </a:t>
            </a:r>
            <a:r>
              <a:rPr lang="en-US" altLang="zh-CN" sz="1800" b="1" baseline="-25000" dirty="0" smtClean="0">
                <a:latin typeface="宋体" pitchFamily="2" charset="-122"/>
              </a:rPr>
              <a:t>  </a:t>
            </a:r>
            <a:r>
              <a:rPr lang="en-US" altLang="zh-CN" sz="1800" b="1" spc="600" dirty="0" smtClean="0">
                <a:latin typeface="宋体" pitchFamily="2" charset="-122"/>
              </a:rPr>
              <a:t>10000</a:t>
            </a:r>
            <a:endParaRPr lang="en-US" altLang="zh-CN" sz="1800" b="1" dirty="0">
              <a:latin typeface="宋体" pitchFamily="2" charset="-122"/>
            </a:endParaRPr>
          </a:p>
        </p:txBody>
      </p:sp>
      <p:grpSp>
        <p:nvGrpSpPr>
          <p:cNvPr id="272" name="组合 271"/>
          <p:cNvGrpSpPr/>
          <p:nvPr/>
        </p:nvGrpSpPr>
        <p:grpSpPr>
          <a:xfrm>
            <a:off x="755576" y="4221088"/>
            <a:ext cx="4464496" cy="2097856"/>
            <a:chOff x="827584" y="980727"/>
            <a:chExt cx="4464496" cy="2097856"/>
          </a:xfrm>
        </p:grpSpPr>
        <p:sp>
          <p:nvSpPr>
            <p:cNvPr id="273" name="Rectangle 72"/>
            <p:cNvSpPr>
              <a:spLocks noChangeArrowheads="1"/>
            </p:cNvSpPr>
            <p:nvPr/>
          </p:nvSpPr>
          <p:spPr bwMode="auto">
            <a:xfrm>
              <a:off x="1187624" y="2348880"/>
              <a:ext cx="2009643" cy="55155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4" name="Text Box 94"/>
            <p:cNvSpPr txBox="1">
              <a:spLocks noChangeArrowheads="1"/>
            </p:cNvSpPr>
            <p:nvPr/>
          </p:nvSpPr>
          <p:spPr bwMode="auto">
            <a:xfrm>
              <a:off x="1979712" y="2780928"/>
              <a:ext cx="288032" cy="1444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275" name="直接箭头连接符 274"/>
            <p:cNvCxnSpPr/>
            <p:nvPr/>
          </p:nvCxnSpPr>
          <p:spPr bwMode="auto">
            <a:xfrm>
              <a:off x="2195736" y="2281038"/>
              <a:ext cx="0" cy="21805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6" name="直接箭头连接符 275"/>
            <p:cNvCxnSpPr/>
            <p:nvPr/>
          </p:nvCxnSpPr>
          <p:spPr bwMode="auto">
            <a:xfrm>
              <a:off x="1979712" y="2780928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7" name="直接箭头连接符 276"/>
            <p:cNvCxnSpPr/>
            <p:nvPr/>
          </p:nvCxnSpPr>
          <p:spPr bwMode="auto">
            <a:xfrm>
              <a:off x="2267744" y="2780928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8" name="直接箭头连接符 277"/>
            <p:cNvCxnSpPr/>
            <p:nvPr/>
          </p:nvCxnSpPr>
          <p:spPr bwMode="auto">
            <a:xfrm>
              <a:off x="2348136" y="2780928"/>
              <a:ext cx="0" cy="1132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79" name="Text Box 92"/>
            <p:cNvSpPr txBox="1">
              <a:spLocks noChangeArrowheads="1"/>
            </p:cNvSpPr>
            <p:nvPr/>
          </p:nvSpPr>
          <p:spPr bwMode="auto">
            <a:xfrm>
              <a:off x="1907704" y="2497062"/>
              <a:ext cx="540060" cy="28386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译码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280" name="直接箭头连接符 279"/>
            <p:cNvCxnSpPr/>
            <p:nvPr/>
          </p:nvCxnSpPr>
          <p:spPr bwMode="auto">
            <a:xfrm>
              <a:off x="2555776" y="2504552"/>
              <a:ext cx="0" cy="5740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1" name="直接箭头连接符 280"/>
            <p:cNvCxnSpPr/>
            <p:nvPr/>
          </p:nvCxnSpPr>
          <p:spPr bwMode="auto">
            <a:xfrm>
              <a:off x="2627784" y="2504552"/>
              <a:ext cx="0" cy="5740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2" name="直接箭头连接符 281"/>
            <p:cNvCxnSpPr/>
            <p:nvPr/>
          </p:nvCxnSpPr>
          <p:spPr bwMode="auto">
            <a:xfrm>
              <a:off x="2123728" y="2281038"/>
              <a:ext cx="0" cy="2235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3" name="直接箭头连接符 282"/>
            <p:cNvCxnSpPr/>
            <p:nvPr/>
          </p:nvCxnSpPr>
          <p:spPr bwMode="auto">
            <a:xfrm>
              <a:off x="2267744" y="2281038"/>
              <a:ext cx="0" cy="2235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4" name="直接箭头连接符 283"/>
            <p:cNvCxnSpPr/>
            <p:nvPr/>
          </p:nvCxnSpPr>
          <p:spPr bwMode="auto">
            <a:xfrm>
              <a:off x="2771800" y="2504552"/>
              <a:ext cx="0" cy="5740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5" name="直接箭头连接符 284"/>
            <p:cNvCxnSpPr/>
            <p:nvPr/>
          </p:nvCxnSpPr>
          <p:spPr bwMode="auto">
            <a:xfrm>
              <a:off x="2843808" y="2504552"/>
              <a:ext cx="0" cy="5740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6" name="直接箭头连接符 285"/>
            <p:cNvCxnSpPr/>
            <p:nvPr/>
          </p:nvCxnSpPr>
          <p:spPr bwMode="auto">
            <a:xfrm>
              <a:off x="2915816" y="2504552"/>
              <a:ext cx="0" cy="5740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7" name="直接箭头连接符 286"/>
            <p:cNvCxnSpPr/>
            <p:nvPr/>
          </p:nvCxnSpPr>
          <p:spPr bwMode="auto">
            <a:xfrm>
              <a:off x="2987824" y="2504552"/>
              <a:ext cx="0" cy="5740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8" name="直接箭头连接符 287"/>
            <p:cNvCxnSpPr/>
            <p:nvPr/>
          </p:nvCxnSpPr>
          <p:spPr bwMode="auto">
            <a:xfrm>
              <a:off x="3059832" y="2504552"/>
              <a:ext cx="0" cy="5740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9" name="直接箭头连接符 288"/>
            <p:cNvCxnSpPr/>
            <p:nvPr/>
          </p:nvCxnSpPr>
          <p:spPr bwMode="auto">
            <a:xfrm>
              <a:off x="2555776" y="2281038"/>
              <a:ext cx="0" cy="21805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0" name="直接箭头连接符 289"/>
            <p:cNvCxnSpPr/>
            <p:nvPr/>
          </p:nvCxnSpPr>
          <p:spPr bwMode="auto">
            <a:xfrm>
              <a:off x="2627784" y="2281038"/>
              <a:ext cx="0" cy="2235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1" name="直接箭头连接符 290"/>
            <p:cNvCxnSpPr/>
            <p:nvPr/>
          </p:nvCxnSpPr>
          <p:spPr bwMode="auto">
            <a:xfrm>
              <a:off x="2771800" y="2281038"/>
              <a:ext cx="0" cy="21805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2" name="直接箭头连接符 291"/>
            <p:cNvCxnSpPr/>
            <p:nvPr/>
          </p:nvCxnSpPr>
          <p:spPr bwMode="auto">
            <a:xfrm>
              <a:off x="2843808" y="2281038"/>
              <a:ext cx="0" cy="2235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3" name="直接箭头连接符 292"/>
            <p:cNvCxnSpPr/>
            <p:nvPr/>
          </p:nvCxnSpPr>
          <p:spPr bwMode="auto">
            <a:xfrm>
              <a:off x="2915816" y="2281038"/>
              <a:ext cx="0" cy="21805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4" name="直接箭头连接符 293"/>
            <p:cNvCxnSpPr/>
            <p:nvPr/>
          </p:nvCxnSpPr>
          <p:spPr bwMode="auto">
            <a:xfrm>
              <a:off x="2987824" y="2281038"/>
              <a:ext cx="0" cy="2235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5" name="直接箭头连接符 294"/>
            <p:cNvCxnSpPr/>
            <p:nvPr/>
          </p:nvCxnSpPr>
          <p:spPr bwMode="auto">
            <a:xfrm>
              <a:off x="3059832" y="2281038"/>
              <a:ext cx="0" cy="2235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6" name="Rectangle 72"/>
            <p:cNvSpPr>
              <a:spLocks noChangeArrowheads="1"/>
            </p:cNvSpPr>
            <p:nvPr/>
          </p:nvSpPr>
          <p:spPr bwMode="auto">
            <a:xfrm>
              <a:off x="2051721" y="980727"/>
              <a:ext cx="2376259" cy="792089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" name="Text Box 278"/>
            <p:cNvSpPr txBox="1">
              <a:spLocks noChangeArrowheads="1"/>
            </p:cNvSpPr>
            <p:nvPr/>
          </p:nvSpPr>
          <p:spPr bwMode="auto">
            <a:xfrm>
              <a:off x="1331640" y="1988840"/>
              <a:ext cx="1800200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操作控制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98" name="Text Box 280"/>
            <p:cNvSpPr txBox="1">
              <a:spLocks noChangeArrowheads="1"/>
            </p:cNvSpPr>
            <p:nvPr/>
          </p:nvSpPr>
          <p:spPr bwMode="auto">
            <a:xfrm>
              <a:off x="827584" y="1993701"/>
              <a:ext cx="504056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99" name="Text Box 294"/>
            <p:cNvSpPr txBox="1">
              <a:spLocks noChangeArrowheads="1"/>
            </p:cNvSpPr>
            <p:nvPr/>
          </p:nvSpPr>
          <p:spPr bwMode="auto">
            <a:xfrm rot="10800000">
              <a:off x="4068014" y="1124744"/>
              <a:ext cx="287964" cy="43135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0" tIns="10800" rIns="36000" bIns="10800" anchor="b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300" name="Text Box 298"/>
            <p:cNvSpPr txBox="1">
              <a:spLocks noChangeArrowheads="1"/>
            </p:cNvSpPr>
            <p:nvPr/>
          </p:nvSpPr>
          <p:spPr bwMode="auto">
            <a:xfrm>
              <a:off x="2267744" y="1052736"/>
              <a:ext cx="1079706" cy="5040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测试网络</a:t>
              </a:r>
            </a:p>
          </p:txBody>
        </p:sp>
        <p:cxnSp>
          <p:nvCxnSpPr>
            <p:cNvPr id="301" name="直接箭头连接符 300"/>
            <p:cNvCxnSpPr/>
            <p:nvPr/>
          </p:nvCxnSpPr>
          <p:spPr bwMode="auto">
            <a:xfrm>
              <a:off x="1774335" y="1121242"/>
              <a:ext cx="49340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2" name="直接箭头连接符 301"/>
            <p:cNvCxnSpPr/>
            <p:nvPr/>
          </p:nvCxnSpPr>
          <p:spPr bwMode="auto">
            <a:xfrm>
              <a:off x="1765952" y="1340768"/>
              <a:ext cx="50179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3" name="Text Box 134"/>
            <p:cNvSpPr txBox="1">
              <a:spLocks noChangeArrowheads="1"/>
            </p:cNvSpPr>
            <p:nvPr/>
          </p:nvSpPr>
          <p:spPr bwMode="auto">
            <a:xfrm>
              <a:off x="1403622" y="1020796"/>
              <a:ext cx="370713" cy="406214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304" name="直接箭头连接符 303"/>
            <p:cNvCxnSpPr/>
            <p:nvPr/>
          </p:nvCxnSpPr>
          <p:spPr bwMode="auto">
            <a:xfrm>
              <a:off x="1121890" y="1196752"/>
              <a:ext cx="28175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5" name="直接箭头连接符 304"/>
            <p:cNvCxnSpPr/>
            <p:nvPr/>
          </p:nvCxnSpPr>
          <p:spPr bwMode="auto">
            <a:xfrm>
              <a:off x="1115616" y="1484784"/>
              <a:ext cx="115212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6" name="Text Box 169"/>
            <p:cNvSpPr txBox="1">
              <a:spLocks noChangeArrowheads="1"/>
            </p:cNvSpPr>
            <p:nvPr/>
          </p:nvSpPr>
          <p:spPr bwMode="auto">
            <a:xfrm rot="16200000">
              <a:off x="1834007" y="1123054"/>
              <a:ext cx="219526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…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cxnSp>
          <p:nvCxnSpPr>
            <p:cNvPr id="307" name="直接箭头连接符 306"/>
            <p:cNvCxnSpPr/>
            <p:nvPr/>
          </p:nvCxnSpPr>
          <p:spPr bwMode="auto">
            <a:xfrm>
              <a:off x="3347864" y="1196752"/>
              <a:ext cx="72008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8" name="直接箭头连接符 307"/>
            <p:cNvCxnSpPr/>
            <p:nvPr/>
          </p:nvCxnSpPr>
          <p:spPr bwMode="auto">
            <a:xfrm>
              <a:off x="3707490" y="1412776"/>
              <a:ext cx="360529" cy="69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9" name="直接箭头连接符 308"/>
            <p:cNvCxnSpPr/>
            <p:nvPr/>
          </p:nvCxnSpPr>
          <p:spPr bwMode="auto">
            <a:xfrm flipV="1">
              <a:off x="4211898" y="1556792"/>
              <a:ext cx="62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0" name="矩形 309"/>
            <p:cNvSpPr/>
            <p:nvPr/>
          </p:nvSpPr>
          <p:spPr bwMode="auto">
            <a:xfrm>
              <a:off x="4067944" y="1377216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11" name="矩形 310"/>
            <p:cNvSpPr/>
            <p:nvPr/>
          </p:nvSpPr>
          <p:spPr bwMode="auto">
            <a:xfrm>
              <a:off x="4076328" y="1159670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12" name="直接箭头连接符 311"/>
            <p:cNvCxnSpPr/>
            <p:nvPr/>
          </p:nvCxnSpPr>
          <p:spPr bwMode="auto">
            <a:xfrm flipV="1">
              <a:off x="3707904" y="1412777"/>
              <a:ext cx="0" cy="43100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13" name="直接箭头连接符 312"/>
            <p:cNvCxnSpPr/>
            <p:nvPr/>
          </p:nvCxnSpPr>
          <p:spPr bwMode="auto">
            <a:xfrm>
              <a:off x="4355976" y="1340768"/>
              <a:ext cx="36011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4" name="Text Box 280"/>
            <p:cNvSpPr txBox="1">
              <a:spLocks noChangeArrowheads="1"/>
            </p:cNvSpPr>
            <p:nvPr/>
          </p:nvSpPr>
          <p:spPr bwMode="auto">
            <a:xfrm>
              <a:off x="827584" y="1340768"/>
              <a:ext cx="288032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ZF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315" name="Text Box 280"/>
            <p:cNvSpPr txBox="1">
              <a:spLocks noChangeArrowheads="1"/>
            </p:cNvSpPr>
            <p:nvPr/>
          </p:nvSpPr>
          <p:spPr bwMode="auto">
            <a:xfrm>
              <a:off x="827584" y="1052736"/>
              <a:ext cx="288032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OP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cxnSp>
          <p:nvCxnSpPr>
            <p:cNvPr id="316" name="直接箭头连接符 177"/>
            <p:cNvCxnSpPr/>
            <p:nvPr/>
          </p:nvCxnSpPr>
          <p:spPr bwMode="auto">
            <a:xfrm flipV="1">
              <a:off x="3527849" y="1700808"/>
              <a:ext cx="685203" cy="285952"/>
            </a:xfrm>
            <a:prstGeom prst="bentConnector3">
              <a:avLst>
                <a:gd name="adj1" fmla="val -2824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17" name="直接箭头连接符 177"/>
            <p:cNvCxnSpPr/>
            <p:nvPr/>
          </p:nvCxnSpPr>
          <p:spPr bwMode="auto">
            <a:xfrm rot="10800000">
              <a:off x="3710088" y="1844824"/>
              <a:ext cx="1005928" cy="141935"/>
            </a:xfrm>
            <a:prstGeom prst="bentConnector3">
              <a:avLst>
                <a:gd name="adj1" fmla="val 762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18" name="Text Box 142"/>
            <p:cNvSpPr txBox="1">
              <a:spLocks noChangeArrowheads="1"/>
            </p:cNvSpPr>
            <p:nvPr/>
          </p:nvSpPr>
          <p:spPr bwMode="auto">
            <a:xfrm>
              <a:off x="4716016" y="1196752"/>
              <a:ext cx="576064" cy="287338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19" name="Text Box 44"/>
            <p:cNvSpPr txBox="1">
              <a:spLocks noChangeArrowheads="1"/>
            </p:cNvSpPr>
            <p:nvPr/>
          </p:nvSpPr>
          <p:spPr bwMode="auto">
            <a:xfrm>
              <a:off x="3131717" y="1988840"/>
              <a:ext cx="2160363" cy="28803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方式</a:t>
              </a:r>
              <a:r>
                <a:rPr lang="zh-CN" altLang="en-US" sz="1800" b="1" dirty="0" smtClean="0">
                  <a:latin typeface="宋体" pitchFamily="2" charset="-122"/>
                </a:rPr>
                <a:t>位</a:t>
              </a:r>
              <a:r>
                <a:rPr lang="en-US" altLang="zh-CN" sz="1800" b="1" dirty="0" smtClean="0">
                  <a:latin typeface="宋体" pitchFamily="2" charset="-122"/>
                </a:rPr>
                <a:t>F </a:t>
              </a:r>
              <a:r>
                <a:rPr lang="en-US" altLang="zh-CN" sz="1800" b="1" baseline="-25000" dirty="0" smtClean="0">
                  <a:latin typeface="宋体" pitchFamily="2" charset="-122"/>
                </a:rPr>
                <a:t> </a:t>
              </a:r>
              <a:r>
                <a:rPr lang="zh-CN" altLang="en-US" sz="1800" b="1" dirty="0" smtClean="0">
                  <a:latin typeface="宋体" pitchFamily="2" charset="-122"/>
                </a:rPr>
                <a:t>地址参数</a:t>
              </a:r>
              <a:r>
                <a:rPr lang="en-US" altLang="zh-CN" sz="1800" b="1" dirty="0" smtClean="0">
                  <a:latin typeface="宋体" pitchFamily="2" charset="-122"/>
                </a:rPr>
                <a:t>P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320" name="直接连接符 319"/>
            <p:cNvCxnSpPr/>
            <p:nvPr/>
          </p:nvCxnSpPr>
          <p:spPr bwMode="auto">
            <a:xfrm>
              <a:off x="4067944" y="1988840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1" name="Text Box 94"/>
            <p:cNvSpPr txBox="1">
              <a:spLocks noChangeArrowheads="1"/>
            </p:cNvSpPr>
            <p:nvPr/>
          </p:nvSpPr>
          <p:spPr bwMode="auto">
            <a:xfrm>
              <a:off x="1367644" y="2780928"/>
              <a:ext cx="288032" cy="1444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322" name="直接箭头连接符 321"/>
            <p:cNvCxnSpPr/>
            <p:nvPr/>
          </p:nvCxnSpPr>
          <p:spPr bwMode="auto">
            <a:xfrm>
              <a:off x="1583668" y="2281038"/>
              <a:ext cx="0" cy="21805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3" name="直接箭头连接符 322"/>
            <p:cNvCxnSpPr/>
            <p:nvPr/>
          </p:nvCxnSpPr>
          <p:spPr bwMode="auto">
            <a:xfrm>
              <a:off x="1367644" y="2780928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4" name="直接箭头连接符 323"/>
            <p:cNvCxnSpPr/>
            <p:nvPr/>
          </p:nvCxnSpPr>
          <p:spPr bwMode="auto">
            <a:xfrm>
              <a:off x="1655676" y="2780928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5" name="直接箭头连接符 324"/>
            <p:cNvCxnSpPr/>
            <p:nvPr/>
          </p:nvCxnSpPr>
          <p:spPr bwMode="auto">
            <a:xfrm>
              <a:off x="1736068" y="2780928"/>
              <a:ext cx="0" cy="1132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26" name="Text Box 92"/>
            <p:cNvSpPr txBox="1">
              <a:spLocks noChangeArrowheads="1"/>
            </p:cNvSpPr>
            <p:nvPr/>
          </p:nvSpPr>
          <p:spPr bwMode="auto">
            <a:xfrm>
              <a:off x="1295636" y="2497062"/>
              <a:ext cx="540060" cy="28386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译码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327" name="直接箭头连接符 326"/>
            <p:cNvCxnSpPr/>
            <p:nvPr/>
          </p:nvCxnSpPr>
          <p:spPr bwMode="auto">
            <a:xfrm>
              <a:off x="1511660" y="2281038"/>
              <a:ext cx="0" cy="2235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8" name="直接箭头连接符 327"/>
            <p:cNvCxnSpPr/>
            <p:nvPr/>
          </p:nvCxnSpPr>
          <p:spPr bwMode="auto">
            <a:xfrm>
              <a:off x="1655676" y="2281038"/>
              <a:ext cx="0" cy="2235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9" name="直接箭头连接符 328"/>
            <p:cNvCxnSpPr/>
            <p:nvPr/>
          </p:nvCxnSpPr>
          <p:spPr bwMode="auto">
            <a:xfrm flipV="1">
              <a:off x="3674084" y="1160748"/>
              <a:ext cx="72008" cy="7200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30" name="Text Box 201"/>
            <p:cNvSpPr txBox="1">
              <a:spLocks noChangeArrowheads="1"/>
            </p:cNvSpPr>
            <p:nvPr/>
          </p:nvSpPr>
          <p:spPr bwMode="auto">
            <a:xfrm>
              <a:off x="3586659" y="1017176"/>
              <a:ext cx="142453" cy="144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5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5</a:t>
              </a:r>
              <a:endParaRPr lang="en-US" altLang="zh-CN" sz="1600" b="1" baseline="-14000" dirty="0">
                <a:latin typeface="宋体" pitchFamily="2" charset="-122"/>
              </a:endParaRPr>
            </a:p>
          </p:txBody>
        </p:sp>
      </p:grpSp>
      <p:sp>
        <p:nvSpPr>
          <p:cNvPr id="101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02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153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271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2A12-898D-4E70-B039-A0BBB198FE96}" type="slidenum">
              <a:rPr lang="en-US" altLang="zh-CN"/>
              <a:pPr/>
              <a:t>82</a:t>
            </a:fld>
            <a:endParaRPr lang="en-US" altLang="zh-CN" dirty="0"/>
          </a:p>
        </p:txBody>
      </p:sp>
      <p:sp>
        <p:nvSpPr>
          <p:cNvPr id="424164" name="Text Box 228"/>
          <p:cNvSpPr txBox="1">
            <a:spLocks noChangeArrowheads="1"/>
          </p:cNvSpPr>
          <p:nvPr/>
        </p:nvSpPr>
        <p:spPr bwMode="auto">
          <a:xfrm>
            <a:off x="179388" y="260648"/>
            <a:ext cx="8785225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、硬布线、微程序控制器组成对比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CU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组成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ID</a:t>
            </a:r>
            <a:r>
              <a:rPr lang="zh-CN" altLang="en-US" b="1" dirty="0" smtClean="0">
                <a:latin typeface="宋体" pitchFamily="2" charset="-122"/>
              </a:rPr>
              <a:t>、时序信号形成电路、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控制信号形成电路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ID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组成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按指令格式译码，输出</a:t>
            </a:r>
            <a:r>
              <a:rPr lang="en-US" altLang="zh-CN" sz="2200" b="1" dirty="0" smtClean="0">
                <a:latin typeface="宋体" pitchFamily="2" charset="-122"/>
              </a:rPr>
              <a:t>OP</a:t>
            </a:r>
            <a:r>
              <a:rPr lang="zh-CN" altLang="en-US" sz="2200" b="1" dirty="0" smtClean="0">
                <a:latin typeface="宋体" pitchFamily="2" charset="-122"/>
              </a:rPr>
              <a:t>、寻址方式信号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时序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信号形成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电路组成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1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en-US" altLang="zh-CN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b="1" dirty="0" err="1" smtClean="0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控制信号形成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电路组成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4716016" y="2492896"/>
            <a:ext cx="4106825" cy="3311673"/>
            <a:chOff x="4785655" y="1700809"/>
            <a:chExt cx="4106825" cy="3311673"/>
          </a:xfrm>
        </p:grpSpPr>
        <p:sp>
          <p:nvSpPr>
            <p:cNvPr id="95" name="Rectangle 120" descr="轮廓式菱形"/>
            <p:cNvSpPr>
              <a:spLocks noChangeArrowheads="1"/>
            </p:cNvSpPr>
            <p:nvPr/>
          </p:nvSpPr>
          <p:spPr bwMode="auto">
            <a:xfrm>
              <a:off x="6156176" y="2489560"/>
              <a:ext cx="2736304" cy="194911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96" name="直接箭头连接符 95"/>
            <p:cNvCxnSpPr/>
            <p:nvPr/>
          </p:nvCxnSpPr>
          <p:spPr bwMode="auto">
            <a:xfrm>
              <a:off x="4793946" y="3429000"/>
              <a:ext cx="42224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7" name="Text Box 162"/>
            <p:cNvSpPr txBox="1">
              <a:spLocks noChangeArrowheads="1"/>
            </p:cNvSpPr>
            <p:nvPr/>
          </p:nvSpPr>
          <p:spPr bwMode="auto">
            <a:xfrm>
              <a:off x="4785655" y="3140968"/>
              <a:ext cx="434416" cy="2893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600" b="1" dirty="0" smtClean="0">
                  <a:latin typeface="+mn-ea"/>
                  <a:ea typeface="+mn-ea"/>
                </a:rPr>
                <a:t>CLK</a:t>
              </a:r>
            </a:p>
          </p:txBody>
        </p:sp>
        <p:sp>
          <p:nvSpPr>
            <p:cNvPr id="101" name="Text Box 162"/>
            <p:cNvSpPr txBox="1">
              <a:spLocks noChangeArrowheads="1"/>
            </p:cNvSpPr>
            <p:nvPr/>
          </p:nvSpPr>
          <p:spPr bwMode="auto">
            <a:xfrm>
              <a:off x="5656175" y="4437112"/>
              <a:ext cx="3236305" cy="288032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600" b="1" dirty="0" smtClean="0">
                  <a:latin typeface="+mn-ea"/>
                </a:rPr>
                <a:t>工作脉冲           </a:t>
              </a:r>
              <a:r>
                <a:rPr lang="en-US" altLang="zh-CN" sz="1600" dirty="0" err="1" smtClean="0"/>
                <a:t>μ</a:t>
              </a:r>
              <a:r>
                <a:rPr lang="en-US" altLang="zh-CN" sz="1600" b="1" dirty="0" err="1" smtClean="0">
                  <a:latin typeface="+mn-ea"/>
                  <a:ea typeface="+mn-ea"/>
                </a:rPr>
                <a:t>OP</a:t>
              </a:r>
              <a:r>
                <a:rPr lang="zh-CN" altLang="en-US" sz="1600" b="1" dirty="0" smtClean="0"/>
                <a:t>控制信号</a:t>
              </a:r>
              <a:endParaRPr lang="zh-CN" altLang="en-US" sz="1600" b="1" dirty="0"/>
            </a:p>
          </p:txBody>
        </p:sp>
        <p:sp>
          <p:nvSpPr>
            <p:cNvPr id="102" name="Text Box 101"/>
            <p:cNvSpPr txBox="1">
              <a:spLocks noChangeArrowheads="1"/>
            </p:cNvSpPr>
            <p:nvPr/>
          </p:nvSpPr>
          <p:spPr bwMode="auto">
            <a:xfrm>
              <a:off x="5214327" y="2348880"/>
              <a:ext cx="499319" cy="1944216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时序信号形成电路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03" name="Text Box 162"/>
            <p:cNvSpPr txBox="1">
              <a:spLocks noChangeArrowheads="1"/>
            </p:cNvSpPr>
            <p:nvPr/>
          </p:nvSpPr>
          <p:spPr bwMode="auto">
            <a:xfrm>
              <a:off x="4792078" y="4725144"/>
              <a:ext cx="4098533" cy="28733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/>
                <a:t>数据通路</a:t>
              </a:r>
              <a:endParaRPr lang="zh-CN" altLang="en-US" sz="1800" b="1" dirty="0"/>
            </a:p>
          </p:txBody>
        </p:sp>
        <p:sp>
          <p:nvSpPr>
            <p:cNvPr id="104" name="Text Box 169"/>
            <p:cNvSpPr txBox="1">
              <a:spLocks noChangeArrowheads="1"/>
            </p:cNvSpPr>
            <p:nvPr/>
          </p:nvSpPr>
          <p:spPr bwMode="auto">
            <a:xfrm>
              <a:off x="6948264" y="4437111"/>
              <a:ext cx="646113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……</a:t>
              </a:r>
            </a:p>
          </p:txBody>
        </p:sp>
        <p:cxnSp>
          <p:nvCxnSpPr>
            <p:cNvPr id="105" name="直接箭头连接符 104"/>
            <p:cNvCxnSpPr/>
            <p:nvPr/>
          </p:nvCxnSpPr>
          <p:spPr bwMode="auto">
            <a:xfrm>
              <a:off x="6948264" y="4365103"/>
              <a:ext cx="0" cy="3600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6" name="直接箭头连接符 105"/>
            <p:cNvCxnSpPr/>
            <p:nvPr/>
          </p:nvCxnSpPr>
          <p:spPr bwMode="auto">
            <a:xfrm>
              <a:off x="7596336" y="4365103"/>
              <a:ext cx="0" cy="3600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7" name="直接箭头连接符 106"/>
            <p:cNvCxnSpPr/>
            <p:nvPr/>
          </p:nvCxnSpPr>
          <p:spPr bwMode="auto">
            <a:xfrm>
              <a:off x="5286335" y="4293096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箭头连接符 107"/>
            <p:cNvCxnSpPr/>
            <p:nvPr/>
          </p:nvCxnSpPr>
          <p:spPr bwMode="auto">
            <a:xfrm>
              <a:off x="5574367" y="4293096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9" name="Text Box 169"/>
            <p:cNvSpPr txBox="1">
              <a:spLocks noChangeArrowheads="1"/>
            </p:cNvSpPr>
            <p:nvPr/>
          </p:nvSpPr>
          <p:spPr bwMode="auto">
            <a:xfrm>
              <a:off x="5286335" y="4437235"/>
              <a:ext cx="288032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+mn-ea"/>
                  <a:ea typeface="+mn-ea"/>
                </a:rPr>
                <a:t>…</a:t>
              </a:r>
              <a:endParaRPr lang="en-US" altLang="zh-CN" sz="1800" b="1" dirty="0">
                <a:solidFill>
                  <a:srgbClr val="990099"/>
                </a:solidFill>
                <a:latin typeface="+mn-ea"/>
                <a:ea typeface="+mn-ea"/>
              </a:endParaRPr>
            </a:p>
          </p:txBody>
        </p:sp>
        <p:cxnSp>
          <p:nvCxnSpPr>
            <p:cNvPr id="110" name="直接箭头连接符 109"/>
            <p:cNvCxnSpPr/>
            <p:nvPr/>
          </p:nvCxnSpPr>
          <p:spPr bwMode="auto">
            <a:xfrm flipV="1">
              <a:off x="5074189" y="3573016"/>
              <a:ext cx="144016" cy="206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1" name="Text Box 162"/>
            <p:cNvSpPr txBox="1">
              <a:spLocks noChangeArrowheads="1"/>
            </p:cNvSpPr>
            <p:nvPr/>
          </p:nvSpPr>
          <p:spPr bwMode="auto">
            <a:xfrm>
              <a:off x="4792079" y="3645024"/>
              <a:ext cx="282110" cy="8640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0" tIns="10800" rIns="36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/>
                <a:t>操作状态</a:t>
              </a:r>
              <a:endParaRPr lang="zh-CN" altLang="en-US" sz="1600" b="1" dirty="0"/>
            </a:p>
          </p:txBody>
        </p:sp>
        <p:cxnSp>
          <p:nvCxnSpPr>
            <p:cNvPr id="112" name="直接箭头连接符 111"/>
            <p:cNvCxnSpPr/>
            <p:nvPr/>
          </p:nvCxnSpPr>
          <p:spPr bwMode="auto">
            <a:xfrm>
              <a:off x="5074189" y="3572123"/>
              <a:ext cx="0" cy="115302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3" name="直接箭头连接符 112"/>
            <p:cNvCxnSpPr/>
            <p:nvPr/>
          </p:nvCxnSpPr>
          <p:spPr bwMode="auto">
            <a:xfrm>
              <a:off x="6826855" y="2342208"/>
              <a:ext cx="0" cy="29470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113"/>
            <p:cNvCxnSpPr/>
            <p:nvPr/>
          </p:nvCxnSpPr>
          <p:spPr bwMode="auto">
            <a:xfrm>
              <a:off x="6538823" y="2342208"/>
              <a:ext cx="0" cy="29470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5" name="Text Box 134"/>
            <p:cNvSpPr txBox="1">
              <a:spLocks noChangeArrowheads="1"/>
            </p:cNvSpPr>
            <p:nvPr/>
          </p:nvSpPr>
          <p:spPr bwMode="auto">
            <a:xfrm>
              <a:off x="6444208" y="2132856"/>
              <a:ext cx="504056" cy="216024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16" name="直接箭头连接符 115"/>
            <p:cNvCxnSpPr/>
            <p:nvPr/>
          </p:nvCxnSpPr>
          <p:spPr bwMode="auto">
            <a:xfrm>
              <a:off x="6732241" y="1971155"/>
              <a:ext cx="0" cy="1617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直接箭头连接符 116"/>
            <p:cNvCxnSpPr/>
            <p:nvPr/>
          </p:nvCxnSpPr>
          <p:spPr bwMode="auto">
            <a:xfrm>
              <a:off x="7308305" y="1988840"/>
              <a:ext cx="0" cy="637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直接箭头连接符 117"/>
            <p:cNvCxnSpPr/>
            <p:nvPr/>
          </p:nvCxnSpPr>
          <p:spPr bwMode="auto">
            <a:xfrm>
              <a:off x="8388425" y="1996762"/>
              <a:ext cx="0" cy="63809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9" name="Text Box 169"/>
            <p:cNvSpPr txBox="1">
              <a:spLocks noChangeArrowheads="1"/>
            </p:cNvSpPr>
            <p:nvPr/>
          </p:nvSpPr>
          <p:spPr bwMode="auto">
            <a:xfrm>
              <a:off x="6539171" y="2348880"/>
              <a:ext cx="287684" cy="1440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…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120" name="Text Box 134"/>
            <p:cNvSpPr txBox="1">
              <a:spLocks noChangeArrowheads="1"/>
            </p:cNvSpPr>
            <p:nvPr/>
          </p:nvSpPr>
          <p:spPr bwMode="auto">
            <a:xfrm>
              <a:off x="6447191" y="1700809"/>
              <a:ext cx="501073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1" name="Text Box 134"/>
            <p:cNvSpPr txBox="1">
              <a:spLocks noChangeArrowheads="1"/>
            </p:cNvSpPr>
            <p:nvPr/>
          </p:nvSpPr>
          <p:spPr bwMode="auto">
            <a:xfrm>
              <a:off x="7096644" y="1700809"/>
              <a:ext cx="643710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PSR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2" name="Text Box 134"/>
            <p:cNvSpPr txBox="1">
              <a:spLocks noChangeArrowheads="1"/>
            </p:cNvSpPr>
            <p:nvPr/>
          </p:nvSpPr>
          <p:spPr bwMode="auto">
            <a:xfrm>
              <a:off x="7884369" y="1700809"/>
              <a:ext cx="1008111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中断机构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3" name="Text Box 162"/>
            <p:cNvSpPr txBox="1">
              <a:spLocks noChangeArrowheads="1"/>
            </p:cNvSpPr>
            <p:nvPr/>
          </p:nvSpPr>
          <p:spPr bwMode="auto">
            <a:xfrm>
              <a:off x="7922457" y="1989437"/>
              <a:ext cx="465968" cy="5034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/>
                <a:t>机器状态</a:t>
              </a:r>
              <a:endParaRPr lang="zh-CN" altLang="en-US" sz="1600" b="1" dirty="0"/>
            </a:p>
          </p:txBody>
        </p:sp>
        <p:sp>
          <p:nvSpPr>
            <p:cNvPr id="124" name="Text Box 162"/>
            <p:cNvSpPr txBox="1">
              <a:spLocks noChangeArrowheads="1"/>
            </p:cNvSpPr>
            <p:nvPr/>
          </p:nvSpPr>
          <p:spPr bwMode="auto">
            <a:xfrm>
              <a:off x="7308305" y="1988841"/>
              <a:ext cx="489531" cy="5034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/>
                <a:t>程序状态</a:t>
              </a:r>
              <a:endParaRPr lang="zh-CN" altLang="en-US" sz="1600" b="1" dirty="0"/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319292" y="2492896"/>
            <a:ext cx="4108692" cy="3311673"/>
            <a:chOff x="249151" y="1700809"/>
            <a:chExt cx="4108692" cy="3311673"/>
          </a:xfrm>
        </p:grpSpPr>
        <p:sp>
          <p:nvSpPr>
            <p:cNvPr id="139" name="Text Box 162"/>
            <p:cNvSpPr txBox="1">
              <a:spLocks noChangeArrowheads="1"/>
            </p:cNvSpPr>
            <p:nvPr/>
          </p:nvSpPr>
          <p:spPr bwMode="auto">
            <a:xfrm>
              <a:off x="1121538" y="4437112"/>
              <a:ext cx="3236305" cy="288032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600" b="1" dirty="0" smtClean="0">
                  <a:latin typeface="+mn-ea"/>
                </a:rPr>
                <a:t>工作脉冲           </a:t>
              </a:r>
              <a:r>
                <a:rPr lang="en-US" altLang="zh-CN" sz="1600" dirty="0" err="1" smtClean="0"/>
                <a:t>μ</a:t>
              </a:r>
              <a:r>
                <a:rPr lang="en-US" altLang="zh-CN" sz="1600" b="1" dirty="0" err="1" smtClean="0">
                  <a:latin typeface="+mn-ea"/>
                  <a:ea typeface="+mn-ea"/>
                </a:rPr>
                <a:t>OP</a:t>
              </a:r>
              <a:r>
                <a:rPr lang="zh-CN" altLang="en-US" sz="1600" b="1" dirty="0" smtClean="0"/>
                <a:t>控制信号</a:t>
              </a:r>
              <a:endParaRPr lang="zh-CN" altLang="en-US" sz="1600" b="1" dirty="0"/>
            </a:p>
          </p:txBody>
        </p:sp>
        <p:sp>
          <p:nvSpPr>
            <p:cNvPr id="140" name="Text Box 101"/>
            <p:cNvSpPr txBox="1">
              <a:spLocks noChangeArrowheads="1"/>
            </p:cNvSpPr>
            <p:nvPr/>
          </p:nvSpPr>
          <p:spPr bwMode="auto">
            <a:xfrm>
              <a:off x="679690" y="2348880"/>
              <a:ext cx="499319" cy="1944216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时序信号形成电路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41" name="Rectangle 120" descr="轮廓式菱形"/>
            <p:cNvSpPr>
              <a:spLocks noChangeArrowheads="1"/>
            </p:cNvSpPr>
            <p:nvPr/>
          </p:nvSpPr>
          <p:spPr bwMode="auto">
            <a:xfrm>
              <a:off x="1619671" y="2489559"/>
              <a:ext cx="2736304" cy="194911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+mn-ea"/>
                  <a:ea typeface="+mn-ea"/>
                </a:rPr>
                <a:t>OP</a:t>
              </a:r>
              <a:r>
                <a:rPr lang="zh-CN" altLang="en-US" sz="1800" b="1" dirty="0" smtClean="0">
                  <a:latin typeface="+mn-ea"/>
                  <a:ea typeface="+mn-ea"/>
                </a:rPr>
                <a:t>控制信号形成电路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endParaRPr lang="en-US" altLang="zh-CN" sz="1800" b="1" dirty="0">
                <a:latin typeface="+mn-ea"/>
                <a:ea typeface="+mn-ea"/>
              </a:endParaRPr>
            </a:p>
            <a:p>
              <a:endParaRPr lang="en-US" altLang="zh-CN" sz="1800" b="1" dirty="0" smtClean="0">
                <a:latin typeface="+mn-ea"/>
                <a:ea typeface="+mn-ea"/>
              </a:endParaRPr>
            </a:p>
            <a:p>
              <a:endParaRPr lang="zh-CN" altLang="en-US" b="1" dirty="0">
                <a:latin typeface="+mn-ea"/>
                <a:ea typeface="+mn-ea"/>
              </a:endParaRPr>
            </a:p>
          </p:txBody>
        </p:sp>
        <p:sp>
          <p:nvSpPr>
            <p:cNvPr id="142" name="Text Box 162"/>
            <p:cNvSpPr txBox="1">
              <a:spLocks noChangeArrowheads="1"/>
            </p:cNvSpPr>
            <p:nvPr/>
          </p:nvSpPr>
          <p:spPr bwMode="auto">
            <a:xfrm>
              <a:off x="257441" y="4725144"/>
              <a:ext cx="4098533" cy="28733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/>
                <a:t>数据通路</a:t>
              </a:r>
              <a:endParaRPr lang="zh-CN" altLang="en-US" sz="1800" b="1" dirty="0"/>
            </a:p>
          </p:txBody>
        </p:sp>
        <p:sp>
          <p:nvSpPr>
            <p:cNvPr id="143" name="Text Box 169"/>
            <p:cNvSpPr txBox="1">
              <a:spLocks noChangeArrowheads="1"/>
            </p:cNvSpPr>
            <p:nvPr/>
          </p:nvSpPr>
          <p:spPr bwMode="auto">
            <a:xfrm>
              <a:off x="2411760" y="4437111"/>
              <a:ext cx="646113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……</a:t>
              </a:r>
            </a:p>
          </p:txBody>
        </p:sp>
        <p:cxnSp>
          <p:nvCxnSpPr>
            <p:cNvPr id="144" name="直接箭头连接符 143"/>
            <p:cNvCxnSpPr/>
            <p:nvPr/>
          </p:nvCxnSpPr>
          <p:spPr bwMode="auto">
            <a:xfrm>
              <a:off x="2411760" y="4365103"/>
              <a:ext cx="0" cy="3600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5" name="直接箭头连接符 144"/>
            <p:cNvCxnSpPr/>
            <p:nvPr/>
          </p:nvCxnSpPr>
          <p:spPr bwMode="auto">
            <a:xfrm>
              <a:off x="3059832" y="4365103"/>
              <a:ext cx="0" cy="3600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6" name="直接箭头连接符 145"/>
            <p:cNvCxnSpPr/>
            <p:nvPr/>
          </p:nvCxnSpPr>
          <p:spPr bwMode="auto">
            <a:xfrm>
              <a:off x="2290350" y="2342208"/>
              <a:ext cx="0" cy="29470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7" name="直接箭头连接符 146"/>
            <p:cNvCxnSpPr/>
            <p:nvPr/>
          </p:nvCxnSpPr>
          <p:spPr bwMode="auto">
            <a:xfrm>
              <a:off x="2002318" y="2342208"/>
              <a:ext cx="0" cy="29470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8" name="Text Box 134"/>
            <p:cNvSpPr txBox="1">
              <a:spLocks noChangeArrowheads="1"/>
            </p:cNvSpPr>
            <p:nvPr/>
          </p:nvSpPr>
          <p:spPr bwMode="auto">
            <a:xfrm>
              <a:off x="1907703" y="2132856"/>
              <a:ext cx="504056" cy="216024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49" name="直接箭头连接符 148"/>
            <p:cNvCxnSpPr/>
            <p:nvPr/>
          </p:nvCxnSpPr>
          <p:spPr bwMode="auto">
            <a:xfrm>
              <a:off x="2195736" y="1971155"/>
              <a:ext cx="0" cy="1617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0" name="直接箭头连接符 149"/>
            <p:cNvCxnSpPr/>
            <p:nvPr/>
          </p:nvCxnSpPr>
          <p:spPr bwMode="auto">
            <a:xfrm>
              <a:off x="2771800" y="1988840"/>
              <a:ext cx="0" cy="637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1" name="直接箭头连接符 150"/>
            <p:cNvCxnSpPr/>
            <p:nvPr/>
          </p:nvCxnSpPr>
          <p:spPr bwMode="auto">
            <a:xfrm>
              <a:off x="3851920" y="1996762"/>
              <a:ext cx="0" cy="63809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3" name="直接箭头连接符 152"/>
            <p:cNvCxnSpPr/>
            <p:nvPr/>
          </p:nvCxnSpPr>
          <p:spPr bwMode="auto">
            <a:xfrm>
              <a:off x="751698" y="4293096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4" name="直接箭头连接符 153"/>
            <p:cNvCxnSpPr/>
            <p:nvPr/>
          </p:nvCxnSpPr>
          <p:spPr bwMode="auto">
            <a:xfrm>
              <a:off x="1039730" y="4293096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5" name="Text Box 169"/>
            <p:cNvSpPr txBox="1">
              <a:spLocks noChangeArrowheads="1"/>
            </p:cNvSpPr>
            <p:nvPr/>
          </p:nvSpPr>
          <p:spPr bwMode="auto">
            <a:xfrm>
              <a:off x="751698" y="4437235"/>
              <a:ext cx="288032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+mn-ea"/>
                  <a:ea typeface="+mn-ea"/>
                </a:rPr>
                <a:t>…</a:t>
              </a:r>
              <a:endParaRPr lang="en-US" altLang="zh-CN" sz="1800" b="1" dirty="0">
                <a:solidFill>
                  <a:srgbClr val="990099"/>
                </a:solidFill>
                <a:latin typeface="+mn-ea"/>
                <a:ea typeface="+mn-ea"/>
              </a:endParaRPr>
            </a:p>
          </p:txBody>
        </p:sp>
        <p:cxnSp>
          <p:nvCxnSpPr>
            <p:cNvPr id="156" name="直接箭头连接符 155"/>
            <p:cNvCxnSpPr/>
            <p:nvPr/>
          </p:nvCxnSpPr>
          <p:spPr bwMode="auto">
            <a:xfrm flipV="1">
              <a:off x="539552" y="3573016"/>
              <a:ext cx="144016" cy="206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7" name="直接箭头连接符 156"/>
            <p:cNvCxnSpPr/>
            <p:nvPr/>
          </p:nvCxnSpPr>
          <p:spPr bwMode="auto">
            <a:xfrm>
              <a:off x="257442" y="2996952"/>
              <a:ext cx="42224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8" name="Text Box 169"/>
            <p:cNvSpPr txBox="1">
              <a:spLocks noChangeArrowheads="1"/>
            </p:cNvSpPr>
            <p:nvPr/>
          </p:nvSpPr>
          <p:spPr bwMode="auto">
            <a:xfrm>
              <a:off x="2002666" y="2348880"/>
              <a:ext cx="287684" cy="1440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…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159" name="Text Box 162"/>
            <p:cNvSpPr txBox="1">
              <a:spLocks noChangeArrowheads="1"/>
            </p:cNvSpPr>
            <p:nvPr/>
          </p:nvSpPr>
          <p:spPr bwMode="auto">
            <a:xfrm>
              <a:off x="249151" y="2708920"/>
              <a:ext cx="434416" cy="2893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600" b="1" dirty="0" smtClean="0">
                  <a:latin typeface="+mn-ea"/>
                  <a:ea typeface="+mn-ea"/>
                </a:rPr>
                <a:t>CLK</a:t>
              </a:r>
            </a:p>
          </p:txBody>
        </p:sp>
        <p:sp>
          <p:nvSpPr>
            <p:cNvPr id="164" name="Text Box 134"/>
            <p:cNvSpPr txBox="1">
              <a:spLocks noChangeArrowheads="1"/>
            </p:cNvSpPr>
            <p:nvPr/>
          </p:nvSpPr>
          <p:spPr bwMode="auto">
            <a:xfrm>
              <a:off x="1910686" y="1700809"/>
              <a:ext cx="501073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5" name="Text Box 134"/>
            <p:cNvSpPr txBox="1">
              <a:spLocks noChangeArrowheads="1"/>
            </p:cNvSpPr>
            <p:nvPr/>
          </p:nvSpPr>
          <p:spPr bwMode="auto">
            <a:xfrm>
              <a:off x="2560139" y="1700809"/>
              <a:ext cx="643710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PSR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6" name="Text Box 134"/>
            <p:cNvSpPr txBox="1">
              <a:spLocks noChangeArrowheads="1"/>
            </p:cNvSpPr>
            <p:nvPr/>
          </p:nvSpPr>
          <p:spPr bwMode="auto">
            <a:xfrm>
              <a:off x="3347864" y="1700809"/>
              <a:ext cx="1008111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中断机构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7" name="Text Box 162"/>
            <p:cNvSpPr txBox="1">
              <a:spLocks noChangeArrowheads="1"/>
            </p:cNvSpPr>
            <p:nvPr/>
          </p:nvSpPr>
          <p:spPr bwMode="auto">
            <a:xfrm>
              <a:off x="3385952" y="1989437"/>
              <a:ext cx="465968" cy="5034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/>
                <a:t>机器状态</a:t>
              </a:r>
              <a:endParaRPr lang="zh-CN" altLang="en-US" sz="1600" b="1" dirty="0"/>
            </a:p>
          </p:txBody>
        </p:sp>
        <p:sp>
          <p:nvSpPr>
            <p:cNvPr id="168" name="Text Box 162"/>
            <p:cNvSpPr txBox="1">
              <a:spLocks noChangeArrowheads="1"/>
            </p:cNvSpPr>
            <p:nvPr/>
          </p:nvSpPr>
          <p:spPr bwMode="auto">
            <a:xfrm>
              <a:off x="2771800" y="1988841"/>
              <a:ext cx="489531" cy="5034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/>
                <a:t>程序状态</a:t>
              </a:r>
              <a:endParaRPr lang="zh-CN" altLang="en-US" sz="1600" b="1" dirty="0"/>
            </a:p>
          </p:txBody>
        </p:sp>
        <p:sp>
          <p:nvSpPr>
            <p:cNvPr id="169" name="Text Box 162"/>
            <p:cNvSpPr txBox="1">
              <a:spLocks noChangeArrowheads="1"/>
            </p:cNvSpPr>
            <p:nvPr/>
          </p:nvSpPr>
          <p:spPr bwMode="auto">
            <a:xfrm>
              <a:off x="257442" y="3645024"/>
              <a:ext cx="282110" cy="8640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0" tIns="10800" rIns="36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/>
                <a:t>操作状态</a:t>
              </a:r>
              <a:endParaRPr lang="zh-CN" altLang="en-US" sz="1600" b="1" dirty="0"/>
            </a:p>
          </p:txBody>
        </p:sp>
        <p:cxnSp>
          <p:nvCxnSpPr>
            <p:cNvPr id="171" name="直接箭头连接符 170"/>
            <p:cNvCxnSpPr/>
            <p:nvPr/>
          </p:nvCxnSpPr>
          <p:spPr bwMode="auto">
            <a:xfrm>
              <a:off x="539552" y="3572123"/>
              <a:ext cx="0" cy="115302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74" name="Text Box 228"/>
          <p:cNvSpPr txBox="1">
            <a:spLocks noChangeArrowheads="1"/>
          </p:cNvSpPr>
          <p:nvPr/>
        </p:nvSpPr>
        <p:spPr bwMode="auto">
          <a:xfrm>
            <a:off x="4588960" y="1484784"/>
            <a:ext cx="3439424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级时序，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级时序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zh-CN" altLang="en-US" b="1" dirty="0" smtClean="0">
                <a:latin typeface="宋体" pitchFamily="2" charset="-122"/>
              </a:rPr>
              <a:t>组合逻辑电路，微主机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49150" y="4149079"/>
            <a:ext cx="2576581" cy="576064"/>
            <a:chOff x="1179009" y="4149079"/>
            <a:chExt cx="2576581" cy="576064"/>
          </a:xfrm>
        </p:grpSpPr>
        <p:sp>
          <p:nvSpPr>
            <p:cNvPr id="172" name="Text Box 162"/>
            <p:cNvSpPr txBox="1">
              <a:spLocks noChangeArrowheads="1"/>
            </p:cNvSpPr>
            <p:nvPr/>
          </p:nvSpPr>
          <p:spPr bwMode="auto">
            <a:xfrm>
              <a:off x="2051720" y="4221088"/>
              <a:ext cx="1703870" cy="2893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(</a:t>
              </a:r>
              <a:r>
                <a:rPr lang="zh-CN" altLang="en-US" sz="1800" b="1" dirty="0" smtClean="0">
                  <a:latin typeface="+mn-ea"/>
                  <a:ea typeface="+mn-ea"/>
                </a:rPr>
                <a:t>组合逻辑电路</a:t>
              </a:r>
              <a:r>
                <a:rPr lang="en-US" altLang="zh-CN" sz="1800" b="1" dirty="0" smtClean="0">
                  <a:latin typeface="+mn-ea"/>
                  <a:ea typeface="+mn-ea"/>
                </a:rPr>
                <a:t>)</a:t>
              </a:r>
            </a:p>
          </p:txBody>
        </p:sp>
        <p:cxnSp>
          <p:nvCxnSpPr>
            <p:cNvPr id="175" name="直接箭头连接符 174"/>
            <p:cNvCxnSpPr/>
            <p:nvPr/>
          </p:nvCxnSpPr>
          <p:spPr bwMode="auto">
            <a:xfrm flipV="1">
              <a:off x="1179009" y="4437110"/>
              <a:ext cx="440662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6" name="直接箭头连接符 175"/>
            <p:cNvCxnSpPr/>
            <p:nvPr/>
          </p:nvCxnSpPr>
          <p:spPr bwMode="auto">
            <a:xfrm flipV="1">
              <a:off x="1179010" y="4725142"/>
              <a:ext cx="440662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7" name="Text Box 169"/>
            <p:cNvSpPr txBox="1">
              <a:spLocks noChangeArrowheads="1"/>
            </p:cNvSpPr>
            <p:nvPr/>
          </p:nvSpPr>
          <p:spPr bwMode="auto">
            <a:xfrm rot="16200000">
              <a:off x="1233376" y="4473177"/>
              <a:ext cx="288032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accent2"/>
                  </a:solidFill>
                  <a:latin typeface="+mn-ea"/>
                  <a:ea typeface="+mn-ea"/>
                </a:rPr>
                <a:t>…</a:t>
              </a:r>
              <a:endParaRPr lang="en-US" altLang="zh-CN" sz="1800" b="1" dirty="0">
                <a:solidFill>
                  <a:schemeClr val="accent2"/>
                </a:solidFill>
                <a:latin typeface="+mn-ea"/>
                <a:ea typeface="+mn-ea"/>
              </a:endParaRPr>
            </a:p>
          </p:txBody>
        </p:sp>
        <p:sp>
          <p:nvSpPr>
            <p:cNvPr id="178" name="Text Box 162"/>
            <p:cNvSpPr txBox="1">
              <a:spLocks noChangeArrowheads="1"/>
            </p:cNvSpPr>
            <p:nvPr/>
          </p:nvSpPr>
          <p:spPr bwMode="auto">
            <a:xfrm>
              <a:off x="1179009" y="4149079"/>
              <a:ext cx="440663" cy="2154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/>
                <a:t>节拍</a:t>
              </a:r>
              <a:endParaRPr lang="zh-CN" altLang="en-US" sz="1600" b="1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584526" y="3428999"/>
            <a:ext cx="3022291" cy="1730326"/>
            <a:chOff x="5654165" y="3428999"/>
            <a:chExt cx="3022291" cy="1730326"/>
          </a:xfrm>
        </p:grpSpPr>
        <p:sp>
          <p:nvSpPr>
            <p:cNvPr id="126" name="Text Box 142"/>
            <p:cNvSpPr txBox="1">
              <a:spLocks noChangeArrowheads="1"/>
            </p:cNvSpPr>
            <p:nvPr/>
          </p:nvSpPr>
          <p:spPr bwMode="auto">
            <a:xfrm>
              <a:off x="6445108" y="3933749"/>
              <a:ext cx="497232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7" name="Text Box 143"/>
            <p:cNvSpPr txBox="1">
              <a:spLocks noChangeArrowheads="1"/>
            </p:cNvSpPr>
            <p:nvPr/>
          </p:nvSpPr>
          <p:spPr bwMode="auto">
            <a:xfrm>
              <a:off x="7164288" y="3857198"/>
              <a:ext cx="1512168" cy="39959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控制存储器</a:t>
              </a:r>
              <a:r>
                <a:rPr lang="en-US" altLang="zh-CN" sz="1800" b="1" dirty="0" smtClean="0">
                  <a:latin typeface="宋体" pitchFamily="2" charset="-122"/>
                </a:rPr>
                <a:t>CS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8" name="Text Box 144"/>
            <p:cNvSpPr txBox="1">
              <a:spLocks noChangeArrowheads="1"/>
            </p:cNvSpPr>
            <p:nvPr/>
          </p:nvSpPr>
          <p:spPr bwMode="auto">
            <a:xfrm>
              <a:off x="6660232" y="4439170"/>
              <a:ext cx="504056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9" name="Text Box 155"/>
            <p:cNvSpPr txBox="1">
              <a:spLocks noChangeArrowheads="1"/>
            </p:cNvSpPr>
            <p:nvPr/>
          </p:nvSpPr>
          <p:spPr bwMode="auto">
            <a:xfrm>
              <a:off x="6445182" y="3428999"/>
              <a:ext cx="2075432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微地址形成电路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30" name="Text Box 158"/>
            <p:cNvSpPr txBox="1">
              <a:spLocks noChangeArrowheads="1"/>
            </p:cNvSpPr>
            <p:nvPr/>
          </p:nvSpPr>
          <p:spPr bwMode="auto">
            <a:xfrm>
              <a:off x="6588224" y="4871987"/>
              <a:ext cx="1512528" cy="2873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微命令译码器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31" name="Text Box 171"/>
            <p:cNvSpPr txBox="1">
              <a:spLocks noChangeArrowheads="1"/>
            </p:cNvSpPr>
            <p:nvPr/>
          </p:nvSpPr>
          <p:spPr bwMode="auto">
            <a:xfrm>
              <a:off x="7164287" y="4439171"/>
              <a:ext cx="936105" cy="28575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操作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32" name="Text Box 172"/>
            <p:cNvSpPr txBox="1">
              <a:spLocks noChangeArrowheads="1"/>
            </p:cNvSpPr>
            <p:nvPr/>
          </p:nvSpPr>
          <p:spPr bwMode="auto">
            <a:xfrm>
              <a:off x="8100391" y="4436218"/>
              <a:ext cx="576065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顺序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133" name="直接箭头连接符 132"/>
            <p:cNvCxnSpPr/>
            <p:nvPr/>
          </p:nvCxnSpPr>
          <p:spPr bwMode="auto">
            <a:xfrm>
              <a:off x="6942340" y="4077765"/>
              <a:ext cx="22194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4" name="直接箭头连接符 133"/>
            <p:cNvCxnSpPr/>
            <p:nvPr/>
          </p:nvCxnSpPr>
          <p:spPr bwMode="auto">
            <a:xfrm flipH="1">
              <a:off x="8100391" y="4256793"/>
              <a:ext cx="1" cy="1813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5" name="直接箭头连接符 134"/>
            <p:cNvCxnSpPr/>
            <p:nvPr/>
          </p:nvCxnSpPr>
          <p:spPr bwMode="auto">
            <a:xfrm>
              <a:off x="7596336" y="4725142"/>
              <a:ext cx="0" cy="14401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6" name="直接箭头连接符 58"/>
            <p:cNvCxnSpPr>
              <a:stCxn id="129" idx="1"/>
              <a:endCxn id="126" idx="1"/>
            </p:cNvCxnSpPr>
            <p:nvPr/>
          </p:nvCxnSpPr>
          <p:spPr bwMode="auto">
            <a:xfrm rot="10800000" flipV="1">
              <a:off x="6445108" y="3573014"/>
              <a:ext cx="74" cy="504403"/>
            </a:xfrm>
            <a:prstGeom prst="bentConnector3">
              <a:avLst>
                <a:gd name="adj1" fmla="val 223208108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7" name="直接连接符 64"/>
            <p:cNvCxnSpPr>
              <a:stCxn id="132" idx="2"/>
              <a:endCxn id="129" idx="3"/>
            </p:cNvCxnSpPr>
            <p:nvPr/>
          </p:nvCxnSpPr>
          <p:spPr bwMode="auto">
            <a:xfrm rot="5400000" flipH="1" flipV="1">
              <a:off x="7878455" y="4082984"/>
              <a:ext cx="1152128" cy="132190"/>
            </a:xfrm>
            <a:prstGeom prst="bentConnector4">
              <a:avLst>
                <a:gd name="adj1" fmla="val -9921"/>
                <a:gd name="adj2" fmla="val 28034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80" name="直接箭头连接符 179"/>
            <p:cNvCxnSpPr/>
            <p:nvPr/>
          </p:nvCxnSpPr>
          <p:spPr bwMode="auto">
            <a:xfrm flipV="1">
              <a:off x="5936274" y="4437111"/>
              <a:ext cx="0" cy="7222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1" name="直接箭头连接符 180"/>
            <p:cNvCxnSpPr/>
            <p:nvPr/>
          </p:nvCxnSpPr>
          <p:spPr bwMode="auto">
            <a:xfrm>
              <a:off x="5936274" y="4437111"/>
              <a:ext cx="21990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2" name="直接箭头连接符 163"/>
            <p:cNvCxnSpPr/>
            <p:nvPr/>
          </p:nvCxnSpPr>
          <p:spPr bwMode="auto">
            <a:xfrm>
              <a:off x="5654165" y="5085183"/>
              <a:ext cx="282109" cy="69874"/>
            </a:xfrm>
            <a:prstGeom prst="bentConnector3">
              <a:avLst>
                <a:gd name="adj1" fmla="val 30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87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83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38200" y="251937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宋体" pitchFamily="2" charset="-122"/>
              </a:rPr>
              <a:t>§</a:t>
            </a:r>
            <a:r>
              <a:rPr lang="en-US" altLang="zh-CN" sz="3200" b="1" dirty="0" smtClean="0">
                <a:latin typeface="宋体" pitchFamily="2" charset="-122"/>
              </a:rPr>
              <a:t>5.6  </a:t>
            </a:r>
            <a:r>
              <a:rPr lang="zh-CN" altLang="en-US" sz="3200" b="1" dirty="0" smtClean="0">
                <a:latin typeface="宋体" pitchFamily="2" charset="-122"/>
              </a:rPr>
              <a:t>异常及中断的处理</a:t>
            </a:r>
            <a:endParaRPr lang="zh-CN" altLang="en-US" sz="3200" b="1" dirty="0">
              <a:latin typeface="宋体" pitchFamily="2" charset="-122"/>
            </a:endParaRP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388" y="965200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、异常及中断的基本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概念</a:t>
            </a:r>
          </a:p>
        </p:txBody>
      </p:sp>
      <p:sp>
        <p:nvSpPr>
          <p:cNvPr id="35" name="Text Box 149"/>
          <p:cNvSpPr txBox="1">
            <a:spLocks noChangeArrowheads="1"/>
          </p:cNvSpPr>
          <p:nvPr/>
        </p:nvSpPr>
        <p:spPr bwMode="auto">
          <a:xfrm>
            <a:off x="179512" y="1556792"/>
            <a:ext cx="8785225" cy="2177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C33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*事件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(Event)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改变</a:t>
            </a:r>
            <a:r>
              <a:rPr lang="zh-CN" altLang="en-US" b="1" dirty="0" smtClean="0">
                <a:latin typeface="宋体" panose="02010600030101010101" pitchFamily="2" charset="-122"/>
              </a:rPr>
              <a:t>程序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正常执行顺序</a:t>
            </a:r>
            <a:r>
              <a:rPr lang="zh-CN" altLang="en-US" b="1" dirty="0" smtClean="0">
                <a:latin typeface="宋体" panose="02010600030101010101" pitchFamily="2" charset="-122"/>
              </a:rPr>
              <a:t>的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特殊情况</a:t>
            </a:r>
            <a:endParaRPr lang="en-US" altLang="zh-CN" b="1" dirty="0" smtClean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algn="l"/>
            <a:r>
              <a:rPr lang="en-US" altLang="zh-CN" sz="1800" b="1" dirty="0" smtClean="0">
                <a:latin typeface="宋体" panose="02010600030101010101" pitchFamily="2" charset="-122"/>
              </a:rPr>
              <a:t>                                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程序约定</a:t>
            </a:r>
            <a:r>
              <a:rPr lang="zh-CN" altLang="en-US" sz="1800" b="1" dirty="0">
                <a:latin typeface="宋体" panose="02010600030101010101" pitchFamily="2" charset="-122"/>
              </a:rPr>
              <a:t>的顺序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sz="2000" b="1" dirty="0" smtClean="0">
                <a:latin typeface="宋体" panose="02010600030101010101" pitchFamily="2" charset="-122"/>
              </a:rPr>
              <a:t>                     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必须处理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0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事件类型：</a:t>
            </a:r>
            <a:r>
              <a:rPr lang="zh-CN" altLang="en-US" b="1" dirty="0">
                <a:latin typeface="宋体" panose="02010600030101010101" pitchFamily="2" charset="-122"/>
              </a:rPr>
              <a:t>异常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en-US" altLang="zh-CN" sz="2000" dirty="0"/>
              <a:t>Exception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、中断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en-US" altLang="zh-CN" sz="2000" dirty="0"/>
              <a:t>Interrupt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sz="2000" b="1" dirty="0">
                <a:latin typeface="宋体" panose="02010600030101010101" pitchFamily="2" charset="-122"/>
              </a:rPr>
              <a:t>  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   </a:t>
            </a:r>
            <a:r>
              <a:rPr lang="zh-CN" altLang="en-US" sz="1800" b="1" dirty="0">
                <a:latin typeface="宋体" panose="02010600030101010101" pitchFamily="2" charset="-122"/>
              </a:rPr>
              <a:t>←按发生位置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分类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*事件的处理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方法：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 bwMode="auto">
          <a:xfrm flipV="1">
            <a:off x="3131840" y="2017415"/>
            <a:ext cx="0" cy="3600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" name="Text Box 149"/>
          <p:cNvSpPr txBox="1">
            <a:spLocks noChangeArrowheads="1"/>
          </p:cNvSpPr>
          <p:nvPr/>
        </p:nvSpPr>
        <p:spPr bwMode="auto">
          <a:xfrm>
            <a:off x="3059832" y="3163034"/>
            <a:ext cx="367240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执行相应的处理程序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23" name="Text Box 172"/>
          <p:cNvSpPr txBox="1">
            <a:spLocks noChangeArrowheads="1"/>
          </p:cNvSpPr>
          <p:nvPr/>
        </p:nvSpPr>
        <p:spPr bwMode="auto">
          <a:xfrm>
            <a:off x="179512" y="4954705"/>
            <a:ext cx="8785225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+mn-ea"/>
              </a:rPr>
              <a:t>     思考</a:t>
            </a:r>
            <a:r>
              <a:rPr lang="en-US" altLang="zh-CN" b="1" dirty="0" smtClean="0">
                <a:solidFill>
                  <a:srgbClr val="990099"/>
                </a:solidFill>
                <a:latin typeface="+mn-ea"/>
              </a:rPr>
              <a:t>1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</a:rPr>
              <a:t>：</a:t>
            </a:r>
            <a:r>
              <a:rPr lang="zh-CN" altLang="en-US" sz="2200" b="1" dirty="0" smtClean="0">
                <a:latin typeface="+mn-ea"/>
              </a:rPr>
              <a:t>返回时，哪些信息不能被破坏？          </a:t>
            </a:r>
            <a:r>
              <a:rPr lang="en-US" altLang="zh-CN" sz="18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PC/PSR/GPRs</a:t>
            </a:r>
          </a:p>
        </p:txBody>
      </p:sp>
      <p:sp>
        <p:nvSpPr>
          <p:cNvPr id="25" name="Text Box 172"/>
          <p:cNvSpPr txBox="1">
            <a:spLocks noChangeArrowheads="1"/>
          </p:cNvSpPr>
          <p:nvPr/>
        </p:nvSpPr>
        <p:spPr bwMode="auto">
          <a:xfrm>
            <a:off x="179512" y="5445224"/>
            <a:ext cx="8785225" cy="90024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+mn-ea"/>
              </a:rPr>
              <a:t>     思考</a:t>
            </a:r>
            <a:r>
              <a:rPr lang="en-US" altLang="zh-CN" b="1" dirty="0" smtClean="0">
                <a:solidFill>
                  <a:srgbClr val="990099"/>
                </a:solidFill>
                <a:latin typeface="+mn-ea"/>
              </a:rPr>
              <a:t>2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</a:rPr>
              <a:t>：</a:t>
            </a:r>
            <a:r>
              <a:rPr lang="zh-CN" altLang="en-US" sz="2200" b="1" dirty="0" smtClean="0">
                <a:latin typeface="+mn-ea"/>
              </a:rPr>
              <a:t>为什么</a:t>
            </a:r>
            <a:r>
              <a:rPr lang="zh-CN" altLang="en-US" sz="2200" b="1" u="sng" dirty="0" smtClean="0">
                <a:latin typeface="+mn-ea"/>
              </a:rPr>
              <a:t>响应</a:t>
            </a:r>
            <a:r>
              <a:rPr lang="zh-CN" altLang="en-US" sz="2200" b="1" dirty="0" smtClean="0">
                <a:latin typeface="+mn-ea"/>
              </a:rPr>
              <a:t>由硬件实现、</a:t>
            </a:r>
            <a:r>
              <a:rPr lang="zh-CN" altLang="en-US" sz="2200" b="1" u="sng" dirty="0" smtClean="0">
                <a:latin typeface="+mn-ea"/>
              </a:rPr>
              <a:t>返回</a:t>
            </a:r>
            <a:r>
              <a:rPr lang="zh-CN" altLang="en-US" sz="2200" b="1" dirty="0" smtClean="0">
                <a:latin typeface="+mn-ea"/>
              </a:rPr>
              <a:t>由软件实现？</a:t>
            </a:r>
            <a:endParaRPr lang="en-US" altLang="zh-CN" sz="2200" b="1" dirty="0" smtClean="0">
              <a:latin typeface="+mn-ea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                              软件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不知何时改写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PC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、硬件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不知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何时结束</a:t>
            </a:r>
            <a:endParaRPr lang="en-US" altLang="zh-CN" sz="2000" b="1" dirty="0" smtClean="0">
              <a:latin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627784" y="3690222"/>
            <a:ext cx="3774125" cy="1178938"/>
            <a:chOff x="5622411" y="3573016"/>
            <a:chExt cx="3774125" cy="1178938"/>
          </a:xfrm>
        </p:grpSpPr>
        <p:cxnSp>
          <p:nvCxnSpPr>
            <p:cNvPr id="27" name="直接箭头连接符 26"/>
            <p:cNvCxnSpPr/>
            <p:nvPr/>
          </p:nvCxnSpPr>
          <p:spPr bwMode="auto">
            <a:xfrm>
              <a:off x="6660003" y="3901941"/>
              <a:ext cx="0" cy="27646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>
              <a:off x="8244408" y="4178401"/>
              <a:ext cx="0" cy="40354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 bwMode="auto">
            <a:xfrm>
              <a:off x="6660232" y="4178401"/>
              <a:ext cx="1584176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直接箭头连接符 29"/>
            <p:cNvCxnSpPr/>
            <p:nvPr/>
          </p:nvCxnSpPr>
          <p:spPr bwMode="auto">
            <a:xfrm flipH="1" flipV="1">
              <a:off x="6646052" y="4292188"/>
              <a:ext cx="1598356" cy="28455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直接箭头连接符 30"/>
            <p:cNvCxnSpPr/>
            <p:nvPr/>
          </p:nvCxnSpPr>
          <p:spPr bwMode="auto">
            <a:xfrm>
              <a:off x="6300192" y="4117712"/>
              <a:ext cx="324036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32" name="Text Box 162"/>
            <p:cNvSpPr txBox="1">
              <a:spLocks noChangeArrowheads="1"/>
            </p:cNvSpPr>
            <p:nvPr/>
          </p:nvSpPr>
          <p:spPr bwMode="auto">
            <a:xfrm>
              <a:off x="6119553" y="3573016"/>
              <a:ext cx="1080900" cy="2880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/>
                <a:t>当前</a:t>
              </a:r>
              <a:r>
                <a:rPr lang="zh-CN" altLang="en-US" sz="1800" b="1" dirty="0" smtClean="0"/>
                <a:t>程序</a:t>
              </a:r>
              <a:endParaRPr lang="zh-CN" altLang="en-US" sz="1800" b="1" dirty="0"/>
            </a:p>
          </p:txBody>
        </p:sp>
        <p:sp>
          <p:nvSpPr>
            <p:cNvPr id="33" name="Text Box 162"/>
            <p:cNvSpPr txBox="1">
              <a:spLocks noChangeArrowheads="1"/>
            </p:cNvSpPr>
            <p:nvPr/>
          </p:nvSpPr>
          <p:spPr bwMode="auto">
            <a:xfrm>
              <a:off x="5622411" y="4004293"/>
              <a:ext cx="677781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/>
                <a:t>事件</a:t>
              </a:r>
              <a:r>
                <a:rPr lang="en-US" altLang="zh-CN" sz="1800" b="1" i="1" dirty="0" err="1" smtClean="0"/>
                <a:t>i</a:t>
              </a:r>
              <a:endParaRPr lang="zh-CN" altLang="en-US" sz="1800" b="1" i="1" dirty="0"/>
            </a:p>
          </p:txBody>
        </p:sp>
        <p:sp>
          <p:nvSpPr>
            <p:cNvPr id="39" name="Text Box 162"/>
            <p:cNvSpPr txBox="1">
              <a:spLocks noChangeArrowheads="1"/>
            </p:cNvSpPr>
            <p:nvPr/>
          </p:nvSpPr>
          <p:spPr bwMode="auto">
            <a:xfrm>
              <a:off x="8268349" y="4227909"/>
              <a:ext cx="1128187" cy="2880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/>
                <a:t>处理程序</a:t>
              </a:r>
              <a:r>
                <a:rPr lang="en-US" altLang="zh-CN" sz="1800" b="1" i="1" dirty="0" err="1" smtClean="0"/>
                <a:t>i</a:t>
              </a:r>
              <a:endParaRPr lang="zh-CN" altLang="en-US" sz="1800" b="1" i="1" dirty="0"/>
            </a:p>
          </p:txBody>
        </p:sp>
        <p:sp>
          <p:nvSpPr>
            <p:cNvPr id="40" name="Text Box 162"/>
            <p:cNvSpPr txBox="1">
              <a:spLocks noChangeArrowheads="1"/>
            </p:cNvSpPr>
            <p:nvPr/>
          </p:nvSpPr>
          <p:spPr bwMode="auto">
            <a:xfrm>
              <a:off x="6876255" y="3861046"/>
              <a:ext cx="1224137" cy="2880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/>
                <a:t>响应</a:t>
              </a:r>
              <a:r>
                <a:rPr lang="en-US" altLang="zh-CN" sz="1600" b="1" dirty="0">
                  <a:latin typeface="+mn-ea"/>
                </a:rPr>
                <a:t>(</a:t>
              </a:r>
              <a:r>
                <a:rPr lang="zh-CN" altLang="en-US" sz="1600" b="1" dirty="0">
                  <a:latin typeface="+mn-ea"/>
                </a:rPr>
                <a:t>硬件</a:t>
              </a:r>
              <a:r>
                <a:rPr lang="en-US" altLang="zh-CN" sz="1600" b="1" dirty="0">
                  <a:latin typeface="+mn-ea"/>
                </a:rPr>
                <a:t>)</a:t>
              </a:r>
              <a:endParaRPr lang="zh-CN" altLang="en-US" sz="1600" b="1" i="1" dirty="0"/>
            </a:p>
          </p:txBody>
        </p:sp>
        <p:sp>
          <p:nvSpPr>
            <p:cNvPr id="41" name="Text Box 162"/>
            <p:cNvSpPr txBox="1">
              <a:spLocks noChangeArrowheads="1"/>
            </p:cNvSpPr>
            <p:nvPr/>
          </p:nvSpPr>
          <p:spPr bwMode="auto">
            <a:xfrm rot="685523">
              <a:off x="6871892" y="4463920"/>
              <a:ext cx="1212165" cy="2880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/>
                <a:t>返回</a:t>
              </a:r>
              <a:r>
                <a:rPr lang="en-US" altLang="zh-CN" sz="1600" b="1" dirty="0" smtClean="0">
                  <a:latin typeface="+mn-ea"/>
                  <a:ea typeface="+mn-ea"/>
                </a:rPr>
                <a:t>(</a:t>
              </a:r>
              <a:r>
                <a:rPr lang="zh-CN" altLang="en-US" sz="1600" b="1" dirty="0" smtClean="0">
                  <a:latin typeface="+mn-ea"/>
                  <a:ea typeface="+mn-ea"/>
                </a:rPr>
                <a:t>软件</a:t>
              </a:r>
              <a:r>
                <a:rPr lang="en-US" altLang="zh-CN" sz="1600" b="1" dirty="0" smtClean="0">
                  <a:latin typeface="+mn-ea"/>
                  <a:ea typeface="+mn-ea"/>
                </a:rPr>
                <a:t>)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 bwMode="auto">
            <a:xfrm flipH="1">
              <a:off x="6660003" y="4304668"/>
              <a:ext cx="229" cy="42047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7288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5" grpId="0"/>
      <p:bldP spid="71" grpId="0"/>
      <p:bldP spid="23" grpId="0"/>
      <p:bldP spid="25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84</a:t>
            </a:fld>
            <a:endParaRPr lang="en-US" altLang="zh-CN"/>
          </a:p>
        </p:txBody>
      </p:sp>
      <p:sp>
        <p:nvSpPr>
          <p:cNvPr id="3" name="Text Box 149"/>
          <p:cNvSpPr txBox="1">
            <a:spLocks noChangeArrowheads="1"/>
          </p:cNvSpPr>
          <p:nvPr/>
        </p:nvSpPr>
        <p:spPr bwMode="auto">
          <a:xfrm>
            <a:off x="179388" y="332656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、异常        </a:t>
            </a:r>
            <a:r>
              <a:rPr lang="en-US" altLang="zh-CN" sz="2200" b="1" dirty="0" smtClean="0">
                <a:latin typeface="+mn-ea"/>
                <a:ea typeface="+mn-ea"/>
              </a:rPr>
              <a:t>--</a:t>
            </a:r>
            <a:r>
              <a:rPr lang="zh-CN" altLang="zh-CN" sz="2200" b="1" dirty="0" smtClean="0">
                <a:latin typeface="+mn-ea"/>
                <a:ea typeface="+mn-ea"/>
              </a:rPr>
              <a:t>内部异常</a:t>
            </a:r>
            <a:r>
              <a:rPr lang="en-US" altLang="zh-CN" sz="2200" b="1" dirty="0" smtClean="0">
                <a:latin typeface="+mn-ea"/>
                <a:ea typeface="+mn-ea"/>
              </a:rPr>
              <a:t>(</a:t>
            </a:r>
            <a:r>
              <a:rPr lang="zh-CN" altLang="zh-CN" sz="2200" b="1" dirty="0" smtClean="0">
                <a:latin typeface="+mn-ea"/>
                <a:ea typeface="+mn-ea"/>
              </a:rPr>
              <a:t>程序性异常</a:t>
            </a:r>
            <a:r>
              <a:rPr lang="en-US" altLang="zh-CN" sz="2200" b="1" dirty="0" smtClean="0">
                <a:latin typeface="+mn-ea"/>
                <a:ea typeface="+mn-ea"/>
              </a:rPr>
              <a:t>)</a:t>
            </a:r>
            <a:endParaRPr lang="zh-CN" altLang="en-US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   </a:t>
            </a:r>
            <a:r>
              <a:rPr lang="zh-CN" altLang="zh-CN" b="1" dirty="0" smtClean="0">
                <a:latin typeface="+mn-ea"/>
                <a:ea typeface="+mn-ea"/>
              </a:rPr>
              <a:t>由</a:t>
            </a:r>
            <a:r>
              <a:rPr lang="en-US" altLang="zh-CN" b="1" dirty="0">
                <a:latin typeface="+mn-ea"/>
                <a:ea typeface="+mn-ea"/>
              </a:rPr>
              <a:t>CPU</a:t>
            </a:r>
            <a:r>
              <a:rPr lang="zh-CN" altLang="zh-CN" b="1" dirty="0">
                <a:latin typeface="+mn-ea"/>
                <a:ea typeface="+mn-ea"/>
              </a:rPr>
              <a:t>内部</a:t>
            </a:r>
            <a:r>
              <a:rPr lang="zh-CN" altLang="zh-CN" b="1" u="sng" dirty="0">
                <a:latin typeface="+mn-ea"/>
                <a:ea typeface="+mn-ea"/>
              </a:rPr>
              <a:t>执行指令所引起</a:t>
            </a:r>
            <a:r>
              <a:rPr lang="zh-CN" altLang="zh-CN" b="1" dirty="0">
                <a:latin typeface="+mn-ea"/>
                <a:ea typeface="+mn-ea"/>
              </a:rPr>
              <a:t>的</a:t>
            </a:r>
            <a:r>
              <a:rPr lang="zh-CN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意外事件</a:t>
            </a:r>
            <a:r>
              <a:rPr lang="en-US" altLang="zh-CN" b="1" dirty="0" smtClean="0"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如除零、断点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*处理时机：</a:t>
            </a:r>
            <a:r>
              <a:rPr lang="zh-CN" altLang="en-US" b="1" dirty="0">
                <a:latin typeface="宋体" panose="02010600030101010101" pitchFamily="2" charset="-122"/>
              </a:rPr>
              <a:t>立即处理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4" name="Text Box 149"/>
          <p:cNvSpPr txBox="1">
            <a:spLocks noChangeArrowheads="1"/>
          </p:cNvSpPr>
          <p:nvPr/>
        </p:nvSpPr>
        <p:spPr bwMode="auto">
          <a:xfrm>
            <a:off x="179512" y="2151194"/>
            <a:ext cx="8785225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*异常分类：</a:t>
            </a:r>
            <a:r>
              <a:rPr lang="zh-CN" altLang="en-US" b="1" dirty="0" smtClean="0">
                <a:latin typeface="宋体" panose="02010600030101010101" pitchFamily="2" charset="-122"/>
              </a:rPr>
              <a:t>按报告方式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请求类型</a:t>
            </a:r>
            <a:r>
              <a:rPr lang="en-US" altLang="zh-CN" sz="1800" b="1" smtClean="0">
                <a:latin typeface="宋体" panose="02010600030101010101" pitchFamily="2" charset="-122"/>
              </a:rPr>
              <a:t>)</a:t>
            </a:r>
            <a:r>
              <a:rPr lang="zh-CN" altLang="en-US" b="1" smtClean="0">
                <a:latin typeface="宋体" panose="02010600030101010101" pitchFamily="2" charset="-122"/>
              </a:rPr>
              <a:t>及</a:t>
            </a:r>
            <a:r>
              <a:rPr lang="zh-CN" altLang="en-US" b="1" dirty="0" smtClean="0">
                <a:latin typeface="宋体" panose="02010600030101010101" pitchFamily="2" charset="-122"/>
              </a:rPr>
              <a:t>返回方式分</a:t>
            </a:r>
            <a:endParaRPr lang="en-US" altLang="zh-CN" sz="1800" b="1" dirty="0" smtClean="0">
              <a:latin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283762"/>
              </p:ext>
            </p:extLst>
          </p:nvPr>
        </p:nvGraphicFramePr>
        <p:xfrm>
          <a:off x="251520" y="2705192"/>
          <a:ext cx="8784976" cy="314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664296"/>
                <a:gridCol w="2592288"/>
                <a:gridCol w="216024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故障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Fault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陷阱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Trap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终止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Abort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报告方式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latin typeface="宋体" panose="02010600030101010101" pitchFamily="2" charset="-122"/>
                        </a:rPr>
                        <a:t>可能修复</a:t>
                      </a:r>
                      <a:r>
                        <a:rPr lang="zh-CN" altLang="en-US" sz="2000" b="1" baseline="30000" dirty="0" smtClean="0">
                          <a:latin typeface="宋体" panose="02010600030101010101" pitchFamily="2" charset="-122"/>
                        </a:rPr>
                        <a:t>①</a:t>
                      </a:r>
                      <a:r>
                        <a:rPr lang="zh-CN" altLang="en-US" sz="2000" b="1" dirty="0" smtClean="0">
                          <a:latin typeface="宋体" panose="02010600030101010101" pitchFamily="2" charset="-122"/>
                        </a:rPr>
                        <a:t>的异常</a:t>
                      </a:r>
                      <a:endParaRPr lang="en-US" altLang="zh-CN" sz="2000" b="1" dirty="0" smtClean="0">
                        <a:latin typeface="宋体" panose="02010600030101010101" pitchFamily="2" charset="-122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latin typeface="宋体" panose="02010600030101010101" pitchFamily="2" charset="-122"/>
                        </a:rPr>
                        <a:t>预先安排</a:t>
                      </a:r>
                      <a:r>
                        <a:rPr lang="zh-CN" altLang="en-US" sz="2000" b="1" baseline="30000" dirty="0" smtClean="0">
                          <a:latin typeface="宋体" panose="02010600030101010101" pitchFamily="2" charset="-122"/>
                        </a:rPr>
                        <a:t>②</a:t>
                      </a:r>
                      <a:r>
                        <a:rPr lang="zh-CN" altLang="en-US" sz="2000" b="1" dirty="0" smtClean="0">
                          <a:latin typeface="宋体" panose="02010600030101010101" pitchFamily="2" charset="-122"/>
                        </a:rPr>
                        <a:t>的异常</a:t>
                      </a:r>
                      <a:endParaRPr lang="en-US" altLang="zh-CN" sz="2000" b="1" dirty="0" smtClean="0">
                        <a:latin typeface="宋体" panose="02010600030101010101" pitchFamily="2" charset="-122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latin typeface="宋体" panose="02010600030101010101" pitchFamily="2" charset="-122"/>
                        </a:rPr>
                        <a:t>不可修复的异常</a:t>
                      </a:r>
                      <a:endParaRPr lang="en-US" altLang="zh-CN" sz="2000" b="1" dirty="0" smtClean="0">
                        <a:latin typeface="宋体" panose="02010600030101010101" pitchFamily="2" charset="-122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缺页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除零、溢出</a:t>
                      </a:r>
                      <a:r>
                        <a:rPr lang="zh-CN" altLang="en-US" sz="2000" b="1" baseline="3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单步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</a:rPr>
                        <a:t>，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调用、断点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无效表、硬件故障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返回方式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当前指令 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</a:rPr>
                        <a:t>或 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终止程序</a:t>
                      </a:r>
                      <a:r>
                        <a:rPr lang="zh-CN" altLang="en-US" sz="2000" b="1" baseline="30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zh-CN" sz="2000" b="1" baseline="30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可修复的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 (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无法修复的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下条指令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终止程序 </a:t>
                      </a:r>
                      <a:r>
                        <a:rPr lang="zh-CN" altLang="en-US" sz="2000" b="1" baseline="0" dirty="0" smtClean="0">
                          <a:solidFill>
                            <a:srgbClr val="990099"/>
                          </a:solidFill>
                        </a:rPr>
                        <a:t>或</a:t>
                      </a:r>
                      <a:r>
                        <a:rPr lang="zh-CN" altLang="en-US" sz="2000" b="1" baseline="0" dirty="0" smtClean="0">
                          <a:solidFill>
                            <a:schemeClr val="tx1"/>
                          </a:solidFill>
                        </a:rPr>
                        <a:t> 关机</a:t>
                      </a:r>
                      <a:endParaRPr lang="en-US" altLang="zh-CN" sz="1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(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能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否定位到程序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16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91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检测时机</a:t>
                      </a:r>
                      <a:endParaRPr lang="zh-CN" altLang="en-US" sz="20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随时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指令结束时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应用需求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随时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83848">
                <a:tc gridSpan="4"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说明：①指由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程序本身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捕获，而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Abort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只能由系统捕获</a:t>
                      </a:r>
                      <a:endParaRPr lang="en-US" altLang="zh-CN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14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②安排有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两种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方式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设置触发条件、或执行特殊指令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zh-CN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③溢出常用作</a:t>
                      </a:r>
                      <a:r>
                        <a:rPr lang="zh-CN" altLang="en-US" sz="2000" b="1" u="sng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可选择的</a:t>
                      </a:r>
                      <a:r>
                        <a:rPr lang="zh-CN" altLang="en-US" sz="20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异常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用陷阱指令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INTO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触发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zh-CN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zh-CN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线形标注 2 6"/>
          <p:cNvSpPr/>
          <p:nvPr/>
        </p:nvSpPr>
        <p:spPr bwMode="auto">
          <a:xfrm>
            <a:off x="7020272" y="5013176"/>
            <a:ext cx="1944216" cy="1224136"/>
          </a:xfrm>
          <a:prstGeom prst="borderCallout2">
            <a:avLst>
              <a:gd name="adj1" fmla="val 78527"/>
              <a:gd name="adj2" fmla="val -477"/>
              <a:gd name="adj3" fmla="val 79236"/>
              <a:gd name="adj4" fmla="val -11143"/>
              <a:gd name="adj5" fmla="val 64406"/>
              <a:gd name="adj6" fmla="val -171872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0000"/>
              </a:lnSpc>
            </a:pPr>
            <a:r>
              <a:rPr lang="zh-CN" altLang="en-US" sz="1800" b="1" spc="-100" dirty="0" smtClean="0">
                <a:latin typeface="宋体" pitchFamily="2" charset="-122"/>
              </a:rPr>
              <a:t>如   </a:t>
            </a:r>
            <a:r>
              <a:rPr lang="en-US" altLang="zh-CN" sz="1800" b="1" spc="-100" dirty="0" smtClean="0">
                <a:latin typeface="宋体" pitchFamily="2" charset="-122"/>
              </a:rPr>
              <a:t>add </a:t>
            </a:r>
            <a:r>
              <a:rPr lang="en-US" altLang="zh-CN" sz="1800" b="1" spc="-100" dirty="0">
                <a:latin typeface="宋体" pitchFamily="2" charset="-122"/>
              </a:rPr>
              <a:t>R1,R2,R3 </a:t>
            </a:r>
            <a:endParaRPr lang="en-US" altLang="zh-CN" sz="1800" b="1" spc="-100" dirty="0" smtClean="0">
              <a:latin typeface="宋体" pitchFamily="2" charset="-122"/>
            </a:endParaRPr>
          </a:p>
          <a:p>
            <a:pPr algn="l">
              <a:lnSpc>
                <a:spcPct val="90000"/>
              </a:lnSpc>
            </a:pPr>
            <a:r>
              <a:rPr lang="en-US" altLang="zh-CN" sz="1800" b="1" spc="-100" dirty="0" smtClean="0">
                <a:latin typeface="宋体" pitchFamily="2" charset="-122"/>
              </a:rPr>
              <a:t>     …</a:t>
            </a:r>
          </a:p>
          <a:p>
            <a:pPr algn="l">
              <a:lnSpc>
                <a:spcPct val="90000"/>
              </a:lnSpc>
            </a:pPr>
            <a:r>
              <a:rPr lang="zh-CN" altLang="en-US" sz="1800" b="1" spc="-100" dirty="0" smtClean="0">
                <a:latin typeface="宋体" pitchFamily="2" charset="-122"/>
              </a:rPr>
              <a:t>  或 </a:t>
            </a:r>
            <a:r>
              <a:rPr lang="en-US" altLang="zh-CN" sz="1800" b="1" spc="-100" dirty="0">
                <a:latin typeface="宋体" pitchFamily="2" charset="-122"/>
              </a:rPr>
              <a:t>add R1,R2,R3 </a:t>
            </a:r>
          </a:p>
          <a:p>
            <a:pPr algn="l">
              <a:lnSpc>
                <a:spcPct val="90000"/>
              </a:lnSpc>
            </a:pPr>
            <a:r>
              <a:rPr lang="en-US" altLang="zh-CN" sz="1800" b="1" spc="-100" dirty="0" smtClean="0">
                <a:latin typeface="宋体" pitchFamily="2" charset="-122"/>
              </a:rPr>
              <a:t>     </a:t>
            </a:r>
            <a:r>
              <a:rPr lang="en-US" altLang="zh-CN" sz="1800" b="1" spc="-100" dirty="0" smtClean="0">
                <a:solidFill>
                  <a:srgbClr val="990099"/>
                </a:solidFill>
                <a:latin typeface="宋体" pitchFamily="2" charset="-122"/>
              </a:rPr>
              <a:t>INTO</a:t>
            </a:r>
            <a:endParaRPr lang="en-US" altLang="zh-CN" sz="1800" b="1" spc="-100" dirty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90000"/>
              </a:lnSpc>
            </a:pPr>
            <a:r>
              <a:rPr lang="en-US" altLang="zh-CN" sz="1800" b="1" spc="-100" dirty="0">
                <a:latin typeface="宋体" pitchFamily="2" charset="-122"/>
              </a:rPr>
              <a:t>  </a:t>
            </a:r>
            <a:r>
              <a:rPr lang="en-US" altLang="zh-CN" sz="1800" b="1" spc="-100" dirty="0" smtClean="0">
                <a:latin typeface="宋体" pitchFamily="2" charset="-122"/>
              </a:rPr>
              <a:t>   …</a:t>
            </a:r>
            <a:endParaRPr lang="en-US" altLang="zh-CN" sz="1800" b="1" spc="-100" dirty="0">
              <a:latin typeface="宋体" pitchFamily="2" charset="-122"/>
            </a:endParaRPr>
          </a:p>
        </p:txBody>
      </p:sp>
      <p:sp>
        <p:nvSpPr>
          <p:cNvPr id="11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149"/>
          <p:cNvSpPr txBox="1">
            <a:spLocks noChangeArrowheads="1"/>
          </p:cNvSpPr>
          <p:nvPr/>
        </p:nvSpPr>
        <p:spPr bwMode="auto">
          <a:xfrm>
            <a:off x="179512" y="1675487"/>
            <a:ext cx="8785225" cy="5155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 </a:t>
            </a:r>
            <a:r>
              <a:rPr lang="zh-CN" altLang="en-US" sz="220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└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→实现方法：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常通过</a:t>
            </a:r>
            <a:r>
              <a:rPr lang="zh-CN" altLang="en-US" sz="2200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检测时机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来实现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即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一检测到就开始响应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586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82"/>
          <p:cNvSpPr txBox="1">
            <a:spLocks noChangeArrowheads="1"/>
          </p:cNvSpPr>
          <p:nvPr/>
        </p:nvSpPr>
        <p:spPr bwMode="auto">
          <a:xfrm>
            <a:off x="179512" y="3535848"/>
            <a:ext cx="8856984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可屏蔽的实现方法：   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即实现屏蔽状态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/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允许状态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状态表示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 smtClean="0">
                <a:latin typeface="宋体" panose="02010600030101010101" pitchFamily="2" charset="-122"/>
              </a:rPr>
              <a:t>PSR</a:t>
            </a:r>
            <a:r>
              <a:rPr lang="zh-CN" altLang="en-US" b="1" dirty="0" smtClean="0">
                <a:latin typeface="宋体" panose="02010600030101010101" pitchFamily="2" charset="-122"/>
              </a:rPr>
              <a:t>中设置</a:t>
            </a:r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zh-CN" altLang="en-US" b="1" dirty="0" smtClean="0">
                <a:latin typeface="宋体" panose="02010600030101010101" pitchFamily="2" charset="-122"/>
              </a:rPr>
              <a:t>中断允许</a:t>
            </a:r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r>
              <a:rPr lang="zh-CN" altLang="en-US" b="1" dirty="0" smtClean="0">
                <a:latin typeface="宋体" panose="02010600030101010101" pitchFamily="2" charset="-122"/>
              </a:rPr>
              <a:t>标志</a:t>
            </a:r>
            <a:r>
              <a:rPr lang="en-US" altLang="zh-CN" b="1" dirty="0" smtClean="0">
                <a:latin typeface="宋体" panose="02010600030101010101" pitchFamily="2" charset="-122"/>
              </a:rPr>
              <a:t>IF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操作实现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指令系统提供开中断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(IF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←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1)</a:t>
            </a:r>
            <a:r>
              <a:rPr lang="zh-CN" altLang="en-US" b="1" dirty="0" smtClean="0">
                <a:latin typeface="宋体" panose="02010600030101010101" pitchFamily="2" charset="-122"/>
              </a:rPr>
              <a:t>、关中断指令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3" name="Text Box 149"/>
          <p:cNvSpPr txBox="1">
            <a:spLocks noChangeArrowheads="1"/>
          </p:cNvSpPr>
          <p:nvPr/>
        </p:nvSpPr>
        <p:spPr bwMode="auto">
          <a:xfrm>
            <a:off x="179389" y="332656"/>
            <a:ext cx="7632972" cy="517064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、中断        </a:t>
            </a:r>
            <a:r>
              <a:rPr lang="en-US" altLang="zh-CN" sz="2200" b="1" dirty="0" smtClean="0">
                <a:latin typeface="+mn-ea"/>
                <a:ea typeface="+mn-ea"/>
              </a:rPr>
              <a:t>--</a:t>
            </a:r>
            <a:r>
              <a:rPr lang="zh-CN" altLang="en-US" sz="2200" b="1" dirty="0" smtClean="0">
                <a:latin typeface="+mn-ea"/>
                <a:ea typeface="+mn-ea"/>
              </a:rPr>
              <a:t>外</a:t>
            </a:r>
            <a:r>
              <a:rPr lang="zh-CN" altLang="zh-CN" sz="2200" b="1" dirty="0" smtClean="0">
                <a:latin typeface="+mn-ea"/>
                <a:ea typeface="+mn-ea"/>
              </a:rPr>
              <a:t>部</a:t>
            </a:r>
            <a:r>
              <a:rPr lang="zh-CN" altLang="en-US" sz="2200" b="1" dirty="0" smtClean="0">
                <a:latin typeface="+mn-ea"/>
                <a:ea typeface="+mn-ea"/>
              </a:rPr>
              <a:t>中断</a:t>
            </a:r>
            <a:endParaRPr lang="zh-CN" altLang="en-US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   </a:t>
            </a:r>
            <a:r>
              <a:rPr lang="zh-CN" altLang="zh-CN" b="1" dirty="0" smtClean="0">
                <a:latin typeface="+mn-ea"/>
                <a:ea typeface="+mn-ea"/>
              </a:rPr>
              <a:t>由</a:t>
            </a:r>
            <a:r>
              <a:rPr lang="en-US" altLang="zh-CN" b="1" dirty="0" smtClean="0">
                <a:latin typeface="+mn-ea"/>
                <a:ea typeface="+mn-ea"/>
              </a:rPr>
              <a:t>CPU</a:t>
            </a:r>
            <a:r>
              <a:rPr lang="zh-CN" altLang="en-US" b="1" dirty="0" smtClean="0">
                <a:latin typeface="+mn-ea"/>
                <a:ea typeface="+mn-ea"/>
              </a:rPr>
              <a:t>外</a:t>
            </a:r>
            <a:r>
              <a:rPr lang="zh-CN" altLang="zh-CN" b="1" dirty="0" smtClean="0">
                <a:latin typeface="+mn-ea"/>
                <a:ea typeface="+mn-ea"/>
              </a:rPr>
              <a:t>部</a:t>
            </a:r>
            <a:r>
              <a:rPr lang="zh-CN" altLang="en-US" b="1" dirty="0" smtClean="0">
                <a:latin typeface="+mn-ea"/>
                <a:ea typeface="+mn-ea"/>
              </a:rPr>
              <a:t>的</a:t>
            </a:r>
            <a:r>
              <a:rPr lang="zh-CN" altLang="en-US" b="1" u="sng" dirty="0" smtClean="0">
                <a:latin typeface="+mn-ea"/>
                <a:ea typeface="+mn-ea"/>
              </a:rPr>
              <a:t>设备产生</a:t>
            </a:r>
            <a:r>
              <a:rPr lang="zh-CN" altLang="zh-CN" b="1" dirty="0" smtClean="0">
                <a:latin typeface="+mn-ea"/>
                <a:ea typeface="+mn-ea"/>
              </a:rPr>
              <a:t>的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请求</a:t>
            </a:r>
            <a:r>
              <a:rPr lang="zh-CN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事件</a:t>
            </a:r>
            <a:r>
              <a:rPr lang="zh-CN" altLang="en-US" b="1" dirty="0" smtClean="0">
                <a:latin typeface="+mn-ea"/>
                <a:ea typeface="+mn-ea"/>
              </a:rPr>
              <a:t>，常称为异步事件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中断分类：</a:t>
            </a:r>
            <a:endParaRPr lang="en-US" altLang="zh-CN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处理时机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  <a:ea typeface="+mn-ea"/>
            </a:endParaRPr>
          </a:p>
          <a:p>
            <a:pPr algn="l">
              <a:lnSpc>
                <a:spcPct val="13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返回方式：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5004048" y="3140968"/>
            <a:ext cx="324036" cy="410853"/>
          </a:xfrm>
          <a:prstGeom prst="ellipse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85</a:t>
            </a:fld>
            <a:endParaRPr lang="en-US" altLang="zh-CN"/>
          </a:p>
        </p:txBody>
      </p:sp>
      <p:sp>
        <p:nvSpPr>
          <p:cNvPr id="4" name="Text Box 82"/>
          <p:cNvSpPr txBox="1">
            <a:spLocks noChangeArrowheads="1"/>
          </p:cNvSpPr>
          <p:nvPr/>
        </p:nvSpPr>
        <p:spPr bwMode="auto">
          <a:xfrm>
            <a:off x="179388" y="1231592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          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根据事件的紧急程度分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可屏蔽中断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可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暂不处理</a:t>
            </a:r>
            <a:r>
              <a:rPr lang="zh-CN" altLang="en-US" b="1" dirty="0">
                <a:latin typeface="宋体" panose="02010600030101010101" pitchFamily="2" charset="-122"/>
              </a:rPr>
              <a:t>的中断，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如键盘中断、打印机中断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不可屏蔽中断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须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立即处理</a:t>
            </a:r>
            <a:r>
              <a:rPr lang="zh-CN" altLang="en-US" b="1" dirty="0">
                <a:latin typeface="宋体" panose="02010600030101010101" pitchFamily="2" charset="-122"/>
              </a:rPr>
              <a:t>的中断，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如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MEM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校验错、电源故障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14" name="Text Box 82"/>
          <p:cNvSpPr txBox="1">
            <a:spLocks noChangeArrowheads="1"/>
          </p:cNvSpPr>
          <p:nvPr/>
        </p:nvSpPr>
        <p:spPr bwMode="auto">
          <a:xfrm>
            <a:off x="2051720" y="4941168"/>
            <a:ext cx="5544616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下条指令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或</a:t>
            </a:r>
            <a:r>
              <a:rPr lang="zh-CN" altLang="en-US" b="1" dirty="0" smtClean="0">
                <a:latin typeface="宋体" panose="02010600030101010101" pitchFamily="2" charset="-122"/>
              </a:rPr>
              <a:t>终止程序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不可屏蔽中断才有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979712" y="3058362"/>
            <a:ext cx="6841009" cy="946702"/>
            <a:chOff x="2123728" y="3316777"/>
            <a:chExt cx="6841009" cy="946702"/>
          </a:xfrm>
        </p:grpSpPr>
        <p:sp>
          <p:nvSpPr>
            <p:cNvPr id="16" name="Text Box 168"/>
            <p:cNvSpPr txBox="1">
              <a:spLocks noChangeArrowheads="1"/>
            </p:cNvSpPr>
            <p:nvPr/>
          </p:nvSpPr>
          <p:spPr bwMode="auto">
            <a:xfrm>
              <a:off x="2123728" y="3868599"/>
              <a:ext cx="6841009" cy="39488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rgbClr val="990099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25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即两个指令周期之间，如</a:t>
              </a:r>
              <a:r>
                <a:rPr lang="en-US" altLang="zh-CN" sz="1800" b="1" i="1" dirty="0" smtClean="0">
                  <a:latin typeface="宋体" panose="02010600030101010101" pitchFamily="2" charset="-122"/>
                </a:rPr>
                <a:t>T</a:t>
              </a:r>
              <a:r>
                <a:rPr lang="zh-CN" altLang="en-US" sz="1800" b="1" baseline="-18000" dirty="0">
                  <a:latin typeface="宋体" panose="02010600030101010101" pitchFamily="2" charset="-122"/>
                </a:rPr>
                <a:t>指令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＝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5/2GHz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＝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2.5ns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 </a:t>
              </a:r>
              <a:r>
                <a:rPr lang="en-US" altLang="zh-CN" sz="1800" b="1" dirty="0" smtClean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</a:rPr>
                <a:t>&lt;&lt;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请求间隔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(</a:t>
              </a:r>
              <a:r>
                <a:rPr lang="en-US" altLang="zh-CN" sz="1800" b="1" dirty="0" err="1">
                  <a:latin typeface="宋体" panose="02010600030101010101" pitchFamily="2" charset="-122"/>
                </a:rPr>
                <a:t>ms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级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 bwMode="auto">
            <a:xfrm flipV="1">
              <a:off x="7092280" y="3316777"/>
              <a:ext cx="0" cy="55182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</p:grpSp>
      <p:sp>
        <p:nvSpPr>
          <p:cNvPr id="19" name="线形标注 2 18"/>
          <p:cNvSpPr/>
          <p:nvPr/>
        </p:nvSpPr>
        <p:spPr bwMode="auto">
          <a:xfrm>
            <a:off x="6084169" y="476672"/>
            <a:ext cx="2664296" cy="288032"/>
          </a:xfrm>
          <a:prstGeom prst="borderCallout2">
            <a:avLst>
              <a:gd name="adj1" fmla="val 100135"/>
              <a:gd name="adj2" fmla="val 9434"/>
              <a:gd name="adj3" fmla="val 100304"/>
              <a:gd name="adj4" fmla="val 15506"/>
              <a:gd name="adj5" fmla="val 160082"/>
              <a:gd name="adj6" fmla="val 24062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0000"/>
              </a:lnSpc>
            </a:pPr>
            <a:r>
              <a:rPr lang="zh-CN" altLang="en-US" sz="1800" b="1" spc="-100" dirty="0" smtClean="0">
                <a:latin typeface="宋体" pitchFamily="2" charset="-122"/>
              </a:rPr>
              <a:t>同步事件</a:t>
            </a:r>
            <a:r>
              <a:rPr lang="zh-CN" altLang="en-US" sz="1800" b="1" dirty="0" smtClean="0">
                <a:latin typeface="+mn-ea"/>
              </a:rPr>
              <a:t>与</a:t>
            </a:r>
            <a:r>
              <a:rPr lang="zh-CN" altLang="en-US" sz="1800" b="1" dirty="0">
                <a:latin typeface="+mn-ea"/>
              </a:rPr>
              <a:t>指令执行相关</a:t>
            </a:r>
            <a:endParaRPr lang="en-US" altLang="zh-CN" sz="1800" b="1" spc="-100" dirty="0">
              <a:latin typeface="宋体" pitchFamily="2" charset="-122"/>
            </a:endParaRPr>
          </a:p>
        </p:txBody>
      </p:sp>
      <p:sp>
        <p:nvSpPr>
          <p:cNvPr id="20" name="Text Box 82"/>
          <p:cNvSpPr txBox="1">
            <a:spLocks noChangeArrowheads="1"/>
          </p:cNvSpPr>
          <p:nvPr/>
        </p:nvSpPr>
        <p:spPr bwMode="auto">
          <a:xfrm>
            <a:off x="179512" y="5437673"/>
            <a:ext cx="8856984" cy="86177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 ※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异常及中断的内涵：</a:t>
            </a:r>
            <a:r>
              <a:rPr lang="zh-CN" altLang="en-US" b="1" dirty="0" smtClean="0">
                <a:latin typeface="宋体" panose="02010600030101010101" pitchFamily="2" charset="-122"/>
              </a:rPr>
              <a:t>包括事件类型、程序控制流改变</a:t>
            </a:r>
            <a:r>
              <a:rPr lang="en-US" altLang="zh-CN" b="1" dirty="0" smtClean="0"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latin typeface="宋体" panose="02010600030101010101" pitchFamily="2" charset="-122"/>
              </a:rPr>
              <a:t>个方面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/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  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不同系统的定义不同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22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3336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" name="Text Box 82"/>
          <p:cNvSpPr txBox="1">
            <a:spLocks noChangeArrowheads="1"/>
          </p:cNvSpPr>
          <p:nvPr/>
        </p:nvSpPr>
        <p:spPr bwMode="auto">
          <a:xfrm>
            <a:off x="2123728" y="2629361"/>
            <a:ext cx="6480720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不可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屏蔽中断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当前</a:t>
            </a:r>
            <a:r>
              <a:rPr lang="zh-CN" altLang="en-US" b="1" u="sng" dirty="0">
                <a:latin typeface="宋体" panose="02010600030101010101" pitchFamily="2" charset="-122"/>
              </a:rPr>
              <a:t>指令周期结束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时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便于实现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可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屏蔽中断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当前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或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多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个</a:t>
            </a:r>
            <a:r>
              <a:rPr lang="zh-CN" altLang="en-US" b="1" dirty="0" smtClean="0">
                <a:latin typeface="宋体" panose="02010600030101010101" pitchFamily="2" charset="-122"/>
              </a:rPr>
              <a:t>指令周期结束时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264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 animBg="1"/>
      <p:bldP spid="4" grpId="0"/>
      <p:bldP spid="14" grpId="0"/>
      <p:bldP spid="20" grpId="0"/>
      <p:bldP spid="5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86</a:t>
            </a:fld>
            <a:endParaRPr lang="en-US" altLang="zh-CN"/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二、异常及中断的处理过程</a:t>
            </a:r>
            <a:endParaRPr lang="zh-CN" altLang="en-US" sz="28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Text Box 82"/>
          <p:cNvSpPr txBox="1">
            <a:spLocks noChangeArrowheads="1"/>
          </p:cNvSpPr>
          <p:nvPr/>
        </p:nvSpPr>
        <p:spPr bwMode="auto">
          <a:xfrm>
            <a:off x="179388" y="836712"/>
            <a:ext cx="8785225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事件处理过程：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响应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从当前程序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转到</a:t>
            </a:r>
            <a:r>
              <a:rPr lang="zh-CN" altLang="en-US" b="1" dirty="0" smtClean="0">
                <a:latin typeface="宋体" panose="02010600030101010101" pitchFamily="2" charset="-122"/>
              </a:rPr>
              <a:t>处理程序的过程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处理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执行</a:t>
            </a:r>
            <a:r>
              <a:rPr lang="zh-CN" altLang="en-US" b="1" dirty="0" smtClean="0">
                <a:latin typeface="宋体" panose="02010600030101010101" pitchFamily="2" charset="-122"/>
              </a:rPr>
              <a:t>处理程序的过程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返回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从处理程序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回到</a:t>
            </a:r>
            <a:r>
              <a:rPr lang="zh-CN" altLang="en-US" b="1" dirty="0" smtClean="0">
                <a:latin typeface="宋体" panose="02010600030101010101" pitchFamily="2" charset="-122"/>
              </a:rPr>
              <a:t>当前程序的过程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grpSp>
        <p:nvGrpSpPr>
          <p:cNvPr id="148" name="组合 147"/>
          <p:cNvGrpSpPr/>
          <p:nvPr/>
        </p:nvGrpSpPr>
        <p:grpSpPr>
          <a:xfrm>
            <a:off x="606176" y="2708920"/>
            <a:ext cx="8358312" cy="1507940"/>
            <a:chOff x="323528" y="1921060"/>
            <a:chExt cx="8358312" cy="1507940"/>
          </a:xfrm>
        </p:grpSpPr>
        <p:grpSp>
          <p:nvGrpSpPr>
            <p:cNvPr id="147" name="组合 146"/>
            <p:cNvGrpSpPr/>
            <p:nvPr/>
          </p:nvGrpSpPr>
          <p:grpSpPr>
            <a:xfrm>
              <a:off x="323528" y="1921060"/>
              <a:ext cx="4760914" cy="1292048"/>
              <a:chOff x="323528" y="1921060"/>
              <a:chExt cx="4760914" cy="1292048"/>
            </a:xfrm>
          </p:grpSpPr>
          <p:sp>
            <p:nvSpPr>
              <p:cNvPr id="10" name="Text Box 146"/>
              <p:cNvSpPr txBox="1">
                <a:spLocks noChangeArrowheads="1"/>
              </p:cNvSpPr>
              <p:nvPr/>
            </p:nvSpPr>
            <p:spPr bwMode="auto">
              <a:xfrm>
                <a:off x="4355976" y="2659068"/>
                <a:ext cx="576263" cy="554040"/>
              </a:xfrm>
              <a:prstGeom prst="rect">
                <a:avLst/>
              </a:prstGeom>
              <a:noFill/>
              <a:ln w="15875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105000"/>
                  </a:lnSpc>
                </a:pPr>
                <a:r>
                  <a:rPr lang="zh-CN" altLang="en-US" sz="1800" b="1" dirty="0">
                    <a:latin typeface="宋体" panose="02010600030101010101" pitchFamily="2" charset="-122"/>
                  </a:rPr>
                  <a:t>指令</a:t>
                </a:r>
              </a:p>
              <a:p>
                <a:pPr>
                  <a:lnSpc>
                    <a:spcPct val="105000"/>
                  </a:lnSpc>
                </a:pPr>
                <a:r>
                  <a:rPr lang="zh-CN" altLang="en-US" sz="1800" b="1" dirty="0">
                    <a:latin typeface="宋体" panose="02010600030101010101" pitchFamily="2" charset="-122"/>
                  </a:rPr>
                  <a:t>地址</a:t>
                </a:r>
              </a:p>
            </p:txBody>
          </p:sp>
          <p:sp>
            <p:nvSpPr>
              <p:cNvPr id="13" name="Text Box 149"/>
              <p:cNvSpPr txBox="1">
                <a:spLocks noChangeArrowheads="1"/>
              </p:cNvSpPr>
              <p:nvPr/>
            </p:nvSpPr>
            <p:spPr bwMode="auto">
              <a:xfrm>
                <a:off x="1336354" y="2947995"/>
                <a:ext cx="3748088" cy="265113"/>
              </a:xfrm>
              <a:prstGeom prst="rect">
                <a:avLst/>
              </a:prstGeom>
              <a:noFill/>
              <a:ln w="15875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l"/>
                <a:r>
                  <a:rPr lang="en-US" altLang="zh-CN" sz="1800" b="1" dirty="0"/>
                  <a:t> </a:t>
                </a:r>
                <a:r>
                  <a:rPr lang="en-US" altLang="zh-CN" sz="1800" b="1" dirty="0" smtClean="0">
                    <a:latin typeface="+mn-ea"/>
                    <a:ea typeface="+mn-ea"/>
                  </a:rPr>
                  <a:t>a  </a:t>
                </a:r>
                <a:r>
                  <a:rPr lang="en-US" altLang="zh-CN" sz="1400" b="1" dirty="0" smtClean="0">
                    <a:latin typeface="+mn-ea"/>
                    <a:ea typeface="+mn-ea"/>
                  </a:rPr>
                  <a:t> </a:t>
                </a:r>
                <a:r>
                  <a:rPr lang="en-US" altLang="zh-CN" sz="1800" b="1" dirty="0" err="1" smtClean="0">
                    <a:latin typeface="宋体" panose="02010600030101010101" pitchFamily="2" charset="-122"/>
                  </a:rPr>
                  <a:t>i</a:t>
                </a:r>
                <a:r>
                  <a:rPr lang="en-US" altLang="zh-CN" sz="1800" b="1" dirty="0" smtClean="0">
                    <a:latin typeface="宋体" panose="02010600030101010101" pitchFamily="2" charset="-122"/>
                  </a:rPr>
                  <a:t>  </a:t>
                </a:r>
                <a:r>
                  <a:rPr lang="en-US" altLang="zh-CN" sz="1800" b="1" dirty="0" err="1" smtClean="0">
                    <a:latin typeface="宋体" panose="02010600030101010101" pitchFamily="2" charset="-122"/>
                  </a:rPr>
                  <a:t>i</a:t>
                </a:r>
                <a:r>
                  <a:rPr lang="zh-CN" altLang="en-US" sz="1800" b="1" dirty="0" smtClean="0">
                    <a:latin typeface="宋体" panose="02010600030101010101" pitchFamily="2" charset="-122"/>
                  </a:rPr>
                  <a:t>或</a:t>
                </a:r>
                <a:r>
                  <a:rPr lang="en-US" altLang="zh-CN" sz="1800" b="1" dirty="0" smtClean="0">
                    <a:latin typeface="宋体" panose="02010600030101010101" pitchFamily="2" charset="-122"/>
                  </a:rPr>
                  <a:t>i+1 </a:t>
                </a:r>
                <a:r>
                  <a:rPr lang="en-US" altLang="zh-CN" sz="1200" b="1" dirty="0" smtClean="0">
                    <a:latin typeface="宋体" panose="02010600030101010101" pitchFamily="2" charset="-122"/>
                  </a:rPr>
                  <a:t> </a:t>
                </a:r>
                <a:r>
                  <a:rPr lang="en-US" altLang="zh-CN" sz="1800" b="1" dirty="0" smtClean="0">
                    <a:latin typeface="宋体" panose="02010600030101010101" pitchFamily="2" charset="-122"/>
                  </a:rPr>
                  <a:t>k      </a:t>
                </a:r>
                <a:r>
                  <a:rPr lang="en-US" altLang="zh-CN" sz="1800" b="1" dirty="0" err="1" smtClean="0">
                    <a:latin typeface="宋体" panose="02010600030101010101" pitchFamily="2" charset="-122"/>
                  </a:rPr>
                  <a:t>k+n</a:t>
                </a:r>
                <a:endParaRPr lang="en-US" altLang="zh-CN" sz="1800" b="1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4" name="Rectangle 150"/>
              <p:cNvSpPr>
                <a:spLocks noChangeArrowheads="1"/>
              </p:cNvSpPr>
              <p:nvPr/>
            </p:nvSpPr>
            <p:spPr bwMode="auto">
              <a:xfrm>
                <a:off x="1412553" y="2636465"/>
                <a:ext cx="574675" cy="144463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151"/>
              <p:cNvSpPr>
                <a:spLocks noChangeShapeType="1"/>
              </p:cNvSpPr>
              <p:nvPr/>
            </p:nvSpPr>
            <p:spPr bwMode="auto">
              <a:xfrm>
                <a:off x="1844353" y="2636465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152"/>
              <p:cNvSpPr>
                <a:spLocks noChangeShapeType="1"/>
              </p:cNvSpPr>
              <p:nvPr/>
            </p:nvSpPr>
            <p:spPr bwMode="auto">
              <a:xfrm>
                <a:off x="1555428" y="2636465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Rectangle 153"/>
              <p:cNvSpPr>
                <a:spLocks noChangeArrowheads="1"/>
              </p:cNvSpPr>
              <p:nvPr/>
            </p:nvSpPr>
            <p:spPr bwMode="auto">
              <a:xfrm>
                <a:off x="2347591" y="2636465"/>
                <a:ext cx="574675" cy="144463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154"/>
              <p:cNvSpPr>
                <a:spLocks noChangeShapeType="1"/>
              </p:cNvSpPr>
              <p:nvPr/>
            </p:nvSpPr>
            <p:spPr bwMode="auto">
              <a:xfrm>
                <a:off x="2779391" y="2636465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155"/>
              <p:cNvSpPr>
                <a:spLocks noChangeShapeType="1"/>
              </p:cNvSpPr>
              <p:nvPr/>
            </p:nvSpPr>
            <p:spPr bwMode="auto">
              <a:xfrm>
                <a:off x="2490466" y="2636465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Rectangle 156"/>
              <p:cNvSpPr>
                <a:spLocks noChangeArrowheads="1"/>
              </p:cNvSpPr>
              <p:nvPr/>
            </p:nvSpPr>
            <p:spPr bwMode="auto">
              <a:xfrm>
                <a:off x="3068317" y="2200282"/>
                <a:ext cx="1071636" cy="144463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157"/>
              <p:cNvSpPr>
                <a:spLocks noChangeShapeType="1"/>
              </p:cNvSpPr>
              <p:nvPr/>
            </p:nvSpPr>
            <p:spPr bwMode="auto">
              <a:xfrm>
                <a:off x="3995936" y="2200282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158"/>
              <p:cNvSpPr>
                <a:spLocks noChangeShapeType="1"/>
              </p:cNvSpPr>
              <p:nvPr/>
            </p:nvSpPr>
            <p:spPr bwMode="auto">
              <a:xfrm>
                <a:off x="3211191" y="2200282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Text Box 160"/>
              <p:cNvSpPr txBox="1">
                <a:spLocks noChangeArrowheads="1"/>
              </p:cNvSpPr>
              <p:nvPr/>
            </p:nvSpPr>
            <p:spPr bwMode="auto">
              <a:xfrm>
                <a:off x="323528" y="2132210"/>
                <a:ext cx="1012825" cy="720726"/>
              </a:xfrm>
              <a:prstGeom prst="rect">
                <a:avLst/>
              </a:prstGeom>
              <a:noFill/>
              <a:ln w="15875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r"/>
                <a:r>
                  <a:rPr lang="zh-CN" altLang="en-US" sz="1800" b="1" dirty="0" smtClean="0">
                    <a:latin typeface="宋体" panose="02010600030101010101" pitchFamily="2" charset="-122"/>
                  </a:rPr>
                  <a:t>处理程序</a:t>
                </a:r>
                <a:endParaRPr lang="zh-CN" altLang="en-US" sz="1800" b="1" dirty="0">
                  <a:latin typeface="宋体" panose="02010600030101010101" pitchFamily="2" charset="-122"/>
                </a:endParaRPr>
              </a:p>
              <a:p>
                <a:pPr algn="r">
                  <a:lnSpc>
                    <a:spcPct val="170000"/>
                  </a:lnSpc>
                </a:pPr>
                <a:r>
                  <a:rPr lang="zh-CN" altLang="en-US" sz="1800" b="1" dirty="0">
                    <a:latin typeface="宋体" panose="02010600030101010101" pitchFamily="2" charset="-122"/>
                  </a:rPr>
                  <a:t>当前程序</a:t>
                </a:r>
              </a:p>
            </p:txBody>
          </p:sp>
          <p:cxnSp>
            <p:nvCxnSpPr>
              <p:cNvPr id="71" name="直接箭头连接符 70"/>
              <p:cNvCxnSpPr/>
              <p:nvPr/>
            </p:nvCxnSpPr>
            <p:spPr bwMode="auto">
              <a:xfrm>
                <a:off x="1115616" y="2919420"/>
                <a:ext cx="324036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7" name="直接箭头连接符 76"/>
              <p:cNvCxnSpPr/>
              <p:nvPr/>
            </p:nvCxnSpPr>
            <p:spPr bwMode="auto">
              <a:xfrm>
                <a:off x="2843808" y="2272513"/>
                <a:ext cx="219225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9" name="直接箭头连接符 78"/>
              <p:cNvCxnSpPr/>
              <p:nvPr/>
            </p:nvCxnSpPr>
            <p:spPr bwMode="auto">
              <a:xfrm>
                <a:off x="1987228" y="2713303"/>
                <a:ext cx="13650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81" name="直接箭头连接符 80"/>
              <p:cNvCxnSpPr/>
              <p:nvPr/>
            </p:nvCxnSpPr>
            <p:spPr bwMode="auto">
              <a:xfrm>
                <a:off x="2201864" y="2713303"/>
                <a:ext cx="137888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4" name="直接箭头连接符 83"/>
              <p:cNvCxnSpPr/>
              <p:nvPr/>
            </p:nvCxnSpPr>
            <p:spPr bwMode="auto">
              <a:xfrm flipH="1">
                <a:off x="2195736" y="2620589"/>
                <a:ext cx="2" cy="92714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86" name="直接箭头连接符 85"/>
              <p:cNvCxnSpPr/>
              <p:nvPr/>
            </p:nvCxnSpPr>
            <p:spPr bwMode="auto">
              <a:xfrm>
                <a:off x="2123728" y="2582489"/>
                <a:ext cx="0" cy="130814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88" name="直接箭头连接符 87"/>
              <p:cNvCxnSpPr/>
              <p:nvPr/>
            </p:nvCxnSpPr>
            <p:spPr bwMode="auto">
              <a:xfrm flipH="1">
                <a:off x="2128839" y="2272513"/>
                <a:ext cx="714969" cy="30559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91" name="直接箭头连接符 90"/>
              <p:cNvCxnSpPr/>
              <p:nvPr/>
            </p:nvCxnSpPr>
            <p:spPr bwMode="auto">
              <a:xfrm flipH="1">
                <a:off x="2201864" y="2369586"/>
                <a:ext cx="2082104" cy="24662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98" name="直接箭头连接符 97"/>
              <p:cNvCxnSpPr/>
              <p:nvPr/>
            </p:nvCxnSpPr>
            <p:spPr bwMode="auto">
              <a:xfrm>
                <a:off x="4139952" y="2276872"/>
                <a:ext cx="13650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99" name="直接箭头连接符 98"/>
              <p:cNvCxnSpPr/>
              <p:nvPr/>
            </p:nvCxnSpPr>
            <p:spPr bwMode="auto">
              <a:xfrm flipH="1">
                <a:off x="4283966" y="2276872"/>
                <a:ext cx="2" cy="92714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sp>
            <p:nvSpPr>
              <p:cNvPr id="105" name="Text Box 107"/>
              <p:cNvSpPr txBox="1">
                <a:spLocks noChangeArrowheads="1"/>
              </p:cNvSpPr>
              <p:nvPr/>
            </p:nvSpPr>
            <p:spPr bwMode="auto">
              <a:xfrm>
                <a:off x="1993766" y="2150793"/>
                <a:ext cx="554083" cy="288031"/>
              </a:xfrm>
              <a:prstGeom prst="rect">
                <a:avLst/>
              </a:prstGeom>
              <a:noFill/>
              <a:ln w="15875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105000"/>
                  </a:lnSpc>
                </a:pPr>
                <a:r>
                  <a:rPr lang="zh-CN" altLang="en-US" sz="1800" b="1" dirty="0" smtClean="0">
                    <a:solidFill>
                      <a:srgbClr val="FF3399"/>
                    </a:solidFill>
                    <a:latin typeface="宋体" panose="02010600030101010101" pitchFamily="2" charset="-122"/>
                  </a:rPr>
                  <a:t>响应</a:t>
                </a:r>
                <a:endParaRPr lang="en-US" altLang="zh-CN" sz="1800" b="1" dirty="0">
                  <a:solidFill>
                    <a:srgbClr val="FF3399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06" name="Text Box 107"/>
              <p:cNvSpPr txBox="1">
                <a:spLocks noChangeArrowheads="1"/>
              </p:cNvSpPr>
              <p:nvPr/>
            </p:nvSpPr>
            <p:spPr bwMode="auto">
              <a:xfrm>
                <a:off x="3327093" y="1921060"/>
                <a:ext cx="554083" cy="288031"/>
              </a:xfrm>
              <a:prstGeom prst="rect">
                <a:avLst/>
              </a:prstGeom>
              <a:noFill/>
              <a:ln w="15875">
                <a:noFill/>
                <a:miter lim="800000"/>
              </a:ln>
              <a:effectLst/>
            </p:spPr>
            <p:txBody>
              <a:bodyPr lIns="18000" tIns="10800" rIns="18000" bIns="10800" anchor="t" anchorCtr="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dirty="0" smtClean="0">
                    <a:solidFill>
                      <a:srgbClr val="FF3399"/>
                    </a:solidFill>
                    <a:latin typeface="宋体" panose="02010600030101010101" pitchFamily="2" charset="-122"/>
                  </a:rPr>
                  <a:t>处理</a:t>
                </a:r>
                <a:endParaRPr lang="en-US" altLang="zh-CN" sz="1800" b="1" dirty="0">
                  <a:solidFill>
                    <a:srgbClr val="FF3399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07" name="Text Box 107"/>
              <p:cNvSpPr txBox="1">
                <a:spLocks noChangeArrowheads="1"/>
              </p:cNvSpPr>
              <p:nvPr/>
            </p:nvSpPr>
            <p:spPr bwMode="auto">
              <a:xfrm>
                <a:off x="3347864" y="2467496"/>
                <a:ext cx="554083" cy="288031"/>
              </a:xfrm>
              <a:prstGeom prst="rect">
                <a:avLst/>
              </a:prstGeom>
              <a:noFill/>
              <a:ln w="15875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105000"/>
                  </a:lnSpc>
                </a:pPr>
                <a:r>
                  <a:rPr lang="zh-CN" altLang="en-US" sz="1800" b="1" dirty="0">
                    <a:solidFill>
                      <a:srgbClr val="FF3399"/>
                    </a:solidFill>
                    <a:latin typeface="宋体" panose="02010600030101010101" pitchFamily="2" charset="-122"/>
                  </a:rPr>
                  <a:t>返回</a:t>
                </a:r>
                <a:endParaRPr lang="en-US" altLang="zh-CN" sz="1800" b="1" dirty="0">
                  <a:solidFill>
                    <a:srgbClr val="FF3399"/>
                  </a:solidFill>
                  <a:latin typeface="宋体" panose="02010600030101010101" pitchFamily="2" charset="-122"/>
                </a:endParaRPr>
              </a:p>
            </p:txBody>
          </p:sp>
          <p:cxnSp>
            <p:nvCxnSpPr>
              <p:cNvPr id="117" name="直接箭头连接符 116"/>
              <p:cNvCxnSpPr/>
              <p:nvPr/>
            </p:nvCxnSpPr>
            <p:spPr bwMode="auto">
              <a:xfrm>
                <a:off x="1907704" y="2780928"/>
                <a:ext cx="0" cy="142875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C3300"/>
                </a:solidFill>
                <a:prstDash val="sysDash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0" name="直接箭头连接符 119"/>
              <p:cNvCxnSpPr/>
              <p:nvPr/>
            </p:nvCxnSpPr>
            <p:spPr bwMode="auto">
              <a:xfrm>
                <a:off x="1475656" y="2780928"/>
                <a:ext cx="0" cy="142875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C3300"/>
                </a:solidFill>
                <a:prstDash val="sysDash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1" name="直接箭头连接符 120"/>
              <p:cNvCxnSpPr/>
              <p:nvPr/>
            </p:nvCxnSpPr>
            <p:spPr bwMode="auto">
              <a:xfrm>
                <a:off x="2411760" y="2780928"/>
                <a:ext cx="0" cy="142875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C3300"/>
                </a:solidFill>
                <a:prstDash val="sysDash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2" name="直接箭头连接符 121"/>
              <p:cNvCxnSpPr/>
              <p:nvPr/>
            </p:nvCxnSpPr>
            <p:spPr bwMode="auto">
              <a:xfrm>
                <a:off x="3131840" y="2348880"/>
                <a:ext cx="0" cy="57054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C3300"/>
                </a:solidFill>
                <a:prstDash val="sysDash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5" name="直接箭头连接符 124"/>
              <p:cNvCxnSpPr/>
              <p:nvPr/>
            </p:nvCxnSpPr>
            <p:spPr bwMode="auto">
              <a:xfrm>
                <a:off x="4067944" y="2348880"/>
                <a:ext cx="0" cy="57054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C3300"/>
                </a:solidFill>
                <a:prstDash val="sysDash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146" name="组合 145"/>
            <p:cNvGrpSpPr/>
            <p:nvPr/>
          </p:nvGrpSpPr>
          <p:grpSpPr>
            <a:xfrm>
              <a:off x="5148064" y="2201645"/>
              <a:ext cx="3533776" cy="1227355"/>
              <a:chOff x="5148064" y="2201645"/>
              <a:chExt cx="3533776" cy="1227355"/>
            </a:xfrm>
          </p:grpSpPr>
          <p:sp>
            <p:nvSpPr>
              <p:cNvPr id="53" name="Text Box 107"/>
              <p:cNvSpPr txBox="1">
                <a:spLocks noChangeArrowheads="1"/>
              </p:cNvSpPr>
              <p:nvPr/>
            </p:nvSpPr>
            <p:spPr bwMode="auto">
              <a:xfrm>
                <a:off x="8106297" y="2780035"/>
                <a:ext cx="575543" cy="288925"/>
              </a:xfrm>
              <a:prstGeom prst="rect">
                <a:avLst/>
              </a:prstGeom>
              <a:noFill/>
              <a:ln w="15875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105000"/>
                  </a:lnSpc>
                </a:pPr>
                <a:r>
                  <a:rPr lang="zh-CN" altLang="en-US" sz="1800" b="1" dirty="0" smtClean="0">
                    <a:latin typeface="宋体" panose="02010600030101010101" pitchFamily="2" charset="-122"/>
                  </a:rPr>
                  <a:t>时间</a:t>
                </a:r>
                <a:endParaRPr lang="en-US" altLang="zh-CN" sz="1800" b="1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60" name="Rectangle 114"/>
              <p:cNvSpPr>
                <a:spLocks noChangeArrowheads="1"/>
              </p:cNvSpPr>
              <p:nvPr/>
            </p:nvSpPr>
            <p:spPr bwMode="auto">
              <a:xfrm>
                <a:off x="5376121" y="2628118"/>
                <a:ext cx="574675" cy="144463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Line 115"/>
              <p:cNvSpPr>
                <a:spLocks noChangeShapeType="1"/>
              </p:cNvSpPr>
              <p:nvPr/>
            </p:nvSpPr>
            <p:spPr bwMode="auto">
              <a:xfrm>
                <a:off x="5807921" y="2629706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Line 116"/>
              <p:cNvSpPr>
                <a:spLocks noChangeShapeType="1"/>
              </p:cNvSpPr>
              <p:nvPr/>
            </p:nvSpPr>
            <p:spPr bwMode="auto">
              <a:xfrm>
                <a:off x="5518996" y="2629706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Rectangle 117"/>
              <p:cNvSpPr>
                <a:spLocks noChangeArrowheads="1"/>
              </p:cNvSpPr>
              <p:nvPr/>
            </p:nvSpPr>
            <p:spPr bwMode="auto">
              <a:xfrm>
                <a:off x="6238134" y="2201645"/>
                <a:ext cx="1084459" cy="144463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Line 118"/>
              <p:cNvSpPr>
                <a:spLocks noChangeShapeType="1"/>
              </p:cNvSpPr>
              <p:nvPr/>
            </p:nvSpPr>
            <p:spPr bwMode="auto">
              <a:xfrm>
                <a:off x="7170193" y="2203233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Line 119"/>
              <p:cNvSpPr>
                <a:spLocks noChangeShapeType="1"/>
              </p:cNvSpPr>
              <p:nvPr/>
            </p:nvSpPr>
            <p:spPr bwMode="auto">
              <a:xfrm>
                <a:off x="6384184" y="2203233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Rectangle 120"/>
              <p:cNvSpPr>
                <a:spLocks noChangeArrowheads="1"/>
              </p:cNvSpPr>
              <p:nvPr/>
            </p:nvSpPr>
            <p:spPr bwMode="auto">
              <a:xfrm>
                <a:off x="7316243" y="2629706"/>
                <a:ext cx="574675" cy="144463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" name="Line 121"/>
              <p:cNvSpPr>
                <a:spLocks noChangeShapeType="1"/>
              </p:cNvSpPr>
              <p:nvPr/>
            </p:nvSpPr>
            <p:spPr bwMode="auto">
              <a:xfrm>
                <a:off x="7748043" y="2629706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Line 122"/>
              <p:cNvSpPr>
                <a:spLocks noChangeShapeType="1"/>
              </p:cNvSpPr>
              <p:nvPr/>
            </p:nvSpPr>
            <p:spPr bwMode="auto">
              <a:xfrm>
                <a:off x="7459118" y="2629706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08" name="直接箭头连接符 107"/>
              <p:cNvCxnSpPr/>
              <p:nvPr/>
            </p:nvCxnSpPr>
            <p:spPr bwMode="auto">
              <a:xfrm>
                <a:off x="5148064" y="2922182"/>
                <a:ext cx="2958233" cy="276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0" name="直接箭头连接符 109"/>
              <p:cNvCxnSpPr/>
              <p:nvPr/>
            </p:nvCxnSpPr>
            <p:spPr bwMode="auto">
              <a:xfrm flipV="1">
                <a:off x="5953648" y="2275688"/>
                <a:ext cx="283642" cy="424661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26" name="直接箭头连接符 125"/>
              <p:cNvCxnSpPr/>
              <p:nvPr/>
            </p:nvCxnSpPr>
            <p:spPr bwMode="auto">
              <a:xfrm flipH="1">
                <a:off x="6234089" y="2340558"/>
                <a:ext cx="4046" cy="65521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7" name="直接箭头连接符 126"/>
              <p:cNvCxnSpPr/>
              <p:nvPr/>
            </p:nvCxnSpPr>
            <p:spPr bwMode="auto">
              <a:xfrm flipH="1">
                <a:off x="5949009" y="2785268"/>
                <a:ext cx="1788" cy="2105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3" name="直接箭头连接符 132"/>
              <p:cNvCxnSpPr/>
              <p:nvPr/>
            </p:nvCxnSpPr>
            <p:spPr bwMode="auto">
              <a:xfrm flipH="1">
                <a:off x="7170193" y="2347696"/>
                <a:ext cx="4046" cy="64807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5" name="直接箭头连接符 134"/>
              <p:cNvCxnSpPr/>
              <p:nvPr/>
            </p:nvCxnSpPr>
            <p:spPr bwMode="auto">
              <a:xfrm flipH="1">
                <a:off x="7310163" y="2347696"/>
                <a:ext cx="4046" cy="64807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12" name="直接箭头连接符 111"/>
              <p:cNvCxnSpPr/>
              <p:nvPr/>
            </p:nvCxnSpPr>
            <p:spPr bwMode="auto">
              <a:xfrm>
                <a:off x="7242201" y="2342369"/>
                <a:ext cx="68250" cy="35956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44" name="Text Box 149"/>
              <p:cNvSpPr txBox="1">
                <a:spLocks noChangeArrowheads="1"/>
              </p:cNvSpPr>
              <p:nvPr/>
            </p:nvSpPr>
            <p:spPr bwMode="auto">
              <a:xfrm>
                <a:off x="5953648" y="2918556"/>
                <a:ext cx="1442244" cy="510444"/>
              </a:xfrm>
              <a:prstGeom prst="rect">
                <a:avLst/>
              </a:prstGeom>
              <a:noFill/>
              <a:ln w="15875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l"/>
                <a:r>
                  <a:rPr lang="zh-CN" altLang="en-US" sz="1800" b="1" dirty="0" smtClean="0"/>
                  <a:t>响    处理    返</a:t>
                </a:r>
                <a:endParaRPr lang="en-US" altLang="zh-CN" sz="1800" b="1" dirty="0" smtClean="0"/>
              </a:p>
              <a:p>
                <a:pPr algn="l">
                  <a:lnSpc>
                    <a:spcPct val="80000"/>
                  </a:lnSpc>
                </a:pPr>
                <a:r>
                  <a:rPr lang="zh-CN" altLang="en-US" sz="1800" b="1" dirty="0" smtClean="0">
                    <a:latin typeface="宋体" panose="02010600030101010101" pitchFamily="2" charset="-122"/>
                  </a:rPr>
                  <a:t>应        回</a:t>
                </a:r>
                <a:endParaRPr lang="en-US" altLang="zh-CN" sz="1800" b="1" dirty="0">
                  <a:latin typeface="宋体" panose="02010600030101010101" pitchFamily="2" charset="-122"/>
                </a:endParaRPr>
              </a:p>
            </p:txBody>
          </p:sp>
        </p:grpSp>
      </p:grpSp>
      <p:sp>
        <p:nvSpPr>
          <p:cNvPr id="149" name="Text Box 82"/>
          <p:cNvSpPr txBox="1">
            <a:spLocks noChangeArrowheads="1"/>
          </p:cNvSpPr>
          <p:nvPr/>
        </p:nvSpPr>
        <p:spPr bwMode="auto">
          <a:xfrm>
            <a:off x="179512" y="4149080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*术语：</a:t>
            </a:r>
            <a:r>
              <a:rPr lang="zh-CN" altLang="en-US" b="1" dirty="0" smtClean="0">
                <a:latin typeface="宋体" panose="02010600030101010101" pitchFamily="2" charset="-122"/>
              </a:rPr>
              <a:t>响应、处理、返回、</a:t>
            </a:r>
            <a:r>
              <a:rPr lang="zh-CN" altLang="en-US" b="1" dirty="0">
                <a:latin typeface="宋体" panose="02010600030101010101" pitchFamily="2" charset="-122"/>
              </a:rPr>
              <a:t>异常处理程序、</a:t>
            </a:r>
            <a:r>
              <a:rPr lang="zh-CN" altLang="en-US" b="1" dirty="0" smtClean="0">
                <a:latin typeface="宋体" panose="02010600030101010101" pitchFamily="2" charset="-122"/>
              </a:rPr>
              <a:t>中断服务程序等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151" name="Text Box 82"/>
          <p:cNvSpPr txBox="1">
            <a:spLocks noChangeArrowheads="1"/>
          </p:cNvSpPr>
          <p:nvPr/>
        </p:nvSpPr>
        <p:spPr bwMode="auto">
          <a:xfrm>
            <a:off x="179512" y="4581128"/>
            <a:ext cx="8785225" cy="17543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*异常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中断的处理需求：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latin typeface="宋体" panose="02010600030101010101" pitchFamily="2" charset="-122"/>
              </a:rPr>
              <a:t>①同时有多个事件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多种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，但同时只能处理</a:t>
            </a:r>
            <a:r>
              <a:rPr lang="en-US" altLang="zh-CN" b="1" dirty="0" smtClean="0"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latin typeface="宋体" panose="02010600030101010101" pitchFamily="2" charset="-122"/>
              </a:rPr>
              <a:t>个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latin typeface="宋体" panose="02010600030101010101" pitchFamily="2" charset="-122"/>
              </a:rPr>
              <a:t>②不同事件的紧急程度、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检测时机</a:t>
            </a:r>
            <a:r>
              <a:rPr lang="zh-CN" altLang="en-US" b="1" dirty="0" smtClean="0">
                <a:latin typeface="宋体" panose="02010600030101010101" pitchFamily="2" charset="-122"/>
              </a:rPr>
              <a:t>、响应操作不同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/>
            <a:r>
              <a:rPr lang="en-US" altLang="zh-CN" sz="1800" b="1" dirty="0" smtClean="0">
                <a:latin typeface="宋体" panose="02010600030101010101" pitchFamily="2" charset="-122"/>
              </a:rPr>
              <a:t>                                 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处理时机的实现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endParaRPr lang="en-US" altLang="zh-CN" sz="1800" b="1" dirty="0">
              <a:latin typeface="+mn-ea"/>
            </a:endParaRPr>
          </a:p>
        </p:txBody>
      </p:sp>
      <p:sp>
        <p:nvSpPr>
          <p:cNvPr id="153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19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9" grpId="0"/>
      <p:bldP spid="151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49"/>
          <p:cNvSpPr txBox="1">
            <a:spLocks noChangeArrowheads="1"/>
          </p:cNvSpPr>
          <p:nvPr/>
        </p:nvSpPr>
        <p:spPr bwMode="auto">
          <a:xfrm>
            <a:off x="179388" y="332656"/>
            <a:ext cx="8857108" cy="22852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、异常及中断的响应</a:t>
            </a:r>
            <a:endParaRPr lang="zh-CN" altLang="en-US" sz="2200" b="1" dirty="0">
              <a:latin typeface="+mn-ea"/>
              <a:ea typeface="+mn-ea"/>
            </a:endParaRPr>
          </a:p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任务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：</a:t>
            </a:r>
            <a:r>
              <a:rPr lang="zh-CN" altLang="en-US" b="1" dirty="0">
                <a:latin typeface="+mn-ea"/>
              </a:rPr>
              <a:t>①</a:t>
            </a:r>
            <a:r>
              <a:rPr lang="zh-CN" altLang="zh-CN" b="1" dirty="0">
                <a:latin typeface="+mn-ea"/>
              </a:rPr>
              <a:t>保存断点及程序状态</a:t>
            </a:r>
            <a:r>
              <a:rPr lang="zh-CN" altLang="en-US" b="1" dirty="0">
                <a:latin typeface="+mn-ea"/>
              </a:rPr>
              <a:t>，②</a:t>
            </a:r>
            <a:r>
              <a:rPr lang="zh-CN" altLang="zh-CN" b="1" dirty="0">
                <a:latin typeface="+mn-ea"/>
              </a:rPr>
              <a:t>关中断</a:t>
            </a:r>
            <a:r>
              <a:rPr lang="zh-CN" altLang="en-US" b="1" dirty="0" smtClean="0">
                <a:latin typeface="+mn-ea"/>
              </a:rPr>
              <a:t>，  </a:t>
            </a:r>
            <a:r>
              <a:rPr lang="zh-CN" altLang="en-US" sz="1800" b="1" dirty="0" smtClean="0">
                <a:latin typeface="+mn-ea"/>
              </a:rPr>
              <a:t>←与所选事件无关</a:t>
            </a:r>
            <a:endParaRPr lang="en-US" altLang="zh-CN" sz="1800" b="1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+mn-ea"/>
              </a:rPr>
              <a:t>     </a:t>
            </a:r>
            <a:r>
              <a:rPr lang="en-US" altLang="zh-CN" b="1" dirty="0" smtClean="0">
                <a:latin typeface="+mn-ea"/>
              </a:rPr>
              <a:t>    </a:t>
            </a:r>
            <a:r>
              <a:rPr lang="zh-CN" altLang="en-US" b="1" dirty="0">
                <a:latin typeface="+mn-ea"/>
              </a:rPr>
              <a:t>③</a:t>
            </a:r>
            <a:r>
              <a:rPr lang="zh-CN" altLang="zh-CN" b="1" dirty="0">
                <a:latin typeface="+mn-ea"/>
              </a:rPr>
              <a:t>识别事件类型并转入</a:t>
            </a:r>
            <a:r>
              <a:rPr lang="zh-CN" altLang="zh-CN" b="1" dirty="0" smtClean="0">
                <a:latin typeface="+mn-ea"/>
              </a:rPr>
              <a:t>处理程序</a:t>
            </a:r>
            <a:r>
              <a:rPr lang="en-US" altLang="zh-CN" b="1" dirty="0" smtClean="0">
                <a:latin typeface="+mn-ea"/>
              </a:rPr>
              <a:t>      </a:t>
            </a:r>
            <a:r>
              <a:rPr lang="zh-CN" altLang="en-US" sz="1800" b="1" dirty="0" smtClean="0">
                <a:latin typeface="+mn-ea"/>
              </a:rPr>
              <a:t>←须选择某一事件</a:t>
            </a:r>
            <a:endParaRPr lang="en-US" altLang="zh-CN" sz="1800" b="1" dirty="0" smtClean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*实现要求：</a:t>
            </a:r>
            <a:r>
              <a:rPr lang="zh-CN" altLang="en-US" b="1" dirty="0" smtClean="0">
                <a:latin typeface="+mn-ea"/>
                <a:ea typeface="+mn-ea"/>
              </a:rPr>
              <a:t>硬件实现，整个</a:t>
            </a:r>
            <a:r>
              <a:rPr lang="zh-CN" altLang="en-US" b="1" dirty="0">
                <a:latin typeface="+mn-ea"/>
                <a:ea typeface="+mn-ea"/>
              </a:rPr>
              <a:t>过程</a:t>
            </a:r>
            <a:r>
              <a:rPr lang="zh-CN" altLang="en-US" b="1" u="sng" dirty="0" smtClean="0">
                <a:latin typeface="+mn-ea"/>
                <a:ea typeface="+mn-ea"/>
              </a:rPr>
              <a:t>不应被打断</a:t>
            </a:r>
            <a:endParaRPr lang="en-US" altLang="zh-CN" b="1" u="sng" dirty="0" smtClean="0">
              <a:latin typeface="+mn-ea"/>
              <a:ea typeface="+mn-ea"/>
            </a:endParaRPr>
          </a:p>
          <a:p>
            <a:pPr algn="l">
              <a:lnSpc>
                <a:spcPct val="105000"/>
              </a:lnSpc>
            </a:pPr>
            <a:r>
              <a:rPr lang="en-US" altLang="zh-CN" sz="1800" b="1" dirty="0">
                <a:latin typeface="+mn-ea"/>
                <a:ea typeface="+mn-ea"/>
              </a:rPr>
              <a:t> </a:t>
            </a:r>
            <a:r>
              <a:rPr lang="en-US" altLang="zh-CN" sz="1800" b="1" dirty="0" smtClean="0">
                <a:latin typeface="+mn-ea"/>
                <a:ea typeface="+mn-ea"/>
              </a:rPr>
              <a:t>                                          </a:t>
            </a:r>
            <a:r>
              <a:rPr lang="zh-CN" altLang="en-US" sz="1800" dirty="0" smtClean="0">
                <a:latin typeface="+mn-ea"/>
                <a:ea typeface="+mn-ea"/>
              </a:rPr>
              <a:t>└</a:t>
            </a:r>
            <a:r>
              <a:rPr lang="zh-CN" altLang="en-US" sz="1800" b="1" dirty="0" smtClean="0">
                <a:latin typeface="+mn-ea"/>
                <a:ea typeface="+mn-ea"/>
              </a:rPr>
              <a:t>←</a:t>
            </a:r>
            <a:r>
              <a:rPr lang="zh-CN" altLang="en-US" sz="1800" b="1" dirty="0">
                <a:latin typeface="+mn-ea"/>
                <a:ea typeface="+mn-ea"/>
              </a:rPr>
              <a:t>如</a:t>
            </a:r>
            <a:r>
              <a:rPr lang="zh-CN" altLang="en-US" sz="1800" b="1" dirty="0" smtClean="0">
                <a:latin typeface="+mn-ea"/>
                <a:ea typeface="+mn-ea"/>
              </a:rPr>
              <a:t>状态转换图的连续状态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87</a:t>
            </a:fld>
            <a:endParaRPr lang="en-US" altLang="zh-CN"/>
          </a:p>
        </p:txBody>
      </p:sp>
      <p:sp>
        <p:nvSpPr>
          <p:cNvPr id="16" name="Text Box 172"/>
          <p:cNvSpPr txBox="1">
            <a:spLocks noChangeArrowheads="1"/>
          </p:cNvSpPr>
          <p:nvPr/>
        </p:nvSpPr>
        <p:spPr bwMode="auto">
          <a:xfrm>
            <a:off x="185168" y="2204864"/>
            <a:ext cx="8785225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zh-CN" b="1" dirty="0" smtClean="0">
                <a:solidFill>
                  <a:srgbClr val="C00000"/>
                </a:solidFill>
              </a:rPr>
              <a:t>保存</a:t>
            </a:r>
            <a:r>
              <a:rPr lang="zh-CN" altLang="zh-CN" b="1" dirty="0">
                <a:solidFill>
                  <a:srgbClr val="C00000"/>
                </a:solidFill>
              </a:rPr>
              <a:t>断点及</a:t>
            </a:r>
            <a:r>
              <a:rPr lang="zh-CN" altLang="zh-CN" b="1" dirty="0" smtClean="0">
                <a:solidFill>
                  <a:srgbClr val="C00000"/>
                </a:solidFill>
              </a:rPr>
              <a:t>程序状态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(PSW)</a:t>
            </a:r>
            <a:r>
              <a:rPr lang="zh-CN" altLang="en-US" b="1" dirty="0" smtClean="0">
                <a:solidFill>
                  <a:srgbClr val="C00000"/>
                </a:solidFill>
              </a:rPr>
              <a:t>： 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目标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事件返回时，当前程序能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继续</a:t>
            </a:r>
            <a:r>
              <a:rPr lang="zh-CN" altLang="en-US" b="1" dirty="0" smtClean="0">
                <a:latin typeface="宋体" panose="02010600030101010101" pitchFamily="2" charset="-122"/>
              </a:rPr>
              <a:t>执行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(PC/PSR/GPRs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不变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</a:p>
          <a:p>
            <a:pPr marL="2684780" indent="-268478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断点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事件的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返回地址</a:t>
            </a:r>
            <a:r>
              <a:rPr lang="zh-CN" altLang="en-US" b="1" dirty="0" smtClean="0">
                <a:latin typeface="宋体" panose="02010600030101010101" pitchFamily="2" charset="-122"/>
              </a:rPr>
              <a:t>，便于事件返回的实现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恢复</a:t>
            </a:r>
            <a:r>
              <a:rPr lang="zh-CN" altLang="en-US" sz="1800" b="1" u="sng" dirty="0" smtClean="0">
                <a:latin typeface="宋体" panose="02010600030101010101" pitchFamily="2" charset="-122"/>
              </a:rPr>
              <a:t>所存</a:t>
            </a:r>
            <a:r>
              <a:rPr lang="zh-CN" altLang="en-US" sz="1800" b="1" u="sng" dirty="0">
                <a:latin typeface="宋体" panose="02010600030101010101" pitchFamily="2" charset="-122"/>
              </a:rPr>
              <a:t>内容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 </a:t>
            </a:r>
            <a:endParaRPr lang="en-US" altLang="zh-CN" sz="2000" b="1" dirty="0" smtClean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实现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17" name="Text Box 172"/>
          <p:cNvSpPr txBox="1">
            <a:spLocks noChangeArrowheads="1"/>
          </p:cNvSpPr>
          <p:nvPr/>
        </p:nvSpPr>
        <p:spPr bwMode="auto">
          <a:xfrm>
            <a:off x="179388" y="4572619"/>
            <a:ext cx="8785225" cy="127111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*关中断：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目标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处理</a:t>
            </a:r>
            <a:r>
              <a:rPr lang="zh-CN" altLang="en-US" b="1" dirty="0" smtClean="0">
                <a:latin typeface="宋体" panose="02010600030101010101" pitchFamily="2" charset="-122"/>
              </a:rPr>
              <a:t>过程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不被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新的事件</a:t>
            </a:r>
            <a:r>
              <a:rPr lang="zh-CN" altLang="en-US" b="1" dirty="0" smtClean="0">
                <a:latin typeface="宋体" panose="02010600030101010101" pitchFamily="2" charset="-122"/>
              </a:rPr>
              <a:t>打断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05000"/>
              </a:lnSpc>
            </a:pPr>
            <a:r>
              <a:rPr lang="zh-CN" altLang="en-US" sz="1800" dirty="0" smtClean="0">
                <a:latin typeface="宋体" panose="02010600030101010101" pitchFamily="2" charset="-122"/>
              </a:rPr>
              <a:t>                                        └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←仅中断事件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异常同时仅一个事件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</a:p>
          <a:p>
            <a:pPr marL="2684780" indent="-2684780" algn="l">
              <a:lnSpc>
                <a:spcPct val="105000"/>
              </a:lnSpc>
              <a:spcBef>
                <a:spcPts val="300"/>
              </a:spcBef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     实现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39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9" y="6453336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AutoShape 1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AutoShape 11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11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线形标注 2 17"/>
          <p:cNvSpPr/>
          <p:nvPr/>
        </p:nvSpPr>
        <p:spPr bwMode="auto">
          <a:xfrm>
            <a:off x="7668344" y="2492896"/>
            <a:ext cx="1224136" cy="316224"/>
          </a:xfrm>
          <a:prstGeom prst="borderCallout2">
            <a:avLst>
              <a:gd name="adj1" fmla="val 51439"/>
              <a:gd name="adj2" fmla="val -289"/>
              <a:gd name="adj3" fmla="val 51243"/>
              <a:gd name="adj4" fmla="val -11889"/>
              <a:gd name="adj5" fmla="val 118857"/>
              <a:gd name="adj6" fmla="val -2632"/>
            </a:avLst>
          </a:prstGeom>
          <a:solidFill>
            <a:srgbClr val="CCFFFF"/>
          </a:solidFill>
          <a:ln w="15875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1800" b="1" spc="-100" dirty="0" smtClean="0">
                <a:latin typeface="宋体" pitchFamily="2" charset="-122"/>
              </a:rPr>
              <a:t>如何保存</a:t>
            </a:r>
            <a:r>
              <a:rPr lang="en-US" altLang="zh-CN" sz="1800" b="1" spc="-100" dirty="0" smtClean="0">
                <a:latin typeface="宋体" pitchFamily="2" charset="-122"/>
              </a:rPr>
              <a:t>?</a:t>
            </a:r>
            <a:endParaRPr lang="en-US" altLang="zh-CN" sz="1800" b="1" spc="-100" dirty="0">
              <a:latin typeface="宋体" pitchFamily="2" charset="-122"/>
            </a:endParaRPr>
          </a:p>
        </p:txBody>
      </p:sp>
      <p:sp>
        <p:nvSpPr>
          <p:cNvPr id="23" name="Text Box 172"/>
          <p:cNvSpPr txBox="1">
            <a:spLocks noChangeArrowheads="1"/>
          </p:cNvSpPr>
          <p:nvPr/>
        </p:nvSpPr>
        <p:spPr bwMode="auto">
          <a:xfrm>
            <a:off x="1907579" y="3573016"/>
            <a:ext cx="7236421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断点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zh-CN" altLang="en-US" b="1" dirty="0" smtClean="0">
                <a:latin typeface="宋体" panose="02010600030101010101" pitchFamily="2" charset="-122"/>
              </a:rPr>
              <a:t>程序状态用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后援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寄存器</a:t>
            </a:r>
            <a:r>
              <a:rPr lang="zh-CN" altLang="en-US" b="1" dirty="0" smtClean="0">
                <a:latin typeface="宋体" panose="02010600030101010101" pitchFamily="2" charset="-122"/>
              </a:rPr>
              <a:t>保存，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异常</a:t>
            </a:r>
            <a:r>
              <a:rPr lang="zh-CN" altLang="en-US" b="1" dirty="0">
                <a:latin typeface="宋体" panose="02010600030101010101" pitchFamily="2" charset="-122"/>
              </a:rPr>
              <a:t>类型</a:t>
            </a:r>
            <a:r>
              <a:rPr lang="zh-CN" altLang="en-US" b="1" dirty="0" smtClean="0">
                <a:latin typeface="宋体" panose="02010600030101010101" pitchFamily="2" charset="-122"/>
              </a:rPr>
              <a:t>用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异常类型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寄存器</a:t>
            </a:r>
            <a:r>
              <a:rPr lang="zh-CN" altLang="en-US" b="1" dirty="0" smtClean="0">
                <a:latin typeface="宋体" panose="02010600030101010101" pitchFamily="2" charset="-122"/>
              </a:rPr>
              <a:t>保存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中断类型由外设负责保存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22" name="线形标注 2 21"/>
          <p:cNvSpPr/>
          <p:nvPr/>
        </p:nvSpPr>
        <p:spPr bwMode="auto">
          <a:xfrm>
            <a:off x="467544" y="4077072"/>
            <a:ext cx="1129818" cy="316224"/>
          </a:xfrm>
          <a:prstGeom prst="borderCallout2">
            <a:avLst>
              <a:gd name="adj1" fmla="val 49933"/>
              <a:gd name="adj2" fmla="val 100318"/>
              <a:gd name="adj3" fmla="val 50102"/>
              <a:gd name="adj4" fmla="val 108739"/>
              <a:gd name="adj5" fmla="val -160492"/>
              <a:gd name="adj6" fmla="val 230432"/>
            </a:avLst>
          </a:prstGeom>
          <a:solidFill>
            <a:srgbClr val="CCFFFF"/>
          </a:solidFill>
          <a:ln w="15875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1800" b="1" spc="-100" dirty="0" smtClean="0">
                <a:latin typeface="宋体" pitchFamily="2" charset="-122"/>
              </a:rPr>
              <a:t>如何取值？</a:t>
            </a:r>
            <a:endParaRPr lang="en-US" altLang="zh-CN" sz="1800" b="1" spc="-100" dirty="0">
              <a:latin typeface="宋体" pitchFamily="2" charset="-122"/>
            </a:endParaRPr>
          </a:p>
        </p:txBody>
      </p:sp>
      <p:sp>
        <p:nvSpPr>
          <p:cNvPr id="27" name="Text Box 172"/>
          <p:cNvSpPr txBox="1">
            <a:spLocks noChangeArrowheads="1"/>
          </p:cNvSpPr>
          <p:nvPr/>
        </p:nvSpPr>
        <p:spPr bwMode="auto">
          <a:xfrm>
            <a:off x="2555776" y="5301208"/>
            <a:ext cx="6480720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对可屏蔽中断：</a:t>
            </a:r>
            <a:r>
              <a:rPr lang="zh-CN" altLang="en-US" b="1" dirty="0" smtClean="0">
                <a:latin typeface="宋体" panose="02010600030101010101" pitchFamily="2" charset="-122"/>
              </a:rPr>
              <a:t>使</a:t>
            </a:r>
            <a:r>
              <a:rPr lang="en-US" altLang="zh-CN" b="1" dirty="0" smtClean="0">
                <a:latin typeface="宋体" panose="02010600030101010101" pitchFamily="2" charset="-122"/>
              </a:rPr>
              <a:t>IF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0    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←有多个事件</a:t>
            </a:r>
            <a:endParaRPr lang="en-US" altLang="zh-CN" sz="1800" b="1" dirty="0" smtClean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对不可屏蔽中断：</a:t>
            </a:r>
            <a:r>
              <a:rPr lang="zh-CN" altLang="en-US" b="1" dirty="0" smtClean="0">
                <a:latin typeface="宋体" panose="02010600030101010101" pitchFamily="2" charset="-122"/>
              </a:rPr>
              <a:t>仅有</a:t>
            </a:r>
            <a:r>
              <a:rPr lang="en-US" altLang="zh-CN" b="1" dirty="0" smtClean="0"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latin typeface="宋体" panose="02010600030101010101" pitchFamily="2" charset="-122"/>
              </a:rPr>
              <a:t>个事件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←轮询方式检测</a:t>
            </a:r>
            <a:endParaRPr lang="en-US" altLang="zh-CN" sz="1800" b="1" dirty="0">
              <a:solidFill>
                <a:srgbClr val="FF3399"/>
              </a:solidFill>
              <a:latin typeface="宋体" panose="02010600030101010101" pitchFamily="2" charset="-122"/>
            </a:endParaRPr>
          </a:p>
        </p:txBody>
      </p:sp>
      <p:sp>
        <p:nvSpPr>
          <p:cNvPr id="28" name="线形标注 2 27"/>
          <p:cNvSpPr/>
          <p:nvPr/>
        </p:nvSpPr>
        <p:spPr bwMode="auto">
          <a:xfrm>
            <a:off x="323403" y="5445224"/>
            <a:ext cx="1440285" cy="553225"/>
          </a:xfrm>
          <a:prstGeom prst="borderCallout2">
            <a:avLst>
              <a:gd name="adj1" fmla="val 3"/>
              <a:gd name="adj2" fmla="val 50068"/>
              <a:gd name="adj3" fmla="val -24364"/>
              <a:gd name="adj4" fmla="val 50385"/>
              <a:gd name="adj5" fmla="val -79172"/>
              <a:gd name="adj6" fmla="val 63507"/>
            </a:avLst>
          </a:prstGeom>
          <a:solidFill>
            <a:srgbClr val="CCFFFF"/>
          </a:solidFill>
          <a:ln w="15875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1800" b="1" spc="-100" dirty="0" smtClean="0">
                <a:latin typeface="宋体" pitchFamily="2" charset="-122"/>
              </a:rPr>
              <a:t>关中断可放在第①步吗？</a:t>
            </a:r>
            <a:endParaRPr lang="en-US" altLang="zh-CN" sz="1800" b="1" spc="-100" dirty="0">
              <a:latin typeface="宋体" pitchFamily="2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 flipV="1">
            <a:off x="6012160" y="5373216"/>
            <a:ext cx="1008112" cy="477726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990099"/>
            </a:solidFill>
            <a:prstDash val="sysDash"/>
            <a:round/>
            <a:headEnd type="arrow" w="med" len="med"/>
            <a:tailEnd type="arrow"/>
          </a:ln>
          <a:effectLst/>
        </p:spPr>
      </p:cxnSp>
      <p:grpSp>
        <p:nvGrpSpPr>
          <p:cNvPr id="11" name="组合 10"/>
          <p:cNvGrpSpPr/>
          <p:nvPr/>
        </p:nvGrpSpPr>
        <p:grpSpPr>
          <a:xfrm>
            <a:off x="6804248" y="3088010"/>
            <a:ext cx="1224136" cy="216024"/>
            <a:chOff x="6804248" y="3068960"/>
            <a:chExt cx="1224136" cy="216024"/>
          </a:xfrm>
        </p:grpSpPr>
        <p:cxnSp>
          <p:nvCxnSpPr>
            <p:cNvPr id="5" name="直接箭头连接符 4"/>
            <p:cNvCxnSpPr/>
            <p:nvPr/>
          </p:nvCxnSpPr>
          <p:spPr bwMode="auto">
            <a:xfrm flipH="1" flipV="1">
              <a:off x="6804248" y="3068960"/>
              <a:ext cx="1224136" cy="21602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 flipH="1" flipV="1">
              <a:off x="7308304" y="3068960"/>
              <a:ext cx="720080" cy="21602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5074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 animBg="1"/>
      <p:bldP spid="23" grpId="0"/>
      <p:bldP spid="22" grpId="0" animBg="1"/>
      <p:bldP spid="22" grpId="1" animBg="1"/>
      <p:bldP spid="27" grpId="0"/>
      <p:bldP spid="28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88</a:t>
            </a:fld>
            <a:endParaRPr lang="en-US" altLang="zh-CN"/>
          </a:p>
        </p:txBody>
      </p:sp>
      <p:sp>
        <p:nvSpPr>
          <p:cNvPr id="3" name="Text Box 172"/>
          <p:cNvSpPr txBox="1">
            <a:spLocks noChangeArrowheads="1"/>
          </p:cNvSpPr>
          <p:nvPr/>
        </p:nvSpPr>
        <p:spPr bwMode="auto">
          <a:xfrm>
            <a:off x="179388" y="291420"/>
            <a:ext cx="8785225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zh-CN" b="1" dirty="0">
                <a:solidFill>
                  <a:srgbClr val="C00000"/>
                </a:solidFill>
              </a:rPr>
              <a:t>识别事件类型并转入</a:t>
            </a:r>
            <a:r>
              <a:rPr lang="zh-CN" altLang="zh-CN" b="1" dirty="0" smtClean="0">
                <a:solidFill>
                  <a:srgbClr val="C00000"/>
                </a:solidFill>
              </a:rPr>
              <a:t>处理程序</a:t>
            </a:r>
            <a:r>
              <a:rPr lang="zh-CN" altLang="en-US" b="1" dirty="0" smtClean="0">
                <a:solidFill>
                  <a:srgbClr val="C00000"/>
                </a:solidFill>
              </a:rPr>
              <a:t>： </a:t>
            </a:r>
            <a:endParaRPr lang="en-US" altLang="zh-CN" sz="22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marL="2514600" indent="-2514600"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子任务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识别事件类型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最紧急的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2514600" indent="-2514600"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        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获取相应处理程序入口地址、</a:t>
            </a:r>
            <a:r>
              <a:rPr lang="en-US" altLang="zh-CN" b="1" spc="-100" dirty="0" smtClean="0">
                <a:latin typeface="宋体" panose="02010600030101010101" pitchFamily="2" charset="-122"/>
              </a:rPr>
              <a:t>PC</a:t>
            </a:r>
            <a:r>
              <a:rPr lang="zh-CN" altLang="en-US" b="1" spc="-100" dirty="0" smtClean="0">
                <a:latin typeface="宋体" panose="02010600030101010101" pitchFamily="2" charset="-122"/>
              </a:rPr>
              <a:t>←获取的入口地址</a:t>
            </a:r>
            <a:endParaRPr lang="en-US" altLang="zh-CN" b="1" spc="-100" dirty="0" smtClean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实现策略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向量方式、非向量方式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4" name="Text Box 172"/>
          <p:cNvSpPr txBox="1">
            <a:spLocks noChangeArrowheads="1"/>
          </p:cNvSpPr>
          <p:nvPr/>
        </p:nvSpPr>
        <p:spPr bwMode="auto">
          <a:xfrm>
            <a:off x="179512" y="2226930"/>
            <a:ext cx="8785225" cy="13388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非向量方式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zh-CN" b="1" dirty="0"/>
              <a:t>所有事件</a:t>
            </a:r>
            <a:r>
              <a:rPr lang="zh-CN" altLang="zh-CN" b="1" u="sng" dirty="0"/>
              <a:t>共用一个</a:t>
            </a:r>
            <a:r>
              <a:rPr lang="zh-CN" altLang="zh-CN" b="1" dirty="0" smtClean="0"/>
              <a:t>处理程序</a:t>
            </a:r>
            <a:r>
              <a:rPr lang="zh-CN" altLang="en-US" b="1" dirty="0" smtClean="0"/>
              <a:t>，</a:t>
            </a:r>
            <a:r>
              <a:rPr lang="zh-CN" altLang="en-US" b="1" dirty="0" smtClean="0">
                <a:latin typeface="+mn-ea"/>
                <a:ea typeface="+mn-ea"/>
              </a:rPr>
              <a:t>入口地址</a:t>
            </a:r>
            <a:r>
              <a:rPr lang="zh-CN" altLang="en-US" b="1" u="sng" dirty="0" smtClean="0">
                <a:latin typeface="+mn-ea"/>
                <a:ea typeface="+mn-ea"/>
              </a:rPr>
              <a:t>固定</a:t>
            </a:r>
            <a:endParaRPr lang="en-US" altLang="zh-CN" b="1" u="sng" dirty="0" smtClean="0">
              <a:latin typeface="+mn-ea"/>
              <a:ea typeface="+mn-ea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实现方法：</a:t>
            </a:r>
            <a:r>
              <a:rPr lang="en-US" altLang="zh-CN" b="1" dirty="0" smtClean="0">
                <a:latin typeface="宋体" panose="02010600030101010101" pitchFamily="2" charset="-122"/>
              </a:rPr>
              <a:t>PC</a:t>
            </a:r>
            <a:r>
              <a:rPr lang="zh-CN" altLang="en-US" b="1" dirty="0" smtClean="0">
                <a:latin typeface="宋体" panose="02010600030101010101" pitchFamily="2" charset="-122"/>
              </a:rPr>
              <a:t>←</a:t>
            </a:r>
            <a:r>
              <a:rPr lang="zh-CN" altLang="en-US" b="1" dirty="0">
                <a:latin typeface="+mn-ea"/>
              </a:rPr>
              <a:t>入口</a:t>
            </a:r>
            <a:r>
              <a:rPr lang="zh-CN" altLang="en-US" b="1" dirty="0" smtClean="0">
                <a:latin typeface="+mn-ea"/>
              </a:rPr>
              <a:t>地址，其余子任务由处理程序完成</a:t>
            </a:r>
            <a:endParaRPr lang="en-US" altLang="zh-CN" b="1" dirty="0" smtClean="0">
              <a:latin typeface="+mn-ea"/>
            </a:endParaRPr>
          </a:p>
          <a:p>
            <a:pPr marL="2684780" indent="-2684780" algn="l">
              <a:lnSpc>
                <a:spcPct val="105000"/>
              </a:lnSpc>
            </a:pPr>
            <a:r>
              <a:rPr lang="en-US" altLang="zh-CN" sz="2000" b="1" dirty="0" smtClean="0">
                <a:latin typeface="+mn-ea"/>
              </a:rPr>
              <a:t>                       (</a:t>
            </a:r>
            <a:r>
              <a:rPr lang="zh-CN" altLang="en-US" sz="2000" b="1" dirty="0" smtClean="0">
                <a:solidFill>
                  <a:schemeClr val="accent2"/>
                </a:solidFill>
                <a:latin typeface="+mn-ea"/>
              </a:rPr>
              <a:t>硬件实现</a:t>
            </a:r>
            <a:r>
              <a:rPr lang="en-US" altLang="zh-CN" sz="2000" b="1" dirty="0" smtClean="0">
                <a:latin typeface="+mn-ea"/>
              </a:rPr>
              <a:t>)      (</a:t>
            </a:r>
            <a:r>
              <a:rPr lang="zh-CN" altLang="en-US" sz="2000" b="1" dirty="0" smtClean="0">
                <a:latin typeface="+mn-ea"/>
              </a:rPr>
              <a:t>软件实现</a:t>
            </a:r>
            <a:r>
              <a:rPr lang="en-US" altLang="zh-CN" sz="2000" b="1" dirty="0" smtClean="0">
                <a:latin typeface="+mn-ea"/>
              </a:rPr>
              <a:t>)</a:t>
            </a:r>
          </a:p>
        </p:txBody>
      </p:sp>
      <p:grpSp>
        <p:nvGrpSpPr>
          <p:cNvPr id="132" name="组合 131"/>
          <p:cNvGrpSpPr/>
          <p:nvPr/>
        </p:nvGrpSpPr>
        <p:grpSpPr>
          <a:xfrm>
            <a:off x="900113" y="3573016"/>
            <a:ext cx="7920359" cy="2088232"/>
            <a:chOff x="900113" y="3212976"/>
            <a:chExt cx="7920359" cy="2088232"/>
          </a:xfrm>
        </p:grpSpPr>
        <p:sp>
          <p:nvSpPr>
            <p:cNvPr id="6" name="Text Box 73"/>
            <p:cNvSpPr txBox="1">
              <a:spLocks noChangeArrowheads="1"/>
            </p:cNvSpPr>
            <p:nvPr/>
          </p:nvSpPr>
          <p:spPr bwMode="auto">
            <a:xfrm>
              <a:off x="900113" y="3705238"/>
              <a:ext cx="1151607" cy="300719"/>
            </a:xfrm>
            <a:prstGeom prst="rect">
              <a:avLst/>
            </a:prstGeom>
            <a:solidFill>
              <a:srgbClr val="FFCC99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保存现场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7" name="Text Box 74"/>
            <p:cNvSpPr txBox="1">
              <a:spLocks noChangeArrowheads="1"/>
            </p:cNvSpPr>
            <p:nvPr/>
          </p:nvSpPr>
          <p:spPr bwMode="auto">
            <a:xfrm>
              <a:off x="2483767" y="4580359"/>
              <a:ext cx="1872655" cy="504825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 smtClean="0">
                  <a:latin typeface="宋体" panose="02010600030101010101" pitchFamily="2" charset="-122"/>
                </a:rPr>
                <a:t>事件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A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的处理程序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9" name="AutoShape 76"/>
            <p:cNvSpPr>
              <a:spLocks noChangeArrowheads="1"/>
            </p:cNvSpPr>
            <p:nvPr/>
          </p:nvSpPr>
          <p:spPr bwMode="auto">
            <a:xfrm>
              <a:off x="1043608" y="3212976"/>
              <a:ext cx="863774" cy="288032"/>
            </a:xfrm>
            <a:prstGeom prst="flowChartTerminator">
              <a:avLst/>
            </a:prstGeom>
            <a:noFill/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/>
                <a:t>开始</a:t>
              </a:r>
            </a:p>
          </p:txBody>
        </p:sp>
        <p:sp>
          <p:nvSpPr>
            <p:cNvPr id="10" name="Text Box 77"/>
            <p:cNvSpPr txBox="1">
              <a:spLocks noChangeArrowheads="1"/>
            </p:cNvSpPr>
            <p:nvPr/>
          </p:nvSpPr>
          <p:spPr bwMode="auto">
            <a:xfrm>
              <a:off x="2483767" y="3428107"/>
              <a:ext cx="1871067" cy="288925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 smtClean="0">
                  <a:solidFill>
                    <a:srgbClr val="CC3300"/>
                  </a:solidFill>
                  <a:latin typeface="宋体" panose="02010600030101010101" pitchFamily="2" charset="-122"/>
                </a:rPr>
                <a:t>读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事件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A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的状态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1" name="AutoShape 78"/>
            <p:cNvSpPr>
              <a:spLocks noChangeArrowheads="1"/>
            </p:cNvSpPr>
            <p:nvPr/>
          </p:nvSpPr>
          <p:spPr bwMode="auto">
            <a:xfrm>
              <a:off x="2553023" y="3933056"/>
              <a:ext cx="1728788" cy="360362"/>
            </a:xfrm>
            <a:prstGeom prst="flowChartDecision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 smtClean="0"/>
                <a:t>有请求？</a:t>
              </a:r>
              <a:endParaRPr lang="zh-CN" altLang="en-US" sz="1800" b="1" dirty="0"/>
            </a:p>
          </p:txBody>
        </p:sp>
        <p:sp>
          <p:nvSpPr>
            <p:cNvPr id="13" name="Text Box 80"/>
            <p:cNvSpPr txBox="1">
              <a:spLocks noChangeArrowheads="1"/>
            </p:cNvSpPr>
            <p:nvPr/>
          </p:nvSpPr>
          <p:spPr bwMode="auto">
            <a:xfrm>
              <a:off x="4299273" y="3887800"/>
              <a:ext cx="127000" cy="20796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16" name="Text Box 83"/>
            <p:cNvSpPr txBox="1">
              <a:spLocks noChangeArrowheads="1"/>
            </p:cNvSpPr>
            <p:nvPr/>
          </p:nvSpPr>
          <p:spPr bwMode="auto">
            <a:xfrm>
              <a:off x="3435673" y="4301157"/>
              <a:ext cx="127000" cy="20796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Y</a:t>
              </a:r>
            </a:p>
          </p:txBody>
        </p:sp>
        <p:sp>
          <p:nvSpPr>
            <p:cNvPr id="19" name="Text Box 86"/>
            <p:cNvSpPr txBox="1">
              <a:spLocks noChangeArrowheads="1"/>
            </p:cNvSpPr>
            <p:nvPr/>
          </p:nvSpPr>
          <p:spPr bwMode="auto">
            <a:xfrm>
              <a:off x="4788024" y="4580359"/>
              <a:ext cx="936104" cy="504825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 smtClean="0">
                  <a:latin typeface="宋体" panose="02010600030101010101" pitchFamily="2" charset="-122"/>
                </a:rPr>
                <a:t>事件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B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的</a:t>
              </a:r>
            </a:p>
          </p:txBody>
        </p:sp>
        <p:sp>
          <p:nvSpPr>
            <p:cNvPr id="20" name="Text Box 87"/>
            <p:cNvSpPr txBox="1">
              <a:spLocks noChangeArrowheads="1"/>
            </p:cNvSpPr>
            <p:nvPr/>
          </p:nvSpPr>
          <p:spPr bwMode="auto">
            <a:xfrm>
              <a:off x="4789611" y="3429694"/>
              <a:ext cx="934517" cy="287338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 smtClean="0">
                  <a:solidFill>
                    <a:srgbClr val="CC3300"/>
                  </a:solidFill>
                  <a:latin typeface="宋体" panose="02010600030101010101" pitchFamily="2" charset="-122"/>
                </a:rPr>
                <a:t>读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事件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B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1" name="AutoShape 88"/>
            <p:cNvSpPr>
              <a:spLocks noChangeArrowheads="1"/>
            </p:cNvSpPr>
            <p:nvPr/>
          </p:nvSpPr>
          <p:spPr bwMode="auto">
            <a:xfrm>
              <a:off x="4788024" y="3934322"/>
              <a:ext cx="936104" cy="359096"/>
            </a:xfrm>
            <a:prstGeom prst="flowChartDecision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90"/>
            <p:cNvSpPr txBox="1">
              <a:spLocks noChangeArrowheads="1"/>
            </p:cNvSpPr>
            <p:nvPr/>
          </p:nvSpPr>
          <p:spPr bwMode="auto">
            <a:xfrm>
              <a:off x="5741144" y="3869109"/>
              <a:ext cx="127000" cy="20796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26" name="Text Box 93"/>
            <p:cNvSpPr txBox="1">
              <a:spLocks noChangeArrowheads="1"/>
            </p:cNvSpPr>
            <p:nvPr/>
          </p:nvSpPr>
          <p:spPr bwMode="auto">
            <a:xfrm>
              <a:off x="5292080" y="4301157"/>
              <a:ext cx="127000" cy="20796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Y</a:t>
              </a:r>
            </a:p>
          </p:txBody>
        </p:sp>
        <p:sp>
          <p:nvSpPr>
            <p:cNvPr id="38" name="Text Box 105"/>
            <p:cNvSpPr txBox="1">
              <a:spLocks noChangeArrowheads="1"/>
            </p:cNvSpPr>
            <p:nvPr/>
          </p:nvSpPr>
          <p:spPr bwMode="auto">
            <a:xfrm>
              <a:off x="900113" y="4509120"/>
              <a:ext cx="1151607" cy="288925"/>
            </a:xfrm>
            <a:prstGeom prst="rect">
              <a:avLst/>
            </a:prstGeom>
            <a:solidFill>
              <a:srgbClr val="FFCC99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恢复现场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39" name="AutoShape 106"/>
            <p:cNvSpPr>
              <a:spLocks noChangeArrowheads="1"/>
            </p:cNvSpPr>
            <p:nvPr/>
          </p:nvSpPr>
          <p:spPr bwMode="auto">
            <a:xfrm>
              <a:off x="900782" y="5013176"/>
              <a:ext cx="1150938" cy="288032"/>
            </a:xfrm>
            <a:prstGeom prst="flowChartTerminator">
              <a:avLst/>
            </a:prstGeom>
            <a:solidFill>
              <a:srgbClr val="CC99FF">
                <a:alpha val="60001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 smtClean="0"/>
                <a:t>中断返回</a:t>
              </a:r>
              <a:endParaRPr lang="zh-CN" altLang="en-US" sz="1800" b="1" dirty="0"/>
            </a:p>
          </p:txBody>
        </p:sp>
        <p:sp>
          <p:nvSpPr>
            <p:cNvPr id="52" name="Text Box 119"/>
            <p:cNvSpPr txBox="1">
              <a:spLocks noChangeArrowheads="1"/>
            </p:cNvSpPr>
            <p:nvPr/>
          </p:nvSpPr>
          <p:spPr bwMode="auto">
            <a:xfrm>
              <a:off x="5940152" y="3869233"/>
              <a:ext cx="431800" cy="42386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b="1" dirty="0"/>
                <a:t>…</a:t>
              </a:r>
            </a:p>
          </p:txBody>
        </p:sp>
        <p:cxnSp>
          <p:nvCxnSpPr>
            <p:cNvPr id="64" name="直接箭头连接符 63"/>
            <p:cNvCxnSpPr>
              <a:stCxn id="9" idx="2"/>
              <a:endCxn id="6" idx="0"/>
            </p:cNvCxnSpPr>
            <p:nvPr/>
          </p:nvCxnSpPr>
          <p:spPr bwMode="auto">
            <a:xfrm>
              <a:off x="1475495" y="3501008"/>
              <a:ext cx="422" cy="2042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直接箭头连接符 64"/>
            <p:cNvCxnSpPr/>
            <p:nvPr/>
          </p:nvCxnSpPr>
          <p:spPr bwMode="auto">
            <a:xfrm>
              <a:off x="1475656" y="4005064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6" name="直接箭头连接符 65"/>
            <p:cNvCxnSpPr>
              <a:stCxn id="38" idx="2"/>
              <a:endCxn id="39" idx="0"/>
            </p:cNvCxnSpPr>
            <p:nvPr/>
          </p:nvCxnSpPr>
          <p:spPr bwMode="auto">
            <a:xfrm>
              <a:off x="1475917" y="4798045"/>
              <a:ext cx="334" cy="2151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>
              <a:off x="2267744" y="3212976"/>
              <a:ext cx="114887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直接箭头连接符 68"/>
            <p:cNvCxnSpPr/>
            <p:nvPr/>
          </p:nvCxnSpPr>
          <p:spPr bwMode="auto">
            <a:xfrm>
              <a:off x="1475656" y="4293096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0" name="直接箭头连接符 69"/>
            <p:cNvCxnSpPr/>
            <p:nvPr/>
          </p:nvCxnSpPr>
          <p:spPr bwMode="auto">
            <a:xfrm>
              <a:off x="3419872" y="3212976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5724128" y="4113870"/>
              <a:ext cx="20764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直接连接符 72"/>
            <p:cNvCxnSpPr/>
            <p:nvPr/>
          </p:nvCxnSpPr>
          <p:spPr bwMode="auto">
            <a:xfrm rot="5400000">
              <a:off x="1371073" y="3318155"/>
              <a:ext cx="1001850" cy="791492"/>
            </a:xfrm>
            <a:prstGeom prst="bentConnector3">
              <a:avLst>
                <a:gd name="adj1" fmla="val 9909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 bwMode="auto">
            <a:xfrm>
              <a:off x="6516216" y="3212976"/>
              <a:ext cx="0" cy="90089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>
              <a:off x="2267744" y="5301208"/>
              <a:ext cx="655272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>
              <a:off x="3419872" y="5085184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 rot="16200000" flipH="1">
              <a:off x="1367563" y="4401027"/>
              <a:ext cx="1008112" cy="792249"/>
            </a:xfrm>
            <a:prstGeom prst="bentConnector3">
              <a:avLst>
                <a:gd name="adj1" fmla="val -16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直接箭头连接符 89"/>
            <p:cNvCxnSpPr>
              <a:stCxn id="10" idx="2"/>
              <a:endCxn id="11" idx="0"/>
            </p:cNvCxnSpPr>
            <p:nvPr/>
          </p:nvCxnSpPr>
          <p:spPr bwMode="auto">
            <a:xfrm flipH="1">
              <a:off x="3417417" y="3717032"/>
              <a:ext cx="1884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1" name="直接箭头连接符 90"/>
            <p:cNvCxnSpPr>
              <a:stCxn id="11" idx="2"/>
              <a:endCxn id="7" idx="0"/>
            </p:cNvCxnSpPr>
            <p:nvPr/>
          </p:nvCxnSpPr>
          <p:spPr bwMode="auto">
            <a:xfrm>
              <a:off x="3417417" y="4293418"/>
              <a:ext cx="2678" cy="2869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 bwMode="auto">
            <a:xfrm>
              <a:off x="4572000" y="3212976"/>
              <a:ext cx="64482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直接箭头连接符 96"/>
            <p:cNvCxnSpPr/>
            <p:nvPr/>
          </p:nvCxnSpPr>
          <p:spPr bwMode="auto">
            <a:xfrm>
              <a:off x="5220072" y="3212976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0" name="直接箭头连接符 99"/>
            <p:cNvCxnSpPr>
              <a:stCxn id="20" idx="2"/>
              <a:endCxn id="21" idx="0"/>
            </p:cNvCxnSpPr>
            <p:nvPr/>
          </p:nvCxnSpPr>
          <p:spPr bwMode="auto">
            <a:xfrm flipH="1">
              <a:off x="5256076" y="3717032"/>
              <a:ext cx="794" cy="21729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4" name="直接箭头连接符 103"/>
            <p:cNvCxnSpPr>
              <a:stCxn id="21" idx="2"/>
              <a:endCxn id="19" idx="0"/>
            </p:cNvCxnSpPr>
            <p:nvPr/>
          </p:nvCxnSpPr>
          <p:spPr bwMode="auto">
            <a:xfrm>
              <a:off x="5256076" y="4293418"/>
              <a:ext cx="0" cy="2869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直接箭头连接符 108"/>
            <p:cNvCxnSpPr/>
            <p:nvPr/>
          </p:nvCxnSpPr>
          <p:spPr bwMode="auto">
            <a:xfrm>
              <a:off x="5220072" y="5085184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0" name="直接连接符 72"/>
            <p:cNvCxnSpPr>
              <a:endCxn id="11" idx="3"/>
            </p:cNvCxnSpPr>
            <p:nvPr/>
          </p:nvCxnSpPr>
          <p:spPr bwMode="auto">
            <a:xfrm rot="5400000">
              <a:off x="3976777" y="3518013"/>
              <a:ext cx="900259" cy="29018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3" name="Text Box 74"/>
            <p:cNvSpPr txBox="1">
              <a:spLocks noChangeArrowheads="1"/>
            </p:cNvSpPr>
            <p:nvPr/>
          </p:nvSpPr>
          <p:spPr bwMode="auto">
            <a:xfrm>
              <a:off x="6732239" y="4580359"/>
              <a:ext cx="1872655" cy="504825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 smtClean="0">
                  <a:latin typeface="宋体" panose="02010600030101010101" pitchFamily="2" charset="-122"/>
                </a:rPr>
                <a:t>事件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Z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的处理程序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14" name="Text Box 77"/>
            <p:cNvSpPr txBox="1">
              <a:spLocks noChangeArrowheads="1"/>
            </p:cNvSpPr>
            <p:nvPr/>
          </p:nvSpPr>
          <p:spPr bwMode="auto">
            <a:xfrm>
              <a:off x="6732239" y="3428107"/>
              <a:ext cx="1871067" cy="288925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 smtClean="0">
                  <a:solidFill>
                    <a:srgbClr val="CC3300"/>
                  </a:solidFill>
                  <a:latin typeface="宋体" panose="02010600030101010101" pitchFamily="2" charset="-122"/>
                </a:rPr>
                <a:t>读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事件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Z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的状态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15" name="AutoShape 78"/>
            <p:cNvSpPr>
              <a:spLocks noChangeArrowheads="1"/>
            </p:cNvSpPr>
            <p:nvPr/>
          </p:nvSpPr>
          <p:spPr bwMode="auto">
            <a:xfrm>
              <a:off x="6801495" y="3933056"/>
              <a:ext cx="1728788" cy="360362"/>
            </a:xfrm>
            <a:prstGeom prst="flowChartDecision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 smtClean="0"/>
                <a:t>有请求？</a:t>
              </a:r>
              <a:endParaRPr lang="zh-CN" altLang="en-US" sz="1800" b="1" dirty="0"/>
            </a:p>
          </p:txBody>
        </p:sp>
        <p:sp>
          <p:nvSpPr>
            <p:cNvPr id="116" name="Text Box 80"/>
            <p:cNvSpPr txBox="1">
              <a:spLocks noChangeArrowheads="1"/>
            </p:cNvSpPr>
            <p:nvPr/>
          </p:nvSpPr>
          <p:spPr bwMode="auto">
            <a:xfrm>
              <a:off x="8547745" y="3887800"/>
              <a:ext cx="127000" cy="20796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117" name="Text Box 83"/>
            <p:cNvSpPr txBox="1">
              <a:spLocks noChangeArrowheads="1"/>
            </p:cNvSpPr>
            <p:nvPr/>
          </p:nvSpPr>
          <p:spPr bwMode="auto">
            <a:xfrm>
              <a:off x="7684145" y="4301157"/>
              <a:ext cx="127000" cy="20796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Y</a:t>
              </a:r>
            </a:p>
          </p:txBody>
        </p:sp>
        <p:cxnSp>
          <p:nvCxnSpPr>
            <p:cNvPr id="118" name="直接连接符 117"/>
            <p:cNvCxnSpPr/>
            <p:nvPr/>
          </p:nvCxnSpPr>
          <p:spPr bwMode="auto">
            <a:xfrm>
              <a:off x="6516216" y="3212976"/>
              <a:ext cx="114887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直接箭头连接符 118"/>
            <p:cNvCxnSpPr/>
            <p:nvPr/>
          </p:nvCxnSpPr>
          <p:spPr bwMode="auto">
            <a:xfrm>
              <a:off x="7668344" y="3212976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0" name="直接箭头连接符 119"/>
            <p:cNvCxnSpPr/>
            <p:nvPr/>
          </p:nvCxnSpPr>
          <p:spPr bwMode="auto">
            <a:xfrm>
              <a:off x="7668344" y="5085184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1" name="直接箭头连接符 120"/>
            <p:cNvCxnSpPr>
              <a:stCxn id="114" idx="2"/>
              <a:endCxn id="115" idx="0"/>
            </p:cNvCxnSpPr>
            <p:nvPr/>
          </p:nvCxnSpPr>
          <p:spPr bwMode="auto">
            <a:xfrm flipH="1">
              <a:off x="7665889" y="3717032"/>
              <a:ext cx="1884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2" name="直接箭头连接符 121"/>
            <p:cNvCxnSpPr>
              <a:stCxn id="115" idx="2"/>
              <a:endCxn id="113" idx="0"/>
            </p:cNvCxnSpPr>
            <p:nvPr/>
          </p:nvCxnSpPr>
          <p:spPr bwMode="auto">
            <a:xfrm>
              <a:off x="7665889" y="4293418"/>
              <a:ext cx="2678" cy="2869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5" name="直接连接符 124"/>
            <p:cNvCxnSpPr/>
            <p:nvPr/>
          </p:nvCxnSpPr>
          <p:spPr bwMode="auto">
            <a:xfrm>
              <a:off x="6372200" y="4121372"/>
              <a:ext cx="1440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直接箭头连接符 128"/>
            <p:cNvCxnSpPr>
              <a:stCxn id="115" idx="3"/>
            </p:cNvCxnSpPr>
            <p:nvPr/>
          </p:nvCxnSpPr>
          <p:spPr bwMode="auto">
            <a:xfrm>
              <a:off x="8530283" y="4113237"/>
              <a:ext cx="290189" cy="118797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39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3336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 Box 172"/>
          <p:cNvSpPr txBox="1">
            <a:spLocks noChangeArrowheads="1"/>
          </p:cNvSpPr>
          <p:nvPr/>
        </p:nvSpPr>
        <p:spPr bwMode="auto">
          <a:xfrm>
            <a:off x="179512" y="5755322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+mn-ea"/>
              </a:rPr>
              <a:t>        事件的紧急程度：</a:t>
            </a:r>
            <a:r>
              <a:rPr lang="zh-CN" altLang="en-US" b="1" dirty="0" smtClean="0">
                <a:latin typeface="+mn-ea"/>
              </a:rPr>
              <a:t>由查找顺序决定</a:t>
            </a:r>
            <a:endParaRPr lang="en-US" altLang="zh-CN" sz="1800" b="1" dirty="0" smtClean="0">
              <a:latin typeface="宋体" panose="02010600030101010101" pitchFamily="2" charset="-122"/>
            </a:endParaRPr>
          </a:p>
        </p:txBody>
      </p:sp>
      <p:sp>
        <p:nvSpPr>
          <p:cNvPr id="56" name="AutoShape 1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770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81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5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89</a:t>
            </a:fld>
            <a:endParaRPr lang="en-US" altLang="zh-CN"/>
          </a:p>
        </p:txBody>
      </p:sp>
      <p:sp>
        <p:nvSpPr>
          <p:cNvPr id="4" name="Text Box 149"/>
          <p:cNvSpPr txBox="1">
            <a:spLocks noChangeArrowheads="1"/>
          </p:cNvSpPr>
          <p:nvPr/>
        </p:nvSpPr>
        <p:spPr bwMode="auto">
          <a:xfrm>
            <a:off x="179388" y="4293096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、异常及中断的返回</a:t>
            </a:r>
            <a:endParaRPr lang="en-US" altLang="zh-CN" b="1" dirty="0" smtClean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*任务：</a:t>
            </a:r>
            <a:r>
              <a:rPr lang="zh-CN" altLang="en-US" b="1" dirty="0" smtClean="0">
                <a:latin typeface="+mn-ea"/>
                <a:ea typeface="+mn-ea"/>
              </a:rPr>
              <a:t>恢复断点及程序状态</a:t>
            </a:r>
            <a:endParaRPr lang="en-US" altLang="zh-CN" sz="1800" b="1" dirty="0" smtClean="0">
              <a:latin typeface="+mn-ea"/>
              <a:ea typeface="+mn-ea"/>
            </a:endParaRPr>
          </a:p>
        </p:txBody>
      </p:sp>
      <p:sp>
        <p:nvSpPr>
          <p:cNvPr id="5" name="Text Box 82"/>
          <p:cNvSpPr txBox="1">
            <a:spLocks noChangeArrowheads="1"/>
          </p:cNvSpPr>
          <p:nvPr/>
        </p:nvSpPr>
        <p:spPr bwMode="auto">
          <a:xfrm>
            <a:off x="179512" y="5229200"/>
            <a:ext cx="8785225" cy="86177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*实现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：</a:t>
            </a:r>
            <a:r>
              <a:rPr lang="zh-CN" altLang="en-US" b="1" u="sng" dirty="0" smtClean="0">
                <a:latin typeface="+mn-ea"/>
                <a:ea typeface="+mn-ea"/>
              </a:rPr>
              <a:t>处理程序中</a:t>
            </a:r>
            <a:r>
              <a:rPr lang="zh-CN" altLang="en-US" b="1" dirty="0" smtClean="0">
                <a:latin typeface="+mn-ea"/>
                <a:ea typeface="+mn-ea"/>
              </a:rPr>
              <a:t>用</a:t>
            </a:r>
            <a:r>
              <a:rPr lang="zh-CN" altLang="en-US" b="1" u="sng" dirty="0" smtClean="0">
                <a:latin typeface="+mn-ea"/>
                <a:ea typeface="+mn-ea"/>
              </a:rPr>
              <a:t>专用指令</a:t>
            </a:r>
            <a:r>
              <a:rPr lang="zh-CN" altLang="en-US" b="1" dirty="0" smtClean="0">
                <a:latin typeface="+mn-ea"/>
                <a:ea typeface="+mn-ea"/>
              </a:rPr>
              <a:t>实现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1524000" indent="-1524000" algn="l"/>
            <a:r>
              <a:rPr lang="en-US" altLang="zh-CN" sz="1800" b="1" dirty="0" smtClean="0">
                <a:latin typeface="+mn-ea"/>
              </a:rPr>
              <a:t>          (</a:t>
            </a:r>
            <a:r>
              <a:rPr lang="zh-CN" altLang="en-US" sz="1800" b="1" dirty="0" smtClean="0">
                <a:latin typeface="+mn-ea"/>
              </a:rPr>
              <a:t>硬件</a:t>
            </a:r>
            <a:r>
              <a:rPr lang="zh-CN" altLang="en-US" sz="1800" b="1" dirty="0">
                <a:latin typeface="+mn-ea"/>
              </a:rPr>
              <a:t>不知何时</a:t>
            </a:r>
            <a:r>
              <a:rPr lang="zh-CN" altLang="en-US" sz="1800" b="1" dirty="0" smtClean="0">
                <a:latin typeface="+mn-ea"/>
              </a:rPr>
              <a:t>返回</a:t>
            </a:r>
            <a:r>
              <a:rPr lang="en-US" altLang="zh-CN" sz="1800" b="1" dirty="0" smtClean="0">
                <a:latin typeface="+mn-ea"/>
              </a:rPr>
              <a:t>)    </a:t>
            </a:r>
            <a:r>
              <a:rPr lang="zh-CN" altLang="en-US" sz="2000" dirty="0" smtClean="0">
                <a:latin typeface="+mn-ea"/>
                <a:ea typeface="+mn-ea"/>
              </a:rPr>
              <a:t>└</a:t>
            </a:r>
            <a:r>
              <a:rPr lang="zh-CN" altLang="en-US" sz="2000" b="1" dirty="0" smtClean="0">
                <a:latin typeface="+mn-ea"/>
                <a:ea typeface="+mn-ea"/>
              </a:rPr>
              <a:t>→指令功能为：</a:t>
            </a:r>
            <a:r>
              <a:rPr lang="en-US" altLang="zh-CN" sz="2000" b="1" dirty="0" smtClean="0">
                <a:latin typeface="+mn-ea"/>
                <a:ea typeface="+mn-ea"/>
              </a:rPr>
              <a:t>PC</a:t>
            </a:r>
            <a:r>
              <a:rPr lang="zh-CN" altLang="en-US" sz="2000" b="1" dirty="0" smtClean="0">
                <a:latin typeface="+mn-ea"/>
                <a:ea typeface="+mn-ea"/>
              </a:rPr>
              <a:t>及</a:t>
            </a:r>
            <a:r>
              <a:rPr lang="en-US" altLang="zh-CN" sz="2000" b="1" dirty="0" smtClean="0">
                <a:latin typeface="+mn-ea"/>
                <a:ea typeface="+mn-ea"/>
              </a:rPr>
              <a:t>PSR</a:t>
            </a:r>
            <a:r>
              <a:rPr lang="zh-CN" altLang="en-US" sz="2000" b="1" dirty="0" smtClean="0">
                <a:latin typeface="+mn-ea"/>
                <a:ea typeface="+mn-ea"/>
              </a:rPr>
              <a:t>←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后援寄存器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</a:p>
        </p:txBody>
      </p:sp>
      <p:sp>
        <p:nvSpPr>
          <p:cNvPr id="53" name="Text Box 172"/>
          <p:cNvSpPr txBox="1">
            <a:spLocks noChangeArrowheads="1"/>
          </p:cNvSpPr>
          <p:nvPr/>
        </p:nvSpPr>
        <p:spPr bwMode="auto">
          <a:xfrm>
            <a:off x="179512" y="332656"/>
            <a:ext cx="8785225" cy="30469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向量方式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每个事件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有一个</a:t>
            </a:r>
            <a:r>
              <a:rPr lang="zh-CN" altLang="en-US" b="1" dirty="0" smtClean="0">
                <a:latin typeface="宋体" panose="02010600030101010101" pitchFamily="2" charset="-122"/>
              </a:rPr>
              <a:t>处理程序，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          各</a:t>
            </a:r>
            <a:r>
              <a:rPr lang="zh-CN" altLang="en-US" b="1" dirty="0">
                <a:latin typeface="+mn-ea"/>
              </a:rPr>
              <a:t>入口</a:t>
            </a:r>
            <a:r>
              <a:rPr lang="zh-CN" altLang="en-US" b="1" dirty="0" smtClean="0">
                <a:latin typeface="+mn-ea"/>
              </a:rPr>
              <a:t>地址保存在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中断向量表</a:t>
            </a:r>
            <a:r>
              <a:rPr lang="en-US" altLang="zh-CN" b="1" u="sng" dirty="0" smtClean="0">
                <a:latin typeface="宋体" panose="02010600030101010101" pitchFamily="2" charset="-122"/>
              </a:rPr>
              <a:t>(IVT)</a:t>
            </a:r>
            <a:r>
              <a:rPr lang="zh-CN" altLang="en-US" b="1" dirty="0" smtClean="0">
                <a:latin typeface="宋体" panose="02010600030101010101" pitchFamily="2" charset="-122"/>
              </a:rPr>
              <a:t>中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IVT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 smtClean="0">
                <a:latin typeface="宋体" panose="02010600030101010101" pitchFamily="2" charset="-122"/>
              </a:rPr>
              <a:t>由</a:t>
            </a:r>
            <a:r>
              <a:rPr lang="en-US" altLang="zh-CN" b="1" dirty="0" smtClean="0">
                <a:latin typeface="宋体" panose="02010600030101010101" pitchFamily="2" charset="-122"/>
              </a:rPr>
              <a:t>OS</a:t>
            </a:r>
            <a:r>
              <a:rPr lang="zh-CN" altLang="en-US" b="1" dirty="0" smtClean="0">
                <a:latin typeface="宋体" panose="02010600030101010101" pitchFamily="2" charset="-122"/>
              </a:rPr>
              <a:t>管理，放</a:t>
            </a:r>
            <a:r>
              <a:rPr lang="zh-CN" altLang="en-US" b="1" dirty="0">
                <a:latin typeface="宋体" panose="02010600030101010101" pitchFamily="2" charset="-122"/>
              </a:rPr>
              <a:t>在主存</a:t>
            </a:r>
            <a:r>
              <a:rPr lang="zh-CN" altLang="en-US" b="1" dirty="0" smtClean="0">
                <a:latin typeface="宋体" panose="02010600030101010101" pitchFamily="2" charset="-122"/>
              </a:rPr>
              <a:t>中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05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                  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      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(CPU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中有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REG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保存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IVT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首址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endParaRPr lang="en-US" altLang="zh-CN" sz="1800" b="1" dirty="0" smtClean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实现方法：</a:t>
            </a:r>
            <a:r>
              <a:rPr lang="zh-CN" altLang="en-US" b="1" dirty="0">
                <a:latin typeface="宋体" panose="02010600030101010101" pitchFamily="2" charset="-122"/>
              </a:rPr>
              <a:t>判优、查表、</a:t>
            </a:r>
            <a:r>
              <a:rPr lang="en-US" altLang="zh-CN" b="1" dirty="0">
                <a:latin typeface="宋体" panose="02010600030101010101" pitchFamily="2" charset="-122"/>
              </a:rPr>
              <a:t>PC</a:t>
            </a:r>
            <a:r>
              <a:rPr lang="zh-CN" altLang="en-US" b="1" dirty="0">
                <a:latin typeface="宋体" panose="02010600030101010101" pitchFamily="2" charset="-122"/>
              </a:rPr>
              <a:t>←</a:t>
            </a:r>
            <a:r>
              <a:rPr lang="zh-CN" altLang="en-US" b="1" dirty="0">
                <a:latin typeface="+mn-ea"/>
              </a:rPr>
              <a:t>入口</a:t>
            </a:r>
            <a:r>
              <a:rPr lang="zh-CN" altLang="en-US" b="1" dirty="0" smtClean="0">
                <a:latin typeface="+mn-ea"/>
              </a:rPr>
              <a:t>地址</a:t>
            </a:r>
            <a:endParaRPr lang="en-US" altLang="zh-CN" b="1" dirty="0" smtClean="0">
              <a:latin typeface="+mn-ea"/>
            </a:endParaRPr>
          </a:p>
          <a:p>
            <a:pPr marL="2684780" indent="-2684780" algn="l">
              <a:lnSpc>
                <a:spcPct val="105000"/>
              </a:lnSpc>
            </a:pPr>
            <a:r>
              <a:rPr lang="zh-CN" altLang="en-US" sz="1800" b="1" dirty="0" smtClean="0">
                <a:latin typeface="宋体" panose="02010600030101010101" pitchFamily="2" charset="-122"/>
              </a:rPr>
              <a:t>                            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全部由硬件实现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</a:p>
          <a:p>
            <a:pPr marL="2684780" indent="-2684780"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        </a:t>
            </a:r>
            <a:endParaRPr lang="en-US" altLang="zh-CN" b="1" dirty="0" smtClean="0">
              <a:latin typeface="+mn-ea"/>
            </a:endParaRPr>
          </a:p>
        </p:txBody>
      </p:sp>
      <p:grpSp>
        <p:nvGrpSpPr>
          <p:cNvPr id="54" name="Group 188"/>
          <p:cNvGrpSpPr/>
          <p:nvPr/>
        </p:nvGrpSpPr>
        <p:grpSpPr bwMode="auto">
          <a:xfrm>
            <a:off x="6876256" y="1196753"/>
            <a:ext cx="2017713" cy="1944688"/>
            <a:chOff x="4332" y="1480"/>
            <a:chExt cx="1271" cy="1225"/>
          </a:xfrm>
        </p:grpSpPr>
        <p:sp>
          <p:nvSpPr>
            <p:cNvPr id="55" name="Text Box 88"/>
            <p:cNvSpPr txBox="1">
              <a:spLocks noChangeArrowheads="1"/>
            </p:cNvSpPr>
            <p:nvPr/>
          </p:nvSpPr>
          <p:spPr bwMode="auto">
            <a:xfrm>
              <a:off x="5330" y="2069"/>
              <a:ext cx="273" cy="13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>
                  <a:latin typeface="宋体" panose="02010600030101010101" pitchFamily="2" charset="-122"/>
                </a:rPr>
                <a:t>IVT</a:t>
              </a:r>
            </a:p>
          </p:txBody>
        </p:sp>
        <p:sp>
          <p:nvSpPr>
            <p:cNvPr id="56" name="Rectangle 122"/>
            <p:cNvSpPr>
              <a:spLocks noChangeArrowheads="1"/>
            </p:cNvSpPr>
            <p:nvPr/>
          </p:nvSpPr>
          <p:spPr bwMode="auto">
            <a:xfrm>
              <a:off x="4332" y="1661"/>
              <a:ext cx="952" cy="99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Rectangle 156"/>
            <p:cNvSpPr>
              <a:spLocks noChangeArrowheads="1"/>
            </p:cNvSpPr>
            <p:nvPr/>
          </p:nvSpPr>
          <p:spPr bwMode="auto">
            <a:xfrm>
              <a:off x="4332" y="1842"/>
              <a:ext cx="952" cy="636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157"/>
            <p:cNvSpPr>
              <a:spLocks noChangeShapeType="1"/>
            </p:cNvSpPr>
            <p:nvPr/>
          </p:nvSpPr>
          <p:spPr bwMode="auto">
            <a:xfrm>
              <a:off x="4332" y="1661"/>
              <a:ext cx="9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158"/>
            <p:cNvSpPr>
              <a:spLocks noChangeShapeType="1"/>
            </p:cNvSpPr>
            <p:nvPr/>
          </p:nvSpPr>
          <p:spPr bwMode="auto">
            <a:xfrm>
              <a:off x="4332" y="1842"/>
              <a:ext cx="9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Text Box 159"/>
            <p:cNvSpPr txBox="1">
              <a:spLocks noChangeArrowheads="1"/>
            </p:cNvSpPr>
            <p:nvPr/>
          </p:nvSpPr>
          <p:spPr bwMode="auto">
            <a:xfrm>
              <a:off x="4694" y="1661"/>
              <a:ext cx="363" cy="22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61" name="Text Box 160"/>
            <p:cNvSpPr txBox="1">
              <a:spLocks noChangeArrowheads="1"/>
            </p:cNvSpPr>
            <p:nvPr/>
          </p:nvSpPr>
          <p:spPr bwMode="auto">
            <a:xfrm>
              <a:off x="4739" y="1978"/>
              <a:ext cx="273" cy="18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62" name="Text Box 161"/>
            <p:cNvSpPr txBox="1">
              <a:spLocks noChangeArrowheads="1"/>
            </p:cNvSpPr>
            <p:nvPr/>
          </p:nvSpPr>
          <p:spPr bwMode="auto">
            <a:xfrm>
              <a:off x="4422" y="2160"/>
              <a:ext cx="862" cy="136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Int</a:t>
              </a:r>
              <a:r>
                <a:rPr lang="en-US" altLang="zh-CN" sz="1800" b="1">
                  <a:solidFill>
                    <a:srgbClr val="FF3399"/>
                  </a:solidFill>
                  <a:latin typeface="宋体" panose="02010600030101010101" pitchFamily="2" charset="-122"/>
                </a:rPr>
                <a:t>i</a:t>
              </a:r>
              <a:r>
                <a:rPr lang="en-US" altLang="zh-CN" sz="1800" b="1">
                  <a:latin typeface="宋体" panose="02010600030101010101" pitchFamily="2" charset="-122"/>
                </a:rPr>
                <a:t>PrgAddr</a:t>
              </a:r>
            </a:p>
          </p:txBody>
        </p:sp>
        <p:sp>
          <p:nvSpPr>
            <p:cNvPr id="63" name="Line 163"/>
            <p:cNvSpPr>
              <a:spLocks noChangeShapeType="1"/>
            </p:cNvSpPr>
            <p:nvPr/>
          </p:nvSpPr>
          <p:spPr bwMode="auto">
            <a:xfrm>
              <a:off x="4332" y="1979"/>
              <a:ext cx="9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164"/>
            <p:cNvSpPr>
              <a:spLocks noChangeShapeType="1"/>
            </p:cNvSpPr>
            <p:nvPr/>
          </p:nvSpPr>
          <p:spPr bwMode="auto">
            <a:xfrm>
              <a:off x="4332" y="2160"/>
              <a:ext cx="9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Text Box 165"/>
            <p:cNvSpPr txBox="1">
              <a:spLocks noChangeArrowheads="1"/>
            </p:cNvSpPr>
            <p:nvPr/>
          </p:nvSpPr>
          <p:spPr bwMode="auto">
            <a:xfrm>
              <a:off x="4740" y="2296"/>
              <a:ext cx="273" cy="18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/>
                <a:t>…</a:t>
              </a:r>
            </a:p>
          </p:txBody>
        </p:sp>
        <p:sp>
          <p:nvSpPr>
            <p:cNvPr id="66" name="Line 166"/>
            <p:cNvSpPr>
              <a:spLocks noChangeShapeType="1"/>
            </p:cNvSpPr>
            <p:nvPr/>
          </p:nvSpPr>
          <p:spPr bwMode="auto">
            <a:xfrm>
              <a:off x="4332" y="2296"/>
              <a:ext cx="9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Text Box 167"/>
            <p:cNvSpPr txBox="1">
              <a:spLocks noChangeArrowheads="1"/>
            </p:cNvSpPr>
            <p:nvPr/>
          </p:nvSpPr>
          <p:spPr bwMode="auto">
            <a:xfrm>
              <a:off x="4694" y="1480"/>
              <a:ext cx="317" cy="181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5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68" name="Line 168"/>
            <p:cNvSpPr>
              <a:spLocks noChangeShapeType="1"/>
            </p:cNvSpPr>
            <p:nvPr/>
          </p:nvSpPr>
          <p:spPr bwMode="auto">
            <a:xfrm>
              <a:off x="4332" y="1571"/>
              <a:ext cx="0" cy="1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169"/>
            <p:cNvSpPr>
              <a:spLocks noChangeShapeType="1"/>
            </p:cNvSpPr>
            <p:nvPr/>
          </p:nvSpPr>
          <p:spPr bwMode="auto">
            <a:xfrm>
              <a:off x="5284" y="1571"/>
              <a:ext cx="0" cy="11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170"/>
            <p:cNvSpPr>
              <a:spLocks noChangeShapeType="1"/>
            </p:cNvSpPr>
            <p:nvPr/>
          </p:nvSpPr>
          <p:spPr bwMode="auto">
            <a:xfrm>
              <a:off x="4332" y="2478"/>
              <a:ext cx="9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Text Box 171"/>
            <p:cNvSpPr txBox="1">
              <a:spLocks noChangeArrowheads="1"/>
            </p:cNvSpPr>
            <p:nvPr/>
          </p:nvSpPr>
          <p:spPr bwMode="auto">
            <a:xfrm>
              <a:off x="4740" y="2477"/>
              <a:ext cx="273" cy="18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72" name="Line 172"/>
            <p:cNvSpPr>
              <a:spLocks noChangeShapeType="1"/>
            </p:cNvSpPr>
            <p:nvPr/>
          </p:nvSpPr>
          <p:spPr bwMode="auto">
            <a:xfrm>
              <a:off x="4332" y="2659"/>
              <a:ext cx="9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AutoShape 173"/>
            <p:cNvSpPr/>
            <p:nvPr/>
          </p:nvSpPr>
          <p:spPr bwMode="auto">
            <a:xfrm>
              <a:off x="5284" y="1842"/>
              <a:ext cx="45" cy="636"/>
            </a:xfrm>
            <a:prstGeom prst="rightBrace">
              <a:avLst>
                <a:gd name="adj1" fmla="val 58242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187"/>
            <p:cNvSpPr txBox="1">
              <a:spLocks noChangeArrowheads="1"/>
            </p:cNvSpPr>
            <p:nvPr/>
          </p:nvSpPr>
          <p:spPr bwMode="auto">
            <a:xfrm>
              <a:off x="4422" y="1842"/>
              <a:ext cx="862" cy="136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Int</a:t>
              </a:r>
              <a:r>
                <a:rPr lang="en-US" altLang="zh-CN" sz="1800" b="1">
                  <a:solidFill>
                    <a:srgbClr val="FF3399"/>
                  </a:solidFill>
                  <a:latin typeface="宋体" panose="02010600030101010101" pitchFamily="2" charset="-122"/>
                </a:rPr>
                <a:t>0</a:t>
              </a:r>
              <a:r>
                <a:rPr lang="en-US" altLang="zh-CN" sz="1800" b="1">
                  <a:latin typeface="宋体" panose="02010600030101010101" pitchFamily="2" charset="-122"/>
                </a:rPr>
                <a:t>PrgAddr</a:t>
              </a:r>
            </a:p>
          </p:txBody>
        </p:sp>
      </p:grpSp>
      <p:sp>
        <p:nvSpPr>
          <p:cNvPr id="78" name="Text Box 172"/>
          <p:cNvSpPr txBox="1">
            <a:spLocks noChangeArrowheads="1"/>
          </p:cNvSpPr>
          <p:nvPr/>
        </p:nvSpPr>
        <p:spPr bwMode="auto">
          <a:xfrm>
            <a:off x="179512" y="2779416"/>
            <a:ext cx="8785101" cy="172970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+mn-ea"/>
              </a:rPr>
              <a:t>       判优逻辑：</a:t>
            </a:r>
            <a:r>
              <a:rPr lang="zh-CN" altLang="en-US" b="1" u="sng" dirty="0" smtClean="0">
                <a:latin typeface="+mn-ea"/>
              </a:rPr>
              <a:t>查找</a:t>
            </a:r>
            <a:r>
              <a:rPr lang="zh-CN" altLang="en-US" b="1" dirty="0" smtClean="0">
                <a:latin typeface="+mn-ea"/>
              </a:rPr>
              <a:t>相关</a:t>
            </a:r>
            <a:r>
              <a:rPr lang="en-US" altLang="zh-CN" b="1" dirty="0" smtClean="0">
                <a:latin typeface="+mn-ea"/>
              </a:rPr>
              <a:t>REG</a:t>
            </a:r>
            <a:r>
              <a:rPr lang="zh-CN" altLang="en-US" b="1" dirty="0" smtClean="0">
                <a:latin typeface="+mn-ea"/>
              </a:rPr>
              <a:t>、</a:t>
            </a:r>
            <a:r>
              <a:rPr lang="zh-CN" altLang="en-US" b="1" u="sng" dirty="0" smtClean="0">
                <a:latin typeface="+mn-ea"/>
              </a:rPr>
              <a:t>选择</a:t>
            </a:r>
            <a:r>
              <a:rPr lang="zh-CN" altLang="en-US" b="1" dirty="0" smtClean="0">
                <a:latin typeface="+mn-ea"/>
              </a:rPr>
              <a:t>事件</a:t>
            </a:r>
            <a:r>
              <a:rPr lang="en-US" altLang="zh-CN" b="1" dirty="0" smtClean="0">
                <a:latin typeface="+mn-ea"/>
              </a:rPr>
              <a:t>(</a:t>
            </a:r>
            <a:r>
              <a:rPr lang="en-US" altLang="zh-CN" b="1" i="1" dirty="0" err="1" smtClean="0">
                <a:latin typeface="+mn-lt"/>
              </a:rPr>
              <a:t>i</a:t>
            </a:r>
            <a:r>
              <a:rPr lang="en-US" altLang="zh-CN" b="1" dirty="0" smtClean="0">
                <a:latin typeface="+mn-ea"/>
              </a:rPr>
              <a:t>)</a:t>
            </a:r>
          </a:p>
          <a:p>
            <a:pPr marL="2684780" indent="-2684780" algn="l">
              <a:lnSpc>
                <a:spcPct val="105000"/>
              </a:lnSpc>
            </a:pPr>
            <a:r>
              <a:rPr lang="en-US" altLang="zh-CN" sz="1800" b="1" dirty="0" smtClean="0">
                <a:latin typeface="+mn-ea"/>
              </a:rPr>
              <a:t>                               </a:t>
            </a:r>
            <a:r>
              <a:rPr lang="zh-CN" altLang="en-US" sz="1800" dirty="0" smtClean="0">
                <a:latin typeface="+mn-ea"/>
              </a:rPr>
              <a:t>└←</a:t>
            </a:r>
            <a:r>
              <a:rPr lang="zh-CN" altLang="en-US" sz="1800" b="1" dirty="0" smtClean="0">
                <a:latin typeface="+mn-ea"/>
              </a:rPr>
              <a:t>异常类型</a:t>
            </a:r>
            <a:r>
              <a:rPr lang="en-US" altLang="zh-CN" sz="1800" b="1" dirty="0" smtClean="0">
                <a:latin typeface="+mn-ea"/>
              </a:rPr>
              <a:t>REG</a:t>
            </a:r>
            <a:r>
              <a:rPr lang="zh-CN" altLang="en-US" sz="1800" b="1" dirty="0" smtClean="0">
                <a:latin typeface="+mn-ea"/>
              </a:rPr>
              <a:t>、各中断源的状态</a:t>
            </a:r>
            <a:r>
              <a:rPr lang="en-US" altLang="zh-CN" sz="1800" b="1" dirty="0" smtClean="0">
                <a:latin typeface="+mn-ea"/>
              </a:rPr>
              <a:t>REG</a:t>
            </a:r>
          </a:p>
          <a:p>
            <a:pPr marL="2684780" indent="-2684780"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990099"/>
                </a:solidFill>
                <a:latin typeface="+mn-ea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+mn-ea"/>
              </a:rPr>
              <a:t>      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</a:rPr>
              <a:t>查表逻辑：</a:t>
            </a:r>
            <a:r>
              <a:rPr lang="zh-CN" altLang="en-US" b="1" u="sng" dirty="0">
                <a:latin typeface="+mn-ea"/>
              </a:rPr>
              <a:t>形成</a:t>
            </a:r>
            <a:r>
              <a:rPr lang="zh-CN" altLang="en-US" b="1" dirty="0">
                <a:latin typeface="+mn-ea"/>
              </a:rPr>
              <a:t>表项地址</a:t>
            </a:r>
            <a:r>
              <a:rPr lang="zh-CN" altLang="en-US" b="1" dirty="0" smtClean="0">
                <a:latin typeface="+mn-ea"/>
              </a:rPr>
              <a:t>、</a:t>
            </a:r>
            <a:r>
              <a:rPr lang="zh-CN" altLang="en-US" b="1" u="sng" dirty="0" smtClean="0">
                <a:latin typeface="+mn-ea"/>
              </a:rPr>
              <a:t>访问</a:t>
            </a:r>
            <a:r>
              <a:rPr lang="zh-CN" altLang="en-US" b="1" dirty="0" smtClean="0">
                <a:latin typeface="+mn-ea"/>
              </a:rPr>
              <a:t>主存</a:t>
            </a:r>
            <a:endParaRPr lang="en-US" altLang="zh-CN" b="1" dirty="0" smtClean="0">
              <a:latin typeface="+mn-ea"/>
            </a:endParaRPr>
          </a:p>
          <a:p>
            <a:pPr marL="2684780" indent="-2684780" algn="l">
              <a:lnSpc>
                <a:spcPct val="105000"/>
              </a:lnSpc>
              <a:spcBef>
                <a:spcPts val="300"/>
              </a:spcBef>
            </a:pPr>
            <a:r>
              <a:rPr lang="zh-CN" altLang="en-US" sz="1800" dirty="0" smtClean="0">
                <a:latin typeface="+mn-ea"/>
              </a:rPr>
              <a:t>                                 └←</a:t>
            </a:r>
            <a:r>
              <a:rPr lang="zh-CN" altLang="en-US" sz="1800" b="1" dirty="0" smtClean="0">
                <a:latin typeface="+mn-ea"/>
              </a:rPr>
              <a:t>＝首地址＋</a:t>
            </a:r>
            <a:r>
              <a:rPr lang="en-US" altLang="zh-CN" sz="1800" b="1" i="1" dirty="0" err="1" smtClean="0">
                <a:latin typeface="+mn-lt"/>
              </a:rPr>
              <a:t>i</a:t>
            </a:r>
            <a:r>
              <a:rPr lang="en-US" altLang="zh-CN" sz="1800" b="1" dirty="0" smtClean="0">
                <a:latin typeface="+mn-ea"/>
              </a:rPr>
              <a:t>×</a:t>
            </a:r>
            <a:r>
              <a:rPr lang="zh-CN" altLang="en-US" sz="1800" b="1" dirty="0" smtClean="0">
                <a:latin typeface="+mn-ea"/>
              </a:rPr>
              <a:t>表项长度</a:t>
            </a:r>
            <a:endParaRPr lang="en-US" altLang="zh-CN" sz="1800" b="1" dirty="0" smtClean="0">
              <a:latin typeface="宋体" panose="02010600030101010101" pitchFamily="2" charset="-122"/>
            </a:endParaRPr>
          </a:p>
        </p:txBody>
      </p:sp>
      <p:sp>
        <p:nvSpPr>
          <p:cNvPr id="79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9" y="6453336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87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87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688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组合 150"/>
          <p:cNvGrpSpPr/>
          <p:nvPr/>
        </p:nvGrpSpPr>
        <p:grpSpPr>
          <a:xfrm>
            <a:off x="252238" y="2461556"/>
            <a:ext cx="8784258" cy="3991780"/>
            <a:chOff x="180355" y="1771923"/>
            <a:chExt cx="8784258" cy="3991780"/>
          </a:xfrm>
        </p:grpSpPr>
        <p:sp>
          <p:nvSpPr>
            <p:cNvPr id="152" name="Text Box 135"/>
            <p:cNvSpPr txBox="1">
              <a:spLocks noChangeArrowheads="1"/>
            </p:cNvSpPr>
            <p:nvPr/>
          </p:nvSpPr>
          <p:spPr bwMode="auto">
            <a:xfrm>
              <a:off x="5147692" y="1771923"/>
              <a:ext cx="3816921" cy="39917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105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r>
                <a:rPr lang="zh-CN" altLang="en-US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数据寻址方式    指令寻址方式</a:t>
              </a:r>
              <a:endParaRPr lang="zh-CN" altLang="en-US" sz="1800" b="1" dirty="0">
                <a:solidFill>
                  <a:schemeClr val="accent2"/>
                </a:solidFill>
                <a:latin typeface="宋体" pitchFamily="2" charset="-122"/>
              </a:endParaRPr>
            </a:p>
            <a:p>
              <a:pPr algn="l"/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、立即      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2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85000"/>
                </a:lnSpc>
              </a:pP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、</a:t>
              </a: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间接   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间接、</a:t>
              </a: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   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、</a:t>
              </a: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       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、</a:t>
              </a: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间接   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、</a:t>
              </a: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       隐含</a:t>
              </a:r>
              <a:r>
                <a:rPr lang="en-US" altLang="zh-CN" sz="1800" b="1" dirty="0">
                  <a:latin typeface="宋体" pitchFamily="2" charset="-122"/>
                </a:rPr>
                <a:t>EA=(PC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</a:p>
            <a:p>
              <a:pPr algn="l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、隐含      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、隐含      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/>
              <a:r>
                <a:rPr lang="zh-CN" altLang="en-US" sz="1800" b="1" dirty="0">
                  <a:latin typeface="宋体" pitchFamily="2" charset="-122"/>
                </a:rPr>
                <a:t>无           </a:t>
              </a:r>
              <a:r>
                <a:rPr lang="zh-CN" altLang="en-US" sz="1800" b="1" dirty="0" smtClean="0">
                  <a:latin typeface="宋体" pitchFamily="2" charset="-122"/>
                </a:rPr>
                <a:t>  直接</a:t>
              </a:r>
              <a:r>
                <a:rPr lang="en-US" altLang="zh-CN" sz="1800" b="1" dirty="0" smtClean="0">
                  <a:latin typeface="宋体" pitchFamily="2" charset="-122"/>
                </a:rPr>
                <a:t>EA=ADDR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/>
              <a:r>
                <a:rPr lang="en-US" altLang="zh-CN" sz="1800" b="1" dirty="0">
                  <a:latin typeface="宋体" pitchFamily="2" charset="-122"/>
                </a:rPr>
                <a:t>           </a:t>
              </a:r>
              <a:r>
                <a:rPr lang="en-US" altLang="zh-CN" sz="1800" b="1" dirty="0" smtClean="0">
                  <a:latin typeface="宋体" pitchFamily="2" charset="-122"/>
                </a:rPr>
                <a:t>  </a:t>
              </a:r>
              <a:r>
                <a:rPr lang="zh-CN" altLang="en-US" sz="1800" b="1" dirty="0" smtClean="0">
                  <a:latin typeface="宋体" pitchFamily="2" charset="-122"/>
                </a:rPr>
                <a:t>或隐含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2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/>
              <a:r>
                <a:rPr lang="zh-CN" altLang="en-US" sz="1800" b="1" dirty="0">
                  <a:latin typeface="宋体" pitchFamily="2" charset="-122"/>
                </a:rPr>
                <a:t>无         </a:t>
              </a:r>
              <a:r>
                <a:rPr lang="zh-CN" altLang="en-US" sz="1800" b="1" dirty="0" smtClean="0">
                  <a:latin typeface="宋体" pitchFamily="2" charset="-122"/>
                </a:rPr>
                <a:t>    相对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err="1" smtClean="0">
                  <a:latin typeface="宋体" pitchFamily="2" charset="-122"/>
                </a:rPr>
                <a:t>Disp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/>
              <a:r>
                <a:rPr lang="en-US" altLang="zh-CN" sz="1800" b="1" dirty="0">
                  <a:latin typeface="宋体" pitchFamily="2" charset="-122"/>
                </a:rPr>
                <a:t>           </a:t>
              </a:r>
              <a:r>
                <a:rPr lang="en-US" altLang="zh-CN" sz="1800" b="1" dirty="0" smtClean="0">
                  <a:latin typeface="宋体" pitchFamily="2" charset="-122"/>
                </a:rPr>
                <a:t>  </a:t>
              </a:r>
              <a:r>
                <a:rPr lang="zh-CN" altLang="en-US" sz="1800" b="1" dirty="0" smtClean="0">
                  <a:latin typeface="宋体" pitchFamily="2" charset="-122"/>
                </a:rPr>
                <a:t>或隐含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3" name="Text Box 136"/>
            <p:cNvSpPr txBox="1">
              <a:spLocks noChangeArrowheads="1"/>
            </p:cNvSpPr>
            <p:nvPr/>
          </p:nvSpPr>
          <p:spPr bwMode="auto">
            <a:xfrm>
              <a:off x="4215829" y="2071676"/>
              <a:ext cx="428625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54" name="Text Box 137"/>
            <p:cNvSpPr txBox="1">
              <a:spLocks noChangeArrowheads="1"/>
            </p:cNvSpPr>
            <p:nvPr/>
          </p:nvSpPr>
          <p:spPr bwMode="auto">
            <a:xfrm>
              <a:off x="3420492" y="2071676"/>
              <a:ext cx="795338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55" name="Text Box 138"/>
            <p:cNvSpPr txBox="1">
              <a:spLocks noChangeArrowheads="1"/>
            </p:cNvSpPr>
            <p:nvPr/>
          </p:nvSpPr>
          <p:spPr bwMode="auto">
            <a:xfrm>
              <a:off x="4212654" y="2857488"/>
              <a:ext cx="433388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56" name="Text Box 139"/>
            <p:cNvSpPr txBox="1">
              <a:spLocks noChangeArrowheads="1"/>
            </p:cNvSpPr>
            <p:nvPr/>
          </p:nvSpPr>
          <p:spPr bwMode="auto">
            <a:xfrm>
              <a:off x="4215829" y="3143238"/>
              <a:ext cx="430213" cy="2270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57" name="Text Box 140"/>
            <p:cNvSpPr txBox="1">
              <a:spLocks noChangeArrowheads="1"/>
            </p:cNvSpPr>
            <p:nvPr/>
          </p:nvSpPr>
          <p:spPr bwMode="auto">
            <a:xfrm>
              <a:off x="4647629" y="3143238"/>
              <a:ext cx="430213" cy="2270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RS</a:t>
              </a:r>
            </a:p>
          </p:txBody>
        </p:sp>
        <p:sp>
          <p:nvSpPr>
            <p:cNvPr id="158" name="Text Box 141"/>
            <p:cNvSpPr txBox="1">
              <a:spLocks noChangeArrowheads="1"/>
            </p:cNvSpPr>
            <p:nvPr/>
          </p:nvSpPr>
          <p:spPr bwMode="auto">
            <a:xfrm>
              <a:off x="4214242" y="4004468"/>
              <a:ext cx="430213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RD</a:t>
              </a:r>
            </a:p>
          </p:txBody>
        </p:sp>
        <p:sp>
          <p:nvSpPr>
            <p:cNvPr id="159" name="Text Box 142"/>
            <p:cNvSpPr txBox="1">
              <a:spLocks noChangeArrowheads="1"/>
            </p:cNvSpPr>
            <p:nvPr/>
          </p:nvSpPr>
          <p:spPr bwMode="auto">
            <a:xfrm>
              <a:off x="3637979" y="5420518"/>
              <a:ext cx="14382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4</a:t>
              </a:r>
              <a:r>
                <a:rPr lang="zh-CN" altLang="en-US" sz="1600" b="1" dirty="0">
                  <a:latin typeface="宋体" pitchFamily="2" charset="-122"/>
                </a:rPr>
                <a:t>位   </a:t>
              </a:r>
              <a:r>
                <a:rPr lang="en-US" altLang="zh-CN" sz="1600" b="1" dirty="0">
                  <a:latin typeface="宋体" pitchFamily="2" charset="-122"/>
                </a:rPr>
                <a:t>2</a:t>
              </a:r>
              <a:r>
                <a:rPr lang="zh-CN" altLang="en-US" sz="1600" b="1" dirty="0">
                  <a:latin typeface="宋体" pitchFamily="2" charset="-122"/>
                </a:rPr>
                <a:t>位 </a:t>
              </a:r>
              <a:r>
                <a:rPr lang="zh-CN" altLang="en-US" sz="1600" b="1" dirty="0"/>
                <a:t> </a:t>
              </a:r>
              <a:r>
                <a:rPr lang="en-US" altLang="zh-CN" sz="1600" b="1" dirty="0">
                  <a:latin typeface="宋体" pitchFamily="2" charset="-122"/>
                </a:rPr>
                <a:t>2</a:t>
              </a:r>
              <a:r>
                <a:rPr lang="zh-CN" altLang="en-US" sz="1600" b="1" dirty="0">
                  <a:latin typeface="宋体" pitchFamily="2" charset="-122"/>
                </a:rPr>
                <a:t>位</a:t>
              </a:r>
            </a:p>
          </p:txBody>
        </p:sp>
        <p:sp>
          <p:nvSpPr>
            <p:cNvPr id="160" name="Line 143"/>
            <p:cNvSpPr>
              <a:spLocks noChangeShapeType="1"/>
            </p:cNvSpPr>
            <p:nvPr/>
          </p:nvSpPr>
          <p:spPr bwMode="auto">
            <a:xfrm>
              <a:off x="3420492" y="54189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144"/>
            <p:cNvSpPr>
              <a:spLocks noChangeShapeType="1"/>
            </p:cNvSpPr>
            <p:nvPr/>
          </p:nvSpPr>
          <p:spPr bwMode="auto">
            <a:xfrm>
              <a:off x="4214242" y="54189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145"/>
            <p:cNvSpPr>
              <a:spLocks noChangeShapeType="1"/>
            </p:cNvSpPr>
            <p:nvPr/>
          </p:nvSpPr>
          <p:spPr bwMode="auto">
            <a:xfrm>
              <a:off x="4646042" y="54189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146"/>
            <p:cNvSpPr>
              <a:spLocks noChangeShapeType="1"/>
            </p:cNvSpPr>
            <p:nvPr/>
          </p:nvSpPr>
          <p:spPr bwMode="auto">
            <a:xfrm>
              <a:off x="5077842" y="54443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147"/>
            <p:cNvSpPr>
              <a:spLocks noChangeShapeType="1"/>
            </p:cNvSpPr>
            <p:nvPr/>
          </p:nvSpPr>
          <p:spPr bwMode="auto">
            <a:xfrm>
              <a:off x="3998342" y="5563393"/>
              <a:ext cx="2159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148"/>
            <p:cNvSpPr>
              <a:spLocks noChangeShapeType="1"/>
            </p:cNvSpPr>
            <p:nvPr/>
          </p:nvSpPr>
          <p:spPr bwMode="auto">
            <a:xfrm flipH="1">
              <a:off x="3420492" y="5563393"/>
              <a:ext cx="2174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Text Box 149"/>
            <p:cNvSpPr txBox="1">
              <a:spLocks noChangeArrowheads="1"/>
            </p:cNvSpPr>
            <p:nvPr/>
          </p:nvSpPr>
          <p:spPr bwMode="auto">
            <a:xfrm>
              <a:off x="4644454" y="4004468"/>
              <a:ext cx="433388" cy="217488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67" name="Text Box 150"/>
            <p:cNvSpPr txBox="1">
              <a:spLocks noChangeArrowheads="1"/>
            </p:cNvSpPr>
            <p:nvPr/>
          </p:nvSpPr>
          <p:spPr bwMode="auto">
            <a:xfrm>
              <a:off x="4212654" y="2579676"/>
              <a:ext cx="433388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RD</a:t>
              </a:r>
            </a:p>
          </p:txBody>
        </p:sp>
        <p:sp>
          <p:nvSpPr>
            <p:cNvPr id="168" name="Text Box 151"/>
            <p:cNvSpPr txBox="1">
              <a:spLocks noChangeArrowheads="1"/>
            </p:cNvSpPr>
            <p:nvPr/>
          </p:nvSpPr>
          <p:spPr bwMode="auto">
            <a:xfrm>
              <a:off x="3418904" y="2285988"/>
              <a:ext cx="1657350" cy="2222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Imme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9" name="Text Box 152"/>
            <p:cNvSpPr txBox="1">
              <a:spLocks noChangeArrowheads="1"/>
            </p:cNvSpPr>
            <p:nvPr/>
          </p:nvSpPr>
          <p:spPr bwMode="auto">
            <a:xfrm>
              <a:off x="4646042" y="2579676"/>
              <a:ext cx="431800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RS</a:t>
              </a:r>
            </a:p>
          </p:txBody>
        </p:sp>
        <p:sp>
          <p:nvSpPr>
            <p:cNvPr id="170" name="Text Box 153"/>
            <p:cNvSpPr txBox="1">
              <a:spLocks noChangeArrowheads="1"/>
            </p:cNvSpPr>
            <p:nvPr/>
          </p:nvSpPr>
          <p:spPr bwMode="auto">
            <a:xfrm>
              <a:off x="4647629" y="2857488"/>
              <a:ext cx="430213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RS</a:t>
              </a:r>
            </a:p>
          </p:txBody>
        </p:sp>
        <p:sp>
          <p:nvSpPr>
            <p:cNvPr id="171" name="Text Box 154"/>
            <p:cNvSpPr txBox="1">
              <a:spLocks noChangeArrowheads="1"/>
            </p:cNvSpPr>
            <p:nvPr/>
          </p:nvSpPr>
          <p:spPr bwMode="auto">
            <a:xfrm>
              <a:off x="4644454" y="2071676"/>
              <a:ext cx="431800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72" name="Text Box 155"/>
            <p:cNvSpPr txBox="1">
              <a:spLocks noChangeArrowheads="1"/>
            </p:cNvSpPr>
            <p:nvPr/>
          </p:nvSpPr>
          <p:spPr bwMode="auto">
            <a:xfrm>
              <a:off x="3418904" y="4774406"/>
              <a:ext cx="1657350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Addr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3" name="Text Box 156"/>
            <p:cNvSpPr txBox="1">
              <a:spLocks noChangeArrowheads="1"/>
            </p:cNvSpPr>
            <p:nvPr/>
          </p:nvSpPr>
          <p:spPr bwMode="auto">
            <a:xfrm>
              <a:off x="4211067" y="4560093"/>
              <a:ext cx="863600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0 0 0 0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74" name="Text Box 157"/>
            <p:cNvSpPr txBox="1">
              <a:spLocks noChangeArrowheads="1"/>
            </p:cNvSpPr>
            <p:nvPr/>
          </p:nvSpPr>
          <p:spPr bwMode="auto">
            <a:xfrm>
              <a:off x="4214242" y="4274343"/>
              <a:ext cx="430213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75" name="Text Box 158"/>
            <p:cNvSpPr txBox="1">
              <a:spLocks noChangeArrowheads="1"/>
            </p:cNvSpPr>
            <p:nvPr/>
          </p:nvSpPr>
          <p:spPr bwMode="auto">
            <a:xfrm>
              <a:off x="4644454" y="4274343"/>
              <a:ext cx="433388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76" name="Text Box 159"/>
            <p:cNvSpPr txBox="1">
              <a:spLocks noChangeArrowheads="1"/>
            </p:cNvSpPr>
            <p:nvPr/>
          </p:nvSpPr>
          <p:spPr bwMode="auto">
            <a:xfrm>
              <a:off x="3420492" y="1771923"/>
              <a:ext cx="1654175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5000"/>
                </a:lnSpc>
              </a:pPr>
              <a:r>
                <a:rPr lang="zh-CN" altLang="en-US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指令字格式</a:t>
              </a:r>
              <a:endParaRPr lang="zh-CN" altLang="en-US" sz="18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77" name="Text Box 160"/>
            <p:cNvSpPr txBox="1">
              <a:spLocks noChangeArrowheads="1"/>
            </p:cNvSpPr>
            <p:nvPr/>
          </p:nvSpPr>
          <p:spPr bwMode="auto">
            <a:xfrm>
              <a:off x="180355" y="1787389"/>
              <a:ext cx="3311525" cy="37298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105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  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指令功能</a:t>
              </a:r>
            </a:p>
            <a:p>
              <a:pPr algn="l"/>
              <a:r>
                <a:rPr lang="zh-CN" altLang="en-US" sz="1800" b="1" dirty="0">
                  <a:latin typeface="宋体" pitchFamily="2" charset="-122"/>
                </a:rPr>
                <a:t>赋值</a:t>
              </a:r>
              <a:r>
                <a:rPr lang="en-US" altLang="zh-CN" sz="1800" b="1" dirty="0">
                  <a:latin typeface="宋体" pitchFamily="2" charset="-122"/>
                </a:rPr>
                <a:t>(MOV): </a:t>
              </a:r>
              <a:r>
                <a:rPr lang="en-US" altLang="zh-CN" sz="1800" b="1" dirty="0" err="1">
                  <a:latin typeface="宋体" pitchFamily="2" charset="-122"/>
                </a:rPr>
                <a:t>RD</a:t>
              </a:r>
              <a:r>
                <a:rPr lang="en-US" altLang="zh-CN" sz="1800" b="1" dirty="0" err="1" smtClean="0">
                  <a:latin typeface="宋体" pitchFamily="2" charset="-122"/>
                </a:rPr>
                <a:t>←Imme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85000"/>
                </a:lnSpc>
              </a:pP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取数</a:t>
              </a:r>
              <a:r>
                <a:rPr lang="en-US" altLang="zh-CN" sz="1800" b="1" dirty="0">
                  <a:latin typeface="宋体" pitchFamily="2" charset="-122"/>
                </a:rPr>
                <a:t>(LD) : RD</a:t>
              </a:r>
              <a:r>
                <a:rPr lang="en-US" altLang="zh-CN" sz="1800" b="1" dirty="0" smtClean="0">
                  <a:latin typeface="宋体" pitchFamily="2" charset="-122"/>
                </a:rPr>
                <a:t>←M</a:t>
              </a:r>
              <a:r>
                <a:rPr lang="en-US" altLang="zh-CN" sz="1800" b="1" spc="-200" dirty="0" smtClean="0">
                  <a:latin typeface="宋体" pitchFamily="2" charset="-122"/>
                </a:rPr>
                <a:t>[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en-US" altLang="zh-CN" sz="1800" b="1" dirty="0">
                  <a:latin typeface="宋体" pitchFamily="2" charset="-122"/>
                </a:rPr>
                <a:t>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>
                  <a:latin typeface="宋体" pitchFamily="2" charset="-122"/>
                </a:rPr>
                <a:t>]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存数</a:t>
              </a:r>
              <a:r>
                <a:rPr lang="en-US" altLang="zh-CN" sz="1800" b="1" dirty="0">
                  <a:latin typeface="宋体" pitchFamily="2" charset="-122"/>
                </a:rPr>
                <a:t>(ST) : </a:t>
              </a:r>
              <a:r>
                <a:rPr lang="en-US" altLang="zh-CN" sz="1800" b="1" dirty="0" smtClean="0">
                  <a:latin typeface="宋体" pitchFamily="2" charset="-122"/>
                </a:rPr>
                <a:t>M</a:t>
              </a:r>
              <a:r>
                <a:rPr lang="en-US" altLang="zh-CN" sz="1800" b="1" spc="-200" dirty="0">
                  <a:latin typeface="宋体" pitchFamily="2" charset="-122"/>
                </a:rPr>
                <a:t>[</a:t>
              </a:r>
              <a:r>
                <a:rPr lang="en-US" altLang="zh-CN" sz="1800" b="1" dirty="0" smtClean="0">
                  <a:latin typeface="宋体" pitchFamily="2" charset="-122"/>
                </a:rPr>
                <a:t>(RS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 smtClean="0">
                  <a:latin typeface="宋体" pitchFamily="2" charset="-122"/>
                </a:rPr>
                <a:t>]</a:t>
              </a:r>
              <a:r>
                <a:rPr lang="en-US" altLang="zh-CN" sz="1800" b="1" dirty="0">
                  <a:latin typeface="宋体" pitchFamily="2" charset="-122"/>
                </a:rPr>
                <a:t>←(</a:t>
              </a:r>
              <a:r>
                <a:rPr lang="en-US" altLang="zh-CN" sz="1800" b="1" dirty="0" smtClean="0">
                  <a:latin typeface="宋体" pitchFamily="2" charset="-122"/>
                </a:rPr>
                <a:t>RD)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加法</a:t>
              </a:r>
              <a:r>
                <a:rPr lang="en-US" altLang="zh-CN" sz="1800" b="1" dirty="0">
                  <a:latin typeface="宋体" pitchFamily="2" charset="-122"/>
                </a:rPr>
                <a:t>(ADD): RD←(RD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en-US" altLang="zh-CN" sz="1800" b="1" dirty="0">
                  <a:latin typeface="宋体" pitchFamily="2" charset="-122"/>
                </a:rPr>
                <a:t>RS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或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       </a:t>
              </a:r>
              <a:r>
                <a:rPr lang="en-US" altLang="zh-CN" sz="1800" b="1" dirty="0" smtClean="0">
                  <a:latin typeface="宋体" pitchFamily="2" charset="-122"/>
                </a:rPr>
                <a:t>   RD</a:t>
              </a:r>
              <a:r>
                <a:rPr lang="en-US" altLang="zh-CN" sz="1800" b="1" dirty="0">
                  <a:latin typeface="宋体" pitchFamily="2" charset="-122"/>
                </a:rPr>
                <a:t>←(RD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M</a:t>
              </a:r>
              <a:r>
                <a:rPr lang="en-US" altLang="zh-CN" sz="1800" b="1" spc="-300" dirty="0" smtClean="0">
                  <a:latin typeface="宋体" pitchFamily="2" charset="-122"/>
                </a:rPr>
                <a:t>[</a:t>
              </a:r>
              <a:r>
                <a:rPr lang="en-US" altLang="zh-CN" sz="1800" b="1" dirty="0">
                  <a:latin typeface="宋体" pitchFamily="2" charset="-122"/>
                </a:rPr>
                <a:t>(RS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>
                  <a:latin typeface="宋体" pitchFamily="2" charset="-122"/>
                </a:rPr>
                <a:t>]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减法</a:t>
              </a:r>
              <a:r>
                <a:rPr lang="en-US" altLang="zh-CN" sz="1800" b="1" dirty="0" smtClean="0">
                  <a:latin typeface="宋体" pitchFamily="2" charset="-122"/>
                </a:rPr>
                <a:t>(SUB</a:t>
              </a:r>
              <a:r>
                <a:rPr lang="en-US" altLang="zh-CN" sz="1800" b="1" dirty="0">
                  <a:latin typeface="宋体" pitchFamily="2" charset="-122"/>
                </a:rPr>
                <a:t>): RD←(RD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－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en-US" altLang="zh-CN" sz="1800" b="1" dirty="0">
                  <a:latin typeface="宋体" pitchFamily="2" charset="-122"/>
                </a:rPr>
                <a:t>RS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自</a:t>
              </a:r>
              <a:r>
                <a:rPr lang="zh-CN" altLang="en-US" sz="1800" b="1" dirty="0">
                  <a:latin typeface="宋体" pitchFamily="2" charset="-122"/>
                </a:rPr>
                <a:t>增</a:t>
              </a:r>
              <a:r>
                <a:rPr lang="en-US" altLang="zh-CN" sz="1800" b="1" dirty="0">
                  <a:latin typeface="宋体" pitchFamily="2" charset="-122"/>
                </a:rPr>
                <a:t>(INC): RD←(RD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自减</a:t>
              </a:r>
              <a:r>
                <a:rPr lang="en-US" altLang="zh-CN" sz="1800" b="1" dirty="0">
                  <a:latin typeface="宋体" pitchFamily="2" charset="-122"/>
                </a:rPr>
                <a:t>(DEC): RD←(RD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－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分支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en-US" altLang="zh-CN" sz="1800" b="1" dirty="0">
                  <a:latin typeface="宋体" pitchFamily="2" charset="-122"/>
                </a:rPr>
                <a:t>JNZ): 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   ZF</a:t>
              </a:r>
              <a:r>
                <a:rPr lang="zh-CN" altLang="en-US" sz="1800" b="1" dirty="0" smtClean="0">
                  <a:latin typeface="宋体" pitchFamily="2" charset="-122"/>
                </a:rPr>
                <a:t>＝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zh-CN" altLang="en-US" sz="1800" b="1" dirty="0" smtClean="0">
                  <a:latin typeface="宋体" pitchFamily="2" charset="-122"/>
                </a:rPr>
                <a:t>时</a:t>
              </a: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r>
                <a:rPr lang="zh-CN" altLang="en-US" sz="1800" b="1" dirty="0" smtClean="0">
                  <a:latin typeface="宋体" pitchFamily="2" charset="-122"/>
                </a:rPr>
                <a:t>←</a:t>
              </a:r>
              <a:r>
                <a:rPr lang="en-US" altLang="zh-CN" sz="1800" b="1" dirty="0" err="1" smtClean="0">
                  <a:latin typeface="宋体" pitchFamily="2" charset="-122"/>
                </a:rPr>
                <a:t>Addr</a:t>
              </a:r>
              <a:r>
                <a:rPr lang="en-US" altLang="zh-CN" sz="1800" b="1" dirty="0" smtClean="0">
                  <a:latin typeface="宋体" pitchFamily="2" charset="-122"/>
                </a:rPr>
                <a:t> </a:t>
              </a:r>
              <a:r>
                <a:rPr lang="zh-CN" altLang="en-US" sz="1800" b="1" dirty="0" smtClean="0">
                  <a:latin typeface="宋体" pitchFamily="2" charset="-122"/>
                </a:rPr>
                <a:t>或</a:t>
              </a:r>
              <a:endParaRPr lang="zh-CN" altLang="en-US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        </a:t>
              </a:r>
              <a:r>
                <a:rPr lang="zh-CN" altLang="en-US" sz="1800" b="1" dirty="0" smtClean="0">
                  <a:latin typeface="宋体" pitchFamily="2" charset="-122"/>
                </a:rPr>
                <a:t>   </a:t>
              </a: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r>
                <a:rPr lang="zh-CN" altLang="en-US" sz="1800" b="1" dirty="0" smtClean="0">
                  <a:latin typeface="宋体" pitchFamily="2" charset="-122"/>
                </a:rPr>
                <a:t>←</a:t>
              </a:r>
              <a:r>
                <a:rPr lang="en-US" altLang="zh-CN" sz="1800" b="1" dirty="0">
                  <a:latin typeface="宋体" pitchFamily="2" charset="-122"/>
                </a:rPr>
                <a:t>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 err="1">
                  <a:latin typeface="宋体" pitchFamily="2" charset="-122"/>
                </a:rPr>
                <a:t>Disp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78" name="Text Box 161"/>
            <p:cNvSpPr txBox="1">
              <a:spLocks noChangeArrowheads="1"/>
            </p:cNvSpPr>
            <p:nvPr/>
          </p:nvSpPr>
          <p:spPr bwMode="auto">
            <a:xfrm>
              <a:off x="3420492" y="2579676"/>
              <a:ext cx="793750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</a:p>
          </p:txBody>
        </p:sp>
        <p:sp>
          <p:nvSpPr>
            <p:cNvPr id="179" name="Text Box 162"/>
            <p:cNvSpPr txBox="1">
              <a:spLocks noChangeArrowheads="1"/>
            </p:cNvSpPr>
            <p:nvPr/>
          </p:nvSpPr>
          <p:spPr bwMode="auto">
            <a:xfrm>
              <a:off x="3420492" y="2857488"/>
              <a:ext cx="793750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80" name="Text Box 163"/>
            <p:cNvSpPr txBox="1">
              <a:spLocks noChangeArrowheads="1"/>
            </p:cNvSpPr>
            <p:nvPr/>
          </p:nvSpPr>
          <p:spPr bwMode="auto">
            <a:xfrm>
              <a:off x="3420492" y="3143238"/>
              <a:ext cx="574675" cy="2270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81" name="Text Box 164"/>
            <p:cNvSpPr txBox="1">
              <a:spLocks noChangeArrowheads="1"/>
            </p:cNvSpPr>
            <p:nvPr/>
          </p:nvSpPr>
          <p:spPr bwMode="auto">
            <a:xfrm>
              <a:off x="3420492" y="4004468"/>
              <a:ext cx="793750" cy="21748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82" name="Text Box 165"/>
            <p:cNvSpPr txBox="1">
              <a:spLocks noChangeArrowheads="1"/>
            </p:cNvSpPr>
            <p:nvPr/>
          </p:nvSpPr>
          <p:spPr bwMode="auto">
            <a:xfrm>
              <a:off x="3420492" y="4274343"/>
              <a:ext cx="793750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83" name="Text Box 166"/>
            <p:cNvSpPr txBox="1">
              <a:spLocks noChangeArrowheads="1"/>
            </p:cNvSpPr>
            <p:nvPr/>
          </p:nvSpPr>
          <p:spPr bwMode="auto">
            <a:xfrm>
              <a:off x="3420492" y="4560093"/>
              <a:ext cx="574675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84" name="Text Box 167"/>
            <p:cNvSpPr txBox="1">
              <a:spLocks noChangeArrowheads="1"/>
            </p:cNvSpPr>
            <p:nvPr/>
          </p:nvSpPr>
          <p:spPr bwMode="auto">
            <a:xfrm>
              <a:off x="4215829" y="3443276"/>
              <a:ext cx="430213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85" name="Text Box 168"/>
            <p:cNvSpPr txBox="1">
              <a:spLocks noChangeArrowheads="1"/>
            </p:cNvSpPr>
            <p:nvPr/>
          </p:nvSpPr>
          <p:spPr bwMode="auto">
            <a:xfrm>
              <a:off x="4647629" y="3443276"/>
              <a:ext cx="430213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RS</a:t>
              </a:r>
            </a:p>
          </p:txBody>
        </p:sp>
        <p:sp>
          <p:nvSpPr>
            <p:cNvPr id="186" name="Text Box 169"/>
            <p:cNvSpPr txBox="1">
              <a:spLocks noChangeArrowheads="1"/>
            </p:cNvSpPr>
            <p:nvPr/>
          </p:nvSpPr>
          <p:spPr bwMode="auto">
            <a:xfrm>
              <a:off x="3420492" y="3443276"/>
              <a:ext cx="574675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  <a:endParaRPr lang="en-US" altLang="zh-CN" sz="1800" b="1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87" name="Text Box 170"/>
            <p:cNvSpPr txBox="1">
              <a:spLocks noChangeArrowheads="1"/>
            </p:cNvSpPr>
            <p:nvPr/>
          </p:nvSpPr>
          <p:spPr bwMode="auto">
            <a:xfrm>
              <a:off x="4211067" y="5131593"/>
              <a:ext cx="865188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Disp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8" name="Text Box 171"/>
            <p:cNvSpPr txBox="1">
              <a:spLocks noChangeArrowheads="1"/>
            </p:cNvSpPr>
            <p:nvPr/>
          </p:nvSpPr>
          <p:spPr bwMode="auto">
            <a:xfrm>
              <a:off x="3420492" y="5131593"/>
              <a:ext cx="574675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89" name="Text Box 172"/>
            <p:cNvSpPr txBox="1">
              <a:spLocks noChangeArrowheads="1"/>
            </p:cNvSpPr>
            <p:nvPr/>
          </p:nvSpPr>
          <p:spPr bwMode="auto">
            <a:xfrm>
              <a:off x="3995167" y="5131593"/>
              <a:ext cx="215900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190" name="Text Box 173"/>
            <p:cNvSpPr txBox="1">
              <a:spLocks noChangeArrowheads="1"/>
            </p:cNvSpPr>
            <p:nvPr/>
          </p:nvSpPr>
          <p:spPr bwMode="auto">
            <a:xfrm>
              <a:off x="3995167" y="4560093"/>
              <a:ext cx="215900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91" name="Text Box 174"/>
            <p:cNvSpPr txBox="1">
              <a:spLocks noChangeArrowheads="1"/>
            </p:cNvSpPr>
            <p:nvPr/>
          </p:nvSpPr>
          <p:spPr bwMode="auto">
            <a:xfrm>
              <a:off x="3995167" y="3444863"/>
              <a:ext cx="220663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92" name="Text Box 175"/>
            <p:cNvSpPr txBox="1">
              <a:spLocks noChangeArrowheads="1"/>
            </p:cNvSpPr>
            <p:nvPr/>
          </p:nvSpPr>
          <p:spPr bwMode="auto">
            <a:xfrm>
              <a:off x="3995167" y="3143238"/>
              <a:ext cx="220663" cy="2270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93" name="Text Box 141"/>
            <p:cNvSpPr txBox="1">
              <a:spLocks noChangeArrowheads="1"/>
            </p:cNvSpPr>
            <p:nvPr/>
          </p:nvSpPr>
          <p:spPr bwMode="auto">
            <a:xfrm>
              <a:off x="4213622" y="3717032"/>
              <a:ext cx="430213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94" name="Text Box 149"/>
            <p:cNvSpPr txBox="1">
              <a:spLocks noChangeArrowheads="1"/>
            </p:cNvSpPr>
            <p:nvPr/>
          </p:nvSpPr>
          <p:spPr bwMode="auto">
            <a:xfrm>
              <a:off x="4643834" y="3717032"/>
              <a:ext cx="433388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RS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95" name="Text Box 164"/>
            <p:cNvSpPr txBox="1">
              <a:spLocks noChangeArrowheads="1"/>
            </p:cNvSpPr>
            <p:nvPr/>
          </p:nvSpPr>
          <p:spPr bwMode="auto">
            <a:xfrm>
              <a:off x="3419872" y="3717032"/>
              <a:ext cx="793750" cy="21748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</p:grpSp>
      <p:sp>
        <p:nvSpPr>
          <p:cNvPr id="296034" name="AutoShape 9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7308305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AutoShape 4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179388" y="25309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、指令执行过程示例   </a:t>
            </a:r>
            <a:r>
              <a:rPr lang="en-US" altLang="zh-CN" sz="2000" b="1" dirty="0" smtClean="0">
                <a:latin typeface="宋体" pitchFamily="2" charset="-122"/>
              </a:rPr>
              <a:t>--</a:t>
            </a:r>
            <a:r>
              <a:rPr lang="zh-CN" altLang="en-US" sz="2000" b="1" dirty="0">
                <a:latin typeface="宋体" pitchFamily="2" charset="-122"/>
              </a:rPr>
              <a:t>基于</a:t>
            </a:r>
            <a:r>
              <a:rPr lang="en-US" altLang="zh-CN" sz="2000" b="1" dirty="0" err="1" smtClean="0">
                <a:latin typeface="宋体" pitchFamily="2" charset="-122"/>
              </a:rPr>
              <a:t>Demo_IS</a:t>
            </a:r>
            <a:r>
              <a:rPr lang="zh-CN" altLang="en-US" sz="2000" b="1" dirty="0" smtClean="0">
                <a:latin typeface="宋体" pitchFamily="2" charset="-122"/>
              </a:rPr>
              <a:t>指令系统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*数据通路示例：</a:t>
            </a:r>
            <a:r>
              <a:rPr lang="zh-CN" altLang="en-US" b="1" dirty="0" smtClean="0">
                <a:latin typeface="宋体" pitchFamily="2" charset="-122"/>
              </a:rPr>
              <a:t>假设</a:t>
            </a:r>
            <a:r>
              <a:rPr lang="en-US" altLang="zh-CN" b="1" dirty="0" smtClean="0">
                <a:latin typeface="宋体" pitchFamily="2" charset="-122"/>
              </a:rPr>
              <a:t>PC</a:t>
            </a:r>
            <a:r>
              <a:rPr lang="zh-CN" altLang="en-US" b="1" dirty="0" smtClean="0">
                <a:latin typeface="宋体" pitchFamily="2" charset="-122"/>
              </a:rPr>
              <a:t>具有计数功能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6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>
            <a:off x="611560" y="1103780"/>
            <a:ext cx="8064896" cy="1317108"/>
            <a:chOff x="539552" y="3047996"/>
            <a:chExt cx="8064896" cy="1317108"/>
          </a:xfrm>
        </p:grpSpPr>
        <p:sp>
          <p:nvSpPr>
            <p:cNvPr id="67" name="Text Box 10"/>
            <p:cNvSpPr txBox="1">
              <a:spLocks noChangeArrowheads="1"/>
            </p:cNvSpPr>
            <p:nvPr/>
          </p:nvSpPr>
          <p:spPr bwMode="auto">
            <a:xfrm>
              <a:off x="1547664" y="3212777"/>
              <a:ext cx="576064" cy="5762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GPRs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70" name="直接连接符 69"/>
            <p:cNvCxnSpPr/>
            <p:nvPr/>
          </p:nvCxnSpPr>
          <p:spPr bwMode="auto">
            <a:xfrm>
              <a:off x="1691680" y="3789933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7848265" y="3047997"/>
              <a:ext cx="99" cy="131710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1" name="AutoShape 15"/>
            <p:cNvSpPr>
              <a:spLocks noChangeArrowheads="1"/>
            </p:cNvSpPr>
            <p:nvPr/>
          </p:nvSpPr>
          <p:spPr bwMode="auto">
            <a:xfrm rot="16200000">
              <a:off x="2519673" y="3296118"/>
              <a:ext cx="576263" cy="360039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12" name="Text Box 18"/>
            <p:cNvSpPr txBox="1">
              <a:spLocks noChangeArrowheads="1"/>
            </p:cNvSpPr>
            <p:nvPr/>
          </p:nvSpPr>
          <p:spPr bwMode="auto">
            <a:xfrm>
              <a:off x="3347864" y="3501008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PSR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5" name="Text Box 18"/>
            <p:cNvSpPr txBox="1">
              <a:spLocks noChangeArrowheads="1"/>
            </p:cNvSpPr>
            <p:nvPr/>
          </p:nvSpPr>
          <p:spPr bwMode="auto">
            <a:xfrm>
              <a:off x="4211960" y="3500115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7" name="Text Box 18"/>
            <p:cNvSpPr txBox="1">
              <a:spLocks noChangeArrowheads="1"/>
            </p:cNvSpPr>
            <p:nvPr/>
          </p:nvSpPr>
          <p:spPr bwMode="auto">
            <a:xfrm>
              <a:off x="5076056" y="3500115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8" name="Text Box 18"/>
            <p:cNvSpPr txBox="1">
              <a:spLocks noChangeArrowheads="1"/>
            </p:cNvSpPr>
            <p:nvPr/>
          </p:nvSpPr>
          <p:spPr bwMode="auto">
            <a:xfrm>
              <a:off x="5940152" y="3490810"/>
              <a:ext cx="720080" cy="28892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9" name="Text Box 18"/>
            <p:cNvSpPr txBox="1">
              <a:spLocks noChangeArrowheads="1"/>
            </p:cNvSpPr>
            <p:nvPr/>
          </p:nvSpPr>
          <p:spPr bwMode="auto">
            <a:xfrm>
              <a:off x="7092280" y="304799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0" name="Text Box 18"/>
            <p:cNvSpPr txBox="1">
              <a:spLocks noChangeArrowheads="1"/>
            </p:cNvSpPr>
            <p:nvPr/>
          </p:nvSpPr>
          <p:spPr bwMode="auto">
            <a:xfrm>
              <a:off x="7104856" y="3500115"/>
              <a:ext cx="56348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1" name="Text Box 23"/>
            <p:cNvSpPr txBox="1">
              <a:spLocks noChangeArrowheads="1"/>
            </p:cNvSpPr>
            <p:nvPr/>
          </p:nvSpPr>
          <p:spPr bwMode="auto">
            <a:xfrm>
              <a:off x="8028186" y="3047997"/>
              <a:ext cx="576262" cy="741044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2" name="Text Box 18"/>
            <p:cNvSpPr txBox="1">
              <a:spLocks noChangeArrowheads="1"/>
            </p:cNvSpPr>
            <p:nvPr/>
          </p:nvSpPr>
          <p:spPr bwMode="auto">
            <a:xfrm>
              <a:off x="1547664" y="4076179"/>
              <a:ext cx="6120680" cy="28892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数据通路结构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23" name="直接连接符 122"/>
            <p:cNvCxnSpPr/>
            <p:nvPr/>
          </p:nvCxnSpPr>
          <p:spPr bwMode="auto">
            <a:xfrm>
              <a:off x="1835696" y="3789040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4" name="直接连接符 123"/>
            <p:cNvCxnSpPr/>
            <p:nvPr/>
          </p:nvCxnSpPr>
          <p:spPr bwMode="auto">
            <a:xfrm flipV="1">
              <a:off x="1979712" y="3795638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5" name="直接连接符 406"/>
            <p:cNvCxnSpPr/>
            <p:nvPr/>
          </p:nvCxnSpPr>
          <p:spPr bwMode="auto">
            <a:xfrm rot="5400000" flipH="1" flipV="1">
              <a:off x="2340199" y="3788594"/>
              <a:ext cx="431154" cy="144016"/>
            </a:xfrm>
            <a:prstGeom prst="bentConnector3">
              <a:avLst>
                <a:gd name="adj1" fmla="val 1016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6" name="直接连接符 407"/>
            <p:cNvCxnSpPr/>
            <p:nvPr/>
          </p:nvCxnSpPr>
          <p:spPr bwMode="auto">
            <a:xfrm rot="5400000" flipH="1" flipV="1">
              <a:off x="2124622" y="3572125"/>
              <a:ext cx="718293" cy="288032"/>
            </a:xfrm>
            <a:prstGeom prst="bentConnector3">
              <a:avLst>
                <a:gd name="adj1" fmla="val 9977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7" name="直接连接符 420"/>
            <p:cNvCxnSpPr>
              <a:stCxn id="111" idx="2"/>
            </p:cNvCxnSpPr>
            <p:nvPr/>
          </p:nvCxnSpPr>
          <p:spPr bwMode="auto">
            <a:xfrm>
              <a:off x="2987824" y="3476137"/>
              <a:ext cx="144016" cy="60004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8" name="直接连接符 434"/>
            <p:cNvCxnSpPr>
              <a:endCxn id="112" idx="0"/>
            </p:cNvCxnSpPr>
            <p:nvPr/>
          </p:nvCxnSpPr>
          <p:spPr bwMode="auto">
            <a:xfrm>
              <a:off x="2987824" y="3344557"/>
              <a:ext cx="648072" cy="15645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9" name="直接连接符 128"/>
            <p:cNvCxnSpPr/>
            <p:nvPr/>
          </p:nvCxnSpPr>
          <p:spPr bwMode="auto">
            <a:xfrm>
              <a:off x="3563888" y="3789040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0" name="直接连接符 129"/>
            <p:cNvCxnSpPr/>
            <p:nvPr/>
          </p:nvCxnSpPr>
          <p:spPr bwMode="auto">
            <a:xfrm flipV="1">
              <a:off x="3707904" y="3795638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1" name="直接连接符 130"/>
            <p:cNvCxnSpPr/>
            <p:nvPr/>
          </p:nvCxnSpPr>
          <p:spPr bwMode="auto">
            <a:xfrm>
              <a:off x="4427984" y="3789040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2" name="直接连接符 131"/>
            <p:cNvCxnSpPr/>
            <p:nvPr/>
          </p:nvCxnSpPr>
          <p:spPr bwMode="auto">
            <a:xfrm flipV="1">
              <a:off x="4572000" y="3795638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3" name="直接连接符 132"/>
            <p:cNvCxnSpPr>
              <a:endCxn id="117" idx="2"/>
            </p:cNvCxnSpPr>
            <p:nvPr/>
          </p:nvCxnSpPr>
          <p:spPr bwMode="auto">
            <a:xfrm flipV="1">
              <a:off x="5364088" y="3789040"/>
              <a:ext cx="0" cy="2805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4" name="直接连接符 133"/>
            <p:cNvCxnSpPr>
              <a:stCxn id="118" idx="2"/>
            </p:cNvCxnSpPr>
            <p:nvPr/>
          </p:nvCxnSpPr>
          <p:spPr bwMode="auto">
            <a:xfrm>
              <a:off x="6300192" y="3779735"/>
              <a:ext cx="0" cy="29555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5" name="直接连接符 445"/>
            <p:cNvCxnSpPr>
              <a:endCxn id="118" idx="0"/>
            </p:cNvCxnSpPr>
            <p:nvPr/>
          </p:nvCxnSpPr>
          <p:spPr bwMode="auto">
            <a:xfrm>
              <a:off x="6300192" y="3284984"/>
              <a:ext cx="0" cy="2058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6" name="直接连接符 445"/>
            <p:cNvCxnSpPr/>
            <p:nvPr/>
          </p:nvCxnSpPr>
          <p:spPr bwMode="auto">
            <a:xfrm flipV="1">
              <a:off x="5508104" y="3284985"/>
              <a:ext cx="792088" cy="215131"/>
            </a:xfrm>
            <a:prstGeom prst="bentConnector3">
              <a:avLst>
                <a:gd name="adj1" fmla="val -10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直接连接符 136"/>
            <p:cNvCxnSpPr/>
            <p:nvPr/>
          </p:nvCxnSpPr>
          <p:spPr bwMode="auto">
            <a:xfrm flipV="1">
              <a:off x="5220072" y="3284984"/>
              <a:ext cx="0" cy="20582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8" name="直接连接符 407"/>
            <p:cNvCxnSpPr>
              <a:endCxn id="119" idx="1"/>
            </p:cNvCxnSpPr>
            <p:nvPr/>
          </p:nvCxnSpPr>
          <p:spPr bwMode="auto">
            <a:xfrm rot="5400000" flipH="1" flipV="1">
              <a:off x="6578860" y="3561866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9" name="直接连接符 138"/>
            <p:cNvCxnSpPr/>
            <p:nvPr/>
          </p:nvCxnSpPr>
          <p:spPr bwMode="auto">
            <a:xfrm>
              <a:off x="7308304" y="3789040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0" name="直接连接符 139"/>
            <p:cNvCxnSpPr/>
            <p:nvPr/>
          </p:nvCxnSpPr>
          <p:spPr bwMode="auto">
            <a:xfrm flipV="1">
              <a:off x="7452320" y="3795638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1" name="直接连接符 140"/>
            <p:cNvCxnSpPr>
              <a:stCxn id="119" idx="3"/>
            </p:cNvCxnSpPr>
            <p:nvPr/>
          </p:nvCxnSpPr>
          <p:spPr bwMode="auto">
            <a:xfrm>
              <a:off x="7668344" y="3192459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2" name="直接连接符 141"/>
            <p:cNvCxnSpPr/>
            <p:nvPr/>
          </p:nvCxnSpPr>
          <p:spPr bwMode="auto">
            <a:xfrm>
              <a:off x="7668344" y="3573016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3" name="直接连接符 142"/>
            <p:cNvCxnSpPr/>
            <p:nvPr/>
          </p:nvCxnSpPr>
          <p:spPr bwMode="auto">
            <a:xfrm flipH="1">
              <a:off x="7668344" y="3717032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>
              <a:off x="1259632" y="3356992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5" name="直接连接符 144"/>
            <p:cNvCxnSpPr/>
            <p:nvPr/>
          </p:nvCxnSpPr>
          <p:spPr bwMode="auto">
            <a:xfrm>
              <a:off x="1259632" y="3717032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6" name="Text Box 18"/>
            <p:cNvSpPr txBox="1">
              <a:spLocks noChangeArrowheads="1"/>
            </p:cNvSpPr>
            <p:nvPr/>
          </p:nvSpPr>
          <p:spPr bwMode="auto">
            <a:xfrm>
              <a:off x="539552" y="3212976"/>
              <a:ext cx="720081" cy="263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IR.RS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7" name="Text Box 18"/>
            <p:cNvSpPr txBox="1">
              <a:spLocks noChangeArrowheads="1"/>
            </p:cNvSpPr>
            <p:nvPr/>
          </p:nvSpPr>
          <p:spPr bwMode="auto">
            <a:xfrm>
              <a:off x="539553" y="3573015"/>
              <a:ext cx="720080" cy="28758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IR.RD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48" name="直接连接符 480"/>
            <p:cNvCxnSpPr/>
            <p:nvPr/>
          </p:nvCxnSpPr>
          <p:spPr bwMode="auto">
            <a:xfrm rot="5400000" flipH="1" flipV="1">
              <a:off x="1354329" y="3522808"/>
              <a:ext cx="206749" cy="179921"/>
            </a:xfrm>
            <a:prstGeom prst="bentConnector3">
              <a:avLst>
                <a:gd name="adj1" fmla="val 101032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149" name="Text Box 18"/>
            <p:cNvSpPr txBox="1">
              <a:spLocks noChangeArrowheads="1"/>
            </p:cNvSpPr>
            <p:nvPr/>
          </p:nvSpPr>
          <p:spPr bwMode="auto">
            <a:xfrm>
              <a:off x="5076056" y="3068960"/>
              <a:ext cx="338227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0" name="Text Box 18"/>
            <p:cNvSpPr txBox="1">
              <a:spLocks noChangeArrowheads="1"/>
            </p:cNvSpPr>
            <p:nvPr/>
          </p:nvSpPr>
          <p:spPr bwMode="auto">
            <a:xfrm>
              <a:off x="5724128" y="3068960"/>
              <a:ext cx="504056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Disp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99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97" name="AutoShape 98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00392" y="6454030"/>
            <a:ext cx="1040904" cy="359346"/>
          </a:xfrm>
        </p:spPr>
        <p:txBody>
          <a:bodyPr/>
          <a:lstStyle/>
          <a:p>
            <a:fld id="{D9F6E18D-FF9A-4BD5-BDFA-25F6368EE484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组合 139"/>
          <p:cNvGrpSpPr/>
          <p:nvPr/>
        </p:nvGrpSpPr>
        <p:grpSpPr>
          <a:xfrm>
            <a:off x="827584" y="1382297"/>
            <a:ext cx="8208912" cy="2166326"/>
            <a:chOff x="827584" y="1382297"/>
            <a:chExt cx="8208912" cy="2166326"/>
          </a:xfrm>
        </p:grpSpPr>
        <p:sp>
          <p:nvSpPr>
            <p:cNvPr id="82" name="Text Box 211"/>
            <p:cNvSpPr txBox="1">
              <a:spLocks noChangeArrowheads="1"/>
            </p:cNvSpPr>
            <p:nvPr/>
          </p:nvSpPr>
          <p:spPr bwMode="auto">
            <a:xfrm>
              <a:off x="1619673" y="1382297"/>
              <a:ext cx="5760640" cy="211871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83" name="Text Box 211"/>
            <p:cNvSpPr txBox="1">
              <a:spLocks noChangeArrowheads="1"/>
            </p:cNvSpPr>
            <p:nvPr/>
          </p:nvSpPr>
          <p:spPr bwMode="auto">
            <a:xfrm>
              <a:off x="2731138" y="2239552"/>
              <a:ext cx="4505157" cy="1181290"/>
            </a:xfrm>
            <a:prstGeom prst="rect">
              <a:avLst/>
            </a:prstGeom>
            <a:solidFill>
              <a:srgbClr val="CC99FF">
                <a:alpha val="60000"/>
              </a:srgbClr>
            </a:solidFill>
            <a:ln w="1905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84" name="Text Box 111"/>
            <p:cNvSpPr txBox="1">
              <a:spLocks noChangeArrowheads="1"/>
            </p:cNvSpPr>
            <p:nvPr/>
          </p:nvSpPr>
          <p:spPr bwMode="auto">
            <a:xfrm>
              <a:off x="2244884" y="2299732"/>
              <a:ext cx="463394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spc="-200" dirty="0" smtClean="0">
                  <a:solidFill>
                    <a:srgbClr val="990099"/>
                  </a:solidFill>
                  <a:latin typeface="宋体" panose="02010600030101010101" pitchFamily="2" charset="-122"/>
                </a:rPr>
                <a:t>Event</a:t>
              </a:r>
              <a:endParaRPr lang="en-US" altLang="zh-CN" sz="1600" b="1" spc="-200" dirty="0">
                <a:solidFill>
                  <a:srgbClr val="99009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85" name="Text Box 211"/>
            <p:cNvSpPr txBox="1">
              <a:spLocks noChangeArrowheads="1"/>
            </p:cNvSpPr>
            <p:nvPr/>
          </p:nvSpPr>
          <p:spPr bwMode="auto">
            <a:xfrm>
              <a:off x="3923928" y="2633896"/>
              <a:ext cx="668180" cy="57092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判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优逻辑</a:t>
              </a:r>
            </a:p>
          </p:txBody>
        </p:sp>
        <p:sp>
          <p:nvSpPr>
            <p:cNvPr id="86" name="Text Box 213"/>
            <p:cNvSpPr txBox="1">
              <a:spLocks noChangeArrowheads="1"/>
            </p:cNvSpPr>
            <p:nvPr/>
          </p:nvSpPr>
          <p:spPr bwMode="auto">
            <a:xfrm>
              <a:off x="2843808" y="2355756"/>
              <a:ext cx="1008111" cy="34500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检测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逻辑</a:t>
              </a:r>
            </a:p>
          </p:txBody>
        </p:sp>
        <p:sp>
          <p:nvSpPr>
            <p:cNvPr id="87" name="Text Box 217"/>
            <p:cNvSpPr txBox="1">
              <a:spLocks noChangeArrowheads="1"/>
            </p:cNvSpPr>
            <p:nvPr/>
          </p:nvSpPr>
          <p:spPr bwMode="auto">
            <a:xfrm rot="16200000">
              <a:off x="2285585" y="1544153"/>
              <a:ext cx="216023" cy="18034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88" name="Text Box 218"/>
            <p:cNvSpPr txBox="1">
              <a:spLocks noChangeArrowheads="1"/>
            </p:cNvSpPr>
            <p:nvPr/>
          </p:nvSpPr>
          <p:spPr bwMode="auto">
            <a:xfrm>
              <a:off x="4716016" y="3071248"/>
              <a:ext cx="1152673" cy="20557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事件类型号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89" name="Text Box 213"/>
            <p:cNvSpPr txBox="1">
              <a:spLocks noChangeArrowheads="1"/>
            </p:cNvSpPr>
            <p:nvPr/>
          </p:nvSpPr>
          <p:spPr bwMode="auto">
            <a:xfrm>
              <a:off x="5868144" y="2340721"/>
              <a:ext cx="1296144" cy="58635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后援寄存器堆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栈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90" name="Text Box 213"/>
            <p:cNvSpPr txBox="1">
              <a:spLocks noChangeArrowheads="1"/>
            </p:cNvSpPr>
            <p:nvPr/>
          </p:nvSpPr>
          <p:spPr bwMode="auto">
            <a:xfrm>
              <a:off x="4644008" y="2340721"/>
              <a:ext cx="1080244" cy="58635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异常类型寄存器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91" name="Text Box 112"/>
            <p:cNvSpPr txBox="1">
              <a:spLocks noChangeArrowheads="1"/>
            </p:cNvSpPr>
            <p:nvPr/>
          </p:nvSpPr>
          <p:spPr bwMode="auto">
            <a:xfrm>
              <a:off x="1835696" y="1852484"/>
              <a:ext cx="360040" cy="85895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CU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92" name="直接箭头连接符 91"/>
            <p:cNvCxnSpPr>
              <a:stCxn id="86" idx="1"/>
            </p:cNvCxnSpPr>
            <p:nvPr/>
          </p:nvCxnSpPr>
          <p:spPr bwMode="auto">
            <a:xfrm flipH="1" flipV="1">
              <a:off x="2195738" y="2528258"/>
              <a:ext cx="648070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3" name="直接箭头连接符 92"/>
            <p:cNvCxnSpPr/>
            <p:nvPr/>
          </p:nvCxnSpPr>
          <p:spPr bwMode="auto">
            <a:xfrm>
              <a:off x="2195736" y="2102376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4" name="Text Box 260"/>
            <p:cNvSpPr txBox="1">
              <a:spLocks noChangeArrowheads="1"/>
            </p:cNvSpPr>
            <p:nvPr/>
          </p:nvSpPr>
          <p:spPr bwMode="auto">
            <a:xfrm>
              <a:off x="1835696" y="1454305"/>
              <a:ext cx="360039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≥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95" name="直接箭头连接符 94"/>
            <p:cNvCxnSpPr/>
            <p:nvPr/>
          </p:nvCxnSpPr>
          <p:spPr bwMode="auto">
            <a:xfrm flipH="1">
              <a:off x="2185633" y="1526312"/>
              <a:ext cx="37014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6" name="直接箭头连接符 95"/>
            <p:cNvCxnSpPr/>
            <p:nvPr/>
          </p:nvCxnSpPr>
          <p:spPr bwMode="auto">
            <a:xfrm flipH="1">
              <a:off x="2185632" y="1742336"/>
              <a:ext cx="35933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7" name="直接箭头连接符 96"/>
            <p:cNvCxnSpPr/>
            <p:nvPr/>
          </p:nvCxnSpPr>
          <p:spPr bwMode="auto">
            <a:xfrm>
              <a:off x="1691679" y="2844777"/>
              <a:ext cx="2232249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直接箭头连接符 97"/>
            <p:cNvCxnSpPr/>
            <p:nvPr/>
          </p:nvCxnSpPr>
          <p:spPr bwMode="auto">
            <a:xfrm>
              <a:off x="1403648" y="2988793"/>
              <a:ext cx="252028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9" name="直接箭头连接符 98"/>
            <p:cNvCxnSpPr/>
            <p:nvPr/>
          </p:nvCxnSpPr>
          <p:spPr bwMode="auto">
            <a:xfrm>
              <a:off x="1403648" y="3132809"/>
              <a:ext cx="252028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0" name="直接箭头连接符 99"/>
            <p:cNvCxnSpPr/>
            <p:nvPr/>
          </p:nvCxnSpPr>
          <p:spPr bwMode="auto">
            <a:xfrm flipV="1">
              <a:off x="3059832" y="2700761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01" name="直接箭头连接符 100"/>
            <p:cNvCxnSpPr/>
            <p:nvPr/>
          </p:nvCxnSpPr>
          <p:spPr bwMode="auto">
            <a:xfrm flipV="1">
              <a:off x="3347863" y="2700761"/>
              <a:ext cx="1" cy="2880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02" name="直接箭头连接符 101"/>
            <p:cNvCxnSpPr/>
            <p:nvPr/>
          </p:nvCxnSpPr>
          <p:spPr bwMode="auto">
            <a:xfrm flipV="1">
              <a:off x="3635896" y="2700761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03" name="直接箭头连接符 91"/>
            <p:cNvCxnSpPr>
              <a:stCxn id="94" idx="1"/>
            </p:cNvCxnSpPr>
            <p:nvPr/>
          </p:nvCxnSpPr>
          <p:spPr bwMode="auto">
            <a:xfrm rot="10800000" flipV="1">
              <a:off x="1691680" y="1634325"/>
              <a:ext cx="144017" cy="1210452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4" name="直接箭头连接符 103"/>
            <p:cNvCxnSpPr/>
            <p:nvPr/>
          </p:nvCxnSpPr>
          <p:spPr bwMode="auto">
            <a:xfrm>
              <a:off x="2195736" y="1886352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5" name="Text Box 211"/>
            <p:cNvSpPr txBox="1">
              <a:spLocks noChangeArrowheads="1"/>
            </p:cNvSpPr>
            <p:nvPr/>
          </p:nvSpPr>
          <p:spPr bwMode="auto">
            <a:xfrm>
              <a:off x="2555776" y="1454304"/>
              <a:ext cx="4680519" cy="720079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algn="l"/>
              <a:r>
                <a:rPr lang="zh-CN" altLang="en-US" sz="1800" b="1" dirty="0" smtClean="0">
                  <a:latin typeface="宋体" panose="02010600030101010101" pitchFamily="2" charset="-122"/>
                </a:rPr>
                <a:t>         数据通路 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06" name="直接箭头连接符 117"/>
            <p:cNvCxnSpPr/>
            <p:nvPr/>
          </p:nvCxnSpPr>
          <p:spPr bwMode="auto">
            <a:xfrm rot="10800000" flipV="1">
              <a:off x="1403649" y="3204816"/>
              <a:ext cx="2700069" cy="144020"/>
            </a:xfrm>
            <a:prstGeom prst="bentConnector3">
              <a:avLst>
                <a:gd name="adj1" fmla="val 330"/>
              </a:avLst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7" name="直接箭头连接符 124"/>
            <p:cNvCxnSpPr/>
            <p:nvPr/>
          </p:nvCxnSpPr>
          <p:spPr bwMode="auto">
            <a:xfrm rot="10800000">
              <a:off x="4427986" y="3204818"/>
              <a:ext cx="3240358" cy="144016"/>
            </a:xfrm>
            <a:prstGeom prst="bentConnector3">
              <a:avLst>
                <a:gd name="adj1" fmla="val 10001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08" name="Text Box 217"/>
            <p:cNvSpPr txBox="1">
              <a:spLocks noChangeArrowheads="1"/>
            </p:cNvSpPr>
            <p:nvPr/>
          </p:nvSpPr>
          <p:spPr bwMode="auto">
            <a:xfrm rot="16200000">
              <a:off x="2285585" y="1904193"/>
              <a:ext cx="216023" cy="18034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3399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09" name="Text Box 213"/>
            <p:cNvSpPr txBox="1">
              <a:spLocks noChangeArrowheads="1"/>
            </p:cNvSpPr>
            <p:nvPr/>
          </p:nvSpPr>
          <p:spPr bwMode="auto">
            <a:xfrm>
              <a:off x="6048164" y="1670329"/>
              <a:ext cx="936104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PC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及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PSR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10" name="直接箭头连接符 109"/>
            <p:cNvCxnSpPr/>
            <p:nvPr/>
          </p:nvCxnSpPr>
          <p:spPr bwMode="auto">
            <a:xfrm flipV="1">
              <a:off x="6588224" y="1958362"/>
              <a:ext cx="0" cy="35791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直接箭头连接符 110"/>
            <p:cNvCxnSpPr/>
            <p:nvPr/>
          </p:nvCxnSpPr>
          <p:spPr bwMode="auto">
            <a:xfrm>
              <a:off x="6444208" y="1965250"/>
              <a:ext cx="0" cy="37547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2" name="直接箭头连接符 38"/>
            <p:cNvCxnSpPr/>
            <p:nvPr/>
          </p:nvCxnSpPr>
          <p:spPr bwMode="auto">
            <a:xfrm>
              <a:off x="6048165" y="2071896"/>
              <a:ext cx="396043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3" name="直接箭头连接符 112"/>
            <p:cNvCxnSpPr>
              <a:endCxn id="109" idx="3"/>
            </p:cNvCxnSpPr>
            <p:nvPr/>
          </p:nvCxnSpPr>
          <p:spPr bwMode="auto">
            <a:xfrm flipH="1">
              <a:off x="6984268" y="1814345"/>
              <a:ext cx="32381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连接符 142"/>
            <p:cNvCxnSpPr/>
            <p:nvPr/>
          </p:nvCxnSpPr>
          <p:spPr bwMode="auto">
            <a:xfrm rot="16200000" flipH="1">
              <a:off x="6951626" y="2152172"/>
              <a:ext cx="1145181" cy="432269"/>
            </a:xfrm>
            <a:prstGeom prst="bentConnector3">
              <a:avLst>
                <a:gd name="adj1" fmla="val 102566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5" name="Text Box 213"/>
            <p:cNvSpPr txBox="1">
              <a:spLocks noChangeArrowheads="1"/>
            </p:cNvSpPr>
            <p:nvPr/>
          </p:nvSpPr>
          <p:spPr bwMode="auto">
            <a:xfrm>
              <a:off x="7740352" y="2556745"/>
              <a:ext cx="1296144" cy="58635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中断向量表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主存中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16" name="Text Box 213"/>
            <p:cNvSpPr txBox="1">
              <a:spLocks noChangeArrowheads="1"/>
            </p:cNvSpPr>
            <p:nvPr/>
          </p:nvSpPr>
          <p:spPr bwMode="auto">
            <a:xfrm>
              <a:off x="7668344" y="3204817"/>
              <a:ext cx="1368152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外设状态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REG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17" name="直接箭头连接符 116"/>
            <p:cNvCxnSpPr/>
            <p:nvPr/>
          </p:nvCxnSpPr>
          <p:spPr bwMode="auto">
            <a:xfrm flipV="1">
              <a:off x="4572000" y="3063344"/>
              <a:ext cx="3168352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直接箭头连接符 117"/>
            <p:cNvCxnSpPr/>
            <p:nvPr/>
          </p:nvCxnSpPr>
          <p:spPr bwMode="auto">
            <a:xfrm flipV="1">
              <a:off x="5292080" y="1965250"/>
              <a:ext cx="0" cy="37547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9" name="直接箭头连接符 118"/>
            <p:cNvCxnSpPr/>
            <p:nvPr/>
          </p:nvCxnSpPr>
          <p:spPr bwMode="auto">
            <a:xfrm>
              <a:off x="5148064" y="1965249"/>
              <a:ext cx="0" cy="37547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0" name="Text Box 111"/>
            <p:cNvSpPr txBox="1">
              <a:spLocks noChangeArrowheads="1"/>
            </p:cNvSpPr>
            <p:nvPr/>
          </p:nvSpPr>
          <p:spPr bwMode="auto">
            <a:xfrm>
              <a:off x="932696" y="2867187"/>
              <a:ext cx="398944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NMI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21" name="Text Box 111"/>
            <p:cNvSpPr txBox="1">
              <a:spLocks noChangeArrowheads="1"/>
            </p:cNvSpPr>
            <p:nvPr/>
          </p:nvSpPr>
          <p:spPr bwMode="auto">
            <a:xfrm>
              <a:off x="827584" y="3034541"/>
              <a:ext cx="504056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INTR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22" name="Text Box 111"/>
            <p:cNvSpPr txBox="1">
              <a:spLocks noChangeArrowheads="1"/>
            </p:cNvSpPr>
            <p:nvPr/>
          </p:nvSpPr>
          <p:spPr bwMode="auto">
            <a:xfrm>
              <a:off x="827584" y="3232637"/>
              <a:ext cx="504056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INTA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23" name="直接箭头连接符 122"/>
            <p:cNvCxnSpPr/>
            <p:nvPr/>
          </p:nvCxnSpPr>
          <p:spPr bwMode="auto">
            <a:xfrm>
              <a:off x="894512" y="3241601"/>
              <a:ext cx="40025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4" name="直接箭头连接符 124"/>
            <p:cNvCxnSpPr/>
            <p:nvPr/>
          </p:nvCxnSpPr>
          <p:spPr bwMode="auto">
            <a:xfrm rot="10800000" flipV="1">
              <a:off x="4427989" y="2452130"/>
              <a:ext cx="215475" cy="176622"/>
            </a:xfrm>
            <a:prstGeom prst="bentConnector3">
              <a:avLst>
                <a:gd name="adj1" fmla="val 99926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25" name="Text Box 111"/>
            <p:cNvSpPr txBox="1">
              <a:spLocks noChangeArrowheads="1"/>
            </p:cNvSpPr>
            <p:nvPr/>
          </p:nvSpPr>
          <p:spPr bwMode="auto">
            <a:xfrm>
              <a:off x="5613216" y="1960376"/>
              <a:ext cx="398944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EPC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27" name="直接箭头连接符 117"/>
            <p:cNvCxnSpPr/>
            <p:nvPr/>
          </p:nvCxnSpPr>
          <p:spPr bwMode="auto">
            <a:xfrm>
              <a:off x="1547663" y="3348837"/>
              <a:ext cx="5976665" cy="199786"/>
            </a:xfrm>
            <a:prstGeom prst="bentConnector3">
              <a:avLst>
                <a:gd name="adj1" fmla="val -106"/>
              </a:avLst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ysDash"/>
              <a:round/>
              <a:headEnd type="oval" w="sm" len="sm"/>
              <a:tailEnd type="none"/>
            </a:ln>
            <a:effectLst/>
          </p:spPr>
        </p:cxnSp>
        <p:cxnSp>
          <p:nvCxnSpPr>
            <p:cNvPr id="132" name="直接箭头连接符 117"/>
            <p:cNvCxnSpPr/>
            <p:nvPr/>
          </p:nvCxnSpPr>
          <p:spPr bwMode="auto">
            <a:xfrm flipV="1">
              <a:off x="7524328" y="3445232"/>
              <a:ext cx="144016" cy="99896"/>
            </a:xfrm>
            <a:prstGeom prst="bentConnector3">
              <a:avLst>
                <a:gd name="adj1" fmla="val -5556"/>
              </a:avLst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77" name="Text Box 260"/>
            <p:cNvSpPr txBox="1">
              <a:spLocks noChangeArrowheads="1"/>
            </p:cNvSpPr>
            <p:nvPr/>
          </p:nvSpPr>
          <p:spPr bwMode="auto">
            <a:xfrm>
              <a:off x="6336196" y="2966473"/>
              <a:ext cx="349467" cy="2065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endParaRPr lang="en-US" altLang="zh-CN" sz="1600" b="1" dirty="0">
                <a:latin typeface="宋体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90</a:t>
            </a:fld>
            <a:endParaRPr lang="en-US" altLang="zh-CN"/>
          </a:p>
        </p:txBody>
      </p:sp>
      <p:sp>
        <p:nvSpPr>
          <p:cNvPr id="3" name="Text Box 149"/>
          <p:cNvSpPr txBox="1">
            <a:spLocks noChangeArrowheads="1"/>
          </p:cNvSpPr>
          <p:nvPr/>
        </p:nvSpPr>
        <p:spPr bwMode="auto">
          <a:xfrm>
            <a:off x="179512" y="325105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、中断机构的组成</a:t>
            </a:r>
            <a:endParaRPr lang="en-US" altLang="zh-CN" b="1" dirty="0" smtClean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*功能：</a:t>
            </a:r>
            <a:r>
              <a:rPr lang="zh-CN" altLang="en-US" b="1" dirty="0" smtClean="0">
                <a:latin typeface="+mn-ea"/>
                <a:ea typeface="+mn-ea"/>
              </a:rPr>
              <a:t>实现异常及中断事件的检测</a:t>
            </a:r>
            <a:r>
              <a:rPr lang="zh-CN" altLang="en-US" b="1" dirty="0">
                <a:latin typeface="+mn-ea"/>
                <a:ea typeface="+mn-ea"/>
              </a:rPr>
              <a:t>及</a:t>
            </a:r>
            <a:r>
              <a:rPr lang="zh-CN" altLang="en-US" b="1" dirty="0" smtClean="0">
                <a:latin typeface="+mn-ea"/>
                <a:ea typeface="+mn-ea"/>
              </a:rPr>
              <a:t>响应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组成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：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50" name="Text Box 82"/>
          <p:cNvSpPr txBox="1">
            <a:spLocks noChangeArrowheads="1"/>
          </p:cNvSpPr>
          <p:nvPr/>
        </p:nvSpPr>
        <p:spPr bwMode="auto">
          <a:xfrm>
            <a:off x="179512" y="3623038"/>
            <a:ext cx="8856984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*事件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</a:rPr>
              <a:t>检测逻辑：</a:t>
            </a:r>
            <a:r>
              <a:rPr lang="zh-CN" altLang="en-US" b="1" u="sng" dirty="0" smtClean="0">
                <a:latin typeface="+mn-ea"/>
                <a:ea typeface="+mn-ea"/>
              </a:rPr>
              <a:t>分类</a:t>
            </a:r>
            <a:r>
              <a:rPr lang="zh-CN" altLang="en-US" b="1" dirty="0" smtClean="0">
                <a:latin typeface="+mn-ea"/>
                <a:ea typeface="+mn-ea"/>
              </a:rPr>
              <a:t>检测及产生事件 </a:t>
            </a:r>
            <a:r>
              <a:rPr lang="en-US" altLang="zh-CN" sz="1800" b="1" spc="-100" dirty="0" smtClean="0">
                <a:latin typeface="+mn-ea"/>
                <a:ea typeface="+mn-ea"/>
              </a:rPr>
              <a:t>(</a:t>
            </a:r>
            <a:r>
              <a:rPr lang="zh-CN" altLang="en-US" sz="1800" b="1" spc="-100" dirty="0" smtClean="0">
                <a:latin typeface="+mn-ea"/>
                <a:ea typeface="+mn-ea"/>
              </a:rPr>
              <a:t>实现不同</a:t>
            </a:r>
            <a:r>
              <a:rPr lang="zh-CN" altLang="en-US" sz="1800" b="1" u="sng" spc="-100" dirty="0" smtClean="0">
                <a:latin typeface="+mn-ea"/>
                <a:ea typeface="+mn-ea"/>
              </a:rPr>
              <a:t>检测时机</a:t>
            </a:r>
            <a:r>
              <a:rPr lang="zh-CN" altLang="en-US" sz="1800" b="1" spc="-100" dirty="0" smtClean="0">
                <a:latin typeface="+mn-ea"/>
                <a:ea typeface="+mn-ea"/>
              </a:rPr>
              <a:t>及</a:t>
            </a:r>
            <a:r>
              <a:rPr lang="zh-CN" altLang="en-US" sz="1800" b="1" u="sng" spc="-100" dirty="0" smtClean="0">
                <a:latin typeface="+mn-ea"/>
                <a:ea typeface="+mn-ea"/>
              </a:rPr>
              <a:t>响应策略</a:t>
            </a:r>
            <a:r>
              <a:rPr lang="en-US" altLang="zh-CN" sz="1800" b="1" spc="-100" dirty="0" smtClean="0">
                <a:latin typeface="+mn-ea"/>
                <a:ea typeface="+mn-ea"/>
              </a:rPr>
              <a:t>)</a:t>
            </a:r>
          </a:p>
        </p:txBody>
      </p:sp>
      <p:sp>
        <p:nvSpPr>
          <p:cNvPr id="62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879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线形标注 2 67"/>
          <p:cNvSpPr/>
          <p:nvPr/>
        </p:nvSpPr>
        <p:spPr bwMode="auto">
          <a:xfrm>
            <a:off x="7596336" y="1777767"/>
            <a:ext cx="1440160" cy="316224"/>
          </a:xfrm>
          <a:prstGeom prst="borderCallout2">
            <a:avLst>
              <a:gd name="adj1" fmla="val 49933"/>
              <a:gd name="adj2" fmla="val -854"/>
              <a:gd name="adj3" fmla="val 50102"/>
              <a:gd name="adj4" fmla="val -7618"/>
              <a:gd name="adj5" fmla="val 103455"/>
              <a:gd name="adj6" fmla="val -67356"/>
            </a:avLst>
          </a:prstGeom>
          <a:solidFill>
            <a:srgbClr val="CCFFFF"/>
          </a:solidFill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1800" b="1" spc="-100" dirty="0" smtClean="0">
                <a:latin typeface="宋体" pitchFamily="2" charset="-122"/>
              </a:rPr>
              <a:t>事件返回过程</a:t>
            </a:r>
            <a:endParaRPr lang="en-US" altLang="zh-CN" sz="1800" b="1" spc="-100" dirty="0">
              <a:latin typeface="宋体" pitchFamily="2" charset="-122"/>
            </a:endParaRPr>
          </a:p>
        </p:txBody>
      </p:sp>
      <p:sp>
        <p:nvSpPr>
          <p:cNvPr id="71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87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41" name="Text Box 82"/>
          <p:cNvSpPr txBox="1">
            <a:spLocks noChangeArrowheads="1"/>
          </p:cNvSpPr>
          <p:nvPr/>
        </p:nvSpPr>
        <p:spPr bwMode="auto">
          <a:xfrm>
            <a:off x="179512" y="4151487"/>
            <a:ext cx="8785225" cy="22298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事件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响应过程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：</a:t>
            </a:r>
            <a:r>
              <a:rPr lang="zh-CN" altLang="en-US" b="1" spc="-100" dirty="0" smtClean="0">
                <a:solidFill>
                  <a:schemeClr val="accent2"/>
                </a:solidFill>
                <a:latin typeface="+mn-ea"/>
                <a:ea typeface="+mn-ea"/>
              </a:rPr>
              <a:t>①</a:t>
            </a:r>
            <a:r>
              <a:rPr lang="zh-CN" altLang="en-US" b="1" spc="-100" dirty="0" smtClean="0">
                <a:latin typeface="+mn-ea"/>
                <a:ea typeface="+mn-ea"/>
              </a:rPr>
              <a:t>保存断点及</a:t>
            </a:r>
            <a:r>
              <a:rPr lang="en-US" altLang="zh-CN" b="1" spc="-100" dirty="0" smtClean="0">
                <a:latin typeface="+mn-ea"/>
                <a:ea typeface="+mn-ea"/>
              </a:rPr>
              <a:t>PSW</a:t>
            </a:r>
            <a:r>
              <a:rPr lang="zh-CN" altLang="en-US" b="1" spc="-100" dirty="0" smtClean="0">
                <a:latin typeface="+mn-ea"/>
                <a:ea typeface="+mn-ea"/>
              </a:rPr>
              <a:t>、</a:t>
            </a:r>
            <a:r>
              <a:rPr lang="zh-CN" altLang="en-US" sz="2200" b="1" spc="-100" dirty="0" smtClean="0">
                <a:latin typeface="+mn-ea"/>
                <a:ea typeface="+mn-ea"/>
              </a:rPr>
              <a:t>或产生异常类型 </a:t>
            </a:r>
            <a:r>
              <a:rPr lang="zh-CN" altLang="en-US" b="1" spc="-100" dirty="0" smtClean="0">
                <a:solidFill>
                  <a:schemeClr val="accent2"/>
                </a:solidFill>
                <a:latin typeface="+mn-ea"/>
                <a:ea typeface="+mn-ea"/>
              </a:rPr>
              <a:t>②</a:t>
            </a:r>
            <a:r>
              <a:rPr lang="zh-CN" altLang="en-US" b="1" spc="-100" dirty="0" smtClean="0">
                <a:latin typeface="+mn-ea"/>
                <a:ea typeface="+mn-ea"/>
              </a:rPr>
              <a:t>关中断</a:t>
            </a:r>
            <a:endParaRPr lang="en-US" altLang="zh-CN" b="1" spc="-100" dirty="0" smtClean="0">
              <a:latin typeface="+mn-ea"/>
              <a:ea typeface="+mn-ea"/>
            </a:endParaRPr>
          </a:p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③</a:t>
            </a:r>
            <a:r>
              <a:rPr lang="zh-CN" altLang="en-US" b="1" dirty="0" smtClean="0">
                <a:latin typeface="+mn-ea"/>
                <a:ea typeface="+mn-ea"/>
              </a:rPr>
              <a:t>判优</a:t>
            </a:r>
            <a:r>
              <a:rPr lang="en-US" altLang="zh-CN" b="1" dirty="0" smtClean="0">
                <a:latin typeface="+mn-ea"/>
                <a:ea typeface="+mn-ea"/>
              </a:rPr>
              <a:t>—</a:t>
            </a:r>
          </a:p>
          <a:p>
            <a:pPr marL="1524000" indent="-1524000" algn="l">
              <a:lnSpc>
                <a:spcPct val="105000"/>
              </a:lnSpc>
            </a:pPr>
            <a:endParaRPr lang="en-US" altLang="zh-CN" sz="1800" b="1" dirty="0" smtClean="0">
              <a:latin typeface="+mn-ea"/>
              <a:ea typeface="+mn-ea"/>
            </a:endParaRPr>
          </a:p>
          <a:p>
            <a:pPr marL="1524000" indent="-1524000" algn="l">
              <a:lnSpc>
                <a:spcPct val="125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④</a:t>
            </a:r>
            <a:r>
              <a:rPr lang="zh-CN" altLang="en-US" b="1" dirty="0" smtClean="0">
                <a:latin typeface="+mn-ea"/>
                <a:ea typeface="+mn-ea"/>
              </a:rPr>
              <a:t>查表</a:t>
            </a:r>
            <a:r>
              <a:rPr lang="en-US" altLang="zh-CN" b="1" dirty="0" smtClean="0">
                <a:latin typeface="+mn-ea"/>
                <a:ea typeface="+mn-ea"/>
              </a:rPr>
              <a:t>—</a:t>
            </a:r>
          </a:p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⑤</a:t>
            </a:r>
            <a:r>
              <a:rPr lang="zh-CN" altLang="en-US" b="1" dirty="0" smtClean="0">
                <a:latin typeface="+mn-ea"/>
                <a:ea typeface="+mn-ea"/>
              </a:rPr>
              <a:t>转入处理程序</a:t>
            </a:r>
            <a:r>
              <a:rPr lang="en-US" altLang="zh-CN" b="1" dirty="0" smtClean="0">
                <a:latin typeface="+mn-ea"/>
                <a:ea typeface="+mn-ea"/>
              </a:rPr>
              <a:t>— PC</a:t>
            </a:r>
            <a:r>
              <a:rPr lang="zh-CN" altLang="en-US" b="1" dirty="0" smtClean="0">
                <a:latin typeface="+mn-ea"/>
                <a:ea typeface="+mn-ea"/>
              </a:rPr>
              <a:t>←处理程序入口地址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grpSp>
        <p:nvGrpSpPr>
          <p:cNvPr id="157" name="组合 156"/>
          <p:cNvGrpSpPr/>
          <p:nvPr/>
        </p:nvGrpSpPr>
        <p:grpSpPr>
          <a:xfrm>
            <a:off x="2113624" y="4595025"/>
            <a:ext cx="6850864" cy="844847"/>
            <a:chOff x="97401" y="5170729"/>
            <a:chExt cx="6850864" cy="844847"/>
          </a:xfrm>
        </p:grpSpPr>
        <p:sp>
          <p:nvSpPr>
            <p:cNvPr id="158" name="Text Box 82"/>
            <p:cNvSpPr txBox="1">
              <a:spLocks noChangeArrowheads="1"/>
            </p:cNvSpPr>
            <p:nvPr/>
          </p:nvSpPr>
          <p:spPr bwMode="auto">
            <a:xfrm>
              <a:off x="97401" y="5170729"/>
              <a:ext cx="6850864" cy="84484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marL="1524000" indent="-1524000" algn="l">
                <a:lnSpc>
                  <a:spcPct val="125000"/>
                </a:lnSpc>
              </a:pPr>
              <a:r>
                <a:rPr lang="zh-CN" altLang="en-US" b="1" dirty="0" smtClean="0">
                  <a:latin typeface="+mn-ea"/>
                  <a:ea typeface="+mn-ea"/>
                </a:rPr>
                <a:t> 统一判优、</a:t>
              </a:r>
              <a:r>
                <a:rPr lang="zh-CN" altLang="en-US" b="1" u="sng" dirty="0" smtClean="0">
                  <a:latin typeface="+mn-ea"/>
                  <a:ea typeface="+mn-ea"/>
                </a:rPr>
                <a:t>分类</a:t>
              </a:r>
              <a:r>
                <a:rPr lang="zh-CN" altLang="en-US" b="1" dirty="0" smtClean="0">
                  <a:latin typeface="+mn-ea"/>
                  <a:ea typeface="+mn-ea"/>
                </a:rPr>
                <a:t>获取事件</a:t>
              </a:r>
              <a:r>
                <a:rPr lang="zh-CN" altLang="en-US" b="1" dirty="0">
                  <a:latin typeface="+mn-ea"/>
                  <a:ea typeface="+mn-ea"/>
                </a:rPr>
                <a:t>类</a:t>
              </a:r>
              <a:r>
                <a:rPr lang="zh-CN" altLang="en-US" b="1" dirty="0" smtClean="0">
                  <a:latin typeface="+mn-ea"/>
                  <a:ea typeface="+mn-ea"/>
                </a:rPr>
                <a:t>型号</a:t>
              </a:r>
              <a:r>
                <a:rPr lang="en-US" altLang="zh-CN" sz="2200" b="1" dirty="0" smtClean="0">
                  <a:latin typeface="+mn-ea"/>
                  <a:ea typeface="+mn-ea"/>
                </a:rPr>
                <a:t>(</a:t>
              </a:r>
              <a:r>
                <a:rPr lang="zh-CN" altLang="en-US" sz="2200" b="1" dirty="0" smtClean="0">
                  <a:latin typeface="+mn-ea"/>
                  <a:ea typeface="+mn-ea"/>
                </a:rPr>
                <a:t>并撤销所选事件</a:t>
              </a:r>
              <a:r>
                <a:rPr lang="en-US" altLang="zh-CN" sz="2200" b="1" dirty="0" smtClean="0">
                  <a:latin typeface="+mn-ea"/>
                  <a:ea typeface="+mn-ea"/>
                </a:rPr>
                <a:t>)</a:t>
              </a:r>
            </a:p>
            <a:p>
              <a:pPr marL="1524000" indent="-1524000" algn="l">
                <a:lnSpc>
                  <a:spcPct val="105000"/>
                </a:lnSpc>
              </a:pPr>
              <a:r>
                <a:rPr lang="en-US" altLang="zh-CN" sz="1800" b="1" spc="-100" dirty="0" smtClean="0">
                  <a:latin typeface="+mn-ea"/>
                  <a:ea typeface="+mn-ea"/>
                </a:rPr>
                <a:t>(</a:t>
              </a:r>
              <a:r>
                <a:rPr lang="zh-CN" altLang="en-US" sz="1800" b="1" spc="-100" dirty="0" smtClean="0">
                  <a:latin typeface="+mn-ea"/>
                  <a:ea typeface="+mn-ea"/>
                </a:rPr>
                <a:t>异常～异常类型</a:t>
              </a:r>
              <a:r>
                <a:rPr lang="en-US" altLang="zh-CN" sz="1800" b="1" spc="-100" dirty="0" smtClean="0">
                  <a:latin typeface="+mn-ea"/>
                  <a:ea typeface="+mn-ea"/>
                </a:rPr>
                <a:t>REG</a:t>
              </a:r>
              <a:r>
                <a:rPr lang="zh-CN" altLang="en-US" sz="1800" b="1" spc="-100" dirty="0" smtClean="0">
                  <a:latin typeface="+mn-ea"/>
                  <a:ea typeface="+mn-ea"/>
                </a:rPr>
                <a:t>、</a:t>
              </a:r>
              <a:r>
                <a:rPr lang="en-US" altLang="zh-CN" sz="1800" b="1" spc="-100" dirty="0" smtClean="0">
                  <a:latin typeface="+mn-ea"/>
                  <a:ea typeface="+mn-ea"/>
                </a:rPr>
                <a:t>NMI</a:t>
              </a:r>
              <a:r>
                <a:rPr lang="zh-CN" altLang="en-US" sz="1800" b="1" spc="-100" dirty="0" smtClean="0">
                  <a:latin typeface="+mn-ea"/>
                </a:rPr>
                <a:t>～</a:t>
              </a:r>
              <a:r>
                <a:rPr lang="zh-CN" altLang="en-US" sz="1800" b="1" spc="-100" dirty="0">
                  <a:latin typeface="+mn-ea"/>
                </a:rPr>
                <a:t>固定</a:t>
              </a:r>
              <a:r>
                <a:rPr lang="zh-CN" altLang="en-US" sz="1800" b="1" spc="-100" dirty="0" smtClean="0">
                  <a:latin typeface="+mn-ea"/>
                </a:rPr>
                <a:t>值、</a:t>
              </a:r>
              <a:r>
                <a:rPr lang="en-US" altLang="zh-CN" sz="1800" b="1" spc="-100" dirty="0" smtClean="0">
                  <a:latin typeface="+mn-ea"/>
                </a:rPr>
                <a:t>INTR</a:t>
              </a:r>
              <a:r>
                <a:rPr lang="zh-CN" altLang="en-US" sz="1800" b="1" spc="-100" dirty="0" smtClean="0">
                  <a:latin typeface="+mn-ea"/>
                </a:rPr>
                <a:t>～</a:t>
              </a:r>
              <a:r>
                <a:rPr lang="zh-CN" altLang="en-US" sz="1800" b="1" spc="-100" dirty="0" smtClean="0">
                  <a:latin typeface="+mn-ea"/>
                  <a:ea typeface="+mn-ea"/>
                </a:rPr>
                <a:t>外设状态</a:t>
              </a:r>
              <a:r>
                <a:rPr lang="en-US" altLang="zh-CN" sz="1800" b="1" spc="-100" dirty="0" smtClean="0">
                  <a:latin typeface="+mn-ea"/>
                  <a:ea typeface="+mn-ea"/>
                </a:rPr>
                <a:t>REG[</a:t>
              </a:r>
              <a:r>
                <a:rPr lang="zh-CN" altLang="en-US" sz="1800" b="1" spc="-100" dirty="0" smtClean="0">
                  <a:latin typeface="+mn-ea"/>
                  <a:ea typeface="+mn-ea"/>
                </a:rPr>
                <a:t>由</a:t>
              </a:r>
              <a:r>
                <a:rPr lang="en-US" altLang="zh-CN" sz="1800" b="1" spc="-100" dirty="0">
                  <a:latin typeface="+mn-ea"/>
                  <a:ea typeface="+mn-ea"/>
                </a:rPr>
                <a:t>INTA</a:t>
              </a:r>
              <a:r>
                <a:rPr lang="zh-CN" altLang="en-US" sz="1800" b="1" spc="-100" dirty="0" smtClean="0">
                  <a:latin typeface="+mn-ea"/>
                  <a:ea typeface="+mn-ea"/>
                </a:rPr>
                <a:t>控制</a:t>
              </a:r>
              <a:r>
                <a:rPr lang="en-US" altLang="zh-CN" sz="1800" b="1" spc="-100" dirty="0" smtClean="0">
                  <a:latin typeface="+mn-ea"/>
                  <a:ea typeface="+mn-ea"/>
                </a:rPr>
                <a:t>])</a:t>
              </a:r>
            </a:p>
          </p:txBody>
        </p:sp>
        <p:cxnSp>
          <p:nvCxnSpPr>
            <p:cNvPr id="159" name="直接箭头连接符 158"/>
            <p:cNvCxnSpPr/>
            <p:nvPr/>
          </p:nvCxnSpPr>
          <p:spPr bwMode="auto">
            <a:xfrm>
              <a:off x="5904193" y="5682405"/>
              <a:ext cx="396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62" name="Text Box 82"/>
          <p:cNvSpPr txBox="1">
            <a:spLocks noChangeArrowheads="1"/>
          </p:cNvSpPr>
          <p:nvPr/>
        </p:nvSpPr>
        <p:spPr bwMode="auto">
          <a:xfrm>
            <a:off x="2267495" y="5375623"/>
            <a:ext cx="6408961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形成表项地址、访问主存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获取中断向量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grpSp>
        <p:nvGrpSpPr>
          <p:cNvPr id="172" name="组合 171"/>
          <p:cNvGrpSpPr/>
          <p:nvPr/>
        </p:nvGrpSpPr>
        <p:grpSpPr>
          <a:xfrm>
            <a:off x="4139952" y="1461924"/>
            <a:ext cx="3584798" cy="2039084"/>
            <a:chOff x="4139952" y="1461924"/>
            <a:chExt cx="3584798" cy="2039084"/>
          </a:xfrm>
        </p:grpSpPr>
        <p:sp>
          <p:nvSpPr>
            <p:cNvPr id="145" name="Text Box 218"/>
            <p:cNvSpPr txBox="1">
              <a:spLocks noChangeArrowheads="1"/>
            </p:cNvSpPr>
            <p:nvPr/>
          </p:nvSpPr>
          <p:spPr bwMode="auto">
            <a:xfrm>
              <a:off x="4139952" y="2276872"/>
              <a:ext cx="272430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solidFill>
                    <a:srgbClr val="FF3399"/>
                  </a:solidFill>
                  <a:latin typeface="宋体" panose="02010600030101010101" pitchFamily="2" charset="-122"/>
                </a:rPr>
                <a:t>③</a:t>
              </a:r>
              <a:endParaRPr lang="zh-CN" altLang="en-US" sz="1800" b="1" dirty="0">
                <a:solidFill>
                  <a:srgbClr val="FF339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46" name="Text Box 218"/>
            <p:cNvSpPr txBox="1">
              <a:spLocks noChangeArrowheads="1"/>
            </p:cNvSpPr>
            <p:nvPr/>
          </p:nvSpPr>
          <p:spPr bwMode="auto">
            <a:xfrm>
              <a:off x="7452320" y="2708920"/>
              <a:ext cx="272430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solidFill>
                    <a:srgbClr val="FF3399"/>
                  </a:solidFill>
                  <a:latin typeface="宋体" panose="02010600030101010101" pitchFamily="2" charset="-122"/>
                </a:rPr>
                <a:t>④</a:t>
              </a:r>
              <a:endParaRPr lang="zh-CN" altLang="en-US" sz="1800" b="1" dirty="0">
                <a:solidFill>
                  <a:srgbClr val="FF339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42" name="Text Box 218"/>
            <p:cNvSpPr txBox="1">
              <a:spLocks noChangeArrowheads="1"/>
            </p:cNvSpPr>
            <p:nvPr/>
          </p:nvSpPr>
          <p:spPr bwMode="auto">
            <a:xfrm>
              <a:off x="6156176" y="2060848"/>
              <a:ext cx="272430" cy="23888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solidFill>
                    <a:srgbClr val="FF3399"/>
                  </a:solidFill>
                  <a:latin typeface="宋体" panose="02010600030101010101" pitchFamily="2" charset="-122"/>
                </a:rPr>
                <a:t>①</a:t>
              </a:r>
              <a:endParaRPr lang="zh-CN" altLang="en-US" sz="1800" b="1" dirty="0">
                <a:solidFill>
                  <a:srgbClr val="FF3399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47" name="直接箭头连接符 146"/>
            <p:cNvCxnSpPr/>
            <p:nvPr/>
          </p:nvCxnSpPr>
          <p:spPr bwMode="auto">
            <a:xfrm>
              <a:off x="5735138" y="1756487"/>
              <a:ext cx="304113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8" name="Text Box 218"/>
            <p:cNvSpPr txBox="1">
              <a:spLocks noChangeArrowheads="1"/>
            </p:cNvSpPr>
            <p:nvPr/>
          </p:nvSpPr>
          <p:spPr bwMode="auto">
            <a:xfrm>
              <a:off x="5104092" y="1617914"/>
              <a:ext cx="620036" cy="23852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IF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←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0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54" name="Text Box 218"/>
            <p:cNvSpPr txBox="1">
              <a:spLocks noChangeArrowheads="1"/>
            </p:cNvSpPr>
            <p:nvPr/>
          </p:nvSpPr>
          <p:spPr bwMode="auto">
            <a:xfrm>
              <a:off x="4875634" y="1916832"/>
              <a:ext cx="272430" cy="23888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solidFill>
                    <a:srgbClr val="FF3399"/>
                  </a:solidFill>
                  <a:latin typeface="宋体" panose="02010600030101010101" pitchFamily="2" charset="-122"/>
                </a:rPr>
                <a:t>①</a:t>
              </a:r>
              <a:endParaRPr lang="zh-CN" altLang="en-US" sz="1800" b="1" dirty="0">
                <a:solidFill>
                  <a:srgbClr val="FF339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55" name="Text Box 218"/>
            <p:cNvSpPr txBox="1">
              <a:spLocks noChangeArrowheads="1"/>
            </p:cNvSpPr>
            <p:nvPr/>
          </p:nvSpPr>
          <p:spPr bwMode="auto">
            <a:xfrm>
              <a:off x="5724128" y="1461924"/>
              <a:ext cx="272430" cy="23888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solidFill>
                    <a:srgbClr val="FF3399"/>
                  </a:solidFill>
                  <a:latin typeface="宋体" panose="02010600030101010101" pitchFamily="2" charset="-122"/>
                </a:rPr>
                <a:t>②</a:t>
              </a:r>
              <a:endParaRPr lang="zh-CN" altLang="en-US" sz="1800" b="1" dirty="0">
                <a:solidFill>
                  <a:srgbClr val="FF339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60" name="Text Box 218"/>
            <p:cNvSpPr txBox="1">
              <a:spLocks noChangeArrowheads="1"/>
            </p:cNvSpPr>
            <p:nvPr/>
          </p:nvSpPr>
          <p:spPr bwMode="auto">
            <a:xfrm>
              <a:off x="4139952" y="3212976"/>
              <a:ext cx="272430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solidFill>
                    <a:srgbClr val="FF3399"/>
                  </a:solidFill>
                  <a:latin typeface="宋体" panose="02010600030101010101" pitchFamily="2" charset="-122"/>
                </a:rPr>
                <a:t>③</a:t>
              </a:r>
              <a:endParaRPr lang="zh-CN" altLang="en-US" sz="1800" b="1" dirty="0">
                <a:solidFill>
                  <a:srgbClr val="FF339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70" name="Text Box 218"/>
            <p:cNvSpPr txBox="1">
              <a:spLocks noChangeArrowheads="1"/>
            </p:cNvSpPr>
            <p:nvPr/>
          </p:nvSpPr>
          <p:spPr bwMode="auto">
            <a:xfrm>
              <a:off x="6732240" y="2996952"/>
              <a:ext cx="272430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solidFill>
                    <a:srgbClr val="FF3399"/>
                  </a:solidFill>
                  <a:latin typeface="宋体" panose="02010600030101010101" pitchFamily="2" charset="-122"/>
                </a:rPr>
                <a:t>④</a:t>
              </a:r>
              <a:endParaRPr lang="zh-CN" altLang="en-US" sz="1800" b="1" dirty="0">
                <a:solidFill>
                  <a:srgbClr val="FF339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71" name="Text Box 218"/>
            <p:cNvSpPr txBox="1">
              <a:spLocks noChangeArrowheads="1"/>
            </p:cNvSpPr>
            <p:nvPr/>
          </p:nvSpPr>
          <p:spPr bwMode="auto">
            <a:xfrm>
              <a:off x="7092280" y="1556792"/>
              <a:ext cx="272430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solidFill>
                    <a:srgbClr val="FF3399"/>
                  </a:solidFill>
                  <a:latin typeface="宋体" panose="02010600030101010101" pitchFamily="2" charset="-122"/>
                </a:rPr>
                <a:t>⑤</a:t>
              </a:r>
              <a:endParaRPr lang="zh-CN" altLang="en-US" sz="1800" b="1" dirty="0">
                <a:solidFill>
                  <a:srgbClr val="FF3399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395536" y="4690995"/>
            <a:ext cx="597082" cy="1476716"/>
            <a:chOff x="395536" y="4544572"/>
            <a:chExt cx="597082" cy="1476716"/>
          </a:xfrm>
        </p:grpSpPr>
        <p:sp>
          <p:nvSpPr>
            <p:cNvPr id="164" name="Text Box 168"/>
            <p:cNvSpPr txBox="1">
              <a:spLocks noChangeArrowheads="1"/>
            </p:cNvSpPr>
            <p:nvPr/>
          </p:nvSpPr>
          <p:spPr bwMode="auto">
            <a:xfrm>
              <a:off x="395536" y="4544572"/>
              <a:ext cx="357173" cy="147671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ysDash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25000"/>
                </a:lnSpc>
              </a:pPr>
              <a:r>
                <a:rPr lang="zh-CN" altLang="en-US" sz="1800" b="1" dirty="0" smtClean="0">
                  <a:latin typeface="+mn-ea"/>
                </a:rPr>
                <a:t>用于向量方式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65" name="直接箭头连接符 164"/>
            <p:cNvCxnSpPr/>
            <p:nvPr/>
          </p:nvCxnSpPr>
          <p:spPr bwMode="auto">
            <a:xfrm>
              <a:off x="752709" y="4725144"/>
              <a:ext cx="239909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66" name="直接箭头连接符 165"/>
            <p:cNvCxnSpPr/>
            <p:nvPr/>
          </p:nvCxnSpPr>
          <p:spPr bwMode="auto">
            <a:xfrm>
              <a:off x="752709" y="5517232"/>
              <a:ext cx="239909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73" name="直接箭头连接符 172"/>
            <p:cNvCxnSpPr/>
            <p:nvPr/>
          </p:nvCxnSpPr>
          <p:spPr bwMode="auto">
            <a:xfrm flipV="1">
              <a:off x="755576" y="4544572"/>
              <a:ext cx="237042" cy="3655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3704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68" grpId="0" animBg="1"/>
      <p:bldP spid="141" grpId="0"/>
      <p:bldP spid="162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91</a:t>
            </a:fld>
            <a:endParaRPr lang="en-US" altLang="zh-CN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6" name="Text Box 20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三、支持异常处理的</a:t>
            </a:r>
            <a:r>
              <a:rPr lang="en-US" altLang="zh-CN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CPU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设计 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不考，只需了解过程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207" name="Text Box 90"/>
          <p:cNvSpPr txBox="1">
            <a:spLocks noChangeArrowheads="1"/>
          </p:cNvSpPr>
          <p:nvPr/>
        </p:nvSpPr>
        <p:spPr bwMode="auto">
          <a:xfrm>
            <a:off x="179388" y="87155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*设计背景：</a:t>
            </a:r>
            <a:r>
              <a:rPr lang="zh-CN" altLang="en-US" b="1" dirty="0" smtClean="0">
                <a:latin typeface="宋体" pitchFamily="2" charset="-122"/>
              </a:rPr>
              <a:t>支持</a:t>
            </a:r>
            <a:r>
              <a:rPr lang="en-US" altLang="zh-CN" b="1" dirty="0" smtClean="0">
                <a:latin typeface="宋体" pitchFamily="2" charset="-122"/>
              </a:rPr>
              <a:t>7</a:t>
            </a:r>
            <a:r>
              <a:rPr lang="zh-CN" altLang="en-US" b="1" dirty="0" smtClean="0">
                <a:latin typeface="宋体" pitchFamily="2" charset="-122"/>
              </a:rPr>
              <a:t>条</a:t>
            </a:r>
            <a:r>
              <a:rPr lang="en-US" altLang="zh-CN" b="1" dirty="0" smtClean="0">
                <a:latin typeface="宋体" pitchFamily="2" charset="-122"/>
              </a:rPr>
              <a:t>MIPS</a:t>
            </a:r>
            <a:r>
              <a:rPr lang="zh-CN" altLang="en-US" b="1" dirty="0" smtClean="0">
                <a:latin typeface="宋体" pitchFamily="2" charset="-122"/>
              </a:rPr>
              <a:t>指令的数据通路及控制单元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</a:t>
            </a:r>
            <a:r>
              <a:rPr lang="zh-CN" altLang="en-US" b="1" dirty="0" smtClean="0">
                <a:latin typeface="宋体" pitchFamily="2" charset="-122"/>
              </a:rPr>
              <a:t>支持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溢出、非法操作码</a:t>
            </a:r>
            <a:r>
              <a:rPr lang="zh-CN" altLang="en-US" b="1" dirty="0" smtClean="0">
                <a:latin typeface="宋体" pitchFamily="2" charset="-122"/>
              </a:rPr>
              <a:t>异常的处理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6" name="Text Box 90"/>
          <p:cNvSpPr txBox="1">
            <a:spLocks noChangeArrowheads="1"/>
          </p:cNvSpPr>
          <p:nvPr/>
        </p:nvSpPr>
        <p:spPr bwMode="auto">
          <a:xfrm>
            <a:off x="179512" y="1807656"/>
            <a:ext cx="878510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MIPS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的要求：</a:t>
            </a:r>
            <a:r>
              <a:rPr lang="zh-CN" altLang="en-US" b="1" dirty="0" smtClean="0">
                <a:latin typeface="宋体" pitchFamily="2" charset="-122"/>
              </a:rPr>
              <a:t>事件采用非向量方式处理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入口地址为</a:t>
            </a:r>
            <a:r>
              <a:rPr lang="en-US" altLang="zh-CN" sz="2000" b="1" dirty="0">
                <a:latin typeface="宋体" pitchFamily="2" charset="-122"/>
              </a:rPr>
              <a:t>80000180H)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  事件类型由硬件获得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异常</a:t>
            </a:r>
            <a:r>
              <a:rPr lang="en-US" altLang="zh-CN" sz="2000" b="1" dirty="0" smtClean="0"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及状态</a:t>
            </a:r>
            <a:r>
              <a:rPr lang="en-US" altLang="zh-CN" sz="2000" b="1" dirty="0" smtClean="0">
                <a:latin typeface="宋体" pitchFamily="2" charset="-122"/>
              </a:rPr>
              <a:t>REG[Status]</a:t>
            </a:r>
            <a:r>
              <a:rPr lang="zh-CN" altLang="en-US" sz="2000" b="1" dirty="0" smtClean="0">
                <a:latin typeface="宋体" pitchFamily="2" charset="-122"/>
              </a:rPr>
              <a:t>中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7" name="Text Box 82"/>
          <p:cNvSpPr txBox="1">
            <a:spLocks noChangeArrowheads="1"/>
          </p:cNvSpPr>
          <p:nvPr/>
        </p:nvSpPr>
        <p:spPr bwMode="auto">
          <a:xfrm>
            <a:off x="179513" y="2730986"/>
            <a:ext cx="3168351" cy="28623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*异常检测的设计：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异常响应的设计：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响应部件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marL="1524000" indent="-1524000"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1524000" indent="-1524000"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响应时间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marL="1524000" indent="-1524000"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响应操作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8" name="Text Box 82"/>
          <p:cNvSpPr txBox="1">
            <a:spLocks noChangeArrowheads="1"/>
          </p:cNvSpPr>
          <p:nvPr/>
        </p:nvSpPr>
        <p:spPr bwMode="auto">
          <a:xfrm>
            <a:off x="2555776" y="3637473"/>
            <a:ext cx="6408837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用</a:t>
            </a:r>
            <a:r>
              <a:rPr lang="en-US" altLang="zh-CN" b="1" dirty="0" smtClean="0">
                <a:latin typeface="宋体" panose="02010600030101010101" pitchFamily="2" charset="-122"/>
              </a:rPr>
              <a:t>EPC</a:t>
            </a:r>
            <a:r>
              <a:rPr lang="zh-CN" altLang="en-US" b="1" dirty="0" smtClean="0">
                <a:latin typeface="宋体" panose="02010600030101010101" pitchFamily="2" charset="-122"/>
              </a:rPr>
              <a:t>保存断点，用</a:t>
            </a:r>
            <a:r>
              <a:rPr lang="en-US" altLang="zh-CN" b="1" spc="-100" dirty="0" smtClean="0">
                <a:latin typeface="+mn-ea"/>
                <a:ea typeface="+mn-ea"/>
              </a:rPr>
              <a:t>Status</a:t>
            </a:r>
            <a:r>
              <a:rPr lang="zh-CN" altLang="en-US" b="1" dirty="0" smtClean="0">
                <a:latin typeface="宋体" panose="02010600030101010101" pitchFamily="2" charset="-122"/>
              </a:rPr>
              <a:t>保存程序状态，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1524000" indent="-1524000"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用</a:t>
            </a:r>
            <a:r>
              <a:rPr lang="en-US" altLang="zh-CN" b="1" dirty="0" smtClean="0">
                <a:latin typeface="宋体" panose="02010600030101010101" pitchFamily="2" charset="-122"/>
              </a:rPr>
              <a:t>Cause</a:t>
            </a:r>
            <a:r>
              <a:rPr lang="zh-CN" altLang="en-US" b="1" dirty="0" smtClean="0">
                <a:latin typeface="宋体" panose="02010600030101010101" pitchFamily="2" charset="-122"/>
              </a:rPr>
              <a:t>保存异常类型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分别为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12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、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10)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10" name="Text Box 82"/>
          <p:cNvSpPr txBox="1">
            <a:spLocks noChangeArrowheads="1"/>
          </p:cNvSpPr>
          <p:nvPr/>
        </p:nvSpPr>
        <p:spPr bwMode="auto">
          <a:xfrm>
            <a:off x="2555776" y="5044097"/>
            <a:ext cx="6408712" cy="9771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spc="-100" dirty="0" smtClean="0">
                <a:latin typeface="+mn-ea"/>
                <a:ea typeface="+mn-ea"/>
              </a:rPr>
              <a:t>EPC←(PC)</a:t>
            </a:r>
            <a:r>
              <a:rPr lang="zh-CN" altLang="zh-CN" b="1" spc="-100" dirty="0" smtClean="0">
                <a:latin typeface="+mn-ea"/>
                <a:ea typeface="+mn-ea"/>
              </a:rPr>
              <a:t>－</a:t>
            </a:r>
            <a:r>
              <a:rPr lang="en-US" altLang="zh-CN" b="1" spc="-100" dirty="0" smtClean="0">
                <a:latin typeface="+mn-ea"/>
                <a:ea typeface="+mn-ea"/>
              </a:rPr>
              <a:t>4</a:t>
            </a:r>
            <a:r>
              <a:rPr lang="zh-CN" altLang="zh-CN" b="1" spc="-100" dirty="0" smtClean="0">
                <a:latin typeface="+mn-ea"/>
                <a:ea typeface="+mn-ea"/>
              </a:rPr>
              <a:t>、</a:t>
            </a:r>
            <a:r>
              <a:rPr lang="en-US" altLang="zh-CN" b="1" spc="-100" dirty="0" smtClean="0">
                <a:latin typeface="+mn-ea"/>
                <a:ea typeface="+mn-ea"/>
              </a:rPr>
              <a:t>Cause←12</a:t>
            </a:r>
            <a:r>
              <a:rPr lang="zh-CN" altLang="en-US" b="1" spc="-100" dirty="0" smtClean="0">
                <a:latin typeface="+mn-ea"/>
                <a:ea typeface="+mn-ea"/>
              </a:rPr>
              <a:t>或</a:t>
            </a:r>
            <a:r>
              <a:rPr lang="en-US" altLang="zh-CN" b="1" spc="-100" dirty="0" smtClean="0">
                <a:latin typeface="+mn-ea"/>
                <a:ea typeface="+mn-ea"/>
              </a:rPr>
              <a:t>10</a:t>
            </a:r>
            <a:r>
              <a:rPr lang="zh-CN" altLang="zh-CN" b="1" spc="-100" dirty="0" smtClean="0">
                <a:latin typeface="+mn-ea"/>
                <a:ea typeface="+mn-ea"/>
              </a:rPr>
              <a:t>、</a:t>
            </a:r>
            <a:r>
              <a:rPr lang="en-US" altLang="zh-CN" b="1" spc="-100" dirty="0" smtClean="0">
                <a:latin typeface="+mn-ea"/>
                <a:ea typeface="+mn-ea"/>
              </a:rPr>
              <a:t>PC←8000 0180H</a:t>
            </a:r>
          </a:p>
          <a:p>
            <a:pPr marL="1524000" indent="-1524000" algn="l">
              <a:lnSpc>
                <a:spcPct val="12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暂不考虑</a:t>
            </a:r>
            <a:r>
              <a:rPr lang="en-US" altLang="zh-CN" sz="2200" b="1" spc="-100" dirty="0">
                <a:latin typeface="宋体" pitchFamily="2" charset="-122"/>
              </a:rPr>
              <a:t>Status</a:t>
            </a:r>
            <a:r>
              <a:rPr lang="zh-CN" altLang="en-US" sz="2200" b="1" dirty="0">
                <a:latin typeface="宋体" pitchFamily="2" charset="-122"/>
              </a:rPr>
              <a:t>的操作，无需关中断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7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064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87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0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88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4" name="Text Box 82"/>
          <p:cNvSpPr txBox="1">
            <a:spLocks noChangeArrowheads="1"/>
          </p:cNvSpPr>
          <p:nvPr/>
        </p:nvSpPr>
        <p:spPr bwMode="auto">
          <a:xfrm>
            <a:off x="2555776" y="4581128"/>
            <a:ext cx="6408837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检测到异常的下个节拍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中断</a:t>
            </a:r>
            <a:r>
              <a:rPr lang="zh-CN" altLang="en-US" sz="2000" b="1" dirty="0">
                <a:latin typeface="宋体" panose="02010600030101010101" pitchFamily="2" charset="-122"/>
              </a:rPr>
              <a:t>仅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检测时机不同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sz="2000" b="1" spc="-100" dirty="0" smtClean="0">
              <a:latin typeface="+mn-ea"/>
              <a:ea typeface="+mn-ea"/>
            </a:endParaRPr>
          </a:p>
        </p:txBody>
      </p:sp>
      <p:sp>
        <p:nvSpPr>
          <p:cNvPr id="15" name="Text Box 82"/>
          <p:cNvSpPr txBox="1">
            <a:spLocks noChangeArrowheads="1"/>
          </p:cNvSpPr>
          <p:nvPr/>
        </p:nvSpPr>
        <p:spPr bwMode="auto">
          <a:xfrm>
            <a:off x="3059832" y="2730986"/>
            <a:ext cx="5616624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异常逻辑＝</a:t>
            </a:r>
            <a:r>
              <a:rPr lang="en-US" altLang="zh-CN" b="1" dirty="0" smtClean="0">
                <a:latin typeface="+mn-ea"/>
                <a:ea typeface="+mn-ea"/>
              </a:rPr>
              <a:t>OF</a:t>
            </a:r>
            <a:r>
              <a:rPr lang="zh-CN" altLang="en-US" b="1" dirty="0" smtClean="0">
                <a:latin typeface="+mn-ea"/>
                <a:ea typeface="+mn-ea"/>
              </a:rPr>
              <a:t>＋</a:t>
            </a:r>
            <a:r>
              <a:rPr lang="en-US" altLang="zh-CN" b="1" dirty="0" err="1" smtClean="0">
                <a:latin typeface="+mn-ea"/>
                <a:ea typeface="+mn-ea"/>
              </a:rPr>
              <a:t>ErrCode</a:t>
            </a:r>
            <a:r>
              <a:rPr lang="en-US" altLang="zh-CN" sz="1800" b="1" dirty="0" smtClean="0">
                <a:latin typeface="+mn-ea"/>
                <a:ea typeface="+mn-ea"/>
              </a:rPr>
              <a:t>(</a:t>
            </a:r>
            <a:r>
              <a:rPr lang="zh-CN" altLang="en-US" sz="1800" b="1" dirty="0">
                <a:latin typeface="+mn-ea"/>
                <a:ea typeface="+mn-ea"/>
              </a:rPr>
              <a:t>非法</a:t>
            </a:r>
            <a:r>
              <a:rPr lang="zh-CN" altLang="en-US" sz="1800" b="1" dirty="0" smtClean="0">
                <a:latin typeface="+mn-ea"/>
                <a:ea typeface="+mn-ea"/>
              </a:rPr>
              <a:t>操作码信号</a:t>
            </a:r>
            <a:r>
              <a:rPr lang="zh-CN" altLang="en-US" sz="1800" b="1" dirty="0">
                <a:latin typeface="+mn-ea"/>
                <a:ea typeface="+mn-ea"/>
              </a:rPr>
              <a:t>线</a:t>
            </a:r>
            <a:r>
              <a:rPr lang="en-US" altLang="zh-CN" sz="1800" b="1" dirty="0" smtClean="0">
                <a:latin typeface="+mn-ea"/>
                <a:ea typeface="+mn-ea"/>
              </a:rPr>
              <a:t>)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456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4" grpId="0"/>
      <p:bldP spid="15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92</a:t>
            </a:fld>
            <a:endParaRPr lang="en-US" altLang="zh-CN"/>
          </a:p>
        </p:txBody>
      </p:sp>
      <p:sp>
        <p:nvSpPr>
          <p:cNvPr id="3" name="Text Box 82"/>
          <p:cNvSpPr txBox="1">
            <a:spLocks noChangeArrowheads="1"/>
          </p:cNvSpPr>
          <p:nvPr/>
        </p:nvSpPr>
        <p:spPr bwMode="auto">
          <a:xfrm>
            <a:off x="179512" y="282714"/>
            <a:ext cx="8785101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*数据通路的设计：</a:t>
            </a:r>
            <a:r>
              <a:rPr lang="zh-CN" altLang="en-US" b="1" dirty="0" smtClean="0">
                <a:latin typeface="宋体" pitchFamily="2" charset="-122"/>
              </a:rPr>
              <a:t>增</a:t>
            </a:r>
            <a:r>
              <a:rPr lang="zh-CN" altLang="en-US" b="1" dirty="0">
                <a:latin typeface="宋体" pitchFamily="2" charset="-122"/>
              </a:rPr>
              <a:t>设</a:t>
            </a:r>
            <a:r>
              <a:rPr lang="en-US" altLang="zh-CN" b="1" dirty="0" smtClean="0">
                <a:latin typeface="宋体" pitchFamily="2" charset="-122"/>
              </a:rPr>
              <a:t>EPC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Cause</a:t>
            </a:r>
            <a:r>
              <a:rPr lang="zh-CN" altLang="en-US" b="1" dirty="0" smtClean="0">
                <a:latin typeface="宋体" pitchFamily="2" charset="-122"/>
              </a:rPr>
              <a:t>及相应路径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输出路径略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spc="-50" dirty="0" smtClean="0">
              <a:latin typeface="+mn-ea"/>
              <a:ea typeface="+mn-ea"/>
            </a:endParaRPr>
          </a:p>
        </p:txBody>
      </p:sp>
      <p:grpSp>
        <p:nvGrpSpPr>
          <p:cNvPr id="202" name="组合 201"/>
          <p:cNvGrpSpPr/>
          <p:nvPr/>
        </p:nvGrpSpPr>
        <p:grpSpPr>
          <a:xfrm>
            <a:off x="2483768" y="1590700"/>
            <a:ext cx="5982710" cy="3062436"/>
            <a:chOff x="2483768" y="1518692"/>
            <a:chExt cx="5982710" cy="3062436"/>
          </a:xfrm>
        </p:grpSpPr>
        <p:sp>
          <p:nvSpPr>
            <p:cNvPr id="177" name="TextBox 176"/>
            <p:cNvSpPr txBox="1"/>
            <p:nvPr/>
          </p:nvSpPr>
          <p:spPr>
            <a:xfrm>
              <a:off x="2483768" y="3861492"/>
              <a:ext cx="5980468" cy="719636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endParaRPr lang="zh-CN" altLang="en-US" sz="1600" b="1" spc="-200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38" name="直接连接符 137"/>
            <p:cNvCxnSpPr/>
            <p:nvPr/>
          </p:nvCxnSpPr>
          <p:spPr bwMode="auto">
            <a:xfrm>
              <a:off x="2483768" y="3861048"/>
              <a:ext cx="5976664" cy="44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5" name="TextBox 144"/>
            <p:cNvSpPr txBox="1"/>
            <p:nvPr/>
          </p:nvSpPr>
          <p:spPr>
            <a:xfrm>
              <a:off x="6854077" y="1518692"/>
              <a:ext cx="814016" cy="216024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spc="-200" dirty="0" smtClean="0">
                  <a:latin typeface="+mn-ea"/>
                  <a:ea typeface="+mn-ea"/>
                  <a:cs typeface="Times New Roman" pitchFamily="18" charset="0"/>
                </a:rPr>
                <a:t>80000180H</a:t>
              </a:r>
              <a:endParaRPr lang="zh-CN" altLang="en-US" sz="1600" b="1" spc="-200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48" name="Text Box 18"/>
            <p:cNvSpPr txBox="1">
              <a:spLocks noChangeArrowheads="1"/>
            </p:cNvSpPr>
            <p:nvPr/>
          </p:nvSpPr>
          <p:spPr bwMode="auto">
            <a:xfrm>
              <a:off x="3131841" y="3933056"/>
              <a:ext cx="504055" cy="2889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9" name="矩形 148"/>
            <p:cNvSpPr/>
            <p:nvPr/>
          </p:nvSpPr>
          <p:spPr bwMode="auto">
            <a:xfrm>
              <a:off x="3131840" y="4118600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0" name="矩形 149"/>
            <p:cNvSpPr/>
            <p:nvPr/>
          </p:nvSpPr>
          <p:spPr bwMode="auto">
            <a:xfrm>
              <a:off x="3140224" y="3969504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51" name="直接连接符 150"/>
            <p:cNvCxnSpPr/>
            <p:nvPr/>
          </p:nvCxnSpPr>
          <p:spPr>
            <a:xfrm>
              <a:off x="2915168" y="4005064"/>
              <a:ext cx="216672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2915816" y="4157464"/>
              <a:ext cx="216672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2619672" y="3891528"/>
              <a:ext cx="296144" cy="3960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12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10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55" name="直接连接符 154"/>
            <p:cNvCxnSpPr/>
            <p:nvPr/>
          </p:nvCxnSpPr>
          <p:spPr>
            <a:xfrm>
              <a:off x="3635896" y="4077072"/>
              <a:ext cx="216672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 Box 323"/>
            <p:cNvSpPr txBox="1">
              <a:spLocks noChangeArrowheads="1"/>
            </p:cNvSpPr>
            <p:nvPr/>
          </p:nvSpPr>
          <p:spPr bwMode="auto">
            <a:xfrm>
              <a:off x="3851919" y="3933056"/>
              <a:ext cx="864097" cy="2901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Cause</a:t>
              </a:r>
              <a:endParaRPr kumimoji="1"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157" name="Text Box 18"/>
            <p:cNvSpPr txBox="1">
              <a:spLocks noChangeArrowheads="1"/>
            </p:cNvSpPr>
            <p:nvPr/>
          </p:nvSpPr>
          <p:spPr bwMode="auto">
            <a:xfrm>
              <a:off x="6660881" y="3933056"/>
              <a:ext cx="504055" cy="2889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8" name="矩形 157"/>
            <p:cNvSpPr/>
            <p:nvPr/>
          </p:nvSpPr>
          <p:spPr bwMode="auto">
            <a:xfrm>
              <a:off x="6660880" y="4118600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9" name="矩形 158"/>
            <p:cNvSpPr/>
            <p:nvPr/>
          </p:nvSpPr>
          <p:spPr bwMode="auto">
            <a:xfrm>
              <a:off x="6669264" y="3969504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60" name="直接连接符 159"/>
            <p:cNvCxnSpPr/>
            <p:nvPr/>
          </p:nvCxnSpPr>
          <p:spPr>
            <a:xfrm>
              <a:off x="6480212" y="4005064"/>
              <a:ext cx="180668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 flipV="1">
              <a:off x="5148064" y="4149080"/>
              <a:ext cx="1513464" cy="444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7164936" y="4077072"/>
              <a:ext cx="216672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 Box 323"/>
            <p:cNvSpPr txBox="1">
              <a:spLocks noChangeArrowheads="1"/>
            </p:cNvSpPr>
            <p:nvPr/>
          </p:nvSpPr>
          <p:spPr bwMode="auto">
            <a:xfrm>
              <a:off x="7380959" y="3933056"/>
              <a:ext cx="864097" cy="2901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EPC</a:t>
              </a:r>
              <a:endParaRPr kumimoji="1" lang="zh-CN" altLang="en-US" sz="2000" b="1" dirty="0">
                <a:latin typeface="宋体" pitchFamily="2" charset="-122"/>
              </a:endParaRPr>
            </a:p>
          </p:txBody>
        </p:sp>
        <p:cxnSp>
          <p:nvCxnSpPr>
            <p:cNvPr id="165" name="直接连接符 164"/>
            <p:cNvCxnSpPr/>
            <p:nvPr/>
          </p:nvCxnSpPr>
          <p:spPr bwMode="auto">
            <a:xfrm>
              <a:off x="6480212" y="2554362"/>
              <a:ext cx="0" cy="145070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 bwMode="auto">
            <a:xfrm>
              <a:off x="5148064" y="2706762"/>
              <a:ext cx="0" cy="144276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171" name="直接连接符 170"/>
            <p:cNvCxnSpPr/>
            <p:nvPr/>
          </p:nvCxnSpPr>
          <p:spPr bwMode="auto">
            <a:xfrm flipH="1">
              <a:off x="2483768" y="3861048"/>
              <a:ext cx="2242" cy="72008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4" name="直接连接符 173"/>
            <p:cNvCxnSpPr/>
            <p:nvPr/>
          </p:nvCxnSpPr>
          <p:spPr bwMode="auto">
            <a:xfrm flipH="1">
              <a:off x="8464236" y="3861048"/>
              <a:ext cx="2242" cy="72008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6" name="TextBox 175"/>
            <p:cNvSpPr txBox="1"/>
            <p:nvPr/>
          </p:nvSpPr>
          <p:spPr>
            <a:xfrm>
              <a:off x="5076056" y="4221088"/>
              <a:ext cx="115265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中断机构</a:t>
              </a:r>
            </a:p>
          </p:txBody>
        </p:sp>
        <p:cxnSp>
          <p:nvCxnSpPr>
            <p:cNvPr id="178" name="直接连接符 177"/>
            <p:cNvCxnSpPr/>
            <p:nvPr/>
          </p:nvCxnSpPr>
          <p:spPr bwMode="auto">
            <a:xfrm flipV="1">
              <a:off x="4254266" y="4221982"/>
              <a:ext cx="0" cy="15723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80" name="直接连接符 179"/>
            <p:cNvCxnSpPr/>
            <p:nvPr/>
          </p:nvCxnSpPr>
          <p:spPr bwMode="auto">
            <a:xfrm flipV="1">
              <a:off x="3419872" y="4221088"/>
              <a:ext cx="0" cy="15723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81" name="直接连接符 180"/>
            <p:cNvCxnSpPr/>
            <p:nvPr/>
          </p:nvCxnSpPr>
          <p:spPr bwMode="auto">
            <a:xfrm flipV="1">
              <a:off x="7812360" y="4257986"/>
              <a:ext cx="0" cy="15723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82" name="直接连接符 181"/>
            <p:cNvCxnSpPr/>
            <p:nvPr/>
          </p:nvCxnSpPr>
          <p:spPr bwMode="auto">
            <a:xfrm flipV="1">
              <a:off x="6948264" y="4221088"/>
              <a:ext cx="0" cy="15723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83" name="TextBox 182"/>
            <p:cNvSpPr txBox="1"/>
            <p:nvPr/>
          </p:nvSpPr>
          <p:spPr>
            <a:xfrm>
              <a:off x="3921327" y="4365104"/>
              <a:ext cx="86669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CauseWr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771800" y="4365104"/>
              <a:ext cx="1002329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IntCause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524328" y="4365104"/>
              <a:ext cx="65067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EPCWr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444208" y="4365104"/>
              <a:ext cx="900593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RetType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192" name="Text Box 82"/>
          <p:cNvSpPr txBox="1">
            <a:spLocks noChangeArrowheads="1"/>
          </p:cNvSpPr>
          <p:nvPr/>
        </p:nvSpPr>
        <p:spPr bwMode="auto">
          <a:xfrm>
            <a:off x="179512" y="4732346"/>
            <a:ext cx="8856984" cy="1360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*异常响应过程的组织：</a:t>
            </a:r>
            <a:r>
              <a:rPr lang="zh-CN" altLang="en-US" b="1" dirty="0" smtClean="0">
                <a:latin typeface="宋体" panose="02010600030101010101" pitchFamily="2" charset="-122"/>
              </a:rPr>
              <a:t>可在一个节拍内完成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1524000" indent="-1524000" algn="l">
              <a:lnSpc>
                <a:spcPct val="114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  <a:ea typeface="+mn-ea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  <a:ea typeface="+mn-ea"/>
              </a:rPr>
              <a:t>响应</a:t>
            </a:r>
            <a:r>
              <a:rPr lang="en-US" altLang="zh-CN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b="1" dirty="0" err="1" smtClean="0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sz="2200" b="1" spc="-150" dirty="0" err="1" smtClean="0">
                <a:latin typeface="+mn-ea"/>
                <a:ea typeface="+mn-ea"/>
              </a:rPr>
              <a:t>ALUAsrc</a:t>
            </a:r>
            <a:r>
              <a:rPr lang="zh-CN" altLang="en-US" sz="2200" b="1" spc="-150" dirty="0" smtClean="0">
                <a:latin typeface="+mn-ea"/>
                <a:ea typeface="+mn-ea"/>
              </a:rPr>
              <a:t>＝</a:t>
            </a:r>
            <a:r>
              <a:rPr lang="en-US" altLang="zh-CN" sz="2200" b="1" spc="-150" dirty="0" smtClean="0">
                <a:latin typeface="+mn-ea"/>
                <a:ea typeface="+mn-ea"/>
              </a:rPr>
              <a:t>1</a:t>
            </a:r>
            <a:r>
              <a:rPr lang="zh-CN" altLang="en-US" sz="2200" b="1" spc="-150" dirty="0" smtClean="0">
                <a:latin typeface="+mn-ea"/>
                <a:ea typeface="+mn-ea"/>
              </a:rPr>
              <a:t>、</a:t>
            </a:r>
            <a:r>
              <a:rPr lang="en-US" altLang="zh-CN" sz="2200" b="1" spc="-150" dirty="0" err="1" smtClean="0">
                <a:latin typeface="+mn-ea"/>
                <a:ea typeface="+mn-ea"/>
              </a:rPr>
              <a:t>ALUBsrc</a:t>
            </a:r>
            <a:r>
              <a:rPr lang="zh-CN" altLang="en-US" sz="2200" b="1" spc="-150" dirty="0" smtClean="0">
                <a:latin typeface="+mn-ea"/>
                <a:ea typeface="+mn-ea"/>
              </a:rPr>
              <a:t>＝</a:t>
            </a:r>
            <a:r>
              <a:rPr lang="en-US" altLang="zh-CN" sz="2200" b="1" spc="-150" dirty="0" smtClean="0">
                <a:latin typeface="+mn-ea"/>
                <a:ea typeface="+mn-ea"/>
              </a:rPr>
              <a:t>3</a:t>
            </a:r>
            <a:r>
              <a:rPr lang="zh-CN" altLang="en-US" sz="2200" b="1" spc="-150" dirty="0" smtClean="0">
                <a:latin typeface="+mn-ea"/>
                <a:ea typeface="+mn-ea"/>
              </a:rPr>
              <a:t>、</a:t>
            </a:r>
            <a:r>
              <a:rPr lang="en-US" altLang="zh-CN" sz="2200" b="1" spc="-150" dirty="0" err="1" smtClean="0">
                <a:latin typeface="+mn-ea"/>
                <a:ea typeface="+mn-ea"/>
              </a:rPr>
              <a:t>ALUctr</a:t>
            </a:r>
            <a:r>
              <a:rPr lang="zh-CN" altLang="en-US" sz="2200" b="1" spc="-150" dirty="0" smtClean="0">
                <a:latin typeface="+mn-ea"/>
                <a:ea typeface="+mn-ea"/>
              </a:rPr>
              <a:t>＝</a:t>
            </a:r>
            <a:r>
              <a:rPr lang="en-US" altLang="zh-CN" sz="2200" b="1" spc="-150" dirty="0" smtClean="0">
                <a:latin typeface="+mn-ea"/>
                <a:ea typeface="+mn-ea"/>
              </a:rPr>
              <a:t>1</a:t>
            </a:r>
            <a:r>
              <a:rPr lang="zh-CN" altLang="en-US" sz="2200" b="1" spc="-150" dirty="0" smtClean="0">
                <a:latin typeface="+mn-ea"/>
                <a:ea typeface="+mn-ea"/>
              </a:rPr>
              <a:t>、</a:t>
            </a:r>
            <a:r>
              <a:rPr lang="en-US" altLang="zh-CN" sz="2200" b="1" spc="-150" dirty="0" err="1" smtClean="0">
                <a:latin typeface="+mn-ea"/>
                <a:ea typeface="+mn-ea"/>
              </a:rPr>
              <a:t>RetType</a:t>
            </a:r>
            <a:r>
              <a:rPr lang="zh-CN" altLang="en-US" sz="2200" b="1" spc="-150" dirty="0" smtClean="0">
                <a:latin typeface="+mn-ea"/>
                <a:ea typeface="+mn-ea"/>
              </a:rPr>
              <a:t>＝</a:t>
            </a:r>
            <a:r>
              <a:rPr lang="en-US" altLang="zh-CN" sz="2200" b="1" spc="-150" dirty="0" smtClean="0">
                <a:latin typeface="+mn-ea"/>
                <a:ea typeface="+mn-ea"/>
              </a:rPr>
              <a:t>1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，</a:t>
            </a:r>
            <a:endParaRPr lang="en-US" altLang="zh-CN" sz="2200" b="1" dirty="0" smtClean="0">
              <a:latin typeface="宋体" panose="02010600030101010101" pitchFamily="2" charset="-122"/>
            </a:endParaRPr>
          </a:p>
          <a:p>
            <a:pPr marL="1524000" indent="-1524000" algn="l">
              <a:lnSpc>
                <a:spcPct val="114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 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                  </a:t>
            </a:r>
            <a:r>
              <a:rPr lang="en-US" altLang="zh-CN" sz="2200" b="1" spc="-100" dirty="0" err="1" smtClean="0">
                <a:latin typeface="宋体" panose="02010600030101010101" pitchFamily="2" charset="-122"/>
              </a:rPr>
              <a:t>IntCause</a:t>
            </a:r>
            <a:r>
              <a:rPr lang="zh-CN" altLang="en-US" sz="2200" b="1" spc="-100" dirty="0" smtClean="0">
                <a:latin typeface="宋体" panose="02010600030101010101" pitchFamily="2" charset="-122"/>
              </a:rPr>
              <a:t>＝</a:t>
            </a:r>
            <a:r>
              <a:rPr lang="en-US" altLang="zh-CN" sz="2200" b="1" spc="-100" dirty="0" smtClean="0">
                <a:latin typeface="宋体" panose="02010600030101010101" pitchFamily="2" charset="-122"/>
              </a:rPr>
              <a:t>12</a:t>
            </a:r>
            <a:r>
              <a:rPr lang="zh-CN" altLang="en-US" sz="2200" b="1" spc="-100" dirty="0" smtClean="0">
                <a:latin typeface="宋体" panose="02010600030101010101" pitchFamily="2" charset="-122"/>
              </a:rPr>
              <a:t>或</a:t>
            </a:r>
            <a:r>
              <a:rPr lang="en-US" altLang="zh-CN" sz="2200" b="1" spc="-100" dirty="0" smtClean="0">
                <a:latin typeface="宋体" panose="02010600030101010101" pitchFamily="2" charset="-122"/>
              </a:rPr>
              <a:t>10</a:t>
            </a:r>
            <a:r>
              <a:rPr lang="zh-CN" altLang="en-US" sz="2200" b="1" spc="-100" dirty="0" smtClean="0">
                <a:latin typeface="宋体" panose="02010600030101010101" pitchFamily="2" charset="-122"/>
              </a:rPr>
              <a:t>、</a:t>
            </a:r>
            <a:r>
              <a:rPr lang="en-US" altLang="zh-CN" sz="2200" b="1" spc="-100" dirty="0" err="1" smtClean="0">
                <a:latin typeface="宋体" panose="02010600030101010101" pitchFamily="2" charset="-122"/>
              </a:rPr>
              <a:t>CauseWr</a:t>
            </a:r>
            <a:r>
              <a:rPr lang="zh-CN" altLang="en-US" sz="2200" b="1" spc="-100" dirty="0" smtClean="0">
                <a:latin typeface="宋体" panose="02010600030101010101" pitchFamily="2" charset="-122"/>
              </a:rPr>
              <a:t>，</a:t>
            </a:r>
            <a:r>
              <a:rPr lang="en-US" altLang="zh-CN" sz="2200" b="1" spc="-100" dirty="0" err="1" smtClean="0">
                <a:latin typeface="宋体" panose="02010600030101010101" pitchFamily="2" charset="-122"/>
              </a:rPr>
              <a:t>PCsrc</a:t>
            </a:r>
            <a:r>
              <a:rPr lang="zh-CN" altLang="en-US" sz="2200" b="1" spc="-100" dirty="0" smtClean="0">
                <a:latin typeface="宋体" panose="02010600030101010101" pitchFamily="2" charset="-122"/>
              </a:rPr>
              <a:t>＝</a:t>
            </a:r>
            <a:r>
              <a:rPr lang="en-US" altLang="zh-CN" sz="2200" b="1" spc="-100" dirty="0" smtClean="0">
                <a:latin typeface="宋体" panose="02010600030101010101" pitchFamily="2" charset="-122"/>
              </a:rPr>
              <a:t>3</a:t>
            </a:r>
            <a:r>
              <a:rPr lang="zh-CN" altLang="en-US" sz="2200" b="1" spc="-100" dirty="0" smtClean="0">
                <a:latin typeface="宋体" panose="02010600030101010101" pitchFamily="2" charset="-122"/>
              </a:rPr>
              <a:t>、</a:t>
            </a:r>
            <a:r>
              <a:rPr lang="en-US" altLang="zh-CN" sz="2200" b="1" spc="-100" dirty="0" err="1" smtClean="0">
                <a:latin typeface="宋体" panose="02010600030101010101" pitchFamily="2" charset="-122"/>
              </a:rPr>
              <a:t>PCWr</a:t>
            </a:r>
            <a:endParaRPr lang="en-US" altLang="zh-CN" sz="2200" b="1" spc="-100" dirty="0">
              <a:latin typeface="+mn-ea"/>
            </a:endParaRPr>
          </a:p>
        </p:txBody>
      </p:sp>
      <p:grpSp>
        <p:nvGrpSpPr>
          <p:cNvPr id="194" name="组合 193"/>
          <p:cNvGrpSpPr/>
          <p:nvPr/>
        </p:nvGrpSpPr>
        <p:grpSpPr>
          <a:xfrm>
            <a:off x="899592" y="836712"/>
            <a:ext cx="7992888" cy="3024336"/>
            <a:chOff x="899592" y="1268760"/>
            <a:chExt cx="7992888" cy="3024336"/>
          </a:xfrm>
        </p:grpSpPr>
        <p:cxnSp>
          <p:nvCxnSpPr>
            <p:cNvPr id="5" name="直接连接符 8"/>
            <p:cNvCxnSpPr/>
            <p:nvPr/>
          </p:nvCxnSpPr>
          <p:spPr>
            <a:xfrm flipV="1">
              <a:off x="7668344" y="3068960"/>
              <a:ext cx="144016" cy="2098"/>
            </a:xfrm>
            <a:prstGeom prst="straightConnector1">
              <a:avLst/>
            </a:prstGeom>
            <a:ln w="19050">
              <a:solidFill>
                <a:srgbClr val="CC3300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 Box 323"/>
            <p:cNvSpPr txBox="1">
              <a:spLocks noChangeArrowheads="1"/>
            </p:cNvSpPr>
            <p:nvPr/>
          </p:nvSpPr>
          <p:spPr bwMode="auto">
            <a:xfrm>
              <a:off x="3635896" y="2564904"/>
              <a:ext cx="723618" cy="72008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GPRs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7" name="Text Box 363"/>
            <p:cNvSpPr txBox="1">
              <a:spLocks noChangeArrowheads="1"/>
            </p:cNvSpPr>
            <p:nvPr/>
          </p:nvSpPr>
          <p:spPr bwMode="auto">
            <a:xfrm>
              <a:off x="2483768" y="2420888"/>
              <a:ext cx="360040" cy="7200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t" anchorCtr="0"/>
            <a:lstStyle/>
            <a:p>
              <a:pPr>
                <a:lnSpc>
                  <a:spcPct val="80000"/>
                </a:lnSpc>
              </a:pPr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rd</a:t>
              </a:r>
              <a:endParaRPr kumimoji="1" lang="en-US" altLang="zh-CN" sz="1800" b="1" dirty="0" smtClean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80000"/>
                </a:lnSpc>
                <a:spcBef>
                  <a:spcPts val="700"/>
                </a:spcBef>
              </a:pPr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rt</a:t>
              </a:r>
              <a:endParaRPr kumimoji="1" lang="en-US" altLang="zh-CN" sz="1800" b="1" dirty="0" smtClean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70000"/>
                </a:lnSpc>
              </a:pPr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rs</a:t>
              </a:r>
              <a:endParaRPr kumimoji="1" lang="en-US" altLang="zh-CN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2483768" y="2224802"/>
              <a:ext cx="0" cy="170825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5797031" y="3284984"/>
              <a:ext cx="215129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utoShape 15"/>
            <p:cNvSpPr>
              <a:spLocks noChangeArrowheads="1"/>
            </p:cNvSpPr>
            <p:nvPr/>
          </p:nvSpPr>
          <p:spPr bwMode="auto">
            <a:xfrm rot="16200000">
              <a:off x="5724621" y="2852444"/>
              <a:ext cx="936104" cy="361023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latin typeface="+mn-ea"/>
                  <a:ea typeface="+mn-ea"/>
                </a:rPr>
                <a:t>ALU</a:t>
              </a:r>
              <a:endParaRPr lang="zh-CN" altLang="en-US" sz="2000" b="1" dirty="0">
                <a:latin typeface="+mn-ea"/>
                <a:ea typeface="+mn-ea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350106" y="2780929"/>
              <a:ext cx="282252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2483768" y="2969394"/>
              <a:ext cx="1148590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486010" y="3140968"/>
              <a:ext cx="1146348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35"/>
            <p:cNvCxnSpPr>
              <a:stCxn id="41" idx="1"/>
            </p:cNvCxnSpPr>
            <p:nvPr/>
          </p:nvCxnSpPr>
          <p:spPr>
            <a:xfrm rot="10800000" flipV="1">
              <a:off x="3491233" y="1773262"/>
              <a:ext cx="288681" cy="873131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auto">
            <a:xfrm flipV="1">
              <a:off x="4211960" y="3284984"/>
              <a:ext cx="0" cy="12363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6" name="直接连接符 8"/>
            <p:cNvCxnSpPr>
              <a:stCxn id="89" idx="2"/>
            </p:cNvCxnSpPr>
            <p:nvPr/>
          </p:nvCxnSpPr>
          <p:spPr>
            <a:xfrm flipH="1" flipV="1">
              <a:off x="1187624" y="1988840"/>
              <a:ext cx="6984776" cy="396044"/>
            </a:xfrm>
            <a:prstGeom prst="bentConnector3">
              <a:avLst>
                <a:gd name="adj1" fmla="val -2025"/>
              </a:avLst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 bwMode="auto">
            <a:xfrm flipV="1">
              <a:off x="8388424" y="3717032"/>
              <a:ext cx="0" cy="3600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>
            <a:xfrm>
              <a:off x="6373183" y="2780928"/>
              <a:ext cx="575081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6373185" y="2852935"/>
              <a:ext cx="359055" cy="1"/>
            </a:xfrm>
            <a:prstGeom prst="line">
              <a:avLst/>
            </a:prstGeom>
            <a:ln w="12700">
              <a:solidFill>
                <a:srgbClr val="990099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452579" y="1268760"/>
              <a:ext cx="279661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ZF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62240" y="4077072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ALUctr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21520" y="4077072"/>
              <a:ext cx="69244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RegWr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75423" y="2646394"/>
              <a:ext cx="308345" cy="710598"/>
            </a:xfrm>
            <a:prstGeom prst="rect">
              <a:avLst/>
            </a:prstGeom>
            <a:noFill/>
          </p:spPr>
          <p:txBody>
            <a:bodyPr vert="eaVert" wrap="square" lIns="0" tIns="0" rIns="0" bIns="0" rtlCol="0" anchor="ctr" anchorCtr="0">
              <a:noAutofit/>
            </a:bodyPr>
            <a:lstStyle/>
            <a:p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指令字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3059832" y="2752351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3068216" y="2593841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2486010" y="3789040"/>
              <a:ext cx="1137452" cy="0"/>
            </a:xfrm>
            <a:prstGeom prst="line">
              <a:avLst/>
            </a:prstGeom>
            <a:ln w="15875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486010" y="2636912"/>
              <a:ext cx="571902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103"/>
            <p:cNvCxnSpPr/>
            <p:nvPr/>
          </p:nvCxnSpPr>
          <p:spPr>
            <a:xfrm flipV="1">
              <a:off x="2843808" y="2780928"/>
              <a:ext cx="214104" cy="185544"/>
            </a:xfrm>
            <a:prstGeom prst="bentConnector3">
              <a:avLst>
                <a:gd name="adj1" fmla="val -843"/>
              </a:avLst>
            </a:prstGeom>
            <a:ln w="12700">
              <a:solidFill>
                <a:srgbClr val="CC3300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 Box 323"/>
            <p:cNvSpPr txBox="1">
              <a:spLocks noChangeArrowheads="1"/>
            </p:cNvSpPr>
            <p:nvPr/>
          </p:nvSpPr>
          <p:spPr bwMode="auto">
            <a:xfrm>
              <a:off x="3632358" y="3645024"/>
              <a:ext cx="723617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err="1" smtClean="0">
                  <a:latin typeface="宋体" pitchFamily="2" charset="-122"/>
                </a:rPr>
                <a:t>ExtU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 rot="16200000">
              <a:off x="5364536" y="2636465"/>
              <a:ext cx="576063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0" anchor="b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5508104" y="2964300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5516488" y="2525921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 flipV="1">
              <a:off x="5795528" y="2783454"/>
              <a:ext cx="216632" cy="1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483768" y="3573016"/>
              <a:ext cx="53543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imme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 bwMode="auto">
            <a:xfrm>
              <a:off x="1691680" y="2348880"/>
              <a:ext cx="0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 flipH="1" flipV="1">
              <a:off x="3995936" y="3933056"/>
              <a:ext cx="1769" cy="1440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1475656" y="4077072"/>
              <a:ext cx="50405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IRWr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685976" y="4077072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Extctr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39" name="直接连接符 46"/>
            <p:cNvCxnSpPr/>
            <p:nvPr/>
          </p:nvCxnSpPr>
          <p:spPr bwMode="auto">
            <a:xfrm flipV="1">
              <a:off x="3275856" y="3391948"/>
              <a:ext cx="718310" cy="685124"/>
            </a:xfrm>
            <a:prstGeom prst="bentConnector3">
              <a:avLst>
                <a:gd name="adj1" fmla="val 334"/>
              </a:avLst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5177938" y="4077072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ALUAsrc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3779913" y="1628800"/>
              <a:ext cx="504055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36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4203576" y="1663602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4211960" y="1807618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 flipV="1">
              <a:off x="3491232" y="2636914"/>
              <a:ext cx="144664" cy="892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 Box 323"/>
            <p:cNvSpPr txBox="1">
              <a:spLocks noChangeArrowheads="1"/>
            </p:cNvSpPr>
            <p:nvPr/>
          </p:nvSpPr>
          <p:spPr bwMode="auto">
            <a:xfrm>
              <a:off x="7812360" y="2996952"/>
              <a:ext cx="648072" cy="72846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DMEM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46" name="直接连接符 8"/>
            <p:cNvCxnSpPr/>
            <p:nvPr/>
          </p:nvCxnSpPr>
          <p:spPr>
            <a:xfrm rot="5400000" flipH="1" flipV="1">
              <a:off x="7555873" y="2742069"/>
              <a:ext cx="439825" cy="215381"/>
            </a:xfrm>
            <a:prstGeom prst="bentConnector3">
              <a:avLst>
                <a:gd name="adj1" fmla="val 100738"/>
              </a:avLst>
            </a:prstGeom>
            <a:ln w="19050">
              <a:solidFill>
                <a:schemeClr val="accent2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8"/>
            <p:cNvCxnSpPr/>
            <p:nvPr/>
          </p:nvCxnSpPr>
          <p:spPr>
            <a:xfrm rot="10800000">
              <a:off x="4283972" y="1844828"/>
              <a:ext cx="3384372" cy="997584"/>
            </a:xfrm>
            <a:prstGeom prst="bentConnector3">
              <a:avLst>
                <a:gd name="adj1" fmla="val -26150"/>
              </a:avLst>
            </a:prstGeom>
            <a:ln w="19050">
              <a:solidFill>
                <a:schemeClr val="accent2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7452320" y="4077072"/>
              <a:ext cx="68566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MEMWr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172400" y="4077072"/>
              <a:ext cx="720080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MEMRd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 bwMode="auto">
            <a:xfrm flipV="1">
              <a:off x="7884368" y="3717032"/>
              <a:ext cx="0" cy="3600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2771800" y="1268760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RegAsrc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 flipV="1">
              <a:off x="8172400" y="3792098"/>
              <a:ext cx="0" cy="14095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54" name="TextBox 53"/>
            <p:cNvSpPr txBox="1"/>
            <p:nvPr/>
          </p:nvSpPr>
          <p:spPr>
            <a:xfrm>
              <a:off x="2483768" y="2132856"/>
              <a:ext cx="612068" cy="21691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addr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55" name="Text Box 323"/>
            <p:cNvSpPr txBox="1">
              <a:spLocks noChangeArrowheads="1"/>
            </p:cNvSpPr>
            <p:nvPr/>
          </p:nvSpPr>
          <p:spPr bwMode="auto">
            <a:xfrm>
              <a:off x="1328102" y="2562808"/>
              <a:ext cx="651610" cy="2901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PC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1979712" y="2668280"/>
              <a:ext cx="144016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187"/>
            <p:cNvCxnSpPr>
              <a:endCxn id="55" idx="1"/>
            </p:cNvCxnSpPr>
            <p:nvPr/>
          </p:nvCxnSpPr>
          <p:spPr>
            <a:xfrm rot="16200000" flipH="1">
              <a:off x="898347" y="2278117"/>
              <a:ext cx="719032" cy="140478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V="1">
              <a:off x="1187624" y="3356991"/>
              <a:ext cx="144016" cy="894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187"/>
            <p:cNvCxnSpPr/>
            <p:nvPr/>
          </p:nvCxnSpPr>
          <p:spPr>
            <a:xfrm rot="16200000" flipH="1">
              <a:off x="1061272" y="3479128"/>
              <a:ext cx="392056" cy="148680"/>
            </a:xfrm>
            <a:prstGeom prst="bentConnector3">
              <a:avLst>
                <a:gd name="adj1" fmla="val 101829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323"/>
            <p:cNvSpPr txBox="1">
              <a:spLocks noChangeArrowheads="1"/>
            </p:cNvSpPr>
            <p:nvPr/>
          </p:nvSpPr>
          <p:spPr bwMode="auto">
            <a:xfrm>
              <a:off x="1331640" y="2994855"/>
              <a:ext cx="648072" cy="50615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IMEM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61" name="直接连接符 199"/>
            <p:cNvCxnSpPr/>
            <p:nvPr/>
          </p:nvCxnSpPr>
          <p:spPr bwMode="auto">
            <a:xfrm>
              <a:off x="1079612" y="3104962"/>
              <a:ext cx="18002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>
            <a:xfrm>
              <a:off x="1979712" y="3762751"/>
              <a:ext cx="504056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1907704" y="1556792"/>
              <a:ext cx="4824536" cy="0"/>
            </a:xfrm>
            <a:prstGeom prst="line">
              <a:avLst/>
            </a:prstGeom>
            <a:ln w="12700">
              <a:solidFill>
                <a:srgbClr val="990099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 Box 323"/>
            <p:cNvSpPr txBox="1">
              <a:spLocks noChangeArrowheads="1"/>
            </p:cNvSpPr>
            <p:nvPr/>
          </p:nvSpPr>
          <p:spPr bwMode="auto">
            <a:xfrm>
              <a:off x="4499992" y="2994855"/>
              <a:ext cx="216023" cy="29012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A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65" name="Text Box 323"/>
            <p:cNvSpPr txBox="1">
              <a:spLocks noChangeArrowheads="1"/>
            </p:cNvSpPr>
            <p:nvPr/>
          </p:nvSpPr>
          <p:spPr bwMode="auto">
            <a:xfrm>
              <a:off x="4499992" y="2564904"/>
              <a:ext cx="216023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B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>
              <a:off x="4355976" y="3140968"/>
              <a:ext cx="149787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355976" y="2708920"/>
              <a:ext cx="149787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 bwMode="auto">
            <a:xfrm flipV="1">
              <a:off x="4609368" y="3284984"/>
              <a:ext cx="0" cy="12363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>
              <a:off x="4609368" y="2454508"/>
              <a:ext cx="0" cy="11039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>
              <a:off x="1043608" y="3247931"/>
              <a:ext cx="0" cy="82914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cxnSp>
          <p:nvCxnSpPr>
            <p:cNvPr id="71" name="直接连接符 97"/>
            <p:cNvCxnSpPr>
              <a:stCxn id="64" idx="3"/>
            </p:cNvCxnSpPr>
            <p:nvPr/>
          </p:nvCxnSpPr>
          <p:spPr>
            <a:xfrm>
              <a:off x="4716015" y="3139920"/>
              <a:ext cx="790497" cy="344054"/>
            </a:xfrm>
            <a:prstGeom prst="bentConnector3">
              <a:avLst>
                <a:gd name="adj1" fmla="val 9251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 Box 18"/>
            <p:cNvSpPr txBox="1">
              <a:spLocks noChangeArrowheads="1"/>
            </p:cNvSpPr>
            <p:nvPr/>
          </p:nvSpPr>
          <p:spPr bwMode="auto">
            <a:xfrm rot="16200000">
              <a:off x="5436544" y="3212529"/>
              <a:ext cx="432047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0" anchor="b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4716015" y="2708920"/>
              <a:ext cx="792089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 Box 323"/>
            <p:cNvSpPr txBox="1">
              <a:spLocks noChangeArrowheads="1"/>
            </p:cNvSpPr>
            <p:nvPr/>
          </p:nvSpPr>
          <p:spPr bwMode="auto">
            <a:xfrm>
              <a:off x="4608003" y="3645024"/>
              <a:ext cx="433164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SL2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75" name="直接连接符 74"/>
            <p:cNvCxnSpPr>
              <a:stCxn id="29" idx="3"/>
              <a:endCxn id="74" idx="1"/>
            </p:cNvCxnSpPr>
            <p:nvPr/>
          </p:nvCxnSpPr>
          <p:spPr>
            <a:xfrm>
              <a:off x="4355975" y="3789040"/>
              <a:ext cx="252028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5364088" y="2994855"/>
              <a:ext cx="142424" cy="2097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112"/>
            <p:cNvCxnSpPr>
              <a:stCxn id="74" idx="3"/>
            </p:cNvCxnSpPr>
            <p:nvPr/>
          </p:nvCxnSpPr>
          <p:spPr>
            <a:xfrm flipV="1">
              <a:off x="5041167" y="2994855"/>
              <a:ext cx="322921" cy="794185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5075258" y="2852936"/>
              <a:ext cx="432846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5318844" y="2564904"/>
              <a:ext cx="189260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118"/>
            <p:cNvCxnSpPr/>
            <p:nvPr/>
          </p:nvCxnSpPr>
          <p:spPr>
            <a:xfrm rot="16200000" flipH="1">
              <a:off x="4678323" y="2385682"/>
              <a:ext cx="1081906" cy="574469"/>
            </a:xfrm>
            <a:prstGeom prst="bentConnector3">
              <a:avLst>
                <a:gd name="adj1" fmla="val 100262"/>
              </a:avLst>
            </a:prstGeom>
            <a:ln w="19050">
              <a:solidFill>
                <a:schemeClr val="accent2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6372200" y="3068960"/>
              <a:ext cx="282340" cy="711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 Box 323"/>
            <p:cNvSpPr txBox="1">
              <a:spLocks noChangeArrowheads="1"/>
            </p:cNvSpPr>
            <p:nvPr/>
          </p:nvSpPr>
          <p:spPr bwMode="auto">
            <a:xfrm>
              <a:off x="6660231" y="2924944"/>
              <a:ext cx="864096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err="1" smtClean="0">
                  <a:latin typeface="宋体" pitchFamily="2" charset="-122"/>
                </a:rPr>
                <a:t>ALUOut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83" name="Text Box 323"/>
            <p:cNvSpPr txBox="1">
              <a:spLocks noChangeArrowheads="1"/>
            </p:cNvSpPr>
            <p:nvPr/>
          </p:nvSpPr>
          <p:spPr bwMode="auto">
            <a:xfrm>
              <a:off x="6948264" y="2636912"/>
              <a:ext cx="332814" cy="21812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OF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84" name="Text Box 18"/>
            <p:cNvSpPr txBox="1">
              <a:spLocks noChangeArrowheads="1"/>
            </p:cNvSpPr>
            <p:nvPr/>
          </p:nvSpPr>
          <p:spPr bwMode="auto">
            <a:xfrm rot="16200000">
              <a:off x="2987377" y="2564457"/>
              <a:ext cx="432047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0" anchor="b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5" name="Text Box 323"/>
            <p:cNvSpPr txBox="1">
              <a:spLocks noChangeArrowheads="1"/>
            </p:cNvSpPr>
            <p:nvPr/>
          </p:nvSpPr>
          <p:spPr bwMode="auto">
            <a:xfrm>
              <a:off x="5794767" y="2060848"/>
              <a:ext cx="721449" cy="36004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dirty="0" smtClean="0">
                  <a:latin typeface="+mn-lt"/>
                </a:rPr>
                <a:t>Splice</a:t>
              </a:r>
              <a:endParaRPr kumimoji="1" lang="zh-CN" altLang="en-US" sz="2000" dirty="0">
                <a:latin typeface="+mn-lt"/>
              </a:endParaRPr>
            </a:p>
          </p:txBody>
        </p:sp>
        <p:cxnSp>
          <p:nvCxnSpPr>
            <p:cNvPr id="86" name="直接连接符 85"/>
            <p:cNvCxnSpPr/>
            <p:nvPr/>
          </p:nvCxnSpPr>
          <p:spPr>
            <a:xfrm>
              <a:off x="2486010" y="2349774"/>
              <a:ext cx="3308757" cy="0"/>
            </a:xfrm>
            <a:prstGeom prst="line">
              <a:avLst/>
            </a:prstGeom>
            <a:ln w="1905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2123729" y="2131962"/>
              <a:ext cx="3671038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6517111" y="2276872"/>
              <a:ext cx="1366362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 Box 18"/>
            <p:cNvSpPr txBox="1">
              <a:spLocks noChangeArrowheads="1"/>
            </p:cNvSpPr>
            <p:nvPr/>
          </p:nvSpPr>
          <p:spPr bwMode="auto">
            <a:xfrm rot="16200000">
              <a:off x="7703901" y="2240421"/>
              <a:ext cx="648072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0" anchor="b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90" name="直接连接符 8"/>
            <p:cNvCxnSpPr/>
            <p:nvPr/>
          </p:nvCxnSpPr>
          <p:spPr>
            <a:xfrm flipV="1">
              <a:off x="6480212" y="2490798"/>
              <a:ext cx="1403262" cy="578162"/>
            </a:xfrm>
            <a:prstGeom prst="bentConnector3">
              <a:avLst>
                <a:gd name="adj1" fmla="val -150"/>
              </a:avLst>
            </a:prstGeom>
            <a:ln w="19050">
              <a:solidFill>
                <a:schemeClr val="accent2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8"/>
            <p:cNvCxnSpPr/>
            <p:nvPr/>
          </p:nvCxnSpPr>
          <p:spPr>
            <a:xfrm flipH="1">
              <a:off x="4283968" y="1700808"/>
              <a:ext cx="4392488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 Box 323"/>
            <p:cNvSpPr txBox="1">
              <a:spLocks noChangeArrowheads="1"/>
            </p:cNvSpPr>
            <p:nvPr/>
          </p:nvSpPr>
          <p:spPr bwMode="auto">
            <a:xfrm>
              <a:off x="1331640" y="3642927"/>
              <a:ext cx="648072" cy="2901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IR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>
            <a:xfrm>
              <a:off x="2123728" y="2131962"/>
              <a:ext cx="1" cy="1081014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矩形 93"/>
            <p:cNvSpPr/>
            <p:nvPr/>
          </p:nvSpPr>
          <p:spPr>
            <a:xfrm>
              <a:off x="1531431" y="2132856"/>
              <a:ext cx="376273" cy="2160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dirty="0" smtClean="0">
                  <a:solidFill>
                    <a:schemeClr val="tx1"/>
                  </a:solidFill>
                  <a:latin typeface="+mn-ea"/>
                </a:rPr>
                <a:t>≥</a:t>
              </a:r>
              <a:r>
                <a:rPr lang="en-US" altLang="zh-CN" sz="1200" b="1" dirty="0" smtClean="0">
                  <a:solidFill>
                    <a:schemeClr val="tx1"/>
                  </a:solidFill>
                  <a:latin typeface="+mn-ea"/>
                </a:rPr>
                <a:t>1</a:t>
              </a:r>
              <a:endParaRPr lang="zh-CN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95" name="直接连接符 94"/>
            <p:cNvCxnSpPr/>
            <p:nvPr/>
          </p:nvCxnSpPr>
          <p:spPr bwMode="auto">
            <a:xfrm>
              <a:off x="1619672" y="1650920"/>
              <a:ext cx="0" cy="4819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96" name="矩形 95"/>
            <p:cNvSpPr/>
            <p:nvPr/>
          </p:nvSpPr>
          <p:spPr>
            <a:xfrm>
              <a:off x="1681613" y="1772816"/>
              <a:ext cx="298100" cy="16419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</a:rPr>
                <a:t>&amp;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97" name="直接连接符 96"/>
            <p:cNvCxnSpPr/>
            <p:nvPr/>
          </p:nvCxnSpPr>
          <p:spPr bwMode="auto">
            <a:xfrm>
              <a:off x="1835696" y="1935814"/>
              <a:ext cx="1" cy="19614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98" name="直接连接符 97"/>
            <p:cNvCxnSpPr/>
            <p:nvPr/>
          </p:nvCxnSpPr>
          <p:spPr bwMode="auto">
            <a:xfrm>
              <a:off x="1772072" y="1484784"/>
              <a:ext cx="0" cy="2880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1907704" y="1556792"/>
              <a:ext cx="0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00" name="直接连接符 99"/>
            <p:cNvCxnSpPr/>
            <p:nvPr/>
          </p:nvCxnSpPr>
          <p:spPr>
            <a:xfrm flipH="1">
              <a:off x="1970095" y="3212976"/>
              <a:ext cx="153634" cy="0"/>
            </a:xfrm>
            <a:prstGeom prst="line">
              <a:avLst/>
            </a:prstGeom>
            <a:ln w="1905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 bwMode="auto">
            <a:xfrm flipV="1">
              <a:off x="1691680" y="3933055"/>
              <a:ext cx="1" cy="14401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>
            <a:xfrm>
              <a:off x="5220967" y="3645024"/>
              <a:ext cx="2591393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5220072" y="2703935"/>
              <a:ext cx="0" cy="941089"/>
            </a:xfrm>
            <a:prstGeom prst="line">
              <a:avLst/>
            </a:prstGeom>
            <a:ln w="19050">
              <a:solidFill>
                <a:schemeClr val="accent2"/>
              </a:solidFill>
              <a:headEnd type="oval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284"/>
            <p:cNvCxnSpPr/>
            <p:nvPr/>
          </p:nvCxnSpPr>
          <p:spPr>
            <a:xfrm flipV="1">
              <a:off x="4455616" y="3573016"/>
              <a:ext cx="620440" cy="216028"/>
            </a:xfrm>
            <a:prstGeom prst="bentConnector3">
              <a:avLst>
                <a:gd name="adj1" fmla="val -243"/>
              </a:avLst>
            </a:prstGeom>
            <a:ln w="19050">
              <a:solidFill>
                <a:schemeClr val="accent2"/>
              </a:solidFill>
              <a:headEnd type="oval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flipV="1">
              <a:off x="5076056" y="2842412"/>
              <a:ext cx="0" cy="730604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 flipV="1">
              <a:off x="6732240" y="1556792"/>
              <a:ext cx="0" cy="1296144"/>
            </a:xfrm>
            <a:prstGeom prst="line">
              <a:avLst/>
            </a:prstGeom>
            <a:ln w="12700">
              <a:solidFill>
                <a:srgbClr val="990099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>
              <a:off x="7524328" y="3068960"/>
              <a:ext cx="143765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5112058" y="2456598"/>
              <a:ext cx="206785" cy="19869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4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09" name="直接连接符 108"/>
            <p:cNvCxnSpPr/>
            <p:nvPr/>
          </p:nvCxnSpPr>
          <p:spPr bwMode="auto">
            <a:xfrm flipV="1">
              <a:off x="3995936" y="3284984"/>
              <a:ext cx="0" cy="1080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0" name="直接连接符 109"/>
            <p:cNvCxnSpPr/>
            <p:nvPr/>
          </p:nvCxnSpPr>
          <p:spPr bwMode="auto">
            <a:xfrm flipH="1" flipV="1">
              <a:off x="5652121" y="3573016"/>
              <a:ext cx="446" cy="50405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1" name="直接连接符 110"/>
            <p:cNvCxnSpPr/>
            <p:nvPr/>
          </p:nvCxnSpPr>
          <p:spPr bwMode="auto">
            <a:xfrm>
              <a:off x="3196279" y="1484784"/>
              <a:ext cx="1" cy="10081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2" name="直接连接符 199"/>
            <p:cNvCxnSpPr/>
            <p:nvPr/>
          </p:nvCxnSpPr>
          <p:spPr bwMode="auto">
            <a:xfrm>
              <a:off x="1475656" y="2420888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13" name="直接连接符 112"/>
            <p:cNvCxnSpPr>
              <a:endCxn id="60" idx="1"/>
            </p:cNvCxnSpPr>
            <p:nvPr/>
          </p:nvCxnSpPr>
          <p:spPr bwMode="auto">
            <a:xfrm>
              <a:off x="1043608" y="3247931"/>
              <a:ext cx="288032" cy="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4" name="直接连接符 113"/>
            <p:cNvCxnSpPr/>
            <p:nvPr/>
          </p:nvCxnSpPr>
          <p:spPr>
            <a:xfrm>
              <a:off x="8676457" y="1699606"/>
              <a:ext cx="0" cy="1661578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8460432" y="3356992"/>
              <a:ext cx="216025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 bwMode="auto">
            <a:xfrm>
              <a:off x="8028384" y="1484784"/>
              <a:ext cx="0" cy="57317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>
              <a:off x="4067943" y="1484784"/>
              <a:ext cx="1" cy="1440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8" name="直接连接符 432"/>
            <p:cNvCxnSpPr/>
            <p:nvPr/>
          </p:nvCxnSpPr>
          <p:spPr bwMode="auto">
            <a:xfrm>
              <a:off x="1326462" y="1482380"/>
              <a:ext cx="293210" cy="168540"/>
            </a:xfrm>
            <a:prstGeom prst="bentConnector3">
              <a:avLst>
                <a:gd name="adj1" fmla="val -1048"/>
              </a:avLst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119" name="TextBox 118"/>
            <p:cNvSpPr txBox="1"/>
            <p:nvPr/>
          </p:nvSpPr>
          <p:spPr>
            <a:xfrm>
              <a:off x="1043608" y="1268760"/>
              <a:ext cx="50405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PCWr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619671" y="1268760"/>
              <a:ext cx="612069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PCWrB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881794" y="1268760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RegDsrc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2" name="矩形 121"/>
            <p:cNvSpPr/>
            <p:nvPr/>
          </p:nvSpPr>
          <p:spPr bwMode="auto">
            <a:xfrm>
              <a:off x="5508104" y="3450768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3" name="矩形 122"/>
            <p:cNvSpPr/>
            <p:nvPr/>
          </p:nvSpPr>
          <p:spPr bwMode="auto">
            <a:xfrm>
              <a:off x="5516488" y="3182156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4" name="矩形 123"/>
            <p:cNvSpPr/>
            <p:nvPr/>
          </p:nvSpPr>
          <p:spPr bwMode="auto">
            <a:xfrm>
              <a:off x="7884368" y="2593376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5" name="矩形 124"/>
            <p:cNvSpPr/>
            <p:nvPr/>
          </p:nvSpPr>
          <p:spPr bwMode="auto">
            <a:xfrm>
              <a:off x="7892752" y="2087837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740352" y="1268760"/>
              <a:ext cx="68566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PCsrc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27" name="直接连接符 126"/>
            <p:cNvCxnSpPr/>
            <p:nvPr/>
          </p:nvCxnSpPr>
          <p:spPr bwMode="auto">
            <a:xfrm flipV="1">
              <a:off x="6228184" y="3381456"/>
              <a:ext cx="0" cy="6956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28" name="TextBox 127"/>
            <p:cNvSpPr txBox="1"/>
            <p:nvPr/>
          </p:nvSpPr>
          <p:spPr>
            <a:xfrm>
              <a:off x="6926336" y="1268760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ALUOWr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253171" y="1268760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ALUBsrc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30" name="直接连接符 129"/>
            <p:cNvCxnSpPr/>
            <p:nvPr/>
          </p:nvCxnSpPr>
          <p:spPr bwMode="auto">
            <a:xfrm flipH="1">
              <a:off x="5650527" y="1484784"/>
              <a:ext cx="1593" cy="10081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31" name="TextBox 130"/>
            <p:cNvSpPr txBox="1"/>
            <p:nvPr/>
          </p:nvSpPr>
          <p:spPr>
            <a:xfrm>
              <a:off x="899592" y="4077072"/>
              <a:ext cx="50405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IMRd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32" name="直接连接符 199"/>
            <p:cNvCxnSpPr/>
            <p:nvPr/>
          </p:nvCxnSpPr>
          <p:spPr bwMode="auto">
            <a:xfrm flipV="1">
              <a:off x="1475656" y="393305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33" name="直接连接符 199"/>
            <p:cNvCxnSpPr/>
            <p:nvPr/>
          </p:nvCxnSpPr>
          <p:spPr bwMode="auto">
            <a:xfrm flipV="1">
              <a:off x="7377723" y="3212976"/>
              <a:ext cx="2589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34" name="直接连接符 199"/>
            <p:cNvCxnSpPr/>
            <p:nvPr/>
          </p:nvCxnSpPr>
          <p:spPr bwMode="auto">
            <a:xfrm>
              <a:off x="7092280" y="2525921"/>
              <a:ext cx="0" cy="10260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135" name="椭圆 134"/>
            <p:cNvSpPr/>
            <p:nvPr/>
          </p:nvSpPr>
          <p:spPr bwMode="auto">
            <a:xfrm>
              <a:off x="1259632" y="3068960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6" name="椭圆 135"/>
            <p:cNvSpPr/>
            <p:nvPr/>
          </p:nvSpPr>
          <p:spPr bwMode="auto">
            <a:xfrm>
              <a:off x="8135324" y="3724257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 bwMode="auto">
            <a:xfrm>
              <a:off x="7380312" y="1482380"/>
              <a:ext cx="0" cy="144256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93" name="直接连接符 192"/>
            <p:cNvCxnSpPr/>
            <p:nvPr/>
          </p:nvCxnSpPr>
          <p:spPr>
            <a:xfrm>
              <a:off x="7668344" y="2133567"/>
              <a:ext cx="216024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7944" y="6453336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" name="AutoShape 1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47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93</a:t>
            </a:fld>
            <a:endParaRPr lang="en-US" altLang="zh-CN"/>
          </a:p>
        </p:txBody>
      </p:sp>
      <p:cxnSp>
        <p:nvCxnSpPr>
          <p:cNvPr id="19" name="直接箭头连接符 18"/>
          <p:cNvCxnSpPr/>
          <p:nvPr/>
        </p:nvCxnSpPr>
        <p:spPr bwMode="auto">
          <a:xfrm>
            <a:off x="683568" y="5157192"/>
            <a:ext cx="828092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grpSp>
        <p:nvGrpSpPr>
          <p:cNvPr id="103" name="组合 102"/>
          <p:cNvGrpSpPr/>
          <p:nvPr/>
        </p:nvGrpSpPr>
        <p:grpSpPr>
          <a:xfrm>
            <a:off x="1043606" y="836712"/>
            <a:ext cx="7920882" cy="4320480"/>
            <a:chOff x="899590" y="1772816"/>
            <a:chExt cx="7920882" cy="4320480"/>
          </a:xfrm>
        </p:grpSpPr>
        <p:sp>
          <p:nvSpPr>
            <p:cNvPr id="6" name="Text Box 63"/>
            <p:cNvSpPr txBox="1">
              <a:spLocks noChangeArrowheads="1"/>
            </p:cNvSpPr>
            <p:nvPr/>
          </p:nvSpPr>
          <p:spPr bwMode="auto">
            <a:xfrm>
              <a:off x="4355974" y="4941168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wb_m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7" name="直接箭头连接符 6"/>
            <p:cNvCxnSpPr>
              <a:stCxn id="40" idx="3"/>
              <a:endCxn id="41" idx="1"/>
            </p:cNvCxnSpPr>
            <p:nvPr/>
          </p:nvCxnSpPr>
          <p:spPr bwMode="auto">
            <a:xfrm>
              <a:off x="3275854" y="2458932"/>
              <a:ext cx="5040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直接箭头连接符 7"/>
            <p:cNvCxnSpPr>
              <a:endCxn id="45" idx="0"/>
            </p:cNvCxnSpPr>
            <p:nvPr/>
          </p:nvCxnSpPr>
          <p:spPr bwMode="auto">
            <a:xfrm flipH="1">
              <a:off x="3478379" y="2852935"/>
              <a:ext cx="882505" cy="5760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" name="直接箭头连接符 8"/>
            <p:cNvCxnSpPr>
              <a:stCxn id="41" idx="2"/>
              <a:endCxn id="47" idx="0"/>
            </p:cNvCxnSpPr>
            <p:nvPr/>
          </p:nvCxnSpPr>
          <p:spPr bwMode="auto">
            <a:xfrm>
              <a:off x="4860030" y="2852937"/>
              <a:ext cx="675295" cy="57606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直接箭头连接符 9"/>
            <p:cNvCxnSpPr/>
            <p:nvPr/>
          </p:nvCxnSpPr>
          <p:spPr bwMode="auto">
            <a:xfrm>
              <a:off x="5940151" y="2852935"/>
              <a:ext cx="1008113" cy="5760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直接箭头连接符 10"/>
            <p:cNvCxnSpPr>
              <a:stCxn id="41" idx="3"/>
              <a:endCxn id="42" idx="1"/>
            </p:cNvCxnSpPr>
            <p:nvPr/>
          </p:nvCxnSpPr>
          <p:spPr bwMode="auto">
            <a:xfrm flipV="1">
              <a:off x="5940150" y="2458931"/>
              <a:ext cx="576064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直接箭头连接符 11"/>
            <p:cNvCxnSpPr>
              <a:stCxn id="43" idx="2"/>
              <a:endCxn id="44" idx="0"/>
            </p:cNvCxnSpPr>
            <p:nvPr/>
          </p:nvCxnSpPr>
          <p:spPr bwMode="auto">
            <a:xfrm>
              <a:off x="2015716" y="4437112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接箭头连接符 12"/>
            <p:cNvCxnSpPr>
              <a:stCxn id="47" idx="2"/>
            </p:cNvCxnSpPr>
            <p:nvPr/>
          </p:nvCxnSpPr>
          <p:spPr bwMode="auto">
            <a:xfrm flipH="1">
              <a:off x="5076055" y="3933056"/>
              <a:ext cx="459270" cy="5049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接箭头连接符 13"/>
            <p:cNvCxnSpPr>
              <a:stCxn id="47" idx="2"/>
            </p:cNvCxnSpPr>
            <p:nvPr/>
          </p:nvCxnSpPr>
          <p:spPr bwMode="auto">
            <a:xfrm>
              <a:off x="5535325" y="3933056"/>
              <a:ext cx="566746" cy="5049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>
              <a:off x="5076054" y="4941168"/>
              <a:ext cx="1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直接箭头连接符 15"/>
            <p:cNvCxnSpPr/>
            <p:nvPr/>
          </p:nvCxnSpPr>
          <p:spPr bwMode="auto">
            <a:xfrm>
              <a:off x="6732238" y="4941168"/>
              <a:ext cx="0" cy="115212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接箭头连接符 16"/>
            <p:cNvCxnSpPr>
              <a:stCxn id="44" idx="2"/>
            </p:cNvCxnSpPr>
            <p:nvPr/>
          </p:nvCxnSpPr>
          <p:spPr bwMode="auto">
            <a:xfrm>
              <a:off x="2015716" y="5517232"/>
              <a:ext cx="0" cy="5760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直接箭头连接符 17"/>
            <p:cNvCxnSpPr>
              <a:stCxn id="46" idx="2"/>
            </p:cNvCxnSpPr>
            <p:nvPr/>
          </p:nvCxnSpPr>
          <p:spPr bwMode="auto">
            <a:xfrm flipH="1">
              <a:off x="3478378" y="5517232"/>
              <a:ext cx="1" cy="5760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 bwMode="auto">
            <a:xfrm>
              <a:off x="5076054" y="5733256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>
              <a:off x="7236296" y="3933056"/>
              <a:ext cx="0" cy="21602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 flipV="1">
              <a:off x="8820472" y="1772816"/>
              <a:ext cx="0" cy="432048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>
              <a:off x="2123729" y="1772816"/>
              <a:ext cx="0" cy="29211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" name="Text Box 63"/>
            <p:cNvSpPr txBox="1">
              <a:spLocks noChangeArrowheads="1"/>
            </p:cNvSpPr>
            <p:nvPr/>
          </p:nvSpPr>
          <p:spPr bwMode="auto">
            <a:xfrm>
              <a:off x="899590" y="1772816"/>
              <a:ext cx="33394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if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5" name="Text Box 63"/>
            <p:cNvSpPr txBox="1">
              <a:spLocks noChangeArrowheads="1"/>
            </p:cNvSpPr>
            <p:nvPr/>
          </p:nvSpPr>
          <p:spPr bwMode="auto">
            <a:xfrm>
              <a:off x="1403648" y="3140968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ex_r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6" name="Text Box 63"/>
            <p:cNvSpPr txBox="1">
              <a:spLocks noChangeArrowheads="1"/>
            </p:cNvSpPr>
            <p:nvPr/>
          </p:nvSpPr>
          <p:spPr bwMode="auto">
            <a:xfrm>
              <a:off x="1403648" y="4450034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wb_r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7" name="Text Box 63"/>
            <p:cNvSpPr txBox="1">
              <a:spLocks noChangeArrowheads="1"/>
            </p:cNvSpPr>
            <p:nvPr/>
          </p:nvSpPr>
          <p:spPr bwMode="auto">
            <a:xfrm>
              <a:off x="2888813" y="4450034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wb_i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8" name="Text Box 63"/>
            <p:cNvSpPr txBox="1">
              <a:spLocks noChangeArrowheads="1"/>
            </p:cNvSpPr>
            <p:nvPr/>
          </p:nvSpPr>
          <p:spPr bwMode="auto">
            <a:xfrm>
              <a:off x="2888813" y="3140968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ex_i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9" name="Text Box 63"/>
            <p:cNvSpPr txBox="1">
              <a:spLocks noChangeArrowheads="1"/>
            </p:cNvSpPr>
            <p:nvPr/>
          </p:nvSpPr>
          <p:spPr bwMode="auto">
            <a:xfrm>
              <a:off x="3806002" y="1772816"/>
              <a:ext cx="33394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id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0" name="Text Box 63"/>
            <p:cNvSpPr txBox="1">
              <a:spLocks noChangeArrowheads="1"/>
            </p:cNvSpPr>
            <p:nvPr/>
          </p:nvSpPr>
          <p:spPr bwMode="auto">
            <a:xfrm>
              <a:off x="4355974" y="3140968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ex_m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1" name="Text Box 63"/>
            <p:cNvSpPr txBox="1">
              <a:spLocks noChangeArrowheads="1"/>
            </p:cNvSpPr>
            <p:nvPr/>
          </p:nvSpPr>
          <p:spPr bwMode="auto">
            <a:xfrm>
              <a:off x="7164286" y="3140968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ex_j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2" name="Text Box 63"/>
            <p:cNvSpPr txBox="1">
              <a:spLocks noChangeArrowheads="1"/>
            </p:cNvSpPr>
            <p:nvPr/>
          </p:nvSpPr>
          <p:spPr bwMode="auto">
            <a:xfrm>
              <a:off x="6516214" y="177281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ex_b</a:t>
              </a:r>
              <a:endParaRPr lang="en-US" altLang="zh-CN" sz="1800" b="1" dirty="0" smtClean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3" name="Text Box 63"/>
            <p:cNvSpPr txBox="1">
              <a:spLocks noChangeArrowheads="1"/>
            </p:cNvSpPr>
            <p:nvPr/>
          </p:nvSpPr>
          <p:spPr bwMode="auto">
            <a:xfrm>
              <a:off x="4353518" y="4149079"/>
              <a:ext cx="65052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mem_</a:t>
              </a: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r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4" name="Text Box 63"/>
            <p:cNvSpPr txBox="1">
              <a:spLocks noChangeArrowheads="1"/>
            </p:cNvSpPr>
            <p:nvPr/>
          </p:nvSpPr>
          <p:spPr bwMode="auto">
            <a:xfrm>
              <a:off x="6225726" y="4149079"/>
              <a:ext cx="65052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mem_w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5" name="Text Box 63"/>
            <p:cNvSpPr txBox="1">
              <a:spLocks noChangeArrowheads="1"/>
            </p:cNvSpPr>
            <p:nvPr/>
          </p:nvSpPr>
          <p:spPr bwMode="auto">
            <a:xfrm>
              <a:off x="1979710" y="2924944"/>
              <a:ext cx="92881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C00000"/>
                  </a:solidFill>
                  <a:latin typeface="宋体" pitchFamily="2" charset="-122"/>
                </a:rPr>
                <a:t>add/sub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36" name="Text Box 63"/>
            <p:cNvSpPr txBox="1">
              <a:spLocks noChangeArrowheads="1"/>
            </p:cNvSpPr>
            <p:nvPr/>
          </p:nvSpPr>
          <p:spPr bwMode="auto">
            <a:xfrm>
              <a:off x="4211958" y="2852936"/>
              <a:ext cx="46440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C00000"/>
                  </a:solidFill>
                  <a:latin typeface="宋体" pitchFamily="2" charset="-122"/>
                </a:rPr>
                <a:t>ori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37" name="Text Box 63"/>
            <p:cNvSpPr txBox="1">
              <a:spLocks noChangeArrowheads="1"/>
            </p:cNvSpPr>
            <p:nvPr/>
          </p:nvSpPr>
          <p:spPr bwMode="auto">
            <a:xfrm>
              <a:off x="5097704" y="2852936"/>
              <a:ext cx="698433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C00000"/>
                  </a:solidFill>
                  <a:latin typeface="宋体" pitchFamily="2" charset="-122"/>
                </a:rPr>
                <a:t>lw</a:t>
              </a:r>
              <a:r>
                <a:rPr lang="en-US" altLang="zh-CN" sz="1800" b="1" dirty="0" smtClean="0">
                  <a:solidFill>
                    <a:srgbClr val="C00000"/>
                  </a:solidFill>
                  <a:latin typeface="宋体" pitchFamily="2" charset="-122"/>
                </a:rPr>
                <a:t>/</a:t>
              </a:r>
              <a:r>
                <a:rPr lang="en-US" altLang="zh-CN" sz="1800" b="1" dirty="0" err="1" smtClean="0">
                  <a:solidFill>
                    <a:srgbClr val="C00000"/>
                  </a:solidFill>
                  <a:latin typeface="宋体" pitchFamily="2" charset="-122"/>
                </a:rPr>
                <a:t>sw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38" name="Text Box 63"/>
            <p:cNvSpPr txBox="1">
              <a:spLocks noChangeArrowheads="1"/>
            </p:cNvSpPr>
            <p:nvPr/>
          </p:nvSpPr>
          <p:spPr bwMode="auto">
            <a:xfrm>
              <a:off x="6048358" y="2924051"/>
              <a:ext cx="17982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C00000"/>
                  </a:solidFill>
                  <a:latin typeface="宋体" pitchFamily="2" charset="-122"/>
                </a:rPr>
                <a:t>j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39" name="Text Box 63"/>
            <p:cNvSpPr txBox="1">
              <a:spLocks noChangeArrowheads="1"/>
            </p:cNvSpPr>
            <p:nvPr/>
          </p:nvSpPr>
          <p:spPr bwMode="auto">
            <a:xfrm>
              <a:off x="5987045" y="2208048"/>
              <a:ext cx="409877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C00000"/>
                  </a:solidFill>
                  <a:latin typeface="宋体" pitchFamily="2" charset="-122"/>
                </a:rPr>
                <a:t>beq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40" name="Text Box 323"/>
            <p:cNvSpPr txBox="1">
              <a:spLocks noChangeArrowheads="1"/>
            </p:cNvSpPr>
            <p:nvPr/>
          </p:nvSpPr>
          <p:spPr bwMode="auto">
            <a:xfrm>
              <a:off x="899590" y="2064927"/>
              <a:ext cx="2376264" cy="78800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IMRd</a:t>
              </a:r>
              <a:r>
                <a:rPr lang="en-US" altLang="zh-CN" sz="1600" b="1" spc="-100" dirty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WMFC,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IRWr</a:t>
              </a:r>
              <a:endParaRPr lang="en-US" altLang="zh-CN" sz="1600" b="1" spc="-100" dirty="0">
                <a:latin typeface="+mn-ea"/>
                <a:ea typeface="+mn-ea"/>
              </a:endParaRPr>
            </a:p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(3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(0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PCsrc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PCWr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41" name="Text Box 323"/>
            <p:cNvSpPr txBox="1">
              <a:spLocks noChangeArrowheads="1"/>
            </p:cNvSpPr>
            <p:nvPr/>
          </p:nvSpPr>
          <p:spPr bwMode="auto">
            <a:xfrm>
              <a:off x="3779910" y="2064927"/>
              <a:ext cx="2160240" cy="78801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(1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ALUOWr</a:t>
              </a:r>
              <a:r>
                <a:rPr lang="en-US" altLang="zh-CN" sz="1600" b="1" spc="-100" dirty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Extctr</a:t>
              </a:r>
              <a:endParaRPr lang="en-US" altLang="zh-CN" sz="1600" b="1" spc="-100" dirty="0">
                <a:latin typeface="+mn-ea"/>
                <a:ea typeface="+mn-ea"/>
              </a:endParaRPr>
            </a:p>
          </p:txBody>
        </p:sp>
        <p:sp>
          <p:nvSpPr>
            <p:cNvPr id="42" name="Text Box 323"/>
            <p:cNvSpPr txBox="1">
              <a:spLocks noChangeArrowheads="1"/>
            </p:cNvSpPr>
            <p:nvPr/>
          </p:nvSpPr>
          <p:spPr bwMode="auto">
            <a:xfrm>
              <a:off x="6516214" y="2064925"/>
              <a:ext cx="2160240" cy="78801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(0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(2), 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(3),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PCWrB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43" name="Text Box 323"/>
            <p:cNvSpPr txBox="1">
              <a:spLocks noChangeArrowheads="1"/>
            </p:cNvSpPr>
            <p:nvPr/>
          </p:nvSpPr>
          <p:spPr bwMode="auto">
            <a:xfrm>
              <a:off x="1403648" y="3429000"/>
              <a:ext cx="1224136" cy="100811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(0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(2),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(0/1),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ALUOWr</a:t>
              </a:r>
              <a:endParaRPr lang="en-US" altLang="zh-CN" sz="1600" b="1" spc="-100" dirty="0">
                <a:latin typeface="+mn-ea"/>
                <a:ea typeface="+mn-ea"/>
              </a:endParaRPr>
            </a:p>
          </p:txBody>
        </p:sp>
        <p:sp>
          <p:nvSpPr>
            <p:cNvPr id="44" name="Text Box 323"/>
            <p:cNvSpPr txBox="1">
              <a:spLocks noChangeArrowheads="1"/>
            </p:cNvSpPr>
            <p:nvPr/>
          </p:nvSpPr>
          <p:spPr bwMode="auto">
            <a:xfrm>
              <a:off x="1403648" y="4725144"/>
              <a:ext cx="1224136" cy="79208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RegAsrc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(1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RegDsrc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RegWr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</a:p>
          </p:txBody>
        </p:sp>
        <p:sp>
          <p:nvSpPr>
            <p:cNvPr id="45" name="Text Box 323"/>
            <p:cNvSpPr txBox="1">
              <a:spLocks noChangeArrowheads="1"/>
            </p:cNvSpPr>
            <p:nvPr/>
          </p:nvSpPr>
          <p:spPr bwMode="auto">
            <a:xfrm>
              <a:off x="2888813" y="3429000"/>
              <a:ext cx="1179131" cy="100900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(0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(2),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ALUOWr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46" name="Text Box 323"/>
            <p:cNvSpPr txBox="1">
              <a:spLocks noChangeArrowheads="1"/>
            </p:cNvSpPr>
            <p:nvPr/>
          </p:nvSpPr>
          <p:spPr bwMode="auto">
            <a:xfrm>
              <a:off x="2888813" y="4725145"/>
              <a:ext cx="1179131" cy="79208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RegAsrc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(0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RegDsrc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RegWr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</a:p>
          </p:txBody>
        </p:sp>
        <p:sp>
          <p:nvSpPr>
            <p:cNvPr id="47" name="Text Box 323"/>
            <p:cNvSpPr txBox="1">
              <a:spLocks noChangeArrowheads="1"/>
            </p:cNvSpPr>
            <p:nvPr/>
          </p:nvSpPr>
          <p:spPr bwMode="auto">
            <a:xfrm>
              <a:off x="4338412" y="3429000"/>
              <a:ext cx="2393826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(0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ALUOWr</a:t>
              </a:r>
              <a:r>
                <a:rPr lang="en-US" altLang="zh-CN" sz="1600" b="1" spc="-100" dirty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Extctr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48" name="Text Box 323"/>
            <p:cNvSpPr txBox="1">
              <a:spLocks noChangeArrowheads="1"/>
            </p:cNvSpPr>
            <p:nvPr/>
          </p:nvSpPr>
          <p:spPr bwMode="auto">
            <a:xfrm>
              <a:off x="4360884" y="4437111"/>
              <a:ext cx="1165219" cy="50405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MemRd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, WMFC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49" name="Text Box 323"/>
            <p:cNvSpPr txBox="1">
              <a:spLocks noChangeArrowheads="1"/>
            </p:cNvSpPr>
            <p:nvPr/>
          </p:nvSpPr>
          <p:spPr bwMode="auto">
            <a:xfrm>
              <a:off x="5784930" y="4437113"/>
              <a:ext cx="1091324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MemWr</a:t>
              </a:r>
              <a:r>
                <a:rPr lang="en-US" altLang="zh-CN" sz="1600" b="1" spc="-100" dirty="0">
                  <a:latin typeface="+mn-ea"/>
                  <a:ea typeface="+mn-ea"/>
                </a:rPr>
                <a:t>,</a:t>
              </a:r>
              <a:endParaRPr lang="zh-CN" altLang="en-US" sz="1600" b="1" spc="-100" dirty="0">
                <a:latin typeface="+mn-ea"/>
                <a:ea typeface="+mn-ea"/>
              </a:endParaRPr>
            </a:p>
            <a:p>
              <a:pPr algn="l"/>
              <a:r>
                <a:rPr lang="en-US" altLang="zh-CN" sz="1600" b="1" spc="-100" dirty="0" smtClean="0">
                  <a:latin typeface="+mn-ea"/>
                  <a:ea typeface="+mn-ea"/>
                </a:rPr>
                <a:t>WMFC, End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50" name="Text Box 323"/>
            <p:cNvSpPr txBox="1">
              <a:spLocks noChangeArrowheads="1"/>
            </p:cNvSpPr>
            <p:nvPr/>
          </p:nvSpPr>
          <p:spPr bwMode="auto">
            <a:xfrm>
              <a:off x="4355974" y="5229200"/>
              <a:ext cx="2160240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MemRd</a:t>
              </a:r>
              <a:r>
                <a:rPr lang="en-US" altLang="zh-CN" sz="1600" b="1" spc="-100" dirty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RegDsrc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RegWr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</a:p>
          </p:txBody>
        </p:sp>
        <p:sp>
          <p:nvSpPr>
            <p:cNvPr id="51" name="Text Box 323"/>
            <p:cNvSpPr txBox="1">
              <a:spLocks noChangeArrowheads="1"/>
            </p:cNvSpPr>
            <p:nvPr/>
          </p:nvSpPr>
          <p:spPr bwMode="auto">
            <a:xfrm>
              <a:off x="6948264" y="3429000"/>
              <a:ext cx="1506566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PCsrc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(2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PCWr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</a:p>
          </p:txBody>
        </p:sp>
        <p:cxnSp>
          <p:nvCxnSpPr>
            <p:cNvPr id="52" name="直接箭头连接符 51"/>
            <p:cNvCxnSpPr>
              <a:endCxn id="43" idx="0"/>
            </p:cNvCxnSpPr>
            <p:nvPr/>
          </p:nvCxnSpPr>
          <p:spPr bwMode="auto">
            <a:xfrm flipH="1">
              <a:off x="2015716" y="2852936"/>
              <a:ext cx="1764194" cy="5760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3" name="Text Box 63"/>
            <p:cNvSpPr txBox="1">
              <a:spLocks noChangeArrowheads="1"/>
            </p:cNvSpPr>
            <p:nvPr/>
          </p:nvSpPr>
          <p:spPr bwMode="auto">
            <a:xfrm>
              <a:off x="5030333" y="4017985"/>
              <a:ext cx="1115930" cy="2035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C00000"/>
                  </a:solidFill>
                  <a:latin typeface="宋体" pitchFamily="2" charset="-122"/>
                </a:rPr>
                <a:t>lw</a:t>
              </a:r>
              <a:r>
                <a:rPr lang="en-US" altLang="zh-CN" sz="1800" b="1" dirty="0" smtClean="0">
                  <a:solidFill>
                    <a:srgbClr val="C00000"/>
                  </a:solidFill>
                  <a:latin typeface="宋体" pitchFamily="2" charset="-122"/>
                </a:rPr>
                <a:t>     </a:t>
              </a:r>
              <a:r>
                <a:rPr lang="en-US" altLang="zh-CN" sz="1800" b="1" dirty="0" err="1" smtClean="0">
                  <a:solidFill>
                    <a:srgbClr val="C00000"/>
                  </a:solidFill>
                  <a:latin typeface="宋体" pitchFamily="2" charset="-122"/>
                </a:rPr>
                <a:t>sw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cxnSp>
          <p:nvCxnSpPr>
            <p:cNvPr id="54" name="直接箭头连接符 100"/>
            <p:cNvCxnSpPr>
              <a:stCxn id="42" idx="2"/>
            </p:cNvCxnSpPr>
            <p:nvPr/>
          </p:nvCxnSpPr>
          <p:spPr bwMode="auto">
            <a:xfrm rot="16200000" flipH="1">
              <a:off x="8100168" y="2349102"/>
              <a:ext cx="216470" cy="122413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直接箭头连接符 54"/>
            <p:cNvCxnSpPr/>
            <p:nvPr/>
          </p:nvCxnSpPr>
          <p:spPr bwMode="auto">
            <a:xfrm flipH="1">
              <a:off x="2123730" y="1772816"/>
              <a:ext cx="669674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直接箭头连接符 55"/>
            <p:cNvCxnSpPr>
              <a:stCxn id="45" idx="2"/>
              <a:endCxn id="46" idx="0"/>
            </p:cNvCxnSpPr>
            <p:nvPr/>
          </p:nvCxnSpPr>
          <p:spPr bwMode="auto">
            <a:xfrm>
              <a:off x="3478379" y="4438004"/>
              <a:ext cx="0" cy="2871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12" name="组合 111"/>
          <p:cNvGrpSpPr/>
          <p:nvPr/>
        </p:nvGrpSpPr>
        <p:grpSpPr>
          <a:xfrm>
            <a:off x="107504" y="1556792"/>
            <a:ext cx="8746058" cy="3600400"/>
            <a:chOff x="107504" y="2492896"/>
            <a:chExt cx="8746058" cy="3600400"/>
          </a:xfrm>
        </p:grpSpPr>
        <p:sp>
          <p:nvSpPr>
            <p:cNvPr id="111" name="Text Box 63"/>
            <p:cNvSpPr txBox="1">
              <a:spLocks noChangeArrowheads="1"/>
            </p:cNvSpPr>
            <p:nvPr/>
          </p:nvSpPr>
          <p:spPr bwMode="auto">
            <a:xfrm>
              <a:off x="7596336" y="5733256"/>
              <a:ext cx="720080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int_u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10" name="Text Box 63"/>
            <p:cNvSpPr txBox="1">
              <a:spLocks noChangeArrowheads="1"/>
            </p:cNvSpPr>
            <p:nvPr/>
          </p:nvSpPr>
          <p:spPr bwMode="auto">
            <a:xfrm>
              <a:off x="107504" y="3716139"/>
              <a:ext cx="720080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int_o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04" name="Text Box 63"/>
            <p:cNvSpPr txBox="1">
              <a:spLocks noChangeArrowheads="1"/>
            </p:cNvSpPr>
            <p:nvPr/>
          </p:nvSpPr>
          <p:spPr bwMode="auto">
            <a:xfrm>
              <a:off x="6079791" y="2492896"/>
              <a:ext cx="579902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spc="-100" dirty="0" smtClean="0">
                  <a:solidFill>
                    <a:srgbClr val="990099"/>
                  </a:solidFill>
                  <a:latin typeface="宋体" pitchFamily="2" charset="-122"/>
                </a:rPr>
                <a:t>other</a:t>
              </a:r>
              <a:endParaRPr lang="zh-CN" altLang="en-US" sz="1800" b="1" spc="-100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58" name="Text Box 323"/>
            <p:cNvSpPr txBox="1">
              <a:spLocks noChangeArrowheads="1"/>
            </p:cNvSpPr>
            <p:nvPr/>
          </p:nvSpPr>
          <p:spPr bwMode="auto">
            <a:xfrm>
              <a:off x="7596336" y="4005065"/>
              <a:ext cx="1257226" cy="1728192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(1),</a:t>
              </a:r>
            </a:p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(3),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(1),</a:t>
              </a:r>
            </a:p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RetType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IntCause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(12),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CauseWr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,</a:t>
              </a:r>
              <a:r>
                <a:rPr lang="en-US" altLang="zh-CN" sz="1600" b="1" spc="-100" dirty="0">
                  <a:latin typeface="+mn-ea"/>
                </a:rPr>
                <a:t> </a:t>
              </a:r>
              <a:r>
                <a:rPr lang="en-US" altLang="zh-CN" sz="1600" b="1" spc="-100" dirty="0" err="1" smtClean="0">
                  <a:latin typeface="+mn-ea"/>
                </a:rPr>
                <a:t>PCsrc</a:t>
              </a:r>
              <a:r>
                <a:rPr lang="en-US" altLang="zh-CN" sz="1600" b="1" spc="-100" dirty="0" smtClean="0">
                  <a:latin typeface="+mn-ea"/>
                </a:rPr>
                <a:t>(3),</a:t>
              </a:r>
              <a:r>
                <a:rPr lang="en-US" altLang="zh-CN" sz="1600" b="1" spc="-100" dirty="0" err="1" smtClean="0">
                  <a:latin typeface="+mn-ea"/>
                </a:rPr>
                <a:t>PCWr</a:t>
              </a:r>
              <a:endParaRPr lang="en-US" altLang="zh-CN" sz="1600" b="1" spc="-100" dirty="0">
                <a:latin typeface="+mn-ea"/>
                <a:ea typeface="+mn-ea"/>
              </a:endParaRPr>
            </a:p>
          </p:txBody>
        </p:sp>
        <p:cxnSp>
          <p:nvCxnSpPr>
            <p:cNvPr id="62" name="直接箭头连接符 61"/>
            <p:cNvCxnSpPr/>
            <p:nvPr/>
          </p:nvCxnSpPr>
          <p:spPr bwMode="auto">
            <a:xfrm>
              <a:off x="8748464" y="5733256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直接箭头连接符 62"/>
            <p:cNvCxnSpPr/>
            <p:nvPr/>
          </p:nvCxnSpPr>
          <p:spPr bwMode="auto">
            <a:xfrm flipH="1">
              <a:off x="8748464" y="3285430"/>
              <a:ext cx="2" cy="73255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直接箭头连接符 68"/>
            <p:cNvCxnSpPr/>
            <p:nvPr/>
          </p:nvCxnSpPr>
          <p:spPr bwMode="auto">
            <a:xfrm>
              <a:off x="6084167" y="2780928"/>
              <a:ext cx="2664298" cy="50450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77" name="Text Box 323"/>
            <p:cNvSpPr txBox="1">
              <a:spLocks noChangeArrowheads="1"/>
            </p:cNvSpPr>
            <p:nvPr/>
          </p:nvSpPr>
          <p:spPr bwMode="auto">
            <a:xfrm>
              <a:off x="107504" y="4005065"/>
              <a:ext cx="1257226" cy="1728192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(1),</a:t>
              </a:r>
            </a:p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(3),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(1),</a:t>
              </a:r>
            </a:p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RetType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IntCause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(12),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CauseWr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,</a:t>
              </a:r>
              <a:r>
                <a:rPr lang="en-US" altLang="zh-CN" sz="1600" b="1" spc="-100" dirty="0">
                  <a:latin typeface="+mn-ea"/>
                </a:rPr>
                <a:t> </a:t>
              </a:r>
              <a:r>
                <a:rPr lang="en-US" altLang="zh-CN" sz="1600" b="1" spc="-100" dirty="0" err="1" smtClean="0">
                  <a:latin typeface="+mn-ea"/>
                </a:rPr>
                <a:t>PCsrc</a:t>
              </a:r>
              <a:r>
                <a:rPr lang="en-US" altLang="zh-CN" sz="1600" b="1" spc="-100" dirty="0" smtClean="0">
                  <a:latin typeface="+mn-ea"/>
                </a:rPr>
                <a:t>(3),</a:t>
              </a:r>
              <a:r>
                <a:rPr lang="en-US" altLang="zh-CN" sz="1600" b="1" spc="-100" dirty="0" err="1" smtClean="0">
                  <a:latin typeface="+mn-ea"/>
                </a:rPr>
                <a:t>PCWr</a:t>
              </a:r>
              <a:endParaRPr lang="en-US" altLang="zh-CN" sz="1600" b="1" spc="-100" dirty="0">
                <a:latin typeface="+mn-ea"/>
                <a:ea typeface="+mn-ea"/>
              </a:endParaRPr>
            </a:p>
          </p:txBody>
        </p:sp>
        <p:cxnSp>
          <p:nvCxnSpPr>
            <p:cNvPr id="78" name="直接箭头连接符 77"/>
            <p:cNvCxnSpPr/>
            <p:nvPr/>
          </p:nvCxnSpPr>
          <p:spPr bwMode="auto">
            <a:xfrm>
              <a:off x="683568" y="5733256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80"/>
            <p:cNvCxnSpPr/>
            <p:nvPr/>
          </p:nvCxnSpPr>
          <p:spPr bwMode="auto">
            <a:xfrm rot="10800000" flipV="1">
              <a:off x="1364729" y="5517232"/>
              <a:ext cx="614982" cy="144016"/>
            </a:xfrm>
            <a:prstGeom prst="bentConnector3">
              <a:avLst>
                <a:gd name="adj1" fmla="val 1677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6" name="Text Box 63"/>
            <p:cNvSpPr txBox="1">
              <a:spLocks noChangeArrowheads="1"/>
            </p:cNvSpPr>
            <p:nvPr/>
          </p:nvSpPr>
          <p:spPr bwMode="auto">
            <a:xfrm>
              <a:off x="1547664" y="5691728"/>
              <a:ext cx="288032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OF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01" name="Text Box 63"/>
            <p:cNvSpPr txBox="1">
              <a:spLocks noChangeArrowheads="1"/>
            </p:cNvSpPr>
            <p:nvPr/>
          </p:nvSpPr>
          <p:spPr bwMode="auto">
            <a:xfrm>
              <a:off x="2195736" y="5701883"/>
              <a:ext cx="39239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NOF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</p:grpSp>
      <p:sp>
        <p:nvSpPr>
          <p:cNvPr id="109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3336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" name="Text Box 82"/>
          <p:cNvSpPr txBox="1">
            <a:spLocks noChangeArrowheads="1"/>
          </p:cNvSpPr>
          <p:nvPr/>
        </p:nvSpPr>
        <p:spPr bwMode="auto">
          <a:xfrm>
            <a:off x="179512" y="274185"/>
            <a:ext cx="8856984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指令执行过程状态转换图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 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假设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OF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＝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1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时也写</a:t>
            </a:r>
            <a:r>
              <a:rPr lang="en-US" altLang="zh-CN" sz="2200" b="1" dirty="0">
                <a:latin typeface="宋体" panose="02010600030101010101" pitchFamily="2" charset="-122"/>
              </a:rPr>
              <a:t>GPRs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114" name="Text Box 82"/>
          <p:cNvSpPr txBox="1">
            <a:spLocks noChangeArrowheads="1"/>
          </p:cNvSpPr>
          <p:nvPr/>
        </p:nvSpPr>
        <p:spPr bwMode="auto">
          <a:xfrm>
            <a:off x="179512" y="5229200"/>
            <a:ext cx="8784976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CU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的设计：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增加</a:t>
            </a:r>
            <a:r>
              <a:rPr lang="zh-CN" altLang="en-US" b="1" dirty="0" smtClean="0">
                <a:latin typeface="宋体" panose="02010600030101010101" pitchFamily="2" charset="-122"/>
              </a:rPr>
              <a:t>一个节拍信号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由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Event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触发产生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，其余类似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72" name="Text Box 4"/>
          <p:cNvSpPr txBox="1">
            <a:spLocks noChangeArrowheads="1"/>
          </p:cNvSpPr>
          <p:nvPr/>
        </p:nvSpPr>
        <p:spPr bwMode="auto">
          <a:xfrm>
            <a:off x="179389" y="5949280"/>
            <a:ext cx="3744538" cy="42473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5-4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dirty="0" smtClean="0">
                <a:latin typeface="宋体" pitchFamily="2" charset="-122"/>
              </a:rPr>
              <a:t>P238—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25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7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964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72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1036-2C3F-40DC-8AB0-0CCBEF215BFE}" type="slidenum">
              <a:rPr lang="en-US" altLang="zh-CN"/>
              <a:pPr/>
              <a:t>94</a:t>
            </a:fld>
            <a:endParaRPr lang="en-US" altLang="zh-CN"/>
          </a:p>
        </p:txBody>
      </p:sp>
      <p:sp>
        <p:nvSpPr>
          <p:cNvPr id="210128" name="Text Box 208"/>
          <p:cNvSpPr txBox="1">
            <a:spLocks noChangeArrowheads="1"/>
          </p:cNvSpPr>
          <p:nvPr/>
        </p:nvSpPr>
        <p:spPr bwMode="auto">
          <a:xfrm>
            <a:off x="838200" y="323945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宋体" pitchFamily="2" charset="-122"/>
              </a:rPr>
              <a:t>§5.6  </a:t>
            </a:r>
            <a:r>
              <a:rPr lang="zh-CN" altLang="en-US" sz="3200" b="1" dirty="0" smtClean="0">
                <a:latin typeface="宋体" pitchFamily="2" charset="-122"/>
              </a:rPr>
              <a:t>指令流水线技术</a:t>
            </a:r>
            <a:endParaRPr lang="zh-CN" altLang="en-US" sz="3200" b="1" dirty="0">
              <a:latin typeface="宋体" pitchFamily="2" charset="-122"/>
            </a:endParaRPr>
          </a:p>
        </p:txBody>
      </p:sp>
      <p:sp>
        <p:nvSpPr>
          <p:cNvPr id="210129" name="Text Box 209"/>
          <p:cNvSpPr txBox="1">
            <a:spLocks noChangeArrowheads="1"/>
          </p:cNvSpPr>
          <p:nvPr/>
        </p:nvSpPr>
        <p:spPr bwMode="auto">
          <a:xfrm>
            <a:off x="179388" y="1586448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指令流水线概述</a:t>
            </a:r>
            <a:endParaRPr lang="zh-CN" altLang="en-US" sz="2800" b="1" dirty="0">
              <a:latin typeface="宋体" pitchFamily="2" charset="-122"/>
            </a:endParaRPr>
          </a:p>
        </p:txBody>
      </p:sp>
      <p:sp>
        <p:nvSpPr>
          <p:cNvPr id="210137" name="Text Box 217"/>
          <p:cNvSpPr txBox="1">
            <a:spLocks noChangeArrowheads="1"/>
          </p:cNvSpPr>
          <p:nvPr/>
        </p:nvSpPr>
        <p:spPr bwMode="auto">
          <a:xfrm>
            <a:off x="179388" y="217756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指令执行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过程的部件使用状况：</a:t>
            </a:r>
            <a:endParaRPr lang="zh-CN" altLang="en-US" b="1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210223" name="AutoShape 30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17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 Box 217"/>
          <p:cNvSpPr txBox="1">
            <a:spLocks noChangeArrowheads="1"/>
          </p:cNvSpPr>
          <p:nvPr/>
        </p:nvSpPr>
        <p:spPr bwMode="auto">
          <a:xfrm>
            <a:off x="179263" y="994265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并行性：</a:t>
            </a:r>
            <a:r>
              <a:rPr lang="zh-CN" altLang="en-US" b="1" dirty="0" smtClean="0">
                <a:latin typeface="宋体" pitchFamily="2" charset="-122"/>
              </a:rPr>
              <a:t>包括同时性、并发性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043608" y="2753633"/>
            <a:ext cx="7567663" cy="1219771"/>
            <a:chOff x="899592" y="2785492"/>
            <a:chExt cx="7567663" cy="1219771"/>
          </a:xfrm>
        </p:grpSpPr>
        <p:sp>
          <p:nvSpPr>
            <p:cNvPr id="210141" name="Text Box 221"/>
            <p:cNvSpPr txBox="1">
              <a:spLocks noChangeArrowheads="1"/>
            </p:cNvSpPr>
            <p:nvPr/>
          </p:nvSpPr>
          <p:spPr bwMode="auto">
            <a:xfrm>
              <a:off x="899592" y="2785492"/>
              <a:ext cx="648072" cy="57150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just" eaLnBrk="0" hangingPunct="0"/>
              <a:r>
                <a:rPr kumimoji="0" lang="zh-CN" altLang="en-US" sz="1800" b="1" dirty="0" smtClean="0">
                  <a:latin typeface="宋体" pitchFamily="2" charset="-122"/>
                </a:rPr>
                <a:t>执行</a:t>
              </a:r>
              <a:endParaRPr kumimoji="0" lang="en-US" altLang="zh-CN" sz="1800" b="1" dirty="0" smtClean="0">
                <a:latin typeface="宋体" pitchFamily="2" charset="-122"/>
              </a:endParaRPr>
            </a:p>
            <a:p>
              <a:pPr algn="just" eaLnBrk="0" hangingPunct="0"/>
              <a:r>
                <a:rPr kumimoji="0" lang="zh-CN" altLang="en-US" sz="1800" b="1" dirty="0" smtClean="0">
                  <a:latin typeface="宋体" pitchFamily="2" charset="-122"/>
                </a:rPr>
                <a:t>过程</a:t>
              </a:r>
              <a:r>
                <a:rPr kumimoji="0" lang="en-US" altLang="zh-CN" sz="1800" b="1" dirty="0">
                  <a:latin typeface="宋体" pitchFamily="2" charset="-122"/>
                </a:rPr>
                <a:t>:</a:t>
              </a:r>
            </a:p>
          </p:txBody>
        </p:sp>
        <p:sp>
          <p:nvSpPr>
            <p:cNvPr id="210142" name="Text Box 222"/>
            <p:cNvSpPr txBox="1">
              <a:spLocks noChangeArrowheads="1"/>
            </p:cNvSpPr>
            <p:nvPr/>
          </p:nvSpPr>
          <p:spPr bwMode="auto">
            <a:xfrm>
              <a:off x="1619673" y="2785492"/>
              <a:ext cx="1086942" cy="5715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取</a:t>
              </a:r>
              <a:r>
                <a:rPr kumimoji="0" lang="zh-CN" altLang="en-US" sz="1800" b="1" dirty="0" smtClean="0">
                  <a:latin typeface="宋体" pitchFamily="2" charset="-122"/>
                </a:rPr>
                <a:t>指</a:t>
              </a:r>
              <a:endParaRPr kumimoji="0" lang="en-US" altLang="zh-CN" sz="1800" b="1" dirty="0" smtClean="0">
                <a:latin typeface="宋体" pitchFamily="2" charset="-122"/>
              </a:endParaRPr>
            </a:p>
            <a:p>
              <a:pPr eaLnBrk="0" hangingPunct="0"/>
              <a:r>
                <a:rPr kumimoji="0" lang="en-US" altLang="zh-CN" sz="1800" b="1" dirty="0" smtClean="0">
                  <a:latin typeface="宋体" pitchFamily="2" charset="-122"/>
                </a:rPr>
                <a:t>(IF)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10143" name="Text Box 223"/>
            <p:cNvSpPr txBox="1">
              <a:spLocks noChangeArrowheads="1"/>
            </p:cNvSpPr>
            <p:nvPr/>
          </p:nvSpPr>
          <p:spPr bwMode="auto">
            <a:xfrm>
              <a:off x="4503787" y="2785492"/>
              <a:ext cx="1076325" cy="5715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取</a:t>
              </a:r>
              <a:r>
                <a:rPr kumimoji="0" lang="zh-CN" altLang="en-US" sz="1800" b="1" dirty="0" smtClean="0">
                  <a:latin typeface="宋体" pitchFamily="2" charset="-122"/>
                </a:rPr>
                <a:t>操作数</a:t>
              </a:r>
              <a:endParaRPr kumimoji="0" lang="en-US" altLang="zh-CN" sz="1800" b="1" dirty="0" smtClean="0">
                <a:latin typeface="宋体" pitchFamily="2" charset="-122"/>
              </a:endParaRPr>
            </a:p>
            <a:p>
              <a:pPr eaLnBrk="0" hangingPunct="0"/>
              <a:r>
                <a:rPr kumimoji="0" lang="en-US" altLang="zh-CN" sz="1800" b="1" dirty="0" smtClean="0">
                  <a:latin typeface="宋体" pitchFamily="2" charset="-122"/>
                </a:rPr>
                <a:t>(OF)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10144" name="Text Box 224"/>
            <p:cNvSpPr txBox="1">
              <a:spLocks noChangeArrowheads="1"/>
            </p:cNvSpPr>
            <p:nvPr/>
          </p:nvSpPr>
          <p:spPr bwMode="auto">
            <a:xfrm>
              <a:off x="5940151" y="2785492"/>
              <a:ext cx="1086943" cy="5715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 smtClean="0">
                  <a:latin typeface="宋体" pitchFamily="2" charset="-122"/>
                </a:rPr>
                <a:t>执行操作</a:t>
              </a:r>
              <a:endParaRPr kumimoji="0" lang="en-US" altLang="zh-CN" sz="1800" b="1" dirty="0" smtClean="0">
                <a:latin typeface="宋体" pitchFamily="2" charset="-122"/>
              </a:endParaRPr>
            </a:p>
            <a:p>
              <a:pPr eaLnBrk="0" hangingPunct="0"/>
              <a:r>
                <a:rPr kumimoji="0" lang="en-US" altLang="zh-CN" sz="1800" b="1" dirty="0" smtClean="0">
                  <a:latin typeface="宋体" pitchFamily="2" charset="-122"/>
                </a:rPr>
                <a:t>(EX)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10145" name="Text Box 225"/>
            <p:cNvSpPr txBox="1">
              <a:spLocks noChangeArrowheads="1"/>
            </p:cNvSpPr>
            <p:nvPr/>
          </p:nvSpPr>
          <p:spPr bwMode="auto">
            <a:xfrm>
              <a:off x="7380312" y="2785492"/>
              <a:ext cx="1086943" cy="5715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写</a:t>
              </a:r>
              <a:r>
                <a:rPr kumimoji="0" lang="zh-CN" altLang="en-US" sz="1800" b="1" dirty="0" smtClean="0">
                  <a:latin typeface="宋体" pitchFamily="2" charset="-122"/>
                </a:rPr>
                <a:t>结果</a:t>
              </a:r>
              <a:endParaRPr kumimoji="0" lang="en-US" altLang="zh-CN" sz="1800" b="1" dirty="0" smtClean="0">
                <a:latin typeface="宋体" pitchFamily="2" charset="-122"/>
              </a:endParaRPr>
            </a:p>
            <a:p>
              <a:pPr eaLnBrk="0" hangingPunct="0"/>
              <a:r>
                <a:rPr kumimoji="0" lang="en-US" altLang="zh-CN" sz="1800" b="1" dirty="0" smtClean="0">
                  <a:latin typeface="宋体" pitchFamily="2" charset="-122"/>
                </a:rPr>
                <a:t>(WB)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10150" name="Text Box 230"/>
            <p:cNvSpPr txBox="1">
              <a:spLocks noChangeArrowheads="1"/>
            </p:cNvSpPr>
            <p:nvPr/>
          </p:nvSpPr>
          <p:spPr bwMode="auto">
            <a:xfrm>
              <a:off x="899592" y="3433564"/>
              <a:ext cx="648072" cy="57150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just" eaLnBrk="0" hangingPunct="0"/>
              <a:r>
                <a:rPr kumimoji="0" lang="zh-CN" altLang="en-US" sz="1800" b="1" dirty="0" smtClean="0">
                  <a:latin typeface="宋体" pitchFamily="2" charset="-122"/>
                </a:rPr>
                <a:t>使用</a:t>
              </a:r>
              <a:endParaRPr kumimoji="0" lang="en-US" altLang="zh-CN" sz="1800" b="1" dirty="0" smtClean="0">
                <a:latin typeface="宋体" pitchFamily="2" charset="-122"/>
              </a:endParaRPr>
            </a:p>
            <a:p>
              <a:pPr algn="just" eaLnBrk="0" hangingPunct="0"/>
              <a:r>
                <a:rPr kumimoji="0" lang="zh-CN" altLang="en-US" sz="1800" b="1" dirty="0" smtClean="0">
                  <a:latin typeface="宋体" pitchFamily="2" charset="-122"/>
                </a:rPr>
                <a:t>部件</a:t>
              </a:r>
              <a:r>
                <a:rPr kumimoji="0" lang="en-US" altLang="zh-CN" sz="1800" b="1" dirty="0">
                  <a:latin typeface="宋体" pitchFamily="2" charset="-122"/>
                </a:rPr>
                <a:t>:</a:t>
              </a:r>
            </a:p>
          </p:txBody>
        </p:sp>
        <p:sp>
          <p:nvSpPr>
            <p:cNvPr id="210151" name="Text Box 231"/>
            <p:cNvSpPr txBox="1">
              <a:spLocks noChangeArrowheads="1"/>
            </p:cNvSpPr>
            <p:nvPr/>
          </p:nvSpPr>
          <p:spPr bwMode="auto">
            <a:xfrm>
              <a:off x="1619672" y="3428802"/>
              <a:ext cx="1086943" cy="57626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1800" b="1" dirty="0">
                  <a:latin typeface="宋体" pitchFamily="2" charset="-122"/>
                </a:rPr>
                <a:t>PC</a:t>
              </a:r>
              <a:r>
                <a:rPr kumimoji="0" lang="zh-CN" altLang="en-US" sz="1800" b="1" dirty="0">
                  <a:latin typeface="宋体" pitchFamily="2" charset="-122"/>
                </a:rPr>
                <a:t>、</a:t>
              </a:r>
              <a:r>
                <a:rPr kumimoji="0" lang="en-US" altLang="zh-CN" sz="1800" b="1" dirty="0" smtClean="0">
                  <a:latin typeface="宋体" pitchFamily="2" charset="-122"/>
                </a:rPr>
                <a:t>IR</a:t>
              </a:r>
              <a:r>
                <a:rPr kumimoji="0" lang="zh-CN" altLang="en-US" sz="1800" b="1" dirty="0" smtClean="0">
                  <a:latin typeface="宋体" pitchFamily="2" charset="-122"/>
                </a:rPr>
                <a:t>、</a:t>
              </a:r>
              <a:endParaRPr kumimoji="0" lang="en-US" altLang="zh-CN" sz="1800" b="1" dirty="0" smtClean="0">
                <a:latin typeface="宋体" pitchFamily="2" charset="-122"/>
              </a:endParaRPr>
            </a:p>
            <a:p>
              <a:pPr eaLnBrk="0" hangingPunct="0"/>
              <a:r>
                <a:rPr kumimoji="0" lang="en-US" altLang="zh-CN" sz="1800" b="1" dirty="0" smtClean="0">
                  <a:latin typeface="宋体" pitchFamily="2" charset="-122"/>
                </a:rPr>
                <a:t>ALU</a:t>
              </a:r>
              <a:r>
                <a:rPr kumimoji="0" lang="zh-CN" altLang="en-US" sz="1800" b="1" dirty="0" smtClean="0">
                  <a:latin typeface="宋体" pitchFamily="2" charset="-122"/>
                </a:rPr>
                <a:t>、</a:t>
              </a:r>
              <a:r>
                <a:rPr kumimoji="0" lang="en-US" altLang="zh-CN" sz="1800" b="1" dirty="0" smtClean="0">
                  <a:latin typeface="宋体" pitchFamily="2" charset="-122"/>
                </a:rPr>
                <a:t>MEM</a:t>
              </a:r>
            </a:p>
          </p:txBody>
        </p:sp>
        <p:sp>
          <p:nvSpPr>
            <p:cNvPr id="210153" name="Text Box 233"/>
            <p:cNvSpPr txBox="1">
              <a:spLocks noChangeArrowheads="1"/>
            </p:cNvSpPr>
            <p:nvPr/>
          </p:nvSpPr>
          <p:spPr bwMode="auto">
            <a:xfrm>
              <a:off x="4499471" y="3428802"/>
              <a:ext cx="1082179" cy="57626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1800" b="1" dirty="0" smtClean="0">
                  <a:latin typeface="宋体" pitchFamily="2" charset="-122"/>
                </a:rPr>
                <a:t>GPRs</a:t>
              </a:r>
              <a:endParaRPr kumimoji="0"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或</a:t>
              </a:r>
              <a:r>
                <a:rPr kumimoji="0"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210154" name="Text Box 234"/>
            <p:cNvSpPr txBox="1">
              <a:spLocks noChangeArrowheads="1"/>
            </p:cNvSpPr>
            <p:nvPr/>
          </p:nvSpPr>
          <p:spPr bwMode="auto">
            <a:xfrm>
              <a:off x="5939184" y="3428802"/>
              <a:ext cx="1087910" cy="57626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1800" b="1" dirty="0">
                  <a:latin typeface="宋体" pitchFamily="2" charset="-122"/>
                </a:rPr>
                <a:t>ALU</a:t>
              </a:r>
              <a:r>
                <a:rPr kumimoji="0" lang="zh-CN" altLang="en-US" sz="1800" b="1" dirty="0">
                  <a:latin typeface="宋体" pitchFamily="2" charset="-122"/>
                </a:rPr>
                <a:t>及</a:t>
              </a:r>
              <a:r>
                <a:rPr kumimoji="0" lang="en-US" altLang="zh-CN" sz="1800" b="1" dirty="0">
                  <a:latin typeface="宋体" pitchFamily="2" charset="-122"/>
                </a:rPr>
                <a:t>PSW</a:t>
              </a:r>
            </a:p>
          </p:txBody>
        </p:sp>
        <p:sp>
          <p:nvSpPr>
            <p:cNvPr id="210155" name="Text Box 235"/>
            <p:cNvSpPr txBox="1">
              <a:spLocks noChangeArrowheads="1"/>
            </p:cNvSpPr>
            <p:nvPr/>
          </p:nvSpPr>
          <p:spPr bwMode="auto">
            <a:xfrm>
              <a:off x="7380311" y="3428802"/>
              <a:ext cx="1086943" cy="57626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1800" b="1" dirty="0" smtClean="0">
                  <a:latin typeface="宋体" pitchFamily="2" charset="-122"/>
                </a:rPr>
                <a:t>GPRs</a:t>
              </a:r>
              <a:r>
                <a:rPr kumimoji="0" lang="zh-CN" altLang="en-US" sz="1800" b="1" dirty="0" smtClean="0">
                  <a:latin typeface="宋体" pitchFamily="2" charset="-122"/>
                </a:rPr>
                <a:t>或</a:t>
              </a:r>
              <a:r>
                <a:rPr kumimoji="0" lang="en-US" altLang="zh-CN" sz="1800" b="1" dirty="0">
                  <a:latin typeface="宋体" pitchFamily="2" charset="-122"/>
                </a:rPr>
                <a:t>PC</a:t>
              </a:r>
            </a:p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或</a:t>
              </a:r>
              <a:r>
                <a:rPr kumimoji="0"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66" name="Text Box 222"/>
            <p:cNvSpPr txBox="1">
              <a:spLocks noChangeArrowheads="1"/>
            </p:cNvSpPr>
            <p:nvPr/>
          </p:nvSpPr>
          <p:spPr bwMode="auto">
            <a:xfrm>
              <a:off x="3059832" y="2785492"/>
              <a:ext cx="1080120" cy="5715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 smtClean="0">
                  <a:latin typeface="宋体" pitchFamily="2" charset="-122"/>
                </a:rPr>
                <a:t>译码</a:t>
              </a:r>
              <a:endParaRPr kumimoji="0" lang="en-US" altLang="zh-CN" sz="1800" b="1" dirty="0" smtClean="0">
                <a:latin typeface="宋体" pitchFamily="2" charset="-122"/>
              </a:endParaRPr>
            </a:p>
            <a:p>
              <a:pPr eaLnBrk="0" hangingPunct="0"/>
              <a:r>
                <a:rPr kumimoji="0" lang="en-US" altLang="zh-CN" sz="1800" b="1" dirty="0" smtClean="0">
                  <a:latin typeface="宋体" pitchFamily="2" charset="-122"/>
                </a:rPr>
                <a:t>(ID)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3" name="直接箭头连接符 2"/>
            <p:cNvCxnSpPr>
              <a:stCxn id="210142" idx="3"/>
              <a:endCxn id="66" idx="1"/>
            </p:cNvCxnSpPr>
            <p:nvPr/>
          </p:nvCxnSpPr>
          <p:spPr bwMode="auto">
            <a:xfrm>
              <a:off x="2706615" y="3071242"/>
              <a:ext cx="35321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1" name="直接箭头连接符 70"/>
            <p:cNvCxnSpPr>
              <a:stCxn id="66" idx="3"/>
              <a:endCxn id="210143" idx="1"/>
            </p:cNvCxnSpPr>
            <p:nvPr/>
          </p:nvCxnSpPr>
          <p:spPr bwMode="auto">
            <a:xfrm>
              <a:off x="4139952" y="3071242"/>
              <a:ext cx="36383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80"/>
            <p:cNvCxnSpPr>
              <a:stCxn id="210143" idx="3"/>
              <a:endCxn id="210144" idx="1"/>
            </p:cNvCxnSpPr>
            <p:nvPr/>
          </p:nvCxnSpPr>
          <p:spPr bwMode="auto">
            <a:xfrm>
              <a:off x="5580112" y="3071242"/>
              <a:ext cx="36003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9" name="直接箭头连接符 88"/>
            <p:cNvCxnSpPr>
              <a:stCxn id="210144" idx="3"/>
              <a:endCxn id="210145" idx="1"/>
            </p:cNvCxnSpPr>
            <p:nvPr/>
          </p:nvCxnSpPr>
          <p:spPr bwMode="auto">
            <a:xfrm>
              <a:off x="7027094" y="3071242"/>
              <a:ext cx="35321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6" name="Text Box 231"/>
            <p:cNvSpPr txBox="1">
              <a:spLocks noChangeArrowheads="1"/>
            </p:cNvSpPr>
            <p:nvPr/>
          </p:nvSpPr>
          <p:spPr bwMode="auto">
            <a:xfrm>
              <a:off x="3053009" y="3429000"/>
              <a:ext cx="1086943" cy="57626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1800" b="1" dirty="0" smtClean="0">
                  <a:latin typeface="宋体" pitchFamily="2" charset="-122"/>
                </a:rPr>
                <a:t>ID</a:t>
              </a:r>
              <a:r>
                <a:rPr kumimoji="0" lang="zh-CN" altLang="en-US" sz="1800" b="1" dirty="0" smtClean="0">
                  <a:latin typeface="宋体" pitchFamily="2" charset="-122"/>
                </a:rPr>
                <a:t>、</a:t>
              </a:r>
              <a:r>
                <a:rPr kumimoji="0" lang="en-US" altLang="zh-CN" sz="1800" b="1" dirty="0" smtClean="0">
                  <a:latin typeface="宋体" pitchFamily="2" charset="-122"/>
                </a:rPr>
                <a:t>PSW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98" name="Text Box 116"/>
          <p:cNvSpPr txBox="1">
            <a:spLocks noChangeArrowheads="1"/>
          </p:cNvSpPr>
          <p:nvPr/>
        </p:nvSpPr>
        <p:spPr bwMode="auto">
          <a:xfrm>
            <a:off x="179388" y="4049777"/>
            <a:ext cx="8785100" cy="885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特征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部件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很少</a:t>
            </a:r>
            <a:r>
              <a:rPr lang="zh-CN" altLang="en-US" b="1" u="sng" dirty="0" smtClean="0">
                <a:latin typeface="宋体" pitchFamily="2" charset="-122"/>
              </a:rPr>
              <a:t>复用</a:t>
            </a:r>
            <a:r>
              <a:rPr lang="en-US" altLang="zh-CN" sz="2000" b="1" dirty="0" smtClean="0">
                <a:latin typeface="宋体" pitchFamily="2" charset="-122"/>
              </a:rPr>
              <a:t>(ALU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 smtClean="0">
                <a:latin typeface="宋体" pitchFamily="2" charset="-122"/>
              </a:rPr>
              <a:t>MEM)</a:t>
            </a:r>
            <a:r>
              <a:rPr lang="zh-CN" altLang="en-US" b="1" dirty="0" smtClean="0">
                <a:latin typeface="宋体" pitchFamily="2" charset="-122"/>
              </a:rPr>
              <a:t>，复用的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频率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很低</a:t>
            </a:r>
            <a:endParaRPr lang="zh-CN" altLang="en-US" sz="2000" b="1" u="sng" dirty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000" b="1" dirty="0" smtClean="0">
                <a:latin typeface="宋体" pitchFamily="2" charset="-122"/>
              </a:rPr>
              <a:t>                         </a:t>
            </a:r>
            <a:r>
              <a:rPr lang="zh-CN" altLang="en-US" sz="2000" dirty="0" smtClean="0">
                <a:latin typeface="宋体" pitchFamily="2" charset="-122"/>
              </a:rPr>
              <a:t>└</a:t>
            </a:r>
            <a:r>
              <a:rPr lang="zh-CN" altLang="en-US" sz="2000" b="1" dirty="0" smtClean="0">
                <a:latin typeface="宋体" pitchFamily="2" charset="-122"/>
              </a:rPr>
              <a:t>←不冲突的操作除外</a:t>
            </a:r>
            <a:r>
              <a:rPr lang="en-US" altLang="zh-CN" sz="1800" b="1" dirty="0" smtClean="0">
                <a:latin typeface="宋体" pitchFamily="2" charset="-122"/>
              </a:rPr>
              <a:t>(GPRs</a:t>
            </a:r>
            <a:r>
              <a:rPr lang="zh-CN" altLang="en-US" sz="1800" b="1" dirty="0" smtClean="0">
                <a:latin typeface="宋体" pitchFamily="2" charset="-122"/>
              </a:rPr>
              <a:t>读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写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2000" b="1" u="sng" dirty="0">
              <a:latin typeface="宋体" pitchFamily="2" charset="-122"/>
            </a:endParaRPr>
          </a:p>
        </p:txBody>
      </p:sp>
      <p:sp>
        <p:nvSpPr>
          <p:cNvPr id="99" name="Text Box 217"/>
          <p:cNvSpPr txBox="1">
            <a:spLocks noChangeArrowheads="1"/>
          </p:cNvSpPr>
          <p:nvPr/>
        </p:nvSpPr>
        <p:spPr bwMode="auto">
          <a:xfrm>
            <a:off x="179512" y="4797152"/>
            <a:ext cx="878522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执行性能的优化：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重叠</a:t>
            </a:r>
            <a:r>
              <a:rPr lang="zh-CN" altLang="en-US" b="1" dirty="0">
                <a:latin typeface="宋体" pitchFamily="2" charset="-122"/>
              </a:rPr>
              <a:t>指令执行过程</a:t>
            </a:r>
            <a:r>
              <a:rPr lang="zh-CN" altLang="en-US" b="1" dirty="0" smtClean="0">
                <a:latin typeface="宋体" pitchFamily="2" charset="-122"/>
              </a:rPr>
              <a:t>，缩短指令周期的平均值</a:t>
            </a:r>
            <a:endParaRPr lang="en-US" altLang="zh-CN" b="1" dirty="0" smtClean="0">
              <a:latin typeface="宋体" pitchFamily="2" charset="-122"/>
            </a:endParaRPr>
          </a:p>
          <a:p>
            <a:pPr algn="l"/>
            <a:r>
              <a:rPr lang="en-US" altLang="zh-CN" sz="2000" b="1" dirty="0" smtClean="0">
                <a:latin typeface="宋体" pitchFamily="2" charset="-122"/>
              </a:rPr>
              <a:t>       (</a:t>
            </a:r>
            <a:r>
              <a:rPr lang="zh-CN" altLang="en-US" sz="2000" b="1" dirty="0" smtClean="0">
                <a:latin typeface="宋体" pitchFamily="2" charset="-122"/>
              </a:rPr>
              <a:t>如</a:t>
            </a:r>
            <a:r>
              <a:rPr lang="en-US" altLang="zh-CN" sz="2000" b="1" dirty="0" smtClean="0">
                <a:latin typeface="宋体" pitchFamily="2" charset="-122"/>
              </a:rPr>
              <a:t>IF+ID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 smtClean="0">
                <a:latin typeface="宋体" pitchFamily="2" charset="-122"/>
              </a:rPr>
              <a:t>OF+EX+WB)</a:t>
            </a:r>
            <a:endParaRPr lang="zh-CN" altLang="en-US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129" grpId="0" animBg="1"/>
      <p:bldP spid="210137" grpId="0"/>
      <p:bldP spid="98" grpId="0"/>
      <p:bldP spid="99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5EAB-ED8D-4722-9244-3DC0EA995669}" type="slidenum">
              <a:rPr lang="en-US" altLang="zh-CN"/>
              <a:pPr/>
              <a:t>95</a:t>
            </a:fld>
            <a:endParaRPr lang="en-US" altLang="zh-CN" dirty="0"/>
          </a:p>
        </p:txBody>
      </p:sp>
      <p:sp>
        <p:nvSpPr>
          <p:cNvPr id="546972" name="AutoShape 15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175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" name="Text Box 17"/>
          <p:cNvSpPr txBox="1">
            <a:spLocks noChangeArrowheads="1"/>
          </p:cNvSpPr>
          <p:nvPr/>
        </p:nvSpPr>
        <p:spPr bwMode="auto">
          <a:xfrm>
            <a:off x="179388" y="260648"/>
            <a:ext cx="3421421" cy="3781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、指令流水线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的概念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基本思想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14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基本组成：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3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工作原理：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87" name="Text Box 18"/>
          <p:cNvSpPr txBox="1">
            <a:spLocks noChangeArrowheads="1"/>
          </p:cNvSpPr>
          <p:nvPr/>
        </p:nvSpPr>
        <p:spPr bwMode="auto">
          <a:xfrm>
            <a:off x="2121769" y="727536"/>
            <a:ext cx="677071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152650" indent="-2152650" algn="l">
              <a:lnSpc>
                <a:spcPct val="125000"/>
              </a:lnSpc>
            </a:pPr>
            <a:r>
              <a:rPr lang="zh-CN" altLang="en-US" b="1" spc="-50" dirty="0" smtClean="0">
                <a:latin typeface="宋体" pitchFamily="2" charset="-122"/>
              </a:rPr>
              <a:t>指令</a:t>
            </a:r>
            <a:r>
              <a:rPr lang="zh-CN" altLang="en-US" b="1" spc="-50" dirty="0">
                <a:latin typeface="宋体" pitchFamily="2" charset="-122"/>
              </a:rPr>
              <a:t>执行</a:t>
            </a:r>
            <a:r>
              <a:rPr lang="zh-CN" altLang="en-US" b="1" spc="-50" dirty="0" smtClean="0">
                <a:latin typeface="宋体" pitchFamily="2" charset="-122"/>
              </a:rPr>
              <a:t>过程分为</a:t>
            </a:r>
            <a:r>
              <a:rPr lang="zh-CN" altLang="en-US" b="1" u="sng" spc="-50" dirty="0" smtClean="0">
                <a:latin typeface="宋体" pitchFamily="2" charset="-122"/>
              </a:rPr>
              <a:t>多个阶段</a:t>
            </a:r>
            <a:r>
              <a:rPr lang="zh-CN" altLang="en-US" b="1" spc="-50" dirty="0" smtClean="0">
                <a:latin typeface="宋体" pitchFamily="2" charset="-122"/>
              </a:rPr>
              <a:t>，   </a:t>
            </a:r>
            <a:r>
              <a:rPr lang="zh-CN" altLang="en-US" sz="2000" b="1" spc="-50" dirty="0" smtClean="0">
                <a:solidFill>
                  <a:srgbClr val="990099"/>
                </a:solidFill>
                <a:latin typeface="宋体" pitchFamily="2" charset="-122"/>
              </a:rPr>
              <a:t>←基础</a:t>
            </a:r>
            <a:r>
              <a:rPr lang="en-US" altLang="zh-CN" sz="2000" b="1" spc="-50" dirty="0" smtClean="0">
                <a:latin typeface="宋体" pitchFamily="2" charset="-122"/>
              </a:rPr>
              <a:t>(</a:t>
            </a:r>
            <a:r>
              <a:rPr lang="zh-CN" altLang="en-US" sz="2000" b="1" spc="-50" dirty="0" smtClean="0">
                <a:latin typeface="宋体" pitchFamily="2" charset="-122"/>
              </a:rPr>
              <a:t>同多周期</a:t>
            </a:r>
            <a:r>
              <a:rPr lang="en-US" altLang="zh-CN" sz="2000" b="1" spc="-50" dirty="0" smtClean="0">
                <a:latin typeface="宋体" pitchFamily="2" charset="-122"/>
              </a:rPr>
              <a:t>)</a:t>
            </a:r>
          </a:p>
          <a:p>
            <a:pPr marL="2152650" indent="-2152650" algn="l">
              <a:lnSpc>
                <a:spcPct val="125000"/>
              </a:lnSpc>
            </a:pPr>
            <a:r>
              <a:rPr lang="zh-CN" altLang="en-US" b="1" spc="-50" dirty="0" smtClean="0">
                <a:latin typeface="宋体" pitchFamily="2" charset="-122"/>
              </a:rPr>
              <a:t>每个阶段</a:t>
            </a:r>
            <a:r>
              <a:rPr lang="zh-CN" altLang="en-US" b="1" u="sng" spc="-50" dirty="0" smtClean="0">
                <a:latin typeface="宋体" pitchFamily="2" charset="-122"/>
              </a:rPr>
              <a:t>使用专门部件</a:t>
            </a:r>
            <a:r>
              <a:rPr lang="zh-CN" altLang="en-US" b="1" spc="-50" dirty="0">
                <a:latin typeface="宋体" pitchFamily="2" charset="-122"/>
              </a:rPr>
              <a:t>实现</a:t>
            </a:r>
            <a:r>
              <a:rPr lang="zh-CN" altLang="en-US" b="1" spc="-50" dirty="0" smtClean="0">
                <a:latin typeface="宋体" pitchFamily="2" charset="-122"/>
              </a:rPr>
              <a:t>，   </a:t>
            </a:r>
            <a:r>
              <a:rPr lang="zh-CN" altLang="en-US" sz="2000" b="1" spc="-50" dirty="0" smtClean="0">
                <a:solidFill>
                  <a:srgbClr val="990099"/>
                </a:solidFill>
                <a:latin typeface="宋体" pitchFamily="2" charset="-122"/>
              </a:rPr>
              <a:t>←改进</a:t>
            </a:r>
            <a:r>
              <a:rPr lang="en-US" altLang="zh-CN" sz="2000" b="1" spc="-50" dirty="0" smtClean="0">
                <a:latin typeface="宋体" pitchFamily="2" charset="-122"/>
              </a:rPr>
              <a:t>(</a:t>
            </a:r>
            <a:r>
              <a:rPr lang="zh-CN" altLang="en-US" sz="2000" b="1" spc="-50" dirty="0" smtClean="0">
                <a:latin typeface="宋体" pitchFamily="2" charset="-122"/>
              </a:rPr>
              <a:t>段分离</a:t>
            </a:r>
            <a:r>
              <a:rPr lang="en-US" altLang="zh-CN" sz="2000" b="1" spc="-50" dirty="0" smtClean="0">
                <a:latin typeface="宋体" pitchFamily="2" charset="-122"/>
              </a:rPr>
              <a:t>)</a:t>
            </a:r>
          </a:p>
          <a:p>
            <a:pPr marL="2152650" indent="-2152650" algn="l">
              <a:lnSpc>
                <a:spcPct val="125000"/>
              </a:lnSpc>
            </a:pPr>
            <a:r>
              <a:rPr lang="zh-CN" altLang="en-US" b="1" spc="-50" dirty="0" smtClean="0">
                <a:latin typeface="宋体" pitchFamily="2" charset="-122"/>
              </a:rPr>
              <a:t>每条指令可</a:t>
            </a:r>
            <a:r>
              <a:rPr lang="zh-CN" altLang="en-US" b="1" spc="-50" dirty="0">
                <a:latin typeface="宋体" pitchFamily="2" charset="-122"/>
              </a:rPr>
              <a:t>依次</a:t>
            </a:r>
            <a:r>
              <a:rPr lang="zh-CN" altLang="en-US" b="1" spc="-50" dirty="0" smtClean="0">
                <a:latin typeface="宋体" pitchFamily="2" charset="-122"/>
              </a:rPr>
              <a:t>通过各个阶段   </a:t>
            </a:r>
            <a:r>
              <a:rPr lang="zh-CN" altLang="en-US" sz="2000" b="1" spc="-50" dirty="0" smtClean="0">
                <a:solidFill>
                  <a:srgbClr val="990099"/>
                </a:solidFill>
                <a:latin typeface="宋体" pitchFamily="2" charset="-122"/>
              </a:rPr>
              <a:t>←效果</a:t>
            </a:r>
            <a:r>
              <a:rPr lang="en-US" altLang="zh-CN" sz="2000" b="1" spc="-50" dirty="0" smtClean="0">
                <a:latin typeface="宋体" pitchFamily="2" charset="-122"/>
              </a:rPr>
              <a:t>(</a:t>
            </a:r>
            <a:r>
              <a:rPr lang="zh-CN" altLang="en-US" sz="2000" b="1" spc="-50" dirty="0" smtClean="0">
                <a:latin typeface="宋体" pitchFamily="2" charset="-122"/>
              </a:rPr>
              <a:t>段并行</a:t>
            </a:r>
            <a:r>
              <a:rPr lang="en-US" altLang="zh-CN" sz="2000" b="1" spc="-50" dirty="0" smtClean="0">
                <a:latin typeface="宋体" pitchFamily="2" charset="-122"/>
              </a:rPr>
              <a:t>)</a:t>
            </a:r>
          </a:p>
        </p:txBody>
      </p:sp>
      <p:sp>
        <p:nvSpPr>
          <p:cNvPr id="88" name="Text Box 19"/>
          <p:cNvSpPr txBox="1">
            <a:spLocks noChangeArrowheads="1"/>
          </p:cNvSpPr>
          <p:nvPr/>
        </p:nvSpPr>
        <p:spPr bwMode="auto">
          <a:xfrm>
            <a:off x="2088108" y="2082914"/>
            <a:ext cx="6804372" cy="46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4000"/>
              </a:lnSpc>
            </a:pPr>
            <a:r>
              <a:rPr lang="zh-CN" altLang="en-US" b="1" dirty="0" smtClean="0">
                <a:latin typeface="宋体" pitchFamily="2" charset="-122"/>
              </a:rPr>
              <a:t>多个段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功能段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按序组成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102" name="Text Box 116"/>
          <p:cNvSpPr txBox="1">
            <a:spLocks noChangeArrowheads="1"/>
          </p:cNvSpPr>
          <p:nvPr/>
        </p:nvSpPr>
        <p:spPr bwMode="auto">
          <a:xfrm>
            <a:off x="2124248" y="3501008"/>
            <a:ext cx="6875736" cy="46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4000"/>
              </a:lnSpc>
            </a:pPr>
            <a:r>
              <a:rPr lang="zh-CN" altLang="en-US" b="1" dirty="0" smtClean="0">
                <a:latin typeface="宋体" pitchFamily="2" charset="-122"/>
              </a:rPr>
              <a:t>每条指令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按序通过</a:t>
            </a:r>
            <a:r>
              <a:rPr lang="zh-CN" altLang="en-US" b="1" dirty="0" smtClean="0">
                <a:latin typeface="宋体" pitchFamily="2" charset="-122"/>
              </a:rPr>
              <a:t>各段，不同指令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执行过程重叠</a:t>
            </a:r>
            <a:endParaRPr lang="zh-CN" altLang="en-US" b="1" u="sng" dirty="0">
              <a:solidFill>
                <a:srgbClr val="990099"/>
              </a:solidFill>
              <a:latin typeface="宋体" pitchFamily="2" charset="-122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251520" y="3933056"/>
            <a:ext cx="5256584" cy="2033886"/>
            <a:chOff x="971600" y="3843386"/>
            <a:chExt cx="5256584" cy="2033886"/>
          </a:xfrm>
        </p:grpSpPr>
        <p:sp>
          <p:nvSpPr>
            <p:cNvPr id="104" name="Text Box 57"/>
            <p:cNvSpPr txBox="1">
              <a:spLocks noChangeArrowheads="1"/>
            </p:cNvSpPr>
            <p:nvPr/>
          </p:nvSpPr>
          <p:spPr bwMode="auto">
            <a:xfrm>
              <a:off x="1259632" y="5661248"/>
              <a:ext cx="496855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0</a:t>
              </a:r>
              <a:r>
                <a:rPr lang="en-US" altLang="zh-CN" sz="1600" b="1" baseline="-25000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1 </a:t>
              </a:r>
              <a:r>
                <a:rPr lang="en-US" altLang="zh-CN" sz="1600" b="1" baseline="-25000" dirty="0">
                  <a:latin typeface="+mn-ea"/>
                  <a:ea typeface="+mn-ea"/>
                </a:rPr>
                <a:t> </a:t>
              </a:r>
              <a:r>
                <a:rPr lang="en-US" altLang="zh-CN" sz="1600" b="1" baseline="-25000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2  </a:t>
              </a:r>
              <a:r>
                <a:rPr lang="en-US" altLang="zh-CN" sz="1600" b="1" baseline="-25000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3 </a:t>
              </a:r>
              <a:r>
                <a:rPr lang="en-US" altLang="zh-CN" sz="1600" b="1" baseline="-25000" dirty="0" smtClean="0">
                  <a:latin typeface="+mn-ea"/>
                  <a:ea typeface="+mn-ea"/>
                </a:rPr>
                <a:t>  </a:t>
              </a:r>
              <a:r>
                <a:rPr lang="en-US" altLang="zh-CN" sz="1600" b="1" dirty="0">
                  <a:latin typeface="+mn-ea"/>
                  <a:ea typeface="+mn-ea"/>
                </a:rPr>
                <a:t>4 </a:t>
              </a:r>
              <a:r>
                <a:rPr lang="en-US" altLang="zh-CN" sz="16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baseline="-25000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5 </a:t>
              </a:r>
              <a:r>
                <a:rPr lang="en-US" altLang="zh-CN" sz="1600" b="1" dirty="0" smtClean="0">
                  <a:latin typeface="+mn-ea"/>
                  <a:ea typeface="+mn-ea"/>
                </a:rPr>
                <a:t>       </a:t>
              </a:r>
              <a:r>
                <a:rPr lang="en-US" altLang="zh-CN" sz="1600" b="1" baseline="-25000" dirty="0" smtClean="0">
                  <a:latin typeface="+mn-ea"/>
                  <a:ea typeface="+mn-ea"/>
                </a:rPr>
                <a:t>  </a:t>
              </a:r>
              <a:r>
                <a:rPr lang="en-US" altLang="zh-CN" sz="1600" b="1" dirty="0" smtClean="0">
                  <a:latin typeface="+mn-ea"/>
                  <a:ea typeface="+mn-ea"/>
                </a:rPr>
                <a:t>n            </a:t>
              </a:r>
              <a:r>
                <a:rPr lang="en-US" altLang="zh-CN" sz="1600" b="1" dirty="0">
                  <a:latin typeface="+mn-ea"/>
                  <a:ea typeface="+mn-ea"/>
                </a:rPr>
                <a:t>n+4</a:t>
              </a:r>
            </a:p>
          </p:txBody>
        </p:sp>
        <p:sp>
          <p:nvSpPr>
            <p:cNvPr id="105" name="Text Box 60"/>
            <p:cNvSpPr txBox="1">
              <a:spLocks noChangeArrowheads="1"/>
            </p:cNvSpPr>
            <p:nvPr/>
          </p:nvSpPr>
          <p:spPr bwMode="auto">
            <a:xfrm>
              <a:off x="5868144" y="5442743"/>
              <a:ext cx="288032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拍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106" name="Text Box 61"/>
            <p:cNvSpPr txBox="1">
              <a:spLocks noChangeArrowheads="1"/>
            </p:cNvSpPr>
            <p:nvPr/>
          </p:nvSpPr>
          <p:spPr bwMode="auto">
            <a:xfrm>
              <a:off x="1333475" y="5303515"/>
              <a:ext cx="358205" cy="28572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07" name="Text Box 62"/>
            <p:cNvSpPr txBox="1">
              <a:spLocks noChangeArrowheads="1"/>
            </p:cNvSpPr>
            <p:nvPr/>
          </p:nvSpPr>
          <p:spPr bwMode="auto">
            <a:xfrm>
              <a:off x="1187921" y="3843386"/>
              <a:ext cx="743325" cy="29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pPr algn="l"/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段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级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08" name="直接箭头连接符 107"/>
            <p:cNvCxnSpPr/>
            <p:nvPr/>
          </p:nvCxnSpPr>
          <p:spPr bwMode="auto">
            <a:xfrm flipV="1">
              <a:off x="1331640" y="5586091"/>
              <a:ext cx="4536504" cy="31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 bwMode="auto">
            <a:xfrm>
              <a:off x="133164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直接连接符 109"/>
            <p:cNvCxnSpPr/>
            <p:nvPr/>
          </p:nvCxnSpPr>
          <p:spPr bwMode="auto">
            <a:xfrm>
              <a:off x="169168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直接箭头连接符 110"/>
            <p:cNvCxnSpPr/>
            <p:nvPr/>
          </p:nvCxnSpPr>
          <p:spPr bwMode="auto">
            <a:xfrm flipV="1">
              <a:off x="1331640" y="4140249"/>
              <a:ext cx="0" cy="145772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2" name="Text Box 61"/>
            <p:cNvSpPr txBox="1">
              <a:spLocks noChangeArrowheads="1"/>
            </p:cNvSpPr>
            <p:nvPr/>
          </p:nvSpPr>
          <p:spPr bwMode="auto">
            <a:xfrm>
              <a:off x="1691680" y="5301208"/>
              <a:ext cx="360040" cy="28488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3" name="Text Box 61"/>
            <p:cNvSpPr txBox="1">
              <a:spLocks noChangeArrowheads="1"/>
            </p:cNvSpPr>
            <p:nvPr/>
          </p:nvSpPr>
          <p:spPr bwMode="auto">
            <a:xfrm>
              <a:off x="2051720" y="5303515"/>
              <a:ext cx="358205" cy="2857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4" name="Text Box 61"/>
            <p:cNvSpPr txBox="1">
              <a:spLocks noChangeArrowheads="1"/>
            </p:cNvSpPr>
            <p:nvPr/>
          </p:nvSpPr>
          <p:spPr bwMode="auto">
            <a:xfrm>
              <a:off x="2409925" y="5303515"/>
              <a:ext cx="358205" cy="28257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I4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5" name="Text Box 61"/>
            <p:cNvSpPr txBox="1">
              <a:spLocks noChangeArrowheads="1"/>
            </p:cNvSpPr>
            <p:nvPr/>
          </p:nvSpPr>
          <p:spPr bwMode="auto">
            <a:xfrm>
              <a:off x="2771800" y="5303515"/>
              <a:ext cx="358205" cy="2857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I5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6" name="Text Box 61"/>
            <p:cNvSpPr txBox="1">
              <a:spLocks noChangeArrowheads="1"/>
            </p:cNvSpPr>
            <p:nvPr/>
          </p:nvSpPr>
          <p:spPr bwMode="auto">
            <a:xfrm>
              <a:off x="3851920" y="5301208"/>
              <a:ext cx="358205" cy="284883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In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7" name="Text Box 61"/>
            <p:cNvSpPr txBox="1">
              <a:spLocks noChangeArrowheads="1"/>
            </p:cNvSpPr>
            <p:nvPr/>
          </p:nvSpPr>
          <p:spPr bwMode="auto">
            <a:xfrm>
              <a:off x="3347864" y="5301208"/>
              <a:ext cx="360040" cy="285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18" name="直接连接符 117"/>
            <p:cNvCxnSpPr/>
            <p:nvPr/>
          </p:nvCxnSpPr>
          <p:spPr bwMode="auto">
            <a:xfrm>
              <a:off x="205172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>
              <a:off x="241176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直接连接符 119"/>
            <p:cNvCxnSpPr/>
            <p:nvPr/>
          </p:nvCxnSpPr>
          <p:spPr bwMode="auto">
            <a:xfrm>
              <a:off x="277180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直接连接符 120"/>
            <p:cNvCxnSpPr/>
            <p:nvPr/>
          </p:nvCxnSpPr>
          <p:spPr bwMode="auto">
            <a:xfrm>
              <a:off x="313184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直接连接符 121"/>
            <p:cNvCxnSpPr/>
            <p:nvPr/>
          </p:nvCxnSpPr>
          <p:spPr bwMode="auto">
            <a:xfrm>
              <a:off x="385192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直接连接符 122"/>
            <p:cNvCxnSpPr/>
            <p:nvPr/>
          </p:nvCxnSpPr>
          <p:spPr bwMode="auto">
            <a:xfrm>
              <a:off x="421196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4" name="Text Box 61"/>
            <p:cNvSpPr txBox="1">
              <a:spLocks noChangeArrowheads="1"/>
            </p:cNvSpPr>
            <p:nvPr/>
          </p:nvSpPr>
          <p:spPr bwMode="auto">
            <a:xfrm>
              <a:off x="1695350" y="5015483"/>
              <a:ext cx="358205" cy="28572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25" name="Text Box 61"/>
            <p:cNvSpPr txBox="1">
              <a:spLocks noChangeArrowheads="1"/>
            </p:cNvSpPr>
            <p:nvPr/>
          </p:nvSpPr>
          <p:spPr bwMode="auto">
            <a:xfrm>
              <a:off x="2053555" y="5013176"/>
              <a:ext cx="360040" cy="290339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6" name="Text Box 61"/>
            <p:cNvSpPr txBox="1">
              <a:spLocks noChangeArrowheads="1"/>
            </p:cNvSpPr>
            <p:nvPr/>
          </p:nvSpPr>
          <p:spPr bwMode="auto">
            <a:xfrm>
              <a:off x="2413595" y="5015483"/>
              <a:ext cx="358205" cy="2857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7" name="Text Box 61"/>
            <p:cNvSpPr txBox="1">
              <a:spLocks noChangeArrowheads="1"/>
            </p:cNvSpPr>
            <p:nvPr/>
          </p:nvSpPr>
          <p:spPr bwMode="auto">
            <a:xfrm>
              <a:off x="2771800" y="5015483"/>
              <a:ext cx="358205" cy="28803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I4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8" name="Text Box 61"/>
            <p:cNvSpPr txBox="1">
              <a:spLocks noChangeArrowheads="1"/>
            </p:cNvSpPr>
            <p:nvPr/>
          </p:nvSpPr>
          <p:spPr bwMode="auto">
            <a:xfrm>
              <a:off x="3133675" y="5015483"/>
              <a:ext cx="358205" cy="2857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I5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9" name="Text Box 61"/>
            <p:cNvSpPr txBox="1">
              <a:spLocks noChangeArrowheads="1"/>
            </p:cNvSpPr>
            <p:nvPr/>
          </p:nvSpPr>
          <p:spPr bwMode="auto">
            <a:xfrm>
              <a:off x="4213795" y="5013176"/>
              <a:ext cx="358205" cy="284883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In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0" name="Text Box 61"/>
            <p:cNvSpPr txBox="1">
              <a:spLocks noChangeArrowheads="1"/>
            </p:cNvSpPr>
            <p:nvPr/>
          </p:nvSpPr>
          <p:spPr bwMode="auto">
            <a:xfrm>
              <a:off x="3706069" y="5013176"/>
              <a:ext cx="361875" cy="285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1" name="Text Box 61"/>
            <p:cNvSpPr txBox="1">
              <a:spLocks noChangeArrowheads="1"/>
            </p:cNvSpPr>
            <p:nvPr/>
          </p:nvSpPr>
          <p:spPr bwMode="auto">
            <a:xfrm>
              <a:off x="2055390" y="4727451"/>
              <a:ext cx="358205" cy="28572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32" name="Text Box 61"/>
            <p:cNvSpPr txBox="1">
              <a:spLocks noChangeArrowheads="1"/>
            </p:cNvSpPr>
            <p:nvPr/>
          </p:nvSpPr>
          <p:spPr bwMode="auto">
            <a:xfrm>
              <a:off x="2413595" y="4725144"/>
              <a:ext cx="360040" cy="290339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3" name="Text Box 61"/>
            <p:cNvSpPr txBox="1">
              <a:spLocks noChangeArrowheads="1"/>
            </p:cNvSpPr>
            <p:nvPr/>
          </p:nvSpPr>
          <p:spPr bwMode="auto">
            <a:xfrm>
              <a:off x="2773635" y="4727451"/>
              <a:ext cx="358205" cy="2857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4" name="Text Box 61"/>
            <p:cNvSpPr txBox="1">
              <a:spLocks noChangeArrowheads="1"/>
            </p:cNvSpPr>
            <p:nvPr/>
          </p:nvSpPr>
          <p:spPr bwMode="auto">
            <a:xfrm>
              <a:off x="3131840" y="4725144"/>
              <a:ext cx="358205" cy="28803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I4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5" name="Text Box 61"/>
            <p:cNvSpPr txBox="1">
              <a:spLocks noChangeArrowheads="1"/>
            </p:cNvSpPr>
            <p:nvPr/>
          </p:nvSpPr>
          <p:spPr bwMode="auto">
            <a:xfrm>
              <a:off x="3493715" y="4727451"/>
              <a:ext cx="358205" cy="2857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I5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6" name="Text Box 61"/>
            <p:cNvSpPr txBox="1">
              <a:spLocks noChangeArrowheads="1"/>
            </p:cNvSpPr>
            <p:nvPr/>
          </p:nvSpPr>
          <p:spPr bwMode="auto">
            <a:xfrm>
              <a:off x="4573835" y="4725144"/>
              <a:ext cx="358205" cy="284883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In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7" name="Text Box 61"/>
            <p:cNvSpPr txBox="1">
              <a:spLocks noChangeArrowheads="1"/>
            </p:cNvSpPr>
            <p:nvPr/>
          </p:nvSpPr>
          <p:spPr bwMode="auto">
            <a:xfrm>
              <a:off x="4066109" y="4725144"/>
              <a:ext cx="361875" cy="285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8" name="Text Box 61"/>
            <p:cNvSpPr txBox="1">
              <a:spLocks noChangeArrowheads="1"/>
            </p:cNvSpPr>
            <p:nvPr/>
          </p:nvSpPr>
          <p:spPr bwMode="auto">
            <a:xfrm>
              <a:off x="2415430" y="4439419"/>
              <a:ext cx="358205" cy="28572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39" name="Text Box 61"/>
            <p:cNvSpPr txBox="1">
              <a:spLocks noChangeArrowheads="1"/>
            </p:cNvSpPr>
            <p:nvPr/>
          </p:nvSpPr>
          <p:spPr bwMode="auto">
            <a:xfrm>
              <a:off x="2773635" y="4437112"/>
              <a:ext cx="360040" cy="290339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0" name="Text Box 61"/>
            <p:cNvSpPr txBox="1">
              <a:spLocks noChangeArrowheads="1"/>
            </p:cNvSpPr>
            <p:nvPr/>
          </p:nvSpPr>
          <p:spPr bwMode="auto">
            <a:xfrm>
              <a:off x="3133675" y="4439419"/>
              <a:ext cx="358205" cy="2857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1" name="Text Box 61"/>
            <p:cNvSpPr txBox="1">
              <a:spLocks noChangeArrowheads="1"/>
            </p:cNvSpPr>
            <p:nvPr/>
          </p:nvSpPr>
          <p:spPr bwMode="auto">
            <a:xfrm>
              <a:off x="3491880" y="4439419"/>
              <a:ext cx="358205" cy="28803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I4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2" name="Text Box 61"/>
            <p:cNvSpPr txBox="1">
              <a:spLocks noChangeArrowheads="1"/>
            </p:cNvSpPr>
            <p:nvPr/>
          </p:nvSpPr>
          <p:spPr bwMode="auto">
            <a:xfrm>
              <a:off x="3853755" y="4439419"/>
              <a:ext cx="358205" cy="2857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I5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3" name="Text Box 61"/>
            <p:cNvSpPr txBox="1">
              <a:spLocks noChangeArrowheads="1"/>
            </p:cNvSpPr>
            <p:nvPr/>
          </p:nvSpPr>
          <p:spPr bwMode="auto">
            <a:xfrm>
              <a:off x="4933875" y="4437112"/>
              <a:ext cx="358205" cy="284883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In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4" name="Text Box 61"/>
            <p:cNvSpPr txBox="1">
              <a:spLocks noChangeArrowheads="1"/>
            </p:cNvSpPr>
            <p:nvPr/>
          </p:nvSpPr>
          <p:spPr bwMode="auto">
            <a:xfrm>
              <a:off x="4426149" y="4437112"/>
              <a:ext cx="361875" cy="285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5" name="Text Box 61"/>
            <p:cNvSpPr txBox="1">
              <a:spLocks noChangeArrowheads="1"/>
            </p:cNvSpPr>
            <p:nvPr/>
          </p:nvSpPr>
          <p:spPr bwMode="auto">
            <a:xfrm>
              <a:off x="2775470" y="4151387"/>
              <a:ext cx="358205" cy="28572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46" name="Text Box 61"/>
            <p:cNvSpPr txBox="1">
              <a:spLocks noChangeArrowheads="1"/>
            </p:cNvSpPr>
            <p:nvPr/>
          </p:nvSpPr>
          <p:spPr bwMode="auto">
            <a:xfrm>
              <a:off x="3133675" y="4151387"/>
              <a:ext cx="360040" cy="288032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7" name="Text Box 61"/>
            <p:cNvSpPr txBox="1">
              <a:spLocks noChangeArrowheads="1"/>
            </p:cNvSpPr>
            <p:nvPr/>
          </p:nvSpPr>
          <p:spPr bwMode="auto">
            <a:xfrm>
              <a:off x="3493715" y="4151387"/>
              <a:ext cx="358205" cy="2857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8" name="Text Box 61"/>
            <p:cNvSpPr txBox="1">
              <a:spLocks noChangeArrowheads="1"/>
            </p:cNvSpPr>
            <p:nvPr/>
          </p:nvSpPr>
          <p:spPr bwMode="auto">
            <a:xfrm>
              <a:off x="3851920" y="4151387"/>
              <a:ext cx="358205" cy="28803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I4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9" name="Text Box 61"/>
            <p:cNvSpPr txBox="1">
              <a:spLocks noChangeArrowheads="1"/>
            </p:cNvSpPr>
            <p:nvPr/>
          </p:nvSpPr>
          <p:spPr bwMode="auto">
            <a:xfrm>
              <a:off x="4213795" y="4151387"/>
              <a:ext cx="358205" cy="2857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I5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0" name="Text Box 61"/>
            <p:cNvSpPr txBox="1">
              <a:spLocks noChangeArrowheads="1"/>
            </p:cNvSpPr>
            <p:nvPr/>
          </p:nvSpPr>
          <p:spPr bwMode="auto">
            <a:xfrm>
              <a:off x="5293915" y="4149080"/>
              <a:ext cx="358205" cy="284883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In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1" name="Text Box 61"/>
            <p:cNvSpPr txBox="1">
              <a:spLocks noChangeArrowheads="1"/>
            </p:cNvSpPr>
            <p:nvPr/>
          </p:nvSpPr>
          <p:spPr bwMode="auto">
            <a:xfrm>
              <a:off x="4786189" y="4149080"/>
              <a:ext cx="361875" cy="285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52" name="直接连接符 151"/>
            <p:cNvCxnSpPr/>
            <p:nvPr/>
          </p:nvCxnSpPr>
          <p:spPr bwMode="auto">
            <a:xfrm>
              <a:off x="565212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直接箭头连接符 152"/>
            <p:cNvCxnSpPr/>
            <p:nvPr/>
          </p:nvCxnSpPr>
          <p:spPr bwMode="auto">
            <a:xfrm flipV="1">
              <a:off x="2987824" y="4013895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4" name="直接箭头连接符 153"/>
            <p:cNvCxnSpPr/>
            <p:nvPr/>
          </p:nvCxnSpPr>
          <p:spPr bwMode="auto">
            <a:xfrm flipV="1">
              <a:off x="3347864" y="4005064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5" name="直接箭头连接符 154"/>
            <p:cNvCxnSpPr/>
            <p:nvPr/>
          </p:nvCxnSpPr>
          <p:spPr bwMode="auto">
            <a:xfrm flipV="1">
              <a:off x="3707904" y="4013895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6" name="直接箭头连接符 155"/>
            <p:cNvCxnSpPr/>
            <p:nvPr/>
          </p:nvCxnSpPr>
          <p:spPr bwMode="auto">
            <a:xfrm flipV="1">
              <a:off x="4067944" y="4005064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7" name="直接箭头连接符 156"/>
            <p:cNvCxnSpPr/>
            <p:nvPr/>
          </p:nvCxnSpPr>
          <p:spPr bwMode="auto">
            <a:xfrm flipV="1">
              <a:off x="4427984" y="4013895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8" name="直接箭头连接符 157"/>
            <p:cNvCxnSpPr/>
            <p:nvPr/>
          </p:nvCxnSpPr>
          <p:spPr bwMode="auto">
            <a:xfrm flipV="1">
              <a:off x="5508104" y="4005064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9" name="直接连接符 158"/>
            <p:cNvCxnSpPr/>
            <p:nvPr/>
          </p:nvCxnSpPr>
          <p:spPr bwMode="auto">
            <a:xfrm>
              <a:off x="5652120" y="4439419"/>
              <a:ext cx="0" cy="11498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0" name="Text Box 63"/>
            <p:cNvSpPr txBox="1">
              <a:spLocks noChangeArrowheads="1"/>
            </p:cNvSpPr>
            <p:nvPr/>
          </p:nvSpPr>
          <p:spPr bwMode="auto">
            <a:xfrm>
              <a:off x="971600" y="4146228"/>
              <a:ext cx="360040" cy="1443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 smtClean="0">
                <a:solidFill>
                  <a:srgbClr val="CC3300"/>
                </a:solidFill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OF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5364088" y="3950718"/>
            <a:ext cx="3672408" cy="1874689"/>
            <a:chOff x="5508104" y="3933056"/>
            <a:chExt cx="3672408" cy="1874689"/>
          </a:xfrm>
        </p:grpSpPr>
        <p:cxnSp>
          <p:nvCxnSpPr>
            <p:cNvPr id="162" name="直接箭头连接符 161"/>
            <p:cNvCxnSpPr/>
            <p:nvPr/>
          </p:nvCxnSpPr>
          <p:spPr bwMode="auto">
            <a:xfrm>
              <a:off x="5869979" y="4146228"/>
              <a:ext cx="302066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3" name="直接箭头连接符 162"/>
            <p:cNvCxnSpPr/>
            <p:nvPr/>
          </p:nvCxnSpPr>
          <p:spPr bwMode="auto">
            <a:xfrm>
              <a:off x="5866309" y="4149080"/>
              <a:ext cx="1835" cy="136815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4" name="Text Box 60"/>
            <p:cNvSpPr txBox="1">
              <a:spLocks noChangeArrowheads="1"/>
            </p:cNvSpPr>
            <p:nvPr/>
          </p:nvSpPr>
          <p:spPr bwMode="auto">
            <a:xfrm>
              <a:off x="5580112" y="5517232"/>
              <a:ext cx="504057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指令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65" name="Text Box 60"/>
            <p:cNvSpPr txBox="1">
              <a:spLocks noChangeArrowheads="1"/>
            </p:cNvSpPr>
            <p:nvPr/>
          </p:nvSpPr>
          <p:spPr bwMode="auto">
            <a:xfrm>
              <a:off x="8892480" y="4005064"/>
              <a:ext cx="288032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拍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166" name="Text Box 61"/>
            <p:cNvSpPr txBox="1">
              <a:spLocks noChangeArrowheads="1"/>
            </p:cNvSpPr>
            <p:nvPr/>
          </p:nvSpPr>
          <p:spPr bwMode="auto">
            <a:xfrm>
              <a:off x="5869979" y="4149080"/>
              <a:ext cx="358205" cy="284883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7" name="Text Box 61"/>
            <p:cNvSpPr txBox="1">
              <a:spLocks noChangeArrowheads="1"/>
            </p:cNvSpPr>
            <p:nvPr/>
          </p:nvSpPr>
          <p:spPr bwMode="auto">
            <a:xfrm>
              <a:off x="6230019" y="4149080"/>
              <a:ext cx="358205" cy="284883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8" name="Text Box 61"/>
            <p:cNvSpPr txBox="1">
              <a:spLocks noChangeArrowheads="1"/>
            </p:cNvSpPr>
            <p:nvPr/>
          </p:nvSpPr>
          <p:spPr bwMode="auto">
            <a:xfrm>
              <a:off x="6590059" y="4149080"/>
              <a:ext cx="358205" cy="284883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9" name="Text Box 61"/>
            <p:cNvSpPr txBox="1">
              <a:spLocks noChangeArrowheads="1"/>
            </p:cNvSpPr>
            <p:nvPr/>
          </p:nvSpPr>
          <p:spPr bwMode="auto">
            <a:xfrm>
              <a:off x="6950099" y="4149080"/>
              <a:ext cx="358205" cy="284883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0" name="Text Box 61"/>
            <p:cNvSpPr txBox="1">
              <a:spLocks noChangeArrowheads="1"/>
            </p:cNvSpPr>
            <p:nvPr/>
          </p:nvSpPr>
          <p:spPr bwMode="auto">
            <a:xfrm>
              <a:off x="7310139" y="4149080"/>
              <a:ext cx="358205" cy="284883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1" name="Text Box 61"/>
            <p:cNvSpPr txBox="1">
              <a:spLocks noChangeArrowheads="1"/>
            </p:cNvSpPr>
            <p:nvPr/>
          </p:nvSpPr>
          <p:spPr bwMode="auto">
            <a:xfrm>
              <a:off x="6230019" y="4437112"/>
              <a:ext cx="358205" cy="28488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2" name="Text Box 61"/>
            <p:cNvSpPr txBox="1">
              <a:spLocks noChangeArrowheads="1"/>
            </p:cNvSpPr>
            <p:nvPr/>
          </p:nvSpPr>
          <p:spPr bwMode="auto">
            <a:xfrm>
              <a:off x="6590059" y="4437112"/>
              <a:ext cx="358205" cy="28488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3" name="Text Box 61"/>
            <p:cNvSpPr txBox="1">
              <a:spLocks noChangeArrowheads="1"/>
            </p:cNvSpPr>
            <p:nvPr/>
          </p:nvSpPr>
          <p:spPr bwMode="auto">
            <a:xfrm>
              <a:off x="6950099" y="4437112"/>
              <a:ext cx="358205" cy="28488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4" name="Text Box 61"/>
            <p:cNvSpPr txBox="1">
              <a:spLocks noChangeArrowheads="1"/>
            </p:cNvSpPr>
            <p:nvPr/>
          </p:nvSpPr>
          <p:spPr bwMode="auto">
            <a:xfrm>
              <a:off x="7310139" y="4437112"/>
              <a:ext cx="358205" cy="28488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5" name="Text Box 61"/>
            <p:cNvSpPr txBox="1">
              <a:spLocks noChangeArrowheads="1"/>
            </p:cNvSpPr>
            <p:nvPr/>
          </p:nvSpPr>
          <p:spPr bwMode="auto">
            <a:xfrm>
              <a:off x="7670179" y="4437112"/>
              <a:ext cx="358205" cy="28488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6" name="Text Box 61"/>
            <p:cNvSpPr txBox="1">
              <a:spLocks noChangeArrowheads="1"/>
            </p:cNvSpPr>
            <p:nvPr/>
          </p:nvSpPr>
          <p:spPr bwMode="auto">
            <a:xfrm>
              <a:off x="6590059" y="4725144"/>
              <a:ext cx="358205" cy="28488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7" name="Text Box 61"/>
            <p:cNvSpPr txBox="1">
              <a:spLocks noChangeArrowheads="1"/>
            </p:cNvSpPr>
            <p:nvPr/>
          </p:nvSpPr>
          <p:spPr bwMode="auto">
            <a:xfrm>
              <a:off x="6950099" y="4725144"/>
              <a:ext cx="358205" cy="28488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8" name="Text Box 61"/>
            <p:cNvSpPr txBox="1">
              <a:spLocks noChangeArrowheads="1"/>
            </p:cNvSpPr>
            <p:nvPr/>
          </p:nvSpPr>
          <p:spPr bwMode="auto">
            <a:xfrm>
              <a:off x="7310139" y="4725144"/>
              <a:ext cx="358205" cy="28488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9" name="Text Box 61"/>
            <p:cNvSpPr txBox="1">
              <a:spLocks noChangeArrowheads="1"/>
            </p:cNvSpPr>
            <p:nvPr/>
          </p:nvSpPr>
          <p:spPr bwMode="auto">
            <a:xfrm>
              <a:off x="7670179" y="4725144"/>
              <a:ext cx="358205" cy="28488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0" name="Text Box 61"/>
            <p:cNvSpPr txBox="1">
              <a:spLocks noChangeArrowheads="1"/>
            </p:cNvSpPr>
            <p:nvPr/>
          </p:nvSpPr>
          <p:spPr bwMode="auto">
            <a:xfrm>
              <a:off x="8030219" y="4725144"/>
              <a:ext cx="358205" cy="28488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1" name="Text Box 61"/>
            <p:cNvSpPr txBox="1">
              <a:spLocks noChangeArrowheads="1"/>
            </p:cNvSpPr>
            <p:nvPr/>
          </p:nvSpPr>
          <p:spPr bwMode="auto">
            <a:xfrm>
              <a:off x="6950099" y="5013176"/>
              <a:ext cx="358205" cy="28488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2" name="Text Box 61"/>
            <p:cNvSpPr txBox="1">
              <a:spLocks noChangeArrowheads="1"/>
            </p:cNvSpPr>
            <p:nvPr/>
          </p:nvSpPr>
          <p:spPr bwMode="auto">
            <a:xfrm>
              <a:off x="7310139" y="5013176"/>
              <a:ext cx="358205" cy="28488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3" name="Text Box 61"/>
            <p:cNvSpPr txBox="1">
              <a:spLocks noChangeArrowheads="1"/>
            </p:cNvSpPr>
            <p:nvPr/>
          </p:nvSpPr>
          <p:spPr bwMode="auto">
            <a:xfrm>
              <a:off x="7670179" y="5013176"/>
              <a:ext cx="358205" cy="28488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4" name="Text Box 61"/>
            <p:cNvSpPr txBox="1">
              <a:spLocks noChangeArrowheads="1"/>
            </p:cNvSpPr>
            <p:nvPr/>
          </p:nvSpPr>
          <p:spPr bwMode="auto">
            <a:xfrm>
              <a:off x="8030219" y="5013176"/>
              <a:ext cx="358205" cy="28488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5" name="Text Box 61"/>
            <p:cNvSpPr txBox="1">
              <a:spLocks noChangeArrowheads="1"/>
            </p:cNvSpPr>
            <p:nvPr/>
          </p:nvSpPr>
          <p:spPr bwMode="auto">
            <a:xfrm>
              <a:off x="8390259" y="5013176"/>
              <a:ext cx="358205" cy="28488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6" name="Text Box 57"/>
            <p:cNvSpPr txBox="1">
              <a:spLocks noChangeArrowheads="1"/>
            </p:cNvSpPr>
            <p:nvPr/>
          </p:nvSpPr>
          <p:spPr bwMode="auto">
            <a:xfrm>
              <a:off x="5796136" y="3933056"/>
              <a:ext cx="302433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0</a:t>
              </a:r>
              <a:r>
                <a:rPr lang="en-US" altLang="zh-CN" sz="1600" b="1" baseline="-25000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 </a:t>
              </a:r>
              <a:r>
                <a:rPr lang="en-US" altLang="zh-CN" sz="1600" b="1" baseline="-25000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1  </a:t>
              </a:r>
              <a:r>
                <a:rPr lang="en-US" altLang="zh-CN" sz="1600" b="1" baseline="-25000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2  </a:t>
              </a:r>
              <a:r>
                <a:rPr lang="en-US" altLang="zh-CN" sz="1600" b="1" baseline="-25000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3 </a:t>
              </a:r>
              <a:r>
                <a:rPr lang="en-US" altLang="zh-CN" sz="1600" b="1" baseline="-25000" dirty="0" smtClean="0">
                  <a:latin typeface="+mn-ea"/>
                  <a:ea typeface="+mn-ea"/>
                </a:rPr>
                <a:t>  </a:t>
              </a:r>
              <a:r>
                <a:rPr lang="en-US" altLang="zh-CN" sz="1600" b="1" dirty="0">
                  <a:latin typeface="+mn-ea"/>
                  <a:ea typeface="+mn-ea"/>
                </a:rPr>
                <a:t>4 </a:t>
              </a:r>
              <a:r>
                <a:rPr lang="en-US" altLang="zh-CN" sz="16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baseline="-25000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5 </a:t>
              </a:r>
              <a:r>
                <a:rPr lang="en-US" altLang="zh-CN" sz="1600" b="1" baseline="-25000" dirty="0" smtClean="0">
                  <a:latin typeface="+mn-ea"/>
                  <a:ea typeface="+mn-ea"/>
                </a:rPr>
                <a:t>  </a:t>
              </a:r>
              <a:r>
                <a:rPr lang="en-US" altLang="zh-CN" sz="1600" b="1" dirty="0" smtClean="0">
                  <a:latin typeface="+mn-ea"/>
                  <a:ea typeface="+mn-ea"/>
                </a:rPr>
                <a:t>6 </a:t>
              </a:r>
              <a:r>
                <a:rPr lang="en-US" altLang="zh-CN" sz="1600" b="1" baseline="-25000" dirty="0" smtClean="0">
                  <a:latin typeface="+mn-ea"/>
                  <a:ea typeface="+mn-ea"/>
                </a:rPr>
                <a:t>  </a:t>
              </a:r>
              <a:r>
                <a:rPr lang="en-US" altLang="zh-CN" sz="1600" b="1" dirty="0" smtClean="0">
                  <a:latin typeface="+mn-ea"/>
                  <a:ea typeface="+mn-ea"/>
                </a:rPr>
                <a:t>7 </a:t>
              </a:r>
              <a:r>
                <a:rPr lang="en-US" altLang="zh-CN" sz="1600" b="1" baseline="-25000" dirty="0" smtClean="0">
                  <a:latin typeface="+mn-ea"/>
                  <a:ea typeface="+mn-ea"/>
                </a:rPr>
                <a:t>  </a:t>
              </a:r>
              <a:r>
                <a:rPr lang="en-US" altLang="zh-CN" sz="1600" b="1" dirty="0" smtClean="0">
                  <a:latin typeface="+mn-ea"/>
                  <a:ea typeface="+mn-ea"/>
                </a:rPr>
                <a:t>8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87" name="Text Box 63"/>
            <p:cNvSpPr txBox="1">
              <a:spLocks noChangeArrowheads="1"/>
            </p:cNvSpPr>
            <p:nvPr/>
          </p:nvSpPr>
          <p:spPr bwMode="auto">
            <a:xfrm>
              <a:off x="5508104" y="4149080"/>
              <a:ext cx="360040" cy="11489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I1</a:t>
              </a:r>
              <a:endParaRPr lang="en-US" altLang="zh-CN" sz="1800" b="1" dirty="0" smtClean="0">
                <a:solidFill>
                  <a:srgbClr val="CC3300"/>
                </a:solidFill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I4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88" name="直接连接符 187"/>
            <p:cNvCxnSpPr/>
            <p:nvPr/>
          </p:nvCxnSpPr>
          <p:spPr bwMode="auto">
            <a:xfrm>
              <a:off x="8748464" y="4149080"/>
              <a:ext cx="0" cy="8609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9" name="直接连接符 188"/>
            <p:cNvCxnSpPr/>
            <p:nvPr/>
          </p:nvCxnSpPr>
          <p:spPr bwMode="auto">
            <a:xfrm>
              <a:off x="8388424" y="4149080"/>
              <a:ext cx="0" cy="8609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0" name="Text Box 152"/>
          <p:cNvSpPr txBox="1">
            <a:spLocks noChangeArrowheads="1"/>
          </p:cNvSpPr>
          <p:nvPr/>
        </p:nvSpPr>
        <p:spPr bwMode="auto">
          <a:xfrm>
            <a:off x="179388" y="5899338"/>
            <a:ext cx="529751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程序执行时间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i="1" dirty="0" smtClean="0"/>
              <a:t>T</a:t>
            </a:r>
            <a:r>
              <a:rPr lang="zh-CN" altLang="en-US" b="1" baseline="-14000" dirty="0"/>
              <a:t>串行</a:t>
            </a:r>
            <a:r>
              <a:rPr lang="zh-CN" altLang="en-US" b="1" dirty="0"/>
              <a:t>＝</a:t>
            </a:r>
            <a:r>
              <a:rPr lang="en-US" altLang="zh-CN" b="1" i="1" dirty="0"/>
              <a:t>n</a:t>
            </a:r>
            <a:r>
              <a:rPr lang="en-US" altLang="zh-CN" b="1" dirty="0"/>
              <a:t>·(</a:t>
            </a:r>
            <a:r>
              <a:rPr lang="en-US" altLang="zh-CN" b="1" i="1" dirty="0" err="1"/>
              <a:t>m</a:t>
            </a:r>
            <a:r>
              <a:rPr lang="en-US" altLang="zh-CN" dirty="0" err="1">
                <a:latin typeface="+mn-lt"/>
              </a:rPr>
              <a:t>Δ</a:t>
            </a:r>
            <a:r>
              <a:rPr lang="en-US" altLang="zh-CN" b="1" i="1" dirty="0" err="1"/>
              <a:t>t</a:t>
            </a:r>
            <a:r>
              <a:rPr lang="en-US" altLang="zh-CN" b="1" dirty="0"/>
              <a:t>)</a:t>
            </a:r>
            <a:r>
              <a:rPr lang="zh-CN" altLang="en-US" b="1" dirty="0"/>
              <a:t>，</a:t>
            </a:r>
            <a:endParaRPr lang="zh-CN" altLang="en-US" b="1" i="1" dirty="0"/>
          </a:p>
        </p:txBody>
      </p:sp>
      <p:sp>
        <p:nvSpPr>
          <p:cNvPr id="191" name="Text Box 155"/>
          <p:cNvSpPr txBox="1">
            <a:spLocks noChangeArrowheads="1"/>
          </p:cNvSpPr>
          <p:nvPr/>
        </p:nvSpPr>
        <p:spPr bwMode="auto">
          <a:xfrm>
            <a:off x="5364088" y="5949280"/>
            <a:ext cx="3167064" cy="457200"/>
          </a:xfrm>
          <a:prstGeom prst="rect">
            <a:avLst/>
          </a:prstGeom>
          <a:solidFill>
            <a:srgbClr val="CCFFFF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b="1" i="1" dirty="0"/>
              <a:t>T</a:t>
            </a:r>
            <a:r>
              <a:rPr lang="zh-CN" altLang="en-US" b="1" baseline="-20000" dirty="0"/>
              <a:t>流水</a:t>
            </a:r>
            <a:r>
              <a:rPr lang="zh-CN" altLang="en-US" b="1" dirty="0"/>
              <a:t>＝</a:t>
            </a:r>
            <a:r>
              <a:rPr lang="en-US" altLang="zh-CN" b="1" i="1" dirty="0" err="1" smtClean="0"/>
              <a:t>m</a:t>
            </a:r>
            <a:r>
              <a:rPr lang="en-US" altLang="zh-CN" dirty="0" err="1" smtClean="0"/>
              <a:t>Δ</a:t>
            </a:r>
            <a:r>
              <a:rPr lang="en-US" altLang="zh-CN" b="1" i="1" dirty="0" err="1" smtClean="0"/>
              <a:t>t</a:t>
            </a:r>
            <a:r>
              <a:rPr lang="zh-CN" altLang="en-US" b="1" dirty="0" smtClean="0"/>
              <a:t>＋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n</a:t>
            </a:r>
            <a:r>
              <a:rPr lang="zh-CN" altLang="en-US" b="1" i="1" dirty="0" smtClean="0"/>
              <a:t>－</a:t>
            </a:r>
            <a:r>
              <a:rPr lang="en-US" altLang="zh-CN" b="1" dirty="0" smtClean="0"/>
              <a:t>1)</a:t>
            </a:r>
            <a:r>
              <a:rPr lang="en-US" altLang="zh-CN" dirty="0" err="1" smtClean="0"/>
              <a:t>Δ</a:t>
            </a:r>
            <a:r>
              <a:rPr lang="en-US" altLang="zh-CN" b="1" i="1" dirty="0" err="1" smtClean="0"/>
              <a:t>t</a:t>
            </a:r>
            <a:endParaRPr lang="en-US" altLang="zh-CN" b="1" i="1" dirty="0"/>
          </a:p>
        </p:txBody>
      </p:sp>
      <p:sp>
        <p:nvSpPr>
          <p:cNvPr id="202" name="AutoShape 15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" name="AutoShape 15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" name="AutoShape 15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43608" y="2602681"/>
            <a:ext cx="7956376" cy="360362"/>
            <a:chOff x="1115616" y="2674690"/>
            <a:chExt cx="7956376" cy="360362"/>
          </a:xfrm>
        </p:grpSpPr>
        <p:grpSp>
          <p:nvGrpSpPr>
            <p:cNvPr id="89" name="Group 55"/>
            <p:cNvGrpSpPr>
              <a:grpSpLocks/>
            </p:cNvGrpSpPr>
            <p:nvPr/>
          </p:nvGrpSpPr>
          <p:grpSpPr bwMode="auto">
            <a:xfrm>
              <a:off x="1115616" y="2674690"/>
              <a:ext cx="6551610" cy="360362"/>
              <a:chOff x="1158" y="1389"/>
              <a:chExt cx="4127" cy="227"/>
            </a:xfrm>
          </p:grpSpPr>
          <p:sp>
            <p:nvSpPr>
              <p:cNvPr id="90" name="Text Box 40"/>
              <p:cNvSpPr txBox="1">
                <a:spLocks noChangeArrowheads="1"/>
              </p:cNvSpPr>
              <p:nvPr/>
            </p:nvSpPr>
            <p:spPr bwMode="auto">
              <a:xfrm>
                <a:off x="2019" y="1390"/>
                <a:ext cx="681" cy="226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/>
                <a:r>
                  <a:rPr kumimoji="0" lang="zh-CN" altLang="en-US" sz="1800" b="1" dirty="0">
                    <a:latin typeface="宋体" pitchFamily="2" charset="-122"/>
                  </a:rPr>
                  <a:t>译码</a:t>
                </a:r>
                <a:r>
                  <a:rPr kumimoji="0" lang="en-US" altLang="zh-CN" sz="1800" b="1" dirty="0">
                    <a:latin typeface="宋体" pitchFamily="2" charset="-122"/>
                  </a:rPr>
                  <a:t>(ID)</a:t>
                </a:r>
              </a:p>
            </p:txBody>
          </p:sp>
          <p:sp>
            <p:nvSpPr>
              <p:cNvPr id="91" name="Text Box 42"/>
              <p:cNvSpPr txBox="1">
                <a:spLocks noChangeArrowheads="1"/>
              </p:cNvSpPr>
              <p:nvPr/>
            </p:nvSpPr>
            <p:spPr bwMode="auto">
              <a:xfrm>
                <a:off x="1158" y="1389"/>
                <a:ext cx="680" cy="226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/>
                <a:r>
                  <a:rPr kumimoji="0" lang="zh-CN" altLang="en-US" sz="1800" b="1" dirty="0">
                    <a:latin typeface="宋体" pitchFamily="2" charset="-122"/>
                  </a:rPr>
                  <a:t>取指</a:t>
                </a:r>
                <a:r>
                  <a:rPr kumimoji="0" lang="en-US" altLang="zh-CN" sz="1800" b="1" dirty="0">
                    <a:latin typeface="宋体" pitchFamily="2" charset="-122"/>
                  </a:rPr>
                  <a:t>(IF)</a:t>
                </a:r>
              </a:p>
            </p:txBody>
          </p:sp>
          <p:sp>
            <p:nvSpPr>
              <p:cNvPr id="92" name="Text Box 43"/>
              <p:cNvSpPr txBox="1">
                <a:spLocks noChangeArrowheads="1"/>
              </p:cNvSpPr>
              <p:nvPr/>
            </p:nvSpPr>
            <p:spPr bwMode="auto">
              <a:xfrm>
                <a:off x="3743" y="1389"/>
                <a:ext cx="681" cy="226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/>
                <a:r>
                  <a:rPr kumimoji="0" lang="zh-CN" altLang="en-US" sz="1800" b="1" dirty="0">
                    <a:latin typeface="宋体" pitchFamily="2" charset="-122"/>
                  </a:rPr>
                  <a:t>执行</a:t>
                </a:r>
                <a:r>
                  <a:rPr kumimoji="0" lang="en-US" altLang="zh-CN" sz="1800" b="1" dirty="0">
                    <a:latin typeface="宋体" pitchFamily="2" charset="-122"/>
                  </a:rPr>
                  <a:t>(EX)</a:t>
                </a:r>
              </a:p>
            </p:txBody>
          </p:sp>
          <p:sp>
            <p:nvSpPr>
              <p:cNvPr id="93" name="Text Box 44"/>
              <p:cNvSpPr txBox="1">
                <a:spLocks noChangeArrowheads="1"/>
              </p:cNvSpPr>
              <p:nvPr/>
            </p:nvSpPr>
            <p:spPr bwMode="auto">
              <a:xfrm>
                <a:off x="2881" y="1389"/>
                <a:ext cx="680" cy="227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/>
                <a:r>
                  <a:rPr kumimoji="0" lang="zh-CN" altLang="en-US" sz="1800" b="1" dirty="0">
                    <a:latin typeface="宋体" pitchFamily="2" charset="-122"/>
                  </a:rPr>
                  <a:t>取数</a:t>
                </a:r>
                <a:r>
                  <a:rPr kumimoji="0" lang="en-US" altLang="zh-CN" sz="1800" b="1" dirty="0">
                    <a:latin typeface="宋体" pitchFamily="2" charset="-122"/>
                  </a:rPr>
                  <a:t>(OF)</a:t>
                </a:r>
              </a:p>
            </p:txBody>
          </p:sp>
          <p:sp>
            <p:nvSpPr>
              <p:cNvPr id="94" name="Text Box 45"/>
              <p:cNvSpPr txBox="1">
                <a:spLocks noChangeArrowheads="1"/>
              </p:cNvSpPr>
              <p:nvPr/>
            </p:nvSpPr>
            <p:spPr bwMode="auto">
              <a:xfrm>
                <a:off x="4606" y="1389"/>
                <a:ext cx="679" cy="227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/>
                <a:r>
                  <a:rPr kumimoji="0" lang="zh-CN" altLang="en-US" sz="1800" b="1" dirty="0">
                    <a:latin typeface="宋体" pitchFamily="2" charset="-122"/>
                  </a:rPr>
                  <a:t>写回</a:t>
                </a:r>
                <a:r>
                  <a:rPr kumimoji="0" lang="en-US" altLang="zh-CN" sz="1800" b="1" dirty="0">
                    <a:latin typeface="宋体" pitchFamily="2" charset="-122"/>
                  </a:rPr>
                  <a:t>(WB)</a:t>
                </a:r>
              </a:p>
            </p:txBody>
          </p:sp>
          <p:sp>
            <p:nvSpPr>
              <p:cNvPr id="95" name="Line 46"/>
              <p:cNvSpPr>
                <a:spLocks noChangeShapeType="1"/>
              </p:cNvSpPr>
              <p:nvPr/>
            </p:nvSpPr>
            <p:spPr bwMode="auto">
              <a:xfrm flipV="1">
                <a:off x="4424" y="1525"/>
                <a:ext cx="1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Line 47"/>
              <p:cNvSpPr>
                <a:spLocks noChangeShapeType="1"/>
              </p:cNvSpPr>
              <p:nvPr/>
            </p:nvSpPr>
            <p:spPr bwMode="auto">
              <a:xfrm flipV="1">
                <a:off x="3562" y="1525"/>
                <a:ext cx="1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Line 48"/>
              <p:cNvSpPr>
                <a:spLocks noChangeShapeType="1"/>
              </p:cNvSpPr>
              <p:nvPr/>
            </p:nvSpPr>
            <p:spPr bwMode="auto">
              <a:xfrm flipV="1">
                <a:off x="2700" y="1525"/>
                <a:ext cx="1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Line 49"/>
              <p:cNvSpPr>
                <a:spLocks noChangeShapeType="1"/>
              </p:cNvSpPr>
              <p:nvPr/>
            </p:nvSpPr>
            <p:spPr bwMode="auto">
              <a:xfrm flipV="1">
                <a:off x="1838" y="1525"/>
                <a:ext cx="1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" name="Text Box 60"/>
            <p:cNvSpPr txBox="1">
              <a:spLocks noChangeArrowheads="1"/>
            </p:cNvSpPr>
            <p:nvPr/>
          </p:nvSpPr>
          <p:spPr bwMode="auto">
            <a:xfrm>
              <a:off x="7812360" y="2708920"/>
              <a:ext cx="1259632" cy="324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←适于</a:t>
              </a:r>
              <a:r>
                <a:rPr lang="en-US" altLang="zh-CN" sz="1800" b="1" dirty="0" smtClean="0">
                  <a:latin typeface="宋体" pitchFamily="2" charset="-122"/>
                </a:rPr>
                <a:t>CISC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43608" y="3068637"/>
            <a:ext cx="7992888" cy="360363"/>
            <a:chOff x="1115616" y="3140646"/>
            <a:chExt cx="7992888" cy="360363"/>
          </a:xfrm>
        </p:grpSpPr>
        <p:grpSp>
          <p:nvGrpSpPr>
            <p:cNvPr id="192" name="组合 191"/>
            <p:cNvGrpSpPr/>
            <p:nvPr/>
          </p:nvGrpSpPr>
          <p:grpSpPr>
            <a:xfrm>
              <a:off x="1115616" y="3140646"/>
              <a:ext cx="6552180" cy="360362"/>
              <a:chOff x="1475656" y="3068638"/>
              <a:chExt cx="6552180" cy="360362"/>
            </a:xfrm>
          </p:grpSpPr>
          <p:sp>
            <p:nvSpPr>
              <p:cNvPr id="193" name="Text Box 40"/>
              <p:cNvSpPr txBox="1">
                <a:spLocks noChangeArrowheads="1"/>
              </p:cNvSpPr>
              <p:nvPr/>
            </p:nvSpPr>
            <p:spPr bwMode="auto">
              <a:xfrm>
                <a:off x="2843064" y="3070225"/>
                <a:ext cx="1080864" cy="358775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/>
                <a:r>
                  <a:rPr kumimoji="0" lang="zh-CN" altLang="en-US" sz="1800" b="1" dirty="0">
                    <a:latin typeface="宋体" pitchFamily="2" charset="-122"/>
                  </a:rPr>
                  <a:t>译码</a:t>
                </a:r>
                <a:r>
                  <a:rPr kumimoji="0" lang="en-US" altLang="zh-CN" sz="1800" b="1" dirty="0">
                    <a:latin typeface="宋体" pitchFamily="2" charset="-122"/>
                  </a:rPr>
                  <a:t>(ID)</a:t>
                </a:r>
              </a:p>
            </p:txBody>
          </p:sp>
          <p:sp>
            <p:nvSpPr>
              <p:cNvPr id="194" name="Text Box 42"/>
              <p:cNvSpPr txBox="1">
                <a:spLocks noChangeArrowheads="1"/>
              </p:cNvSpPr>
              <p:nvPr/>
            </p:nvSpPr>
            <p:spPr bwMode="auto">
              <a:xfrm>
                <a:off x="1475656" y="3068638"/>
                <a:ext cx="1080070" cy="358775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/>
                <a:r>
                  <a:rPr kumimoji="0" lang="zh-CN" altLang="en-US" sz="1800" b="1" dirty="0">
                    <a:latin typeface="宋体" pitchFamily="2" charset="-122"/>
                  </a:rPr>
                  <a:t>取指</a:t>
                </a:r>
                <a:r>
                  <a:rPr kumimoji="0" lang="en-US" altLang="zh-CN" sz="1800" b="1" dirty="0">
                    <a:latin typeface="宋体" pitchFamily="2" charset="-122"/>
                  </a:rPr>
                  <a:t>(IF)</a:t>
                </a:r>
              </a:p>
            </p:txBody>
          </p:sp>
          <p:sp>
            <p:nvSpPr>
              <p:cNvPr id="195" name="Text Box 43"/>
              <p:cNvSpPr txBox="1">
                <a:spLocks noChangeArrowheads="1"/>
              </p:cNvSpPr>
              <p:nvPr/>
            </p:nvSpPr>
            <p:spPr bwMode="auto">
              <a:xfrm>
                <a:off x="5579145" y="3068638"/>
                <a:ext cx="1081087" cy="358775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/>
                <a:r>
                  <a:rPr kumimoji="0" lang="zh-CN" altLang="en-US" sz="1800" b="1" dirty="0" smtClean="0">
                    <a:latin typeface="宋体" pitchFamily="2" charset="-122"/>
                  </a:rPr>
                  <a:t>访存</a:t>
                </a:r>
                <a:r>
                  <a:rPr kumimoji="0" lang="en-US" altLang="zh-CN" sz="1800" b="1" dirty="0" smtClean="0">
                    <a:latin typeface="宋体" pitchFamily="2" charset="-122"/>
                  </a:rPr>
                  <a:t>(MEM)</a:t>
                </a:r>
                <a:endParaRPr kumimoji="0" lang="en-US" altLang="zh-CN" sz="1800" b="1" dirty="0">
                  <a:latin typeface="宋体" pitchFamily="2" charset="-122"/>
                </a:endParaRPr>
              </a:p>
            </p:txBody>
          </p:sp>
          <p:sp>
            <p:nvSpPr>
              <p:cNvPr id="196" name="Text Box 44"/>
              <p:cNvSpPr txBox="1">
                <a:spLocks noChangeArrowheads="1"/>
              </p:cNvSpPr>
              <p:nvPr/>
            </p:nvSpPr>
            <p:spPr bwMode="auto">
              <a:xfrm>
                <a:off x="4212010" y="3068638"/>
                <a:ext cx="1078978" cy="360362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/>
                <a:r>
                  <a:rPr kumimoji="0" lang="zh-CN" altLang="en-US" sz="1800" b="1" dirty="0">
                    <a:latin typeface="宋体" pitchFamily="2" charset="-122"/>
                  </a:rPr>
                  <a:t>执行</a:t>
                </a:r>
                <a:r>
                  <a:rPr kumimoji="0" lang="en-US" altLang="zh-CN" sz="1800" b="1" dirty="0" smtClean="0">
                    <a:latin typeface="宋体" pitchFamily="2" charset="-122"/>
                  </a:rPr>
                  <a:t>(EX)</a:t>
                </a:r>
                <a:endParaRPr kumimoji="0" lang="en-US" altLang="zh-CN" sz="1800" b="1" dirty="0">
                  <a:latin typeface="宋体" pitchFamily="2" charset="-122"/>
                </a:endParaRPr>
              </a:p>
            </p:txBody>
          </p:sp>
          <p:sp>
            <p:nvSpPr>
              <p:cNvPr id="197" name="Text Box 45"/>
              <p:cNvSpPr txBox="1">
                <a:spLocks noChangeArrowheads="1"/>
              </p:cNvSpPr>
              <p:nvPr/>
            </p:nvSpPr>
            <p:spPr bwMode="auto">
              <a:xfrm>
                <a:off x="6949901" y="3068638"/>
                <a:ext cx="1077935" cy="360362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/>
                <a:r>
                  <a:rPr kumimoji="0" lang="zh-CN" altLang="en-US" sz="1800" b="1" dirty="0">
                    <a:latin typeface="宋体" pitchFamily="2" charset="-122"/>
                  </a:rPr>
                  <a:t>写回</a:t>
                </a:r>
                <a:r>
                  <a:rPr kumimoji="0" lang="en-US" altLang="zh-CN" sz="1800" b="1" dirty="0">
                    <a:latin typeface="宋体" pitchFamily="2" charset="-122"/>
                  </a:rPr>
                  <a:t>(WB)</a:t>
                </a:r>
              </a:p>
            </p:txBody>
          </p:sp>
          <p:sp>
            <p:nvSpPr>
              <p:cNvPr id="198" name="Line 46"/>
              <p:cNvSpPr>
                <a:spLocks noChangeShapeType="1"/>
              </p:cNvSpPr>
              <p:nvPr/>
            </p:nvSpPr>
            <p:spPr bwMode="auto">
              <a:xfrm flipV="1">
                <a:off x="6660927" y="3284538"/>
                <a:ext cx="28733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9" name="Line 47"/>
              <p:cNvSpPr>
                <a:spLocks noChangeShapeType="1"/>
              </p:cNvSpPr>
              <p:nvPr/>
            </p:nvSpPr>
            <p:spPr bwMode="auto">
              <a:xfrm flipV="1">
                <a:off x="5292775" y="3284538"/>
                <a:ext cx="28733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0" name="Line 48"/>
              <p:cNvSpPr>
                <a:spLocks noChangeShapeType="1"/>
              </p:cNvSpPr>
              <p:nvPr/>
            </p:nvSpPr>
            <p:spPr bwMode="auto">
              <a:xfrm flipV="1">
                <a:off x="3924623" y="3284538"/>
                <a:ext cx="28733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1" name="Line 49"/>
              <p:cNvSpPr>
                <a:spLocks noChangeShapeType="1"/>
              </p:cNvSpPr>
              <p:nvPr/>
            </p:nvSpPr>
            <p:spPr bwMode="auto">
              <a:xfrm flipV="1">
                <a:off x="2555726" y="3284538"/>
                <a:ext cx="28733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6" name="Text Box 60"/>
            <p:cNvSpPr txBox="1">
              <a:spLocks noChangeArrowheads="1"/>
            </p:cNvSpPr>
            <p:nvPr/>
          </p:nvSpPr>
          <p:spPr bwMode="auto">
            <a:xfrm>
              <a:off x="7848872" y="3140647"/>
              <a:ext cx="1259632" cy="360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←适于</a:t>
              </a:r>
              <a:r>
                <a:rPr lang="en-US" altLang="zh-CN" sz="1800" b="1" dirty="0" smtClean="0">
                  <a:latin typeface="宋体" pitchFamily="2" charset="-122"/>
                </a:rPr>
                <a:t>RISC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8" grpId="0"/>
      <p:bldP spid="102" grpId="0"/>
      <p:bldP spid="190" grpId="0"/>
      <p:bldP spid="191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96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287437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、流水线组成的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基本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要求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799544"/>
            <a:ext cx="8785225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(1)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各个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段的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操作相互</a:t>
            </a:r>
            <a:r>
              <a:rPr lang="zh-CN" altLang="en-US" b="1" u="sng" dirty="0" smtClean="0">
                <a:solidFill>
                  <a:srgbClr val="C00000"/>
                </a:solidFill>
                <a:latin typeface="宋体" pitchFamily="2" charset="-122"/>
              </a:rPr>
              <a:t>独立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     </a:t>
            </a:r>
            <a:r>
              <a:rPr lang="zh-CN" altLang="en-US" sz="2000" b="1" dirty="0" smtClean="0">
                <a:latin typeface="宋体" pitchFamily="2" charset="-122"/>
              </a:rPr>
              <a:t>←重叠的基础</a:t>
            </a:r>
            <a:endParaRPr lang="en-US" altLang="zh-CN" sz="2000" b="1" dirty="0" smtClean="0">
              <a:latin typeface="宋体" pitchFamily="2" charset="-122"/>
            </a:endParaRPr>
          </a:p>
          <a:p>
            <a:pPr algn="l">
              <a:lnSpc>
                <a:spcPct val="135000"/>
              </a:lnSpc>
            </a:pP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要求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5" name="Text Box 37"/>
          <p:cNvSpPr txBox="1">
            <a:spLocks noChangeArrowheads="1"/>
          </p:cNvSpPr>
          <p:nvPr/>
        </p:nvSpPr>
        <p:spPr bwMode="auto">
          <a:xfrm>
            <a:off x="1907258" y="1290826"/>
            <a:ext cx="698566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860800" indent="-3860800" algn="l">
              <a:lnSpc>
                <a:spcPct val="125000"/>
              </a:lnSpc>
            </a:pPr>
            <a:r>
              <a:rPr lang="zh-CN" altLang="en-US" b="1" kern="0" spc="-100" dirty="0" smtClean="0">
                <a:latin typeface="宋体" pitchFamily="2" charset="-122"/>
              </a:rPr>
              <a:t>各个段的</a:t>
            </a:r>
            <a:r>
              <a:rPr lang="zh-CN" altLang="en-US" b="1" u="sng" kern="0" spc="-100" dirty="0" smtClean="0">
                <a:latin typeface="宋体" pitchFamily="2" charset="-122"/>
              </a:rPr>
              <a:t>源数据</a:t>
            </a:r>
            <a:r>
              <a:rPr lang="zh-CN" altLang="en-US" b="1" kern="0" spc="-100" dirty="0" smtClean="0">
                <a:latin typeface="宋体" pitchFamily="2" charset="-122"/>
              </a:rPr>
              <a:t>来自时序部件、</a:t>
            </a:r>
            <a:r>
              <a:rPr lang="zh-CN" altLang="en-US" b="1" u="sng" kern="0" spc="-100" dirty="0" smtClean="0">
                <a:latin typeface="宋体" pitchFamily="2" charset="-122"/>
              </a:rPr>
              <a:t>结果</a:t>
            </a:r>
            <a:r>
              <a:rPr lang="zh-CN" altLang="en-US" b="1" kern="0" spc="-100" dirty="0" smtClean="0">
                <a:latin typeface="宋体" pitchFamily="2" charset="-122"/>
              </a:rPr>
              <a:t>存到时序部件</a:t>
            </a:r>
            <a:endParaRPr lang="zh-CN" altLang="en-US" b="1" kern="0" spc="-100" dirty="0">
              <a:latin typeface="宋体" pitchFamily="2" charset="-122"/>
            </a:endParaRPr>
          </a:p>
        </p:txBody>
      </p:sp>
      <p:sp>
        <p:nvSpPr>
          <p:cNvPr id="6" name="Text Box 37"/>
          <p:cNvSpPr txBox="1">
            <a:spLocks noChangeArrowheads="1"/>
          </p:cNvSpPr>
          <p:nvPr/>
        </p:nvSpPr>
        <p:spPr bwMode="auto">
          <a:xfrm>
            <a:off x="1907258" y="1772816"/>
            <a:ext cx="7057355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860800" indent="-3860800"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增设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段间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寄存器</a:t>
            </a:r>
            <a:r>
              <a:rPr lang="zh-CN" altLang="en-US" b="1" u="sng" dirty="0" smtClean="0">
                <a:latin typeface="宋体" pitchFamily="2" charset="-122"/>
              </a:rPr>
              <a:t> </a:t>
            </a:r>
            <a:endParaRPr lang="en-US" altLang="zh-CN" b="1" u="sng" dirty="0" smtClean="0">
              <a:latin typeface="宋体" pitchFamily="2" charset="-122"/>
            </a:endParaRPr>
          </a:p>
          <a:p>
            <a:pPr marL="3860800" indent="-3860800" algn="l"/>
            <a:r>
              <a:rPr lang="en-US" altLang="zh-CN" sz="2200" b="1" dirty="0" smtClean="0">
                <a:latin typeface="宋体" pitchFamily="2" charset="-122"/>
              </a:rPr>
              <a:t>       </a:t>
            </a:r>
            <a:r>
              <a:rPr lang="zh-CN" altLang="en-US" sz="2000" dirty="0" smtClean="0">
                <a:latin typeface="宋体" pitchFamily="2" charset="-122"/>
              </a:rPr>
              <a:t>└</a:t>
            </a:r>
            <a:r>
              <a:rPr lang="zh-CN" altLang="en-US" sz="2000" b="1" dirty="0" smtClean="0">
                <a:latin typeface="宋体" pitchFamily="2" charset="-122"/>
              </a:rPr>
              <a:t>←数量＝后续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每个段</a:t>
            </a:r>
            <a:r>
              <a:rPr lang="zh-CN" altLang="en-US" sz="2000" b="1" dirty="0" smtClean="0">
                <a:latin typeface="宋体" pitchFamily="2" charset="-122"/>
              </a:rPr>
              <a:t>需要的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每个</a:t>
            </a:r>
            <a:r>
              <a:rPr lang="zh-CN" altLang="en-US" sz="2000" b="1" dirty="0" smtClean="0">
                <a:latin typeface="宋体" pitchFamily="2" charset="-122"/>
              </a:rPr>
              <a:t>数据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地址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命令</a:t>
            </a:r>
            <a:endParaRPr lang="zh-CN" altLang="en-US" sz="2000" b="1" dirty="0">
              <a:latin typeface="宋体" pitchFamily="2" charset="-122"/>
            </a:endParaRPr>
          </a:p>
        </p:txBody>
      </p:sp>
      <p:grpSp>
        <p:nvGrpSpPr>
          <p:cNvPr id="448" name="组合 447"/>
          <p:cNvGrpSpPr/>
          <p:nvPr/>
        </p:nvGrpSpPr>
        <p:grpSpPr>
          <a:xfrm>
            <a:off x="3275856" y="2924944"/>
            <a:ext cx="4752528" cy="2016224"/>
            <a:chOff x="3275856" y="2492896"/>
            <a:chExt cx="4752528" cy="2016224"/>
          </a:xfrm>
        </p:grpSpPr>
        <p:grpSp>
          <p:nvGrpSpPr>
            <p:cNvPr id="307" name="组合 306"/>
            <p:cNvGrpSpPr/>
            <p:nvPr/>
          </p:nvGrpSpPr>
          <p:grpSpPr>
            <a:xfrm>
              <a:off x="3275856" y="2492896"/>
              <a:ext cx="3312368" cy="864096"/>
              <a:chOff x="3275856" y="4005064"/>
              <a:chExt cx="3312368" cy="864096"/>
            </a:xfrm>
          </p:grpSpPr>
          <p:cxnSp>
            <p:nvCxnSpPr>
              <p:cNvPr id="297" name="直接箭头连接符 296"/>
              <p:cNvCxnSpPr/>
              <p:nvPr/>
            </p:nvCxnSpPr>
            <p:spPr bwMode="auto">
              <a:xfrm>
                <a:off x="3275857" y="4869160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99" name="直接箭头连接符 298"/>
              <p:cNvCxnSpPr/>
              <p:nvPr/>
            </p:nvCxnSpPr>
            <p:spPr bwMode="auto">
              <a:xfrm>
                <a:off x="3275856" y="4005064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00" name="直接箭头连接符 299"/>
              <p:cNvCxnSpPr/>
              <p:nvPr/>
            </p:nvCxnSpPr>
            <p:spPr bwMode="auto">
              <a:xfrm>
                <a:off x="4716017" y="4869160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01" name="直接箭头连接符 300"/>
              <p:cNvCxnSpPr/>
              <p:nvPr/>
            </p:nvCxnSpPr>
            <p:spPr bwMode="auto">
              <a:xfrm>
                <a:off x="4716016" y="4005064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02" name="直接箭头连接符 301"/>
              <p:cNvCxnSpPr/>
              <p:nvPr/>
            </p:nvCxnSpPr>
            <p:spPr bwMode="auto">
              <a:xfrm>
                <a:off x="6156177" y="4869160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03" name="直接箭头连接符 302"/>
              <p:cNvCxnSpPr/>
              <p:nvPr/>
            </p:nvCxnSpPr>
            <p:spPr bwMode="auto">
              <a:xfrm>
                <a:off x="6156176" y="4005064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04" name="直接箭头连接符 303"/>
              <p:cNvCxnSpPr/>
              <p:nvPr/>
            </p:nvCxnSpPr>
            <p:spPr bwMode="auto">
              <a:xfrm>
                <a:off x="6156176" y="4509120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05" name="直接箭头连接符 304"/>
              <p:cNvCxnSpPr/>
              <p:nvPr/>
            </p:nvCxnSpPr>
            <p:spPr bwMode="auto">
              <a:xfrm>
                <a:off x="6156176" y="4149080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06" name="直接箭头连接符 305"/>
              <p:cNvCxnSpPr/>
              <p:nvPr/>
            </p:nvCxnSpPr>
            <p:spPr bwMode="auto">
              <a:xfrm>
                <a:off x="4716016" y="4581128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353" name="组合 352"/>
            <p:cNvGrpSpPr/>
            <p:nvPr/>
          </p:nvGrpSpPr>
          <p:grpSpPr>
            <a:xfrm>
              <a:off x="4716016" y="3645024"/>
              <a:ext cx="3312368" cy="864096"/>
              <a:chOff x="3275856" y="4005064"/>
              <a:chExt cx="3312368" cy="864096"/>
            </a:xfrm>
          </p:grpSpPr>
          <p:cxnSp>
            <p:nvCxnSpPr>
              <p:cNvPr id="354" name="直接箭头连接符 353"/>
              <p:cNvCxnSpPr/>
              <p:nvPr/>
            </p:nvCxnSpPr>
            <p:spPr bwMode="auto">
              <a:xfrm>
                <a:off x="3275857" y="4869160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55" name="直接箭头连接符 354"/>
              <p:cNvCxnSpPr/>
              <p:nvPr/>
            </p:nvCxnSpPr>
            <p:spPr bwMode="auto">
              <a:xfrm>
                <a:off x="3275856" y="4005064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56" name="直接箭头连接符 355"/>
              <p:cNvCxnSpPr/>
              <p:nvPr/>
            </p:nvCxnSpPr>
            <p:spPr bwMode="auto">
              <a:xfrm>
                <a:off x="4716017" y="4869160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57" name="直接箭头连接符 356"/>
              <p:cNvCxnSpPr/>
              <p:nvPr/>
            </p:nvCxnSpPr>
            <p:spPr bwMode="auto">
              <a:xfrm>
                <a:off x="4716016" y="4005064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58" name="直接箭头连接符 357"/>
              <p:cNvCxnSpPr/>
              <p:nvPr/>
            </p:nvCxnSpPr>
            <p:spPr bwMode="auto">
              <a:xfrm>
                <a:off x="6156177" y="4869160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59" name="直接箭头连接符 358"/>
              <p:cNvCxnSpPr/>
              <p:nvPr/>
            </p:nvCxnSpPr>
            <p:spPr bwMode="auto">
              <a:xfrm>
                <a:off x="6156176" y="4005064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60" name="直接箭头连接符 359"/>
              <p:cNvCxnSpPr/>
              <p:nvPr/>
            </p:nvCxnSpPr>
            <p:spPr bwMode="auto">
              <a:xfrm>
                <a:off x="6156176" y="4509120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61" name="直接箭头连接符 360"/>
              <p:cNvCxnSpPr/>
              <p:nvPr/>
            </p:nvCxnSpPr>
            <p:spPr bwMode="auto">
              <a:xfrm>
                <a:off x="6156176" y="4149080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62" name="直接箭头连接符 361"/>
              <p:cNvCxnSpPr/>
              <p:nvPr/>
            </p:nvCxnSpPr>
            <p:spPr bwMode="auto">
              <a:xfrm>
                <a:off x="4716016" y="4581128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</p:grpSp>
      <p:grpSp>
        <p:nvGrpSpPr>
          <p:cNvPr id="447" name="组合 446"/>
          <p:cNvGrpSpPr/>
          <p:nvPr/>
        </p:nvGrpSpPr>
        <p:grpSpPr>
          <a:xfrm>
            <a:off x="251520" y="2780928"/>
            <a:ext cx="8785869" cy="2520280"/>
            <a:chOff x="251520" y="2348880"/>
            <a:chExt cx="8785869" cy="2520280"/>
          </a:xfrm>
        </p:grpSpPr>
        <p:grpSp>
          <p:nvGrpSpPr>
            <p:cNvPr id="309" name="组合 308"/>
            <p:cNvGrpSpPr/>
            <p:nvPr/>
          </p:nvGrpSpPr>
          <p:grpSpPr>
            <a:xfrm>
              <a:off x="827584" y="2420888"/>
              <a:ext cx="6408711" cy="1008112"/>
              <a:chOff x="827584" y="3933056"/>
              <a:chExt cx="6408711" cy="1008112"/>
            </a:xfrm>
          </p:grpSpPr>
          <p:sp>
            <p:nvSpPr>
              <p:cNvPr id="67" name="Text Box 161"/>
              <p:cNvSpPr txBox="1">
                <a:spLocks noChangeArrowheads="1"/>
              </p:cNvSpPr>
              <p:nvPr/>
            </p:nvSpPr>
            <p:spPr bwMode="auto">
              <a:xfrm>
                <a:off x="3923928" y="4149080"/>
                <a:ext cx="501529" cy="360040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>
                    <a:latin typeface="宋体" pitchFamily="2" charset="-122"/>
                  </a:rPr>
                  <a:t>ALU</a:t>
                </a:r>
                <a:endParaRPr kumimoji="0" lang="en-US" altLang="zh-CN" sz="2000" b="1" dirty="0">
                  <a:latin typeface="宋体" pitchFamily="2" charset="-122"/>
                </a:endParaRPr>
              </a:p>
            </p:txBody>
          </p:sp>
          <p:sp>
            <p:nvSpPr>
              <p:cNvPr id="68" name="Text Box 166"/>
              <p:cNvSpPr txBox="1">
                <a:spLocks noChangeArrowheads="1"/>
              </p:cNvSpPr>
              <p:nvPr/>
            </p:nvSpPr>
            <p:spPr bwMode="auto">
              <a:xfrm>
                <a:off x="2843810" y="4117351"/>
                <a:ext cx="287237" cy="535785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vert"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latin typeface="宋体" pitchFamily="2" charset="-122"/>
                  </a:rPr>
                  <a:t>GPRs</a:t>
                </a:r>
              </a:p>
            </p:txBody>
          </p:sp>
          <p:sp>
            <p:nvSpPr>
              <p:cNvPr id="69" name="Text Box 177"/>
              <p:cNvSpPr txBox="1">
                <a:spLocks noChangeArrowheads="1"/>
              </p:cNvSpPr>
              <p:nvPr/>
            </p:nvSpPr>
            <p:spPr bwMode="auto">
              <a:xfrm>
                <a:off x="2411761" y="3933056"/>
                <a:ext cx="288032" cy="1008112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vert" lIns="18000" tIns="10800" rIns="18000" bIns="10800" anchor="ctr"/>
              <a:lstStyle/>
              <a:p>
                <a:pPr eaLnBrk="0" hangingPunct="0"/>
                <a:r>
                  <a:rPr kumimoji="0" lang="en-US" altLang="zh-CN" sz="2000" b="1" dirty="0">
                    <a:latin typeface="宋体" pitchFamily="2" charset="-122"/>
                  </a:rPr>
                  <a:t>ID</a:t>
                </a:r>
              </a:p>
            </p:txBody>
          </p:sp>
          <p:cxnSp>
            <p:nvCxnSpPr>
              <p:cNvPr id="70" name="直接箭头连接符 69"/>
              <p:cNvCxnSpPr>
                <a:stCxn id="71" idx="3"/>
              </p:cNvCxnSpPr>
              <p:nvPr/>
            </p:nvCxnSpPr>
            <p:spPr bwMode="auto">
              <a:xfrm>
                <a:off x="1618878" y="4726284"/>
                <a:ext cx="216695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71" name="Text Box 177"/>
              <p:cNvSpPr txBox="1">
                <a:spLocks noChangeArrowheads="1"/>
              </p:cNvSpPr>
              <p:nvPr/>
            </p:nvSpPr>
            <p:spPr bwMode="auto">
              <a:xfrm>
                <a:off x="1071538" y="4583408"/>
                <a:ext cx="547340" cy="285752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latin typeface="宋体" pitchFamily="2" charset="-122"/>
                  </a:rPr>
                  <a:t>IMEM</a:t>
                </a:r>
                <a:endParaRPr kumimoji="0" lang="en-US" altLang="zh-CN" sz="1800" b="1" dirty="0">
                  <a:latin typeface="宋体" pitchFamily="2" charset="-122"/>
                </a:endParaRPr>
              </a:p>
            </p:txBody>
          </p:sp>
          <p:sp>
            <p:nvSpPr>
              <p:cNvPr id="72" name="Text Box 185"/>
              <p:cNvSpPr txBox="1">
                <a:spLocks noChangeArrowheads="1"/>
              </p:cNvSpPr>
              <p:nvPr/>
            </p:nvSpPr>
            <p:spPr bwMode="auto">
              <a:xfrm>
                <a:off x="1186830" y="4150790"/>
                <a:ext cx="432048" cy="21431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latin typeface="宋体" pitchFamily="2" charset="-122"/>
                  </a:rPr>
                  <a:t>PC</a:t>
                </a:r>
                <a:endParaRPr kumimoji="0" lang="en-US" altLang="zh-CN" sz="1800" b="1" dirty="0">
                  <a:latin typeface="宋体" pitchFamily="2" charset="-122"/>
                </a:endParaRPr>
              </a:p>
            </p:txBody>
          </p:sp>
          <p:cxnSp>
            <p:nvCxnSpPr>
              <p:cNvPr id="73" name="直接箭头连接符 72"/>
              <p:cNvCxnSpPr/>
              <p:nvPr/>
            </p:nvCxnSpPr>
            <p:spPr bwMode="auto">
              <a:xfrm>
                <a:off x="2267744" y="4725144"/>
                <a:ext cx="14230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4" name="直接箭头连接符 73"/>
              <p:cNvCxnSpPr/>
              <p:nvPr/>
            </p:nvCxnSpPr>
            <p:spPr bwMode="auto">
              <a:xfrm>
                <a:off x="1403648" y="4373796"/>
                <a:ext cx="0" cy="20733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5" name="直接箭头连接符 74"/>
              <p:cNvCxnSpPr/>
              <p:nvPr/>
            </p:nvCxnSpPr>
            <p:spPr bwMode="auto">
              <a:xfrm>
                <a:off x="2699793" y="4221088"/>
                <a:ext cx="144810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6" name="直接箭头连接符 75"/>
              <p:cNvCxnSpPr/>
              <p:nvPr/>
            </p:nvCxnSpPr>
            <p:spPr bwMode="auto">
              <a:xfrm>
                <a:off x="2699793" y="4869160"/>
                <a:ext cx="576064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7" name="直接箭头连接符 76"/>
              <p:cNvCxnSpPr/>
              <p:nvPr/>
            </p:nvCxnSpPr>
            <p:spPr bwMode="auto">
              <a:xfrm>
                <a:off x="2699793" y="4434788"/>
                <a:ext cx="144810" cy="2324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8" name="直接箭头连接符 77"/>
              <p:cNvCxnSpPr/>
              <p:nvPr/>
            </p:nvCxnSpPr>
            <p:spPr bwMode="auto">
              <a:xfrm>
                <a:off x="2699793" y="4005064"/>
                <a:ext cx="576064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1" name="直接箭头连接符 80"/>
              <p:cNvCxnSpPr/>
              <p:nvPr/>
            </p:nvCxnSpPr>
            <p:spPr bwMode="auto">
              <a:xfrm>
                <a:off x="3131841" y="4221088"/>
                <a:ext cx="144016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2" name="直接箭头连接符 81"/>
              <p:cNvCxnSpPr/>
              <p:nvPr/>
            </p:nvCxnSpPr>
            <p:spPr bwMode="auto">
              <a:xfrm>
                <a:off x="3132635" y="4437112"/>
                <a:ext cx="14322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4" name="直接箭头连接符 83"/>
              <p:cNvCxnSpPr/>
              <p:nvPr/>
            </p:nvCxnSpPr>
            <p:spPr bwMode="auto">
              <a:xfrm>
                <a:off x="3710283" y="4219379"/>
                <a:ext cx="213645" cy="1709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5" name="直接箭头连接符 84"/>
              <p:cNvCxnSpPr/>
              <p:nvPr/>
            </p:nvCxnSpPr>
            <p:spPr bwMode="auto">
              <a:xfrm>
                <a:off x="3710283" y="4435524"/>
                <a:ext cx="213645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6" name="直接箭头连接符 121"/>
              <p:cNvCxnSpPr/>
              <p:nvPr/>
            </p:nvCxnSpPr>
            <p:spPr bwMode="auto">
              <a:xfrm>
                <a:off x="4185766" y="4005634"/>
                <a:ext cx="0" cy="143446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7" name="直接箭头连接符 86"/>
              <p:cNvCxnSpPr/>
              <p:nvPr/>
            </p:nvCxnSpPr>
            <p:spPr bwMode="auto">
              <a:xfrm>
                <a:off x="4427984" y="4365104"/>
                <a:ext cx="28803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99" name="Rectangle 100"/>
              <p:cNvSpPr>
                <a:spLocks noChangeArrowheads="1"/>
              </p:cNvSpPr>
              <p:nvPr/>
            </p:nvSpPr>
            <p:spPr bwMode="auto">
              <a:xfrm>
                <a:off x="827584" y="3933056"/>
                <a:ext cx="287238" cy="557992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vert" wrap="none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ALU</a:t>
                </a:r>
                <a:endParaRPr lang="zh-CN" altLang="en-US" sz="1800" b="1" dirty="0">
                  <a:latin typeface="+mn-ea"/>
                  <a:ea typeface="+mn-ea"/>
                </a:endParaRPr>
              </a:p>
            </p:txBody>
          </p:sp>
          <p:cxnSp>
            <p:nvCxnSpPr>
              <p:cNvPr id="118" name="直接箭头连接符 117"/>
              <p:cNvCxnSpPr/>
              <p:nvPr/>
            </p:nvCxnSpPr>
            <p:spPr bwMode="auto">
              <a:xfrm flipH="1">
                <a:off x="1114825" y="4452136"/>
                <a:ext cx="288828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cxnSp>
            <p:nvCxnSpPr>
              <p:cNvPr id="124" name="直接箭头连接符 123"/>
              <p:cNvCxnSpPr/>
              <p:nvPr/>
            </p:nvCxnSpPr>
            <p:spPr bwMode="auto">
              <a:xfrm>
                <a:off x="1114822" y="4006204"/>
                <a:ext cx="288826" cy="142876"/>
              </a:xfrm>
              <a:prstGeom prst="bentConnector3">
                <a:avLst>
                  <a:gd name="adj1" fmla="val 98996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3" name="直接箭头连接符 142"/>
              <p:cNvCxnSpPr/>
              <p:nvPr/>
            </p:nvCxnSpPr>
            <p:spPr bwMode="auto">
              <a:xfrm>
                <a:off x="3707904" y="4005064"/>
                <a:ext cx="1007319" cy="114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54" name="直接箭头连接符 153"/>
              <p:cNvCxnSpPr/>
              <p:nvPr/>
            </p:nvCxnSpPr>
            <p:spPr bwMode="auto">
              <a:xfrm>
                <a:off x="3710283" y="4869160"/>
                <a:ext cx="1004940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56" name="Text Box 161"/>
              <p:cNvSpPr txBox="1">
                <a:spLocks noChangeArrowheads="1"/>
              </p:cNvSpPr>
              <p:nvPr/>
            </p:nvSpPr>
            <p:spPr bwMode="auto">
              <a:xfrm>
                <a:off x="5366615" y="4293096"/>
                <a:ext cx="573537" cy="360040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latin typeface="宋体" pitchFamily="2" charset="-122"/>
                  </a:rPr>
                  <a:t>DMEM</a:t>
                </a:r>
                <a:endParaRPr kumimoji="0" lang="en-US" altLang="zh-CN" sz="2000" b="1" dirty="0">
                  <a:latin typeface="宋体" pitchFamily="2" charset="-122"/>
                </a:endParaRPr>
              </a:p>
            </p:txBody>
          </p:sp>
          <p:cxnSp>
            <p:nvCxnSpPr>
              <p:cNvPr id="158" name="直接箭头连接符 157"/>
              <p:cNvCxnSpPr/>
              <p:nvPr/>
            </p:nvCxnSpPr>
            <p:spPr bwMode="auto">
              <a:xfrm>
                <a:off x="3779912" y="4437114"/>
                <a:ext cx="935311" cy="146294"/>
              </a:xfrm>
              <a:prstGeom prst="bentConnector3">
                <a:avLst>
                  <a:gd name="adj1" fmla="val -135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cxnSp>
            <p:nvCxnSpPr>
              <p:cNvPr id="161" name="直接箭头连接符 160"/>
              <p:cNvCxnSpPr/>
              <p:nvPr/>
            </p:nvCxnSpPr>
            <p:spPr bwMode="auto">
              <a:xfrm>
                <a:off x="5152947" y="4363516"/>
                <a:ext cx="211141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2" name="直接箭头连接符 161"/>
              <p:cNvCxnSpPr/>
              <p:nvPr/>
            </p:nvCxnSpPr>
            <p:spPr bwMode="auto">
              <a:xfrm>
                <a:off x="5148064" y="4579540"/>
                <a:ext cx="218551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6" name="直接箭头连接符 165"/>
              <p:cNvCxnSpPr/>
              <p:nvPr/>
            </p:nvCxnSpPr>
            <p:spPr bwMode="auto">
              <a:xfrm>
                <a:off x="5937625" y="4509120"/>
                <a:ext cx="218551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7" name="直接箭头连接符 166"/>
              <p:cNvCxnSpPr/>
              <p:nvPr/>
            </p:nvCxnSpPr>
            <p:spPr bwMode="auto">
              <a:xfrm>
                <a:off x="5148064" y="4869160"/>
                <a:ext cx="1008112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78" name="直接箭头连接符 177"/>
              <p:cNvCxnSpPr/>
              <p:nvPr/>
            </p:nvCxnSpPr>
            <p:spPr bwMode="auto">
              <a:xfrm rot="5400000" flipH="1" flipV="1">
                <a:off x="6480409" y="4256893"/>
                <a:ext cx="360040" cy="144413"/>
              </a:xfrm>
              <a:prstGeom prst="bentConnector3">
                <a:avLst>
                  <a:gd name="adj1" fmla="val -2097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79" name="直接箭头连接符 157"/>
              <p:cNvCxnSpPr/>
              <p:nvPr/>
            </p:nvCxnSpPr>
            <p:spPr bwMode="auto">
              <a:xfrm flipV="1">
                <a:off x="5220072" y="4150914"/>
                <a:ext cx="935310" cy="214191"/>
              </a:xfrm>
              <a:prstGeom prst="bentConnector3">
                <a:avLst>
                  <a:gd name="adj1" fmla="val -136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cxnSp>
            <p:nvCxnSpPr>
              <p:cNvPr id="183" name="直接箭头连接符 182"/>
              <p:cNvCxnSpPr/>
              <p:nvPr/>
            </p:nvCxnSpPr>
            <p:spPr bwMode="auto">
              <a:xfrm>
                <a:off x="5148064" y="4005064"/>
                <a:ext cx="1007318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86" name="直接箭头连接符 121"/>
              <p:cNvCxnSpPr/>
              <p:nvPr/>
            </p:nvCxnSpPr>
            <p:spPr bwMode="auto">
              <a:xfrm>
                <a:off x="5652119" y="4005064"/>
                <a:ext cx="0" cy="288156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89" name="直接箭头连接符 188"/>
              <p:cNvCxnSpPr/>
              <p:nvPr/>
            </p:nvCxnSpPr>
            <p:spPr bwMode="auto">
              <a:xfrm flipV="1">
                <a:off x="6589016" y="4005064"/>
                <a:ext cx="287240" cy="57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92" name="直接箭头连接符 191"/>
              <p:cNvCxnSpPr/>
              <p:nvPr/>
            </p:nvCxnSpPr>
            <p:spPr bwMode="auto">
              <a:xfrm>
                <a:off x="6589016" y="4868366"/>
                <a:ext cx="287240" cy="794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95" name="Text Box 166"/>
              <p:cNvSpPr txBox="1">
                <a:spLocks noChangeArrowheads="1"/>
              </p:cNvSpPr>
              <p:nvPr/>
            </p:nvSpPr>
            <p:spPr bwMode="auto">
              <a:xfrm>
                <a:off x="6876256" y="3937330"/>
                <a:ext cx="360039" cy="931830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rgbClr val="000000"/>
                </a:solidFill>
                <a:prstDash val="sysDash"/>
                <a:miter lim="800000"/>
                <a:headEnd/>
                <a:tailEnd/>
              </a:ln>
            </p:spPr>
            <p:txBody>
              <a:bodyPr vert="vert"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latin typeface="宋体" pitchFamily="2" charset="-122"/>
                  </a:rPr>
                  <a:t>GPRs</a:t>
                </a:r>
              </a:p>
            </p:txBody>
          </p:sp>
          <p:cxnSp>
            <p:nvCxnSpPr>
              <p:cNvPr id="196" name="直接箭头连接符 195"/>
              <p:cNvCxnSpPr/>
              <p:nvPr/>
            </p:nvCxnSpPr>
            <p:spPr bwMode="auto">
              <a:xfrm flipV="1">
                <a:off x="6589016" y="4149080"/>
                <a:ext cx="287240" cy="171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71" name="直接箭头连接符 270"/>
              <p:cNvCxnSpPr/>
              <p:nvPr/>
            </p:nvCxnSpPr>
            <p:spPr bwMode="auto">
              <a:xfrm flipV="1">
                <a:off x="4554406" y="4197276"/>
                <a:ext cx="0" cy="16782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sp>
            <p:nvSpPr>
              <p:cNvPr id="273" name="Text Box 164"/>
              <p:cNvSpPr txBox="1">
                <a:spLocks noChangeArrowheads="1"/>
              </p:cNvSpPr>
              <p:nvPr/>
            </p:nvSpPr>
            <p:spPr bwMode="auto">
              <a:xfrm>
                <a:off x="3275857" y="4366814"/>
                <a:ext cx="428628" cy="21431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600" b="1" dirty="0" smtClean="0">
                    <a:latin typeface="宋体" pitchFamily="2" charset="-122"/>
                  </a:rPr>
                  <a:t>B</a:t>
                </a:r>
                <a:endParaRPr kumimoji="0" lang="en-US" altLang="zh-CN" sz="1600" b="1" dirty="0">
                  <a:latin typeface="宋体" pitchFamily="2" charset="-122"/>
                </a:endParaRPr>
              </a:p>
            </p:txBody>
          </p:sp>
          <p:sp>
            <p:nvSpPr>
              <p:cNvPr id="274" name="Text Box 165"/>
              <p:cNvSpPr txBox="1">
                <a:spLocks noChangeArrowheads="1"/>
              </p:cNvSpPr>
              <p:nvPr/>
            </p:nvSpPr>
            <p:spPr bwMode="auto">
              <a:xfrm>
                <a:off x="3275857" y="4150914"/>
                <a:ext cx="428627" cy="2159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600" b="1" dirty="0" smtClean="0">
                    <a:latin typeface="宋体" pitchFamily="2" charset="-122"/>
                  </a:rPr>
                  <a:t>A</a:t>
                </a:r>
                <a:endParaRPr kumimoji="0" lang="en-US" altLang="zh-CN" sz="1600" b="1" dirty="0">
                  <a:latin typeface="宋体" pitchFamily="2" charset="-122"/>
                </a:endParaRPr>
              </a:p>
            </p:txBody>
          </p:sp>
          <p:sp>
            <p:nvSpPr>
              <p:cNvPr id="277" name="Text Box 165"/>
              <p:cNvSpPr txBox="1">
                <a:spLocks noChangeArrowheads="1"/>
              </p:cNvSpPr>
              <p:nvPr/>
            </p:nvSpPr>
            <p:spPr bwMode="auto">
              <a:xfrm>
                <a:off x="4716016" y="4293220"/>
                <a:ext cx="428627" cy="2159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600" b="1" spc="-150" dirty="0" smtClean="0">
                    <a:latin typeface="宋体" pitchFamily="2" charset="-122"/>
                  </a:rPr>
                  <a:t>ALUO</a:t>
                </a:r>
                <a:endParaRPr kumimoji="0" lang="en-US" altLang="zh-CN" sz="1600" b="1" spc="-150" dirty="0">
                  <a:latin typeface="宋体" pitchFamily="2" charset="-122"/>
                </a:endParaRPr>
              </a:p>
            </p:txBody>
          </p:sp>
          <p:sp>
            <p:nvSpPr>
              <p:cNvPr id="27" name="Text Box 185"/>
              <p:cNvSpPr txBox="1">
                <a:spLocks noChangeArrowheads="1"/>
              </p:cNvSpPr>
              <p:nvPr/>
            </p:nvSpPr>
            <p:spPr bwMode="auto">
              <a:xfrm>
                <a:off x="1835572" y="4581128"/>
                <a:ext cx="432965" cy="21431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latin typeface="宋体" pitchFamily="2" charset="-122"/>
                  </a:rPr>
                  <a:t>IR</a:t>
                </a:r>
                <a:endParaRPr kumimoji="0" lang="en-US" altLang="zh-CN" sz="1800" b="1" dirty="0">
                  <a:latin typeface="宋体" pitchFamily="2" charset="-122"/>
                </a:endParaRPr>
              </a:p>
            </p:txBody>
          </p:sp>
        </p:grpSp>
        <p:sp>
          <p:nvSpPr>
            <p:cNvPr id="9" name="Text Box 104"/>
            <p:cNvSpPr txBox="1">
              <a:spLocks noChangeArrowheads="1"/>
            </p:cNvSpPr>
            <p:nvPr/>
          </p:nvSpPr>
          <p:spPr bwMode="auto">
            <a:xfrm>
              <a:off x="251520" y="2585301"/>
              <a:ext cx="498417" cy="498479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8000" tIns="0" rIns="18000" bIns="0"/>
            <a:lstStyle/>
            <a:p>
              <a:pPr eaLnBrk="0" hangingPunct="0"/>
              <a:r>
                <a:rPr kumimoji="0"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指令</a:t>
              </a:r>
              <a:endParaRPr kumimoji="0" lang="en-US" altLang="zh-CN" sz="1800" b="1" dirty="0" smtClean="0">
                <a:solidFill>
                  <a:srgbClr val="990099"/>
                </a:solidFill>
                <a:latin typeface="宋体" pitchFamily="2" charset="-122"/>
              </a:endParaRPr>
            </a:p>
            <a:p>
              <a:pPr eaLnBrk="0" hangingPunct="0">
                <a:lnSpc>
                  <a:spcPct val="90000"/>
                </a:lnSpc>
              </a:pPr>
              <a:r>
                <a:rPr kumimoji="0"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k</a:t>
              </a:r>
              <a:endParaRPr kumimoji="0"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1" name="Text Box 104"/>
            <p:cNvSpPr txBox="1">
              <a:spLocks noChangeArrowheads="1"/>
            </p:cNvSpPr>
            <p:nvPr/>
          </p:nvSpPr>
          <p:spPr bwMode="auto">
            <a:xfrm>
              <a:off x="251520" y="3728309"/>
              <a:ext cx="498417" cy="498479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8000" tIns="0" rIns="18000" bIns="0"/>
            <a:lstStyle/>
            <a:p>
              <a:pPr eaLnBrk="0" hangingPunct="0"/>
              <a:r>
                <a:rPr kumimoji="0"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指令</a:t>
              </a:r>
              <a:endParaRPr kumimoji="0" lang="en-US" altLang="zh-CN" sz="1800" b="1" dirty="0" smtClean="0">
                <a:solidFill>
                  <a:srgbClr val="990099"/>
                </a:solidFill>
                <a:latin typeface="宋体" pitchFamily="2" charset="-122"/>
              </a:endParaRPr>
            </a:p>
            <a:p>
              <a:pPr eaLnBrk="0" hangingPunct="0">
                <a:lnSpc>
                  <a:spcPct val="90000"/>
                </a:lnSpc>
              </a:pPr>
              <a:r>
                <a:rPr kumimoji="0"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k+1</a:t>
              </a:r>
              <a:endParaRPr kumimoji="0"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grpSp>
          <p:nvGrpSpPr>
            <p:cNvPr id="310" name="组合 309"/>
            <p:cNvGrpSpPr/>
            <p:nvPr/>
          </p:nvGrpSpPr>
          <p:grpSpPr>
            <a:xfrm>
              <a:off x="2267745" y="3573016"/>
              <a:ext cx="6408711" cy="1009822"/>
              <a:chOff x="827584" y="3933056"/>
              <a:chExt cx="6408711" cy="1009822"/>
            </a:xfrm>
          </p:grpSpPr>
          <p:sp>
            <p:nvSpPr>
              <p:cNvPr id="311" name="Text Box 161"/>
              <p:cNvSpPr txBox="1">
                <a:spLocks noChangeArrowheads="1"/>
              </p:cNvSpPr>
              <p:nvPr/>
            </p:nvSpPr>
            <p:spPr bwMode="auto">
              <a:xfrm>
                <a:off x="3923928" y="4149080"/>
                <a:ext cx="501529" cy="360040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>
                    <a:latin typeface="宋体" pitchFamily="2" charset="-122"/>
                  </a:rPr>
                  <a:t>ALU</a:t>
                </a:r>
                <a:endParaRPr kumimoji="0" lang="en-US" altLang="zh-CN" sz="2000" b="1" dirty="0">
                  <a:latin typeface="宋体" pitchFamily="2" charset="-122"/>
                </a:endParaRPr>
              </a:p>
            </p:txBody>
          </p:sp>
          <p:sp>
            <p:nvSpPr>
              <p:cNvPr id="312" name="Text Box 166"/>
              <p:cNvSpPr txBox="1">
                <a:spLocks noChangeArrowheads="1"/>
              </p:cNvSpPr>
              <p:nvPr/>
            </p:nvSpPr>
            <p:spPr bwMode="auto">
              <a:xfrm>
                <a:off x="2843810" y="4117351"/>
                <a:ext cx="287237" cy="535785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vert"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latin typeface="宋体" pitchFamily="2" charset="-122"/>
                  </a:rPr>
                  <a:t>GPRs</a:t>
                </a:r>
              </a:p>
            </p:txBody>
          </p:sp>
          <p:sp>
            <p:nvSpPr>
              <p:cNvPr id="313" name="Text Box 177"/>
              <p:cNvSpPr txBox="1">
                <a:spLocks noChangeArrowheads="1"/>
              </p:cNvSpPr>
              <p:nvPr/>
            </p:nvSpPr>
            <p:spPr bwMode="auto">
              <a:xfrm>
                <a:off x="2411761" y="3933056"/>
                <a:ext cx="288032" cy="1009822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vert" lIns="18000" tIns="10800" rIns="18000" bIns="10800" anchor="ctr"/>
              <a:lstStyle/>
              <a:p>
                <a:pPr eaLnBrk="0" hangingPunct="0"/>
                <a:r>
                  <a:rPr kumimoji="0" lang="en-US" altLang="zh-CN" sz="2000" b="1" dirty="0">
                    <a:latin typeface="宋体" pitchFamily="2" charset="-122"/>
                  </a:rPr>
                  <a:t>ID</a:t>
                </a:r>
              </a:p>
            </p:txBody>
          </p:sp>
          <p:cxnSp>
            <p:nvCxnSpPr>
              <p:cNvPr id="314" name="直接箭头连接符 313"/>
              <p:cNvCxnSpPr>
                <a:stCxn id="315" idx="3"/>
              </p:cNvCxnSpPr>
              <p:nvPr/>
            </p:nvCxnSpPr>
            <p:spPr bwMode="auto">
              <a:xfrm>
                <a:off x="1618878" y="4726284"/>
                <a:ext cx="216695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15" name="Text Box 177"/>
              <p:cNvSpPr txBox="1">
                <a:spLocks noChangeArrowheads="1"/>
              </p:cNvSpPr>
              <p:nvPr/>
            </p:nvSpPr>
            <p:spPr bwMode="auto">
              <a:xfrm>
                <a:off x="1071538" y="4583408"/>
                <a:ext cx="547340" cy="285752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latin typeface="宋体" pitchFamily="2" charset="-122"/>
                  </a:rPr>
                  <a:t>IMEM</a:t>
                </a:r>
                <a:endParaRPr kumimoji="0" lang="en-US" altLang="zh-CN" sz="1800" b="1" dirty="0">
                  <a:latin typeface="宋体" pitchFamily="2" charset="-122"/>
                </a:endParaRPr>
              </a:p>
            </p:txBody>
          </p:sp>
          <p:sp>
            <p:nvSpPr>
              <p:cNvPr id="316" name="Text Box 185"/>
              <p:cNvSpPr txBox="1">
                <a:spLocks noChangeArrowheads="1"/>
              </p:cNvSpPr>
              <p:nvPr/>
            </p:nvSpPr>
            <p:spPr bwMode="auto">
              <a:xfrm>
                <a:off x="1186830" y="4150790"/>
                <a:ext cx="432048" cy="21431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latin typeface="宋体" pitchFamily="2" charset="-122"/>
                  </a:rPr>
                  <a:t>PC</a:t>
                </a:r>
                <a:endParaRPr kumimoji="0" lang="en-US" altLang="zh-CN" sz="1800" b="1" dirty="0">
                  <a:latin typeface="宋体" pitchFamily="2" charset="-122"/>
                </a:endParaRPr>
              </a:p>
            </p:txBody>
          </p:sp>
          <p:cxnSp>
            <p:nvCxnSpPr>
              <p:cNvPr id="317" name="直接箭头连接符 316"/>
              <p:cNvCxnSpPr/>
              <p:nvPr/>
            </p:nvCxnSpPr>
            <p:spPr bwMode="auto">
              <a:xfrm>
                <a:off x="2267744" y="4725144"/>
                <a:ext cx="14230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18" name="直接箭头连接符 317"/>
              <p:cNvCxnSpPr/>
              <p:nvPr/>
            </p:nvCxnSpPr>
            <p:spPr bwMode="auto">
              <a:xfrm>
                <a:off x="1403648" y="4373796"/>
                <a:ext cx="0" cy="20733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19" name="直接箭头连接符 318"/>
              <p:cNvCxnSpPr/>
              <p:nvPr/>
            </p:nvCxnSpPr>
            <p:spPr bwMode="auto">
              <a:xfrm>
                <a:off x="2699793" y="4221088"/>
                <a:ext cx="144810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0" name="直接箭头连接符 319"/>
              <p:cNvCxnSpPr/>
              <p:nvPr/>
            </p:nvCxnSpPr>
            <p:spPr bwMode="auto">
              <a:xfrm>
                <a:off x="2699793" y="4869160"/>
                <a:ext cx="576064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1" name="直接箭头连接符 320"/>
              <p:cNvCxnSpPr/>
              <p:nvPr/>
            </p:nvCxnSpPr>
            <p:spPr bwMode="auto">
              <a:xfrm>
                <a:off x="2699793" y="4434788"/>
                <a:ext cx="144810" cy="2324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2" name="直接箭头连接符 321"/>
              <p:cNvCxnSpPr/>
              <p:nvPr/>
            </p:nvCxnSpPr>
            <p:spPr bwMode="auto">
              <a:xfrm>
                <a:off x="2699793" y="4005064"/>
                <a:ext cx="576064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3" name="直接箭头连接符 322"/>
              <p:cNvCxnSpPr/>
              <p:nvPr/>
            </p:nvCxnSpPr>
            <p:spPr bwMode="auto">
              <a:xfrm>
                <a:off x="3131841" y="4221088"/>
                <a:ext cx="144016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4" name="直接箭头连接符 323"/>
              <p:cNvCxnSpPr/>
              <p:nvPr/>
            </p:nvCxnSpPr>
            <p:spPr bwMode="auto">
              <a:xfrm>
                <a:off x="3132635" y="4437112"/>
                <a:ext cx="14322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5" name="直接箭头连接符 324"/>
              <p:cNvCxnSpPr/>
              <p:nvPr/>
            </p:nvCxnSpPr>
            <p:spPr bwMode="auto">
              <a:xfrm>
                <a:off x="3710283" y="4219379"/>
                <a:ext cx="213645" cy="1709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6" name="直接箭头连接符 325"/>
              <p:cNvCxnSpPr/>
              <p:nvPr/>
            </p:nvCxnSpPr>
            <p:spPr bwMode="auto">
              <a:xfrm>
                <a:off x="3710283" y="4435524"/>
                <a:ext cx="213645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7" name="直接箭头连接符 121"/>
              <p:cNvCxnSpPr/>
              <p:nvPr/>
            </p:nvCxnSpPr>
            <p:spPr bwMode="auto">
              <a:xfrm>
                <a:off x="4185766" y="4005634"/>
                <a:ext cx="0" cy="143446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8" name="直接箭头连接符 327"/>
              <p:cNvCxnSpPr/>
              <p:nvPr/>
            </p:nvCxnSpPr>
            <p:spPr bwMode="auto">
              <a:xfrm>
                <a:off x="4427984" y="4365104"/>
                <a:ext cx="28803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29" name="Rectangle 100"/>
              <p:cNvSpPr>
                <a:spLocks noChangeArrowheads="1"/>
              </p:cNvSpPr>
              <p:nvPr/>
            </p:nvSpPr>
            <p:spPr bwMode="auto">
              <a:xfrm>
                <a:off x="827584" y="3933056"/>
                <a:ext cx="287238" cy="557992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vert" wrap="none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ALU</a:t>
                </a:r>
                <a:endParaRPr lang="zh-CN" altLang="en-US" sz="1800" b="1" dirty="0">
                  <a:latin typeface="+mn-ea"/>
                  <a:ea typeface="+mn-ea"/>
                </a:endParaRPr>
              </a:p>
            </p:txBody>
          </p:sp>
          <p:cxnSp>
            <p:nvCxnSpPr>
              <p:cNvPr id="330" name="直接箭头连接符 329"/>
              <p:cNvCxnSpPr/>
              <p:nvPr/>
            </p:nvCxnSpPr>
            <p:spPr bwMode="auto">
              <a:xfrm flipH="1">
                <a:off x="1114825" y="4452136"/>
                <a:ext cx="288828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cxnSp>
            <p:nvCxnSpPr>
              <p:cNvPr id="331" name="直接箭头连接符 123"/>
              <p:cNvCxnSpPr/>
              <p:nvPr/>
            </p:nvCxnSpPr>
            <p:spPr bwMode="auto">
              <a:xfrm>
                <a:off x="1114822" y="4006204"/>
                <a:ext cx="288826" cy="142876"/>
              </a:xfrm>
              <a:prstGeom prst="bentConnector3">
                <a:avLst>
                  <a:gd name="adj1" fmla="val 98996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32" name="直接箭头连接符 331"/>
              <p:cNvCxnSpPr/>
              <p:nvPr/>
            </p:nvCxnSpPr>
            <p:spPr bwMode="auto">
              <a:xfrm>
                <a:off x="3707904" y="4005064"/>
                <a:ext cx="1007319" cy="114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33" name="直接箭头连接符 332"/>
              <p:cNvCxnSpPr/>
              <p:nvPr/>
            </p:nvCxnSpPr>
            <p:spPr bwMode="auto">
              <a:xfrm>
                <a:off x="3710283" y="4869160"/>
                <a:ext cx="1004940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34" name="Text Box 161"/>
              <p:cNvSpPr txBox="1">
                <a:spLocks noChangeArrowheads="1"/>
              </p:cNvSpPr>
              <p:nvPr/>
            </p:nvSpPr>
            <p:spPr bwMode="auto">
              <a:xfrm>
                <a:off x="5366615" y="4293096"/>
                <a:ext cx="573537" cy="360040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latin typeface="宋体" pitchFamily="2" charset="-122"/>
                  </a:rPr>
                  <a:t>DMEM</a:t>
                </a:r>
                <a:endParaRPr kumimoji="0" lang="en-US" altLang="zh-CN" sz="2000" b="1" dirty="0">
                  <a:latin typeface="宋体" pitchFamily="2" charset="-122"/>
                </a:endParaRPr>
              </a:p>
            </p:txBody>
          </p:sp>
          <p:cxnSp>
            <p:nvCxnSpPr>
              <p:cNvPr id="335" name="直接箭头连接符 157"/>
              <p:cNvCxnSpPr/>
              <p:nvPr/>
            </p:nvCxnSpPr>
            <p:spPr bwMode="auto">
              <a:xfrm>
                <a:off x="3779912" y="4437114"/>
                <a:ext cx="935311" cy="146294"/>
              </a:xfrm>
              <a:prstGeom prst="bentConnector3">
                <a:avLst>
                  <a:gd name="adj1" fmla="val -135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cxnSp>
            <p:nvCxnSpPr>
              <p:cNvPr id="336" name="直接箭头连接符 335"/>
              <p:cNvCxnSpPr/>
              <p:nvPr/>
            </p:nvCxnSpPr>
            <p:spPr bwMode="auto">
              <a:xfrm>
                <a:off x="5152947" y="4363516"/>
                <a:ext cx="211141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37" name="直接箭头连接符 336"/>
              <p:cNvCxnSpPr/>
              <p:nvPr/>
            </p:nvCxnSpPr>
            <p:spPr bwMode="auto">
              <a:xfrm>
                <a:off x="5148064" y="4579540"/>
                <a:ext cx="218551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38" name="直接箭头连接符 337"/>
              <p:cNvCxnSpPr/>
              <p:nvPr/>
            </p:nvCxnSpPr>
            <p:spPr bwMode="auto">
              <a:xfrm>
                <a:off x="5937625" y="4509120"/>
                <a:ext cx="218551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39" name="直接箭头连接符 338"/>
              <p:cNvCxnSpPr/>
              <p:nvPr/>
            </p:nvCxnSpPr>
            <p:spPr bwMode="auto">
              <a:xfrm>
                <a:off x="5148064" y="4869160"/>
                <a:ext cx="1008112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40" name="直接箭头连接符 177"/>
              <p:cNvCxnSpPr/>
              <p:nvPr/>
            </p:nvCxnSpPr>
            <p:spPr bwMode="auto">
              <a:xfrm rot="5400000" flipH="1" flipV="1">
                <a:off x="6480409" y="4256893"/>
                <a:ext cx="360040" cy="144413"/>
              </a:xfrm>
              <a:prstGeom prst="bentConnector3">
                <a:avLst>
                  <a:gd name="adj1" fmla="val -2097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41" name="直接箭头连接符 157"/>
              <p:cNvCxnSpPr/>
              <p:nvPr/>
            </p:nvCxnSpPr>
            <p:spPr bwMode="auto">
              <a:xfrm flipV="1">
                <a:off x="5220072" y="4150914"/>
                <a:ext cx="935310" cy="214191"/>
              </a:xfrm>
              <a:prstGeom prst="bentConnector3">
                <a:avLst>
                  <a:gd name="adj1" fmla="val -136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cxnSp>
            <p:nvCxnSpPr>
              <p:cNvPr id="342" name="直接箭头连接符 341"/>
              <p:cNvCxnSpPr/>
              <p:nvPr/>
            </p:nvCxnSpPr>
            <p:spPr bwMode="auto">
              <a:xfrm>
                <a:off x="5148064" y="4005064"/>
                <a:ext cx="1007318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43" name="直接箭头连接符 121"/>
              <p:cNvCxnSpPr/>
              <p:nvPr/>
            </p:nvCxnSpPr>
            <p:spPr bwMode="auto">
              <a:xfrm>
                <a:off x="5652119" y="4005064"/>
                <a:ext cx="0" cy="288156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44" name="直接箭头连接符 343"/>
              <p:cNvCxnSpPr/>
              <p:nvPr/>
            </p:nvCxnSpPr>
            <p:spPr bwMode="auto">
              <a:xfrm flipV="1">
                <a:off x="6589016" y="4005064"/>
                <a:ext cx="287240" cy="57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45" name="直接箭头连接符 344"/>
              <p:cNvCxnSpPr/>
              <p:nvPr/>
            </p:nvCxnSpPr>
            <p:spPr bwMode="auto">
              <a:xfrm>
                <a:off x="6589016" y="4868366"/>
                <a:ext cx="287240" cy="794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46" name="Text Box 166"/>
              <p:cNvSpPr txBox="1">
                <a:spLocks noChangeArrowheads="1"/>
              </p:cNvSpPr>
              <p:nvPr/>
            </p:nvSpPr>
            <p:spPr bwMode="auto">
              <a:xfrm>
                <a:off x="6876256" y="3937330"/>
                <a:ext cx="360039" cy="931830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rgbClr val="000000"/>
                </a:solidFill>
                <a:prstDash val="sysDash"/>
                <a:miter lim="800000"/>
                <a:headEnd/>
                <a:tailEnd/>
              </a:ln>
            </p:spPr>
            <p:txBody>
              <a:bodyPr vert="vert"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latin typeface="宋体" pitchFamily="2" charset="-122"/>
                  </a:rPr>
                  <a:t>GPRs</a:t>
                </a:r>
              </a:p>
            </p:txBody>
          </p:sp>
          <p:cxnSp>
            <p:nvCxnSpPr>
              <p:cNvPr id="347" name="直接箭头连接符 346"/>
              <p:cNvCxnSpPr/>
              <p:nvPr/>
            </p:nvCxnSpPr>
            <p:spPr bwMode="auto">
              <a:xfrm flipV="1">
                <a:off x="6589016" y="4149080"/>
                <a:ext cx="287240" cy="171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48" name="直接箭头连接符 347"/>
              <p:cNvCxnSpPr/>
              <p:nvPr/>
            </p:nvCxnSpPr>
            <p:spPr bwMode="auto">
              <a:xfrm flipV="1">
                <a:off x="4554406" y="4197276"/>
                <a:ext cx="0" cy="16782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sp>
            <p:nvSpPr>
              <p:cNvPr id="349" name="Text Box 164"/>
              <p:cNvSpPr txBox="1">
                <a:spLocks noChangeArrowheads="1"/>
              </p:cNvSpPr>
              <p:nvPr/>
            </p:nvSpPr>
            <p:spPr bwMode="auto">
              <a:xfrm>
                <a:off x="3275857" y="4366814"/>
                <a:ext cx="428628" cy="21431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600" b="1" dirty="0" smtClean="0">
                    <a:latin typeface="宋体" pitchFamily="2" charset="-122"/>
                  </a:rPr>
                  <a:t>B</a:t>
                </a:r>
                <a:endParaRPr kumimoji="0" lang="en-US" altLang="zh-CN" sz="1600" b="1" dirty="0">
                  <a:latin typeface="宋体" pitchFamily="2" charset="-122"/>
                </a:endParaRPr>
              </a:p>
            </p:txBody>
          </p:sp>
          <p:sp>
            <p:nvSpPr>
              <p:cNvPr id="350" name="Text Box 165"/>
              <p:cNvSpPr txBox="1">
                <a:spLocks noChangeArrowheads="1"/>
              </p:cNvSpPr>
              <p:nvPr/>
            </p:nvSpPr>
            <p:spPr bwMode="auto">
              <a:xfrm>
                <a:off x="3275857" y="4150914"/>
                <a:ext cx="428627" cy="2159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600" b="1" dirty="0" smtClean="0">
                    <a:latin typeface="宋体" pitchFamily="2" charset="-122"/>
                  </a:rPr>
                  <a:t>A</a:t>
                </a:r>
                <a:endParaRPr kumimoji="0" lang="en-US" altLang="zh-CN" sz="1600" b="1" dirty="0">
                  <a:latin typeface="宋体" pitchFamily="2" charset="-122"/>
                </a:endParaRPr>
              </a:p>
            </p:txBody>
          </p:sp>
          <p:sp>
            <p:nvSpPr>
              <p:cNvPr id="351" name="Text Box 165"/>
              <p:cNvSpPr txBox="1">
                <a:spLocks noChangeArrowheads="1"/>
              </p:cNvSpPr>
              <p:nvPr/>
            </p:nvSpPr>
            <p:spPr bwMode="auto">
              <a:xfrm>
                <a:off x="4716016" y="4293220"/>
                <a:ext cx="428627" cy="2159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600" b="1" spc="-150" dirty="0" smtClean="0">
                    <a:latin typeface="宋体" pitchFamily="2" charset="-122"/>
                  </a:rPr>
                  <a:t>ALUO</a:t>
                </a:r>
                <a:endParaRPr kumimoji="0" lang="en-US" altLang="zh-CN" sz="1600" b="1" spc="-150" dirty="0">
                  <a:latin typeface="宋体" pitchFamily="2" charset="-122"/>
                </a:endParaRPr>
              </a:p>
            </p:txBody>
          </p:sp>
          <p:sp>
            <p:nvSpPr>
              <p:cNvPr id="352" name="Text Box 185"/>
              <p:cNvSpPr txBox="1">
                <a:spLocks noChangeArrowheads="1"/>
              </p:cNvSpPr>
              <p:nvPr/>
            </p:nvSpPr>
            <p:spPr bwMode="auto">
              <a:xfrm>
                <a:off x="1835574" y="4581128"/>
                <a:ext cx="432964" cy="21431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latin typeface="宋体" pitchFamily="2" charset="-122"/>
                  </a:rPr>
                  <a:t>IR</a:t>
                </a:r>
                <a:endParaRPr kumimoji="0" lang="en-US" altLang="zh-CN" sz="1800" b="1" dirty="0">
                  <a:latin typeface="宋体" pitchFamily="2" charset="-122"/>
                </a:endParaRPr>
              </a:p>
            </p:txBody>
          </p:sp>
        </p:grpSp>
        <p:grpSp>
          <p:nvGrpSpPr>
            <p:cNvPr id="379" name="组合 378"/>
            <p:cNvGrpSpPr/>
            <p:nvPr/>
          </p:nvGrpSpPr>
          <p:grpSpPr>
            <a:xfrm>
              <a:off x="712440" y="2348880"/>
              <a:ext cx="8324949" cy="2520280"/>
              <a:chOff x="712440" y="3861048"/>
              <a:chExt cx="8324949" cy="2520280"/>
            </a:xfrm>
          </p:grpSpPr>
          <p:sp>
            <p:nvSpPr>
              <p:cNvPr id="8" name="Text Box 51"/>
              <p:cNvSpPr txBox="1">
                <a:spLocks noChangeArrowheads="1"/>
              </p:cNvSpPr>
              <p:nvPr/>
            </p:nvSpPr>
            <p:spPr bwMode="auto">
              <a:xfrm>
                <a:off x="1403745" y="6165428"/>
                <a:ext cx="7387855" cy="21590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lIns="18000" tIns="0" rIns="18000" bIns="0"/>
              <a:lstStyle/>
              <a:p>
                <a:pPr algn="l" eaLnBrk="0" hangingPunct="0">
                  <a:lnSpc>
                    <a:spcPct val="90000"/>
                  </a:lnSpc>
                </a:pPr>
                <a:r>
                  <a:rPr kumimoji="0" lang="en-US" altLang="zh-CN" sz="1600" b="1" dirty="0">
                    <a:latin typeface="宋体" pitchFamily="2" charset="-122"/>
                  </a:rPr>
                  <a:t>1          </a:t>
                </a:r>
                <a:r>
                  <a:rPr kumimoji="0" lang="en-US" altLang="zh-CN" sz="1600" b="1" dirty="0" smtClean="0">
                    <a:latin typeface="宋体" pitchFamily="2" charset="-122"/>
                  </a:rPr>
                  <a:t>    2            </a:t>
                </a:r>
                <a:r>
                  <a:rPr kumimoji="0" lang="en-US" altLang="zh-CN" sz="1600" b="1" dirty="0">
                    <a:latin typeface="宋体" pitchFamily="2" charset="-122"/>
                  </a:rPr>
                  <a:t>3        </a:t>
                </a:r>
                <a:r>
                  <a:rPr kumimoji="0" lang="en-US" altLang="zh-CN" sz="1600" b="1" dirty="0" smtClean="0">
                    <a:latin typeface="宋体" pitchFamily="2" charset="-122"/>
                  </a:rPr>
                  <a:t>     </a:t>
                </a:r>
                <a:r>
                  <a:rPr kumimoji="0" lang="en-US" altLang="zh-CN" sz="1600" b="1" dirty="0">
                    <a:latin typeface="宋体" pitchFamily="2" charset="-122"/>
                  </a:rPr>
                  <a:t>4          </a:t>
                </a:r>
                <a:r>
                  <a:rPr kumimoji="0" lang="en-US" altLang="zh-CN" sz="1600" b="1" dirty="0" smtClean="0">
                    <a:latin typeface="宋体" pitchFamily="2" charset="-122"/>
                  </a:rPr>
                  <a:t>  5             6</a:t>
                </a:r>
                <a:endParaRPr kumimoji="0" lang="en-US" altLang="zh-CN" sz="1600" b="1" dirty="0">
                  <a:latin typeface="宋体" pitchFamily="2" charset="-122"/>
                </a:endParaRPr>
              </a:p>
            </p:txBody>
          </p:sp>
          <p:sp>
            <p:nvSpPr>
              <p:cNvPr id="10" name="Text Box 188"/>
              <p:cNvSpPr txBox="1">
                <a:spLocks noChangeArrowheads="1"/>
              </p:cNvSpPr>
              <p:nvPr/>
            </p:nvSpPr>
            <p:spPr bwMode="auto">
              <a:xfrm>
                <a:off x="8748464" y="6021983"/>
                <a:ext cx="288925" cy="287337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lIns="18000" tIns="0" rIns="18000" bIns="0"/>
              <a:lstStyle/>
              <a:p>
                <a:pPr algn="l" eaLnBrk="0" hangingPunct="0"/>
                <a:r>
                  <a:rPr kumimoji="0" lang="zh-CN" altLang="en-US" sz="1800" b="1" dirty="0">
                    <a:latin typeface="宋体" pitchFamily="2" charset="-122"/>
                  </a:rPr>
                  <a:t>拍</a:t>
                </a:r>
              </a:p>
            </p:txBody>
          </p:sp>
          <p:cxnSp>
            <p:nvCxnSpPr>
              <p:cNvPr id="12" name="直接箭头连接符 11"/>
              <p:cNvCxnSpPr/>
              <p:nvPr/>
            </p:nvCxnSpPr>
            <p:spPr bwMode="auto">
              <a:xfrm flipV="1">
                <a:off x="712440" y="6164956"/>
                <a:ext cx="8036024" cy="34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" name="直接连接符 12"/>
              <p:cNvCxnSpPr/>
              <p:nvPr/>
            </p:nvCxnSpPr>
            <p:spPr bwMode="auto">
              <a:xfrm rot="5400000">
                <a:off x="2197100" y="6237088"/>
                <a:ext cx="142876" cy="15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直接连接符 13"/>
              <p:cNvCxnSpPr/>
              <p:nvPr/>
            </p:nvCxnSpPr>
            <p:spPr bwMode="auto">
              <a:xfrm rot="5400000">
                <a:off x="755352" y="6237088"/>
                <a:ext cx="142876" cy="15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直接连接符 14"/>
              <p:cNvCxnSpPr/>
              <p:nvPr/>
            </p:nvCxnSpPr>
            <p:spPr bwMode="auto">
              <a:xfrm rot="5400000">
                <a:off x="5075832" y="6237088"/>
                <a:ext cx="142876" cy="15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直接连接符 15"/>
              <p:cNvCxnSpPr/>
              <p:nvPr/>
            </p:nvCxnSpPr>
            <p:spPr bwMode="auto">
              <a:xfrm rot="5400000">
                <a:off x="3635672" y="6237088"/>
                <a:ext cx="142876" cy="15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直接连接符 16"/>
              <p:cNvCxnSpPr/>
              <p:nvPr/>
            </p:nvCxnSpPr>
            <p:spPr bwMode="auto">
              <a:xfrm rot="5400000">
                <a:off x="7956151" y="6237088"/>
                <a:ext cx="142876" cy="15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直接连接符 17"/>
              <p:cNvCxnSpPr/>
              <p:nvPr/>
            </p:nvCxnSpPr>
            <p:spPr bwMode="auto">
              <a:xfrm rot="5400000">
                <a:off x="6515992" y="6237088"/>
                <a:ext cx="142876" cy="15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直接箭头连接符 20"/>
              <p:cNvCxnSpPr/>
              <p:nvPr/>
            </p:nvCxnSpPr>
            <p:spPr bwMode="auto">
              <a:xfrm flipH="1" flipV="1">
                <a:off x="2261029" y="3861049"/>
                <a:ext cx="8303" cy="230390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3" name="直接箭头连接符 22"/>
              <p:cNvCxnSpPr/>
              <p:nvPr/>
            </p:nvCxnSpPr>
            <p:spPr bwMode="auto">
              <a:xfrm flipH="1" flipV="1">
                <a:off x="8026796" y="3861048"/>
                <a:ext cx="2381" cy="230390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73" name="直接箭头连接符 372"/>
              <p:cNvCxnSpPr/>
              <p:nvPr/>
            </p:nvCxnSpPr>
            <p:spPr bwMode="auto">
              <a:xfrm flipH="1" flipV="1">
                <a:off x="6584804" y="3861048"/>
                <a:ext cx="2626" cy="2305396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75" name="直接箭头连接符 374"/>
              <p:cNvCxnSpPr/>
              <p:nvPr/>
            </p:nvCxnSpPr>
            <p:spPr bwMode="auto">
              <a:xfrm flipH="1" flipV="1">
                <a:off x="5143853" y="3861049"/>
                <a:ext cx="9095" cy="2304256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76" name="直接箭头连接符 375"/>
              <p:cNvCxnSpPr/>
              <p:nvPr/>
            </p:nvCxnSpPr>
            <p:spPr bwMode="auto">
              <a:xfrm flipH="1" flipV="1">
                <a:off x="3707904" y="3861048"/>
                <a:ext cx="3420" cy="230390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78" name="直接箭头连接符 377"/>
              <p:cNvCxnSpPr/>
              <p:nvPr/>
            </p:nvCxnSpPr>
            <p:spPr bwMode="auto">
              <a:xfrm flipH="1" flipV="1">
                <a:off x="820868" y="3861049"/>
                <a:ext cx="6716" cy="230390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</p:grpSp>
      </p:grpSp>
      <p:grpSp>
        <p:nvGrpSpPr>
          <p:cNvPr id="402" name="组合 401"/>
          <p:cNvGrpSpPr/>
          <p:nvPr/>
        </p:nvGrpSpPr>
        <p:grpSpPr>
          <a:xfrm>
            <a:off x="6660429" y="3356992"/>
            <a:ext cx="1655988" cy="1656184"/>
            <a:chOff x="6660429" y="4005064"/>
            <a:chExt cx="1655988" cy="1656184"/>
          </a:xfrm>
        </p:grpSpPr>
        <p:sp>
          <p:nvSpPr>
            <p:cNvPr id="383" name="椭圆 382"/>
            <p:cNvSpPr/>
            <p:nvPr/>
          </p:nvSpPr>
          <p:spPr bwMode="auto">
            <a:xfrm>
              <a:off x="6660429" y="4328245"/>
              <a:ext cx="71241" cy="1808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4" name="Text Box 188"/>
            <p:cNvSpPr txBox="1">
              <a:spLocks noChangeArrowheads="1"/>
            </p:cNvSpPr>
            <p:nvPr/>
          </p:nvSpPr>
          <p:spPr bwMode="auto">
            <a:xfrm>
              <a:off x="7533449" y="4005064"/>
              <a:ext cx="782968" cy="28575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8000" tIns="0" rIns="18000" bIns="0"/>
            <a:lstStyle/>
            <a:p>
              <a:pPr algn="l" eaLnBrk="0" hangingPunct="0"/>
              <a:r>
                <a:rPr kumimoji="0" lang="en-US" altLang="zh-CN" sz="1800" b="1" dirty="0" smtClean="0">
                  <a:latin typeface="宋体" pitchFamily="2" charset="-122"/>
                </a:rPr>
                <a:t>k</a:t>
              </a:r>
              <a:r>
                <a:rPr kumimoji="0" lang="zh-CN" altLang="en-US" sz="1800" b="1" dirty="0" smtClean="0">
                  <a:latin typeface="宋体" pitchFamily="2" charset="-122"/>
                </a:rPr>
                <a:t>→</a:t>
              </a:r>
              <a:r>
                <a:rPr kumimoji="0"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k+1</a:t>
              </a:r>
              <a:endParaRPr kumimoji="0"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385" name="直接箭头连接符 384"/>
            <p:cNvCxnSpPr>
              <a:stCxn id="384" idx="1"/>
              <a:endCxn id="383" idx="0"/>
            </p:cNvCxnSpPr>
            <p:nvPr/>
          </p:nvCxnSpPr>
          <p:spPr bwMode="auto">
            <a:xfrm flipH="1">
              <a:off x="6696050" y="4147940"/>
              <a:ext cx="837399" cy="18030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91" name="椭圆 390"/>
            <p:cNvSpPr/>
            <p:nvPr/>
          </p:nvSpPr>
          <p:spPr bwMode="auto">
            <a:xfrm>
              <a:off x="6660429" y="5480373"/>
              <a:ext cx="71240" cy="1808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94" name="直接箭头连接符 393"/>
            <p:cNvCxnSpPr>
              <a:stCxn id="384" idx="1"/>
              <a:endCxn id="391" idx="0"/>
            </p:cNvCxnSpPr>
            <p:nvPr/>
          </p:nvCxnSpPr>
          <p:spPr bwMode="auto">
            <a:xfrm flipH="1">
              <a:off x="6696049" y="4147940"/>
              <a:ext cx="837400" cy="133243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45" name="组合 444"/>
          <p:cNvGrpSpPr/>
          <p:nvPr/>
        </p:nvGrpSpPr>
        <p:grpSpPr>
          <a:xfrm>
            <a:off x="3280066" y="2852936"/>
            <a:ext cx="4748318" cy="2232248"/>
            <a:chOff x="3280066" y="3501008"/>
            <a:chExt cx="4748318" cy="2232248"/>
          </a:xfrm>
        </p:grpSpPr>
        <p:sp>
          <p:nvSpPr>
            <p:cNvPr id="279" name="Text Box 186"/>
            <p:cNvSpPr txBox="1">
              <a:spLocks noChangeArrowheads="1"/>
            </p:cNvSpPr>
            <p:nvPr/>
          </p:nvSpPr>
          <p:spPr bwMode="auto">
            <a:xfrm>
              <a:off x="3280066" y="4366814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RD1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280" name="Text Box 186"/>
            <p:cNvSpPr txBox="1">
              <a:spLocks noChangeArrowheads="1"/>
            </p:cNvSpPr>
            <p:nvPr/>
          </p:nvSpPr>
          <p:spPr bwMode="auto">
            <a:xfrm>
              <a:off x="3280066" y="3501008"/>
              <a:ext cx="427837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OP1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21" name="Text Box 186"/>
            <p:cNvSpPr txBox="1">
              <a:spLocks noChangeArrowheads="1"/>
            </p:cNvSpPr>
            <p:nvPr/>
          </p:nvSpPr>
          <p:spPr bwMode="auto">
            <a:xfrm>
              <a:off x="4720226" y="5518942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RD1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22" name="Text Box 186"/>
            <p:cNvSpPr txBox="1">
              <a:spLocks noChangeArrowheads="1"/>
            </p:cNvSpPr>
            <p:nvPr/>
          </p:nvSpPr>
          <p:spPr bwMode="auto">
            <a:xfrm>
              <a:off x="4720226" y="4653136"/>
              <a:ext cx="427837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OP1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23" name="Text Box 186"/>
            <p:cNvSpPr txBox="1">
              <a:spLocks noChangeArrowheads="1"/>
            </p:cNvSpPr>
            <p:nvPr/>
          </p:nvSpPr>
          <p:spPr bwMode="auto">
            <a:xfrm>
              <a:off x="4720226" y="4366814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RD2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24" name="Text Box 186"/>
            <p:cNvSpPr txBox="1">
              <a:spLocks noChangeArrowheads="1"/>
            </p:cNvSpPr>
            <p:nvPr/>
          </p:nvSpPr>
          <p:spPr bwMode="auto">
            <a:xfrm>
              <a:off x="4720226" y="3501008"/>
              <a:ext cx="427837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OP2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25" name="Text Box 186"/>
            <p:cNvSpPr txBox="1">
              <a:spLocks noChangeArrowheads="1"/>
            </p:cNvSpPr>
            <p:nvPr/>
          </p:nvSpPr>
          <p:spPr bwMode="auto">
            <a:xfrm>
              <a:off x="6160386" y="5518942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RD2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26" name="Text Box 186"/>
            <p:cNvSpPr txBox="1">
              <a:spLocks noChangeArrowheads="1"/>
            </p:cNvSpPr>
            <p:nvPr/>
          </p:nvSpPr>
          <p:spPr bwMode="auto">
            <a:xfrm>
              <a:off x="6160386" y="4653136"/>
              <a:ext cx="427837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OP2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27" name="Text Box 186"/>
            <p:cNvSpPr txBox="1">
              <a:spLocks noChangeArrowheads="1"/>
            </p:cNvSpPr>
            <p:nvPr/>
          </p:nvSpPr>
          <p:spPr bwMode="auto">
            <a:xfrm>
              <a:off x="4716016" y="4149080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B</a:t>
              </a:r>
              <a:r>
                <a:rPr kumimoji="0" lang="en-US" altLang="zh-CN" sz="1600" b="1" dirty="0" smtClean="0">
                  <a:latin typeface="宋体" pitchFamily="2" charset="-122"/>
                </a:rPr>
                <a:t>2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28" name="Text Box 186"/>
            <p:cNvSpPr txBox="1">
              <a:spLocks noChangeArrowheads="1"/>
            </p:cNvSpPr>
            <p:nvPr/>
          </p:nvSpPr>
          <p:spPr bwMode="auto">
            <a:xfrm>
              <a:off x="6160386" y="5302918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B</a:t>
              </a:r>
              <a:r>
                <a:rPr kumimoji="0" lang="en-US" altLang="zh-CN" sz="1600" b="1" dirty="0" smtClean="0">
                  <a:latin typeface="宋体" pitchFamily="2" charset="-122"/>
                </a:rPr>
                <a:t>2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29" name="Text Box 186"/>
            <p:cNvSpPr txBox="1">
              <a:spLocks noChangeArrowheads="1"/>
            </p:cNvSpPr>
            <p:nvPr/>
          </p:nvSpPr>
          <p:spPr bwMode="auto">
            <a:xfrm>
              <a:off x="6160386" y="4366814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RD3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30" name="Text Box 186"/>
            <p:cNvSpPr txBox="1">
              <a:spLocks noChangeArrowheads="1"/>
            </p:cNvSpPr>
            <p:nvPr/>
          </p:nvSpPr>
          <p:spPr bwMode="auto">
            <a:xfrm>
              <a:off x="6160386" y="3501008"/>
              <a:ext cx="427837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OP3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31" name="Text Box 186"/>
            <p:cNvSpPr txBox="1">
              <a:spLocks noChangeArrowheads="1"/>
            </p:cNvSpPr>
            <p:nvPr/>
          </p:nvSpPr>
          <p:spPr bwMode="auto">
            <a:xfrm>
              <a:off x="6156176" y="4078782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MDR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32" name="Text Box 186"/>
            <p:cNvSpPr txBox="1">
              <a:spLocks noChangeArrowheads="1"/>
            </p:cNvSpPr>
            <p:nvPr/>
          </p:nvSpPr>
          <p:spPr bwMode="auto">
            <a:xfrm>
              <a:off x="6156176" y="3717032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RDR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33" name="Text Box 186"/>
            <p:cNvSpPr txBox="1">
              <a:spLocks noChangeArrowheads="1"/>
            </p:cNvSpPr>
            <p:nvPr/>
          </p:nvSpPr>
          <p:spPr bwMode="auto">
            <a:xfrm>
              <a:off x="7600546" y="5518942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RD3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34" name="Text Box 186"/>
            <p:cNvSpPr txBox="1">
              <a:spLocks noChangeArrowheads="1"/>
            </p:cNvSpPr>
            <p:nvPr/>
          </p:nvSpPr>
          <p:spPr bwMode="auto">
            <a:xfrm>
              <a:off x="7600546" y="4653136"/>
              <a:ext cx="427837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OP3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35" name="Text Box 186"/>
            <p:cNvSpPr txBox="1">
              <a:spLocks noChangeArrowheads="1"/>
            </p:cNvSpPr>
            <p:nvPr/>
          </p:nvSpPr>
          <p:spPr bwMode="auto">
            <a:xfrm>
              <a:off x="7596336" y="5230910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MDR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36" name="Text Box 186"/>
            <p:cNvSpPr txBox="1">
              <a:spLocks noChangeArrowheads="1"/>
            </p:cNvSpPr>
            <p:nvPr/>
          </p:nvSpPr>
          <p:spPr bwMode="auto">
            <a:xfrm>
              <a:off x="7596336" y="4869160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RDR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</p:grpSp>
      <p:grpSp>
        <p:nvGrpSpPr>
          <p:cNvPr id="409" name="组合 408"/>
          <p:cNvGrpSpPr/>
          <p:nvPr/>
        </p:nvGrpSpPr>
        <p:grpSpPr>
          <a:xfrm>
            <a:off x="1835573" y="2852936"/>
            <a:ext cx="6192811" cy="2232248"/>
            <a:chOff x="1835573" y="3861048"/>
            <a:chExt cx="6192811" cy="2232248"/>
          </a:xfrm>
        </p:grpSpPr>
        <p:grpSp>
          <p:nvGrpSpPr>
            <p:cNvPr id="410" name="组合 409"/>
            <p:cNvGrpSpPr/>
            <p:nvPr/>
          </p:nvGrpSpPr>
          <p:grpSpPr>
            <a:xfrm>
              <a:off x="1835573" y="3861048"/>
              <a:ext cx="4753443" cy="1080120"/>
              <a:chOff x="1835573" y="3861048"/>
              <a:chExt cx="4753443" cy="1080120"/>
            </a:xfrm>
          </p:grpSpPr>
          <p:sp>
            <p:nvSpPr>
              <p:cNvPr id="416" name="Rectangle 99"/>
              <p:cNvSpPr>
                <a:spLocks noChangeArrowheads="1"/>
              </p:cNvSpPr>
              <p:nvPr/>
            </p:nvSpPr>
            <p:spPr bwMode="auto">
              <a:xfrm>
                <a:off x="1835573" y="3861048"/>
                <a:ext cx="432966" cy="1080120"/>
              </a:xfrm>
              <a:prstGeom prst="rect">
                <a:avLst/>
              </a:prstGeom>
              <a:no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" name="Rectangle 99"/>
              <p:cNvSpPr>
                <a:spLocks noChangeArrowheads="1"/>
              </p:cNvSpPr>
              <p:nvPr/>
            </p:nvSpPr>
            <p:spPr bwMode="auto">
              <a:xfrm>
                <a:off x="3275857" y="3861048"/>
                <a:ext cx="428628" cy="1080120"/>
              </a:xfrm>
              <a:prstGeom prst="rect">
                <a:avLst/>
              </a:prstGeom>
              <a:no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" name="Rectangle 99"/>
              <p:cNvSpPr>
                <a:spLocks noChangeArrowheads="1"/>
              </p:cNvSpPr>
              <p:nvPr/>
            </p:nvSpPr>
            <p:spPr bwMode="auto">
              <a:xfrm>
                <a:off x="4715223" y="3861048"/>
                <a:ext cx="433634" cy="1080120"/>
              </a:xfrm>
              <a:prstGeom prst="rect">
                <a:avLst/>
              </a:prstGeom>
              <a:no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" name="Rectangle 99"/>
              <p:cNvSpPr>
                <a:spLocks noChangeArrowheads="1"/>
              </p:cNvSpPr>
              <p:nvPr/>
            </p:nvSpPr>
            <p:spPr bwMode="auto">
              <a:xfrm>
                <a:off x="6155382" y="3861048"/>
                <a:ext cx="433634" cy="1080120"/>
              </a:xfrm>
              <a:prstGeom prst="rect">
                <a:avLst/>
              </a:prstGeom>
              <a:no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11" name="组合 410"/>
            <p:cNvGrpSpPr/>
            <p:nvPr/>
          </p:nvGrpSpPr>
          <p:grpSpPr>
            <a:xfrm>
              <a:off x="3275857" y="5013176"/>
              <a:ext cx="4752527" cy="1080120"/>
              <a:chOff x="1836489" y="3861048"/>
              <a:chExt cx="4752527" cy="1080120"/>
            </a:xfrm>
          </p:grpSpPr>
          <p:sp>
            <p:nvSpPr>
              <p:cNvPr id="412" name="Rectangle 99"/>
              <p:cNvSpPr>
                <a:spLocks noChangeArrowheads="1"/>
              </p:cNvSpPr>
              <p:nvPr/>
            </p:nvSpPr>
            <p:spPr bwMode="auto">
              <a:xfrm>
                <a:off x="1836489" y="3861048"/>
                <a:ext cx="432050" cy="1080120"/>
              </a:xfrm>
              <a:prstGeom prst="rect">
                <a:avLst/>
              </a:prstGeom>
              <a:no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" name="Rectangle 99"/>
              <p:cNvSpPr>
                <a:spLocks noChangeArrowheads="1"/>
              </p:cNvSpPr>
              <p:nvPr/>
            </p:nvSpPr>
            <p:spPr bwMode="auto">
              <a:xfrm>
                <a:off x="3275857" y="3861048"/>
                <a:ext cx="428628" cy="1080120"/>
              </a:xfrm>
              <a:prstGeom prst="rect">
                <a:avLst/>
              </a:prstGeom>
              <a:no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" name="Rectangle 99"/>
              <p:cNvSpPr>
                <a:spLocks noChangeArrowheads="1"/>
              </p:cNvSpPr>
              <p:nvPr/>
            </p:nvSpPr>
            <p:spPr bwMode="auto">
              <a:xfrm>
                <a:off x="4715223" y="3861048"/>
                <a:ext cx="433634" cy="1080120"/>
              </a:xfrm>
              <a:prstGeom prst="rect">
                <a:avLst/>
              </a:prstGeom>
              <a:no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" name="Rectangle 99"/>
              <p:cNvSpPr>
                <a:spLocks noChangeArrowheads="1"/>
              </p:cNvSpPr>
              <p:nvPr/>
            </p:nvSpPr>
            <p:spPr bwMode="auto">
              <a:xfrm>
                <a:off x="6155382" y="3861048"/>
                <a:ext cx="433634" cy="1080120"/>
              </a:xfrm>
              <a:prstGeom prst="rect">
                <a:avLst/>
              </a:prstGeom>
              <a:no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49" name="AutoShape 1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" name="AutoShape 15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48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75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97</a:t>
            </a:fld>
            <a:endParaRPr lang="en-US" altLang="zh-CN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79512" y="325105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(2)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各个段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操作</a:t>
            </a:r>
            <a:r>
              <a:rPr lang="zh-CN" altLang="en-US" b="1" u="sng" dirty="0" smtClean="0">
                <a:solidFill>
                  <a:srgbClr val="C00000"/>
                </a:solidFill>
                <a:latin typeface="宋体" pitchFamily="2" charset="-122"/>
              </a:rPr>
              <a:t>同步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         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zh-CN" altLang="en-US" sz="2000" b="1" dirty="0">
                <a:latin typeface="宋体" pitchFamily="2" charset="-122"/>
              </a:rPr>
              <a:t>重叠</a:t>
            </a:r>
            <a:r>
              <a:rPr lang="zh-CN" altLang="en-US" sz="2000" b="1" dirty="0" smtClean="0">
                <a:latin typeface="宋体" pitchFamily="2" charset="-122"/>
              </a:rPr>
              <a:t>的保证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要求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段间寄存器同时写入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边沿触发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4" name="Text Box 153"/>
          <p:cNvSpPr txBox="1">
            <a:spLocks noChangeArrowheads="1"/>
          </p:cNvSpPr>
          <p:nvPr/>
        </p:nvSpPr>
        <p:spPr bwMode="auto">
          <a:xfrm>
            <a:off x="1907704" y="1218818"/>
            <a:ext cx="320502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860800" indent="-3860800"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设置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公共的</a:t>
            </a:r>
            <a:r>
              <a:rPr lang="zh-CN" altLang="en-US" b="1" dirty="0" smtClean="0">
                <a:latin typeface="宋体" pitchFamily="2" charset="-122"/>
              </a:rPr>
              <a:t>时钟信号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66" name="Text Box 153"/>
          <p:cNvSpPr txBox="1">
            <a:spLocks noChangeArrowheads="1"/>
          </p:cNvSpPr>
          <p:nvPr/>
        </p:nvSpPr>
        <p:spPr bwMode="auto">
          <a:xfrm>
            <a:off x="142844" y="3068960"/>
            <a:ext cx="88583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860800" indent="-3860800"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拍长＝</a:t>
            </a:r>
            <a:r>
              <a:rPr lang="en-US" altLang="zh-CN" b="1" dirty="0" smtClean="0">
                <a:latin typeface="宋体" pitchFamily="2" charset="-122"/>
              </a:rPr>
              <a:t>max{</a:t>
            </a:r>
            <a:r>
              <a:rPr lang="zh-CN" altLang="en-US" sz="2200" b="1" dirty="0" smtClean="0">
                <a:latin typeface="宋体" pitchFamily="2" charset="-122"/>
              </a:rPr>
              <a:t>段</a:t>
            </a:r>
            <a:r>
              <a:rPr lang="en-US" altLang="zh-CN" sz="2200" b="1" i="1" dirty="0" err="1" smtClean="0">
                <a:latin typeface="+mn-lt"/>
              </a:rPr>
              <a:t>i</a:t>
            </a:r>
            <a:r>
              <a:rPr lang="zh-CN" altLang="en-US" sz="2200" b="1" dirty="0" smtClean="0">
                <a:latin typeface="宋体" pitchFamily="2" charset="-122"/>
              </a:rPr>
              <a:t>操作时间</a:t>
            </a:r>
            <a:r>
              <a:rPr lang="en-US" altLang="zh-CN" b="1" dirty="0" smtClean="0">
                <a:latin typeface="宋体" pitchFamily="2" charset="-122"/>
              </a:rPr>
              <a:t>}</a:t>
            </a:r>
            <a:r>
              <a:rPr lang="zh-CN" altLang="en-US" b="1" dirty="0" smtClean="0">
                <a:latin typeface="宋体" pitchFamily="2" charset="-122"/>
              </a:rPr>
              <a:t>＋段间</a:t>
            </a:r>
            <a:r>
              <a:rPr lang="en-US" altLang="zh-CN" b="1" dirty="0" smtClean="0">
                <a:latin typeface="宋体" pitchFamily="2" charset="-122"/>
              </a:rPr>
              <a:t>REG</a:t>
            </a:r>
            <a:r>
              <a:rPr lang="zh-CN" altLang="en-US" b="1" dirty="0" smtClean="0">
                <a:latin typeface="宋体" pitchFamily="2" charset="-122"/>
              </a:rPr>
              <a:t>时延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67" name="Text Box 6"/>
          <p:cNvSpPr txBox="1">
            <a:spLocks noChangeArrowheads="1"/>
          </p:cNvSpPr>
          <p:nvPr/>
        </p:nvSpPr>
        <p:spPr bwMode="auto">
          <a:xfrm>
            <a:off x="179263" y="3573016"/>
            <a:ext cx="8785225" cy="274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(3)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各个段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</a:t>
            </a:r>
            <a:r>
              <a:rPr lang="zh-CN" altLang="en-US" b="1" u="sng" dirty="0" smtClean="0">
                <a:solidFill>
                  <a:srgbClr val="C00000"/>
                </a:solidFill>
                <a:latin typeface="宋体" pitchFamily="2" charset="-122"/>
              </a:rPr>
              <a:t>操作无冲突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冲突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流水线因</a:t>
            </a:r>
            <a:r>
              <a:rPr lang="zh-CN" altLang="zh-CN" b="1" dirty="0" smtClean="0">
                <a:latin typeface="+mn-ea"/>
                <a:ea typeface="+mn-ea"/>
              </a:rPr>
              <a:t>某些</a:t>
            </a:r>
            <a:r>
              <a:rPr lang="zh-CN" altLang="en-US" b="1" dirty="0" smtClean="0">
                <a:latin typeface="+mn-ea"/>
                <a:ea typeface="+mn-ea"/>
              </a:rPr>
              <a:t>原因</a:t>
            </a:r>
            <a:r>
              <a:rPr lang="zh-CN" altLang="zh-CN" b="1" u="sng" dirty="0" smtClean="0">
                <a:latin typeface="+mn-ea"/>
                <a:ea typeface="+mn-ea"/>
              </a:rPr>
              <a:t>无法</a:t>
            </a:r>
            <a:r>
              <a:rPr lang="zh-CN" altLang="zh-CN" b="1" u="sng" dirty="0">
                <a:latin typeface="+mn-ea"/>
                <a:ea typeface="+mn-ea"/>
              </a:rPr>
              <a:t>正确执行</a:t>
            </a:r>
            <a:r>
              <a:rPr lang="zh-CN" altLang="zh-CN" b="1" dirty="0">
                <a:latin typeface="+mn-ea"/>
                <a:ea typeface="+mn-ea"/>
              </a:rPr>
              <a:t>后续指令的</a:t>
            </a:r>
            <a:r>
              <a:rPr lang="zh-CN" altLang="zh-CN" b="1" dirty="0" smtClean="0">
                <a:latin typeface="+mn-ea"/>
                <a:ea typeface="+mn-ea"/>
              </a:rPr>
              <a:t>现象</a:t>
            </a:r>
            <a:r>
              <a:rPr lang="zh-CN" altLang="en-US" b="1" dirty="0" smtClean="0">
                <a:latin typeface="+mn-ea"/>
                <a:ea typeface="+mn-ea"/>
              </a:rPr>
              <a:t>，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          </a:t>
            </a:r>
            <a:r>
              <a:rPr lang="zh-CN" altLang="en-US" b="1" dirty="0" smtClean="0">
                <a:latin typeface="+mn-ea"/>
                <a:ea typeface="+mn-ea"/>
              </a:rPr>
              <a:t>又称冒险</a:t>
            </a:r>
            <a:r>
              <a:rPr lang="en-US" altLang="zh-CN" b="1" dirty="0" smtClean="0">
                <a:latin typeface="+mn-ea"/>
                <a:ea typeface="+mn-ea"/>
              </a:rPr>
              <a:t>(Hazard)</a:t>
            </a:r>
          </a:p>
          <a:p>
            <a:pPr algn="l">
              <a:lnSpc>
                <a:spcPct val="105000"/>
              </a:lnSpc>
            </a:pPr>
            <a:endParaRPr lang="en-US" altLang="zh-CN" b="1" dirty="0">
              <a:latin typeface="+mn-ea"/>
              <a:ea typeface="+mn-ea"/>
            </a:endParaRPr>
          </a:p>
          <a:p>
            <a:pPr algn="l">
              <a:lnSpc>
                <a:spcPct val="105000"/>
              </a:lnSpc>
            </a:pP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实现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68" name="Text Box 6"/>
          <p:cNvSpPr txBox="1">
            <a:spLocks noChangeArrowheads="1"/>
          </p:cNvSpPr>
          <p:nvPr/>
        </p:nvSpPr>
        <p:spPr bwMode="auto">
          <a:xfrm>
            <a:off x="1979712" y="5733256"/>
            <a:ext cx="626494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增设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部件</a:t>
            </a:r>
            <a:r>
              <a:rPr lang="zh-CN" altLang="en-US" b="1" dirty="0" smtClean="0">
                <a:latin typeface="宋体" pitchFamily="2" charset="-122"/>
              </a:rPr>
              <a:t>及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控制器</a:t>
            </a:r>
            <a:r>
              <a:rPr lang="zh-CN" altLang="en-US" b="1" dirty="0" smtClean="0">
                <a:latin typeface="宋体" pitchFamily="2" charset="-122"/>
              </a:rPr>
              <a:t>，处理各种冒险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稍后讨论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u="sng" dirty="0">
              <a:solidFill>
                <a:srgbClr val="CC3300"/>
              </a:solidFill>
              <a:latin typeface="+mn-ea"/>
              <a:ea typeface="+mn-ea"/>
            </a:endParaRPr>
          </a:p>
        </p:txBody>
      </p:sp>
      <p:sp>
        <p:nvSpPr>
          <p:cNvPr id="69" name="Text Box 6"/>
          <p:cNvSpPr txBox="1">
            <a:spLocks noChangeArrowheads="1"/>
          </p:cNvSpPr>
          <p:nvPr/>
        </p:nvSpPr>
        <p:spPr bwMode="auto">
          <a:xfrm>
            <a:off x="179263" y="4943490"/>
            <a:ext cx="87852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冒险的种类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结构冒险、</a:t>
            </a:r>
            <a:r>
              <a:rPr lang="zh-CN" altLang="en-US" b="1" dirty="0" smtClean="0"/>
              <a:t>数据冒险、控制冒险</a:t>
            </a:r>
            <a:endParaRPr lang="en-US" altLang="zh-CN" b="1" dirty="0" smtClean="0"/>
          </a:p>
          <a:p>
            <a:pPr algn="l"/>
            <a:r>
              <a:rPr lang="en-US" altLang="zh-CN" sz="1800" b="1" dirty="0" smtClean="0">
                <a:latin typeface="+mn-ea"/>
              </a:rPr>
              <a:t>                 </a:t>
            </a:r>
            <a:r>
              <a:rPr lang="zh-CN" altLang="en-US" sz="1800" b="1" dirty="0" smtClean="0">
                <a:latin typeface="+mn-ea"/>
              </a:rPr>
              <a:t>例如：</a:t>
            </a:r>
            <a:r>
              <a:rPr lang="en-US" altLang="zh-CN" sz="1800" b="1" dirty="0" smtClean="0">
                <a:latin typeface="+mn-ea"/>
              </a:rPr>
              <a:t> </a:t>
            </a:r>
            <a:r>
              <a:rPr lang="zh-CN" altLang="en-US" sz="1800" b="1" dirty="0" smtClean="0">
                <a:latin typeface="+mn-ea"/>
              </a:rPr>
              <a:t>部件复用  源</a:t>
            </a:r>
            <a:r>
              <a:rPr lang="en-US" altLang="zh-CN" sz="1800" b="1" dirty="0" smtClean="0">
                <a:latin typeface="+mn-ea"/>
              </a:rPr>
              <a:t>OPD-</a:t>
            </a:r>
            <a:r>
              <a:rPr lang="zh-CN" altLang="en-US" sz="1800" b="1" dirty="0" smtClean="0">
                <a:latin typeface="+mn-ea"/>
              </a:rPr>
              <a:t>目</a:t>
            </a:r>
            <a:r>
              <a:rPr lang="en-US" altLang="zh-CN" sz="1800" b="1" dirty="0" smtClean="0">
                <a:latin typeface="+mn-ea"/>
              </a:rPr>
              <a:t>OPD</a:t>
            </a:r>
            <a:r>
              <a:rPr lang="zh-CN" altLang="en-US" sz="1800" b="1" dirty="0" smtClean="0">
                <a:latin typeface="+mn-ea"/>
              </a:rPr>
              <a:t>相关  分支指令</a:t>
            </a:r>
            <a:endParaRPr lang="zh-CN" altLang="en-US" sz="1800" b="1" dirty="0">
              <a:latin typeface="+mn-ea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1619672" y="1772816"/>
            <a:ext cx="6552728" cy="1293815"/>
            <a:chOff x="1835696" y="1915691"/>
            <a:chExt cx="6552728" cy="1293815"/>
          </a:xfrm>
        </p:grpSpPr>
        <p:sp>
          <p:nvSpPr>
            <p:cNvPr id="6" name="Text Box 120"/>
            <p:cNvSpPr txBox="1">
              <a:spLocks noChangeArrowheads="1"/>
            </p:cNvSpPr>
            <p:nvPr/>
          </p:nvSpPr>
          <p:spPr bwMode="auto">
            <a:xfrm>
              <a:off x="2627785" y="2060848"/>
              <a:ext cx="576064" cy="78829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7" name="Text Box 121"/>
            <p:cNvSpPr txBox="1">
              <a:spLocks noChangeArrowheads="1"/>
            </p:cNvSpPr>
            <p:nvPr/>
          </p:nvSpPr>
          <p:spPr bwMode="auto">
            <a:xfrm>
              <a:off x="3419872" y="1915691"/>
              <a:ext cx="288032" cy="1081261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IF/ID</a:t>
              </a:r>
              <a:r>
                <a:rPr lang="zh-CN" altLang="en-US" sz="1600" b="1" dirty="0" smtClean="0">
                  <a:latin typeface="宋体" pitchFamily="2" charset="-122"/>
                </a:rPr>
                <a:t> </a:t>
              </a:r>
              <a:r>
                <a:rPr lang="en-US" altLang="zh-CN" sz="1600" b="1" dirty="0" smtClean="0">
                  <a:latin typeface="宋体" pitchFamily="2" charset="-122"/>
                </a:rPr>
                <a:t>REG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8" name="Text Box 122"/>
            <p:cNvSpPr txBox="1">
              <a:spLocks noChangeArrowheads="1"/>
            </p:cNvSpPr>
            <p:nvPr/>
          </p:nvSpPr>
          <p:spPr bwMode="auto">
            <a:xfrm>
              <a:off x="3923928" y="2060848"/>
              <a:ext cx="577850" cy="78829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>
                  <a:latin typeface="宋体" pitchFamily="2" charset="-122"/>
                </a:rPr>
                <a:t>ID</a:t>
              </a:r>
            </a:p>
          </p:txBody>
        </p:sp>
        <p:sp>
          <p:nvSpPr>
            <p:cNvPr id="9" name="Text Box 123"/>
            <p:cNvSpPr txBox="1">
              <a:spLocks noChangeArrowheads="1"/>
            </p:cNvSpPr>
            <p:nvPr/>
          </p:nvSpPr>
          <p:spPr bwMode="auto">
            <a:xfrm>
              <a:off x="4714877" y="1915691"/>
              <a:ext cx="290511" cy="1081262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ID/EX</a:t>
              </a:r>
              <a:r>
                <a:rPr lang="zh-CN" altLang="en-US" sz="1600" b="1" dirty="0" smtClean="0">
                  <a:latin typeface="宋体" pitchFamily="2" charset="-122"/>
                </a:rPr>
                <a:t> </a:t>
              </a:r>
              <a:r>
                <a:rPr lang="en-US" altLang="zh-CN" sz="1600" b="1" dirty="0" smtClean="0">
                  <a:latin typeface="宋体" pitchFamily="2" charset="-122"/>
                </a:rPr>
                <a:t>REG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0" name="Text Box 124"/>
            <p:cNvSpPr txBox="1">
              <a:spLocks noChangeArrowheads="1"/>
            </p:cNvSpPr>
            <p:nvPr/>
          </p:nvSpPr>
          <p:spPr bwMode="auto">
            <a:xfrm>
              <a:off x="5220072" y="2060848"/>
              <a:ext cx="577850" cy="78829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>
                  <a:latin typeface="宋体" pitchFamily="2" charset="-122"/>
                </a:rPr>
                <a:t>EX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1" name="Text Box 125"/>
            <p:cNvSpPr txBox="1">
              <a:spLocks noChangeArrowheads="1"/>
            </p:cNvSpPr>
            <p:nvPr/>
          </p:nvSpPr>
          <p:spPr bwMode="auto">
            <a:xfrm>
              <a:off x="6014444" y="1915692"/>
              <a:ext cx="285748" cy="1081261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spc="-50" dirty="0" smtClean="0">
                  <a:latin typeface="宋体" pitchFamily="2" charset="-122"/>
                </a:rPr>
                <a:t>EX/MEM</a:t>
              </a:r>
              <a:r>
                <a:rPr lang="zh-CN" altLang="en-US" sz="1600" b="1" spc="-50" dirty="0" smtClean="0">
                  <a:latin typeface="宋体" pitchFamily="2" charset="-122"/>
                </a:rPr>
                <a:t> </a:t>
              </a:r>
              <a:r>
                <a:rPr lang="en-US" altLang="zh-CN" sz="1600" b="1" spc="-50" dirty="0" smtClean="0">
                  <a:latin typeface="宋体" pitchFamily="2" charset="-122"/>
                </a:rPr>
                <a:t>REG</a:t>
              </a:r>
              <a:endParaRPr lang="zh-CN" altLang="en-US" sz="1600" b="1" spc="-50" dirty="0">
                <a:latin typeface="宋体" pitchFamily="2" charset="-122"/>
              </a:endParaRPr>
            </a:p>
          </p:txBody>
        </p:sp>
        <p:sp>
          <p:nvSpPr>
            <p:cNvPr id="12" name="Text Box 126"/>
            <p:cNvSpPr txBox="1">
              <a:spLocks noChangeArrowheads="1"/>
            </p:cNvSpPr>
            <p:nvPr/>
          </p:nvSpPr>
          <p:spPr bwMode="auto">
            <a:xfrm>
              <a:off x="6516216" y="2060848"/>
              <a:ext cx="577850" cy="78829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>
                  <a:latin typeface="宋体" pitchFamily="2" charset="-122"/>
                </a:rPr>
                <a:t>MEM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3" name="Text Box 127"/>
            <p:cNvSpPr txBox="1">
              <a:spLocks noChangeArrowheads="1"/>
            </p:cNvSpPr>
            <p:nvPr/>
          </p:nvSpPr>
          <p:spPr bwMode="auto">
            <a:xfrm>
              <a:off x="7310584" y="1915691"/>
              <a:ext cx="285752" cy="1081262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spc="-50" dirty="0" smtClean="0">
                  <a:latin typeface="宋体" pitchFamily="2" charset="-122"/>
                </a:rPr>
                <a:t>MEM/WB</a:t>
              </a:r>
              <a:r>
                <a:rPr lang="zh-CN" altLang="en-US" sz="1600" b="1" spc="-50" dirty="0" smtClean="0">
                  <a:latin typeface="宋体" pitchFamily="2" charset="-122"/>
                </a:rPr>
                <a:t> </a:t>
              </a:r>
              <a:r>
                <a:rPr lang="en-US" altLang="zh-CN" sz="1600" b="1" spc="-50" dirty="0" smtClean="0">
                  <a:latin typeface="宋体" pitchFamily="2" charset="-122"/>
                </a:rPr>
                <a:t>REG</a:t>
              </a:r>
            </a:p>
          </p:txBody>
        </p:sp>
        <p:sp>
          <p:nvSpPr>
            <p:cNvPr id="14" name="Text Box 128"/>
            <p:cNvSpPr txBox="1">
              <a:spLocks noChangeArrowheads="1"/>
            </p:cNvSpPr>
            <p:nvPr/>
          </p:nvSpPr>
          <p:spPr bwMode="auto">
            <a:xfrm>
              <a:off x="7810574" y="2060848"/>
              <a:ext cx="577850" cy="78829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>
                  <a:latin typeface="宋体" pitchFamily="2" charset="-122"/>
                </a:rPr>
                <a:t>WB</a:t>
              </a:r>
            </a:p>
          </p:txBody>
        </p:sp>
        <p:sp>
          <p:nvSpPr>
            <p:cNvPr id="24" name="Text Box 140"/>
            <p:cNvSpPr txBox="1">
              <a:spLocks noChangeArrowheads="1"/>
            </p:cNvSpPr>
            <p:nvPr/>
          </p:nvSpPr>
          <p:spPr bwMode="auto">
            <a:xfrm>
              <a:off x="1835696" y="2965031"/>
              <a:ext cx="792088" cy="244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拍时钟</a:t>
              </a:r>
            </a:p>
          </p:txBody>
        </p:sp>
        <p:cxnSp>
          <p:nvCxnSpPr>
            <p:cNvPr id="31" name="直接连接符 30"/>
            <p:cNvCxnSpPr/>
            <p:nvPr/>
          </p:nvCxnSpPr>
          <p:spPr bwMode="auto">
            <a:xfrm>
              <a:off x="2627785" y="3140968"/>
              <a:ext cx="5472607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 flipV="1">
              <a:off x="3569739" y="2996952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39" name="直接箭头连接符 38"/>
            <p:cNvCxnSpPr/>
            <p:nvPr/>
          </p:nvCxnSpPr>
          <p:spPr bwMode="auto">
            <a:xfrm flipV="1">
              <a:off x="4860032" y="2996952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41" name="直接箭头连接符 40"/>
            <p:cNvCxnSpPr/>
            <p:nvPr/>
          </p:nvCxnSpPr>
          <p:spPr bwMode="auto">
            <a:xfrm flipV="1">
              <a:off x="6161927" y="2996952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 flipH="1" flipV="1">
              <a:off x="7452220" y="2996952"/>
              <a:ext cx="10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 flipV="1">
              <a:off x="2915816" y="2849143"/>
              <a:ext cx="1" cy="29182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53" name="直接箭头连接符 52"/>
            <p:cNvCxnSpPr/>
            <p:nvPr/>
          </p:nvCxnSpPr>
          <p:spPr bwMode="auto">
            <a:xfrm>
              <a:off x="3203848" y="242088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>
              <a:off x="3707904" y="242088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8" name="直接箭头连接符 57"/>
            <p:cNvCxnSpPr/>
            <p:nvPr/>
          </p:nvCxnSpPr>
          <p:spPr bwMode="auto">
            <a:xfrm>
              <a:off x="4499992" y="242088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9" name="直接箭头连接符 58"/>
            <p:cNvCxnSpPr/>
            <p:nvPr/>
          </p:nvCxnSpPr>
          <p:spPr bwMode="auto">
            <a:xfrm>
              <a:off x="5004048" y="242088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0" name="直接箭头连接符 59"/>
            <p:cNvCxnSpPr/>
            <p:nvPr/>
          </p:nvCxnSpPr>
          <p:spPr bwMode="auto">
            <a:xfrm>
              <a:off x="5796136" y="242088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1" name="直接箭头连接符 60"/>
            <p:cNvCxnSpPr/>
            <p:nvPr/>
          </p:nvCxnSpPr>
          <p:spPr bwMode="auto">
            <a:xfrm>
              <a:off x="6300192" y="242088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2" name="直接箭头连接符 61"/>
            <p:cNvCxnSpPr/>
            <p:nvPr/>
          </p:nvCxnSpPr>
          <p:spPr bwMode="auto">
            <a:xfrm>
              <a:off x="7092280" y="242088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3" name="直接箭头连接符 62"/>
            <p:cNvCxnSpPr/>
            <p:nvPr/>
          </p:nvCxnSpPr>
          <p:spPr bwMode="auto">
            <a:xfrm>
              <a:off x="7596336" y="242088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70" name="直接箭头连接符 69"/>
            <p:cNvCxnSpPr/>
            <p:nvPr/>
          </p:nvCxnSpPr>
          <p:spPr bwMode="auto">
            <a:xfrm flipV="1">
              <a:off x="6804247" y="2852936"/>
              <a:ext cx="1" cy="29182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71" name="直接箭头连接符 70"/>
            <p:cNvCxnSpPr/>
            <p:nvPr/>
          </p:nvCxnSpPr>
          <p:spPr bwMode="auto">
            <a:xfrm flipV="1">
              <a:off x="8100392" y="2852936"/>
              <a:ext cx="1" cy="29182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</p:grpSp>
      <p:sp>
        <p:nvSpPr>
          <p:cNvPr id="75" name="AutoShape 15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AutoShape 15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770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AutoShape 15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57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6" grpId="0"/>
      <p:bldP spid="67" grpId="0"/>
      <p:bldP spid="68" grpId="0"/>
      <p:bldP spid="69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13BF-031A-44DF-BA93-D30FC56EE193}" type="slidenum">
              <a:rPr lang="en-US" altLang="zh-CN"/>
              <a:pPr/>
              <a:t>98</a:t>
            </a:fld>
            <a:endParaRPr lang="en-US" altLang="zh-CN"/>
          </a:p>
        </p:txBody>
      </p:sp>
      <p:sp>
        <p:nvSpPr>
          <p:cNvPr id="549892" name="Text Box 4"/>
          <p:cNvSpPr txBox="1">
            <a:spLocks noChangeArrowheads="1"/>
          </p:cNvSpPr>
          <p:nvPr/>
        </p:nvSpPr>
        <p:spPr bwMode="auto">
          <a:xfrm>
            <a:off x="179388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、流水线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的性能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假设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流水线有</a:t>
            </a:r>
            <a:r>
              <a:rPr lang="en-US" altLang="zh-CN" b="1" i="1" dirty="0" smtClean="0"/>
              <a:t>m</a:t>
            </a:r>
            <a:r>
              <a:rPr lang="zh-CN" altLang="en-US" b="1" dirty="0" smtClean="0">
                <a:latin typeface="宋体" pitchFamily="2" charset="-122"/>
              </a:rPr>
              <a:t>段、拍长</a:t>
            </a:r>
            <a:r>
              <a:rPr lang="zh-CN" altLang="en-US" b="1" dirty="0">
                <a:latin typeface="宋体" pitchFamily="2" charset="-122"/>
              </a:rPr>
              <a:t>为</a:t>
            </a:r>
            <a:r>
              <a:rPr lang="en-US" altLang="zh-CN" dirty="0" err="1" smtClean="0"/>
              <a:t>Δ</a:t>
            </a:r>
            <a:r>
              <a:rPr lang="en-US" altLang="zh-CN" b="1" i="1" dirty="0" err="1" smtClean="0"/>
              <a:t>t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b="1" dirty="0">
                <a:latin typeface="宋体" pitchFamily="2" charset="-122"/>
              </a:rPr>
              <a:t>共执行</a:t>
            </a:r>
            <a:r>
              <a:rPr lang="en-US" altLang="zh-CN" b="1" i="1" dirty="0"/>
              <a:t>n</a:t>
            </a:r>
            <a:r>
              <a:rPr lang="zh-CN" altLang="en-US" b="1" dirty="0">
                <a:latin typeface="宋体" pitchFamily="2" charset="-122"/>
              </a:rPr>
              <a:t>条指令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549923" name="Text Box 35"/>
          <p:cNvSpPr txBox="1">
            <a:spLocks noChangeArrowheads="1"/>
          </p:cNvSpPr>
          <p:nvPr/>
        </p:nvSpPr>
        <p:spPr bwMode="auto">
          <a:xfrm>
            <a:off x="179388" y="1290826"/>
            <a:ext cx="8785225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吞吐率：</a:t>
            </a:r>
            <a:r>
              <a:rPr lang="zh-CN" altLang="en-US" b="1" dirty="0">
                <a:latin typeface="宋体" pitchFamily="2" charset="-122"/>
              </a:rPr>
              <a:t>单位时间</a:t>
            </a:r>
            <a:r>
              <a:rPr lang="zh-CN" altLang="en-US" b="1" dirty="0" smtClean="0">
                <a:latin typeface="宋体" pitchFamily="2" charset="-122"/>
              </a:rPr>
              <a:t>内完成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输出的</a:t>
            </a:r>
            <a:r>
              <a:rPr lang="zh-CN" altLang="en-US" b="1" dirty="0">
                <a:latin typeface="宋体" pitchFamily="2" charset="-122"/>
              </a:rPr>
              <a:t>指令条数</a:t>
            </a:r>
            <a:r>
              <a:rPr lang="zh-CN" altLang="en-US" b="1" dirty="0" smtClean="0">
                <a:latin typeface="宋体" pitchFamily="2" charset="-122"/>
              </a:rPr>
              <a:t>或结果数量</a:t>
            </a:r>
            <a:endParaRPr lang="en-US" altLang="zh-CN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时机吞吐率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 eaLnBrk="0" hangingPunct="0"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最大吞吐率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549926" name="Text Box 38"/>
          <p:cNvSpPr txBox="1">
            <a:spLocks noChangeArrowheads="1"/>
          </p:cNvSpPr>
          <p:nvPr/>
        </p:nvSpPr>
        <p:spPr bwMode="auto">
          <a:xfrm>
            <a:off x="179388" y="2780928"/>
            <a:ext cx="870267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加速比：</a:t>
            </a:r>
            <a:r>
              <a:rPr lang="zh-CN" altLang="en-US" b="1" dirty="0">
                <a:latin typeface="宋体" pitchFamily="2" charset="-122"/>
              </a:rPr>
              <a:t>流水方式相对于串行</a:t>
            </a:r>
            <a:r>
              <a:rPr lang="zh-CN" altLang="en-US" b="1" dirty="0" smtClean="0">
                <a:latin typeface="宋体" pitchFamily="2" charset="-122"/>
              </a:rPr>
              <a:t>方式的速度比</a:t>
            </a:r>
            <a:endParaRPr lang="en-US" altLang="zh-CN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  <a:spcBef>
                <a:spcPts val="2400"/>
              </a:spcBef>
            </a:pPr>
            <a:endParaRPr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最大加速比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graphicFrame>
        <p:nvGraphicFramePr>
          <p:cNvPr id="54992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783655"/>
              </p:ext>
            </p:extLst>
          </p:nvPr>
        </p:nvGraphicFramePr>
        <p:xfrm>
          <a:off x="1547664" y="3235916"/>
          <a:ext cx="5277892" cy="841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120" name="Equation" r:id="rId3" imgW="1815840" imgH="266400" progId="Equation.DSMT4">
                  <p:embed/>
                </p:oleObj>
              </mc:Choice>
              <mc:Fallback>
                <p:oleObj name="Equation" r:id="rId3" imgW="1815840" imgH="2664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235916"/>
                        <a:ext cx="5277892" cy="84115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9932" name="Text Box 44"/>
          <p:cNvSpPr txBox="1">
            <a:spLocks noChangeArrowheads="1"/>
          </p:cNvSpPr>
          <p:nvPr/>
        </p:nvSpPr>
        <p:spPr bwMode="auto">
          <a:xfrm>
            <a:off x="228600" y="4437112"/>
            <a:ext cx="8702675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效率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部件使用时间与整个执行时间的比值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平均值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en-US" altLang="zh-CN" b="1" dirty="0" smtClean="0">
                <a:latin typeface="宋体" pitchFamily="2" charset="-122"/>
              </a:rPr>
              <a:t> </a:t>
            </a:r>
          </a:p>
          <a:p>
            <a:pPr algn="l" eaLnBrk="0" hangingPunct="0"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  <a:spcBef>
                <a:spcPts val="180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最高效率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graphicFrame>
        <p:nvGraphicFramePr>
          <p:cNvPr id="549936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864832"/>
              </p:ext>
            </p:extLst>
          </p:nvPr>
        </p:nvGraphicFramePr>
        <p:xfrm>
          <a:off x="3028092" y="1700213"/>
          <a:ext cx="2809875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121" name="Equation" r:id="rId5" imgW="1015920" imgH="241200" progId="Equation.DSMT4">
                  <p:embed/>
                </p:oleObj>
              </mc:Choice>
              <mc:Fallback>
                <p:oleObj name="Equation" r:id="rId5" imgW="1015920" imgH="2412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092" y="1700213"/>
                        <a:ext cx="2809875" cy="6683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9940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186540"/>
              </p:ext>
            </p:extLst>
          </p:nvPr>
        </p:nvGraphicFramePr>
        <p:xfrm>
          <a:off x="6872288" y="5013176"/>
          <a:ext cx="1300112" cy="560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122" name="Equation" r:id="rId7" imgW="799920" imgH="342720" progId="Equation.DSMT4">
                  <p:embed/>
                </p:oleObj>
              </mc:Choice>
              <mc:Fallback>
                <p:oleObj name="Equation" r:id="rId7" imgW="799920" imgH="34272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2288" y="5013176"/>
                        <a:ext cx="1300112" cy="56024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9943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193507"/>
              </p:ext>
            </p:extLst>
          </p:nvPr>
        </p:nvGraphicFramePr>
        <p:xfrm>
          <a:off x="1709738" y="4941168"/>
          <a:ext cx="510381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123" name="Equation" r:id="rId9" imgW="1854000" imgH="241200" progId="Equation.DSMT4">
                  <p:embed/>
                </p:oleObj>
              </mc:Choice>
              <mc:Fallback>
                <p:oleObj name="Equation" r:id="rId9" imgW="1854000" imgH="2412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4941168"/>
                        <a:ext cx="5103812" cy="6762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9947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175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37"/>
          <p:cNvSpPr txBox="1">
            <a:spLocks noChangeArrowheads="1"/>
          </p:cNvSpPr>
          <p:nvPr/>
        </p:nvSpPr>
        <p:spPr bwMode="auto">
          <a:xfrm>
            <a:off x="2915816" y="2276872"/>
            <a:ext cx="5101168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当</a:t>
            </a:r>
            <a:r>
              <a:rPr lang="en-US" altLang="zh-CN" sz="2200" b="1" i="1" dirty="0" smtClean="0">
                <a:latin typeface="+mn-lt"/>
              </a:rPr>
              <a:t>n</a:t>
            </a:r>
            <a:r>
              <a:rPr lang="en-US" altLang="zh-CN" sz="2200" b="1" dirty="0" smtClean="0">
                <a:latin typeface="宋体" pitchFamily="2" charset="-122"/>
              </a:rPr>
              <a:t>&gt;&gt;</a:t>
            </a:r>
            <a:r>
              <a:rPr lang="en-US" altLang="zh-CN" sz="2200" b="1" i="1" dirty="0">
                <a:latin typeface="+mn-lt"/>
              </a:rPr>
              <a:t>m</a:t>
            </a:r>
            <a:r>
              <a:rPr lang="zh-CN" altLang="en-US" sz="2200" b="1" dirty="0" smtClean="0">
                <a:latin typeface="宋体" pitchFamily="2" charset="-122"/>
              </a:rPr>
              <a:t>时，</a:t>
            </a:r>
            <a:r>
              <a:rPr lang="en-US" altLang="zh-CN" sz="2200" b="1" i="1" dirty="0" smtClean="0">
                <a:latin typeface="宋体" pitchFamily="2" charset="-122"/>
              </a:rPr>
              <a:t>T</a:t>
            </a:r>
            <a:r>
              <a:rPr lang="en-US" altLang="zh-CN" sz="2200" b="1" baseline="-16000" dirty="0" smtClean="0">
                <a:latin typeface="宋体" pitchFamily="2" charset="-122"/>
              </a:rPr>
              <a:t>P</a:t>
            </a:r>
            <a:r>
              <a:rPr lang="en-US" altLang="zh-CN" sz="2200" b="1" i="1" baseline="-16000" dirty="0"/>
              <a:t> </a:t>
            </a:r>
            <a:r>
              <a:rPr lang="en-US" altLang="zh-CN" sz="2200" b="1" baseline="-16000" dirty="0" smtClean="0">
                <a:latin typeface="宋体" pitchFamily="2" charset="-122"/>
              </a:rPr>
              <a:t>max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1/</a:t>
            </a:r>
            <a:r>
              <a:rPr lang="en-US" altLang="zh-CN" sz="2200" dirty="0" err="1" smtClean="0"/>
              <a:t>Δ</a:t>
            </a:r>
            <a:r>
              <a:rPr lang="en-US" altLang="zh-CN" sz="2200" b="1" i="1" dirty="0" err="1" smtClean="0"/>
              <a:t>t</a:t>
            </a:r>
            <a:r>
              <a:rPr lang="zh-CN" altLang="en-US" sz="2200" b="1" dirty="0" smtClean="0">
                <a:latin typeface="宋体" pitchFamily="2" charset="-122"/>
              </a:rPr>
              <a:t>，即拍长的倒数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24" name="Text Box 37"/>
          <p:cNvSpPr txBox="1">
            <a:spLocks noChangeArrowheads="1"/>
          </p:cNvSpPr>
          <p:nvPr/>
        </p:nvSpPr>
        <p:spPr bwMode="auto">
          <a:xfrm>
            <a:off x="2843808" y="3993594"/>
            <a:ext cx="5882839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当</a:t>
            </a:r>
            <a:r>
              <a:rPr lang="en-US" altLang="zh-CN" sz="2200" b="1" i="1" dirty="0" smtClean="0">
                <a:latin typeface="+mn-lt"/>
              </a:rPr>
              <a:t>n</a:t>
            </a:r>
            <a:r>
              <a:rPr lang="en-US" altLang="zh-CN" sz="2200" b="1" dirty="0" smtClean="0">
                <a:latin typeface="宋体" pitchFamily="2" charset="-122"/>
              </a:rPr>
              <a:t>&gt;&gt;</a:t>
            </a:r>
            <a:r>
              <a:rPr lang="en-US" altLang="zh-CN" sz="2200" b="1" i="1" dirty="0">
                <a:latin typeface="+mn-lt"/>
              </a:rPr>
              <a:t>m</a:t>
            </a:r>
            <a:r>
              <a:rPr lang="zh-CN" altLang="en-US" sz="2200" b="1" dirty="0" smtClean="0">
                <a:latin typeface="宋体" pitchFamily="2" charset="-122"/>
              </a:rPr>
              <a:t>时，</a:t>
            </a:r>
            <a:r>
              <a:rPr lang="en-US" altLang="zh-CN" sz="2200" b="1" i="1" dirty="0" smtClean="0">
                <a:latin typeface="宋体" pitchFamily="2" charset="-122"/>
              </a:rPr>
              <a:t>S</a:t>
            </a:r>
            <a:r>
              <a:rPr lang="en-US" altLang="zh-CN" sz="2200" b="1" i="1" baseline="-16000" dirty="0"/>
              <a:t> </a:t>
            </a:r>
            <a:r>
              <a:rPr lang="en-US" altLang="zh-CN" sz="2200" b="1" baseline="-16000" dirty="0" smtClean="0">
                <a:latin typeface="宋体" pitchFamily="2" charset="-122"/>
              </a:rPr>
              <a:t>max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i="1" dirty="0" smtClean="0">
                <a:latin typeface="+mn-lt"/>
              </a:rPr>
              <a:t>m</a:t>
            </a:r>
            <a:r>
              <a:rPr lang="zh-CN" altLang="en-US" sz="2200" b="1" dirty="0" smtClean="0">
                <a:latin typeface="宋体" pitchFamily="2" charset="-122"/>
              </a:rPr>
              <a:t>，即流水线段数</a:t>
            </a:r>
            <a:endParaRPr lang="zh-CN" altLang="en-US" sz="2200" b="1" i="1" dirty="0">
              <a:latin typeface="+mn-lt"/>
            </a:endParaRPr>
          </a:p>
        </p:txBody>
      </p:sp>
      <p:sp>
        <p:nvSpPr>
          <p:cNvPr id="25" name="Text Box 37"/>
          <p:cNvSpPr txBox="1">
            <a:spLocks noChangeArrowheads="1"/>
          </p:cNvSpPr>
          <p:nvPr/>
        </p:nvSpPr>
        <p:spPr bwMode="auto">
          <a:xfrm>
            <a:off x="2577593" y="5577770"/>
            <a:ext cx="5882839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当</a:t>
            </a:r>
            <a:r>
              <a:rPr lang="en-US" altLang="zh-CN" sz="2200" b="1" i="1" dirty="0" smtClean="0">
                <a:latin typeface="+mn-lt"/>
              </a:rPr>
              <a:t>n</a:t>
            </a:r>
            <a:r>
              <a:rPr lang="en-US" altLang="zh-CN" sz="2200" b="1" dirty="0" smtClean="0">
                <a:latin typeface="宋体" pitchFamily="2" charset="-122"/>
              </a:rPr>
              <a:t>&gt;&gt;</a:t>
            </a:r>
            <a:r>
              <a:rPr lang="en-US" altLang="zh-CN" sz="2200" b="1" i="1" dirty="0">
                <a:latin typeface="+mn-lt"/>
              </a:rPr>
              <a:t>m</a:t>
            </a:r>
            <a:r>
              <a:rPr lang="zh-CN" altLang="en-US" sz="2200" b="1" dirty="0" smtClean="0">
                <a:latin typeface="宋体" pitchFamily="2" charset="-122"/>
              </a:rPr>
              <a:t>时，</a:t>
            </a:r>
            <a:r>
              <a:rPr lang="en-US" altLang="zh-CN" sz="2200" b="1" i="1" dirty="0" smtClean="0">
                <a:latin typeface="宋体" pitchFamily="2" charset="-122"/>
              </a:rPr>
              <a:t>E</a:t>
            </a:r>
            <a:r>
              <a:rPr lang="en-US" altLang="zh-CN" sz="2200" b="1" i="1" baseline="-16000" dirty="0" smtClean="0">
                <a:latin typeface="+mn-lt"/>
              </a:rPr>
              <a:t> </a:t>
            </a:r>
            <a:r>
              <a:rPr lang="en-US" altLang="zh-CN" sz="2200" b="1" baseline="-16000" dirty="0" smtClean="0">
                <a:latin typeface="宋体" pitchFamily="2" charset="-122"/>
              </a:rPr>
              <a:t>max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+mn-ea"/>
                <a:ea typeface="+mn-ea"/>
              </a:rPr>
              <a:t>1</a:t>
            </a:r>
            <a:endParaRPr lang="zh-CN" altLang="en-US" sz="2200" b="1" i="1" dirty="0">
              <a:latin typeface="+mn-lt"/>
            </a:endParaRPr>
          </a:p>
        </p:txBody>
      </p:sp>
      <p:sp>
        <p:nvSpPr>
          <p:cNvPr id="18" name="AutoShape 62">
            <a:hlinkClick r:id="rId11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95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49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4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9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4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4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923" grpId="0"/>
      <p:bldP spid="549926" grpId="0"/>
      <p:bldP spid="549932" grpId="0"/>
      <p:bldP spid="22" grpId="0"/>
      <p:bldP spid="24" grpId="0"/>
      <p:bldP spid="25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 Box 156"/>
          <p:cNvSpPr txBox="1">
            <a:spLocks noChangeArrowheads="1"/>
          </p:cNvSpPr>
          <p:nvPr/>
        </p:nvSpPr>
        <p:spPr bwMode="auto">
          <a:xfrm>
            <a:off x="179513" y="332656"/>
            <a:ext cx="5257676" cy="5742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、流水线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分类       </a:t>
            </a:r>
            <a:r>
              <a:rPr lang="en-US" altLang="zh-CN" b="1" dirty="0" smtClean="0">
                <a:latin typeface="宋体" pitchFamily="2" charset="-122"/>
              </a:rPr>
              <a:t>--</a:t>
            </a:r>
            <a:r>
              <a:rPr lang="zh-CN" altLang="en-US" b="1" dirty="0" smtClean="0">
                <a:latin typeface="宋体" pitchFamily="2" charset="-122"/>
              </a:rPr>
              <a:t>即属性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*按功能分类：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/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/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*按工作方式分类：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120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*按结构分类：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50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*按流入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/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流出次序分类：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*按处理的数据类型分类：</a:t>
            </a:r>
            <a:endParaRPr lang="zh-CN" altLang="en-US" b="1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10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C363-D99E-4859-A697-134D45F3C56B}" type="slidenum">
              <a:rPr lang="en-US" altLang="zh-CN"/>
              <a:pPr/>
              <a:t>99</a:t>
            </a:fld>
            <a:endParaRPr lang="en-US" altLang="zh-CN"/>
          </a:p>
        </p:txBody>
      </p:sp>
      <p:sp>
        <p:nvSpPr>
          <p:cNvPr id="549021" name="Text Box 157"/>
          <p:cNvSpPr txBox="1">
            <a:spLocks noChangeArrowheads="1"/>
          </p:cNvSpPr>
          <p:nvPr/>
        </p:nvSpPr>
        <p:spPr bwMode="auto">
          <a:xfrm>
            <a:off x="2483768" y="791493"/>
            <a:ext cx="43926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/>
              <a:t>单</a:t>
            </a:r>
            <a:r>
              <a:rPr lang="zh-CN" altLang="en-US" b="1" dirty="0"/>
              <a:t>功能流水线、多功能流水线</a:t>
            </a:r>
          </a:p>
        </p:txBody>
      </p:sp>
      <p:sp>
        <p:nvSpPr>
          <p:cNvPr id="549022" name="Text Box 158"/>
          <p:cNvSpPr txBox="1">
            <a:spLocks noChangeArrowheads="1"/>
          </p:cNvSpPr>
          <p:nvPr/>
        </p:nvSpPr>
        <p:spPr bwMode="auto">
          <a:xfrm>
            <a:off x="3059832" y="2060848"/>
            <a:ext cx="378194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静态流水线</a:t>
            </a:r>
            <a:r>
              <a:rPr lang="zh-CN" altLang="en-US" b="1" dirty="0">
                <a:latin typeface="宋体" pitchFamily="2" charset="-122"/>
              </a:rPr>
              <a:t>、动态流水线</a:t>
            </a:r>
          </a:p>
        </p:txBody>
      </p:sp>
      <p:sp>
        <p:nvSpPr>
          <p:cNvPr id="549145" name="Text Box 281"/>
          <p:cNvSpPr txBox="1">
            <a:spLocks noChangeArrowheads="1"/>
          </p:cNvSpPr>
          <p:nvPr/>
        </p:nvSpPr>
        <p:spPr bwMode="auto">
          <a:xfrm>
            <a:off x="2483768" y="4031853"/>
            <a:ext cx="626469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/>
              <a:t>线性流水线</a:t>
            </a:r>
            <a:r>
              <a:rPr lang="zh-CN" altLang="en-US" b="1" dirty="0"/>
              <a:t>、</a:t>
            </a:r>
            <a:r>
              <a:rPr lang="zh-CN" altLang="en-US" b="1" dirty="0" smtClean="0"/>
              <a:t>非线性流水线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>
                <a:latin typeface="+mn-ea"/>
                <a:ea typeface="+mn-ea"/>
              </a:rPr>
              <a:t>复用</a:t>
            </a:r>
            <a:r>
              <a:rPr lang="zh-CN" altLang="en-US" sz="2000" b="1" dirty="0" smtClean="0">
                <a:latin typeface="+mn-ea"/>
                <a:ea typeface="+mn-ea"/>
              </a:rPr>
              <a:t>部件</a:t>
            </a:r>
            <a:r>
              <a:rPr lang="en-US" altLang="zh-CN" sz="2000" b="1" dirty="0" smtClean="0">
                <a:latin typeface="+mn-ea"/>
                <a:ea typeface="+mn-ea"/>
              </a:rPr>
              <a:t>[</a:t>
            </a:r>
            <a:r>
              <a:rPr lang="zh-CN" altLang="en-US" sz="2000" b="1" dirty="0" smtClean="0">
                <a:latin typeface="+mn-ea"/>
                <a:ea typeface="+mn-ea"/>
              </a:rPr>
              <a:t>非数据</a:t>
            </a:r>
            <a:r>
              <a:rPr lang="en-US" altLang="zh-CN" sz="2000" b="1" dirty="0" smtClean="0">
                <a:latin typeface="+mn-ea"/>
                <a:ea typeface="+mn-ea"/>
              </a:rPr>
              <a:t>])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549146" name="Text Box 282"/>
          <p:cNvSpPr txBox="1">
            <a:spLocks noChangeArrowheads="1"/>
          </p:cNvSpPr>
          <p:nvPr/>
        </p:nvSpPr>
        <p:spPr bwMode="auto">
          <a:xfrm>
            <a:off x="3990930" y="5472013"/>
            <a:ext cx="362509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标量流水线</a:t>
            </a:r>
            <a:r>
              <a:rPr lang="zh-CN" altLang="en-US" b="1" dirty="0">
                <a:latin typeface="宋体" pitchFamily="2" charset="-122"/>
              </a:rPr>
              <a:t>、向量流水线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1763688" y="1339876"/>
            <a:ext cx="4613642" cy="720972"/>
            <a:chOff x="1763688" y="1339876"/>
            <a:chExt cx="4613642" cy="720972"/>
          </a:xfrm>
        </p:grpSpPr>
        <p:sp>
          <p:nvSpPr>
            <p:cNvPr id="183" name="Text Box 164"/>
            <p:cNvSpPr txBox="1">
              <a:spLocks noChangeArrowheads="1"/>
            </p:cNvSpPr>
            <p:nvPr/>
          </p:nvSpPr>
          <p:spPr bwMode="auto">
            <a:xfrm>
              <a:off x="1763688" y="1339876"/>
              <a:ext cx="642943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>
                  <a:latin typeface="宋体" pitchFamily="2" charset="-122"/>
                </a:rPr>
                <a:t>S1</a:t>
              </a:r>
            </a:p>
          </p:txBody>
        </p:sp>
        <p:sp>
          <p:nvSpPr>
            <p:cNvPr id="184" name="Text Box 185"/>
            <p:cNvSpPr txBox="1">
              <a:spLocks noChangeArrowheads="1"/>
            </p:cNvSpPr>
            <p:nvPr/>
          </p:nvSpPr>
          <p:spPr bwMode="auto">
            <a:xfrm>
              <a:off x="2987823" y="1339876"/>
              <a:ext cx="642943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>
                  <a:latin typeface="宋体" pitchFamily="2" charset="-122"/>
                </a:rPr>
                <a:t>S2</a:t>
              </a:r>
            </a:p>
          </p:txBody>
        </p:sp>
        <p:sp>
          <p:nvSpPr>
            <p:cNvPr id="185" name="Text Box 186"/>
            <p:cNvSpPr txBox="1">
              <a:spLocks noChangeArrowheads="1"/>
            </p:cNvSpPr>
            <p:nvPr/>
          </p:nvSpPr>
          <p:spPr bwMode="auto">
            <a:xfrm>
              <a:off x="4211960" y="1339876"/>
              <a:ext cx="642942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>
                  <a:latin typeface="宋体" pitchFamily="2" charset="-122"/>
                </a:rPr>
                <a:t>S3</a:t>
              </a:r>
            </a:p>
          </p:txBody>
        </p:sp>
        <p:sp>
          <p:nvSpPr>
            <p:cNvPr id="187" name="Text Box 188"/>
            <p:cNvSpPr txBox="1">
              <a:spLocks noChangeArrowheads="1"/>
            </p:cNvSpPr>
            <p:nvPr/>
          </p:nvSpPr>
          <p:spPr bwMode="auto">
            <a:xfrm>
              <a:off x="3639442" y="1771924"/>
              <a:ext cx="644526" cy="2889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 smtClean="0">
                  <a:latin typeface="宋体" pitchFamily="2" charset="-122"/>
                </a:rPr>
                <a:t>S4</a:t>
              </a:r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88" name="Text Box 189"/>
            <p:cNvSpPr txBox="1">
              <a:spLocks noChangeArrowheads="1"/>
            </p:cNvSpPr>
            <p:nvPr/>
          </p:nvSpPr>
          <p:spPr bwMode="auto">
            <a:xfrm>
              <a:off x="5729258" y="1339876"/>
              <a:ext cx="648072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 smtClean="0">
                  <a:latin typeface="宋体" pitchFamily="2" charset="-122"/>
                </a:rPr>
                <a:t>S5</a:t>
              </a:r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89" name="Text Box 190"/>
            <p:cNvSpPr txBox="1">
              <a:spLocks noChangeArrowheads="1"/>
            </p:cNvSpPr>
            <p:nvPr/>
          </p:nvSpPr>
          <p:spPr bwMode="auto">
            <a:xfrm>
              <a:off x="5153194" y="1356405"/>
              <a:ext cx="290538" cy="70355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cxnSp>
          <p:nvCxnSpPr>
            <p:cNvPr id="190" name="直接箭头连接符 25"/>
            <p:cNvCxnSpPr>
              <a:endCxn id="187" idx="1"/>
            </p:cNvCxnSpPr>
            <p:nvPr/>
          </p:nvCxnSpPr>
          <p:spPr bwMode="auto">
            <a:xfrm>
              <a:off x="2700338" y="1489343"/>
              <a:ext cx="939104" cy="427043"/>
            </a:xfrm>
            <a:prstGeom prst="bentConnector3">
              <a:avLst>
                <a:gd name="adj1" fmla="val -713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92" name="直接箭头连接符 25"/>
            <p:cNvCxnSpPr>
              <a:stCxn id="183" idx="3"/>
            </p:cNvCxnSpPr>
            <p:nvPr/>
          </p:nvCxnSpPr>
          <p:spPr bwMode="auto">
            <a:xfrm flipV="1">
              <a:off x="2406631" y="1482754"/>
              <a:ext cx="284168" cy="11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3" name="直接箭头连接符 25"/>
            <p:cNvCxnSpPr>
              <a:endCxn id="184" idx="1"/>
            </p:cNvCxnSpPr>
            <p:nvPr/>
          </p:nvCxnSpPr>
          <p:spPr bwMode="auto">
            <a:xfrm flipV="1">
              <a:off x="2690799" y="1483892"/>
              <a:ext cx="297024" cy="4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4" name="直接箭头连接符 25"/>
            <p:cNvCxnSpPr>
              <a:stCxn id="184" idx="3"/>
              <a:endCxn id="185" idx="1"/>
            </p:cNvCxnSpPr>
            <p:nvPr/>
          </p:nvCxnSpPr>
          <p:spPr bwMode="auto">
            <a:xfrm>
              <a:off x="3630766" y="1483892"/>
              <a:ext cx="58119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6" name="直接箭头连接符 25"/>
            <p:cNvCxnSpPr>
              <a:stCxn id="185" idx="3"/>
            </p:cNvCxnSpPr>
            <p:nvPr/>
          </p:nvCxnSpPr>
          <p:spPr bwMode="auto">
            <a:xfrm flipV="1">
              <a:off x="4854902" y="1482754"/>
              <a:ext cx="298292" cy="11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7" name="直接箭头连接符 25"/>
            <p:cNvCxnSpPr>
              <a:stCxn id="187" idx="3"/>
            </p:cNvCxnSpPr>
            <p:nvPr/>
          </p:nvCxnSpPr>
          <p:spPr bwMode="auto">
            <a:xfrm>
              <a:off x="4283968" y="1916386"/>
              <a:ext cx="86922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8" name="直接箭头连接符 25"/>
            <p:cNvCxnSpPr/>
            <p:nvPr/>
          </p:nvCxnSpPr>
          <p:spPr bwMode="auto">
            <a:xfrm>
              <a:off x="5445090" y="1482752"/>
              <a:ext cx="284168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4" name="组合 43"/>
          <p:cNvGrpSpPr/>
          <p:nvPr/>
        </p:nvGrpSpPr>
        <p:grpSpPr>
          <a:xfrm>
            <a:off x="1043609" y="2492896"/>
            <a:ext cx="7596007" cy="1510778"/>
            <a:chOff x="1043609" y="2709615"/>
            <a:chExt cx="7596007" cy="1510778"/>
          </a:xfrm>
        </p:grpSpPr>
        <p:sp>
          <p:nvSpPr>
            <p:cNvPr id="201" name="Text Box 196"/>
            <p:cNvSpPr txBox="1">
              <a:spLocks noChangeArrowheads="1"/>
            </p:cNvSpPr>
            <p:nvPr/>
          </p:nvSpPr>
          <p:spPr bwMode="auto">
            <a:xfrm>
              <a:off x="4787131" y="3933056"/>
              <a:ext cx="2889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+mn-ea"/>
                  <a:ea typeface="+mn-ea"/>
                </a:rPr>
                <a:t>拍</a:t>
              </a:r>
            </a:p>
          </p:txBody>
        </p:sp>
        <p:sp>
          <p:nvSpPr>
            <p:cNvPr id="202" name="Text Box 197"/>
            <p:cNvSpPr txBox="1">
              <a:spLocks noChangeArrowheads="1"/>
            </p:cNvSpPr>
            <p:nvPr/>
          </p:nvSpPr>
          <p:spPr bwMode="auto">
            <a:xfrm>
              <a:off x="1331640" y="3934764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03" name="Text Box 198"/>
            <p:cNvSpPr txBox="1">
              <a:spLocks noChangeArrowheads="1"/>
            </p:cNvSpPr>
            <p:nvPr/>
          </p:nvSpPr>
          <p:spPr bwMode="auto">
            <a:xfrm>
              <a:off x="1211241" y="2709615"/>
              <a:ext cx="2889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>
                  <a:latin typeface="+mn-ea"/>
                  <a:ea typeface="+mn-ea"/>
                </a:rPr>
                <a:t>段</a:t>
              </a:r>
            </a:p>
          </p:txBody>
        </p:sp>
        <p:sp>
          <p:nvSpPr>
            <p:cNvPr id="204" name="Text Box 199"/>
            <p:cNvSpPr txBox="1">
              <a:spLocks noChangeArrowheads="1"/>
            </p:cNvSpPr>
            <p:nvPr/>
          </p:nvSpPr>
          <p:spPr bwMode="auto">
            <a:xfrm>
              <a:off x="1043609" y="3068960"/>
              <a:ext cx="288032" cy="1098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accent2"/>
                  </a:solidFill>
                  <a:latin typeface="+mn-ea"/>
                  <a:ea typeface="+mn-ea"/>
                </a:rPr>
                <a:t>S5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600" b="1" dirty="0" smtClean="0">
                  <a:solidFill>
                    <a:schemeClr val="accent2"/>
                  </a:solidFill>
                  <a:latin typeface="+mn-ea"/>
                  <a:ea typeface="+mn-ea"/>
                </a:rPr>
                <a:t>S4</a:t>
              </a:r>
              <a:endParaRPr lang="en-US" altLang="zh-CN" sz="1600" b="1" dirty="0">
                <a:solidFill>
                  <a:schemeClr val="accent2"/>
                </a:solidFill>
                <a:latin typeface="+mn-ea"/>
                <a:ea typeface="+mn-ea"/>
              </a:endParaRPr>
            </a:p>
            <a:p>
              <a:pPr>
                <a:lnSpc>
                  <a:spcPct val="85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S3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S2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S1</a:t>
              </a:r>
            </a:p>
          </p:txBody>
        </p:sp>
        <p:sp>
          <p:nvSpPr>
            <p:cNvPr id="205" name="Text Box 200"/>
            <p:cNvSpPr txBox="1">
              <a:spLocks noChangeArrowheads="1"/>
            </p:cNvSpPr>
            <p:nvPr/>
          </p:nvSpPr>
          <p:spPr bwMode="auto">
            <a:xfrm>
              <a:off x="1621952" y="3934764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06" name="Text Box 201"/>
            <p:cNvSpPr txBox="1">
              <a:spLocks noChangeArrowheads="1"/>
            </p:cNvSpPr>
            <p:nvPr/>
          </p:nvSpPr>
          <p:spPr bwMode="auto">
            <a:xfrm>
              <a:off x="2198017" y="3934764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07" name="Text Box 208"/>
            <p:cNvSpPr txBox="1">
              <a:spLocks noChangeArrowheads="1"/>
            </p:cNvSpPr>
            <p:nvPr/>
          </p:nvSpPr>
          <p:spPr bwMode="auto">
            <a:xfrm>
              <a:off x="1903144" y="3929636"/>
              <a:ext cx="285752" cy="219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08" name="Text Box 212"/>
            <p:cNvSpPr txBox="1">
              <a:spLocks noChangeArrowheads="1"/>
            </p:cNvSpPr>
            <p:nvPr/>
          </p:nvSpPr>
          <p:spPr bwMode="auto">
            <a:xfrm>
              <a:off x="3347864" y="3934764"/>
              <a:ext cx="285752" cy="21431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ea"/>
                  <a:ea typeface="+mn-ea"/>
                </a:rPr>
                <a:t>①</a:t>
              </a:r>
            </a:p>
          </p:txBody>
        </p:sp>
        <p:sp>
          <p:nvSpPr>
            <p:cNvPr id="209" name="Text Box 215"/>
            <p:cNvSpPr txBox="1">
              <a:spLocks noChangeArrowheads="1"/>
            </p:cNvSpPr>
            <p:nvPr/>
          </p:nvSpPr>
          <p:spPr bwMode="auto">
            <a:xfrm>
              <a:off x="3633616" y="3934764"/>
              <a:ext cx="285752" cy="214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②</a:t>
              </a:r>
            </a:p>
          </p:txBody>
        </p:sp>
        <p:sp>
          <p:nvSpPr>
            <p:cNvPr id="210" name="Text Box 218"/>
            <p:cNvSpPr txBox="1">
              <a:spLocks noChangeArrowheads="1"/>
            </p:cNvSpPr>
            <p:nvPr/>
          </p:nvSpPr>
          <p:spPr bwMode="auto">
            <a:xfrm>
              <a:off x="3919368" y="3929636"/>
              <a:ext cx="285752" cy="219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212" name="直接箭头连接符 211"/>
            <p:cNvCxnSpPr/>
            <p:nvPr/>
          </p:nvCxnSpPr>
          <p:spPr bwMode="auto">
            <a:xfrm flipV="1">
              <a:off x="1331640" y="2955125"/>
              <a:ext cx="3967" cy="119395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3" name="直接箭头连接符 212"/>
            <p:cNvCxnSpPr/>
            <p:nvPr/>
          </p:nvCxnSpPr>
          <p:spPr bwMode="auto">
            <a:xfrm flipV="1">
              <a:off x="1357290" y="4149078"/>
              <a:ext cx="3421614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4" name="直接连接符 213"/>
            <p:cNvCxnSpPr/>
            <p:nvPr/>
          </p:nvCxnSpPr>
          <p:spPr bwMode="auto">
            <a:xfrm rot="16200000" flipH="1">
              <a:off x="2919238" y="3506135"/>
              <a:ext cx="857255" cy="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5" name="Text Box 197"/>
            <p:cNvSpPr txBox="1">
              <a:spLocks noChangeArrowheads="1"/>
            </p:cNvSpPr>
            <p:nvPr/>
          </p:nvSpPr>
          <p:spPr bwMode="auto">
            <a:xfrm>
              <a:off x="1621952" y="3715322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16" name="Text Box 200"/>
            <p:cNvSpPr txBox="1">
              <a:spLocks noChangeArrowheads="1"/>
            </p:cNvSpPr>
            <p:nvPr/>
          </p:nvSpPr>
          <p:spPr bwMode="auto">
            <a:xfrm>
              <a:off x="1909984" y="3715322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17" name="Text Box 201"/>
            <p:cNvSpPr txBox="1">
              <a:spLocks noChangeArrowheads="1"/>
            </p:cNvSpPr>
            <p:nvPr/>
          </p:nvSpPr>
          <p:spPr bwMode="auto">
            <a:xfrm>
              <a:off x="2486049" y="3715322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18" name="Text Box 208"/>
            <p:cNvSpPr txBox="1">
              <a:spLocks noChangeArrowheads="1"/>
            </p:cNvSpPr>
            <p:nvPr/>
          </p:nvSpPr>
          <p:spPr bwMode="auto">
            <a:xfrm>
              <a:off x="2188897" y="3715322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19" name="Text Box 197"/>
            <p:cNvSpPr txBox="1">
              <a:spLocks noChangeArrowheads="1"/>
            </p:cNvSpPr>
            <p:nvPr/>
          </p:nvSpPr>
          <p:spPr bwMode="auto">
            <a:xfrm>
              <a:off x="1909984" y="3501008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20" name="Text Box 200"/>
            <p:cNvSpPr txBox="1">
              <a:spLocks noChangeArrowheads="1"/>
            </p:cNvSpPr>
            <p:nvPr/>
          </p:nvSpPr>
          <p:spPr bwMode="auto">
            <a:xfrm>
              <a:off x="2198016" y="3501008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21" name="Text Box 201"/>
            <p:cNvSpPr txBox="1">
              <a:spLocks noChangeArrowheads="1"/>
            </p:cNvSpPr>
            <p:nvPr/>
          </p:nvSpPr>
          <p:spPr bwMode="auto">
            <a:xfrm>
              <a:off x="2774081" y="3501008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22" name="Text Box 208"/>
            <p:cNvSpPr txBox="1">
              <a:spLocks noChangeArrowheads="1"/>
            </p:cNvSpPr>
            <p:nvPr/>
          </p:nvSpPr>
          <p:spPr bwMode="auto">
            <a:xfrm>
              <a:off x="2474648" y="3501008"/>
              <a:ext cx="285752" cy="219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27" name="Text Box 197"/>
            <p:cNvSpPr txBox="1">
              <a:spLocks noChangeArrowheads="1"/>
            </p:cNvSpPr>
            <p:nvPr/>
          </p:nvSpPr>
          <p:spPr bwMode="auto">
            <a:xfrm>
              <a:off x="2195736" y="3070670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28" name="Text Box 200"/>
            <p:cNvSpPr txBox="1">
              <a:spLocks noChangeArrowheads="1"/>
            </p:cNvSpPr>
            <p:nvPr/>
          </p:nvSpPr>
          <p:spPr bwMode="auto">
            <a:xfrm>
              <a:off x="2481488" y="3070670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29" name="Text Box 201"/>
            <p:cNvSpPr txBox="1">
              <a:spLocks noChangeArrowheads="1"/>
            </p:cNvSpPr>
            <p:nvPr/>
          </p:nvSpPr>
          <p:spPr bwMode="auto">
            <a:xfrm>
              <a:off x="3062113" y="3070670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30" name="Text Box 208"/>
            <p:cNvSpPr txBox="1">
              <a:spLocks noChangeArrowheads="1"/>
            </p:cNvSpPr>
            <p:nvPr/>
          </p:nvSpPr>
          <p:spPr bwMode="auto">
            <a:xfrm>
              <a:off x="2767240" y="3068960"/>
              <a:ext cx="28575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31" name="Text Box 212"/>
            <p:cNvSpPr txBox="1">
              <a:spLocks noChangeArrowheads="1"/>
            </p:cNvSpPr>
            <p:nvPr/>
          </p:nvSpPr>
          <p:spPr bwMode="auto">
            <a:xfrm>
              <a:off x="3635896" y="3286694"/>
              <a:ext cx="285752" cy="21431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①</a:t>
              </a:r>
            </a:p>
          </p:txBody>
        </p:sp>
        <p:sp>
          <p:nvSpPr>
            <p:cNvPr id="232" name="Text Box 215"/>
            <p:cNvSpPr txBox="1">
              <a:spLocks noChangeArrowheads="1"/>
            </p:cNvSpPr>
            <p:nvPr/>
          </p:nvSpPr>
          <p:spPr bwMode="auto">
            <a:xfrm>
              <a:off x="3921648" y="3286694"/>
              <a:ext cx="285752" cy="214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②</a:t>
              </a:r>
            </a:p>
          </p:txBody>
        </p:sp>
        <p:sp>
          <p:nvSpPr>
            <p:cNvPr id="233" name="Text Box 218"/>
            <p:cNvSpPr txBox="1">
              <a:spLocks noChangeArrowheads="1"/>
            </p:cNvSpPr>
            <p:nvPr/>
          </p:nvSpPr>
          <p:spPr bwMode="auto">
            <a:xfrm>
              <a:off x="4207400" y="3286694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34" name="Text Box 212"/>
            <p:cNvSpPr txBox="1">
              <a:spLocks noChangeArrowheads="1"/>
            </p:cNvSpPr>
            <p:nvPr/>
          </p:nvSpPr>
          <p:spPr bwMode="auto">
            <a:xfrm>
              <a:off x="3921648" y="3070670"/>
              <a:ext cx="285752" cy="21431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①</a:t>
              </a:r>
            </a:p>
          </p:txBody>
        </p:sp>
        <p:sp>
          <p:nvSpPr>
            <p:cNvPr id="235" name="Text Box 215"/>
            <p:cNvSpPr txBox="1">
              <a:spLocks noChangeArrowheads="1"/>
            </p:cNvSpPr>
            <p:nvPr/>
          </p:nvSpPr>
          <p:spPr bwMode="auto">
            <a:xfrm>
              <a:off x="4207400" y="3070670"/>
              <a:ext cx="285752" cy="214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②</a:t>
              </a:r>
            </a:p>
          </p:txBody>
        </p:sp>
        <p:sp>
          <p:nvSpPr>
            <p:cNvPr id="236" name="Text Box 218"/>
            <p:cNvSpPr txBox="1">
              <a:spLocks noChangeArrowheads="1"/>
            </p:cNvSpPr>
            <p:nvPr/>
          </p:nvSpPr>
          <p:spPr bwMode="auto">
            <a:xfrm>
              <a:off x="4493152" y="3068960"/>
              <a:ext cx="285752" cy="215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38" name="Text Box 196"/>
            <p:cNvSpPr txBox="1">
              <a:spLocks noChangeArrowheads="1"/>
            </p:cNvSpPr>
            <p:nvPr/>
          </p:nvSpPr>
          <p:spPr bwMode="auto">
            <a:xfrm>
              <a:off x="8350691" y="3933056"/>
              <a:ext cx="2889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+mn-ea"/>
                  <a:ea typeface="+mn-ea"/>
                </a:rPr>
                <a:t>拍</a:t>
              </a:r>
            </a:p>
          </p:txBody>
        </p:sp>
        <p:sp>
          <p:nvSpPr>
            <p:cNvPr id="239" name="Text Box 197"/>
            <p:cNvSpPr txBox="1">
              <a:spLocks noChangeArrowheads="1"/>
            </p:cNvSpPr>
            <p:nvPr/>
          </p:nvSpPr>
          <p:spPr bwMode="auto">
            <a:xfrm>
              <a:off x="5429713" y="3934766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40" name="Text Box 198"/>
            <p:cNvSpPr txBox="1">
              <a:spLocks noChangeArrowheads="1"/>
            </p:cNvSpPr>
            <p:nvPr/>
          </p:nvSpPr>
          <p:spPr bwMode="auto">
            <a:xfrm>
              <a:off x="5284804" y="2709615"/>
              <a:ext cx="2889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>
                  <a:latin typeface="+mn-ea"/>
                  <a:ea typeface="+mn-ea"/>
                </a:rPr>
                <a:t>段</a:t>
              </a:r>
            </a:p>
          </p:txBody>
        </p:sp>
        <p:sp>
          <p:nvSpPr>
            <p:cNvPr id="242" name="Text Box 200"/>
            <p:cNvSpPr txBox="1">
              <a:spLocks noChangeArrowheads="1"/>
            </p:cNvSpPr>
            <p:nvPr/>
          </p:nvSpPr>
          <p:spPr bwMode="auto">
            <a:xfrm>
              <a:off x="5720025" y="3934766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43" name="Text Box 201"/>
            <p:cNvSpPr txBox="1">
              <a:spLocks noChangeArrowheads="1"/>
            </p:cNvSpPr>
            <p:nvPr/>
          </p:nvSpPr>
          <p:spPr bwMode="auto">
            <a:xfrm>
              <a:off x="6296090" y="3934766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45" name="Text Box 212"/>
            <p:cNvSpPr txBox="1">
              <a:spLocks noChangeArrowheads="1"/>
            </p:cNvSpPr>
            <p:nvPr/>
          </p:nvSpPr>
          <p:spPr bwMode="auto">
            <a:xfrm>
              <a:off x="7162465" y="3934764"/>
              <a:ext cx="285752" cy="21431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①</a:t>
              </a:r>
            </a:p>
          </p:txBody>
        </p:sp>
        <p:sp>
          <p:nvSpPr>
            <p:cNvPr id="246" name="Text Box 215"/>
            <p:cNvSpPr txBox="1">
              <a:spLocks noChangeArrowheads="1"/>
            </p:cNvSpPr>
            <p:nvPr/>
          </p:nvSpPr>
          <p:spPr bwMode="auto">
            <a:xfrm>
              <a:off x="7448217" y="3934764"/>
              <a:ext cx="285752" cy="214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②</a:t>
              </a:r>
            </a:p>
          </p:txBody>
        </p:sp>
        <p:cxnSp>
          <p:nvCxnSpPr>
            <p:cNvPr id="249" name="直接箭头连接符 248"/>
            <p:cNvCxnSpPr/>
            <p:nvPr/>
          </p:nvCxnSpPr>
          <p:spPr bwMode="auto">
            <a:xfrm flipV="1">
              <a:off x="5428919" y="2955125"/>
              <a:ext cx="7856" cy="119395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0" name="直接箭头连接符 249"/>
            <p:cNvCxnSpPr/>
            <p:nvPr/>
          </p:nvCxnSpPr>
          <p:spPr bwMode="auto">
            <a:xfrm flipV="1">
              <a:off x="5421733" y="4148286"/>
              <a:ext cx="2928958" cy="7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1" name="Text Box 197"/>
            <p:cNvSpPr txBox="1">
              <a:spLocks noChangeArrowheads="1"/>
            </p:cNvSpPr>
            <p:nvPr/>
          </p:nvSpPr>
          <p:spPr bwMode="auto">
            <a:xfrm>
              <a:off x="5720025" y="3715322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52" name="Text Box 200"/>
            <p:cNvSpPr txBox="1">
              <a:spLocks noChangeArrowheads="1"/>
            </p:cNvSpPr>
            <p:nvPr/>
          </p:nvSpPr>
          <p:spPr bwMode="auto">
            <a:xfrm>
              <a:off x="6008057" y="3715322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53" name="Text Box 201"/>
            <p:cNvSpPr txBox="1">
              <a:spLocks noChangeArrowheads="1"/>
            </p:cNvSpPr>
            <p:nvPr/>
          </p:nvSpPr>
          <p:spPr bwMode="auto">
            <a:xfrm>
              <a:off x="6584122" y="3715322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55" name="Text Box 197"/>
            <p:cNvSpPr txBox="1">
              <a:spLocks noChangeArrowheads="1"/>
            </p:cNvSpPr>
            <p:nvPr/>
          </p:nvSpPr>
          <p:spPr bwMode="auto">
            <a:xfrm>
              <a:off x="6008057" y="3501008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56" name="Text Box 200"/>
            <p:cNvSpPr txBox="1">
              <a:spLocks noChangeArrowheads="1"/>
            </p:cNvSpPr>
            <p:nvPr/>
          </p:nvSpPr>
          <p:spPr bwMode="auto">
            <a:xfrm>
              <a:off x="6296089" y="3501008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57" name="Text Box 201"/>
            <p:cNvSpPr txBox="1">
              <a:spLocks noChangeArrowheads="1"/>
            </p:cNvSpPr>
            <p:nvPr/>
          </p:nvSpPr>
          <p:spPr bwMode="auto">
            <a:xfrm>
              <a:off x="6872154" y="3501008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63" name="Text Box 197"/>
            <p:cNvSpPr txBox="1">
              <a:spLocks noChangeArrowheads="1"/>
            </p:cNvSpPr>
            <p:nvPr/>
          </p:nvSpPr>
          <p:spPr bwMode="auto">
            <a:xfrm>
              <a:off x="6581841" y="3070670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64" name="Text Box 200"/>
            <p:cNvSpPr txBox="1">
              <a:spLocks noChangeArrowheads="1"/>
            </p:cNvSpPr>
            <p:nvPr/>
          </p:nvSpPr>
          <p:spPr bwMode="auto">
            <a:xfrm>
              <a:off x="6872153" y="3070670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65" name="Text Box 201"/>
            <p:cNvSpPr txBox="1">
              <a:spLocks noChangeArrowheads="1"/>
            </p:cNvSpPr>
            <p:nvPr/>
          </p:nvSpPr>
          <p:spPr bwMode="auto">
            <a:xfrm>
              <a:off x="7452777" y="3070795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67" name="Text Box 212"/>
            <p:cNvSpPr txBox="1">
              <a:spLocks noChangeArrowheads="1"/>
            </p:cNvSpPr>
            <p:nvPr/>
          </p:nvSpPr>
          <p:spPr bwMode="auto">
            <a:xfrm>
              <a:off x="7452777" y="3286694"/>
              <a:ext cx="285752" cy="21431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①</a:t>
              </a:r>
            </a:p>
          </p:txBody>
        </p:sp>
        <p:sp>
          <p:nvSpPr>
            <p:cNvPr id="268" name="Text Box 215"/>
            <p:cNvSpPr txBox="1">
              <a:spLocks noChangeArrowheads="1"/>
            </p:cNvSpPr>
            <p:nvPr/>
          </p:nvSpPr>
          <p:spPr bwMode="auto">
            <a:xfrm>
              <a:off x="7738529" y="3286694"/>
              <a:ext cx="285752" cy="214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</a:t>
              </a:r>
              <a:r>
                <a:rPr lang="en-US" altLang="zh-CN" sz="1200" b="1" dirty="0">
                  <a:latin typeface="+mn-ea"/>
                  <a:ea typeface="+mn-ea"/>
                </a:rPr>
                <a:t>②</a:t>
              </a:r>
            </a:p>
          </p:txBody>
        </p:sp>
        <p:sp>
          <p:nvSpPr>
            <p:cNvPr id="270" name="Text Box 212"/>
            <p:cNvSpPr txBox="1">
              <a:spLocks noChangeArrowheads="1"/>
            </p:cNvSpPr>
            <p:nvPr/>
          </p:nvSpPr>
          <p:spPr bwMode="auto">
            <a:xfrm>
              <a:off x="7738529" y="3072380"/>
              <a:ext cx="285752" cy="21431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①</a:t>
              </a:r>
            </a:p>
          </p:txBody>
        </p:sp>
        <p:sp>
          <p:nvSpPr>
            <p:cNvPr id="271" name="Text Box 215"/>
            <p:cNvSpPr txBox="1">
              <a:spLocks noChangeArrowheads="1"/>
            </p:cNvSpPr>
            <p:nvPr/>
          </p:nvSpPr>
          <p:spPr bwMode="auto">
            <a:xfrm>
              <a:off x="8024281" y="3072380"/>
              <a:ext cx="285752" cy="214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②</a:t>
              </a:r>
            </a:p>
          </p:txBody>
        </p:sp>
        <p:sp>
          <p:nvSpPr>
            <p:cNvPr id="165" name="Text Box 218"/>
            <p:cNvSpPr txBox="1">
              <a:spLocks noChangeArrowheads="1"/>
            </p:cNvSpPr>
            <p:nvPr/>
          </p:nvSpPr>
          <p:spPr bwMode="auto">
            <a:xfrm>
              <a:off x="6010337" y="3934766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66" name="Text Box 218"/>
            <p:cNvSpPr txBox="1">
              <a:spLocks noChangeArrowheads="1"/>
            </p:cNvSpPr>
            <p:nvPr/>
          </p:nvSpPr>
          <p:spPr bwMode="auto">
            <a:xfrm>
              <a:off x="6296089" y="3717032"/>
              <a:ext cx="285752" cy="215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67" name="Text Box 218"/>
            <p:cNvSpPr txBox="1">
              <a:spLocks noChangeArrowheads="1"/>
            </p:cNvSpPr>
            <p:nvPr/>
          </p:nvSpPr>
          <p:spPr bwMode="auto">
            <a:xfrm>
              <a:off x="6586401" y="3502718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68" name="Text Box 218"/>
            <p:cNvSpPr txBox="1">
              <a:spLocks noChangeArrowheads="1"/>
            </p:cNvSpPr>
            <p:nvPr/>
          </p:nvSpPr>
          <p:spPr bwMode="auto">
            <a:xfrm>
              <a:off x="7160185" y="3068960"/>
              <a:ext cx="285752" cy="215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69" name="Text Box 218"/>
            <p:cNvSpPr txBox="1">
              <a:spLocks noChangeArrowheads="1"/>
            </p:cNvSpPr>
            <p:nvPr/>
          </p:nvSpPr>
          <p:spPr bwMode="auto">
            <a:xfrm>
              <a:off x="7738529" y="3934766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70" name="Text Box 218"/>
            <p:cNvSpPr txBox="1">
              <a:spLocks noChangeArrowheads="1"/>
            </p:cNvSpPr>
            <p:nvPr/>
          </p:nvSpPr>
          <p:spPr bwMode="auto">
            <a:xfrm>
              <a:off x="8022001" y="3284984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71" name="Text Box 218"/>
            <p:cNvSpPr txBox="1">
              <a:spLocks noChangeArrowheads="1"/>
            </p:cNvSpPr>
            <p:nvPr/>
          </p:nvSpPr>
          <p:spPr bwMode="auto">
            <a:xfrm>
              <a:off x="8310033" y="3068960"/>
              <a:ext cx="285752" cy="215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72" name="Text Box 199"/>
            <p:cNvSpPr txBox="1">
              <a:spLocks noChangeArrowheads="1"/>
            </p:cNvSpPr>
            <p:nvPr/>
          </p:nvSpPr>
          <p:spPr bwMode="auto">
            <a:xfrm>
              <a:off x="5148064" y="3068960"/>
              <a:ext cx="281649" cy="1098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accent2"/>
                  </a:solidFill>
                  <a:latin typeface="+mn-ea"/>
                  <a:ea typeface="+mn-ea"/>
                </a:rPr>
                <a:t>S5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600" b="1" dirty="0" smtClean="0">
                  <a:solidFill>
                    <a:schemeClr val="accent2"/>
                  </a:solidFill>
                  <a:latin typeface="+mn-ea"/>
                  <a:ea typeface="+mn-ea"/>
                </a:rPr>
                <a:t>S4</a:t>
              </a:r>
              <a:endParaRPr lang="en-US" altLang="zh-CN" sz="1600" b="1" dirty="0">
                <a:solidFill>
                  <a:schemeClr val="accent2"/>
                </a:solidFill>
                <a:latin typeface="+mn-ea"/>
                <a:ea typeface="+mn-ea"/>
              </a:endParaRPr>
            </a:p>
            <a:p>
              <a:pPr>
                <a:lnSpc>
                  <a:spcPct val="85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S3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S2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S1</a:t>
              </a: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981373" y="4580930"/>
            <a:ext cx="5542955" cy="360238"/>
            <a:chOff x="1403350" y="4869160"/>
            <a:chExt cx="5542955" cy="360238"/>
          </a:xfrm>
        </p:grpSpPr>
        <p:sp>
          <p:nvSpPr>
            <p:cNvPr id="549148" name="Text Box 284"/>
            <p:cNvSpPr txBox="1">
              <a:spLocks noChangeArrowheads="1"/>
            </p:cNvSpPr>
            <p:nvPr/>
          </p:nvSpPr>
          <p:spPr bwMode="auto">
            <a:xfrm>
              <a:off x="2483768" y="4940473"/>
              <a:ext cx="647700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549149" name="Text Box 285"/>
            <p:cNvSpPr txBox="1">
              <a:spLocks noChangeArrowheads="1"/>
            </p:cNvSpPr>
            <p:nvPr/>
          </p:nvSpPr>
          <p:spPr bwMode="auto">
            <a:xfrm>
              <a:off x="4140324" y="4940473"/>
              <a:ext cx="647700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 smtClean="0">
                  <a:latin typeface="宋体" pitchFamily="2" charset="-122"/>
                </a:rPr>
                <a:t>EX</a:t>
              </a:r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549150" name="Text Box 286"/>
            <p:cNvSpPr txBox="1">
              <a:spLocks noChangeArrowheads="1"/>
            </p:cNvSpPr>
            <p:nvPr/>
          </p:nvSpPr>
          <p:spPr bwMode="auto">
            <a:xfrm>
              <a:off x="5220072" y="4940473"/>
              <a:ext cx="647700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 smtClean="0">
                  <a:latin typeface="宋体" pitchFamily="2" charset="-122"/>
                </a:rPr>
                <a:t>MEM</a:t>
              </a:r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549151" name="Text Box 287"/>
            <p:cNvSpPr txBox="1">
              <a:spLocks noChangeArrowheads="1"/>
            </p:cNvSpPr>
            <p:nvPr/>
          </p:nvSpPr>
          <p:spPr bwMode="auto">
            <a:xfrm>
              <a:off x="6300192" y="4940473"/>
              <a:ext cx="646113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>
                  <a:latin typeface="宋体" pitchFamily="2" charset="-122"/>
                </a:rPr>
                <a:t>WB</a:t>
              </a:r>
            </a:p>
          </p:txBody>
        </p:sp>
        <p:sp>
          <p:nvSpPr>
            <p:cNvPr id="549162" name="Text Box 298"/>
            <p:cNvSpPr txBox="1">
              <a:spLocks noChangeArrowheads="1"/>
            </p:cNvSpPr>
            <p:nvPr/>
          </p:nvSpPr>
          <p:spPr bwMode="auto">
            <a:xfrm>
              <a:off x="1403350" y="4940473"/>
              <a:ext cx="647700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549169" name="Text Box 305"/>
            <p:cNvSpPr txBox="1">
              <a:spLocks noChangeArrowheads="1"/>
            </p:cNvSpPr>
            <p:nvPr/>
          </p:nvSpPr>
          <p:spPr bwMode="auto">
            <a:xfrm>
              <a:off x="3420070" y="4941167"/>
              <a:ext cx="431850" cy="28823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lIns="18000" tIns="10800" rIns="18000" bIns="10800" anchor="ctr" anchorCtr="1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178" name="Text Box 164"/>
            <p:cNvSpPr txBox="1">
              <a:spLocks noChangeArrowheads="1"/>
            </p:cNvSpPr>
            <p:nvPr/>
          </p:nvSpPr>
          <p:spPr bwMode="auto">
            <a:xfrm>
              <a:off x="1971511" y="4941366"/>
              <a:ext cx="80209" cy="288032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179" name="直接箭头连接符 25"/>
            <p:cNvCxnSpPr>
              <a:stCxn id="549162" idx="3"/>
              <a:endCxn id="549148" idx="1"/>
            </p:cNvCxnSpPr>
            <p:nvPr/>
          </p:nvCxnSpPr>
          <p:spPr bwMode="auto">
            <a:xfrm>
              <a:off x="2051050" y="5084936"/>
              <a:ext cx="43271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1" name="直接箭头连接符 25"/>
            <p:cNvCxnSpPr/>
            <p:nvPr/>
          </p:nvCxnSpPr>
          <p:spPr bwMode="auto">
            <a:xfrm flipV="1">
              <a:off x="3131468" y="5157192"/>
              <a:ext cx="288404" cy="19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9" name="直接箭头连接符 25"/>
            <p:cNvCxnSpPr>
              <a:stCxn id="549169" idx="3"/>
              <a:endCxn id="549149" idx="1"/>
            </p:cNvCxnSpPr>
            <p:nvPr/>
          </p:nvCxnSpPr>
          <p:spPr bwMode="auto">
            <a:xfrm flipV="1">
              <a:off x="3851920" y="5084936"/>
              <a:ext cx="288404" cy="34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4" name="直接箭头连接符 25"/>
            <p:cNvCxnSpPr/>
            <p:nvPr/>
          </p:nvCxnSpPr>
          <p:spPr bwMode="auto">
            <a:xfrm>
              <a:off x="3275670" y="5013176"/>
              <a:ext cx="14457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5" name="直接箭头连接符 25"/>
            <p:cNvCxnSpPr>
              <a:stCxn id="549149" idx="3"/>
              <a:endCxn id="549150" idx="1"/>
            </p:cNvCxnSpPr>
            <p:nvPr/>
          </p:nvCxnSpPr>
          <p:spPr bwMode="auto">
            <a:xfrm>
              <a:off x="4788024" y="5084936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6" name="直接箭头连接符 25"/>
            <p:cNvCxnSpPr>
              <a:stCxn id="549150" idx="3"/>
              <a:endCxn id="549151" idx="1"/>
            </p:cNvCxnSpPr>
            <p:nvPr/>
          </p:nvCxnSpPr>
          <p:spPr bwMode="auto">
            <a:xfrm>
              <a:off x="5867772" y="5084936"/>
              <a:ext cx="43242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7" name="直接连接符 276"/>
            <p:cNvCxnSpPr/>
            <p:nvPr/>
          </p:nvCxnSpPr>
          <p:spPr bwMode="auto">
            <a:xfrm flipH="1" flipV="1">
              <a:off x="4931593" y="4869160"/>
              <a:ext cx="1" cy="21577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278" name="直接连接符 277"/>
            <p:cNvCxnSpPr/>
            <p:nvPr/>
          </p:nvCxnSpPr>
          <p:spPr bwMode="auto">
            <a:xfrm rot="10800000" flipV="1">
              <a:off x="3275673" y="4869160"/>
              <a:ext cx="1655923" cy="144016"/>
            </a:xfrm>
            <a:prstGeom prst="bentConnector3">
              <a:avLst>
                <a:gd name="adj1" fmla="val 100312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sp>
          <p:nvSpPr>
            <p:cNvPr id="279" name="Text Box 164"/>
            <p:cNvSpPr txBox="1">
              <a:spLocks noChangeArrowheads="1"/>
            </p:cNvSpPr>
            <p:nvPr/>
          </p:nvSpPr>
          <p:spPr bwMode="auto">
            <a:xfrm>
              <a:off x="3051631" y="4941168"/>
              <a:ext cx="80209" cy="288032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80" name="Text Box 164"/>
            <p:cNvSpPr txBox="1">
              <a:spLocks noChangeArrowheads="1"/>
            </p:cNvSpPr>
            <p:nvPr/>
          </p:nvSpPr>
          <p:spPr bwMode="auto">
            <a:xfrm>
              <a:off x="4707815" y="4941366"/>
              <a:ext cx="80209" cy="288032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81" name="Text Box 164"/>
            <p:cNvSpPr txBox="1">
              <a:spLocks noChangeArrowheads="1"/>
            </p:cNvSpPr>
            <p:nvPr/>
          </p:nvSpPr>
          <p:spPr bwMode="auto">
            <a:xfrm>
              <a:off x="5787935" y="4941168"/>
              <a:ext cx="80209" cy="288032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</p:grpSp>
      <p:sp>
        <p:nvSpPr>
          <p:cNvPr id="282" name="Text Box 281"/>
          <p:cNvSpPr txBox="1">
            <a:spLocks noChangeArrowheads="1"/>
          </p:cNvSpPr>
          <p:nvPr/>
        </p:nvSpPr>
        <p:spPr bwMode="auto">
          <a:xfrm>
            <a:off x="3851920" y="5013176"/>
            <a:ext cx="467551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/>
              <a:t>顺序</a:t>
            </a:r>
            <a:r>
              <a:rPr lang="zh-CN" altLang="en-US" b="1" dirty="0" smtClean="0"/>
              <a:t>流水线、乱序流水线</a:t>
            </a:r>
            <a:endParaRPr lang="zh-CN" altLang="en-US" b="1" dirty="0"/>
          </a:p>
        </p:txBody>
      </p:sp>
      <p:sp>
        <p:nvSpPr>
          <p:cNvPr id="107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95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9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49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4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4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021" grpId="0"/>
      <p:bldP spid="549022" grpId="0"/>
      <p:bldP spid="549145" grpId="0"/>
      <p:bldP spid="549146" grpId="0"/>
      <p:bldP spid="282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74810</TotalTime>
  <Words>19267</Words>
  <Application>Microsoft Office PowerPoint</Application>
  <PresentationFormat>全屏显示(4:3)</PresentationFormat>
  <Paragraphs>4157</Paragraphs>
  <Slides>115</Slides>
  <Notes>41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115</vt:i4>
      </vt:variant>
    </vt:vector>
  </HeadingPairs>
  <TitlesOfParts>
    <vt:vector size="117" baseType="lpstr">
      <vt:lpstr>默认设计模板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Windows 用户</cp:lastModifiedBy>
  <cp:revision>1886</cp:revision>
  <dcterms:created xsi:type="dcterms:W3CDTF">2002-02-16T03:40:16Z</dcterms:created>
  <dcterms:modified xsi:type="dcterms:W3CDTF">2019-02-25T13:23:08Z</dcterms:modified>
</cp:coreProperties>
</file>