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508" r:id="rId3"/>
    <p:sldId id="509" r:id="rId4"/>
    <p:sldId id="510" r:id="rId5"/>
    <p:sldId id="511" r:id="rId6"/>
    <p:sldId id="384" r:id="rId7"/>
    <p:sldId id="512" r:id="rId8"/>
    <p:sldId id="514" r:id="rId9"/>
    <p:sldId id="515" r:id="rId10"/>
    <p:sldId id="517" r:id="rId11"/>
    <p:sldId id="518" r:id="rId12"/>
    <p:sldId id="519" r:id="rId13"/>
    <p:sldId id="520" r:id="rId14"/>
    <p:sldId id="521" r:id="rId15"/>
    <p:sldId id="397" r:id="rId16"/>
    <p:sldId id="410" r:id="rId17"/>
    <p:sldId id="398" r:id="rId18"/>
    <p:sldId id="404" r:id="rId19"/>
    <p:sldId id="522" r:id="rId20"/>
    <p:sldId id="523" r:id="rId21"/>
    <p:sldId id="411" r:id="rId22"/>
    <p:sldId id="467" r:id="rId23"/>
    <p:sldId id="526" r:id="rId24"/>
    <p:sldId id="399" r:id="rId25"/>
    <p:sldId id="401" r:id="rId26"/>
    <p:sldId id="413" r:id="rId27"/>
    <p:sldId id="469" r:id="rId28"/>
    <p:sldId id="418" r:id="rId29"/>
    <p:sldId id="312" r:id="rId30"/>
    <p:sldId id="473" r:id="rId31"/>
    <p:sldId id="258" r:id="rId32"/>
    <p:sldId id="527" r:id="rId33"/>
    <p:sldId id="474" r:id="rId34"/>
    <p:sldId id="529" r:id="rId35"/>
    <p:sldId id="476" r:id="rId36"/>
    <p:sldId id="477" r:id="rId37"/>
    <p:sldId id="259" r:id="rId38"/>
    <p:sldId id="478" r:id="rId39"/>
    <p:sldId id="530" r:id="rId40"/>
    <p:sldId id="531" r:id="rId41"/>
    <p:sldId id="543" r:id="rId42"/>
    <p:sldId id="507" r:id="rId43"/>
    <p:sldId id="532" r:id="rId44"/>
    <p:sldId id="533" r:id="rId45"/>
    <p:sldId id="534" r:id="rId46"/>
    <p:sldId id="443" r:id="rId47"/>
    <p:sldId id="536" r:id="rId48"/>
    <p:sldId id="537" r:id="rId49"/>
    <p:sldId id="538" r:id="rId50"/>
    <p:sldId id="535" r:id="rId51"/>
    <p:sldId id="539" r:id="rId52"/>
    <p:sldId id="542" r:id="rId53"/>
    <p:sldId id="373" r:id="rId54"/>
    <p:sldId id="492" r:id="rId55"/>
    <p:sldId id="493" r:id="rId56"/>
    <p:sldId id="263" r:id="rId57"/>
    <p:sldId id="494" r:id="rId58"/>
    <p:sldId id="496" r:id="rId59"/>
    <p:sldId id="495" r:id="rId60"/>
    <p:sldId id="500" r:id="rId61"/>
    <p:sldId id="497" r:id="rId62"/>
    <p:sldId id="498" r:id="rId63"/>
    <p:sldId id="501" r:id="rId6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99FF"/>
    <a:srgbClr val="FF3399"/>
    <a:srgbClr val="CC3300"/>
    <a:srgbClr val="CCFFFF"/>
    <a:srgbClr val="FFCC99"/>
    <a:srgbClr val="99CCFF"/>
    <a:srgbClr val="CCCC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 autoAdjust="0"/>
    <p:restoredTop sz="93473" autoAdjust="0"/>
  </p:normalViewPr>
  <p:slideViewPr>
    <p:cSldViewPr>
      <p:cViewPr>
        <p:scale>
          <a:sx n="70" d="100"/>
          <a:sy n="70" d="100"/>
        </p:scale>
        <p:origin x="-1478" y="-173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E4B6539-215E-4A82-B8D5-BC65B0D83A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28F501-268A-4A38-8063-C71DEAA87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响应时间指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请求从发出到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操作完成的时间，吞吐率指单位时间内完成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2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A/D</a:t>
            </a:r>
            <a:r>
              <a:rPr lang="zh-CN" altLang="en-US" dirty="0" smtClean="0"/>
              <a:t>转换器的启动命令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开始转换，打印机的启动命令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清空缓冲器、换行、回车等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19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ED8A3-DA9A-47EF-8F65-033EE057B889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多重中断只在向量中断时才发生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18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生活例：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同学在看书</a:t>
            </a:r>
            <a:r>
              <a:rPr lang="en-US" altLang="zh-CN" dirty="0" smtClean="0"/>
              <a:t>(P5</a:t>
            </a:r>
            <a:r>
              <a:rPr lang="zh-CN" altLang="en-US" dirty="0" smtClean="0"/>
              <a:t>差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字看完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，听到身后有几个人在喊“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，班长找你”“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到我宿舍来”“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帮个忙”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9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P39—</a:t>
            </a:r>
            <a:r>
              <a:rPr lang="zh-CN" altLang="en-US" dirty="0" smtClean="0"/>
              <a:t>提供中断类型号，读状态口时撤销请求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22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正在服务请求号寄存器的内容＝最高优先级请求号时，阻塞所有请求（与单个中断源效果相同）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07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</a:t>
            </a:r>
            <a:r>
              <a:rPr lang="en-US" altLang="zh-CN" dirty="0" smtClean="0"/>
              <a:t>P43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INTA#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End=1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IF=1</a:t>
            </a:r>
            <a:r>
              <a:rPr lang="zh-CN" altLang="en-US" dirty="0" smtClean="0"/>
              <a:t>，无更高优先级中断请求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6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A0030A-E5B3-4BF6-917E-C42A3F788BDD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思考：传送准备时通知</a:t>
            </a:r>
            <a:r>
              <a:rPr lang="en-US" altLang="zh-CN" dirty="0"/>
              <a:t>DMA</a:t>
            </a:r>
            <a:r>
              <a:rPr lang="zh-CN" altLang="en-US" dirty="0"/>
              <a:t>接口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中，若用命令码区分，则信息长度≠总线宽度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36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5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异步串行省略方法：采用不互锁应答方式省略应答线，采用帧头、帧尾信息不同省略请求线；</a:t>
            </a:r>
            <a:endParaRPr lang="en-US" altLang="zh-CN" dirty="0" smtClean="0"/>
          </a:p>
          <a:p>
            <a:r>
              <a:rPr lang="zh-CN" altLang="en-US" dirty="0" smtClean="0"/>
              <a:t>同步串行省略方法：通过帧头中同步信息产生连续跳变信号，代替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产生的同步时钟信号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14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rpm --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Revolutions Per Minute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3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BA0A5E-3F07-4E9E-B792-39AF75AB4380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编址单位为记录块</a:t>
            </a:r>
            <a:r>
              <a:rPr lang="zh-CN" altLang="en-US" dirty="0"/>
              <a:t>时，可减小每位平均寻址与传送</a:t>
            </a:r>
            <a:r>
              <a:rPr lang="zh-CN" altLang="en-US" dirty="0" smtClean="0"/>
              <a:t>延迟</a:t>
            </a:r>
            <a:endParaRPr lang="en-US" altLang="zh-CN" dirty="0" smtClean="0"/>
          </a:p>
          <a:p>
            <a:r>
              <a:rPr lang="en-US" altLang="zh-CN" dirty="0" smtClean="0"/>
              <a:t>P22</a:t>
            </a:r>
            <a:r>
              <a:rPr lang="zh-CN" altLang="en-US" dirty="0" smtClean="0"/>
              <a:t>看匀速转动（磁道容量固定→扇角固定）</a:t>
            </a:r>
            <a:endParaRPr lang="zh-CN" altLang="en-US" dirty="0"/>
          </a:p>
          <a:p>
            <a:r>
              <a:rPr lang="zh-CN" altLang="en-US" dirty="0"/>
              <a:t>扇区</a:t>
            </a:r>
            <a:r>
              <a:rPr lang="en-US" altLang="zh-CN" dirty="0"/>
              <a:t>ID</a:t>
            </a:r>
            <a:r>
              <a:rPr lang="zh-CN" altLang="en-US" dirty="0"/>
              <a:t>域中含地址的目的是：不需从</a:t>
            </a:r>
            <a:r>
              <a:rPr lang="en-US" altLang="zh-CN" dirty="0"/>
              <a:t>0</a:t>
            </a:r>
            <a:r>
              <a:rPr lang="zh-CN" altLang="en-US" dirty="0"/>
              <a:t>扇区开始定位；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同时只有一个磁头工作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P24</a:t>
            </a:r>
            <a:r>
              <a:rPr lang="zh-CN" altLang="en-US" dirty="0" smtClean="0"/>
              <a:t>看定长记录格式，</a:t>
            </a:r>
            <a:r>
              <a:rPr lang="en-US" altLang="zh-CN" dirty="0" smtClean="0"/>
              <a:t>P25</a:t>
            </a:r>
            <a:r>
              <a:rPr lang="zh-CN" altLang="en-US" dirty="0" smtClean="0"/>
              <a:t>看转动方式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87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39EE4F-3A0A-4CFC-882C-06BB8ED2DF1B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接口仅中转信息，永远不会主动产生信息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</a:t>
            </a:r>
            <a:r>
              <a:rPr lang="zh-CN" altLang="en-US" dirty="0" smtClean="0"/>
              <a:t>看设备选择电路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6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C6862-A99F-4BF7-80D1-C0F0264725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3717-EC35-4BF0-881D-4E659AD1BA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1B90A-EC7E-4FC4-BEB2-9EA433C5D8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150B-C5E0-4AB8-A867-07E4F49CA5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D96AE-80B3-4773-80E4-CB34FBEA0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8BEB8-428B-4267-AB1F-86E3A50339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2C319-D382-4C48-AAFA-6F2FA8CC82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F6BA-030E-4581-9EFB-7CFE8F8773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833BFB63-B979-4FAE-8763-D7093A9790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ctr" anchorCtr="0" compatLnSpc="1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8217-B177-4C4F-A12A-E56325AC5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D91E3-76FA-42E8-87FE-BEA5ED71C0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7FB261-CD5A-4067-B1EE-6F5F88DB559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slide" Target="slide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5&#31456;.pptx#-1,85,PowerPoint &#28436;&#31034;&#25991;&#31295;" TargetMode="External"/><Relationship Id="rId4" Type="http://schemas.openxmlformats.org/officeDocument/2006/relationships/slide" Target="slide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slide" Target="slide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9.xml"/><Relationship Id="rId4" Type="http://schemas.openxmlformats.org/officeDocument/2006/relationships/slide" Target="slid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 输入输出系统 </a:t>
            </a:r>
            <a:endParaRPr lang="zh-CN" altLang="en-US" sz="4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9512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传送控制方式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79388" y="858778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zh-CN" b="1" dirty="0" smtClean="0">
                <a:latin typeface="+mn-ea"/>
                <a:ea typeface="+mn-ea"/>
              </a:rPr>
              <a:t>指</a:t>
            </a:r>
            <a:r>
              <a:rPr lang="zh-CN" altLang="zh-CN" b="1" dirty="0">
                <a:latin typeface="+mn-ea"/>
                <a:ea typeface="+mn-ea"/>
              </a:rPr>
              <a:t>主机对</a:t>
            </a:r>
            <a:r>
              <a:rPr lang="zh-CN" altLang="zh-CN" b="1" dirty="0" smtClean="0">
                <a:latin typeface="+mn-ea"/>
                <a:ea typeface="+mn-ea"/>
              </a:rPr>
              <a:t>数据</a:t>
            </a:r>
            <a:r>
              <a:rPr lang="zh-CN" altLang="en-US" b="1" dirty="0" smtClean="0">
                <a:latin typeface="+mn-ea"/>
                <a:ea typeface="+mn-ea"/>
              </a:rPr>
              <a:t>传送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管理方式</a:t>
            </a:r>
            <a:r>
              <a:rPr lang="zh-CN" altLang="zh-CN" b="1" dirty="0">
                <a:latin typeface="+mn-ea"/>
                <a:ea typeface="+mn-ea"/>
              </a:rPr>
              <a:t>，又称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I/O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方式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179263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方式的目标：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提高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数据传输率，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减少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79388" y="1844824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方式示例：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糖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放在讲台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上，</a:t>
            </a:r>
            <a:endParaRPr lang="en-US" altLang="zh-CN" sz="22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老师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组织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10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孩子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每人吃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颗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糖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79388" y="5114567"/>
            <a:ext cx="878522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程序直接控制方式、程序中断方式、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直接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zh-CN" altLang="en-US" b="1" dirty="0" smtClean="0">
                <a:latin typeface="宋体" panose="02010600030101010101" pitchFamily="2" charset="-122"/>
              </a:rPr>
              <a:t>访问方式、通道方式等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79388" y="2735922"/>
            <a:ext cx="8785100" cy="477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①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糖，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着他，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等到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9388" y="3569241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③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对孩子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吃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糖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规则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(4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颗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自己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…)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chemeClr val="accent2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下个孩子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79388" y="4001289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④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吃糖规则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名单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管理要求、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交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给班长，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chemeClr val="accent2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结束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20" dirty="0">
              <a:latin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79388" y="3137193"/>
            <a:ext cx="8785100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②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</a:t>
            </a:r>
            <a:r>
              <a:rPr lang="zh-CN" altLang="en-US" sz="2000" b="1" spc="-100" dirty="0" smtClean="0"/>
              <a:t>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76399" y="4509120"/>
            <a:ext cx="5819937" cy="524663"/>
            <a:chOff x="1416359" y="4138603"/>
            <a:chExt cx="5819937" cy="524663"/>
          </a:xfrm>
        </p:grpSpPr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1416359" y="436421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352463" y="436421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5939259" y="438369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3131840" y="4167668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3792623" y="4367386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1776399" y="415719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9" idx="0"/>
            </p:cNvCxnSpPr>
            <p:nvPr/>
          </p:nvCxnSpPr>
          <p:spPr bwMode="auto">
            <a:xfrm flipV="1">
              <a:off x="2712503" y="415887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416359" y="4149080"/>
              <a:ext cx="58199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>
              <a:endCxn id="22" idx="0"/>
            </p:cNvCxnSpPr>
            <p:nvPr/>
          </p:nvCxnSpPr>
          <p:spPr bwMode="auto">
            <a:xfrm>
              <a:off x="4218315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4944751" y="4367386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>
              <a:endCxn id="27" idx="0"/>
            </p:cNvCxnSpPr>
            <p:nvPr/>
          </p:nvCxnSpPr>
          <p:spPr bwMode="auto">
            <a:xfrm>
              <a:off x="537044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84911" y="4367386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>
              <a:endCxn id="29" idx="0"/>
            </p:cNvCxnSpPr>
            <p:nvPr/>
          </p:nvCxnSpPr>
          <p:spPr bwMode="auto">
            <a:xfrm>
              <a:off x="681060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线形标注 2 30"/>
          <p:cNvSpPr/>
          <p:nvPr/>
        </p:nvSpPr>
        <p:spPr bwMode="auto">
          <a:xfrm>
            <a:off x="7439767" y="1844824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2942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又称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开销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0" grpId="0"/>
      <p:bldP spid="11" grpId="0"/>
      <p:bldP spid="13" grpId="0"/>
      <p:bldP spid="14" grpId="0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9389" y="2167696"/>
            <a:ext cx="5832772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又称轮询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Polling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直接传送方式：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程序直接控制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程序控制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外设间、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个数据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次，适于</a:t>
            </a:r>
            <a:r>
              <a:rPr lang="zh-CN" altLang="en-US" b="1" dirty="0">
                <a:latin typeface="宋体" panose="02010600030101010101" pitchFamily="2" charset="-122"/>
              </a:rPr>
              <a:t>字符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dirty="0" smtClean="0">
                <a:latin typeface="宋体" panose="02010600030101010101" pitchFamily="2" charset="-122"/>
              </a:rPr>
              <a:t>查询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直接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203724" y="2629361"/>
            <a:ext cx="561674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当设备准备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203910" y="5445224"/>
            <a:ext cx="576070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启动及查询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3048000" indent="-3048000"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1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491880" y="4437112"/>
            <a:ext cx="5472608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m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←＝启动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传送的时延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115616" y="3610184"/>
            <a:ext cx="7488833" cy="792088"/>
            <a:chOff x="1115616" y="3429000"/>
            <a:chExt cx="7488833" cy="792088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91680" y="3429001"/>
              <a:ext cx="1584177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536408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5005313" y="3429000"/>
              <a:ext cx="358775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1512169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115616" y="3429000"/>
              <a:ext cx="576064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0" name="Text Box 107"/>
            <p:cNvSpPr txBox="1">
              <a:spLocks noChangeArrowheads="1"/>
            </p:cNvSpPr>
            <p:nvPr/>
          </p:nvSpPr>
          <p:spPr bwMode="auto">
            <a:xfrm>
              <a:off x="2627784" y="3933057"/>
              <a:ext cx="4464495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627784" y="3717032"/>
              <a:ext cx="1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115616" y="3933055"/>
              <a:ext cx="576063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3" name="Text Box 107"/>
            <p:cNvSpPr txBox="1">
              <a:spLocks noChangeArrowheads="1"/>
            </p:cNvSpPr>
            <p:nvPr/>
          </p:nvSpPr>
          <p:spPr bwMode="auto">
            <a:xfrm>
              <a:off x="7092281" y="3933057"/>
              <a:ext cx="1008111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7596336" y="3717034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327585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=0)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V="1">
              <a:off x="4572000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660232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23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79389" y="1731580"/>
            <a:ext cx="3096467" cy="36379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2915880" y="1880968"/>
            <a:ext cx="576000" cy="1187992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中断驱动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interrupt driven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外设间、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次，适于</a:t>
            </a:r>
            <a:r>
              <a:rPr lang="zh-CN" altLang="en-US" b="1" dirty="0">
                <a:latin typeface="宋体" panose="02010600030101010101" pitchFamily="2" charset="-122"/>
              </a:rPr>
              <a:t>字符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771800" y="1735648"/>
            <a:ext cx="61928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时，向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 smtClean="0">
                <a:latin typeface="宋体" panose="02010600030101010101" pitchFamily="2" charset="-122"/>
              </a:rPr>
              <a:t>现行程序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7303" y="4797152"/>
            <a:ext cx="5917309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k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u="sng" spc="-100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响应＋中断服务程序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1559" y="3212976"/>
            <a:ext cx="8280921" cy="1440160"/>
            <a:chOff x="611559" y="3140968"/>
            <a:chExt cx="8280921" cy="144016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31639" y="3140969"/>
              <a:ext cx="1008113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39752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1008112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IRET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返回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54802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 flipH="1">
              <a:off x="3635896" y="3645024"/>
              <a:ext cx="504056" cy="30390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48063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596336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 bwMode="auto">
            <a:xfrm rot="16200000">
              <a:off x="5844669" y="2069122"/>
              <a:ext cx="72007" cy="3287311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76056" y="3717032"/>
              <a:ext cx="163551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中断服务程序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3" name="左大括号 22"/>
            <p:cNvSpPr/>
            <p:nvPr/>
          </p:nvSpPr>
          <p:spPr bwMode="auto">
            <a:xfrm>
              <a:off x="1187624" y="3140968"/>
              <a:ext cx="87944" cy="864096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"/>
            <p:cNvSpPr txBox="1">
              <a:spLocks noChangeArrowheads="1"/>
            </p:cNvSpPr>
            <p:nvPr/>
          </p:nvSpPr>
          <p:spPr bwMode="auto">
            <a:xfrm>
              <a:off x="2123728" y="4221088"/>
              <a:ext cx="1512168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3635896" y="3948929"/>
              <a:ext cx="0" cy="27215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123728" y="3645024"/>
              <a:ext cx="0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11559" y="4221088"/>
              <a:ext cx="720079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1008111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940152" y="400506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1296144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 flipV="1">
              <a:off x="4716016" y="4005064"/>
              <a:ext cx="1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4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79512" y="5624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外设输入的数据存放在哪里？为什么？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389" y="1807305"/>
            <a:ext cx="3096467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1206674" y="2386981"/>
            <a:ext cx="1080120" cy="1186036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18004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直接存储器存取方式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--DMA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Direct Memory Access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主存间、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次，适于块设备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DMA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进行总线操作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→一种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接口，具有总线控制功能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223970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dirty="0" smtClean="0">
                <a:latin typeface="宋体" panose="02010600030101010101" pitchFamily="2" charset="-122"/>
              </a:rPr>
              <a:t>传输需求、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现行程序；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(1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批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结束事宜，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79511" y="3789040"/>
            <a:ext cx="8784977" cy="1656184"/>
            <a:chOff x="179511" y="4149080"/>
            <a:chExt cx="8784977" cy="1656184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151621" y="4149081"/>
              <a:ext cx="205222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传送准备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203848" y="4149081"/>
              <a:ext cx="223224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1512168" cy="28803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结束处理程序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4149080"/>
              <a:ext cx="540061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4" name="Rectangle 138"/>
            <p:cNvSpPr>
              <a:spLocks noChangeArrowheads="1"/>
            </p:cNvSpPr>
            <p:nvPr/>
          </p:nvSpPr>
          <p:spPr bwMode="auto">
            <a:xfrm flipH="1">
              <a:off x="5436096" y="4365103"/>
              <a:ext cx="504056" cy="2160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52320" y="4149081"/>
              <a:ext cx="151216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195736" y="5085184"/>
              <a:ext cx="1008112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5436096" y="4581128"/>
              <a:ext cx="2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43711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79511" y="5085184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DMA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接口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" name="Text Box 107"/>
            <p:cNvSpPr txBox="1">
              <a:spLocks noChangeArrowheads="1"/>
            </p:cNvSpPr>
            <p:nvPr/>
          </p:nvSpPr>
          <p:spPr bwMode="auto">
            <a:xfrm>
              <a:off x="2771799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3203848" y="5085184"/>
              <a:ext cx="223225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107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4283968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860033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771800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3635896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39552" y="4653136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主存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47" name="Text Box 107"/>
            <p:cNvSpPr txBox="1">
              <a:spLocks noChangeArrowheads="1"/>
            </p:cNvSpPr>
            <p:nvPr/>
          </p:nvSpPr>
          <p:spPr bwMode="auto">
            <a:xfrm>
              <a:off x="3347864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39552" y="5517232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3635896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4283968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096850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58" name="Text Box 107"/>
            <p:cNvSpPr txBox="1">
              <a:spLocks noChangeArrowheads="1"/>
            </p:cNvSpPr>
            <p:nvPr/>
          </p:nvSpPr>
          <p:spPr bwMode="auto">
            <a:xfrm>
              <a:off x="4664802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s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5096850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4076328" y="4653136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6" name="左大括号 65"/>
            <p:cNvSpPr/>
            <p:nvPr/>
          </p:nvSpPr>
          <p:spPr bwMode="auto">
            <a:xfrm rot="16200000">
              <a:off x="6669344" y="3770964"/>
              <a:ext cx="72007" cy="1440160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6084168" y="4509120"/>
              <a:ext cx="1296144" cy="24777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中断服务程序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</p:grp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2987824" y="5492173"/>
            <a:ext cx="5976664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n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批数据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u="sng" spc="-100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传送准备＋结束处理＋响应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6431655" y="1268760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13564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批＝几千个</a:t>
            </a:r>
            <a:endParaRPr lang="zh-CN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2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79387" y="1700808"/>
            <a:ext cx="4428555" cy="44396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通道方式：</a:t>
            </a:r>
            <a:r>
              <a:rPr lang="en-US" altLang="zh-CN" sz="2200" b="1" dirty="0">
                <a:latin typeface="宋体" panose="02010600030101010101" pitchFamily="2" charset="-122"/>
              </a:rPr>
              <a:t>--DMA</a:t>
            </a:r>
            <a:r>
              <a:rPr lang="zh-CN" altLang="en-US" sz="2200" b="1" dirty="0">
                <a:latin typeface="宋体" panose="02010600030101010101" pitchFamily="2" charset="-122"/>
              </a:rPr>
              <a:t>方式的发展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通道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*IOP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en-US" altLang="zh-CN" sz="2200" b="1" dirty="0">
                <a:latin typeface="宋体" panose="02010600030101010101" pitchFamily="2" charset="-122"/>
              </a:rPr>
              <a:t> --</a:t>
            </a:r>
            <a:r>
              <a:rPr lang="zh-CN" altLang="en-US" sz="2200" b="1" dirty="0">
                <a:latin typeface="宋体" panose="02010600030101010101" pitchFamily="2" charset="-122"/>
              </a:rPr>
              <a:t>通道方式的发展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通道及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处理机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(IOP)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spc="-100" dirty="0">
                <a:latin typeface="宋体" panose="02010600030101010101" pitchFamily="2" charset="-122"/>
              </a:rPr>
              <a:t>外设</a:t>
            </a:r>
            <a:r>
              <a:rPr lang="en-US" altLang="zh-CN" b="1" spc="-100" dirty="0">
                <a:latin typeface="宋体" panose="02010600030101010101" pitchFamily="2" charset="-122"/>
              </a:rPr>
              <a:t>-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主存间、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1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</a:t>
            </a:r>
            <a:r>
              <a:rPr lang="zh-CN" altLang="en-US" b="1" spc="-100" dirty="0">
                <a:latin typeface="宋体" panose="02010600030101010101" pitchFamily="2" charset="-122"/>
              </a:rPr>
              <a:t>或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1</a:t>
            </a:r>
            <a:r>
              <a:rPr lang="zh-CN" altLang="en-US" b="1" spc="-100" dirty="0">
                <a:latin typeface="宋体" panose="02010600030101010101" pitchFamily="2" charset="-122"/>
              </a:rPr>
              <a:t>批数据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次，适于字符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块设备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IOP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</a:t>
            </a:r>
            <a:endParaRPr lang="en-US" altLang="zh-CN" sz="1600" b="1" spc="-100" dirty="0">
              <a:latin typeface="宋体" panose="02010600030101010101" pitchFamily="2" charset="-122"/>
            </a:endParaRP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907580" y="2154922"/>
            <a:ext cx="70569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30" dirty="0" smtClean="0">
                <a:latin typeface="宋体" panose="02010600030101010101" pitchFamily="2" charset="-122"/>
              </a:rPr>
              <a:t>专用处理</a:t>
            </a:r>
            <a:r>
              <a:rPr lang="zh-CN" altLang="en-US" b="1" spc="-13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器</a:t>
            </a:r>
            <a:r>
              <a:rPr lang="zh-CN" altLang="en-US" b="1" spc="-130" dirty="0" smtClean="0">
                <a:latin typeface="宋体" panose="02010600030101010101" pitchFamily="2" charset="-122"/>
              </a:rPr>
              <a:t>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实现外设的管理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状态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监测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传送控制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1331640" y="3778593"/>
            <a:ext cx="629022" cy="119974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179388" y="3645024"/>
            <a:ext cx="885710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访管指令后，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通道程序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主存中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请求；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相应状况，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用专用处理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控制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←不共享主存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3707904" y="5155257"/>
            <a:ext cx="5190932" cy="289967"/>
          </a:xfrm>
          <a:prstGeom prst="borderCallout2">
            <a:avLst>
              <a:gd name="adj1" fmla="val 55521"/>
              <a:gd name="adj2" fmla="val -311"/>
              <a:gd name="adj3" fmla="val 57322"/>
              <a:gd name="adj4" fmla="val -2473"/>
              <a:gd name="adj5" fmla="val -348091"/>
              <a:gd name="adj6" fmla="val -118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调用管理程序，实现编制通道程序、启动通道功能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44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259632" y="2711202"/>
            <a:ext cx="7560840" cy="861814"/>
            <a:chOff x="539552" y="2780928"/>
            <a:chExt cx="7560840" cy="861814"/>
          </a:xfrm>
        </p:grpSpPr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539552" y="3006536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475656" y="3006536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6803355" y="3026017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255033" y="2809993"/>
              <a:ext cx="948815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系统总线</a:t>
              </a:r>
              <a:endParaRPr lang="zh-CN" altLang="en-US" sz="1600" b="1" dirty="0"/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3275857" y="3009711"/>
              <a:ext cx="79208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endCxn id="46" idx="0"/>
            </p:cNvCxnSpPr>
            <p:nvPr/>
          </p:nvCxnSpPr>
          <p:spPr bwMode="auto">
            <a:xfrm>
              <a:off x="899592" y="2799516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>
              <a:stCxn id="47" idx="0"/>
            </p:cNvCxnSpPr>
            <p:nvPr/>
          </p:nvCxnSpPr>
          <p:spPr bwMode="auto">
            <a:xfrm flipV="1">
              <a:off x="1835696" y="2801204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39552" y="2780928"/>
              <a:ext cx="7560840" cy="1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endCxn id="50" idx="0"/>
            </p:cNvCxnSpPr>
            <p:nvPr/>
          </p:nvCxnSpPr>
          <p:spPr bwMode="auto">
            <a:xfrm>
              <a:off x="3671901" y="2801204"/>
              <a:ext cx="0" cy="20850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5808847" y="3009711"/>
              <a:ext cx="77937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endCxn id="55" idx="0"/>
            </p:cNvCxnSpPr>
            <p:nvPr/>
          </p:nvCxnSpPr>
          <p:spPr bwMode="auto">
            <a:xfrm>
              <a:off x="6198536" y="2780928"/>
              <a:ext cx="0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249007" y="3009711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>
              <a:endCxn id="57" idx="0"/>
            </p:cNvCxnSpPr>
            <p:nvPr/>
          </p:nvCxnSpPr>
          <p:spPr bwMode="auto">
            <a:xfrm>
              <a:off x="7674699" y="2780928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067944" y="3140968"/>
              <a:ext cx="13681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endCxn id="61" idx="0"/>
            </p:cNvCxnSpPr>
            <p:nvPr/>
          </p:nvCxnSpPr>
          <p:spPr bwMode="auto">
            <a:xfrm>
              <a:off x="4355977" y="314096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067945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5004049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4644008" y="3356992"/>
              <a:ext cx="360040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4" name="直接连接符 63"/>
            <p:cNvCxnSpPr>
              <a:endCxn id="62" idx="0"/>
            </p:cNvCxnSpPr>
            <p:nvPr/>
          </p:nvCxnSpPr>
          <p:spPr bwMode="auto">
            <a:xfrm>
              <a:off x="5292080" y="3140968"/>
              <a:ext cx="1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796136" y="3496779"/>
              <a:ext cx="10072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55" idx="2"/>
            </p:cNvCxnSpPr>
            <p:nvPr/>
          </p:nvCxnSpPr>
          <p:spPr bwMode="auto">
            <a:xfrm>
              <a:off x="6198536" y="3295461"/>
              <a:ext cx="0" cy="2044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012160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16216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331101" y="2893615"/>
              <a:ext cx="93610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通道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491881" y="5013176"/>
            <a:ext cx="374441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无需进行传送准备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1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2" grpId="0"/>
      <p:bldP spid="43" grpId="0" animBg="1"/>
      <p:bldP spid="43" grpId="1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5785-18F3-4DFA-AB20-FB10518DE8E9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§7.2 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外部设备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179388" y="273098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外设的组成：</a:t>
            </a:r>
            <a:r>
              <a:rPr lang="zh-CN" altLang="en-US" b="1" dirty="0">
                <a:latin typeface="宋体" panose="02010600030101010101" pitchFamily="2" charset="-122"/>
              </a:rPr>
              <a:t>设备控制</a:t>
            </a:r>
            <a:r>
              <a:rPr lang="zh-CN" altLang="en-US" b="1" dirty="0" smtClean="0">
                <a:latin typeface="宋体" panose="02010600030101010101" pitchFamily="2" charset="-122"/>
              </a:rPr>
              <a:t>器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zh-CN" altLang="en-US" b="1" dirty="0" smtClean="0">
                <a:latin typeface="宋体" panose="02010600030101010101" pitchFamily="2" charset="-122"/>
              </a:rPr>
              <a:t>驱动器＋部件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设备接口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标准化接口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如</a:t>
            </a:r>
            <a:r>
              <a:rPr lang="en-US" altLang="zh-CN" b="1" dirty="0" smtClean="0">
                <a:latin typeface="宋体" panose="02010600030101010101" pitchFamily="2" charset="-122"/>
              </a:rPr>
              <a:t>USB)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←便于连接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179388" y="908720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外设的分类：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 功 能 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机</a:t>
            </a:r>
            <a:r>
              <a:rPr lang="zh-CN" altLang="en-US" b="1" dirty="0">
                <a:latin typeface="宋体" panose="02010600030101010101" pitchFamily="2" charset="-122"/>
              </a:rPr>
              <a:t>交互、机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通信、信息存储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</a:t>
            </a:r>
            <a:r>
              <a:rPr lang="en-US" altLang="zh-CN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方向分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输入、输出、输入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输出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按传送批量分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字符设备、块设备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←指启动一次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*外设的连接：</a:t>
            </a:r>
            <a:r>
              <a:rPr lang="zh-CN" altLang="en-US" b="1" dirty="0" smtClean="0">
                <a:latin typeface="宋体" panose="02010600030101010101" pitchFamily="2" charset="-122"/>
              </a:rPr>
              <a:t>通过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总线接口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6292" y="4221088"/>
            <a:ext cx="7848872" cy="1080120"/>
            <a:chOff x="966292" y="4221088"/>
            <a:chExt cx="7848872" cy="1080120"/>
          </a:xfrm>
        </p:grpSpPr>
        <p:cxnSp>
          <p:nvCxnSpPr>
            <p:cNvPr id="33" name="直接连接符 32"/>
            <p:cNvCxnSpPr>
              <a:stCxn id="34" idx="0"/>
            </p:cNvCxnSpPr>
            <p:nvPr/>
          </p:nvCxnSpPr>
          <p:spPr bwMode="auto">
            <a:xfrm flipV="1">
              <a:off x="4031940" y="4298335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3563888" y="4581128"/>
              <a:ext cx="936104" cy="3862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059833" y="4293096"/>
              <a:ext cx="504055" cy="28279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966292" y="4221088"/>
              <a:ext cx="7848872" cy="1080120"/>
              <a:chOff x="683568" y="3933056"/>
              <a:chExt cx="7848872" cy="1080120"/>
            </a:xfrm>
          </p:grpSpPr>
          <p:sp>
            <p:nvSpPr>
              <p:cNvPr id="73" name="Text Box 72"/>
              <p:cNvSpPr txBox="1">
                <a:spLocks noChangeArrowheads="1"/>
              </p:cNvSpPr>
              <p:nvPr/>
            </p:nvSpPr>
            <p:spPr bwMode="auto">
              <a:xfrm>
                <a:off x="755576" y="4293096"/>
                <a:ext cx="792087" cy="38627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CPU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1763688" y="4293096"/>
                <a:ext cx="864096" cy="38627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anose="02010600030101010101" pitchFamily="2" charset="-122"/>
                  </a:rPr>
                  <a:t>主存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75" name="直接连接符 74"/>
              <p:cNvCxnSpPr>
                <a:endCxn id="73" idx="0"/>
              </p:cNvCxnSpPr>
              <p:nvPr/>
            </p:nvCxnSpPr>
            <p:spPr bwMode="auto">
              <a:xfrm>
                <a:off x="1151620" y="4010303"/>
                <a:ext cx="0" cy="282793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直接连接符 75"/>
              <p:cNvCxnSpPr>
                <a:stCxn id="74" idx="0"/>
              </p:cNvCxnSpPr>
              <p:nvPr/>
            </p:nvCxnSpPr>
            <p:spPr bwMode="auto">
              <a:xfrm flipV="1">
                <a:off x="2195736" y="4015542"/>
                <a:ext cx="0" cy="277554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755576" y="4005064"/>
                <a:ext cx="7776864" cy="5240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" name="Rectangle 65"/>
              <p:cNvSpPr>
                <a:spLocks noChangeArrowheads="1"/>
              </p:cNvSpPr>
              <p:nvPr/>
            </p:nvSpPr>
            <p:spPr bwMode="auto">
              <a:xfrm>
                <a:off x="683568" y="3933056"/>
                <a:ext cx="2016224" cy="108012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+mn-ea"/>
                    <a:ea typeface="+mn-ea"/>
                  </a:rPr>
                  <a:t>主机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499992" y="4437112"/>
            <a:ext cx="4320480" cy="1080120"/>
            <a:chOff x="4499992" y="4293096"/>
            <a:chExt cx="4320480" cy="1080120"/>
          </a:xfrm>
        </p:grpSpPr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4926732" y="4293096"/>
              <a:ext cx="3893740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外部设备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6367462" y="4365104"/>
              <a:ext cx="863600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驱动器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7591027" y="4365104"/>
              <a:ext cx="1080121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光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磁部件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7231062" y="4581128"/>
              <a:ext cx="359965" cy="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06851" y="4653136"/>
              <a:ext cx="3606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7231063" y="4797152"/>
              <a:ext cx="3599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4499992" y="4663614"/>
              <a:ext cx="57132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5070747" y="4365476"/>
              <a:ext cx="936104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/>
      <p:bldP spid="223291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04E-161E-4756-B324-28ED002E2368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输入设备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了解术语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79388" y="901169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键盘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4320482" cy="5073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非编码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仅按键矩阵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检测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行线＝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、列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线＝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0/1)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3719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7136" y="2708916"/>
            <a:ext cx="3314824" cy="3024340"/>
            <a:chOff x="395536" y="2420889"/>
            <a:chExt cx="3314824" cy="3024340"/>
          </a:xfrm>
        </p:grpSpPr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262435" y="2420889"/>
              <a:ext cx="2447925" cy="230785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28" name="Text Box 384"/>
            <p:cNvSpPr txBox="1">
              <a:spLocks noChangeArrowheads="1"/>
            </p:cNvSpPr>
            <p:nvPr/>
          </p:nvSpPr>
          <p:spPr bwMode="auto">
            <a:xfrm>
              <a:off x="683568" y="3267026"/>
              <a:ext cx="361380" cy="14601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7030" name="Line 486"/>
            <p:cNvSpPr>
              <a:spLocks noChangeShapeType="1"/>
            </p:cNvSpPr>
            <p:nvPr/>
          </p:nvSpPr>
          <p:spPr bwMode="auto">
            <a:xfrm>
              <a:off x="1981573" y="3068588"/>
              <a:ext cx="6350" cy="1891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1" name="Line 487"/>
            <p:cNvSpPr>
              <a:spLocks noChangeShapeType="1"/>
            </p:cNvSpPr>
            <p:nvPr/>
          </p:nvSpPr>
          <p:spPr bwMode="auto">
            <a:xfrm flipH="1">
              <a:off x="2484810" y="3068588"/>
              <a:ext cx="1588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2" name="Line 488"/>
            <p:cNvSpPr>
              <a:spLocks noChangeShapeType="1"/>
            </p:cNvSpPr>
            <p:nvPr/>
          </p:nvSpPr>
          <p:spPr bwMode="auto">
            <a:xfrm>
              <a:off x="2989635" y="3068587"/>
              <a:ext cx="6350" cy="19149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3" name="Line 489"/>
            <p:cNvSpPr>
              <a:spLocks noChangeShapeType="1"/>
            </p:cNvSpPr>
            <p:nvPr/>
          </p:nvSpPr>
          <p:spPr bwMode="auto">
            <a:xfrm>
              <a:off x="3494459" y="3068588"/>
              <a:ext cx="3175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4" name="Line 490"/>
            <p:cNvSpPr>
              <a:spLocks noChangeShapeType="1"/>
            </p:cNvSpPr>
            <p:nvPr/>
          </p:nvSpPr>
          <p:spPr bwMode="auto">
            <a:xfrm>
              <a:off x="1548185" y="4581476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5" name="Rectangle 491"/>
            <p:cNvSpPr>
              <a:spLocks noChangeArrowheads="1"/>
            </p:cNvSpPr>
            <p:nvPr/>
          </p:nvSpPr>
          <p:spPr bwMode="auto">
            <a:xfrm>
              <a:off x="19101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6" name="Rectangle 492"/>
            <p:cNvSpPr>
              <a:spLocks noChangeArrowheads="1"/>
            </p:cNvSpPr>
            <p:nvPr/>
          </p:nvSpPr>
          <p:spPr bwMode="auto">
            <a:xfrm>
              <a:off x="2413373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7" name="Rectangle 493"/>
            <p:cNvSpPr>
              <a:spLocks noChangeArrowheads="1"/>
            </p:cNvSpPr>
            <p:nvPr/>
          </p:nvSpPr>
          <p:spPr bwMode="auto">
            <a:xfrm>
              <a:off x="2918198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8" name="Rectangle 494"/>
            <p:cNvSpPr>
              <a:spLocks noChangeArrowheads="1"/>
            </p:cNvSpPr>
            <p:nvPr/>
          </p:nvSpPr>
          <p:spPr bwMode="auto">
            <a:xfrm>
              <a:off x="34214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9" name="Line 495"/>
            <p:cNvSpPr>
              <a:spLocks noChangeShapeType="1"/>
            </p:cNvSpPr>
            <p:nvPr/>
          </p:nvSpPr>
          <p:spPr bwMode="auto">
            <a:xfrm flipH="1">
              <a:off x="3494460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0" name="Line 496"/>
            <p:cNvSpPr>
              <a:spLocks noChangeShapeType="1"/>
            </p:cNvSpPr>
            <p:nvPr/>
          </p:nvSpPr>
          <p:spPr bwMode="auto">
            <a:xfrm flipH="1">
              <a:off x="2989635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1" name="Line 497"/>
            <p:cNvSpPr>
              <a:spLocks noChangeShapeType="1"/>
            </p:cNvSpPr>
            <p:nvPr/>
          </p:nvSpPr>
          <p:spPr bwMode="auto">
            <a:xfrm flipH="1">
              <a:off x="2486398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2" name="Line 498"/>
            <p:cNvSpPr>
              <a:spLocks noChangeShapeType="1"/>
            </p:cNvSpPr>
            <p:nvPr/>
          </p:nvSpPr>
          <p:spPr bwMode="auto">
            <a:xfrm flipH="1">
              <a:off x="1981573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3" name="Line 499"/>
            <p:cNvSpPr>
              <a:spLocks noChangeShapeType="1"/>
            </p:cNvSpPr>
            <p:nvPr/>
          </p:nvSpPr>
          <p:spPr bwMode="auto">
            <a:xfrm>
              <a:off x="1837110" y="2636788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4" name="Line 500"/>
            <p:cNvSpPr>
              <a:spLocks noChangeShapeType="1"/>
            </p:cNvSpPr>
            <p:nvPr/>
          </p:nvSpPr>
          <p:spPr bwMode="auto">
            <a:xfrm flipV="1">
              <a:off x="1044948" y="350038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5" name="Line 501"/>
            <p:cNvSpPr>
              <a:spLocks noChangeShapeType="1"/>
            </p:cNvSpPr>
            <p:nvPr/>
          </p:nvSpPr>
          <p:spPr bwMode="auto">
            <a:xfrm>
              <a:off x="1044948" y="3860751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6" name="Line 502"/>
            <p:cNvSpPr>
              <a:spLocks noChangeShapeType="1"/>
            </p:cNvSpPr>
            <p:nvPr/>
          </p:nvSpPr>
          <p:spPr bwMode="auto">
            <a:xfrm flipV="1">
              <a:off x="1044948" y="4219526"/>
              <a:ext cx="5048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7" name="Line 503"/>
            <p:cNvSpPr>
              <a:spLocks noChangeShapeType="1"/>
            </p:cNvSpPr>
            <p:nvPr/>
          </p:nvSpPr>
          <p:spPr bwMode="auto">
            <a:xfrm>
              <a:off x="1044948" y="458147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0" name="Text Box 506"/>
            <p:cNvSpPr txBox="1">
              <a:spLocks noChangeArrowheads="1"/>
            </p:cNvSpPr>
            <p:nvPr/>
          </p:nvSpPr>
          <p:spPr bwMode="auto">
            <a:xfrm>
              <a:off x="1313235" y="2492326"/>
              <a:ext cx="4524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sp>
          <p:nvSpPr>
            <p:cNvPr id="237051" name="Oval 507"/>
            <p:cNvSpPr>
              <a:spLocks noChangeArrowheads="1"/>
            </p:cNvSpPr>
            <p:nvPr/>
          </p:nvSpPr>
          <p:spPr bwMode="auto">
            <a:xfrm>
              <a:off x="1765673" y="25986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4" name="Oval 510"/>
            <p:cNvSpPr>
              <a:spLocks noChangeArrowheads="1"/>
            </p:cNvSpPr>
            <p:nvPr/>
          </p:nvSpPr>
          <p:spPr bwMode="auto">
            <a:xfrm>
              <a:off x="1795835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5" name="Oval 511"/>
            <p:cNvSpPr>
              <a:spLocks noChangeArrowheads="1"/>
            </p:cNvSpPr>
            <p:nvPr/>
          </p:nvSpPr>
          <p:spPr bwMode="auto">
            <a:xfrm>
              <a:off x="1867273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6" name="Line 512"/>
            <p:cNvSpPr>
              <a:spLocks noChangeShapeType="1"/>
            </p:cNvSpPr>
            <p:nvPr/>
          </p:nvSpPr>
          <p:spPr bwMode="auto">
            <a:xfrm flipH="1">
              <a:off x="1762498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7" name="Line 513"/>
            <p:cNvSpPr>
              <a:spLocks noChangeShapeType="1"/>
            </p:cNvSpPr>
            <p:nvPr/>
          </p:nvSpPr>
          <p:spPr bwMode="auto">
            <a:xfrm flipH="1" flipV="1">
              <a:off x="1764085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8" name="Line 514"/>
            <p:cNvSpPr>
              <a:spLocks noChangeShapeType="1"/>
            </p:cNvSpPr>
            <p:nvPr/>
          </p:nvSpPr>
          <p:spPr bwMode="auto">
            <a:xfrm flipH="1">
              <a:off x="1927598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9" name="Line 515"/>
            <p:cNvSpPr>
              <a:spLocks noChangeShapeType="1"/>
            </p:cNvSpPr>
            <p:nvPr/>
          </p:nvSpPr>
          <p:spPr bwMode="auto">
            <a:xfrm flipH="1">
              <a:off x="1759323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0" name="Oval 516"/>
            <p:cNvSpPr>
              <a:spLocks noChangeArrowheads="1"/>
            </p:cNvSpPr>
            <p:nvPr/>
          </p:nvSpPr>
          <p:spPr bwMode="auto">
            <a:xfrm>
              <a:off x="2302248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1" name="Oval 517"/>
            <p:cNvSpPr>
              <a:spLocks noChangeArrowheads="1"/>
            </p:cNvSpPr>
            <p:nvPr/>
          </p:nvSpPr>
          <p:spPr bwMode="auto">
            <a:xfrm>
              <a:off x="2373685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2" name="Line 518"/>
            <p:cNvSpPr>
              <a:spLocks noChangeShapeType="1"/>
            </p:cNvSpPr>
            <p:nvPr/>
          </p:nvSpPr>
          <p:spPr bwMode="auto">
            <a:xfrm flipH="1">
              <a:off x="2268910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3" name="Line 519"/>
            <p:cNvSpPr>
              <a:spLocks noChangeShapeType="1"/>
            </p:cNvSpPr>
            <p:nvPr/>
          </p:nvSpPr>
          <p:spPr bwMode="auto">
            <a:xfrm flipH="1" flipV="1">
              <a:off x="2270498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4" name="Line 520"/>
            <p:cNvSpPr>
              <a:spLocks noChangeShapeType="1"/>
            </p:cNvSpPr>
            <p:nvPr/>
          </p:nvSpPr>
          <p:spPr bwMode="auto">
            <a:xfrm flipH="1">
              <a:off x="2434010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5" name="Line 521"/>
            <p:cNvSpPr>
              <a:spLocks noChangeShapeType="1"/>
            </p:cNvSpPr>
            <p:nvPr/>
          </p:nvSpPr>
          <p:spPr bwMode="auto">
            <a:xfrm flipH="1">
              <a:off x="2265735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6" name="Oval 522"/>
            <p:cNvSpPr>
              <a:spLocks noChangeArrowheads="1"/>
            </p:cNvSpPr>
            <p:nvPr/>
          </p:nvSpPr>
          <p:spPr bwMode="auto">
            <a:xfrm>
              <a:off x="2803898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7" name="Oval 523"/>
            <p:cNvSpPr>
              <a:spLocks noChangeArrowheads="1"/>
            </p:cNvSpPr>
            <p:nvPr/>
          </p:nvSpPr>
          <p:spPr bwMode="auto">
            <a:xfrm>
              <a:off x="2875335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8" name="Line 524"/>
            <p:cNvSpPr>
              <a:spLocks noChangeShapeType="1"/>
            </p:cNvSpPr>
            <p:nvPr/>
          </p:nvSpPr>
          <p:spPr bwMode="auto">
            <a:xfrm flipH="1">
              <a:off x="2770560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9" name="Line 525"/>
            <p:cNvSpPr>
              <a:spLocks noChangeShapeType="1"/>
            </p:cNvSpPr>
            <p:nvPr/>
          </p:nvSpPr>
          <p:spPr bwMode="auto">
            <a:xfrm flipH="1" flipV="1">
              <a:off x="2772148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0" name="Line 526"/>
            <p:cNvSpPr>
              <a:spLocks noChangeShapeType="1"/>
            </p:cNvSpPr>
            <p:nvPr/>
          </p:nvSpPr>
          <p:spPr bwMode="auto">
            <a:xfrm flipH="1">
              <a:off x="2935660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1" name="Line 527"/>
            <p:cNvSpPr>
              <a:spLocks noChangeShapeType="1"/>
            </p:cNvSpPr>
            <p:nvPr/>
          </p:nvSpPr>
          <p:spPr bwMode="auto">
            <a:xfrm flipH="1">
              <a:off x="2767385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2" name="Oval 528"/>
            <p:cNvSpPr>
              <a:spLocks noChangeArrowheads="1"/>
            </p:cNvSpPr>
            <p:nvPr/>
          </p:nvSpPr>
          <p:spPr bwMode="auto">
            <a:xfrm>
              <a:off x="3310310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3" name="Oval 529"/>
            <p:cNvSpPr>
              <a:spLocks noChangeArrowheads="1"/>
            </p:cNvSpPr>
            <p:nvPr/>
          </p:nvSpPr>
          <p:spPr bwMode="auto">
            <a:xfrm>
              <a:off x="3381748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4" name="Line 530"/>
            <p:cNvSpPr>
              <a:spLocks noChangeShapeType="1"/>
            </p:cNvSpPr>
            <p:nvPr/>
          </p:nvSpPr>
          <p:spPr bwMode="auto">
            <a:xfrm flipH="1">
              <a:off x="3276973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5" name="Line 531"/>
            <p:cNvSpPr>
              <a:spLocks noChangeShapeType="1"/>
            </p:cNvSpPr>
            <p:nvPr/>
          </p:nvSpPr>
          <p:spPr bwMode="auto">
            <a:xfrm flipH="1" flipV="1">
              <a:off x="3278560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6" name="Line 532"/>
            <p:cNvSpPr>
              <a:spLocks noChangeShapeType="1"/>
            </p:cNvSpPr>
            <p:nvPr/>
          </p:nvSpPr>
          <p:spPr bwMode="auto">
            <a:xfrm flipH="1">
              <a:off x="3442073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7" name="Line 533"/>
            <p:cNvSpPr>
              <a:spLocks noChangeShapeType="1"/>
            </p:cNvSpPr>
            <p:nvPr/>
          </p:nvSpPr>
          <p:spPr bwMode="auto">
            <a:xfrm flipH="1">
              <a:off x="3273798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8" name="Line 534"/>
            <p:cNvSpPr>
              <a:spLocks noChangeShapeType="1"/>
            </p:cNvSpPr>
            <p:nvPr/>
          </p:nvSpPr>
          <p:spPr bwMode="auto">
            <a:xfrm>
              <a:off x="1548185" y="4221113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9" name="Oval 535"/>
            <p:cNvSpPr>
              <a:spLocks noChangeArrowheads="1"/>
            </p:cNvSpPr>
            <p:nvPr/>
          </p:nvSpPr>
          <p:spPr bwMode="auto">
            <a:xfrm>
              <a:off x="1800598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0" name="Oval 536"/>
            <p:cNvSpPr>
              <a:spLocks noChangeArrowheads="1"/>
            </p:cNvSpPr>
            <p:nvPr/>
          </p:nvSpPr>
          <p:spPr bwMode="auto">
            <a:xfrm>
              <a:off x="1872035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1" name="Line 537"/>
            <p:cNvSpPr>
              <a:spLocks noChangeShapeType="1"/>
            </p:cNvSpPr>
            <p:nvPr/>
          </p:nvSpPr>
          <p:spPr bwMode="auto">
            <a:xfrm flipH="1">
              <a:off x="1767260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2" name="Line 538"/>
            <p:cNvSpPr>
              <a:spLocks noChangeShapeType="1"/>
            </p:cNvSpPr>
            <p:nvPr/>
          </p:nvSpPr>
          <p:spPr bwMode="auto">
            <a:xfrm flipH="1" flipV="1">
              <a:off x="1768848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3" name="Line 539"/>
            <p:cNvSpPr>
              <a:spLocks noChangeShapeType="1"/>
            </p:cNvSpPr>
            <p:nvPr/>
          </p:nvSpPr>
          <p:spPr bwMode="auto">
            <a:xfrm flipH="1">
              <a:off x="1932360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4" name="Line 540"/>
            <p:cNvSpPr>
              <a:spLocks noChangeShapeType="1"/>
            </p:cNvSpPr>
            <p:nvPr/>
          </p:nvSpPr>
          <p:spPr bwMode="auto">
            <a:xfrm flipH="1">
              <a:off x="1764085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5" name="Oval 541"/>
            <p:cNvSpPr>
              <a:spLocks noChangeArrowheads="1"/>
            </p:cNvSpPr>
            <p:nvPr/>
          </p:nvSpPr>
          <p:spPr bwMode="auto">
            <a:xfrm>
              <a:off x="2307010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6" name="Oval 542"/>
            <p:cNvSpPr>
              <a:spLocks noChangeArrowheads="1"/>
            </p:cNvSpPr>
            <p:nvPr/>
          </p:nvSpPr>
          <p:spPr bwMode="auto">
            <a:xfrm>
              <a:off x="2378448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7" name="Line 543"/>
            <p:cNvSpPr>
              <a:spLocks noChangeShapeType="1"/>
            </p:cNvSpPr>
            <p:nvPr/>
          </p:nvSpPr>
          <p:spPr bwMode="auto">
            <a:xfrm flipH="1">
              <a:off x="2273673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8" name="Line 544"/>
            <p:cNvSpPr>
              <a:spLocks noChangeShapeType="1"/>
            </p:cNvSpPr>
            <p:nvPr/>
          </p:nvSpPr>
          <p:spPr bwMode="auto">
            <a:xfrm flipH="1" flipV="1">
              <a:off x="2275260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9" name="Line 545"/>
            <p:cNvSpPr>
              <a:spLocks noChangeShapeType="1"/>
            </p:cNvSpPr>
            <p:nvPr/>
          </p:nvSpPr>
          <p:spPr bwMode="auto">
            <a:xfrm flipH="1">
              <a:off x="2438773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0" name="Line 546"/>
            <p:cNvSpPr>
              <a:spLocks noChangeShapeType="1"/>
            </p:cNvSpPr>
            <p:nvPr/>
          </p:nvSpPr>
          <p:spPr bwMode="auto">
            <a:xfrm flipH="1">
              <a:off x="2270498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1" name="Oval 547"/>
            <p:cNvSpPr>
              <a:spLocks noChangeArrowheads="1"/>
            </p:cNvSpPr>
            <p:nvPr/>
          </p:nvSpPr>
          <p:spPr bwMode="auto">
            <a:xfrm>
              <a:off x="2808660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2" name="Oval 548"/>
            <p:cNvSpPr>
              <a:spLocks noChangeArrowheads="1"/>
            </p:cNvSpPr>
            <p:nvPr/>
          </p:nvSpPr>
          <p:spPr bwMode="auto">
            <a:xfrm>
              <a:off x="2880098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3" name="Line 549"/>
            <p:cNvSpPr>
              <a:spLocks noChangeShapeType="1"/>
            </p:cNvSpPr>
            <p:nvPr/>
          </p:nvSpPr>
          <p:spPr bwMode="auto">
            <a:xfrm flipH="1">
              <a:off x="2775323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4" name="Line 550"/>
            <p:cNvSpPr>
              <a:spLocks noChangeShapeType="1"/>
            </p:cNvSpPr>
            <p:nvPr/>
          </p:nvSpPr>
          <p:spPr bwMode="auto">
            <a:xfrm flipH="1" flipV="1">
              <a:off x="2776910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5" name="Line 551"/>
            <p:cNvSpPr>
              <a:spLocks noChangeShapeType="1"/>
            </p:cNvSpPr>
            <p:nvPr/>
          </p:nvSpPr>
          <p:spPr bwMode="auto">
            <a:xfrm flipH="1">
              <a:off x="2940423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6" name="Line 552"/>
            <p:cNvSpPr>
              <a:spLocks noChangeShapeType="1"/>
            </p:cNvSpPr>
            <p:nvPr/>
          </p:nvSpPr>
          <p:spPr bwMode="auto">
            <a:xfrm flipH="1">
              <a:off x="2772148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7" name="Oval 553"/>
            <p:cNvSpPr>
              <a:spLocks noChangeArrowheads="1"/>
            </p:cNvSpPr>
            <p:nvPr/>
          </p:nvSpPr>
          <p:spPr bwMode="auto">
            <a:xfrm>
              <a:off x="3315073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8" name="Oval 554"/>
            <p:cNvSpPr>
              <a:spLocks noChangeArrowheads="1"/>
            </p:cNvSpPr>
            <p:nvPr/>
          </p:nvSpPr>
          <p:spPr bwMode="auto">
            <a:xfrm>
              <a:off x="3386510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9" name="Line 555"/>
            <p:cNvSpPr>
              <a:spLocks noChangeShapeType="1"/>
            </p:cNvSpPr>
            <p:nvPr/>
          </p:nvSpPr>
          <p:spPr bwMode="auto">
            <a:xfrm flipH="1">
              <a:off x="3281735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0" name="Line 556"/>
            <p:cNvSpPr>
              <a:spLocks noChangeShapeType="1"/>
            </p:cNvSpPr>
            <p:nvPr/>
          </p:nvSpPr>
          <p:spPr bwMode="auto">
            <a:xfrm flipH="1" flipV="1">
              <a:off x="3283323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1" name="Line 557"/>
            <p:cNvSpPr>
              <a:spLocks noChangeShapeType="1"/>
            </p:cNvSpPr>
            <p:nvPr/>
          </p:nvSpPr>
          <p:spPr bwMode="auto">
            <a:xfrm flipH="1">
              <a:off x="3446835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2" name="Line 558"/>
            <p:cNvSpPr>
              <a:spLocks noChangeShapeType="1"/>
            </p:cNvSpPr>
            <p:nvPr/>
          </p:nvSpPr>
          <p:spPr bwMode="auto">
            <a:xfrm flipH="1">
              <a:off x="3278560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3" name="Line 559"/>
            <p:cNvSpPr>
              <a:spLocks noChangeShapeType="1"/>
            </p:cNvSpPr>
            <p:nvPr/>
          </p:nvSpPr>
          <p:spPr bwMode="auto">
            <a:xfrm>
              <a:off x="1548185" y="3860751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4" name="Line 560"/>
            <p:cNvSpPr>
              <a:spLocks noChangeShapeType="1"/>
            </p:cNvSpPr>
            <p:nvPr/>
          </p:nvSpPr>
          <p:spPr bwMode="auto">
            <a:xfrm>
              <a:off x="1548185" y="3500388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5" name="Oval 561"/>
            <p:cNvSpPr>
              <a:spLocks noChangeArrowheads="1"/>
            </p:cNvSpPr>
            <p:nvPr/>
          </p:nvSpPr>
          <p:spPr bwMode="auto">
            <a:xfrm>
              <a:off x="1800598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6" name="Oval 562"/>
            <p:cNvSpPr>
              <a:spLocks noChangeArrowheads="1"/>
            </p:cNvSpPr>
            <p:nvPr/>
          </p:nvSpPr>
          <p:spPr bwMode="auto">
            <a:xfrm>
              <a:off x="1872035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7" name="Line 563"/>
            <p:cNvSpPr>
              <a:spLocks noChangeShapeType="1"/>
            </p:cNvSpPr>
            <p:nvPr/>
          </p:nvSpPr>
          <p:spPr bwMode="auto">
            <a:xfrm flipH="1">
              <a:off x="1767260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8" name="Line 564"/>
            <p:cNvSpPr>
              <a:spLocks noChangeShapeType="1"/>
            </p:cNvSpPr>
            <p:nvPr/>
          </p:nvSpPr>
          <p:spPr bwMode="auto">
            <a:xfrm flipH="1" flipV="1">
              <a:off x="1768848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9" name="Line 565"/>
            <p:cNvSpPr>
              <a:spLocks noChangeShapeType="1"/>
            </p:cNvSpPr>
            <p:nvPr/>
          </p:nvSpPr>
          <p:spPr bwMode="auto">
            <a:xfrm flipH="1">
              <a:off x="1932360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0" name="Line 566"/>
            <p:cNvSpPr>
              <a:spLocks noChangeShapeType="1"/>
            </p:cNvSpPr>
            <p:nvPr/>
          </p:nvSpPr>
          <p:spPr bwMode="auto">
            <a:xfrm flipH="1">
              <a:off x="1764085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1" name="Oval 567"/>
            <p:cNvSpPr>
              <a:spLocks noChangeArrowheads="1"/>
            </p:cNvSpPr>
            <p:nvPr/>
          </p:nvSpPr>
          <p:spPr bwMode="auto">
            <a:xfrm>
              <a:off x="2307010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2" name="Oval 568"/>
            <p:cNvSpPr>
              <a:spLocks noChangeArrowheads="1"/>
            </p:cNvSpPr>
            <p:nvPr/>
          </p:nvSpPr>
          <p:spPr bwMode="auto">
            <a:xfrm>
              <a:off x="2378448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3" name="Line 569"/>
            <p:cNvSpPr>
              <a:spLocks noChangeShapeType="1"/>
            </p:cNvSpPr>
            <p:nvPr/>
          </p:nvSpPr>
          <p:spPr bwMode="auto">
            <a:xfrm flipH="1">
              <a:off x="2273673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4" name="Line 570"/>
            <p:cNvSpPr>
              <a:spLocks noChangeShapeType="1"/>
            </p:cNvSpPr>
            <p:nvPr/>
          </p:nvSpPr>
          <p:spPr bwMode="auto">
            <a:xfrm flipH="1" flipV="1">
              <a:off x="2275260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5" name="Line 571"/>
            <p:cNvSpPr>
              <a:spLocks noChangeShapeType="1"/>
            </p:cNvSpPr>
            <p:nvPr/>
          </p:nvSpPr>
          <p:spPr bwMode="auto">
            <a:xfrm flipH="1">
              <a:off x="2438773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6" name="Line 572"/>
            <p:cNvSpPr>
              <a:spLocks noChangeShapeType="1"/>
            </p:cNvSpPr>
            <p:nvPr/>
          </p:nvSpPr>
          <p:spPr bwMode="auto">
            <a:xfrm flipH="1">
              <a:off x="2270498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7" name="Oval 573"/>
            <p:cNvSpPr>
              <a:spLocks noChangeArrowheads="1"/>
            </p:cNvSpPr>
            <p:nvPr/>
          </p:nvSpPr>
          <p:spPr bwMode="auto">
            <a:xfrm>
              <a:off x="2808660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8" name="Oval 574"/>
            <p:cNvSpPr>
              <a:spLocks noChangeArrowheads="1"/>
            </p:cNvSpPr>
            <p:nvPr/>
          </p:nvSpPr>
          <p:spPr bwMode="auto">
            <a:xfrm>
              <a:off x="2880098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9" name="Line 575"/>
            <p:cNvSpPr>
              <a:spLocks noChangeShapeType="1"/>
            </p:cNvSpPr>
            <p:nvPr/>
          </p:nvSpPr>
          <p:spPr bwMode="auto">
            <a:xfrm flipH="1">
              <a:off x="2775323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0" name="Line 576"/>
            <p:cNvSpPr>
              <a:spLocks noChangeShapeType="1"/>
            </p:cNvSpPr>
            <p:nvPr/>
          </p:nvSpPr>
          <p:spPr bwMode="auto">
            <a:xfrm flipH="1" flipV="1">
              <a:off x="2776910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1" name="Line 577"/>
            <p:cNvSpPr>
              <a:spLocks noChangeShapeType="1"/>
            </p:cNvSpPr>
            <p:nvPr/>
          </p:nvSpPr>
          <p:spPr bwMode="auto">
            <a:xfrm flipH="1">
              <a:off x="2940423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2" name="Line 578"/>
            <p:cNvSpPr>
              <a:spLocks noChangeShapeType="1"/>
            </p:cNvSpPr>
            <p:nvPr/>
          </p:nvSpPr>
          <p:spPr bwMode="auto">
            <a:xfrm flipH="1">
              <a:off x="2772148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3" name="Oval 579"/>
            <p:cNvSpPr>
              <a:spLocks noChangeArrowheads="1"/>
            </p:cNvSpPr>
            <p:nvPr/>
          </p:nvSpPr>
          <p:spPr bwMode="auto">
            <a:xfrm>
              <a:off x="3315073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4" name="Oval 580"/>
            <p:cNvSpPr>
              <a:spLocks noChangeArrowheads="1"/>
            </p:cNvSpPr>
            <p:nvPr/>
          </p:nvSpPr>
          <p:spPr bwMode="auto">
            <a:xfrm>
              <a:off x="3386510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5" name="Line 581"/>
            <p:cNvSpPr>
              <a:spLocks noChangeShapeType="1"/>
            </p:cNvSpPr>
            <p:nvPr/>
          </p:nvSpPr>
          <p:spPr bwMode="auto">
            <a:xfrm flipH="1">
              <a:off x="3281735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6" name="Line 582"/>
            <p:cNvSpPr>
              <a:spLocks noChangeShapeType="1"/>
            </p:cNvSpPr>
            <p:nvPr/>
          </p:nvSpPr>
          <p:spPr bwMode="auto">
            <a:xfrm flipH="1" flipV="1">
              <a:off x="3283323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7" name="Line 583"/>
            <p:cNvSpPr>
              <a:spLocks noChangeShapeType="1"/>
            </p:cNvSpPr>
            <p:nvPr/>
          </p:nvSpPr>
          <p:spPr bwMode="auto">
            <a:xfrm flipH="1">
              <a:off x="3446835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8" name="Line 584"/>
            <p:cNvSpPr>
              <a:spLocks noChangeShapeType="1"/>
            </p:cNvSpPr>
            <p:nvPr/>
          </p:nvSpPr>
          <p:spPr bwMode="auto">
            <a:xfrm flipH="1">
              <a:off x="3278560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9" name="Oval 585"/>
            <p:cNvSpPr>
              <a:spLocks noChangeArrowheads="1"/>
            </p:cNvSpPr>
            <p:nvPr/>
          </p:nvSpPr>
          <p:spPr bwMode="auto">
            <a:xfrm>
              <a:off x="1805360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0" name="Oval 586"/>
            <p:cNvSpPr>
              <a:spLocks noChangeArrowheads="1"/>
            </p:cNvSpPr>
            <p:nvPr/>
          </p:nvSpPr>
          <p:spPr bwMode="auto">
            <a:xfrm>
              <a:off x="1876798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1" name="Line 587"/>
            <p:cNvSpPr>
              <a:spLocks noChangeShapeType="1"/>
            </p:cNvSpPr>
            <p:nvPr/>
          </p:nvSpPr>
          <p:spPr bwMode="auto">
            <a:xfrm flipH="1">
              <a:off x="1772023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2" name="Line 588"/>
            <p:cNvSpPr>
              <a:spLocks noChangeShapeType="1"/>
            </p:cNvSpPr>
            <p:nvPr/>
          </p:nvSpPr>
          <p:spPr bwMode="auto">
            <a:xfrm flipH="1" flipV="1">
              <a:off x="1773610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3" name="Line 589"/>
            <p:cNvSpPr>
              <a:spLocks noChangeShapeType="1"/>
            </p:cNvSpPr>
            <p:nvPr/>
          </p:nvSpPr>
          <p:spPr bwMode="auto">
            <a:xfrm flipH="1">
              <a:off x="1937123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4" name="Line 590"/>
            <p:cNvSpPr>
              <a:spLocks noChangeShapeType="1"/>
            </p:cNvSpPr>
            <p:nvPr/>
          </p:nvSpPr>
          <p:spPr bwMode="auto">
            <a:xfrm flipH="1">
              <a:off x="1768848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5" name="Oval 591"/>
            <p:cNvSpPr>
              <a:spLocks noChangeArrowheads="1"/>
            </p:cNvSpPr>
            <p:nvPr/>
          </p:nvSpPr>
          <p:spPr bwMode="auto">
            <a:xfrm>
              <a:off x="2311773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6" name="Oval 592"/>
            <p:cNvSpPr>
              <a:spLocks noChangeArrowheads="1"/>
            </p:cNvSpPr>
            <p:nvPr/>
          </p:nvSpPr>
          <p:spPr bwMode="auto">
            <a:xfrm>
              <a:off x="2383210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7" name="Line 593"/>
            <p:cNvSpPr>
              <a:spLocks noChangeShapeType="1"/>
            </p:cNvSpPr>
            <p:nvPr/>
          </p:nvSpPr>
          <p:spPr bwMode="auto">
            <a:xfrm flipH="1">
              <a:off x="2278435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8" name="Line 594"/>
            <p:cNvSpPr>
              <a:spLocks noChangeShapeType="1"/>
            </p:cNvSpPr>
            <p:nvPr/>
          </p:nvSpPr>
          <p:spPr bwMode="auto">
            <a:xfrm flipH="1" flipV="1">
              <a:off x="2280023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9" name="Line 595"/>
            <p:cNvSpPr>
              <a:spLocks noChangeShapeType="1"/>
            </p:cNvSpPr>
            <p:nvPr/>
          </p:nvSpPr>
          <p:spPr bwMode="auto">
            <a:xfrm flipH="1">
              <a:off x="2443535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0" name="Line 596"/>
            <p:cNvSpPr>
              <a:spLocks noChangeShapeType="1"/>
            </p:cNvSpPr>
            <p:nvPr/>
          </p:nvSpPr>
          <p:spPr bwMode="auto">
            <a:xfrm flipH="1">
              <a:off x="2275260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1" name="Oval 597"/>
            <p:cNvSpPr>
              <a:spLocks noChangeArrowheads="1"/>
            </p:cNvSpPr>
            <p:nvPr/>
          </p:nvSpPr>
          <p:spPr bwMode="auto">
            <a:xfrm>
              <a:off x="2813423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2" name="Oval 598"/>
            <p:cNvSpPr>
              <a:spLocks noChangeArrowheads="1"/>
            </p:cNvSpPr>
            <p:nvPr/>
          </p:nvSpPr>
          <p:spPr bwMode="auto">
            <a:xfrm>
              <a:off x="2884860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3" name="Line 599"/>
            <p:cNvSpPr>
              <a:spLocks noChangeShapeType="1"/>
            </p:cNvSpPr>
            <p:nvPr/>
          </p:nvSpPr>
          <p:spPr bwMode="auto">
            <a:xfrm flipH="1">
              <a:off x="2780085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4" name="Line 600"/>
            <p:cNvSpPr>
              <a:spLocks noChangeShapeType="1"/>
            </p:cNvSpPr>
            <p:nvPr/>
          </p:nvSpPr>
          <p:spPr bwMode="auto">
            <a:xfrm flipH="1" flipV="1">
              <a:off x="2781673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5" name="Line 601"/>
            <p:cNvSpPr>
              <a:spLocks noChangeShapeType="1"/>
            </p:cNvSpPr>
            <p:nvPr/>
          </p:nvSpPr>
          <p:spPr bwMode="auto">
            <a:xfrm flipH="1">
              <a:off x="2945185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6" name="Line 602"/>
            <p:cNvSpPr>
              <a:spLocks noChangeShapeType="1"/>
            </p:cNvSpPr>
            <p:nvPr/>
          </p:nvSpPr>
          <p:spPr bwMode="auto">
            <a:xfrm flipH="1">
              <a:off x="2776910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7" name="Oval 603"/>
            <p:cNvSpPr>
              <a:spLocks noChangeArrowheads="1"/>
            </p:cNvSpPr>
            <p:nvPr/>
          </p:nvSpPr>
          <p:spPr bwMode="auto">
            <a:xfrm>
              <a:off x="3319835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8" name="Oval 604"/>
            <p:cNvSpPr>
              <a:spLocks noChangeArrowheads="1"/>
            </p:cNvSpPr>
            <p:nvPr/>
          </p:nvSpPr>
          <p:spPr bwMode="auto">
            <a:xfrm>
              <a:off x="3391273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9" name="Line 605"/>
            <p:cNvSpPr>
              <a:spLocks noChangeShapeType="1"/>
            </p:cNvSpPr>
            <p:nvPr/>
          </p:nvSpPr>
          <p:spPr bwMode="auto">
            <a:xfrm flipH="1">
              <a:off x="3286498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0" name="Line 606"/>
            <p:cNvSpPr>
              <a:spLocks noChangeShapeType="1"/>
            </p:cNvSpPr>
            <p:nvPr/>
          </p:nvSpPr>
          <p:spPr bwMode="auto">
            <a:xfrm flipH="1" flipV="1">
              <a:off x="3288085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1" name="Line 607"/>
            <p:cNvSpPr>
              <a:spLocks noChangeShapeType="1"/>
            </p:cNvSpPr>
            <p:nvPr/>
          </p:nvSpPr>
          <p:spPr bwMode="auto">
            <a:xfrm flipH="1">
              <a:off x="3451598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2" name="Line 608"/>
            <p:cNvSpPr>
              <a:spLocks noChangeShapeType="1"/>
            </p:cNvSpPr>
            <p:nvPr/>
          </p:nvSpPr>
          <p:spPr bwMode="auto">
            <a:xfrm flipH="1">
              <a:off x="3283323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4"/>
            <p:cNvSpPr txBox="1">
              <a:spLocks noChangeArrowheads="1"/>
            </p:cNvSpPr>
            <p:nvPr/>
          </p:nvSpPr>
          <p:spPr bwMode="auto">
            <a:xfrm>
              <a:off x="1848693" y="4960267"/>
              <a:ext cx="1787203" cy="3409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并行输入接口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>
              <a:endCxn id="236928" idx="1"/>
            </p:cNvCxnSpPr>
            <p:nvPr/>
          </p:nvCxnSpPr>
          <p:spPr bwMode="auto">
            <a:xfrm>
              <a:off x="395536" y="3995688"/>
              <a:ext cx="288032" cy="1402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直接箭头连接符 179"/>
            <p:cNvCxnSpPr>
              <a:stCxn id="177" idx="2"/>
            </p:cNvCxnSpPr>
            <p:nvPr/>
          </p:nvCxnSpPr>
          <p:spPr bwMode="auto">
            <a:xfrm rot="5400000">
              <a:off x="1496906" y="4199839"/>
              <a:ext cx="144021" cy="2346759"/>
            </a:xfrm>
            <a:prstGeom prst="bentConnector2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4" name="Text Box 7"/>
          <p:cNvSpPr txBox="1">
            <a:spLocks noChangeArrowheads="1"/>
          </p:cNvSpPr>
          <p:nvPr/>
        </p:nvSpPr>
        <p:spPr bwMode="auto">
          <a:xfrm>
            <a:off x="2555776" y="5805264"/>
            <a:ext cx="59766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软件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键盘扫描程序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按键</a:t>
            </a:r>
            <a:r>
              <a:rPr lang="zh-CN" altLang="en-US" b="1" dirty="0" smtClean="0">
                <a:latin typeface="宋体" panose="02010600030101010101" pitchFamily="2" charset="-122"/>
              </a:rPr>
              <a:t>检测、编码</a:t>
            </a:r>
            <a:r>
              <a:rPr lang="zh-CN" altLang="en-US" b="1" dirty="0">
                <a:latin typeface="宋体" panose="02010600030101010101" pitchFamily="2" charset="-122"/>
              </a:rPr>
              <a:t>转换</a:t>
            </a:r>
            <a:endParaRPr lang="zh-CN" altLang="en-US" b="1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4571878" y="1844824"/>
            <a:ext cx="4248594" cy="3888432"/>
            <a:chOff x="3059832" y="1556792"/>
            <a:chExt cx="4248594" cy="3888432"/>
          </a:xfrm>
        </p:grpSpPr>
        <p:sp>
          <p:nvSpPr>
            <p:cNvPr id="186" name="Text Box 611"/>
            <p:cNvSpPr txBox="1">
              <a:spLocks noChangeArrowheads="1"/>
            </p:cNvSpPr>
            <p:nvPr/>
          </p:nvSpPr>
          <p:spPr bwMode="auto">
            <a:xfrm>
              <a:off x="3203847" y="3140968"/>
              <a:ext cx="2016225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0,L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←1110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613"/>
            <p:cNvSpPr txBox="1">
              <a:spLocks noChangeArrowheads="1"/>
            </p:cNvSpPr>
            <p:nvPr/>
          </p:nvSpPr>
          <p:spPr bwMode="auto">
            <a:xfrm>
              <a:off x="3995489" y="2930177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88" name="AutoShape 614"/>
            <p:cNvSpPr>
              <a:spLocks noChangeArrowheads="1"/>
            </p:cNvSpPr>
            <p:nvPr/>
          </p:nvSpPr>
          <p:spPr bwMode="auto">
            <a:xfrm>
              <a:off x="3347864" y="2644427"/>
              <a:ext cx="1727200" cy="285750"/>
            </a:xfrm>
            <a:prstGeom prst="diamond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9" name="Text Box 615"/>
            <p:cNvSpPr txBox="1">
              <a:spLocks noChangeArrowheads="1"/>
            </p:cNvSpPr>
            <p:nvPr/>
          </p:nvSpPr>
          <p:spPr bwMode="auto">
            <a:xfrm>
              <a:off x="3203848" y="1777652"/>
              <a:ext cx="2016919" cy="28319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L(L=0000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90" name="Text Box 618"/>
            <p:cNvSpPr txBox="1">
              <a:spLocks noChangeArrowheads="1"/>
            </p:cNvSpPr>
            <p:nvPr/>
          </p:nvSpPr>
          <p:spPr bwMode="auto">
            <a:xfrm>
              <a:off x="3203848" y="2204864"/>
              <a:ext cx="2016919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1" name="Text Box 623"/>
            <p:cNvSpPr txBox="1">
              <a:spLocks noChangeArrowheads="1"/>
            </p:cNvSpPr>
            <p:nvPr/>
          </p:nvSpPr>
          <p:spPr bwMode="auto">
            <a:xfrm>
              <a:off x="5724129" y="3827884"/>
              <a:ext cx="12954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i←i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L&lt;&lt;</a:t>
              </a:r>
              <a:r>
                <a:rPr lang="zh-CN" altLang="en-US" sz="1800" b="1" baseline="-14000" dirty="0" smtClean="0">
                  <a:latin typeface="宋体" panose="02010600030101010101" pitchFamily="2" charset="-122"/>
                </a:rPr>
                <a:t>循环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624"/>
            <p:cNvSpPr txBox="1">
              <a:spLocks noChangeArrowheads="1"/>
            </p:cNvSpPr>
            <p:nvPr/>
          </p:nvSpPr>
          <p:spPr bwMode="auto">
            <a:xfrm>
              <a:off x="3203848" y="5015458"/>
              <a:ext cx="2518122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键号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k←i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对应列号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AutoShape 630"/>
            <p:cNvSpPr>
              <a:spLocks noChangeArrowheads="1"/>
            </p:cNvSpPr>
            <p:nvPr/>
          </p:nvSpPr>
          <p:spPr bwMode="auto">
            <a:xfrm>
              <a:off x="5724128" y="4578771"/>
              <a:ext cx="1295400" cy="28892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err="1" smtClean="0">
                  <a:latin typeface="+mn-ea"/>
                  <a:ea typeface="+mn-ea"/>
                </a:rPr>
                <a:t>i</a:t>
              </a:r>
              <a:r>
                <a:rPr lang="zh-CN" altLang="en-US" sz="1800" b="1" dirty="0" smtClean="0">
                  <a:latin typeface="+mn-ea"/>
                  <a:ea typeface="+mn-ea"/>
                </a:rPr>
                <a:t>＞</a:t>
              </a:r>
              <a:r>
                <a:rPr lang="en-US" altLang="zh-CN" sz="1800" b="1" dirty="0" smtClean="0">
                  <a:latin typeface="+mn-ea"/>
                  <a:ea typeface="+mn-ea"/>
                </a:rPr>
                <a:t>3?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4" name="Text Box 634"/>
            <p:cNvSpPr txBox="1">
              <a:spLocks noChangeArrowheads="1"/>
            </p:cNvSpPr>
            <p:nvPr/>
          </p:nvSpPr>
          <p:spPr bwMode="auto">
            <a:xfrm>
              <a:off x="6182717" y="4869284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5" name="Text Box 635"/>
            <p:cNvSpPr txBox="1">
              <a:spLocks noChangeArrowheads="1"/>
            </p:cNvSpPr>
            <p:nvPr/>
          </p:nvSpPr>
          <p:spPr bwMode="auto">
            <a:xfrm>
              <a:off x="3203848" y="2566640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6" name="Text Box 636"/>
            <p:cNvSpPr txBox="1">
              <a:spLocks noChangeArrowheads="1"/>
            </p:cNvSpPr>
            <p:nvPr/>
          </p:nvSpPr>
          <p:spPr bwMode="auto">
            <a:xfrm>
              <a:off x="6981428" y="4548609"/>
              <a:ext cx="144018" cy="174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97" name="Text Box 639"/>
            <p:cNvSpPr txBox="1">
              <a:spLocks noChangeArrowheads="1"/>
            </p:cNvSpPr>
            <p:nvPr/>
          </p:nvSpPr>
          <p:spPr bwMode="auto">
            <a:xfrm>
              <a:off x="3565574" y="3647306"/>
              <a:ext cx="12969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>
                  <a:latin typeface="宋体" panose="02010600030101010101" pitchFamily="2" charset="-122"/>
                </a:rPr>
                <a:t>L</a:t>
              </a:r>
            </a:p>
          </p:txBody>
        </p:sp>
        <p:sp>
          <p:nvSpPr>
            <p:cNvPr id="198" name="Text Box 641"/>
            <p:cNvSpPr txBox="1">
              <a:spLocks noChangeArrowheads="1"/>
            </p:cNvSpPr>
            <p:nvPr/>
          </p:nvSpPr>
          <p:spPr bwMode="auto">
            <a:xfrm>
              <a:off x="3565574" y="4079354"/>
              <a:ext cx="12969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9" name="AutoShape 650"/>
            <p:cNvSpPr>
              <a:spLocks noChangeArrowheads="1"/>
            </p:cNvSpPr>
            <p:nvPr/>
          </p:nvSpPr>
          <p:spPr bwMode="auto">
            <a:xfrm>
              <a:off x="3350468" y="4511402"/>
              <a:ext cx="1727200" cy="2857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200" name="直接箭头连接符 199"/>
            <p:cNvCxnSpPr>
              <a:stCxn id="189" idx="2"/>
              <a:endCxn id="190" idx="0"/>
            </p:cNvCxnSpPr>
            <p:nvPr/>
          </p:nvCxnSpPr>
          <p:spPr bwMode="auto">
            <a:xfrm>
              <a:off x="4212308" y="20608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211464" y="1556792"/>
              <a:ext cx="496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211464" y="2490614"/>
              <a:ext cx="844" cy="1538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直接箭头连接符 202"/>
            <p:cNvCxnSpPr>
              <a:stCxn id="188" idx="2"/>
              <a:endCxn id="186" idx="0"/>
            </p:cNvCxnSpPr>
            <p:nvPr/>
          </p:nvCxnSpPr>
          <p:spPr bwMode="auto">
            <a:xfrm>
              <a:off x="4211464" y="2930177"/>
              <a:ext cx="496" cy="2107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059832" y="1631602"/>
              <a:ext cx="11516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直接箭头连接符 106"/>
            <p:cNvCxnSpPr>
              <a:stCxn id="188" idx="1"/>
            </p:cNvCxnSpPr>
            <p:nvPr/>
          </p:nvCxnSpPr>
          <p:spPr bwMode="auto">
            <a:xfrm rot="10800000">
              <a:off x="3059832" y="1631602"/>
              <a:ext cx="288032" cy="11557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直接箭头连接符 106"/>
            <p:cNvCxnSpPr>
              <a:stCxn id="199" idx="3"/>
            </p:cNvCxnSpPr>
            <p:nvPr/>
          </p:nvCxnSpPr>
          <p:spPr bwMode="auto">
            <a:xfrm flipV="1">
              <a:off x="5077668" y="3647306"/>
              <a:ext cx="1294160" cy="1006971"/>
            </a:xfrm>
            <a:prstGeom prst="bentConnector3">
              <a:avLst>
                <a:gd name="adj1" fmla="val 199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直接箭头连接符 206"/>
            <p:cNvCxnSpPr>
              <a:stCxn id="186" idx="2"/>
              <a:endCxn id="197" idx="0"/>
            </p:cNvCxnSpPr>
            <p:nvPr/>
          </p:nvCxnSpPr>
          <p:spPr bwMode="auto">
            <a:xfrm>
              <a:off x="4211960" y="3429000"/>
              <a:ext cx="2108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直接箭头连接符 207"/>
            <p:cNvCxnSpPr>
              <a:stCxn id="197" idx="2"/>
              <a:endCxn id="198" idx="0"/>
            </p:cNvCxnSpPr>
            <p:nvPr/>
          </p:nvCxnSpPr>
          <p:spPr bwMode="auto">
            <a:xfrm>
              <a:off x="4214068" y="3936231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直接箭头连接符 208"/>
            <p:cNvCxnSpPr>
              <a:stCxn id="198" idx="2"/>
              <a:endCxn id="199" idx="0"/>
            </p:cNvCxnSpPr>
            <p:nvPr/>
          </p:nvCxnSpPr>
          <p:spPr bwMode="auto">
            <a:xfrm>
              <a:off x="4214068" y="4365104"/>
              <a:ext cx="0" cy="146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直接箭头连接符 209"/>
            <p:cNvCxnSpPr>
              <a:stCxn id="199" idx="2"/>
            </p:cNvCxnSpPr>
            <p:nvPr/>
          </p:nvCxnSpPr>
          <p:spPr bwMode="auto">
            <a:xfrm flipH="1">
              <a:off x="4213225" y="4797152"/>
              <a:ext cx="843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 Box 635"/>
            <p:cNvSpPr txBox="1">
              <a:spLocks noChangeArrowheads="1"/>
            </p:cNvSpPr>
            <p:nvPr/>
          </p:nvSpPr>
          <p:spPr bwMode="auto">
            <a:xfrm>
              <a:off x="3995936" y="4797276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4214069" y="5301208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直接箭头连接符 212"/>
            <p:cNvCxnSpPr>
              <a:endCxn id="191" idx="0"/>
            </p:cNvCxnSpPr>
            <p:nvPr/>
          </p:nvCxnSpPr>
          <p:spPr bwMode="auto">
            <a:xfrm>
              <a:off x="6371828" y="3645024"/>
              <a:ext cx="1" cy="1828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直接箭头连接符 213"/>
            <p:cNvCxnSpPr>
              <a:stCxn id="191" idx="2"/>
              <a:endCxn id="193" idx="0"/>
            </p:cNvCxnSpPr>
            <p:nvPr/>
          </p:nvCxnSpPr>
          <p:spPr bwMode="auto">
            <a:xfrm flipH="1">
              <a:off x="6371828" y="4404147"/>
              <a:ext cx="1" cy="1746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直接箭头连接符 214"/>
            <p:cNvCxnSpPr>
              <a:stCxn id="193" idx="2"/>
            </p:cNvCxnSpPr>
            <p:nvPr/>
          </p:nvCxnSpPr>
          <p:spPr bwMode="auto">
            <a:xfrm>
              <a:off x="6371828" y="4867696"/>
              <a:ext cx="248" cy="2174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4214070" y="3510335"/>
              <a:ext cx="29494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106"/>
            <p:cNvCxnSpPr>
              <a:stCxn id="193" idx="3"/>
            </p:cNvCxnSpPr>
            <p:nvPr/>
          </p:nvCxnSpPr>
          <p:spPr bwMode="auto">
            <a:xfrm flipV="1">
              <a:off x="7019528" y="3510335"/>
              <a:ext cx="144017" cy="121289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 flipV="1">
              <a:off x="4214070" y="1631603"/>
              <a:ext cx="309435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直接箭头连接符 106"/>
            <p:cNvCxnSpPr/>
            <p:nvPr/>
          </p:nvCxnSpPr>
          <p:spPr bwMode="auto">
            <a:xfrm rot="5400000" flipH="1" flipV="1">
              <a:off x="5113461" y="2890222"/>
              <a:ext cx="3453580" cy="936347"/>
            </a:xfrm>
            <a:prstGeom prst="bentConnector3">
              <a:avLst>
                <a:gd name="adj1" fmla="val -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Text Box 634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  <p:bldP spid="1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79512" y="4399944"/>
            <a:ext cx="42485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键盘接口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1EDE-438A-467D-AD24-4544B049ED6A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24497" name="Text Box 241"/>
          <p:cNvSpPr txBox="1">
            <a:spLocks noChangeArrowheads="1"/>
          </p:cNvSpPr>
          <p:nvPr/>
        </p:nvSpPr>
        <p:spPr bwMode="auto">
          <a:xfrm>
            <a:off x="179388" y="332656"/>
            <a:ext cx="8785225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计数器、译码器、</a:t>
            </a:r>
            <a:r>
              <a:rPr lang="en-US" altLang="zh-CN" b="1" dirty="0" smtClean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、单稳电路等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循环扫描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指定位置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编码转换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>
                <a:latin typeface="宋体" panose="02010600030101010101" pitchFamily="2" charset="-122"/>
              </a:rPr>
              <a:t>时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延控制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470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907704" y="1700808"/>
            <a:ext cx="5328592" cy="2664296"/>
            <a:chOff x="1403648" y="2852936"/>
            <a:chExt cx="5328592" cy="2664296"/>
          </a:xfrm>
        </p:grpSpPr>
        <p:sp>
          <p:nvSpPr>
            <p:cNvPr id="74" name="Rectangle 358"/>
            <p:cNvSpPr>
              <a:spLocks noChangeArrowheads="1"/>
            </p:cNvSpPr>
            <p:nvPr/>
          </p:nvSpPr>
          <p:spPr bwMode="auto">
            <a:xfrm>
              <a:off x="1403648" y="2852936"/>
              <a:ext cx="4248472" cy="26642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60"/>
            <p:cNvSpPr txBox="1">
              <a:spLocks noChangeArrowheads="1"/>
            </p:cNvSpPr>
            <p:nvPr/>
          </p:nvSpPr>
          <p:spPr bwMode="auto">
            <a:xfrm>
              <a:off x="6372200" y="3789040"/>
              <a:ext cx="360040" cy="1152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键盘接口</a:t>
              </a:r>
            </a:p>
          </p:txBody>
        </p:sp>
        <p:sp>
          <p:nvSpPr>
            <p:cNvPr id="76" name="Text Box 378"/>
            <p:cNvSpPr txBox="1">
              <a:spLocks noChangeArrowheads="1"/>
            </p:cNvSpPr>
            <p:nvPr/>
          </p:nvSpPr>
          <p:spPr bwMode="auto">
            <a:xfrm>
              <a:off x="2897039" y="4005064"/>
              <a:ext cx="1025674" cy="7920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4×4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键盘阵列</a:t>
              </a:r>
            </a:p>
          </p:txBody>
        </p:sp>
        <p:sp>
          <p:nvSpPr>
            <p:cNvPr id="77" name="Text Box 379"/>
            <p:cNvSpPr txBox="1">
              <a:spLocks noChangeArrowheads="1"/>
            </p:cNvSpPr>
            <p:nvPr/>
          </p:nvSpPr>
          <p:spPr bwMode="auto">
            <a:xfrm>
              <a:off x="4138613" y="4005064"/>
              <a:ext cx="360363" cy="792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8" name="Text Box 380"/>
            <p:cNvSpPr txBox="1">
              <a:spLocks noChangeArrowheads="1"/>
            </p:cNvSpPr>
            <p:nvPr/>
          </p:nvSpPr>
          <p:spPr bwMode="auto">
            <a:xfrm>
              <a:off x="2897039" y="3573710"/>
              <a:ext cx="1028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9" name="Text Box 390"/>
            <p:cNvSpPr txBox="1">
              <a:spLocks noChangeArrowheads="1"/>
            </p:cNvSpPr>
            <p:nvPr/>
          </p:nvSpPr>
          <p:spPr bwMode="auto">
            <a:xfrm>
              <a:off x="2897039" y="4941168"/>
              <a:ext cx="1025674" cy="284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单稳电路</a:t>
              </a:r>
            </a:p>
          </p:txBody>
        </p:sp>
        <p:sp>
          <p:nvSpPr>
            <p:cNvPr id="80" name="Text Box 391"/>
            <p:cNvSpPr txBox="1">
              <a:spLocks noChangeArrowheads="1"/>
            </p:cNvSpPr>
            <p:nvPr/>
          </p:nvSpPr>
          <p:spPr bwMode="auto">
            <a:xfrm>
              <a:off x="1547664" y="2924745"/>
              <a:ext cx="1152128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位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CNT</a:t>
              </a:r>
            </a:p>
          </p:txBody>
        </p:sp>
        <p:sp>
          <p:nvSpPr>
            <p:cNvPr id="81" name="Text Box 393"/>
            <p:cNvSpPr txBox="1">
              <a:spLocks noChangeArrowheads="1"/>
            </p:cNvSpPr>
            <p:nvPr/>
          </p:nvSpPr>
          <p:spPr bwMode="auto">
            <a:xfrm>
              <a:off x="4716016" y="2924745"/>
              <a:ext cx="815974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anose="02010600030101010101" pitchFamily="2" charset="-122"/>
                </a:rPr>
                <a:t>ROM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 CS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401"/>
            <p:cNvSpPr txBox="1">
              <a:spLocks noChangeArrowheads="1"/>
            </p:cNvSpPr>
            <p:nvPr/>
          </p:nvSpPr>
          <p:spPr bwMode="auto">
            <a:xfrm>
              <a:off x="1979389" y="4149081"/>
              <a:ext cx="360363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时钟发生器</a:t>
              </a:r>
            </a:p>
          </p:txBody>
        </p:sp>
        <p:sp>
          <p:nvSpPr>
            <p:cNvPr id="83" name="Line 418"/>
            <p:cNvSpPr>
              <a:spLocks noChangeShapeType="1"/>
            </p:cNvSpPr>
            <p:nvPr/>
          </p:nvSpPr>
          <p:spPr bwMode="auto">
            <a:xfrm>
              <a:off x="4860032" y="325325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28"/>
            <p:cNvSpPr txBox="1">
              <a:spLocks noChangeArrowheads="1"/>
            </p:cNvSpPr>
            <p:nvPr/>
          </p:nvSpPr>
          <p:spPr bwMode="auto">
            <a:xfrm>
              <a:off x="2051968" y="3717032"/>
              <a:ext cx="50380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5" name="Text Box 43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360362" cy="1152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86" name="Oval 460"/>
            <p:cNvSpPr>
              <a:spLocks noChangeArrowheads="1"/>
            </p:cNvSpPr>
            <p:nvPr/>
          </p:nvSpPr>
          <p:spPr bwMode="auto">
            <a:xfrm>
              <a:off x="4894506" y="3501578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3922713" y="41490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3923928" y="43014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 flipH="1">
              <a:off x="3923928" y="44371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H="1">
              <a:off x="3925143" y="45895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483768" y="5370041"/>
              <a:ext cx="24482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3861048"/>
              <a:ext cx="0" cy="1408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27585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491880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70790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6" name="直接箭头连接符 95"/>
            <p:cNvCxnSpPr>
              <a:stCxn id="76" idx="2"/>
              <a:endCxn id="79" idx="0"/>
            </p:cNvCxnSpPr>
            <p:nvPr/>
          </p:nvCxnSpPr>
          <p:spPr bwMode="auto">
            <a:xfrm>
              <a:off x="3409876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7" name="直接箭头连接符 96"/>
            <p:cNvCxnSpPr>
              <a:stCxn id="79" idx="2"/>
            </p:cNvCxnSpPr>
            <p:nvPr/>
          </p:nvCxnSpPr>
          <p:spPr bwMode="auto">
            <a:xfrm>
              <a:off x="3409876" y="5226025"/>
              <a:ext cx="0" cy="1471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8" name="直接箭头连接符 97"/>
            <p:cNvCxnSpPr>
              <a:stCxn id="82" idx="0"/>
            </p:cNvCxnSpPr>
            <p:nvPr/>
          </p:nvCxnSpPr>
          <p:spPr bwMode="auto">
            <a:xfrm flipH="1" flipV="1">
              <a:off x="2159570" y="3931468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2483768" y="3933056"/>
              <a:ext cx="0" cy="144016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2311970" y="3499419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699792" y="3384529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699792" y="3284984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699792" y="3140968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699792" y="3041423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347864" y="3041423"/>
              <a:ext cx="0" cy="5322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491880" y="3140968"/>
              <a:ext cx="0" cy="4327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4211960" y="3284984"/>
              <a:ext cx="0" cy="7169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4355976" y="3384529"/>
              <a:ext cx="0" cy="6173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9" name="直接箭头连接符 330"/>
            <p:cNvCxnSpPr/>
            <p:nvPr/>
          </p:nvCxnSpPr>
          <p:spPr bwMode="auto">
            <a:xfrm rot="5400000">
              <a:off x="1279624" y="4565278"/>
              <a:ext cx="1364010" cy="395882"/>
            </a:xfrm>
            <a:prstGeom prst="bentConnector3">
              <a:avLst>
                <a:gd name="adj1" fmla="val 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763688" y="5445224"/>
              <a:ext cx="36724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573017"/>
              <a:ext cx="0" cy="18002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2" name="直接箭头连接符 111"/>
            <p:cNvCxnSpPr>
              <a:endCxn id="85" idx="0"/>
            </p:cNvCxnSpPr>
            <p:nvPr/>
          </p:nvCxnSpPr>
          <p:spPr bwMode="auto">
            <a:xfrm>
              <a:off x="5328245" y="3501578"/>
              <a:ext cx="0" cy="2874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436096" y="4941565"/>
              <a:ext cx="0" cy="5036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4" name="直接箭头连接符 347"/>
            <p:cNvCxnSpPr/>
            <p:nvPr/>
          </p:nvCxnSpPr>
          <p:spPr bwMode="auto">
            <a:xfrm flipV="1">
              <a:off x="4932040" y="4943328"/>
              <a:ext cx="288032" cy="213865"/>
            </a:xfrm>
            <a:prstGeom prst="bentConnector3">
              <a:avLst>
                <a:gd name="adj1" fmla="val 9960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508426" y="4149080"/>
              <a:ext cx="863774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5508426" y="4589512"/>
              <a:ext cx="8637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7" name="Text Box 178"/>
            <p:cNvSpPr txBox="1">
              <a:spLocks noChangeArrowheads="1"/>
            </p:cNvSpPr>
            <p:nvPr/>
          </p:nvSpPr>
          <p:spPr bwMode="auto">
            <a:xfrm>
              <a:off x="5722168" y="3947527"/>
              <a:ext cx="506016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Data</a:t>
              </a:r>
              <a:endParaRPr lang="zh-CN" altLang="en-US" sz="1800" dirty="0">
                <a:latin typeface="+mn-lt"/>
              </a:endParaRPr>
            </a:p>
          </p:txBody>
        </p:sp>
        <p:sp>
          <p:nvSpPr>
            <p:cNvPr id="118" name="Text Box 178"/>
            <p:cNvSpPr txBox="1">
              <a:spLocks noChangeArrowheads="1"/>
            </p:cNvSpPr>
            <p:nvPr/>
          </p:nvSpPr>
          <p:spPr bwMode="auto">
            <a:xfrm>
              <a:off x="5652120" y="4379575"/>
              <a:ext cx="648072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Clock</a:t>
              </a:r>
              <a:endParaRPr lang="zh-CN" altLang="en-US" sz="1800" dirty="0">
                <a:latin typeface="+mn-lt"/>
              </a:endParaRPr>
            </a:p>
          </p:txBody>
        </p:sp>
      </p:grpSp>
      <p:sp>
        <p:nvSpPr>
          <p:cNvPr id="119" name="Text Box 241"/>
          <p:cNvSpPr txBox="1">
            <a:spLocks noChangeArrowheads="1"/>
          </p:cNvSpPr>
          <p:nvPr/>
        </p:nvSpPr>
        <p:spPr bwMode="auto">
          <a:xfrm>
            <a:off x="2555775" y="4401803"/>
            <a:ext cx="6408837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输出有效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有键按下时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暂停</a:t>
            </a:r>
            <a:r>
              <a:rPr lang="en-US" altLang="zh-CN" b="1" dirty="0">
                <a:latin typeface="宋体" panose="02010600030101010101" pitchFamily="2" charset="-122"/>
              </a:rPr>
              <a:t>CNT</a:t>
            </a:r>
            <a:r>
              <a:rPr lang="zh-CN" altLang="en-US" b="1" dirty="0">
                <a:latin typeface="宋体" panose="02010600030101010101" pitchFamily="2" charset="-122"/>
              </a:rPr>
              <a:t>、读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、启动传送</a:t>
            </a:r>
            <a:r>
              <a:rPr lang="zh-CN" altLang="en-US" b="1" dirty="0">
                <a:latin typeface="宋体" panose="02010600030101010101" pitchFamily="2" charset="-122"/>
              </a:rPr>
              <a:t>电路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输出无效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一定延时后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→恢复扫描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" name="Text Box 241"/>
          <p:cNvSpPr txBox="1">
            <a:spLocks noChangeArrowheads="1"/>
          </p:cNvSpPr>
          <p:nvPr/>
        </p:nvSpPr>
        <p:spPr bwMode="auto">
          <a:xfrm>
            <a:off x="2555776" y="5733256"/>
            <a:ext cx="640883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Vcc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Gnd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Clock</a:t>
            </a:r>
            <a:r>
              <a:rPr lang="en-US" altLang="zh-CN" b="1" dirty="0" smtClean="0">
                <a:latin typeface="宋体" panose="02010600030101010101" pitchFamily="2" charset="-122"/>
              </a:rPr>
              <a:t>/Data</a:t>
            </a:r>
          </a:p>
        </p:txBody>
      </p:sp>
      <p:sp>
        <p:nvSpPr>
          <p:cNvPr id="123" name="线形标注 2 122"/>
          <p:cNvSpPr/>
          <p:nvPr/>
        </p:nvSpPr>
        <p:spPr bwMode="auto">
          <a:xfrm>
            <a:off x="6737151" y="1844824"/>
            <a:ext cx="1723281" cy="581507"/>
          </a:xfrm>
          <a:prstGeom prst="borderCallout2">
            <a:avLst>
              <a:gd name="adj1" fmla="val 51383"/>
              <a:gd name="adj2" fmla="val -311"/>
              <a:gd name="adj3" fmla="val 52121"/>
              <a:gd name="adj4" fmla="val -7995"/>
              <a:gd name="adj5" fmla="val 159684"/>
              <a:gd name="adj6" fmla="val -4110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常增设缓冲器</a:t>
            </a:r>
            <a:endParaRPr lang="en-US" altLang="zh-CN" sz="1800" b="1" dirty="0" smtClean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传送与扫描并行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4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37B9-C83D-4AFE-9E36-2B4C25FB3AE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鼠标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 smtClean="0">
                <a:latin typeface="宋体" panose="02010600030101010101" pitchFamily="2" charset="-122"/>
              </a:rPr>
              <a:t>机械式、光电式、触摸式等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机械式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鼠标组成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原理：</a:t>
            </a:r>
          </a:p>
        </p:txBody>
      </p:sp>
      <p:sp>
        <p:nvSpPr>
          <p:cNvPr id="227479" name="Text Box 151"/>
          <p:cNvSpPr txBox="1">
            <a:spLocks noChangeArrowheads="1"/>
          </p:cNvSpPr>
          <p:nvPr/>
        </p:nvSpPr>
        <p:spPr bwMode="auto">
          <a:xfrm>
            <a:off x="179388" y="446342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光电式鼠标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用</a:t>
            </a:r>
            <a:r>
              <a:rPr lang="zh-CN" altLang="en-US" b="1" u="sng" dirty="0">
                <a:solidFill>
                  <a:srgbClr val="990099"/>
                </a:solidFill>
              </a:rPr>
              <a:t>带网格反射板</a:t>
            </a:r>
            <a:r>
              <a:rPr lang="zh-CN" altLang="en-US" b="1" dirty="0"/>
              <a:t>代替滚球、光栅</a:t>
            </a:r>
            <a:r>
              <a:rPr lang="zh-CN" altLang="en-US" b="1" dirty="0" smtClean="0"/>
              <a:t>盘</a:t>
            </a:r>
            <a:endParaRPr lang="en-US" altLang="zh-CN" b="1" dirty="0" smtClean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27562" name="Text Box 234"/>
          <p:cNvSpPr txBox="1">
            <a:spLocks noChangeArrowheads="1"/>
          </p:cNvSpPr>
          <p:nvPr/>
        </p:nvSpPr>
        <p:spPr bwMode="auto">
          <a:xfrm>
            <a:off x="179388" y="1700808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鼠标</a:t>
            </a:r>
            <a:r>
              <a:rPr lang="zh-CN" altLang="en-US" b="1" dirty="0">
                <a:latin typeface="宋体" panose="02010600030101010101" pitchFamily="2" charset="-122"/>
              </a:rPr>
              <a:t>移动→滚球滚动→滚轴</a:t>
            </a:r>
            <a:r>
              <a:rPr lang="zh-CN" altLang="en-US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栅</a:t>
            </a:r>
            <a:r>
              <a:rPr lang="zh-CN" altLang="en-US" sz="2000" b="1" dirty="0">
                <a:latin typeface="宋体" panose="02010600030101010101" pitchFamily="2" charset="-122"/>
              </a:rPr>
              <a:t>盘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zh-CN" altLang="en-US" b="1" dirty="0">
                <a:latin typeface="宋体" panose="02010600030101010101" pitchFamily="2" charset="-122"/>
              </a:rPr>
              <a:t>计数器变化</a:t>
            </a:r>
            <a:endParaRPr lang="zh-CN" altLang="en-US" b="1" dirty="0"/>
          </a:p>
        </p:txBody>
      </p:sp>
      <p:sp>
        <p:nvSpPr>
          <p:cNvPr id="227565" name="Text Box 237"/>
          <p:cNvSpPr txBox="1">
            <a:spLocks noChangeArrowheads="1"/>
          </p:cNvSpPr>
          <p:nvPr/>
        </p:nvSpPr>
        <p:spPr bwMode="auto">
          <a:xfrm>
            <a:off x="2051719" y="5364687"/>
            <a:ext cx="691289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鼠标移动→图像变化</a:t>
            </a:r>
            <a:r>
              <a:rPr lang="zh-CN" altLang="en-US" b="1" dirty="0" smtClean="0">
                <a:latin typeface="宋体" panose="02010600030101010101" pitchFamily="2" charset="-122"/>
              </a:rPr>
              <a:t>→分析图像</a:t>
            </a:r>
            <a:r>
              <a:rPr lang="zh-CN" altLang="en-US" b="1" dirty="0">
                <a:latin typeface="宋体" panose="02010600030101010101" pitchFamily="2" charset="-122"/>
              </a:rPr>
              <a:t>→计数器变化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51520" y="2277094"/>
            <a:ext cx="4681165" cy="2232026"/>
            <a:chOff x="-180602" y="2220897"/>
            <a:chExt cx="4681165" cy="2232026"/>
          </a:xfrm>
        </p:grpSpPr>
        <p:sp>
          <p:nvSpPr>
            <p:cNvPr id="227496" name="Rectangle 168"/>
            <p:cNvSpPr>
              <a:spLocks noChangeArrowheads="1"/>
            </p:cNvSpPr>
            <p:nvPr/>
          </p:nvSpPr>
          <p:spPr bwMode="auto">
            <a:xfrm>
              <a:off x="971526" y="2220897"/>
              <a:ext cx="331313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7" name="Oval 169"/>
            <p:cNvSpPr>
              <a:spLocks noChangeArrowheads="1"/>
            </p:cNvSpPr>
            <p:nvPr/>
          </p:nvSpPr>
          <p:spPr bwMode="auto">
            <a:xfrm>
              <a:off x="2555875" y="3660760"/>
              <a:ext cx="863600" cy="7921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8" name="Rectangle 170"/>
            <p:cNvSpPr>
              <a:spLocks noChangeArrowheads="1"/>
            </p:cNvSpPr>
            <p:nvPr/>
          </p:nvSpPr>
          <p:spPr bwMode="auto">
            <a:xfrm>
              <a:off x="2484438" y="3660760"/>
              <a:ext cx="71438" cy="57785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9" name="Rectangle 171"/>
            <p:cNvSpPr>
              <a:spLocks noChangeArrowheads="1"/>
            </p:cNvSpPr>
            <p:nvPr/>
          </p:nvSpPr>
          <p:spPr bwMode="auto">
            <a:xfrm>
              <a:off x="2843213" y="3589322"/>
              <a:ext cx="649288" cy="73025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0" name="Rectangle 172" descr="宽上对角线"/>
            <p:cNvSpPr>
              <a:spLocks noChangeArrowheads="1"/>
            </p:cNvSpPr>
            <p:nvPr/>
          </p:nvSpPr>
          <p:spPr bwMode="auto">
            <a:xfrm>
              <a:off x="3492500" y="3303572"/>
              <a:ext cx="71438" cy="646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1" name="Rectangle 173" descr="宽上对角线"/>
            <p:cNvSpPr>
              <a:spLocks noChangeArrowheads="1"/>
            </p:cNvSpPr>
            <p:nvPr/>
          </p:nvSpPr>
          <p:spPr bwMode="auto">
            <a:xfrm>
              <a:off x="2268538" y="3587735"/>
              <a:ext cx="503238" cy="746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2" name="Line 174"/>
            <p:cNvSpPr>
              <a:spLocks noChangeShapeType="1"/>
            </p:cNvSpPr>
            <p:nvPr/>
          </p:nvSpPr>
          <p:spPr bwMode="auto">
            <a:xfrm>
              <a:off x="2339975" y="3444860"/>
              <a:ext cx="0" cy="4318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3" name="Line 175"/>
            <p:cNvSpPr>
              <a:spLocks noChangeShapeType="1"/>
            </p:cNvSpPr>
            <p:nvPr/>
          </p:nvSpPr>
          <p:spPr bwMode="auto">
            <a:xfrm flipH="1" flipV="1">
              <a:off x="3276600" y="3371835"/>
              <a:ext cx="431800" cy="15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4" name="Text Box 176"/>
            <p:cNvSpPr txBox="1">
              <a:spLocks noChangeArrowheads="1"/>
            </p:cNvSpPr>
            <p:nvPr/>
          </p:nvSpPr>
          <p:spPr bwMode="auto">
            <a:xfrm>
              <a:off x="3706813" y="3230547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05" name="Line 177"/>
            <p:cNvSpPr>
              <a:spLocks noChangeShapeType="1"/>
            </p:cNvSpPr>
            <p:nvPr/>
          </p:nvSpPr>
          <p:spPr bwMode="auto">
            <a:xfrm flipV="1">
              <a:off x="899518" y="4019534"/>
              <a:ext cx="1080095" cy="180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6" name="Text Box 178"/>
            <p:cNvSpPr txBox="1">
              <a:spLocks noChangeArrowheads="1"/>
            </p:cNvSpPr>
            <p:nvPr/>
          </p:nvSpPr>
          <p:spPr bwMode="auto">
            <a:xfrm>
              <a:off x="-180602" y="4019535"/>
              <a:ext cx="108012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光电传感器</a:t>
              </a:r>
            </a:p>
          </p:txBody>
        </p:sp>
        <p:sp>
          <p:nvSpPr>
            <p:cNvPr id="227507" name="Line 179"/>
            <p:cNvSpPr>
              <a:spLocks noChangeShapeType="1"/>
            </p:cNvSpPr>
            <p:nvPr/>
          </p:nvSpPr>
          <p:spPr bwMode="auto">
            <a:xfrm flipV="1">
              <a:off x="755502" y="3619827"/>
              <a:ext cx="1441376" cy="1123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8" name="Text Box 180"/>
            <p:cNvSpPr txBox="1">
              <a:spLocks noChangeArrowheads="1"/>
            </p:cNvSpPr>
            <p:nvPr/>
          </p:nvSpPr>
          <p:spPr bwMode="auto">
            <a:xfrm>
              <a:off x="35422" y="3587735"/>
              <a:ext cx="72008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光栅盘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509" name="Text Box 181"/>
            <p:cNvSpPr txBox="1">
              <a:spLocks noChangeArrowheads="1"/>
            </p:cNvSpPr>
            <p:nvPr/>
          </p:nvSpPr>
          <p:spPr bwMode="auto">
            <a:xfrm>
              <a:off x="29152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0" name="Line 182"/>
            <p:cNvSpPr>
              <a:spLocks noChangeShapeType="1"/>
            </p:cNvSpPr>
            <p:nvPr/>
          </p:nvSpPr>
          <p:spPr bwMode="auto">
            <a:xfrm flipH="1" flipV="1">
              <a:off x="3132138" y="3084497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1" name="Text Box 183"/>
            <p:cNvSpPr txBox="1">
              <a:spLocks noChangeArrowheads="1"/>
            </p:cNvSpPr>
            <p:nvPr/>
          </p:nvSpPr>
          <p:spPr bwMode="auto">
            <a:xfrm>
              <a:off x="18357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2" name="Line 184"/>
            <p:cNvSpPr>
              <a:spLocks noChangeShapeType="1"/>
            </p:cNvSpPr>
            <p:nvPr/>
          </p:nvSpPr>
          <p:spPr bwMode="auto">
            <a:xfrm flipH="1" flipV="1">
              <a:off x="2049463" y="3084497"/>
              <a:ext cx="1588" cy="7921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3" name="Rectangle 185"/>
            <p:cNvSpPr>
              <a:spLocks noChangeArrowheads="1"/>
            </p:cNvSpPr>
            <p:nvPr/>
          </p:nvSpPr>
          <p:spPr bwMode="auto">
            <a:xfrm rot="1500000">
              <a:off x="3382963" y="4129072"/>
              <a:ext cx="73025" cy="142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14" name="Line 186"/>
            <p:cNvSpPr>
              <a:spLocks noChangeShapeType="1"/>
            </p:cNvSpPr>
            <p:nvPr/>
          </p:nvSpPr>
          <p:spPr bwMode="auto">
            <a:xfrm flipH="1">
              <a:off x="3438525" y="4235435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 flipH="1">
              <a:off x="3511550" y="4235435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 flipH="1">
              <a:off x="3511550" y="4306872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 flipH="1">
              <a:off x="3584575" y="4306872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 flipH="1">
              <a:off x="3582988" y="4379897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 flipH="1" flipV="1">
              <a:off x="2266702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 flipH="1" flipV="1">
              <a:off x="3347790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1" name="Text Box 193"/>
            <p:cNvSpPr txBox="1">
              <a:spLocks noChangeArrowheads="1"/>
            </p:cNvSpPr>
            <p:nvPr/>
          </p:nvSpPr>
          <p:spPr bwMode="auto">
            <a:xfrm>
              <a:off x="2122488" y="2362185"/>
              <a:ext cx="1729358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3851846" y="2436797"/>
              <a:ext cx="6487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3851846" y="2581260"/>
              <a:ext cx="6487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1074737" y="2365360"/>
              <a:ext cx="615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25" name="Text Box 197"/>
            <p:cNvSpPr txBox="1">
              <a:spLocks noChangeArrowheads="1"/>
            </p:cNvSpPr>
            <p:nvPr/>
          </p:nvSpPr>
          <p:spPr bwMode="auto">
            <a:xfrm>
              <a:off x="2122488" y="3155935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26" name="Rectangle 198"/>
            <p:cNvSpPr>
              <a:spLocks noChangeArrowheads="1"/>
            </p:cNvSpPr>
            <p:nvPr/>
          </p:nvSpPr>
          <p:spPr bwMode="auto">
            <a:xfrm>
              <a:off x="2843213" y="3230547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7" name="Rectangle 199"/>
            <p:cNvSpPr>
              <a:spLocks noChangeArrowheads="1"/>
            </p:cNvSpPr>
            <p:nvPr/>
          </p:nvSpPr>
          <p:spPr bwMode="auto">
            <a:xfrm>
              <a:off x="1979613" y="3876660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8" name="Line 200"/>
            <p:cNvSpPr>
              <a:spLocks noChangeShapeType="1"/>
            </p:cNvSpPr>
            <p:nvPr/>
          </p:nvSpPr>
          <p:spPr bwMode="auto">
            <a:xfrm flipV="1">
              <a:off x="1690713" y="2509822"/>
              <a:ext cx="4317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971526" y="2220897"/>
              <a:ext cx="331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0" name="Line 202"/>
            <p:cNvSpPr>
              <a:spLocks noChangeShapeType="1"/>
            </p:cNvSpPr>
            <p:nvPr/>
          </p:nvSpPr>
          <p:spPr bwMode="auto">
            <a:xfrm>
              <a:off x="42862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3248025" y="4381485"/>
              <a:ext cx="103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 flipH="1">
              <a:off x="971525" y="4381485"/>
              <a:ext cx="175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3" name="Line 205"/>
            <p:cNvSpPr>
              <a:spLocks noChangeShapeType="1"/>
            </p:cNvSpPr>
            <p:nvPr/>
          </p:nvSpPr>
          <p:spPr bwMode="auto">
            <a:xfrm>
              <a:off x="971526" y="2220897"/>
              <a:ext cx="0" cy="2157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931860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931860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17768" y="2277094"/>
            <a:ext cx="3502704" cy="2230438"/>
            <a:chOff x="4885646" y="2220897"/>
            <a:chExt cx="3502704" cy="2230438"/>
          </a:xfrm>
        </p:grpSpPr>
        <p:sp>
          <p:nvSpPr>
            <p:cNvPr id="227535" name="Rectangle 207"/>
            <p:cNvSpPr>
              <a:spLocks noChangeArrowheads="1"/>
            </p:cNvSpPr>
            <p:nvPr/>
          </p:nvSpPr>
          <p:spPr bwMode="auto">
            <a:xfrm>
              <a:off x="4932363" y="2220897"/>
              <a:ext cx="324008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6" name="Text Box 208"/>
            <p:cNvSpPr txBox="1">
              <a:spLocks noChangeArrowheads="1"/>
            </p:cNvSpPr>
            <p:nvPr/>
          </p:nvSpPr>
          <p:spPr bwMode="auto">
            <a:xfrm>
              <a:off x="7091363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7" name="Text Box 209"/>
            <p:cNvSpPr txBox="1">
              <a:spLocks noChangeArrowheads="1"/>
            </p:cNvSpPr>
            <p:nvPr/>
          </p:nvSpPr>
          <p:spPr bwMode="auto">
            <a:xfrm>
              <a:off x="5938838" y="2795572"/>
              <a:ext cx="935037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 flipH="1" flipV="1">
              <a:off x="6443663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9" name="Line 211"/>
            <p:cNvSpPr>
              <a:spLocks noChangeShapeType="1"/>
            </p:cNvSpPr>
            <p:nvPr/>
          </p:nvSpPr>
          <p:spPr bwMode="auto">
            <a:xfrm flipH="1" flipV="1">
              <a:off x="7596188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0" name="Text Box 212"/>
            <p:cNvSpPr txBox="1">
              <a:spLocks noChangeArrowheads="1"/>
            </p:cNvSpPr>
            <p:nvPr/>
          </p:nvSpPr>
          <p:spPr bwMode="auto">
            <a:xfrm>
              <a:off x="5938838" y="2362185"/>
              <a:ext cx="2089150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 flipV="1">
              <a:off x="8027988" y="2436797"/>
              <a:ext cx="3603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8027988" y="2579672"/>
              <a:ext cx="3603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3" name="Text Box 215"/>
            <p:cNvSpPr txBox="1">
              <a:spLocks noChangeArrowheads="1"/>
            </p:cNvSpPr>
            <p:nvPr/>
          </p:nvSpPr>
          <p:spPr bwMode="auto">
            <a:xfrm>
              <a:off x="5028522" y="2363772"/>
              <a:ext cx="622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 flipV="1">
              <a:off x="5653088" y="2508234"/>
              <a:ext cx="287337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6114930" y="3298810"/>
              <a:ext cx="1697355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信号处理器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DSP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 flipH="1" flipV="1">
              <a:off x="6443663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 flipH="1" flipV="1">
              <a:off x="7596188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8" name="Text Box 220"/>
            <p:cNvSpPr txBox="1">
              <a:spLocks noChangeArrowheads="1"/>
            </p:cNvSpPr>
            <p:nvPr/>
          </p:nvSpPr>
          <p:spPr bwMode="auto">
            <a:xfrm>
              <a:off x="6227763" y="3660760"/>
              <a:ext cx="1512887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微型光学镜头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9" name="Text Box 221"/>
            <p:cNvSpPr txBox="1">
              <a:spLocks noChangeArrowheads="1"/>
            </p:cNvSpPr>
            <p:nvPr/>
          </p:nvSpPr>
          <p:spPr bwMode="auto">
            <a:xfrm rot="960000">
              <a:off x="5580063" y="3948097"/>
              <a:ext cx="504825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50" name="Oval 222"/>
            <p:cNvSpPr>
              <a:spLocks noChangeArrowheads="1"/>
            </p:cNvSpPr>
            <p:nvPr/>
          </p:nvSpPr>
          <p:spPr bwMode="auto">
            <a:xfrm>
              <a:off x="6588125" y="4308460"/>
              <a:ext cx="792162" cy="1428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4932363" y="2220897"/>
              <a:ext cx="3240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81724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7380288" y="4379897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 flipH="1">
              <a:off x="4932363" y="4379897"/>
              <a:ext cx="165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4932363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 flipH="1" flipV="1">
              <a:off x="68770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 flipH="1" flipV="1">
              <a:off x="73088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 flipH="1" flipV="1">
              <a:off x="70929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 flipH="1" flipV="1">
              <a:off x="6659563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6084888" y="4090972"/>
              <a:ext cx="431800" cy="1444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885646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885646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79512" y="5818801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*鼠标接口：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与键盘相同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479" grpId="0"/>
      <p:bldP spid="227562" grpId="0"/>
      <p:bldP spid="227565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输出设备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了解术语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显示器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种类：</a:t>
            </a:r>
            <a:r>
              <a:rPr lang="zh-CN" altLang="en-US" b="1" dirty="0">
                <a:latin typeface="宋体" panose="02010600030101010101" pitchFamily="2" charset="-122"/>
              </a:rPr>
              <a:t>阴极射线管</a:t>
            </a:r>
            <a:r>
              <a:rPr lang="en-US" altLang="zh-CN" b="1" dirty="0">
                <a:latin typeface="宋体" panose="02010600030101010101" pitchFamily="2" charset="-122"/>
              </a:rPr>
              <a:t>(CRT)</a:t>
            </a:r>
            <a:r>
              <a:rPr lang="zh-CN" altLang="en-US" b="1" dirty="0">
                <a:latin typeface="宋体" panose="02010600030101010101" pitchFamily="2" charset="-122"/>
              </a:rPr>
              <a:t>、液晶</a:t>
            </a:r>
            <a:r>
              <a:rPr lang="en-US" altLang="zh-CN" b="1" dirty="0">
                <a:latin typeface="宋体" panose="02010600030101010101" pitchFamily="2" charset="-122"/>
              </a:rPr>
              <a:t>(LCD)</a:t>
            </a:r>
            <a:r>
              <a:rPr lang="zh-CN" altLang="en-US" b="1" dirty="0">
                <a:latin typeface="宋体" panose="02010600030101010101" pitchFamily="2" charset="-122"/>
              </a:rPr>
              <a:t>、等离子</a:t>
            </a:r>
            <a:r>
              <a:rPr lang="en-US" altLang="zh-CN" b="1" dirty="0">
                <a:latin typeface="宋体" panose="02010600030101010101" pitchFamily="2" charset="-122"/>
              </a:rPr>
              <a:t>(PDP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技术指标：</a:t>
            </a:r>
            <a:r>
              <a:rPr lang="zh-CN" altLang="en-US" b="1" dirty="0">
                <a:latin typeface="宋体" panose="02010600030101010101" pitchFamily="2" charset="-122"/>
              </a:rPr>
              <a:t>分辨率、灰度级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彩色包含颜色、亮度、饱和度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23200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材料：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物理特性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棒状长分子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结构</a:t>
            </a:r>
            <a:r>
              <a:rPr lang="zh-CN" altLang="en-US" b="1" dirty="0" smtClean="0">
                <a:latin typeface="宋体" panose="02010600030101010101" pitchFamily="2" charset="-122"/>
              </a:rPr>
              <a:t>，沿长轴方向平行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排列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晶</a:t>
            </a:r>
            <a:r>
              <a:rPr lang="zh-CN" altLang="en-US" sz="1800" b="1" dirty="0">
                <a:latin typeface="宋体" panose="02010600030101010101" pitchFamily="2" charset="-122"/>
              </a:rPr>
              <a:t>状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u="sng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光学特性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旋光性、</a:t>
            </a:r>
            <a:r>
              <a:rPr lang="zh-CN" altLang="en-US" b="1" dirty="0">
                <a:latin typeface="宋体" panose="02010600030101010101" pitchFamily="2" charset="-122"/>
              </a:rPr>
              <a:t>透光</a:t>
            </a:r>
            <a:r>
              <a:rPr lang="zh-CN" altLang="en-US" b="1" dirty="0" smtClean="0">
                <a:latin typeface="宋体" panose="02010600030101010101" pitchFamily="2" charset="-122"/>
              </a:rPr>
              <a:t>性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4716016" y="3212976"/>
            <a:ext cx="4248596" cy="1944216"/>
            <a:chOff x="4716016" y="3140968"/>
            <a:chExt cx="4248596" cy="1944216"/>
          </a:xfrm>
        </p:grpSpPr>
        <p:sp>
          <p:nvSpPr>
            <p:cNvPr id="382" name="Text Box 481"/>
            <p:cNvSpPr txBox="1">
              <a:spLocks noChangeArrowheads="1"/>
            </p:cNvSpPr>
            <p:nvPr/>
          </p:nvSpPr>
          <p:spPr bwMode="auto">
            <a:xfrm>
              <a:off x="5796135" y="4421994"/>
              <a:ext cx="3168477" cy="663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分子排列方向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倾向</a:t>
              </a:r>
              <a:r>
                <a:rPr lang="zh-CN" altLang="en-US" sz="1800" b="1" dirty="0" smtClean="0"/>
                <a:t>于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电场方向</a:t>
              </a:r>
              <a:endParaRPr lang="en-US" altLang="zh-CN" sz="1800" b="1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倾向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角度</a:t>
              </a:r>
              <a:r>
                <a:rPr lang="zh-CN" altLang="en-US" sz="1800" b="1" dirty="0" smtClean="0">
                  <a:latin typeface="+mn-ea"/>
                  <a:ea typeface="+mn-ea"/>
                </a:rPr>
                <a:t>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U</a:t>
              </a:r>
              <a:r>
                <a:rPr lang="en-US" altLang="zh-CN" sz="1800" b="1" baseline="-18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+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800" b="1" dirty="0" smtClean="0">
                  <a:latin typeface="+mn-ea"/>
                  <a:ea typeface="+mn-ea"/>
                </a:rPr>
                <a:t>影响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83" name="直接连接符 382"/>
            <p:cNvCxnSpPr/>
            <p:nvPr/>
          </p:nvCxnSpPr>
          <p:spPr bwMode="auto">
            <a:xfrm flipV="1">
              <a:off x="6084168" y="38879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直接连接符 399"/>
            <p:cNvCxnSpPr/>
            <p:nvPr/>
          </p:nvCxnSpPr>
          <p:spPr bwMode="auto">
            <a:xfrm flipV="1">
              <a:off x="4716016" y="329018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任意多边形 400"/>
            <p:cNvSpPr/>
            <p:nvPr/>
          </p:nvSpPr>
          <p:spPr bwMode="auto">
            <a:xfrm>
              <a:off x="4848527" y="424603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4954900" y="435258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5004048" y="425502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053196" y="426691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4912990" y="444046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5102344" y="434227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879082" y="450876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5311130" y="443364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直接连接符 408"/>
            <p:cNvCxnSpPr/>
            <p:nvPr/>
          </p:nvCxnSpPr>
          <p:spPr bwMode="auto">
            <a:xfrm>
              <a:off x="5265791" y="443364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5223882" y="445650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5398378" y="439142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352657" y="442150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178259" y="447792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Text Box 449"/>
            <p:cNvSpPr txBox="1">
              <a:spLocks noChangeArrowheads="1"/>
            </p:cNvSpPr>
            <p:nvPr/>
          </p:nvSpPr>
          <p:spPr bwMode="auto">
            <a:xfrm>
              <a:off x="4875205" y="3979179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29" name="Text Box 449"/>
            <p:cNvSpPr txBox="1">
              <a:spLocks noChangeArrowheads="1"/>
            </p:cNvSpPr>
            <p:nvPr/>
          </p:nvSpPr>
          <p:spPr bwMode="auto">
            <a:xfrm>
              <a:off x="8187573" y="371427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32" name="任意多边形 431"/>
            <p:cNvSpPr/>
            <p:nvPr/>
          </p:nvSpPr>
          <p:spPr bwMode="auto">
            <a:xfrm>
              <a:off x="8028384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3" name="直接连接符 432"/>
            <p:cNvCxnSpPr/>
            <p:nvPr/>
          </p:nvCxnSpPr>
          <p:spPr bwMode="auto">
            <a:xfrm>
              <a:off x="8134757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8183905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直接连接符 434"/>
            <p:cNvCxnSpPr/>
            <p:nvPr/>
          </p:nvCxnSpPr>
          <p:spPr bwMode="auto">
            <a:xfrm>
              <a:off x="8233053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直接连接符 435"/>
            <p:cNvCxnSpPr/>
            <p:nvPr/>
          </p:nvCxnSpPr>
          <p:spPr bwMode="auto">
            <a:xfrm>
              <a:off x="8092847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直接连接符 436"/>
            <p:cNvCxnSpPr/>
            <p:nvPr/>
          </p:nvCxnSpPr>
          <p:spPr bwMode="auto">
            <a:xfrm flipH="1">
              <a:off x="8282201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直接连接符 437"/>
            <p:cNvCxnSpPr/>
            <p:nvPr/>
          </p:nvCxnSpPr>
          <p:spPr bwMode="auto">
            <a:xfrm>
              <a:off x="8058939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直接连接符 438"/>
            <p:cNvCxnSpPr/>
            <p:nvPr/>
          </p:nvCxnSpPr>
          <p:spPr bwMode="auto">
            <a:xfrm>
              <a:off x="8490987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直接连接符 439"/>
            <p:cNvCxnSpPr/>
            <p:nvPr/>
          </p:nvCxnSpPr>
          <p:spPr bwMode="auto">
            <a:xfrm>
              <a:off x="8445648" y="340057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直接连接符 440"/>
            <p:cNvCxnSpPr/>
            <p:nvPr/>
          </p:nvCxnSpPr>
          <p:spPr bwMode="auto">
            <a:xfrm>
              <a:off x="8403739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直接连接符 441"/>
            <p:cNvCxnSpPr/>
            <p:nvPr/>
          </p:nvCxnSpPr>
          <p:spPr bwMode="auto">
            <a:xfrm>
              <a:off x="8578235" y="335835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直接连接符 442"/>
            <p:cNvCxnSpPr/>
            <p:nvPr/>
          </p:nvCxnSpPr>
          <p:spPr bwMode="auto">
            <a:xfrm>
              <a:off x="8532514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直接连接符 443"/>
            <p:cNvCxnSpPr/>
            <p:nvPr/>
          </p:nvCxnSpPr>
          <p:spPr bwMode="auto">
            <a:xfrm>
              <a:off x="8358116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6" name="Text Box 449"/>
            <p:cNvSpPr txBox="1">
              <a:spLocks noChangeArrowheads="1"/>
            </p:cNvSpPr>
            <p:nvPr/>
          </p:nvSpPr>
          <p:spPr bwMode="auto">
            <a:xfrm>
              <a:off x="5582537" y="3550295"/>
              <a:ext cx="285607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U</a:t>
              </a:r>
              <a:r>
                <a:rPr lang="en-US" altLang="zh-CN" sz="1600" b="1" baseline="-18000" dirty="0" smtClean="0"/>
                <a:t>+</a:t>
              </a:r>
              <a:endParaRPr lang="zh-CN" altLang="en-US" sz="1600" b="1" baseline="-18000" dirty="0"/>
            </a:p>
          </p:txBody>
        </p:sp>
        <p:sp>
          <p:nvSpPr>
            <p:cNvPr id="240" name="平行四边形 239"/>
            <p:cNvSpPr/>
            <p:nvPr/>
          </p:nvSpPr>
          <p:spPr bwMode="auto">
            <a:xfrm rot="5400000">
              <a:off x="5544393" y="3934677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" name="平行四边形 457"/>
            <p:cNvSpPr/>
            <p:nvPr/>
          </p:nvSpPr>
          <p:spPr bwMode="auto">
            <a:xfrm rot="5400000">
              <a:off x="7344593" y="3358613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Text Box 449"/>
            <p:cNvSpPr txBox="1">
              <a:spLocks noChangeArrowheads="1"/>
            </p:cNvSpPr>
            <p:nvPr/>
          </p:nvSpPr>
          <p:spPr bwMode="auto">
            <a:xfrm>
              <a:off x="7020272" y="3140968"/>
              <a:ext cx="429623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Gnd</a:t>
              </a:r>
              <a:endParaRPr lang="zh-CN" altLang="en-US" sz="1600" baseline="-18000" dirty="0"/>
            </a:p>
          </p:txBody>
        </p:sp>
        <p:cxnSp>
          <p:nvCxnSpPr>
            <p:cNvPr id="461" name="直接连接符 460"/>
            <p:cNvCxnSpPr/>
            <p:nvPr/>
          </p:nvCxnSpPr>
          <p:spPr bwMode="auto">
            <a:xfrm flipV="1">
              <a:off x="6184018" y="394098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直接连接符 461"/>
            <p:cNvCxnSpPr/>
            <p:nvPr/>
          </p:nvCxnSpPr>
          <p:spPr bwMode="auto">
            <a:xfrm flipV="1">
              <a:off x="6480064" y="36711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直接连接符 462"/>
            <p:cNvCxnSpPr/>
            <p:nvPr/>
          </p:nvCxnSpPr>
          <p:spPr bwMode="auto">
            <a:xfrm flipV="1">
              <a:off x="6569050" y="381792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6678752" y="369880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直接连接符 464"/>
            <p:cNvCxnSpPr/>
            <p:nvPr/>
          </p:nvCxnSpPr>
          <p:spPr bwMode="auto">
            <a:xfrm flipV="1">
              <a:off x="6823928" y="35638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直接连接符 465"/>
            <p:cNvCxnSpPr/>
            <p:nvPr/>
          </p:nvCxnSpPr>
          <p:spPr bwMode="auto">
            <a:xfrm flipV="1">
              <a:off x="7078180" y="35744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直接连接符 467"/>
            <p:cNvCxnSpPr/>
            <p:nvPr/>
          </p:nvCxnSpPr>
          <p:spPr bwMode="auto">
            <a:xfrm flipV="1">
              <a:off x="6156176" y="413430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直接连接符 468"/>
            <p:cNvCxnSpPr/>
            <p:nvPr/>
          </p:nvCxnSpPr>
          <p:spPr bwMode="auto">
            <a:xfrm flipV="1">
              <a:off x="6256026" y="418045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6527734" y="40050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直接连接符 470"/>
            <p:cNvCxnSpPr/>
            <p:nvPr/>
          </p:nvCxnSpPr>
          <p:spPr bwMode="auto">
            <a:xfrm flipV="1">
              <a:off x="6616066" y="406084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6887774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7003948" y="4005064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7219972" y="37904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7309254" y="38517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228184" y="427831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直接连接符 476"/>
            <p:cNvCxnSpPr/>
            <p:nvPr/>
          </p:nvCxnSpPr>
          <p:spPr bwMode="auto">
            <a:xfrm flipV="1">
              <a:off x="6616066" y="414908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6976106" y="406229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直接连接符 478"/>
            <p:cNvCxnSpPr/>
            <p:nvPr/>
          </p:nvCxnSpPr>
          <p:spPr bwMode="auto">
            <a:xfrm flipV="1">
              <a:off x="7380312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直接连接符 480"/>
            <p:cNvCxnSpPr/>
            <p:nvPr/>
          </p:nvCxnSpPr>
          <p:spPr bwMode="auto">
            <a:xfrm flipV="1">
              <a:off x="6436046" y="3809219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直接连接符 481"/>
            <p:cNvCxnSpPr/>
            <p:nvPr/>
          </p:nvCxnSpPr>
          <p:spPr bwMode="auto">
            <a:xfrm flipV="1">
              <a:off x="6084168" y="37890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直接连接符 482"/>
            <p:cNvCxnSpPr/>
            <p:nvPr/>
          </p:nvCxnSpPr>
          <p:spPr bwMode="auto">
            <a:xfrm flipV="1">
              <a:off x="7166885" y="3474471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直接连接符 483"/>
            <p:cNvCxnSpPr/>
            <p:nvPr/>
          </p:nvCxnSpPr>
          <p:spPr bwMode="auto">
            <a:xfrm flipV="1">
              <a:off x="7279009" y="3613722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直接连接符 487"/>
            <p:cNvCxnSpPr/>
            <p:nvPr/>
          </p:nvCxnSpPr>
          <p:spPr bwMode="auto">
            <a:xfrm flipV="1">
              <a:off x="6939658" y="370225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" name="Text Box 4"/>
          <p:cNvSpPr txBox="1">
            <a:spLocks noChangeArrowheads="1"/>
          </p:cNvSpPr>
          <p:nvPr/>
        </p:nvSpPr>
        <p:spPr bwMode="auto">
          <a:xfrm>
            <a:off x="179512" y="5157192"/>
            <a:ext cx="8785225" cy="1396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灭</a:t>
            </a:r>
            <a:r>
              <a:rPr lang="zh-CN" altLang="en-US" b="1" dirty="0" smtClean="0">
                <a:latin typeface="宋体" panose="02010600030101010101" pitchFamily="2" charset="-122"/>
              </a:rPr>
              <a:t>用旋光性控制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偏光片</a:t>
            </a:r>
            <a:r>
              <a:rPr lang="zh-CN" altLang="en-US" sz="2000" b="1" dirty="0">
                <a:latin typeface="宋体" panose="02010600030101010101" pitchFamily="2" charset="-122"/>
              </a:rPr>
              <a:t>、分子排列扭曲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平行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灰度</a:t>
            </a:r>
            <a:r>
              <a:rPr lang="zh-CN" altLang="en-US" b="1" dirty="0" smtClean="0">
                <a:latin typeface="宋体" panose="02010600030101010101" pitchFamily="2" charset="-122"/>
              </a:rPr>
              <a:t>用透光性控制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改变分子排列倾向角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不同电压值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颜色</a:t>
            </a:r>
            <a:r>
              <a:rPr lang="zh-CN" altLang="en-US" b="1" dirty="0" smtClean="0">
                <a:latin typeface="宋体" panose="02010600030101010101" pitchFamily="2" charset="-122"/>
              </a:rPr>
              <a:t>用滤光片控制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只需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7544" y="3645024"/>
            <a:ext cx="4176464" cy="1469592"/>
            <a:chOff x="467544" y="3212976"/>
            <a:chExt cx="4176464" cy="1469592"/>
          </a:xfrm>
        </p:grpSpPr>
        <p:sp>
          <p:nvSpPr>
            <p:cNvPr id="117" name="Text Box 481"/>
            <p:cNvSpPr txBox="1">
              <a:spLocks noChangeArrowheads="1"/>
            </p:cNvSpPr>
            <p:nvPr/>
          </p:nvSpPr>
          <p:spPr bwMode="auto">
            <a:xfrm>
              <a:off x="1688092" y="4355066"/>
              <a:ext cx="2883908" cy="30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光线随</a:t>
              </a:r>
              <a:r>
                <a:rPr lang="zh-CN" altLang="en-US" sz="1800" b="1" dirty="0"/>
                <a:t>分子</a:t>
              </a:r>
              <a:r>
                <a:rPr lang="zh-CN" altLang="en-US" sz="1800" b="1" dirty="0" smtClean="0"/>
                <a:t>排列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扭曲</a:t>
              </a:r>
              <a:r>
                <a:rPr lang="zh-CN" altLang="en-US" sz="1800" b="1" dirty="0" smtClean="0"/>
                <a:t>而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旋转</a:t>
              </a:r>
              <a:endParaRPr lang="zh-CN" altLang="en-US" sz="1800" b="1" dirty="0">
                <a:solidFill>
                  <a:srgbClr val="FF3399"/>
                </a:solidFill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1763688" y="4075535"/>
              <a:ext cx="248022" cy="26373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3406405" y="3573016"/>
              <a:ext cx="1" cy="41615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284968" y="3619192"/>
              <a:ext cx="24416" cy="36997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H="1">
              <a:off x="3178779" y="3657811"/>
              <a:ext cx="39593" cy="3342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3083050" y="3691200"/>
              <a:ext cx="49868" cy="3133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2970392" y="3744460"/>
              <a:ext cx="72036" cy="2672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2852981" y="3781136"/>
              <a:ext cx="102171" cy="2460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2755670" y="3832528"/>
              <a:ext cx="92231" cy="20669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直接连接符 125"/>
            <p:cNvCxnSpPr/>
            <p:nvPr/>
          </p:nvCxnSpPr>
          <p:spPr bwMode="auto">
            <a:xfrm flipH="1">
              <a:off x="2639046" y="3862108"/>
              <a:ext cx="106464" cy="18174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541162" y="3892274"/>
              <a:ext cx="115618" cy="1410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435052" y="3960001"/>
              <a:ext cx="112713" cy="640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2340596" y="3972472"/>
              <a:ext cx="144462" cy="10315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861195" y="4059273"/>
              <a:ext cx="222882" cy="21532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1949895" y="4029444"/>
              <a:ext cx="236299" cy="20800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2058815" y="4016744"/>
              <a:ext cx="210343" cy="17851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151290" y="4004556"/>
              <a:ext cx="189306" cy="1421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239019" y="3989171"/>
              <a:ext cx="192858" cy="1332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任意多边形 134"/>
            <p:cNvSpPr/>
            <p:nvPr/>
          </p:nvSpPr>
          <p:spPr bwMode="auto">
            <a:xfrm>
              <a:off x="3851920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958293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007441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056589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916383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4105737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882475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314523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269184" y="340565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227275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401771" y="336343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356050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181652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77604" y="4349462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21156" y="4427138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3418" y="4308336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99472" y="433461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96215" y="4426752"/>
              <a:ext cx="89530" cy="7349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 Box 449"/>
            <p:cNvSpPr txBox="1">
              <a:spLocks noChangeArrowheads="1"/>
            </p:cNvSpPr>
            <p:nvPr/>
          </p:nvSpPr>
          <p:spPr bwMode="auto">
            <a:xfrm>
              <a:off x="698741" y="4146318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Y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4" name="Text Box 449"/>
            <p:cNvSpPr txBox="1">
              <a:spLocks noChangeArrowheads="1"/>
            </p:cNvSpPr>
            <p:nvPr/>
          </p:nvSpPr>
          <p:spPr bwMode="auto">
            <a:xfrm>
              <a:off x="4083117" y="371935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467544" y="4310964"/>
              <a:ext cx="915158" cy="368277"/>
            </a:xfrm>
            <a:custGeom>
              <a:avLst/>
              <a:gdLst>
                <a:gd name="connsiteX0" fmla="*/ 216947 w 915158"/>
                <a:gd name="connsiteY0" fmla="*/ 273990 h 368277"/>
                <a:gd name="connsiteX1" fmla="*/ 51410 w 915158"/>
                <a:gd name="connsiteY1" fmla="*/ 113708 h 368277"/>
                <a:gd name="connsiteX2" fmla="*/ 11996 w 915158"/>
                <a:gd name="connsiteY2" fmla="*/ 721 h 368277"/>
                <a:gd name="connsiteX3" fmla="*/ 240596 w 915158"/>
                <a:gd name="connsiteY3" fmla="*/ 71666 h 368277"/>
                <a:gd name="connsiteX4" fmla="*/ 474451 w 915158"/>
                <a:gd name="connsiteY4" fmla="*/ 195163 h 368277"/>
                <a:gd name="connsiteX5" fmla="*/ 718816 w 915158"/>
                <a:gd name="connsiteY5" fmla="*/ 318659 h 368277"/>
                <a:gd name="connsiteX6" fmla="*/ 908003 w 915158"/>
                <a:gd name="connsiteY6" fmla="*/ 365956 h 368277"/>
                <a:gd name="connsiteX7" fmla="*/ 858078 w 915158"/>
                <a:gd name="connsiteY7" fmla="*/ 252970 h 368277"/>
                <a:gd name="connsiteX8" fmla="*/ 695168 w 915158"/>
                <a:gd name="connsiteY8" fmla="*/ 113708 h 3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158" h="368277">
                  <a:moveTo>
                    <a:pt x="216947" y="273990"/>
                  </a:moveTo>
                  <a:cubicBezTo>
                    <a:pt x="151258" y="216621"/>
                    <a:pt x="85569" y="159253"/>
                    <a:pt x="51410" y="113708"/>
                  </a:cubicBezTo>
                  <a:cubicBezTo>
                    <a:pt x="17251" y="68163"/>
                    <a:pt x="-19535" y="7728"/>
                    <a:pt x="11996" y="721"/>
                  </a:cubicBezTo>
                  <a:cubicBezTo>
                    <a:pt x="43527" y="-6286"/>
                    <a:pt x="163520" y="39259"/>
                    <a:pt x="240596" y="71666"/>
                  </a:cubicBezTo>
                  <a:cubicBezTo>
                    <a:pt x="317672" y="104073"/>
                    <a:pt x="394748" y="153997"/>
                    <a:pt x="474451" y="195163"/>
                  </a:cubicBezTo>
                  <a:cubicBezTo>
                    <a:pt x="554154" y="236329"/>
                    <a:pt x="646558" y="290194"/>
                    <a:pt x="718816" y="318659"/>
                  </a:cubicBezTo>
                  <a:cubicBezTo>
                    <a:pt x="791074" y="347124"/>
                    <a:pt x="884793" y="376904"/>
                    <a:pt x="908003" y="365956"/>
                  </a:cubicBezTo>
                  <a:cubicBezTo>
                    <a:pt x="931213" y="355008"/>
                    <a:pt x="893551" y="295011"/>
                    <a:pt x="858078" y="252970"/>
                  </a:cubicBezTo>
                  <a:cubicBezTo>
                    <a:pt x="822606" y="210929"/>
                    <a:pt x="758887" y="162318"/>
                    <a:pt x="695168" y="113708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1043790" y="4451634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019895" y="447337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71566" y="448231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1088812" y="4441418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1123966" y="442607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39552" y="329526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1448773" y="3646274"/>
              <a:ext cx="28385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1448773" y="3374917"/>
              <a:ext cx="0" cy="27135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H="1">
              <a:off x="1296373" y="3646274"/>
              <a:ext cx="152400" cy="13169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449"/>
            <p:cNvSpPr txBox="1">
              <a:spLocks noChangeArrowheads="1"/>
            </p:cNvSpPr>
            <p:nvPr/>
          </p:nvSpPr>
          <p:spPr bwMode="auto">
            <a:xfrm>
              <a:off x="1126144" y="3756562"/>
              <a:ext cx="201292" cy="1815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Y</a:t>
              </a:r>
              <a:endParaRPr lang="zh-CN" altLang="en-US" sz="1400" b="1" dirty="0"/>
            </a:p>
          </p:txBody>
        </p:sp>
        <p:sp>
          <p:nvSpPr>
            <p:cNvPr id="166" name="Text Box 449"/>
            <p:cNvSpPr txBox="1">
              <a:spLocks noChangeArrowheads="1"/>
            </p:cNvSpPr>
            <p:nvPr/>
          </p:nvSpPr>
          <p:spPr bwMode="auto">
            <a:xfrm>
              <a:off x="1732625" y="3575334"/>
              <a:ext cx="175079" cy="18564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X</a:t>
              </a:r>
              <a:endParaRPr lang="zh-CN" altLang="en-US" sz="1400" b="1" dirty="0"/>
            </a:p>
          </p:txBody>
        </p:sp>
        <p:sp>
          <p:nvSpPr>
            <p:cNvPr id="167" name="Text Box 449"/>
            <p:cNvSpPr txBox="1">
              <a:spLocks noChangeArrowheads="1"/>
            </p:cNvSpPr>
            <p:nvPr/>
          </p:nvSpPr>
          <p:spPr bwMode="auto">
            <a:xfrm>
              <a:off x="1348127" y="3215294"/>
              <a:ext cx="201292" cy="1903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Z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7449"/>
            <a:ext cx="8821644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⑴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系统概述</a:t>
            </a:r>
            <a:endParaRPr lang="en-US" altLang="zh-CN" sz="2200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      I/O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系统的组成，主机与外设的联系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连接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编址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联络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的传送控制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查询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中断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zh-CN" sz="1800" b="1" dirty="0" smtClean="0">
                <a:latin typeface="+mn-ea"/>
                <a:ea typeface="+mn-ea"/>
              </a:rPr>
              <a:t>DMA</a:t>
            </a:r>
            <a:r>
              <a:rPr lang="zh-CN" altLang="en-US" sz="1800" b="1" dirty="0" smtClean="0">
                <a:latin typeface="+mn-ea"/>
                <a:ea typeface="+mn-ea"/>
              </a:rPr>
              <a:t>，直接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⑵外部设备 </a:t>
            </a:r>
            <a:r>
              <a:rPr lang="zh-CN" altLang="en-US" sz="2200" b="1" dirty="0" smtClean="0">
                <a:latin typeface="+mn-ea"/>
                <a:ea typeface="+mn-ea"/>
              </a:rPr>
              <a:t> 输入</a:t>
            </a:r>
            <a:r>
              <a:rPr lang="en-US" altLang="zh-CN" sz="2200" b="1" dirty="0" smtClean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输出</a:t>
            </a:r>
            <a:r>
              <a:rPr lang="en-US" altLang="zh-CN" sz="2200" b="1" dirty="0" smtClean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存储设备的组成、工作原理</a:t>
            </a:r>
            <a:r>
              <a:rPr lang="en-US" altLang="zh-CN" sz="1800" b="1" dirty="0" smtClean="0">
                <a:latin typeface="+mn-ea"/>
                <a:ea typeface="+mn-ea"/>
              </a:rPr>
              <a:t>(×/×/</a:t>
            </a:r>
            <a:r>
              <a:rPr lang="zh-CN" altLang="en-US" sz="1800" b="1" dirty="0" smtClean="0">
                <a:latin typeface="+mn-ea"/>
                <a:ea typeface="+mn-ea"/>
              </a:rPr>
              <a:t>◇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⑶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   功能，组成，访问方法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⑷程序直接控制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sz="2200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latin typeface="+mn-ea"/>
                <a:ea typeface="+mn-ea"/>
              </a:rPr>
              <a:t>      </a:t>
            </a:r>
            <a:r>
              <a:rPr lang="zh-CN" altLang="en-US" sz="2200" b="1" u="none" spc="-100" dirty="0" smtClean="0">
                <a:latin typeface="+mn-ea"/>
                <a:ea typeface="+mn-ea"/>
              </a:rPr>
              <a:t>查询方式的控制流程、接口组织，直接传送方式的组</a:t>
            </a:r>
            <a:r>
              <a:rPr lang="zh-CN" altLang="en-US" sz="2200" b="1" u="none" dirty="0" smtClean="0">
                <a:latin typeface="+mn-ea"/>
                <a:ea typeface="+mn-ea"/>
              </a:rPr>
              <a:t>织</a:t>
            </a:r>
            <a:endParaRPr lang="en-US" altLang="zh-CN" sz="2200" b="1" u="none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⑸程序中断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endParaRPr lang="en-US" altLang="zh-CN" sz="2200" b="1" spc="-5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 smtClean="0">
                <a:latin typeface="+mn-ea"/>
                <a:ea typeface="+mn-ea"/>
              </a:rPr>
              <a:t>      </a:t>
            </a:r>
            <a:r>
              <a:rPr lang="zh-CN" altLang="en-US" sz="2200" b="1" spc="-100" dirty="0" smtClean="0">
                <a:latin typeface="+mn-ea"/>
                <a:ea typeface="+mn-ea"/>
              </a:rPr>
              <a:t>中断概念，接口组织，中断系统结构</a:t>
            </a:r>
            <a:r>
              <a:rPr lang="en-US" altLang="zh-CN" sz="1800" b="1" spc="-100" dirty="0" smtClean="0">
                <a:latin typeface="+mn-ea"/>
                <a:ea typeface="+mn-ea"/>
              </a:rPr>
              <a:t>(</a:t>
            </a:r>
            <a:r>
              <a:rPr lang="zh-CN" altLang="en-US" sz="1800" b="1" spc="-100" dirty="0">
                <a:latin typeface="+mn-ea"/>
              </a:rPr>
              <a:t>△</a:t>
            </a:r>
            <a:r>
              <a:rPr lang="en-US" altLang="zh-CN" sz="1800" b="1" spc="-100" dirty="0" smtClean="0">
                <a:latin typeface="+mn-ea"/>
                <a:ea typeface="+mn-ea"/>
              </a:rPr>
              <a:t>)</a:t>
            </a:r>
            <a:r>
              <a:rPr lang="zh-CN" altLang="en-US" sz="2200" b="1" spc="-100" dirty="0" smtClean="0">
                <a:latin typeface="+mn-ea"/>
                <a:ea typeface="+mn-ea"/>
              </a:rPr>
              <a:t>，多重中断</a:t>
            </a:r>
            <a:r>
              <a:rPr lang="en-US" altLang="zh-CN" sz="2200" b="1" spc="-100" dirty="0" smtClean="0">
                <a:latin typeface="+mn-ea"/>
                <a:ea typeface="+mn-ea"/>
              </a:rPr>
              <a:t>/</a:t>
            </a:r>
            <a:r>
              <a:rPr lang="zh-CN" altLang="en-US" sz="2200" b="1" spc="-100" dirty="0" smtClean="0">
                <a:latin typeface="+mn-ea"/>
                <a:ea typeface="+mn-ea"/>
              </a:rPr>
              <a:t>中断屏蔽</a:t>
            </a:r>
            <a:r>
              <a:rPr lang="en-US" altLang="zh-CN" sz="1800" b="1" spc="-100" dirty="0" smtClean="0">
                <a:latin typeface="+mn-ea"/>
              </a:rPr>
              <a:t>(×)</a:t>
            </a:r>
            <a:endParaRPr lang="en-US" altLang="zh-CN" sz="2200" b="1" spc="-1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DMA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r>
              <a:rPr lang="en-US" altLang="zh-CN" sz="2000" b="1" spc="-50" dirty="0" smtClean="0">
                <a:latin typeface="+mn-ea"/>
                <a:ea typeface="+mn-ea"/>
              </a:rPr>
              <a:t>(</a:t>
            </a:r>
            <a:r>
              <a:rPr lang="zh-CN" altLang="en-US" sz="2000" b="1" spc="-50" dirty="0" smtClean="0">
                <a:latin typeface="+mn-ea"/>
                <a:ea typeface="+mn-ea"/>
              </a:rPr>
              <a:t>△</a:t>
            </a:r>
            <a:r>
              <a:rPr lang="en-US" altLang="zh-CN" sz="2000" b="1" spc="-50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spc="-50" dirty="0">
                <a:latin typeface="+mn-ea"/>
                <a:ea typeface="+mn-ea"/>
              </a:rPr>
              <a:t> </a:t>
            </a:r>
            <a:r>
              <a:rPr lang="en-US" altLang="zh-CN" sz="2200" b="1" u="none" spc="-50" dirty="0" smtClean="0">
                <a:latin typeface="+mn-ea"/>
                <a:ea typeface="+mn-ea"/>
              </a:rPr>
              <a:t>     </a:t>
            </a:r>
            <a:r>
              <a:rPr lang="zh-CN" altLang="en-US" sz="2200" b="1" u="none" spc="-50" dirty="0" smtClean="0">
                <a:latin typeface="+mn-ea"/>
                <a:ea typeface="+mn-ea"/>
              </a:rPr>
              <a:t>传送方式、接口的功能与结构，传送过程，接口的组织</a:t>
            </a:r>
            <a:r>
              <a:rPr lang="en-US" altLang="zh-CN" sz="1800" b="1" spc="-50" dirty="0" smtClean="0">
                <a:latin typeface="+mn-ea"/>
              </a:rPr>
              <a:t>(</a:t>
            </a:r>
            <a:r>
              <a:rPr lang="en-US" altLang="zh-CN" sz="1800" b="1" dirty="0" smtClean="0">
                <a:latin typeface="+mn-ea"/>
              </a:rPr>
              <a:t>×</a:t>
            </a:r>
            <a:r>
              <a:rPr lang="en-US" altLang="zh-CN" sz="1800" b="1" spc="-50" dirty="0" smtClean="0">
                <a:latin typeface="+mn-ea"/>
              </a:rPr>
              <a:t>)</a:t>
            </a:r>
            <a:endParaRPr lang="en-US" altLang="zh-CN" b="1" spc="-50" dirty="0">
              <a:latin typeface="+mn-ea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519232" y="3451785"/>
            <a:ext cx="92328" cy="1800200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755576" y="5953061"/>
            <a:ext cx="7920880" cy="428267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accent2"/>
                </a:solidFill>
              </a:rPr>
              <a:t>总体要求：</a:t>
            </a:r>
            <a:r>
              <a:rPr lang="en-US" altLang="zh-CN" sz="2200" b="1" u="none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b="1" spc="-150" dirty="0" smtClean="0">
                <a:latin typeface="宋体" pitchFamily="2" charset="-122"/>
              </a:rPr>
              <a:t>掌握</a:t>
            </a:r>
            <a:r>
              <a:rPr lang="en-US" altLang="zh-CN" sz="2200" b="1" spc="-150" dirty="0">
                <a:latin typeface="宋体" pitchFamily="2" charset="-122"/>
              </a:rPr>
              <a:t>I/O</a:t>
            </a:r>
            <a:r>
              <a:rPr lang="zh-CN" altLang="en-US" sz="2200" b="1" spc="-150" dirty="0">
                <a:latin typeface="宋体" pitchFamily="2" charset="-122"/>
              </a:rPr>
              <a:t>的软硬件</a:t>
            </a:r>
            <a:r>
              <a:rPr lang="zh-CN" altLang="en-US" sz="2200" b="1" spc="-150" dirty="0" smtClean="0">
                <a:latin typeface="宋体" pitchFamily="2" charset="-122"/>
              </a:rPr>
              <a:t>协同方法，</a:t>
            </a:r>
            <a:r>
              <a:rPr lang="zh-CN" altLang="en-US" sz="2200" b="1" spc="-150" dirty="0">
                <a:latin typeface="宋体" pitchFamily="2" charset="-122"/>
              </a:rPr>
              <a:t>理解各</a:t>
            </a:r>
            <a:r>
              <a:rPr lang="en-US" altLang="zh-CN" sz="2200" b="1" spc="-150" dirty="0">
                <a:latin typeface="宋体" pitchFamily="2" charset="-122"/>
              </a:rPr>
              <a:t>I/O</a:t>
            </a:r>
            <a:r>
              <a:rPr lang="zh-CN" altLang="en-US" sz="2200" b="1" spc="-150" dirty="0">
                <a:latin typeface="宋体" pitchFamily="2" charset="-122"/>
              </a:rPr>
              <a:t>方式的</a:t>
            </a:r>
            <a:r>
              <a:rPr lang="zh-CN" altLang="en-US" sz="2200" b="1" u="sng" spc="-150" dirty="0">
                <a:latin typeface="宋体" pitchFamily="2" charset="-122"/>
              </a:rPr>
              <a:t>接口组成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8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5796136" y="974867"/>
            <a:ext cx="2520280" cy="2093399"/>
            <a:chOff x="3779788" y="974867"/>
            <a:chExt cx="2520280" cy="2093399"/>
          </a:xfrm>
        </p:grpSpPr>
        <p:sp>
          <p:nvSpPr>
            <p:cNvPr id="191" name="Rectangle 329"/>
            <p:cNvSpPr>
              <a:spLocks noChangeArrowheads="1"/>
            </p:cNvSpPr>
            <p:nvPr/>
          </p:nvSpPr>
          <p:spPr bwMode="auto">
            <a:xfrm>
              <a:off x="4715892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325" descr="宽下对角线"/>
            <p:cNvSpPr>
              <a:spLocks noChangeArrowheads="1"/>
            </p:cNvSpPr>
            <p:nvPr/>
          </p:nvSpPr>
          <p:spPr bwMode="auto">
            <a:xfrm>
              <a:off x="3779788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326" descr="5%"/>
            <p:cNvSpPr>
              <a:spLocks noChangeArrowheads="1"/>
            </p:cNvSpPr>
            <p:nvPr/>
          </p:nvSpPr>
          <p:spPr bwMode="auto">
            <a:xfrm>
              <a:off x="3779788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327" descr="实心菱形"/>
            <p:cNvSpPr>
              <a:spLocks noChangeArrowheads="1"/>
            </p:cNvSpPr>
            <p:nvPr/>
          </p:nvSpPr>
          <p:spPr bwMode="auto">
            <a:xfrm>
              <a:off x="4715892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333" descr="5%"/>
            <p:cNvSpPr>
              <a:spLocks noChangeArrowheads="1"/>
            </p:cNvSpPr>
            <p:nvPr/>
          </p:nvSpPr>
          <p:spPr bwMode="auto">
            <a:xfrm>
              <a:off x="3779788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334" descr="宽下对角线"/>
            <p:cNvSpPr>
              <a:spLocks noChangeArrowheads="1"/>
            </p:cNvSpPr>
            <p:nvPr/>
          </p:nvSpPr>
          <p:spPr bwMode="auto">
            <a:xfrm>
              <a:off x="3779788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337" descr="轮廓式菱形"/>
            <p:cNvSpPr>
              <a:spLocks noChangeArrowheads="1"/>
            </p:cNvSpPr>
            <p:nvPr/>
          </p:nvSpPr>
          <p:spPr bwMode="auto">
            <a:xfrm>
              <a:off x="3779788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346" descr="之字形"/>
            <p:cNvSpPr>
              <a:spLocks noChangeArrowheads="1"/>
            </p:cNvSpPr>
            <p:nvPr/>
          </p:nvSpPr>
          <p:spPr bwMode="auto">
            <a:xfrm>
              <a:off x="3779788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380"/>
            <p:cNvSpPr txBox="1">
              <a:spLocks noChangeArrowheads="1"/>
            </p:cNvSpPr>
            <p:nvPr/>
          </p:nvSpPr>
          <p:spPr bwMode="auto">
            <a:xfrm>
              <a:off x="3780482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202" name="Rectangle 400" descr="宽上对角线"/>
            <p:cNvSpPr>
              <a:spLocks noChangeArrowheads="1"/>
            </p:cNvSpPr>
            <p:nvPr/>
          </p:nvSpPr>
          <p:spPr bwMode="auto">
            <a:xfrm>
              <a:off x="4580336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380"/>
            <p:cNvSpPr txBox="1">
              <a:spLocks noChangeArrowheads="1"/>
            </p:cNvSpPr>
            <p:nvPr/>
          </p:nvSpPr>
          <p:spPr bwMode="auto">
            <a:xfrm>
              <a:off x="4580336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380"/>
            <p:cNvSpPr txBox="1">
              <a:spLocks noChangeArrowheads="1"/>
            </p:cNvSpPr>
            <p:nvPr/>
          </p:nvSpPr>
          <p:spPr bwMode="auto">
            <a:xfrm>
              <a:off x="4220220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5" name="Text Box 380"/>
            <p:cNvSpPr txBox="1">
              <a:spLocks noChangeArrowheads="1"/>
            </p:cNvSpPr>
            <p:nvPr/>
          </p:nvSpPr>
          <p:spPr bwMode="auto">
            <a:xfrm>
              <a:off x="4276224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Text Box 380"/>
            <p:cNvSpPr txBox="1">
              <a:spLocks noChangeArrowheads="1"/>
            </p:cNvSpPr>
            <p:nvPr/>
          </p:nvSpPr>
          <p:spPr bwMode="auto">
            <a:xfrm>
              <a:off x="4067820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" name="Text Box 380"/>
            <p:cNvSpPr txBox="1">
              <a:spLocks noChangeArrowheads="1"/>
            </p:cNvSpPr>
            <p:nvPr/>
          </p:nvSpPr>
          <p:spPr bwMode="auto">
            <a:xfrm>
              <a:off x="4252032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8" name="任意多边形 227"/>
            <p:cNvSpPr/>
            <p:nvPr/>
          </p:nvSpPr>
          <p:spPr bwMode="auto">
            <a:xfrm>
              <a:off x="4117300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9" name="任意多边形 228"/>
            <p:cNvSpPr/>
            <p:nvPr/>
          </p:nvSpPr>
          <p:spPr bwMode="auto">
            <a:xfrm>
              <a:off x="4328134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0" name="Rectangle 328" descr="宽下对角线"/>
            <p:cNvSpPr>
              <a:spLocks noChangeArrowheads="1"/>
            </p:cNvSpPr>
            <p:nvPr/>
          </p:nvSpPr>
          <p:spPr bwMode="auto">
            <a:xfrm>
              <a:off x="3779788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380"/>
            <p:cNvSpPr txBox="1">
              <a:spLocks noChangeArrowheads="1"/>
            </p:cNvSpPr>
            <p:nvPr/>
          </p:nvSpPr>
          <p:spPr bwMode="auto">
            <a:xfrm>
              <a:off x="3780482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32" name="Rectangle 328" descr="宽下对角线"/>
            <p:cNvSpPr>
              <a:spLocks noChangeArrowheads="1"/>
            </p:cNvSpPr>
            <p:nvPr/>
          </p:nvSpPr>
          <p:spPr bwMode="auto">
            <a:xfrm>
              <a:off x="3779788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328" descr="宽下对角线"/>
            <p:cNvSpPr>
              <a:spLocks noChangeArrowheads="1"/>
            </p:cNvSpPr>
            <p:nvPr/>
          </p:nvSpPr>
          <p:spPr bwMode="auto">
            <a:xfrm>
              <a:off x="4499868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407"/>
            <p:cNvSpPr>
              <a:spLocks noChangeShapeType="1"/>
            </p:cNvSpPr>
            <p:nvPr/>
          </p:nvSpPr>
          <p:spPr bwMode="auto">
            <a:xfrm flipV="1">
              <a:off x="5508104" y="1594966"/>
              <a:ext cx="124" cy="9366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08"/>
            <p:cNvSpPr>
              <a:spLocks noChangeShapeType="1"/>
            </p:cNvSpPr>
            <p:nvPr/>
          </p:nvSpPr>
          <p:spPr bwMode="auto">
            <a:xfrm flipV="1">
              <a:off x="6011912" y="1594965"/>
              <a:ext cx="248" cy="93662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09"/>
            <p:cNvSpPr>
              <a:spLocks noChangeShapeType="1"/>
            </p:cNvSpPr>
            <p:nvPr/>
          </p:nvSpPr>
          <p:spPr bwMode="auto">
            <a:xfrm flipH="1" flipV="1">
              <a:off x="5003799" y="1557704"/>
              <a:ext cx="0" cy="97388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182"/>
            <p:cNvSpPr txBox="1">
              <a:spLocks noChangeArrowheads="1"/>
            </p:cNvSpPr>
            <p:nvPr/>
          </p:nvSpPr>
          <p:spPr bwMode="auto">
            <a:xfrm>
              <a:off x="4101678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液晶盒加电时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8" name="AutoShape 374"/>
            <p:cNvSpPr>
              <a:spLocks noChangeArrowheads="1"/>
            </p:cNvSpPr>
            <p:nvPr/>
          </p:nvSpPr>
          <p:spPr bwMode="auto">
            <a:xfrm rot="16200000">
              <a:off x="4770869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AutoShape 374"/>
            <p:cNvSpPr>
              <a:spLocks noChangeArrowheads="1"/>
            </p:cNvSpPr>
            <p:nvPr/>
          </p:nvSpPr>
          <p:spPr bwMode="auto">
            <a:xfrm rot="16200000">
              <a:off x="4938332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AutoShape 374"/>
            <p:cNvSpPr>
              <a:spLocks noChangeArrowheads="1"/>
            </p:cNvSpPr>
            <p:nvPr/>
          </p:nvSpPr>
          <p:spPr bwMode="auto">
            <a:xfrm rot="16200000">
              <a:off x="5082348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AutoShape 374"/>
            <p:cNvSpPr>
              <a:spLocks noChangeArrowheads="1"/>
            </p:cNvSpPr>
            <p:nvPr/>
          </p:nvSpPr>
          <p:spPr bwMode="auto">
            <a:xfrm rot="16200000">
              <a:off x="5243133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AutoShape 374"/>
            <p:cNvSpPr>
              <a:spLocks noChangeArrowheads="1"/>
            </p:cNvSpPr>
            <p:nvPr/>
          </p:nvSpPr>
          <p:spPr bwMode="auto">
            <a:xfrm rot="16200000">
              <a:off x="5455577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AutoShape 374"/>
            <p:cNvSpPr>
              <a:spLocks noChangeArrowheads="1"/>
            </p:cNvSpPr>
            <p:nvPr/>
          </p:nvSpPr>
          <p:spPr bwMode="auto">
            <a:xfrm rot="16200000">
              <a:off x="5599592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AutoShape 374"/>
            <p:cNvSpPr>
              <a:spLocks noChangeArrowheads="1"/>
            </p:cNvSpPr>
            <p:nvPr/>
          </p:nvSpPr>
          <p:spPr bwMode="auto">
            <a:xfrm rot="16200000">
              <a:off x="5743608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AutoShape 374"/>
            <p:cNvSpPr>
              <a:spLocks noChangeArrowheads="1"/>
            </p:cNvSpPr>
            <p:nvPr/>
          </p:nvSpPr>
          <p:spPr bwMode="auto">
            <a:xfrm rot="16200000">
              <a:off x="5958815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7" name="Text Box 241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*显示器接口：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VGA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DVI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HDMI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93" name="Text Box 10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液晶单元组成原理：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液晶分子扭曲排列，用电压控制</a:t>
            </a:r>
            <a:r>
              <a:rPr lang="zh-CN" altLang="en-US" b="1" dirty="0">
                <a:latin typeface="宋体" panose="02010600030101010101" pitchFamily="2" charset="-122"/>
              </a:rPr>
              <a:t>灰度</a:t>
            </a:r>
            <a:endParaRPr lang="zh-CN" altLang="en-US" b="1" dirty="0"/>
          </a:p>
        </p:txBody>
      </p:sp>
      <p:sp>
        <p:nvSpPr>
          <p:cNvPr id="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2" name="Text Box 460"/>
          <p:cNvSpPr txBox="1">
            <a:spLocks noChangeArrowheads="1"/>
          </p:cNvSpPr>
          <p:nvPr/>
        </p:nvSpPr>
        <p:spPr bwMode="auto">
          <a:xfrm>
            <a:off x="179388" y="30689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LCD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每个像素点由</a:t>
            </a:r>
            <a:r>
              <a:rPr lang="en-US" altLang="zh-CN" b="1" u="sng" spc="-100" dirty="0">
                <a:latin typeface="宋体" panose="02010600030101010101" pitchFamily="2" charset="-122"/>
              </a:rPr>
              <a:t>3</a:t>
            </a:r>
            <a:r>
              <a:rPr lang="zh-CN" altLang="en-US" b="1" u="sng" spc="-100" dirty="0">
                <a:latin typeface="宋体" panose="02010600030101010101" pitchFamily="2" charset="-122"/>
              </a:rPr>
              <a:t>个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单元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组成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显示控制用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行扫描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方式实现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同时控制同一行的源电极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5711896" y="1196752"/>
            <a:ext cx="2676528" cy="1846572"/>
            <a:chOff x="5711896" y="1005670"/>
            <a:chExt cx="2676528" cy="1846572"/>
          </a:xfrm>
        </p:grpSpPr>
        <p:sp>
          <p:nvSpPr>
            <p:cNvPr id="329" name="Rectangle 650" descr="轮廓式菱形"/>
            <p:cNvSpPr>
              <a:spLocks noChangeArrowheads="1"/>
            </p:cNvSpPr>
            <p:nvPr/>
          </p:nvSpPr>
          <p:spPr bwMode="auto">
            <a:xfrm>
              <a:off x="6906269" y="1288420"/>
              <a:ext cx="372486" cy="20159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631"/>
            <p:cNvSpPr txBox="1">
              <a:spLocks noChangeArrowheads="1"/>
            </p:cNvSpPr>
            <p:nvPr/>
          </p:nvSpPr>
          <p:spPr bwMode="auto">
            <a:xfrm>
              <a:off x="6431034" y="2564904"/>
              <a:ext cx="1800227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单元组成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95" name="Rectangle 632"/>
            <p:cNvSpPr>
              <a:spLocks noChangeArrowheads="1"/>
            </p:cNvSpPr>
            <p:nvPr/>
          </p:nvSpPr>
          <p:spPr bwMode="auto">
            <a:xfrm>
              <a:off x="7091435" y="1628155"/>
              <a:ext cx="792163" cy="6492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633"/>
            <p:cNvSpPr>
              <a:spLocks noChangeShapeType="1"/>
            </p:cNvSpPr>
            <p:nvPr/>
          </p:nvSpPr>
          <p:spPr bwMode="auto">
            <a:xfrm>
              <a:off x="7018410" y="1340817"/>
              <a:ext cx="144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34"/>
            <p:cNvSpPr>
              <a:spLocks noChangeShapeType="1"/>
            </p:cNvSpPr>
            <p:nvPr/>
          </p:nvSpPr>
          <p:spPr bwMode="auto">
            <a:xfrm>
              <a:off x="6946972" y="1412255"/>
              <a:ext cx="287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35"/>
            <p:cNvSpPr>
              <a:spLocks noChangeShapeType="1"/>
            </p:cNvSpPr>
            <p:nvPr/>
          </p:nvSpPr>
          <p:spPr bwMode="auto">
            <a:xfrm>
              <a:off x="7018410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36"/>
            <p:cNvSpPr>
              <a:spLocks noChangeShapeType="1"/>
            </p:cNvSpPr>
            <p:nvPr/>
          </p:nvSpPr>
          <p:spPr bwMode="auto">
            <a:xfrm>
              <a:off x="7162873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37"/>
            <p:cNvSpPr>
              <a:spLocks noChangeShapeType="1"/>
            </p:cNvSpPr>
            <p:nvPr/>
          </p:nvSpPr>
          <p:spPr bwMode="auto">
            <a:xfrm>
              <a:off x="6796160" y="1556717"/>
              <a:ext cx="2222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638"/>
            <p:cNvSpPr>
              <a:spLocks noChangeShapeType="1"/>
            </p:cNvSpPr>
            <p:nvPr/>
          </p:nvSpPr>
          <p:spPr bwMode="auto">
            <a:xfrm>
              <a:off x="7089848" y="1124744"/>
              <a:ext cx="2664" cy="21607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639"/>
            <p:cNvSpPr>
              <a:spLocks noChangeShapeType="1"/>
            </p:cNvSpPr>
            <p:nvPr/>
          </p:nvSpPr>
          <p:spPr bwMode="auto">
            <a:xfrm>
              <a:off x="6791397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40"/>
            <p:cNvSpPr>
              <a:spLocks noChangeShapeType="1"/>
            </p:cNvSpPr>
            <p:nvPr/>
          </p:nvSpPr>
          <p:spPr bwMode="auto">
            <a:xfrm>
              <a:off x="6731072" y="1124744"/>
              <a:ext cx="16573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41"/>
            <p:cNvSpPr>
              <a:spLocks noChangeShapeType="1"/>
            </p:cNvSpPr>
            <p:nvPr/>
          </p:nvSpPr>
          <p:spPr bwMode="auto">
            <a:xfrm flipV="1">
              <a:off x="7091435" y="162815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42"/>
            <p:cNvSpPr>
              <a:spLocks noChangeShapeType="1"/>
            </p:cNvSpPr>
            <p:nvPr/>
          </p:nvSpPr>
          <p:spPr bwMode="auto">
            <a:xfrm>
              <a:off x="7091435" y="1628155"/>
              <a:ext cx="0" cy="649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43"/>
            <p:cNvSpPr>
              <a:spLocks noChangeShapeType="1"/>
            </p:cNvSpPr>
            <p:nvPr/>
          </p:nvSpPr>
          <p:spPr bwMode="auto">
            <a:xfrm>
              <a:off x="7091435" y="227744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Rectangle 644"/>
            <p:cNvSpPr>
              <a:spLocks noChangeArrowheads="1"/>
            </p:cNvSpPr>
            <p:nvPr/>
          </p:nvSpPr>
          <p:spPr bwMode="auto">
            <a:xfrm>
              <a:off x="7378773" y="1269380"/>
              <a:ext cx="504826" cy="3587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645"/>
            <p:cNvSpPr>
              <a:spLocks noChangeShapeType="1"/>
            </p:cNvSpPr>
            <p:nvPr/>
          </p:nvSpPr>
          <p:spPr bwMode="auto">
            <a:xfrm>
              <a:off x="7380360" y="126938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46"/>
            <p:cNvSpPr>
              <a:spLocks noChangeShapeType="1"/>
            </p:cNvSpPr>
            <p:nvPr/>
          </p:nvSpPr>
          <p:spPr bwMode="auto">
            <a:xfrm>
              <a:off x="7380360" y="1269380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47"/>
            <p:cNvSpPr>
              <a:spLocks noChangeShapeType="1"/>
            </p:cNvSpPr>
            <p:nvPr/>
          </p:nvSpPr>
          <p:spPr bwMode="auto">
            <a:xfrm>
              <a:off x="7883598" y="1269380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48"/>
            <p:cNvSpPr>
              <a:spLocks noChangeShapeType="1"/>
            </p:cNvSpPr>
            <p:nvPr/>
          </p:nvSpPr>
          <p:spPr bwMode="auto">
            <a:xfrm>
              <a:off x="7162873" y="1556717"/>
              <a:ext cx="28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49"/>
            <p:cNvSpPr>
              <a:spLocks noChangeShapeType="1"/>
            </p:cNvSpPr>
            <p:nvPr/>
          </p:nvSpPr>
          <p:spPr bwMode="auto">
            <a:xfrm>
              <a:off x="6731072" y="2420888"/>
              <a:ext cx="158432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Rectangle 650" descr="轮廓式菱形"/>
            <p:cNvSpPr>
              <a:spLocks noChangeArrowheads="1"/>
            </p:cNvSpPr>
            <p:nvPr/>
          </p:nvSpPr>
          <p:spPr bwMode="auto">
            <a:xfrm>
              <a:off x="6946972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651" descr="轮廓式菱形"/>
            <p:cNvSpPr>
              <a:spLocks noChangeArrowheads="1"/>
            </p:cNvSpPr>
            <p:nvPr/>
          </p:nvSpPr>
          <p:spPr bwMode="auto">
            <a:xfrm>
              <a:off x="7883598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652"/>
            <p:cNvSpPr>
              <a:spLocks noChangeShapeType="1"/>
            </p:cNvSpPr>
            <p:nvPr/>
          </p:nvSpPr>
          <p:spPr bwMode="auto">
            <a:xfrm>
              <a:off x="8099499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653"/>
            <p:cNvSpPr>
              <a:spLocks noChangeShapeType="1"/>
            </p:cNvSpPr>
            <p:nvPr/>
          </p:nvSpPr>
          <p:spPr bwMode="auto">
            <a:xfrm>
              <a:off x="8099499" y="1556717"/>
              <a:ext cx="1444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654"/>
            <p:cNvSpPr>
              <a:spLocks noChangeShapeType="1"/>
            </p:cNvSpPr>
            <p:nvPr/>
          </p:nvSpPr>
          <p:spPr bwMode="auto">
            <a:xfrm>
              <a:off x="8303247" y="1124744"/>
              <a:ext cx="0" cy="14446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655"/>
            <p:cNvSpPr txBox="1">
              <a:spLocks noChangeArrowheads="1"/>
            </p:cNvSpPr>
            <p:nvPr/>
          </p:nvSpPr>
          <p:spPr bwMode="auto">
            <a:xfrm>
              <a:off x="5791271" y="1053295"/>
              <a:ext cx="711201" cy="2270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门电极</a:t>
              </a:r>
            </a:p>
          </p:txBody>
        </p:sp>
        <p:sp>
          <p:nvSpPr>
            <p:cNvPr id="319" name="Text Box 656"/>
            <p:cNvSpPr txBox="1">
              <a:spLocks noChangeArrowheads="1"/>
            </p:cNvSpPr>
            <p:nvPr/>
          </p:nvSpPr>
          <p:spPr bwMode="auto">
            <a:xfrm>
              <a:off x="5791271" y="1627970"/>
              <a:ext cx="711201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源电极</a:t>
              </a:r>
            </a:p>
          </p:txBody>
        </p:sp>
        <p:sp>
          <p:nvSpPr>
            <p:cNvPr id="320" name="Line 657"/>
            <p:cNvSpPr>
              <a:spLocks noChangeShapeType="1"/>
            </p:cNvSpPr>
            <p:nvPr/>
          </p:nvSpPr>
          <p:spPr bwMode="auto">
            <a:xfrm flipV="1">
              <a:off x="6502472" y="1150133"/>
              <a:ext cx="228600" cy="17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58"/>
            <p:cNvSpPr>
              <a:spLocks noChangeShapeType="1"/>
            </p:cNvSpPr>
            <p:nvPr/>
          </p:nvSpPr>
          <p:spPr bwMode="auto">
            <a:xfrm>
              <a:off x="6515172" y="1736303"/>
              <a:ext cx="241300" cy="36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659"/>
            <p:cNvSpPr txBox="1">
              <a:spLocks noChangeArrowheads="1"/>
            </p:cNvSpPr>
            <p:nvPr/>
          </p:nvSpPr>
          <p:spPr bwMode="auto">
            <a:xfrm>
              <a:off x="5854771" y="1928008"/>
              <a:ext cx="711201" cy="233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液晶盒</a:t>
              </a:r>
            </a:p>
          </p:txBody>
        </p:sp>
        <p:sp>
          <p:nvSpPr>
            <p:cNvPr id="323" name="Line 660"/>
            <p:cNvSpPr>
              <a:spLocks noChangeShapeType="1"/>
            </p:cNvSpPr>
            <p:nvPr/>
          </p:nvSpPr>
          <p:spPr bwMode="auto">
            <a:xfrm flipV="1">
              <a:off x="6565972" y="1917080"/>
              <a:ext cx="669926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662"/>
            <p:cNvSpPr>
              <a:spLocks noChangeShapeType="1"/>
            </p:cNvSpPr>
            <p:nvPr/>
          </p:nvSpPr>
          <p:spPr bwMode="auto">
            <a:xfrm flipV="1">
              <a:off x="6616772" y="2190130"/>
              <a:ext cx="319088" cy="158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Text Box 663"/>
            <p:cNvSpPr txBox="1">
              <a:spLocks noChangeArrowheads="1"/>
            </p:cNvSpPr>
            <p:nvPr/>
          </p:nvSpPr>
          <p:spPr bwMode="auto">
            <a:xfrm>
              <a:off x="5711896" y="2216933"/>
              <a:ext cx="935039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存储电容</a:t>
              </a:r>
            </a:p>
          </p:txBody>
        </p:sp>
        <p:sp>
          <p:nvSpPr>
            <p:cNvPr id="327" name="Text Box 656"/>
            <p:cNvSpPr txBox="1">
              <a:spLocks noChangeArrowheads="1"/>
            </p:cNvSpPr>
            <p:nvPr/>
          </p:nvSpPr>
          <p:spPr bwMode="auto">
            <a:xfrm>
              <a:off x="6037860" y="1352173"/>
              <a:ext cx="456308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28" name="Line 658"/>
            <p:cNvSpPr>
              <a:spLocks noChangeShapeType="1"/>
            </p:cNvSpPr>
            <p:nvPr/>
          </p:nvSpPr>
          <p:spPr bwMode="auto">
            <a:xfrm flipV="1">
              <a:off x="6503047" y="1412776"/>
              <a:ext cx="403221" cy="65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" name="Group 678"/>
          <p:cNvGrpSpPr/>
          <p:nvPr/>
        </p:nvGrpSpPr>
        <p:grpSpPr bwMode="auto">
          <a:xfrm>
            <a:off x="1331094" y="4077072"/>
            <a:ext cx="2736850" cy="1873250"/>
            <a:chOff x="204" y="2840"/>
            <a:chExt cx="1724" cy="1180"/>
          </a:xfrm>
        </p:grpSpPr>
        <p:sp>
          <p:nvSpPr>
            <p:cNvPr id="335" name="Text Box 462"/>
            <p:cNvSpPr txBox="1">
              <a:spLocks noChangeArrowheads="1"/>
            </p:cNvSpPr>
            <p:nvPr/>
          </p:nvSpPr>
          <p:spPr bwMode="auto">
            <a:xfrm>
              <a:off x="839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6" name="Text Box 463"/>
            <p:cNvSpPr txBox="1">
              <a:spLocks noChangeArrowheads="1"/>
            </p:cNvSpPr>
            <p:nvPr/>
          </p:nvSpPr>
          <p:spPr bwMode="auto">
            <a:xfrm>
              <a:off x="1384" y="2840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7" name="Line 464"/>
            <p:cNvSpPr>
              <a:spLocks noChangeShapeType="1"/>
            </p:cNvSpPr>
            <p:nvPr/>
          </p:nvSpPr>
          <p:spPr bwMode="auto">
            <a:xfrm>
              <a:off x="748" y="2841"/>
              <a:ext cx="0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465"/>
            <p:cNvSpPr>
              <a:spLocks noChangeShapeType="1"/>
            </p:cNvSpPr>
            <p:nvPr/>
          </p:nvSpPr>
          <p:spPr bwMode="auto">
            <a:xfrm flipV="1">
              <a:off x="748" y="2840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466"/>
            <p:cNvSpPr>
              <a:spLocks noChangeShapeType="1"/>
            </p:cNvSpPr>
            <p:nvPr/>
          </p:nvSpPr>
          <p:spPr bwMode="auto">
            <a:xfrm>
              <a:off x="657" y="3068"/>
              <a:ext cx="182" cy="4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Text Box 467"/>
            <p:cNvSpPr txBox="1">
              <a:spLocks noChangeArrowheads="1"/>
            </p:cNvSpPr>
            <p:nvPr/>
          </p:nvSpPr>
          <p:spPr bwMode="auto">
            <a:xfrm>
              <a:off x="204" y="2978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像素点</a:t>
              </a:r>
            </a:p>
          </p:txBody>
        </p:sp>
        <p:sp>
          <p:nvSpPr>
            <p:cNvPr id="341" name="Text Box 468"/>
            <p:cNvSpPr txBox="1">
              <a:spLocks noChangeArrowheads="1"/>
            </p:cNvSpPr>
            <p:nvPr/>
          </p:nvSpPr>
          <p:spPr bwMode="auto">
            <a:xfrm>
              <a:off x="793" y="3839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42" name="Text Box 469"/>
            <p:cNvSpPr txBox="1">
              <a:spLocks noChangeArrowheads="1"/>
            </p:cNvSpPr>
            <p:nvPr/>
          </p:nvSpPr>
          <p:spPr bwMode="auto">
            <a:xfrm>
              <a:off x="204" y="3567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单元格</a:t>
              </a:r>
            </a:p>
          </p:txBody>
        </p:sp>
        <p:sp>
          <p:nvSpPr>
            <p:cNvPr id="343" name="Rectangle 471"/>
            <p:cNvSpPr>
              <a:spLocks noChangeArrowheads="1"/>
            </p:cNvSpPr>
            <p:nvPr/>
          </p:nvSpPr>
          <p:spPr bwMode="auto">
            <a:xfrm>
              <a:off x="748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484"/>
            <p:cNvSpPr>
              <a:spLocks noChangeArrowheads="1"/>
            </p:cNvSpPr>
            <p:nvPr/>
          </p:nvSpPr>
          <p:spPr bwMode="auto">
            <a:xfrm>
              <a:off x="839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485"/>
            <p:cNvSpPr>
              <a:spLocks noChangeArrowheads="1"/>
            </p:cNvSpPr>
            <p:nvPr/>
          </p:nvSpPr>
          <p:spPr bwMode="auto">
            <a:xfrm>
              <a:off x="929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486"/>
            <p:cNvSpPr>
              <a:spLocks noChangeArrowheads="1"/>
            </p:cNvSpPr>
            <p:nvPr/>
          </p:nvSpPr>
          <p:spPr bwMode="auto">
            <a:xfrm>
              <a:off x="1020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487"/>
            <p:cNvSpPr>
              <a:spLocks noChangeArrowheads="1"/>
            </p:cNvSpPr>
            <p:nvPr/>
          </p:nvSpPr>
          <p:spPr bwMode="auto">
            <a:xfrm>
              <a:off x="1111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1201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489"/>
            <p:cNvSpPr>
              <a:spLocks noChangeArrowheads="1"/>
            </p:cNvSpPr>
            <p:nvPr/>
          </p:nvSpPr>
          <p:spPr bwMode="auto">
            <a:xfrm>
              <a:off x="1655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490"/>
            <p:cNvSpPr>
              <a:spLocks noChangeArrowheads="1"/>
            </p:cNvSpPr>
            <p:nvPr/>
          </p:nvSpPr>
          <p:spPr bwMode="auto">
            <a:xfrm>
              <a:off x="1746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491"/>
            <p:cNvSpPr>
              <a:spLocks noChangeArrowheads="1"/>
            </p:cNvSpPr>
            <p:nvPr/>
          </p:nvSpPr>
          <p:spPr bwMode="auto">
            <a:xfrm>
              <a:off x="1836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492"/>
            <p:cNvSpPr>
              <a:spLocks noChangeArrowheads="1"/>
            </p:cNvSpPr>
            <p:nvPr/>
          </p:nvSpPr>
          <p:spPr bwMode="auto">
            <a:xfrm>
              <a:off x="1020" y="302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493"/>
            <p:cNvSpPr>
              <a:spLocks noChangeArrowheads="1"/>
            </p:cNvSpPr>
            <p:nvPr/>
          </p:nvSpPr>
          <p:spPr bwMode="auto">
            <a:xfrm>
              <a:off x="1111" y="302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494"/>
            <p:cNvSpPr>
              <a:spLocks noChangeArrowheads="1"/>
            </p:cNvSpPr>
            <p:nvPr/>
          </p:nvSpPr>
          <p:spPr bwMode="auto">
            <a:xfrm>
              <a:off x="1201" y="302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495"/>
            <p:cNvSpPr>
              <a:spLocks noChangeArrowheads="1"/>
            </p:cNvSpPr>
            <p:nvPr/>
          </p:nvSpPr>
          <p:spPr bwMode="auto">
            <a:xfrm>
              <a:off x="748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496"/>
            <p:cNvSpPr>
              <a:spLocks noChangeArrowheads="1"/>
            </p:cNvSpPr>
            <p:nvPr/>
          </p:nvSpPr>
          <p:spPr bwMode="auto">
            <a:xfrm>
              <a:off x="839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497"/>
            <p:cNvSpPr>
              <a:spLocks noChangeArrowheads="1"/>
            </p:cNvSpPr>
            <p:nvPr/>
          </p:nvSpPr>
          <p:spPr bwMode="auto">
            <a:xfrm>
              <a:off x="929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498"/>
            <p:cNvSpPr>
              <a:spLocks noChangeArrowheads="1"/>
            </p:cNvSpPr>
            <p:nvPr/>
          </p:nvSpPr>
          <p:spPr bwMode="auto">
            <a:xfrm>
              <a:off x="1655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499"/>
            <p:cNvSpPr>
              <a:spLocks noChangeArrowheads="1"/>
            </p:cNvSpPr>
            <p:nvPr/>
          </p:nvSpPr>
          <p:spPr bwMode="auto">
            <a:xfrm>
              <a:off x="1746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500"/>
            <p:cNvSpPr>
              <a:spLocks noChangeArrowheads="1"/>
            </p:cNvSpPr>
            <p:nvPr/>
          </p:nvSpPr>
          <p:spPr bwMode="auto">
            <a:xfrm>
              <a:off x="1836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501"/>
            <p:cNvSpPr>
              <a:spLocks noChangeShapeType="1"/>
            </p:cNvSpPr>
            <p:nvPr/>
          </p:nvSpPr>
          <p:spPr bwMode="auto">
            <a:xfrm>
              <a:off x="1020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502"/>
            <p:cNvSpPr>
              <a:spLocks noChangeShapeType="1"/>
            </p:cNvSpPr>
            <p:nvPr/>
          </p:nvSpPr>
          <p:spPr bwMode="auto">
            <a:xfrm>
              <a:off x="1292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503"/>
            <p:cNvSpPr>
              <a:spLocks noChangeShapeType="1"/>
            </p:cNvSpPr>
            <p:nvPr/>
          </p:nvSpPr>
          <p:spPr bwMode="auto">
            <a:xfrm>
              <a:off x="1927" y="2841"/>
              <a:ext cx="1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504"/>
            <p:cNvSpPr>
              <a:spLocks noChangeShapeType="1"/>
            </p:cNvSpPr>
            <p:nvPr/>
          </p:nvSpPr>
          <p:spPr bwMode="auto">
            <a:xfrm>
              <a:off x="1655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505"/>
            <p:cNvSpPr>
              <a:spLocks noChangeShapeType="1"/>
            </p:cNvSpPr>
            <p:nvPr/>
          </p:nvSpPr>
          <p:spPr bwMode="auto">
            <a:xfrm flipV="1">
              <a:off x="748" y="3022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506"/>
            <p:cNvSpPr>
              <a:spLocks noChangeShapeType="1"/>
            </p:cNvSpPr>
            <p:nvPr/>
          </p:nvSpPr>
          <p:spPr bwMode="auto">
            <a:xfrm flipV="1">
              <a:off x="748" y="320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07"/>
            <p:cNvSpPr>
              <a:spLocks noChangeShapeType="1"/>
            </p:cNvSpPr>
            <p:nvPr/>
          </p:nvSpPr>
          <p:spPr bwMode="auto">
            <a:xfrm>
              <a:off x="748" y="3612"/>
              <a:ext cx="1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508"/>
            <p:cNvSpPr>
              <a:spLocks noChangeShapeType="1"/>
            </p:cNvSpPr>
            <p:nvPr/>
          </p:nvSpPr>
          <p:spPr bwMode="auto">
            <a:xfrm flipV="1">
              <a:off x="748" y="379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09"/>
            <p:cNvSpPr>
              <a:spLocks noChangeShapeType="1"/>
            </p:cNvSpPr>
            <p:nvPr/>
          </p:nvSpPr>
          <p:spPr bwMode="auto">
            <a:xfrm>
              <a:off x="657" y="3657"/>
              <a:ext cx="137" cy="4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Text Box 510"/>
            <p:cNvSpPr txBox="1">
              <a:spLocks noChangeArrowheads="1"/>
            </p:cNvSpPr>
            <p:nvPr/>
          </p:nvSpPr>
          <p:spPr bwMode="auto">
            <a:xfrm>
              <a:off x="1746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71" name="Text Box 511"/>
            <p:cNvSpPr txBox="1">
              <a:spLocks noChangeArrowheads="1"/>
            </p:cNvSpPr>
            <p:nvPr/>
          </p:nvSpPr>
          <p:spPr bwMode="auto">
            <a:xfrm>
              <a:off x="1383" y="3611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</a:t>
              </a:r>
            </a:p>
          </p:txBody>
        </p:sp>
      </p:grpSp>
      <p:grpSp>
        <p:nvGrpSpPr>
          <p:cNvPr id="372" name="Group 683"/>
          <p:cNvGrpSpPr/>
          <p:nvPr/>
        </p:nvGrpSpPr>
        <p:grpSpPr bwMode="auto">
          <a:xfrm>
            <a:off x="5292104" y="4077072"/>
            <a:ext cx="2808288" cy="1871662"/>
            <a:chOff x="3742" y="2795"/>
            <a:chExt cx="1769" cy="1179"/>
          </a:xfrm>
        </p:grpSpPr>
        <p:sp>
          <p:nvSpPr>
            <p:cNvPr id="373" name="Text Box 580"/>
            <p:cNvSpPr txBox="1">
              <a:spLocks noChangeArrowheads="1"/>
            </p:cNvSpPr>
            <p:nvPr/>
          </p:nvSpPr>
          <p:spPr bwMode="auto">
            <a:xfrm>
              <a:off x="3742" y="2795"/>
              <a:ext cx="27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显示适配卡</a:t>
              </a:r>
            </a:p>
          </p:txBody>
        </p:sp>
        <p:sp>
          <p:nvSpPr>
            <p:cNvPr id="374" name="Text Box 593"/>
            <p:cNvSpPr txBox="1">
              <a:spLocks noChangeArrowheads="1"/>
            </p:cNvSpPr>
            <p:nvPr/>
          </p:nvSpPr>
          <p:spPr bwMode="auto">
            <a:xfrm>
              <a:off x="4105" y="3793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基本组成</a:t>
              </a:r>
            </a:p>
          </p:txBody>
        </p:sp>
        <p:sp>
          <p:nvSpPr>
            <p:cNvPr id="375" name="Rectangle 664"/>
            <p:cNvSpPr>
              <a:spLocks noChangeArrowheads="1"/>
            </p:cNvSpPr>
            <p:nvPr/>
          </p:nvSpPr>
          <p:spPr bwMode="auto">
            <a:xfrm>
              <a:off x="4513" y="2795"/>
              <a:ext cx="998" cy="9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Text Box 665"/>
            <p:cNvSpPr txBox="1">
              <a:spLocks noChangeArrowheads="1"/>
            </p:cNvSpPr>
            <p:nvPr/>
          </p:nvSpPr>
          <p:spPr bwMode="auto">
            <a:xfrm>
              <a:off x="4604" y="2886"/>
              <a:ext cx="181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A/D</a:t>
              </a:r>
              <a:r>
                <a:rPr lang="zh-CN" altLang="en-US" sz="1800" b="1">
                  <a:latin typeface="宋体" panose="02010600030101010101" pitchFamily="2" charset="-122"/>
                </a:rPr>
                <a:t>转换</a:t>
              </a:r>
            </a:p>
          </p:txBody>
        </p:sp>
        <p:sp>
          <p:nvSpPr>
            <p:cNvPr id="377" name="Text Box 667"/>
            <p:cNvSpPr txBox="1">
              <a:spLocks noChangeArrowheads="1"/>
            </p:cNvSpPr>
            <p:nvPr/>
          </p:nvSpPr>
          <p:spPr bwMode="auto">
            <a:xfrm>
              <a:off x="4785" y="2886"/>
              <a:ext cx="18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显示控制</a:t>
              </a:r>
            </a:p>
          </p:txBody>
        </p:sp>
        <p:sp>
          <p:nvSpPr>
            <p:cNvPr id="378" name="Text Box 668"/>
            <p:cNvSpPr txBox="1">
              <a:spLocks noChangeArrowheads="1"/>
            </p:cNvSpPr>
            <p:nvPr/>
          </p:nvSpPr>
          <p:spPr bwMode="auto">
            <a:xfrm>
              <a:off x="4966" y="2886"/>
              <a:ext cx="454" cy="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79" name="Line 669"/>
            <p:cNvSpPr>
              <a:spLocks noChangeShapeType="1"/>
            </p:cNvSpPr>
            <p:nvPr/>
          </p:nvSpPr>
          <p:spPr bwMode="auto">
            <a:xfrm>
              <a:off x="4014" y="293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Text Box 670"/>
            <p:cNvSpPr txBox="1">
              <a:spLocks noChangeArrowheads="1"/>
            </p:cNvSpPr>
            <p:nvPr/>
          </p:nvSpPr>
          <p:spPr bwMode="auto">
            <a:xfrm>
              <a:off x="4059" y="2795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HSYNC</a:t>
              </a:r>
            </a:p>
          </p:txBody>
        </p:sp>
        <p:sp>
          <p:nvSpPr>
            <p:cNvPr id="381" name="Line 671"/>
            <p:cNvSpPr>
              <a:spLocks noChangeShapeType="1"/>
            </p:cNvSpPr>
            <p:nvPr/>
          </p:nvSpPr>
          <p:spPr bwMode="auto">
            <a:xfrm>
              <a:off x="4014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Text Box 672"/>
            <p:cNvSpPr txBox="1">
              <a:spLocks noChangeArrowheads="1"/>
            </p:cNvSpPr>
            <p:nvPr/>
          </p:nvSpPr>
          <p:spPr bwMode="auto">
            <a:xfrm>
              <a:off x="4150" y="3004"/>
              <a:ext cx="136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R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Line 673"/>
            <p:cNvSpPr>
              <a:spLocks noChangeShapeType="1"/>
            </p:cNvSpPr>
            <p:nvPr/>
          </p:nvSpPr>
          <p:spPr bwMode="auto">
            <a:xfrm>
              <a:off x="4014" y="32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674"/>
            <p:cNvSpPr>
              <a:spLocks noChangeShapeType="1"/>
            </p:cNvSpPr>
            <p:nvPr/>
          </p:nvSpPr>
          <p:spPr bwMode="auto">
            <a:xfrm>
              <a:off x="4014" y="338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675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Text Box 676"/>
            <p:cNvSpPr txBox="1">
              <a:spLocks noChangeArrowheads="1"/>
            </p:cNvSpPr>
            <p:nvPr/>
          </p:nvSpPr>
          <p:spPr bwMode="auto">
            <a:xfrm>
              <a:off x="4059" y="3521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VSYNC</a:t>
              </a:r>
            </a:p>
          </p:txBody>
        </p:sp>
      </p:grpSp>
      <p:sp>
        <p:nvSpPr>
          <p:cNvPr id="38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01570" y="836712"/>
            <a:ext cx="4862518" cy="2231554"/>
            <a:chOff x="501570" y="836712"/>
            <a:chExt cx="4862518" cy="2231554"/>
          </a:xfrm>
        </p:grpSpPr>
        <p:sp>
          <p:nvSpPr>
            <p:cNvPr id="154" name="Rectangle 329"/>
            <p:cNvSpPr>
              <a:spLocks noChangeArrowheads="1"/>
            </p:cNvSpPr>
            <p:nvPr/>
          </p:nvSpPr>
          <p:spPr bwMode="auto">
            <a:xfrm>
              <a:off x="2627660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501570" y="973726"/>
              <a:ext cx="936104" cy="18057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公共电极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灯管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反射板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Rectangle 325" descr="宽下对角线"/>
            <p:cNvSpPr>
              <a:spLocks noChangeArrowheads="1"/>
            </p:cNvSpPr>
            <p:nvPr/>
          </p:nvSpPr>
          <p:spPr bwMode="auto">
            <a:xfrm>
              <a:off x="1691556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326" descr="5%"/>
            <p:cNvSpPr>
              <a:spLocks noChangeArrowheads="1"/>
            </p:cNvSpPr>
            <p:nvPr/>
          </p:nvSpPr>
          <p:spPr bwMode="auto">
            <a:xfrm>
              <a:off x="1691556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327" descr="实心菱形"/>
            <p:cNvSpPr>
              <a:spLocks noChangeArrowheads="1"/>
            </p:cNvSpPr>
            <p:nvPr/>
          </p:nvSpPr>
          <p:spPr bwMode="auto">
            <a:xfrm>
              <a:off x="2627660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333" descr="5%"/>
            <p:cNvSpPr>
              <a:spLocks noChangeArrowheads="1"/>
            </p:cNvSpPr>
            <p:nvPr/>
          </p:nvSpPr>
          <p:spPr bwMode="auto">
            <a:xfrm>
              <a:off x="1691556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34" descr="宽下对角线"/>
            <p:cNvSpPr>
              <a:spLocks noChangeArrowheads="1"/>
            </p:cNvSpPr>
            <p:nvPr/>
          </p:nvSpPr>
          <p:spPr bwMode="auto">
            <a:xfrm>
              <a:off x="1691556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37" descr="轮廓式菱形"/>
            <p:cNvSpPr>
              <a:spLocks noChangeArrowheads="1"/>
            </p:cNvSpPr>
            <p:nvPr/>
          </p:nvSpPr>
          <p:spPr bwMode="auto">
            <a:xfrm>
              <a:off x="1691556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46" descr="之字形"/>
            <p:cNvSpPr>
              <a:spLocks noChangeArrowheads="1"/>
            </p:cNvSpPr>
            <p:nvPr/>
          </p:nvSpPr>
          <p:spPr bwMode="auto">
            <a:xfrm>
              <a:off x="1691556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374"/>
            <p:cNvSpPr>
              <a:spLocks noChangeArrowheads="1"/>
            </p:cNvSpPr>
            <p:nvPr/>
          </p:nvSpPr>
          <p:spPr bwMode="auto">
            <a:xfrm>
              <a:off x="2699792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375"/>
            <p:cNvSpPr>
              <a:spLocks noChangeArrowheads="1"/>
            </p:cNvSpPr>
            <p:nvPr/>
          </p:nvSpPr>
          <p:spPr bwMode="auto">
            <a:xfrm>
              <a:off x="2737892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376"/>
            <p:cNvSpPr>
              <a:spLocks noChangeArrowheads="1"/>
            </p:cNvSpPr>
            <p:nvPr/>
          </p:nvSpPr>
          <p:spPr bwMode="auto">
            <a:xfrm>
              <a:off x="2777580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377"/>
            <p:cNvSpPr>
              <a:spLocks noChangeArrowheads="1"/>
            </p:cNvSpPr>
            <p:nvPr/>
          </p:nvSpPr>
          <p:spPr bwMode="auto">
            <a:xfrm>
              <a:off x="2810917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378"/>
            <p:cNvSpPr>
              <a:spLocks noChangeArrowheads="1"/>
            </p:cNvSpPr>
            <p:nvPr/>
          </p:nvSpPr>
          <p:spPr bwMode="auto">
            <a:xfrm>
              <a:off x="2847430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380"/>
            <p:cNvSpPr txBox="1">
              <a:spLocks noChangeArrowheads="1"/>
            </p:cNvSpPr>
            <p:nvPr/>
          </p:nvSpPr>
          <p:spPr bwMode="auto">
            <a:xfrm>
              <a:off x="1692250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169" name="Line 394"/>
            <p:cNvSpPr>
              <a:spLocks noChangeShapeType="1"/>
            </p:cNvSpPr>
            <p:nvPr/>
          </p:nvSpPr>
          <p:spPr bwMode="auto">
            <a:xfrm flipH="1" flipV="1">
              <a:off x="4211834" y="1044593"/>
              <a:ext cx="216025" cy="73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5"/>
            <p:cNvSpPr>
              <a:spLocks noChangeShapeType="1"/>
            </p:cNvSpPr>
            <p:nvPr/>
          </p:nvSpPr>
          <p:spPr bwMode="auto">
            <a:xfrm flipH="1">
              <a:off x="4211834" y="1333766"/>
              <a:ext cx="216025" cy="72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6"/>
            <p:cNvSpPr>
              <a:spLocks noChangeShapeType="1"/>
            </p:cNvSpPr>
            <p:nvPr/>
          </p:nvSpPr>
          <p:spPr bwMode="auto">
            <a:xfrm>
              <a:off x="1475209" y="2125854"/>
              <a:ext cx="217041" cy="108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7"/>
            <p:cNvSpPr>
              <a:spLocks noChangeShapeType="1"/>
            </p:cNvSpPr>
            <p:nvPr/>
          </p:nvSpPr>
          <p:spPr bwMode="auto">
            <a:xfrm>
              <a:off x="1475209" y="2458565"/>
              <a:ext cx="216347" cy="97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399"/>
            <p:cNvSpPr>
              <a:spLocks noChangeShapeType="1"/>
            </p:cNvSpPr>
            <p:nvPr/>
          </p:nvSpPr>
          <p:spPr bwMode="auto">
            <a:xfrm>
              <a:off x="1475532" y="1379065"/>
              <a:ext cx="216718" cy="987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400" descr="宽上对角线"/>
            <p:cNvSpPr>
              <a:spLocks noChangeArrowheads="1"/>
            </p:cNvSpPr>
            <p:nvPr/>
          </p:nvSpPr>
          <p:spPr bwMode="auto">
            <a:xfrm>
              <a:off x="2492104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475531" y="1081451"/>
              <a:ext cx="216025" cy="13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 flipV="1">
              <a:off x="1475209" y="2700900"/>
              <a:ext cx="216347" cy="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0"/>
            <p:cNvSpPr txBox="1">
              <a:spLocks noChangeArrowheads="1"/>
            </p:cNvSpPr>
            <p:nvPr/>
          </p:nvSpPr>
          <p:spPr bwMode="auto">
            <a:xfrm>
              <a:off x="2492104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380"/>
            <p:cNvSpPr txBox="1">
              <a:spLocks noChangeArrowheads="1"/>
            </p:cNvSpPr>
            <p:nvPr/>
          </p:nvSpPr>
          <p:spPr bwMode="auto">
            <a:xfrm>
              <a:off x="2131988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9" name="Text Box 380"/>
            <p:cNvSpPr txBox="1">
              <a:spLocks noChangeArrowheads="1"/>
            </p:cNvSpPr>
            <p:nvPr/>
          </p:nvSpPr>
          <p:spPr bwMode="auto">
            <a:xfrm>
              <a:off x="2187992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0" name="Text Box 380"/>
            <p:cNvSpPr txBox="1">
              <a:spLocks noChangeArrowheads="1"/>
            </p:cNvSpPr>
            <p:nvPr/>
          </p:nvSpPr>
          <p:spPr bwMode="auto">
            <a:xfrm>
              <a:off x="1979588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380"/>
            <p:cNvSpPr txBox="1">
              <a:spLocks noChangeArrowheads="1"/>
            </p:cNvSpPr>
            <p:nvPr/>
          </p:nvSpPr>
          <p:spPr bwMode="auto">
            <a:xfrm>
              <a:off x="2163800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181"/>
            <p:cNvSpPr/>
            <p:nvPr/>
          </p:nvSpPr>
          <p:spPr bwMode="auto">
            <a:xfrm>
              <a:off x="2029068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 bwMode="auto">
            <a:xfrm>
              <a:off x="2239902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380"/>
            <p:cNvSpPr txBox="1">
              <a:spLocks noChangeArrowheads="1"/>
            </p:cNvSpPr>
            <p:nvPr/>
          </p:nvSpPr>
          <p:spPr bwMode="auto">
            <a:xfrm>
              <a:off x="1692250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Line 395"/>
            <p:cNvSpPr>
              <a:spLocks noChangeShapeType="1"/>
            </p:cNvSpPr>
            <p:nvPr/>
          </p:nvSpPr>
          <p:spPr bwMode="auto">
            <a:xfrm flipH="1" flipV="1">
              <a:off x="4211833" y="1549790"/>
              <a:ext cx="216026" cy="11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328" descr="宽下对角线"/>
            <p:cNvSpPr>
              <a:spLocks noChangeArrowheads="1"/>
            </p:cNvSpPr>
            <p:nvPr/>
          </p:nvSpPr>
          <p:spPr bwMode="auto">
            <a:xfrm>
              <a:off x="2411636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265"/>
            <p:cNvSpPr txBox="1">
              <a:spLocks noChangeArrowheads="1"/>
            </p:cNvSpPr>
            <p:nvPr/>
          </p:nvSpPr>
          <p:spPr bwMode="auto">
            <a:xfrm>
              <a:off x="4427860" y="974868"/>
              <a:ext cx="936228" cy="18046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光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滤光片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液晶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配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向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膜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控制电极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偏光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片</a:t>
              </a:r>
            </a:p>
          </p:txBody>
        </p:sp>
        <p:sp>
          <p:nvSpPr>
            <p:cNvPr id="207" name="Line 394"/>
            <p:cNvSpPr>
              <a:spLocks noChangeShapeType="1"/>
            </p:cNvSpPr>
            <p:nvPr/>
          </p:nvSpPr>
          <p:spPr bwMode="auto">
            <a:xfrm flipH="1" flipV="1">
              <a:off x="4211837" y="2010416"/>
              <a:ext cx="216022" cy="43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95"/>
            <p:cNvSpPr>
              <a:spLocks noChangeShapeType="1"/>
            </p:cNvSpPr>
            <p:nvPr/>
          </p:nvSpPr>
          <p:spPr bwMode="auto">
            <a:xfrm flipH="1" flipV="1">
              <a:off x="4211832" y="2090073"/>
              <a:ext cx="216033" cy="251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95"/>
            <p:cNvSpPr>
              <a:spLocks noChangeShapeType="1"/>
            </p:cNvSpPr>
            <p:nvPr/>
          </p:nvSpPr>
          <p:spPr bwMode="auto">
            <a:xfrm flipH="1" flipV="1">
              <a:off x="4211831" y="2413563"/>
              <a:ext cx="216028" cy="144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99"/>
            <p:cNvSpPr>
              <a:spLocks noChangeShapeType="1"/>
            </p:cNvSpPr>
            <p:nvPr/>
          </p:nvSpPr>
          <p:spPr bwMode="auto">
            <a:xfrm>
              <a:off x="1475533" y="1876602"/>
              <a:ext cx="523108" cy="44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07"/>
            <p:cNvSpPr>
              <a:spLocks noChangeShapeType="1"/>
            </p:cNvSpPr>
            <p:nvPr/>
          </p:nvSpPr>
          <p:spPr bwMode="auto">
            <a:xfrm flipH="1" flipV="1">
              <a:off x="3419624" y="836714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08"/>
            <p:cNvSpPr>
              <a:spLocks noChangeShapeType="1"/>
            </p:cNvSpPr>
            <p:nvPr/>
          </p:nvSpPr>
          <p:spPr bwMode="auto">
            <a:xfrm flipH="1" flipV="1">
              <a:off x="3923680" y="836713"/>
              <a:ext cx="0" cy="1694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09"/>
            <p:cNvSpPr>
              <a:spLocks noChangeShapeType="1"/>
            </p:cNvSpPr>
            <p:nvPr/>
          </p:nvSpPr>
          <p:spPr bwMode="auto">
            <a:xfrm flipH="1" flipV="1">
              <a:off x="2915567" y="836712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94"/>
            <p:cNvSpPr>
              <a:spLocks noChangeShapeType="1"/>
            </p:cNvSpPr>
            <p:nvPr/>
          </p:nvSpPr>
          <p:spPr bwMode="auto">
            <a:xfrm flipH="1" flipV="1">
              <a:off x="4211831" y="1788986"/>
              <a:ext cx="216151" cy="27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182"/>
            <p:cNvSpPr txBox="1">
              <a:spLocks noChangeArrowheads="1"/>
            </p:cNvSpPr>
            <p:nvPr/>
          </p:nvSpPr>
          <p:spPr bwMode="auto">
            <a:xfrm>
              <a:off x="2013446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盒不加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6" name="AutoShape 374"/>
            <p:cNvSpPr>
              <a:spLocks noChangeArrowheads="1"/>
            </p:cNvSpPr>
            <p:nvPr/>
          </p:nvSpPr>
          <p:spPr bwMode="auto">
            <a:xfrm>
              <a:off x="3707904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AutoShape 375"/>
            <p:cNvSpPr>
              <a:spLocks noChangeArrowheads="1"/>
            </p:cNvSpPr>
            <p:nvPr/>
          </p:nvSpPr>
          <p:spPr bwMode="auto">
            <a:xfrm>
              <a:off x="3746004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376"/>
            <p:cNvSpPr>
              <a:spLocks noChangeArrowheads="1"/>
            </p:cNvSpPr>
            <p:nvPr/>
          </p:nvSpPr>
          <p:spPr bwMode="auto">
            <a:xfrm>
              <a:off x="3785692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377"/>
            <p:cNvSpPr>
              <a:spLocks noChangeArrowheads="1"/>
            </p:cNvSpPr>
            <p:nvPr/>
          </p:nvSpPr>
          <p:spPr bwMode="auto">
            <a:xfrm>
              <a:off x="3819029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378"/>
            <p:cNvSpPr>
              <a:spLocks noChangeArrowheads="1"/>
            </p:cNvSpPr>
            <p:nvPr/>
          </p:nvSpPr>
          <p:spPr bwMode="auto">
            <a:xfrm>
              <a:off x="3855542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AutoShape 374"/>
            <p:cNvSpPr>
              <a:spLocks noChangeArrowheads="1"/>
            </p:cNvSpPr>
            <p:nvPr/>
          </p:nvSpPr>
          <p:spPr bwMode="auto">
            <a:xfrm>
              <a:off x="3203848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AutoShape 375"/>
            <p:cNvSpPr>
              <a:spLocks noChangeArrowheads="1"/>
            </p:cNvSpPr>
            <p:nvPr/>
          </p:nvSpPr>
          <p:spPr bwMode="auto">
            <a:xfrm>
              <a:off x="3241948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AutoShape 376"/>
            <p:cNvSpPr>
              <a:spLocks noChangeArrowheads="1"/>
            </p:cNvSpPr>
            <p:nvPr/>
          </p:nvSpPr>
          <p:spPr bwMode="auto">
            <a:xfrm>
              <a:off x="3281636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377"/>
            <p:cNvSpPr>
              <a:spLocks noChangeArrowheads="1"/>
            </p:cNvSpPr>
            <p:nvPr/>
          </p:nvSpPr>
          <p:spPr bwMode="auto">
            <a:xfrm>
              <a:off x="3314973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AutoShape 378"/>
            <p:cNvSpPr>
              <a:spLocks noChangeArrowheads="1"/>
            </p:cNvSpPr>
            <p:nvPr/>
          </p:nvSpPr>
          <p:spPr bwMode="auto">
            <a:xfrm>
              <a:off x="3351486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08364" y="829388"/>
            <a:ext cx="227732" cy="1256757"/>
            <a:chOff x="5208364" y="829388"/>
            <a:chExt cx="227732" cy="1256757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 flipV="1">
              <a:off x="5208364" y="1603858"/>
              <a:ext cx="227732" cy="392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>
              <a:off x="5208364" y="1605822"/>
              <a:ext cx="227732" cy="48032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9" name="直接箭头连接符 188"/>
            <p:cNvCxnSpPr/>
            <p:nvPr/>
          </p:nvCxnSpPr>
          <p:spPr bwMode="auto">
            <a:xfrm>
              <a:off x="5360764" y="829388"/>
              <a:ext cx="75332" cy="77643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93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2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441A-C5FD-4ACD-83F4-6E6966E41E21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239938" name="Text Box 3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打印机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字符设备或块设备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种类：</a:t>
            </a:r>
            <a:r>
              <a:rPr lang="zh-CN" altLang="en-US" b="1" dirty="0">
                <a:latin typeface="宋体" panose="02010600030101010101" pitchFamily="2" charset="-122"/>
              </a:rPr>
              <a:t>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机械式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针式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、非击打式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激光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喷墨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9939" name="Text Box 3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激光打印机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组成：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zh-CN" altLang="en-US" b="1" dirty="0">
                <a:latin typeface="宋体" panose="02010600030101010101" pitchFamily="2" charset="-122"/>
              </a:rPr>
              <a:t>激光扫描系统、电子照相系统、打印控制系统组成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7608" y="2276872"/>
            <a:ext cx="7416800" cy="3103895"/>
            <a:chOff x="827608" y="2276872"/>
            <a:chExt cx="7416800" cy="3103895"/>
          </a:xfrm>
        </p:grpSpPr>
        <p:sp>
          <p:nvSpPr>
            <p:cNvPr id="85" name="Rectangle 479"/>
            <p:cNvSpPr>
              <a:spLocks noChangeArrowheads="1"/>
            </p:cNvSpPr>
            <p:nvPr/>
          </p:nvSpPr>
          <p:spPr bwMode="auto">
            <a:xfrm>
              <a:off x="3816077" y="2287113"/>
              <a:ext cx="4428331" cy="7991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9"/>
            <p:cNvSpPr>
              <a:spLocks noChangeArrowheads="1"/>
            </p:cNvSpPr>
            <p:nvPr/>
          </p:nvSpPr>
          <p:spPr bwMode="auto">
            <a:xfrm>
              <a:off x="1548333" y="3086276"/>
              <a:ext cx="1296988" cy="90011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479"/>
            <p:cNvSpPr>
              <a:spLocks noChangeArrowheads="1"/>
            </p:cNvSpPr>
            <p:nvPr/>
          </p:nvSpPr>
          <p:spPr bwMode="auto">
            <a:xfrm>
              <a:off x="1548333" y="2276872"/>
              <a:ext cx="2267422" cy="810198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479"/>
            <p:cNvSpPr>
              <a:spLocks noChangeArrowheads="1"/>
            </p:cNvSpPr>
            <p:nvPr/>
          </p:nvSpPr>
          <p:spPr bwMode="auto">
            <a:xfrm>
              <a:off x="6236364" y="3068960"/>
              <a:ext cx="2008044" cy="80948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92" name="Text Box 376"/>
            <p:cNvSpPr txBox="1">
              <a:spLocks noChangeArrowheads="1"/>
            </p:cNvSpPr>
            <p:nvPr/>
          </p:nvSpPr>
          <p:spPr bwMode="auto">
            <a:xfrm>
              <a:off x="827608" y="2941817"/>
              <a:ext cx="361950" cy="16573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打印机控制器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40095" name="Rectangle 479"/>
            <p:cNvSpPr>
              <a:spLocks noChangeArrowheads="1"/>
            </p:cNvSpPr>
            <p:nvPr/>
          </p:nvSpPr>
          <p:spPr bwMode="auto">
            <a:xfrm>
              <a:off x="1548333" y="2294116"/>
              <a:ext cx="6696075" cy="3086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52" name="Text Box 536"/>
            <p:cNvSpPr txBox="1">
              <a:spLocks noChangeArrowheads="1"/>
            </p:cNvSpPr>
            <p:nvPr/>
          </p:nvSpPr>
          <p:spPr bwMode="auto">
            <a:xfrm>
              <a:off x="2845321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字符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发生器</a:t>
              </a:r>
            </a:p>
          </p:txBody>
        </p:sp>
        <p:sp>
          <p:nvSpPr>
            <p:cNvPr id="240154" name="Text Box 538"/>
            <p:cNvSpPr txBox="1">
              <a:spLocks noChangeArrowheads="1"/>
            </p:cNvSpPr>
            <p:nvPr/>
          </p:nvSpPr>
          <p:spPr bwMode="auto">
            <a:xfrm>
              <a:off x="1692796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缓冲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240155" name="Line 539"/>
            <p:cNvSpPr>
              <a:spLocks noChangeShapeType="1"/>
            </p:cNvSpPr>
            <p:nvPr/>
          </p:nvSpPr>
          <p:spPr bwMode="auto">
            <a:xfrm>
              <a:off x="2483371" y="2725916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8" name="Line 542"/>
            <p:cNvSpPr>
              <a:spLocks noChangeShapeType="1"/>
            </p:cNvSpPr>
            <p:nvPr/>
          </p:nvSpPr>
          <p:spPr bwMode="auto">
            <a:xfrm>
              <a:off x="1189558" y="3446642"/>
              <a:ext cx="50482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9" name="Line 543"/>
            <p:cNvSpPr>
              <a:spLocks noChangeShapeType="1"/>
            </p:cNvSpPr>
            <p:nvPr/>
          </p:nvSpPr>
          <p:spPr bwMode="auto">
            <a:xfrm>
              <a:off x="1189558" y="3589517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0" name="Line 544"/>
            <p:cNvSpPr>
              <a:spLocks noChangeShapeType="1"/>
            </p:cNvSpPr>
            <p:nvPr/>
          </p:nvSpPr>
          <p:spPr bwMode="auto">
            <a:xfrm flipH="1">
              <a:off x="1189558" y="3805417"/>
              <a:ext cx="501650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1" name="Text Box 545"/>
            <p:cNvSpPr txBox="1">
              <a:spLocks noChangeArrowheads="1"/>
            </p:cNvSpPr>
            <p:nvPr/>
          </p:nvSpPr>
          <p:spPr bwMode="auto">
            <a:xfrm>
              <a:off x="1692796" y="3300592"/>
              <a:ext cx="1008063" cy="577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设备接口电路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Line 539"/>
            <p:cNvSpPr>
              <a:spLocks noChangeShapeType="1"/>
            </p:cNvSpPr>
            <p:nvPr/>
          </p:nvSpPr>
          <p:spPr bwMode="auto">
            <a:xfrm flipV="1">
              <a:off x="2088878" y="3002553"/>
              <a:ext cx="0" cy="2900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35896" y="2438576"/>
              <a:ext cx="4573588" cy="1512888"/>
              <a:chOff x="3635896" y="2359017"/>
              <a:chExt cx="4573588" cy="1512888"/>
            </a:xfrm>
          </p:grpSpPr>
          <p:sp>
            <p:nvSpPr>
              <p:cNvPr id="240204" name="Text Box 588"/>
              <p:cNvSpPr txBox="1">
                <a:spLocks noChangeArrowheads="1"/>
              </p:cNvSpPr>
              <p:nvPr/>
            </p:nvSpPr>
            <p:spPr bwMode="auto">
              <a:xfrm>
                <a:off x="3997846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光调制驱动器</a:t>
                </a:r>
              </a:p>
            </p:txBody>
          </p:sp>
          <p:sp>
            <p:nvSpPr>
              <p:cNvPr id="240205" name="Text Box 589"/>
              <p:cNvSpPr txBox="1">
                <a:spLocks noChangeArrowheads="1"/>
              </p:cNvSpPr>
              <p:nvPr/>
            </p:nvSpPr>
            <p:spPr bwMode="auto">
              <a:xfrm>
                <a:off x="5148784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>
                    <a:latin typeface="宋体" panose="02010600030101010101" pitchFamily="2" charset="-122"/>
                  </a:rPr>
                  <a:t>激光器</a:t>
                </a:r>
              </a:p>
            </p:txBody>
          </p:sp>
          <p:sp>
            <p:nvSpPr>
              <p:cNvPr id="240206" name="Rectangle 590"/>
              <p:cNvSpPr>
                <a:spLocks noChangeArrowheads="1"/>
              </p:cNvSpPr>
              <p:nvPr/>
            </p:nvSpPr>
            <p:spPr bwMode="auto">
              <a:xfrm rot="19500000">
                <a:off x="6372746" y="3341680"/>
                <a:ext cx="352425" cy="1460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7" name="Rectangle 591"/>
              <p:cNvSpPr>
                <a:spLocks noChangeArrowheads="1"/>
              </p:cNvSpPr>
              <p:nvPr/>
            </p:nvSpPr>
            <p:spPr bwMode="auto">
              <a:xfrm rot="1020000">
                <a:off x="6287021" y="2733667"/>
                <a:ext cx="360363" cy="1397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8" name="Line 592"/>
              <p:cNvSpPr>
                <a:spLocks noChangeShapeType="1"/>
              </p:cNvSpPr>
              <p:nvPr/>
            </p:nvSpPr>
            <p:spPr bwMode="auto">
              <a:xfrm>
                <a:off x="5942534" y="2660642"/>
                <a:ext cx="358775" cy="1000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9" name="Line 593"/>
              <p:cNvSpPr>
                <a:spLocks noChangeShapeType="1"/>
              </p:cNvSpPr>
              <p:nvPr/>
            </p:nvSpPr>
            <p:spPr bwMode="auto">
              <a:xfrm>
                <a:off x="6661671" y="2863842"/>
                <a:ext cx="504825" cy="1428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0" name="Line 594"/>
              <p:cNvSpPr>
                <a:spLocks noChangeShapeType="1"/>
              </p:cNvSpPr>
              <p:nvPr/>
            </p:nvSpPr>
            <p:spPr bwMode="auto">
              <a:xfrm flipH="1">
                <a:off x="6706121" y="3006717"/>
                <a:ext cx="460375" cy="32702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1" name="Text Box 595"/>
              <p:cNvSpPr txBox="1">
                <a:spLocks noChangeArrowheads="1"/>
              </p:cNvSpPr>
              <p:nvPr/>
            </p:nvSpPr>
            <p:spPr bwMode="auto">
              <a:xfrm>
                <a:off x="7741171" y="2708267"/>
                <a:ext cx="468313" cy="5048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多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面转镜</a:t>
                </a:r>
              </a:p>
            </p:txBody>
          </p:sp>
          <p:sp>
            <p:nvSpPr>
              <p:cNvPr id="240212" name="Rectangle 596"/>
              <p:cNvSpPr>
                <a:spLocks noChangeArrowheads="1"/>
              </p:cNvSpPr>
              <p:nvPr/>
            </p:nvSpPr>
            <p:spPr bwMode="auto">
              <a:xfrm>
                <a:off x="7239521" y="2863842"/>
                <a:ext cx="215900" cy="431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13" name="Line 597"/>
              <p:cNvSpPr>
                <a:spLocks noChangeShapeType="1"/>
              </p:cNvSpPr>
              <p:nvPr/>
            </p:nvSpPr>
            <p:spPr bwMode="auto">
              <a:xfrm flipV="1">
                <a:off x="7166496" y="2647942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4" name="Line 598"/>
              <p:cNvSpPr>
                <a:spLocks noChangeShapeType="1"/>
              </p:cNvSpPr>
              <p:nvPr/>
            </p:nvSpPr>
            <p:spPr bwMode="auto">
              <a:xfrm>
                <a:off x="7166496" y="27908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5" name="Line 599"/>
              <p:cNvSpPr>
                <a:spLocks noChangeShapeType="1"/>
              </p:cNvSpPr>
              <p:nvPr/>
            </p:nvSpPr>
            <p:spPr bwMode="auto">
              <a:xfrm flipV="1">
                <a:off x="7166496" y="2790817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6" name="Line 600"/>
              <p:cNvSpPr>
                <a:spLocks noChangeShapeType="1"/>
              </p:cNvSpPr>
              <p:nvPr/>
            </p:nvSpPr>
            <p:spPr bwMode="auto">
              <a:xfrm>
                <a:off x="7382396" y="2647942"/>
                <a:ext cx="215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7" name="Line 601"/>
              <p:cNvSpPr>
                <a:spLocks noChangeShapeType="1"/>
              </p:cNvSpPr>
              <p:nvPr/>
            </p:nvSpPr>
            <p:spPr bwMode="auto">
              <a:xfrm>
                <a:off x="7598296" y="2647942"/>
                <a:ext cx="73025" cy="71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8" name="Line 602"/>
              <p:cNvSpPr>
                <a:spLocks noChangeShapeType="1"/>
              </p:cNvSpPr>
              <p:nvPr/>
            </p:nvSpPr>
            <p:spPr bwMode="auto">
              <a:xfrm flipV="1">
                <a:off x="7455421" y="27193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9" name="Line 603"/>
              <p:cNvSpPr>
                <a:spLocks noChangeShapeType="1"/>
              </p:cNvSpPr>
              <p:nvPr/>
            </p:nvSpPr>
            <p:spPr bwMode="auto">
              <a:xfrm flipV="1">
                <a:off x="7455421" y="31511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0" name="Line 604"/>
              <p:cNvSpPr>
                <a:spLocks noChangeShapeType="1"/>
              </p:cNvSpPr>
              <p:nvPr/>
            </p:nvSpPr>
            <p:spPr bwMode="auto">
              <a:xfrm>
                <a:off x="7166496" y="32226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1" name="Line 605"/>
              <p:cNvSpPr>
                <a:spLocks noChangeShapeType="1"/>
              </p:cNvSpPr>
              <p:nvPr/>
            </p:nvSpPr>
            <p:spPr bwMode="auto">
              <a:xfrm flipV="1">
                <a:off x="7671321" y="2719380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2" name="Arc 606"/>
              <p:cNvSpPr/>
              <p:nvPr/>
            </p:nvSpPr>
            <p:spPr bwMode="auto">
              <a:xfrm>
                <a:off x="7237934" y="2420930"/>
                <a:ext cx="433388" cy="207963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74"/>
                  <a:gd name="T1" fmla="*/ 20531 h 35231"/>
                  <a:gd name="T2" fmla="*/ 38329 w 43174"/>
                  <a:gd name="T3" fmla="*/ 35231 h 35231"/>
                  <a:gd name="T4" fmla="*/ 21574 w 43174"/>
                  <a:gd name="T5" fmla="*/ 21600 h 35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4" h="35231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</a:path>
                  <a:path w="43174" h="35231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3" name="Line 607"/>
              <p:cNvSpPr>
                <a:spLocks noChangeShapeType="1"/>
              </p:cNvSpPr>
              <p:nvPr/>
            </p:nvSpPr>
            <p:spPr bwMode="auto">
              <a:xfrm flipH="1">
                <a:off x="5869509" y="3530592"/>
                <a:ext cx="533400" cy="3413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4" name="Line 608"/>
              <p:cNvSpPr>
                <a:spLocks noChangeShapeType="1"/>
              </p:cNvSpPr>
              <p:nvPr/>
            </p:nvSpPr>
            <p:spPr bwMode="auto">
              <a:xfrm>
                <a:off x="4788421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5" name="Line 609"/>
              <p:cNvSpPr>
                <a:spLocks noChangeShapeType="1"/>
              </p:cNvSpPr>
              <p:nvPr/>
            </p:nvSpPr>
            <p:spPr bwMode="auto">
              <a:xfrm>
                <a:off x="3635896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6" name="Text Box 610"/>
              <p:cNvSpPr txBox="1">
                <a:spLocks noChangeArrowheads="1"/>
              </p:cNvSpPr>
              <p:nvPr/>
            </p:nvSpPr>
            <p:spPr bwMode="auto">
              <a:xfrm>
                <a:off x="6517209" y="35115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聚焦镜</a:t>
                </a:r>
              </a:p>
            </p:txBody>
          </p:sp>
          <p:sp>
            <p:nvSpPr>
              <p:cNvPr id="240227" name="Text Box 611"/>
              <p:cNvSpPr txBox="1">
                <a:spLocks noChangeArrowheads="1"/>
              </p:cNvSpPr>
              <p:nvPr/>
            </p:nvSpPr>
            <p:spPr bwMode="auto">
              <a:xfrm>
                <a:off x="6301309" y="2430455"/>
                <a:ext cx="5048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透镜</a:t>
                </a:r>
              </a:p>
            </p:txBody>
          </p:sp>
          <p:sp>
            <p:nvSpPr>
              <p:cNvPr id="4" name="椭圆 3"/>
              <p:cNvSpPr/>
              <p:nvPr/>
            </p:nvSpPr>
            <p:spPr bwMode="auto">
              <a:xfrm>
                <a:off x="7355346" y="2564904"/>
                <a:ext cx="168982" cy="1067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2"/>
              </p:cNvCxnSpPr>
              <p:nvPr/>
            </p:nvCxnSpPr>
            <p:spPr bwMode="auto">
              <a:xfrm>
                <a:off x="7355346" y="2618284"/>
                <a:ext cx="1" cy="13829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直接连接符 78"/>
              <p:cNvCxnSpPr>
                <a:stCxn id="4" idx="6"/>
              </p:cNvCxnSpPr>
              <p:nvPr/>
            </p:nvCxnSpPr>
            <p:spPr bwMode="auto">
              <a:xfrm>
                <a:off x="7524328" y="2618284"/>
                <a:ext cx="0" cy="1166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椭圆 80"/>
              <p:cNvSpPr/>
              <p:nvPr/>
            </p:nvSpPr>
            <p:spPr bwMode="auto">
              <a:xfrm>
                <a:off x="7355346" y="3356992"/>
                <a:ext cx="168982" cy="10676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>
                <a:endCxn id="81" idx="2"/>
              </p:cNvCxnSpPr>
              <p:nvPr/>
            </p:nvCxnSpPr>
            <p:spPr bwMode="auto">
              <a:xfrm>
                <a:off x="7355346" y="3294992"/>
                <a:ext cx="0" cy="11538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直接连接符 82"/>
              <p:cNvCxnSpPr>
                <a:endCxn id="81" idx="6"/>
              </p:cNvCxnSpPr>
              <p:nvPr/>
            </p:nvCxnSpPr>
            <p:spPr bwMode="auto">
              <a:xfrm>
                <a:off x="7524328" y="3242849"/>
                <a:ext cx="0" cy="16752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Text Box 595"/>
              <p:cNvSpPr txBox="1">
                <a:spLocks noChangeArrowheads="1"/>
              </p:cNvSpPr>
              <p:nvPr/>
            </p:nvSpPr>
            <p:spPr bwMode="auto">
              <a:xfrm>
                <a:off x="7308304" y="3478534"/>
                <a:ext cx="863734" cy="2384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扫描电机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267471" y="3159301"/>
              <a:ext cx="5905500" cy="2221466"/>
              <a:chOff x="2267471" y="3079742"/>
              <a:chExt cx="5905500" cy="2221466"/>
            </a:xfrm>
          </p:grpSpPr>
          <p:sp>
            <p:nvSpPr>
              <p:cNvPr id="240172" name="Oval 556"/>
              <p:cNvSpPr>
                <a:spLocks noChangeArrowheads="1"/>
              </p:cNvSpPr>
              <p:nvPr/>
            </p:nvSpPr>
            <p:spPr bwMode="auto">
              <a:xfrm>
                <a:off x="4429646" y="3582980"/>
                <a:ext cx="1511300" cy="1223963"/>
              </a:xfrm>
              <a:prstGeom prst="ellipse">
                <a:avLst/>
              </a:prstGeom>
              <a:solidFill>
                <a:srgbClr val="CCFFFF">
                  <a:alpha val="60001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3" name="Text Box 557"/>
              <p:cNvSpPr txBox="1">
                <a:spLocks noChangeArrowheads="1"/>
              </p:cNvSpPr>
              <p:nvPr/>
            </p:nvSpPr>
            <p:spPr bwMode="auto">
              <a:xfrm>
                <a:off x="4790009" y="408780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感光硒鼓</a:t>
                </a:r>
              </a:p>
            </p:txBody>
          </p:sp>
          <p:sp>
            <p:nvSpPr>
              <p:cNvPr id="240174" name="Rectangle 558"/>
              <p:cNvSpPr>
                <a:spLocks noChangeArrowheads="1"/>
              </p:cNvSpPr>
              <p:nvPr/>
            </p:nvSpPr>
            <p:spPr bwMode="auto">
              <a:xfrm rot="21300000">
                <a:off x="6012384" y="4014780"/>
                <a:ext cx="288925" cy="2159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5" name="Text Box 559"/>
              <p:cNvSpPr txBox="1">
                <a:spLocks noChangeArrowheads="1"/>
              </p:cNvSpPr>
              <p:nvPr/>
            </p:nvSpPr>
            <p:spPr bwMode="auto">
              <a:xfrm>
                <a:off x="6372746" y="3941755"/>
                <a:ext cx="1585913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显影器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>
                    <a:latin typeface="宋体" panose="02010600030101010101" pitchFamily="2" charset="-122"/>
                  </a:rPr>
                  <a:t>含炭粉盒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240176" name="Rectangle 560"/>
              <p:cNvSpPr>
                <a:spLocks noChangeArrowheads="1"/>
              </p:cNvSpPr>
              <p:nvPr/>
            </p:nvSpPr>
            <p:spPr bwMode="auto">
              <a:xfrm rot="1200000">
                <a:off x="5364684" y="3367080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7" name="Text Box 561"/>
              <p:cNvSpPr txBox="1">
                <a:spLocks noChangeArrowheads="1"/>
              </p:cNvSpPr>
              <p:nvPr/>
            </p:nvSpPr>
            <p:spPr bwMode="auto">
              <a:xfrm>
                <a:off x="5077346" y="3079742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充电电晕</a:t>
                </a:r>
              </a:p>
            </p:txBody>
          </p:sp>
          <p:sp>
            <p:nvSpPr>
              <p:cNvPr id="240178" name="Rectangle 562"/>
              <p:cNvSpPr>
                <a:spLocks noChangeArrowheads="1"/>
              </p:cNvSpPr>
              <p:nvPr/>
            </p:nvSpPr>
            <p:spPr bwMode="auto">
              <a:xfrm rot="19200000">
                <a:off x="4356621" y="3467092"/>
                <a:ext cx="288925" cy="2159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9" name="Text Box 563"/>
              <p:cNvSpPr txBox="1">
                <a:spLocks noChangeArrowheads="1"/>
              </p:cNvSpPr>
              <p:nvPr/>
            </p:nvSpPr>
            <p:spPr bwMode="auto">
              <a:xfrm>
                <a:off x="3708921" y="32956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清扫刷</a:t>
                </a:r>
              </a:p>
            </p:txBody>
          </p:sp>
          <p:sp>
            <p:nvSpPr>
              <p:cNvPr id="240180" name="Rectangle 564"/>
              <p:cNvSpPr>
                <a:spLocks noChangeArrowheads="1"/>
              </p:cNvSpPr>
              <p:nvPr/>
            </p:nvSpPr>
            <p:spPr bwMode="auto">
              <a:xfrm>
                <a:off x="4067696" y="4087805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1" name="Text Box 565"/>
              <p:cNvSpPr txBox="1">
                <a:spLocks noChangeArrowheads="1"/>
              </p:cNvSpPr>
              <p:nvPr/>
            </p:nvSpPr>
            <p:spPr bwMode="auto">
              <a:xfrm>
                <a:off x="3132659" y="4014780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消电电晕</a:t>
                </a:r>
              </a:p>
            </p:txBody>
          </p:sp>
          <p:sp>
            <p:nvSpPr>
              <p:cNvPr id="240182" name="Line 566"/>
              <p:cNvSpPr>
                <a:spLocks noChangeShapeType="1"/>
              </p:cNvSpPr>
              <p:nvPr/>
            </p:nvSpPr>
            <p:spPr bwMode="auto">
              <a:xfrm>
                <a:off x="4501084" y="3725855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3" name="Line 567"/>
              <p:cNvSpPr>
                <a:spLocks noChangeShapeType="1"/>
              </p:cNvSpPr>
              <p:nvPr/>
            </p:nvSpPr>
            <p:spPr bwMode="auto">
              <a:xfrm>
                <a:off x="4574109" y="36544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4" name="Line 568"/>
              <p:cNvSpPr>
                <a:spLocks noChangeShapeType="1"/>
              </p:cNvSpPr>
              <p:nvPr/>
            </p:nvSpPr>
            <p:spPr bwMode="auto">
              <a:xfrm>
                <a:off x="4645546" y="3582980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5" name="Arc 569"/>
              <p:cNvSpPr/>
              <p:nvPr/>
            </p:nvSpPr>
            <p:spPr bwMode="auto">
              <a:xfrm>
                <a:off x="5364684" y="3798880"/>
                <a:ext cx="288925" cy="215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6" name="Line 570"/>
              <p:cNvSpPr>
                <a:spLocks noChangeShapeType="1"/>
              </p:cNvSpPr>
              <p:nvPr/>
            </p:nvSpPr>
            <p:spPr bwMode="auto">
              <a:xfrm>
                <a:off x="5723459" y="4664067"/>
                <a:ext cx="18018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7" name="Line 571"/>
              <p:cNvSpPr>
                <a:spLocks noChangeShapeType="1"/>
              </p:cNvSpPr>
              <p:nvPr/>
            </p:nvSpPr>
            <p:spPr bwMode="auto">
              <a:xfrm>
                <a:off x="2988196" y="4664067"/>
                <a:ext cx="165735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8" name="Arc 572"/>
              <p:cNvSpPr/>
              <p:nvPr/>
            </p:nvSpPr>
            <p:spPr bwMode="auto">
              <a:xfrm flipV="1">
                <a:off x="4643959" y="4508492"/>
                <a:ext cx="1081088" cy="342900"/>
              </a:xfrm>
              <a:custGeom>
                <a:avLst/>
                <a:gdLst>
                  <a:gd name="G0" fmla="+- 18806 0 0"/>
                  <a:gd name="G1" fmla="+- 21600 0 0"/>
                  <a:gd name="G2" fmla="+- 21600 0 0"/>
                  <a:gd name="T0" fmla="*/ 0 w 38060"/>
                  <a:gd name="T1" fmla="*/ 10975 h 21600"/>
                  <a:gd name="T2" fmla="*/ 38060 w 38060"/>
                  <a:gd name="T3" fmla="*/ 11810 h 21600"/>
                  <a:gd name="T4" fmla="*/ 18806 w 380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60" h="21600" fill="none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</a:path>
                  <a:path w="38060" h="21600" stroke="0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  <a:lnTo>
                      <a:pt x="1880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9" name="Oval 573"/>
              <p:cNvSpPr>
                <a:spLocks noChangeArrowheads="1"/>
              </p:cNvSpPr>
              <p:nvPr/>
            </p:nvSpPr>
            <p:spPr bwMode="auto">
              <a:xfrm>
                <a:off x="5867921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0" name="Oval 574"/>
              <p:cNvSpPr>
                <a:spLocks noChangeArrowheads="1"/>
              </p:cNvSpPr>
              <p:nvPr/>
            </p:nvSpPr>
            <p:spPr bwMode="auto">
              <a:xfrm>
                <a:off x="6660084" y="4664067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1" name="Oval 575"/>
              <p:cNvSpPr>
                <a:spLocks noChangeArrowheads="1"/>
              </p:cNvSpPr>
              <p:nvPr/>
            </p:nvSpPr>
            <p:spPr bwMode="auto">
              <a:xfrm>
                <a:off x="6660084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2" name="Oval 576"/>
              <p:cNvSpPr>
                <a:spLocks noChangeArrowheads="1"/>
              </p:cNvSpPr>
              <p:nvPr/>
            </p:nvSpPr>
            <p:spPr bwMode="auto">
              <a:xfrm>
                <a:off x="7236346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3" name="Oval 577"/>
              <p:cNvSpPr>
                <a:spLocks noChangeArrowheads="1"/>
              </p:cNvSpPr>
              <p:nvPr/>
            </p:nvSpPr>
            <p:spPr bwMode="auto">
              <a:xfrm>
                <a:off x="4283596" y="4664067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4" name="Oval 578"/>
              <p:cNvSpPr>
                <a:spLocks noChangeArrowheads="1"/>
              </p:cNvSpPr>
              <p:nvPr/>
            </p:nvSpPr>
            <p:spPr bwMode="auto">
              <a:xfrm>
                <a:off x="4283596" y="4519605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5" name="AutoShape 579" descr="浅色横线"/>
              <p:cNvSpPr>
                <a:spLocks noChangeArrowheads="1"/>
              </p:cNvSpPr>
              <p:nvPr/>
            </p:nvSpPr>
            <p:spPr bwMode="auto">
              <a:xfrm>
                <a:off x="22674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收</a:t>
                </a:r>
                <a:r>
                  <a:rPr lang="zh-CN" altLang="en-US" sz="1600" b="1" dirty="0" smtClean="0"/>
                  <a:t>纸盒</a:t>
                </a:r>
                <a:endParaRPr lang="zh-CN" altLang="en-US" sz="1600" b="1" dirty="0"/>
              </a:p>
            </p:txBody>
          </p:sp>
          <p:sp>
            <p:nvSpPr>
              <p:cNvPr id="240197" name="AutoShape 581" descr="浅色横线"/>
              <p:cNvSpPr>
                <a:spLocks noChangeArrowheads="1"/>
              </p:cNvSpPr>
              <p:nvPr/>
            </p:nvSpPr>
            <p:spPr bwMode="auto">
              <a:xfrm>
                <a:off x="73093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 smtClean="0"/>
                  <a:t>供纸盒</a:t>
                </a:r>
                <a:endParaRPr lang="zh-CN" altLang="en-US" sz="1600" b="1" dirty="0"/>
              </a:p>
            </p:txBody>
          </p:sp>
          <p:sp>
            <p:nvSpPr>
              <p:cNvPr id="240199" name="Text Box 583"/>
              <p:cNvSpPr txBox="1">
                <a:spLocks noChangeArrowheads="1"/>
              </p:cNvSpPr>
              <p:nvPr/>
            </p:nvSpPr>
            <p:spPr bwMode="auto">
              <a:xfrm>
                <a:off x="7236346" y="4230680"/>
                <a:ext cx="720725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搓纸辊</a:t>
                </a:r>
              </a:p>
            </p:txBody>
          </p:sp>
          <p:sp>
            <p:nvSpPr>
              <p:cNvPr id="240200" name="Text Box 584"/>
              <p:cNvSpPr txBox="1">
                <a:spLocks noChangeArrowheads="1"/>
              </p:cNvSpPr>
              <p:nvPr/>
            </p:nvSpPr>
            <p:spPr bwMode="auto">
              <a:xfrm>
                <a:off x="6444184" y="48799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导纸辊</a:t>
                </a:r>
              </a:p>
            </p:txBody>
          </p:sp>
          <p:sp>
            <p:nvSpPr>
              <p:cNvPr id="240201" name="Text Box 585"/>
              <p:cNvSpPr txBox="1">
                <a:spLocks noChangeArrowheads="1"/>
              </p:cNvSpPr>
              <p:nvPr/>
            </p:nvSpPr>
            <p:spPr bwMode="auto">
              <a:xfrm>
                <a:off x="5796484" y="46640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定位辊</a:t>
                </a:r>
              </a:p>
            </p:txBody>
          </p:sp>
          <p:sp>
            <p:nvSpPr>
              <p:cNvPr id="240202" name="Text Box 586"/>
              <p:cNvSpPr txBox="1">
                <a:spLocks noChangeArrowheads="1"/>
              </p:cNvSpPr>
              <p:nvPr/>
            </p:nvSpPr>
            <p:spPr bwMode="auto">
              <a:xfrm>
                <a:off x="3348559" y="443705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定影热辊</a:t>
                </a:r>
              </a:p>
            </p:txBody>
          </p:sp>
          <p:sp>
            <p:nvSpPr>
              <p:cNvPr id="96" name="Rectangle 560"/>
              <p:cNvSpPr>
                <a:spLocks noChangeArrowheads="1"/>
              </p:cNvSpPr>
              <p:nvPr/>
            </p:nvSpPr>
            <p:spPr bwMode="auto">
              <a:xfrm rot="1200000">
                <a:off x="4672217" y="4840051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562"/>
              <p:cNvSpPr>
                <a:spLocks noChangeArrowheads="1"/>
              </p:cNvSpPr>
              <p:nvPr/>
            </p:nvSpPr>
            <p:spPr bwMode="auto">
              <a:xfrm rot="20380350">
                <a:off x="5399680" y="4825822"/>
                <a:ext cx="288925" cy="2159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561"/>
              <p:cNvSpPr txBox="1">
                <a:spLocks noChangeArrowheads="1"/>
              </p:cNvSpPr>
              <p:nvPr/>
            </p:nvSpPr>
            <p:spPr bwMode="auto">
              <a:xfrm>
                <a:off x="5371176" y="5085308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转印</a:t>
                </a:r>
                <a:r>
                  <a:rPr lang="zh-CN" altLang="en-US" sz="1600" b="1" dirty="0" smtClean="0">
                    <a:latin typeface="宋体" panose="02010600030101010101" pitchFamily="2" charset="-122"/>
                  </a:rPr>
                  <a:t>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9" name="Text Box 561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anose="02010600030101010101" pitchFamily="2" charset="-122"/>
                  </a:rPr>
                  <a:t>分离电晕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00" name="Text Box 241"/>
          <p:cNvSpPr txBox="1">
            <a:spLocks noChangeArrowheads="1"/>
          </p:cNvSpPr>
          <p:nvPr/>
        </p:nvSpPr>
        <p:spPr bwMode="auto">
          <a:xfrm>
            <a:off x="179512" y="5452775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*打印机接口：</a:t>
            </a:r>
            <a:r>
              <a:rPr lang="en-US" altLang="zh-CN" dirty="0" smtClean="0">
                <a:latin typeface="+mn-lt"/>
              </a:rPr>
              <a:t>Centronics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b="1" dirty="0" smtClean="0">
                <a:latin typeface="+mn-ea"/>
                <a:ea typeface="+mn-ea"/>
              </a:rPr>
              <a:t>USB</a:t>
            </a:r>
            <a:r>
              <a:rPr lang="en-US" altLang="zh-CN" b="1" dirty="0" smtClean="0"/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9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79512" y="3068960"/>
            <a:ext cx="4248547" cy="28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磁盘组成示例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磁盘工作过程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C07-C469-4C59-9496-1B3443C501F3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339039" name="Text Box 9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存储设备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掌握结构及性能指标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辅存种类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磁表面、</a:t>
            </a:r>
            <a:r>
              <a:rPr lang="zh-CN" altLang="en-US" b="1" dirty="0">
                <a:latin typeface="宋体" panose="02010600030101010101" pitchFamily="2" charset="-122"/>
              </a:rPr>
              <a:t>光</a:t>
            </a:r>
            <a:r>
              <a:rPr lang="zh-CN" altLang="en-US" b="1" dirty="0" smtClean="0">
                <a:latin typeface="宋体" panose="02010600030101010101" pitchFamily="2" charset="-122"/>
              </a:rPr>
              <a:t>介质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必须具有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非易失性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9041" name="Text Box 97"/>
          <p:cNvSpPr txBox="1">
            <a:spLocks noChangeArrowheads="1"/>
          </p:cNvSpPr>
          <p:nvPr/>
        </p:nvSpPr>
        <p:spPr bwMode="auto">
          <a:xfrm>
            <a:off x="179388" y="136283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辅存结构：</a:t>
            </a:r>
            <a:r>
              <a:rPr lang="zh-CN" altLang="en-US" b="1" dirty="0">
                <a:latin typeface="宋体" panose="02010600030101010101" pitchFamily="2" charset="-122"/>
              </a:rPr>
              <a:t>常为盘状、带状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磁头不动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</a:t>
            </a:r>
            <a:r>
              <a:rPr lang="zh-CN" altLang="en-US" sz="1800" b="1" dirty="0"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写精度高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339116" name="Group 172"/>
          <p:cNvGrpSpPr/>
          <p:nvPr/>
        </p:nvGrpSpPr>
        <p:grpSpPr bwMode="auto">
          <a:xfrm>
            <a:off x="1476375" y="1916435"/>
            <a:ext cx="6623050" cy="1152525"/>
            <a:chOff x="1156" y="1298"/>
            <a:chExt cx="4172" cy="726"/>
          </a:xfrm>
        </p:grpSpPr>
        <p:sp>
          <p:nvSpPr>
            <p:cNvPr id="339045" name="Text Box 101"/>
            <p:cNvSpPr txBox="1">
              <a:spLocks noChangeArrowheads="1"/>
            </p:cNvSpPr>
            <p:nvPr/>
          </p:nvSpPr>
          <p:spPr bwMode="auto">
            <a:xfrm>
              <a:off x="1973" y="1389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156" y="1298"/>
              <a:ext cx="726" cy="726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6" name="Oval 142"/>
            <p:cNvSpPr>
              <a:spLocks noChangeArrowheads="1"/>
            </p:cNvSpPr>
            <p:nvPr/>
          </p:nvSpPr>
          <p:spPr bwMode="auto">
            <a:xfrm>
              <a:off x="1202" y="1344"/>
              <a:ext cx="635" cy="635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8" name="Oval 144"/>
            <p:cNvSpPr>
              <a:spLocks noChangeArrowheads="1"/>
            </p:cNvSpPr>
            <p:nvPr/>
          </p:nvSpPr>
          <p:spPr bwMode="auto">
            <a:xfrm>
              <a:off x="1338" y="1483"/>
              <a:ext cx="363" cy="3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9" name="Oval 145"/>
            <p:cNvSpPr>
              <a:spLocks noChangeArrowheads="1"/>
            </p:cNvSpPr>
            <p:nvPr/>
          </p:nvSpPr>
          <p:spPr bwMode="auto">
            <a:xfrm>
              <a:off x="1395" y="1550"/>
              <a:ext cx="243" cy="239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0" name="Oval 146"/>
            <p:cNvSpPr>
              <a:spLocks noChangeArrowheads="1"/>
            </p:cNvSpPr>
            <p:nvPr/>
          </p:nvSpPr>
          <p:spPr bwMode="auto">
            <a:xfrm>
              <a:off x="1449" y="1598"/>
              <a:ext cx="136" cy="1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1" name="Line 147"/>
            <p:cNvSpPr>
              <a:spLocks noChangeShapeType="1"/>
            </p:cNvSpPr>
            <p:nvPr/>
          </p:nvSpPr>
          <p:spPr bwMode="auto">
            <a:xfrm flipH="1">
              <a:off x="1565" y="1483"/>
              <a:ext cx="408" cy="8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2" name="Line 148"/>
            <p:cNvSpPr>
              <a:spLocks noChangeShapeType="1"/>
            </p:cNvSpPr>
            <p:nvPr/>
          </p:nvSpPr>
          <p:spPr bwMode="auto">
            <a:xfrm flipH="1">
              <a:off x="1701" y="1479"/>
              <a:ext cx="272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4" name="AutoShape 150"/>
            <p:cNvSpPr>
              <a:spLocks noChangeArrowheads="1"/>
            </p:cNvSpPr>
            <p:nvPr/>
          </p:nvSpPr>
          <p:spPr bwMode="auto">
            <a:xfrm rot="5400000">
              <a:off x="2890" y="1219"/>
              <a:ext cx="431" cy="1088"/>
            </a:xfrm>
            <a:prstGeom prst="wave">
              <a:avLst>
                <a:gd name="adj1" fmla="val 477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5" name="Line 151"/>
            <p:cNvSpPr>
              <a:spLocks noChangeShapeType="1"/>
            </p:cNvSpPr>
            <p:nvPr/>
          </p:nvSpPr>
          <p:spPr bwMode="auto">
            <a:xfrm>
              <a:off x="2743" y="1615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6" name="Line 152"/>
            <p:cNvSpPr>
              <a:spLocks noChangeShapeType="1"/>
            </p:cNvSpPr>
            <p:nvPr/>
          </p:nvSpPr>
          <p:spPr bwMode="auto">
            <a:xfrm>
              <a:off x="2743" y="1888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7" name="Line 153"/>
            <p:cNvSpPr>
              <a:spLocks noChangeShapeType="1"/>
            </p:cNvSpPr>
            <p:nvPr/>
          </p:nvSpPr>
          <p:spPr bwMode="auto">
            <a:xfrm>
              <a:off x="2743" y="1797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8" name="Line 154"/>
            <p:cNvSpPr>
              <a:spLocks noChangeShapeType="1"/>
            </p:cNvSpPr>
            <p:nvPr/>
          </p:nvSpPr>
          <p:spPr bwMode="auto">
            <a:xfrm>
              <a:off x="2743" y="1706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9" name="Line 155"/>
            <p:cNvSpPr>
              <a:spLocks noChangeShapeType="1"/>
            </p:cNvSpPr>
            <p:nvPr/>
          </p:nvSpPr>
          <p:spPr bwMode="auto">
            <a:xfrm flipH="1">
              <a:off x="3016" y="1479"/>
              <a:ext cx="271" cy="13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 flipH="1">
              <a:off x="3107" y="1479"/>
              <a:ext cx="18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1" name="Text Box 157"/>
            <p:cNvSpPr txBox="1">
              <a:spLocks noChangeArrowheads="1"/>
            </p:cNvSpPr>
            <p:nvPr/>
          </p:nvSpPr>
          <p:spPr bwMode="auto">
            <a:xfrm>
              <a:off x="3286" y="1344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106" name="AutoShape 162"/>
            <p:cNvSpPr>
              <a:spLocks noChangeArrowheads="1"/>
            </p:cNvSpPr>
            <p:nvPr/>
          </p:nvSpPr>
          <p:spPr bwMode="auto">
            <a:xfrm rot="5400000">
              <a:off x="4603" y="1117"/>
              <a:ext cx="181" cy="1269"/>
            </a:xfrm>
            <a:prstGeom prst="wave">
              <a:avLst>
                <a:gd name="adj1" fmla="val 196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7" name="Rectangle 163"/>
            <p:cNvSpPr>
              <a:spLocks noChangeArrowheads="1"/>
            </p:cNvSpPr>
            <p:nvPr/>
          </p:nvSpPr>
          <p:spPr bwMode="auto">
            <a:xfrm>
              <a:off x="414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8" name="Rectangle 164"/>
            <p:cNvSpPr>
              <a:spLocks noChangeArrowheads="1"/>
            </p:cNvSpPr>
            <p:nvPr/>
          </p:nvSpPr>
          <p:spPr bwMode="auto">
            <a:xfrm>
              <a:off x="437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9" name="Rectangle 165"/>
            <p:cNvSpPr>
              <a:spLocks noChangeArrowheads="1"/>
            </p:cNvSpPr>
            <p:nvPr/>
          </p:nvSpPr>
          <p:spPr bwMode="auto">
            <a:xfrm>
              <a:off x="4603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0" name="Rectangle 166"/>
            <p:cNvSpPr>
              <a:spLocks noChangeArrowheads="1"/>
            </p:cNvSpPr>
            <p:nvPr/>
          </p:nvSpPr>
          <p:spPr bwMode="auto">
            <a:xfrm>
              <a:off x="482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1" name="Rectangle 167"/>
            <p:cNvSpPr>
              <a:spLocks noChangeArrowheads="1"/>
            </p:cNvSpPr>
            <p:nvPr/>
          </p:nvSpPr>
          <p:spPr bwMode="auto">
            <a:xfrm>
              <a:off x="505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3" name="Text Box 169"/>
            <p:cNvSpPr txBox="1">
              <a:spLocks noChangeArrowheads="1"/>
            </p:cNvSpPr>
            <p:nvPr/>
          </p:nvSpPr>
          <p:spPr bwMode="auto">
            <a:xfrm>
              <a:off x="4377" y="1343"/>
              <a:ext cx="908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位信息磁化元</a:t>
              </a:r>
            </a:p>
          </p:txBody>
        </p:sp>
        <p:sp>
          <p:nvSpPr>
            <p:cNvPr id="339114" name="Line 170"/>
            <p:cNvSpPr>
              <a:spLocks noChangeShapeType="1"/>
            </p:cNvSpPr>
            <p:nvPr/>
          </p:nvSpPr>
          <p:spPr bwMode="auto">
            <a:xfrm flipH="1">
              <a:off x="4921" y="1550"/>
              <a:ext cx="91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15" name="Line 171"/>
            <p:cNvSpPr>
              <a:spLocks noChangeShapeType="1"/>
            </p:cNvSpPr>
            <p:nvPr/>
          </p:nvSpPr>
          <p:spPr bwMode="auto">
            <a:xfrm flipH="1">
              <a:off x="4422" y="1525"/>
              <a:ext cx="59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90" name="Text Box 184"/>
          <p:cNvSpPr txBox="1">
            <a:spLocks noChangeArrowheads="1"/>
          </p:cNvSpPr>
          <p:nvPr/>
        </p:nvSpPr>
        <p:spPr bwMode="auto">
          <a:xfrm>
            <a:off x="3203301" y="5301208"/>
            <a:ext cx="5761311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磁盘一直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匀速</a:t>
            </a:r>
            <a:r>
              <a:rPr lang="zh-CN" altLang="en-US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→每个磁道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容量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相同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   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寻址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latin typeface="宋体" panose="02010600030101010101" pitchFamily="2" charset="-122"/>
              </a:rPr>
              <a:t>寻道、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再</a:t>
            </a:r>
            <a:r>
              <a:rPr lang="zh-CN" altLang="en-US" b="1" dirty="0" smtClean="0">
                <a:latin typeface="宋体" panose="02010600030101010101" pitchFamily="2" charset="-122"/>
              </a:rPr>
              <a:t>等待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转到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目标位置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92" name="线形标注 2 91"/>
          <p:cNvSpPr/>
          <p:nvPr/>
        </p:nvSpPr>
        <p:spPr bwMode="auto">
          <a:xfrm>
            <a:off x="971600" y="4039866"/>
            <a:ext cx="2448272" cy="901302"/>
          </a:xfrm>
          <a:prstGeom prst="borderCallout2">
            <a:avLst>
              <a:gd name="adj1" fmla="val 49745"/>
              <a:gd name="adj2" fmla="val 99942"/>
              <a:gd name="adj3" fmla="val 50483"/>
              <a:gd name="adj4" fmla="val 106769"/>
              <a:gd name="adj5" fmla="val -7656"/>
              <a:gd name="adj6" fmla="val 12201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各盘同一位置的数据无关联</a:t>
            </a:r>
            <a:r>
              <a:rPr lang="en-US" altLang="zh-CN" sz="1400" b="1" dirty="0" smtClean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同多体</a:t>
            </a:r>
            <a:r>
              <a:rPr lang="en-US" altLang="zh-CN" sz="1400" b="1" dirty="0">
                <a:latin typeface="+mn-ea"/>
                <a:ea typeface="+mn-ea"/>
              </a:rPr>
              <a:t>MEM</a:t>
            </a:r>
            <a:r>
              <a:rPr lang="zh-CN" altLang="en-US" sz="1400" b="1" dirty="0" smtClean="0">
                <a:latin typeface="+mn-ea"/>
                <a:ea typeface="+mn-ea"/>
              </a:rPr>
              <a:t>顺序编址</a:t>
            </a:r>
            <a:r>
              <a:rPr lang="en-US" altLang="zh-CN" sz="1400" b="1" dirty="0" smtClean="0">
                <a:latin typeface="+mn-ea"/>
                <a:ea typeface="+mn-ea"/>
              </a:rPr>
              <a:t>)</a:t>
            </a:r>
            <a:r>
              <a:rPr lang="zh-CN" altLang="en-US" sz="1800" b="1" dirty="0" smtClean="0">
                <a:latin typeface="+mn-lt"/>
              </a:rPr>
              <a:t>，并行操作无意义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3212057"/>
            <a:ext cx="3960440" cy="2089151"/>
            <a:chOff x="2843808" y="3212182"/>
            <a:chExt cx="3960440" cy="2089151"/>
          </a:xfrm>
        </p:grpSpPr>
        <p:sp>
          <p:nvSpPr>
            <p:cNvPr id="44" name="Rectangle 757"/>
            <p:cNvSpPr>
              <a:spLocks noChangeArrowheads="1"/>
            </p:cNvSpPr>
            <p:nvPr/>
          </p:nvSpPr>
          <p:spPr bwMode="auto">
            <a:xfrm>
              <a:off x="3564161" y="4291682"/>
              <a:ext cx="646856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4211068" y="3428082"/>
              <a:ext cx="145256" cy="11525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4138836" y="4581128"/>
              <a:ext cx="360362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765"/>
            <p:cNvSpPr>
              <a:spLocks noChangeArrowheads="1"/>
            </p:cNvSpPr>
            <p:nvPr/>
          </p:nvSpPr>
          <p:spPr bwMode="auto">
            <a:xfrm>
              <a:off x="41388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66"/>
            <p:cNvSpPr>
              <a:spLocks noChangeArrowheads="1"/>
            </p:cNvSpPr>
            <p:nvPr/>
          </p:nvSpPr>
          <p:spPr bwMode="auto">
            <a:xfrm>
              <a:off x="43547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67" descr="深色上对角线"/>
            <p:cNvSpPr>
              <a:spLocks noChangeArrowheads="1"/>
            </p:cNvSpPr>
            <p:nvPr/>
          </p:nvSpPr>
          <p:spPr bwMode="auto">
            <a:xfrm>
              <a:off x="3922936" y="4870053"/>
              <a:ext cx="792162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68"/>
            <p:cNvSpPr>
              <a:spLocks noChangeShapeType="1"/>
            </p:cNvSpPr>
            <p:nvPr/>
          </p:nvSpPr>
          <p:spPr bwMode="auto">
            <a:xfrm>
              <a:off x="3922936" y="4870053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70"/>
            <p:cNvSpPr>
              <a:spLocks noChangeShapeType="1"/>
            </p:cNvSpPr>
            <p:nvPr/>
          </p:nvSpPr>
          <p:spPr bwMode="auto">
            <a:xfrm>
              <a:off x="4211017" y="430279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71"/>
            <p:cNvSpPr>
              <a:spLocks noChangeShapeType="1"/>
            </p:cNvSpPr>
            <p:nvPr/>
          </p:nvSpPr>
          <p:spPr bwMode="auto">
            <a:xfrm flipV="1">
              <a:off x="4211069" y="4581128"/>
              <a:ext cx="13414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81"/>
            <p:cNvSpPr>
              <a:spLocks noChangeShapeType="1"/>
            </p:cNvSpPr>
            <p:nvPr/>
          </p:nvSpPr>
          <p:spPr bwMode="auto">
            <a:xfrm>
              <a:off x="4859561" y="3428082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2"/>
            <p:cNvSpPr>
              <a:spLocks noChangeShapeType="1"/>
            </p:cNvSpPr>
            <p:nvPr/>
          </p:nvSpPr>
          <p:spPr bwMode="auto">
            <a:xfrm>
              <a:off x="4859561" y="36455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3"/>
            <p:cNvSpPr>
              <a:spLocks noChangeShapeType="1"/>
            </p:cNvSpPr>
            <p:nvPr/>
          </p:nvSpPr>
          <p:spPr bwMode="auto">
            <a:xfrm>
              <a:off x="4932586" y="34296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784"/>
            <p:cNvSpPr>
              <a:spLocks noChangeArrowheads="1"/>
            </p:cNvSpPr>
            <p:nvPr/>
          </p:nvSpPr>
          <p:spPr bwMode="auto">
            <a:xfrm>
              <a:off x="4354736" y="35011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85"/>
            <p:cNvSpPr>
              <a:spLocks noChangeShapeType="1"/>
            </p:cNvSpPr>
            <p:nvPr/>
          </p:nvSpPr>
          <p:spPr bwMode="auto">
            <a:xfrm flipV="1">
              <a:off x="4859561" y="38614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86"/>
            <p:cNvSpPr>
              <a:spLocks noChangeShapeType="1"/>
            </p:cNvSpPr>
            <p:nvPr/>
          </p:nvSpPr>
          <p:spPr bwMode="auto">
            <a:xfrm>
              <a:off x="4859561" y="40773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7"/>
            <p:cNvSpPr>
              <a:spLocks noChangeShapeType="1"/>
            </p:cNvSpPr>
            <p:nvPr/>
          </p:nvSpPr>
          <p:spPr bwMode="auto">
            <a:xfrm>
              <a:off x="4932586" y="38614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788"/>
            <p:cNvSpPr>
              <a:spLocks noChangeArrowheads="1"/>
            </p:cNvSpPr>
            <p:nvPr/>
          </p:nvSpPr>
          <p:spPr bwMode="auto">
            <a:xfrm>
              <a:off x="4354736" y="39329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89"/>
            <p:cNvSpPr>
              <a:spLocks noChangeShapeType="1"/>
            </p:cNvSpPr>
            <p:nvPr/>
          </p:nvSpPr>
          <p:spPr bwMode="auto">
            <a:xfrm flipV="1">
              <a:off x="4859561" y="42932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90"/>
            <p:cNvSpPr>
              <a:spLocks noChangeShapeType="1"/>
            </p:cNvSpPr>
            <p:nvPr/>
          </p:nvSpPr>
          <p:spPr bwMode="auto">
            <a:xfrm>
              <a:off x="4859561" y="45091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1"/>
            <p:cNvSpPr>
              <a:spLocks noChangeShapeType="1"/>
            </p:cNvSpPr>
            <p:nvPr/>
          </p:nvSpPr>
          <p:spPr bwMode="auto">
            <a:xfrm>
              <a:off x="4932586" y="42932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92"/>
            <p:cNvSpPr>
              <a:spLocks noChangeArrowheads="1"/>
            </p:cNvSpPr>
            <p:nvPr/>
          </p:nvSpPr>
          <p:spPr bwMode="auto">
            <a:xfrm>
              <a:off x="4354736" y="436470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3"/>
            <p:cNvSpPr>
              <a:spLocks noChangeShapeType="1"/>
            </p:cNvSpPr>
            <p:nvPr/>
          </p:nvSpPr>
          <p:spPr bwMode="auto">
            <a:xfrm>
              <a:off x="4354736" y="43742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4"/>
            <p:cNvSpPr>
              <a:spLocks noChangeShapeType="1"/>
            </p:cNvSpPr>
            <p:nvPr/>
          </p:nvSpPr>
          <p:spPr bwMode="auto">
            <a:xfrm>
              <a:off x="4354736" y="39424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5"/>
            <p:cNvSpPr>
              <a:spLocks noChangeShapeType="1"/>
            </p:cNvSpPr>
            <p:nvPr/>
          </p:nvSpPr>
          <p:spPr bwMode="auto">
            <a:xfrm>
              <a:off x="4354736" y="35106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97"/>
            <p:cNvSpPr txBox="1">
              <a:spLocks noChangeArrowheads="1"/>
            </p:cNvSpPr>
            <p:nvPr/>
          </p:nvSpPr>
          <p:spPr bwMode="auto">
            <a:xfrm>
              <a:off x="6227986" y="4581128"/>
              <a:ext cx="576262" cy="5762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传动皮带</a:t>
              </a:r>
            </a:p>
          </p:txBody>
        </p:sp>
        <p:sp>
          <p:nvSpPr>
            <p:cNvPr id="69" name="Line 798"/>
            <p:cNvSpPr>
              <a:spLocks noChangeShapeType="1"/>
            </p:cNvSpPr>
            <p:nvPr/>
          </p:nvSpPr>
          <p:spPr bwMode="auto">
            <a:xfrm flipH="1">
              <a:off x="5508848" y="4869160"/>
              <a:ext cx="790575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18"/>
            <p:cNvSpPr>
              <a:spLocks noChangeShapeType="1"/>
            </p:cNvSpPr>
            <p:nvPr/>
          </p:nvSpPr>
          <p:spPr bwMode="auto">
            <a:xfrm flipH="1">
              <a:off x="3707904" y="3534444"/>
              <a:ext cx="1224682" cy="31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9"/>
            <p:cNvSpPr>
              <a:spLocks noChangeShapeType="1"/>
            </p:cNvSpPr>
            <p:nvPr/>
          </p:nvSpPr>
          <p:spPr bwMode="auto">
            <a:xfrm flipH="1">
              <a:off x="4305206" y="3966245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0"/>
            <p:cNvSpPr>
              <a:spLocks noChangeShapeType="1"/>
            </p:cNvSpPr>
            <p:nvPr/>
          </p:nvSpPr>
          <p:spPr bwMode="auto">
            <a:xfrm flipH="1">
              <a:off x="4249326" y="4398044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823"/>
            <p:cNvSpPr>
              <a:spLocks noChangeArrowheads="1"/>
            </p:cNvSpPr>
            <p:nvPr/>
          </p:nvSpPr>
          <p:spPr bwMode="auto">
            <a:xfrm>
              <a:off x="5291361" y="3212182"/>
              <a:ext cx="146050" cy="208915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Rectangle 824"/>
            <p:cNvSpPr>
              <a:spLocks noChangeArrowheads="1"/>
            </p:cNvSpPr>
            <p:nvPr/>
          </p:nvSpPr>
          <p:spPr bwMode="auto">
            <a:xfrm>
              <a:off x="4716686" y="3285207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Rectangle 825"/>
            <p:cNvSpPr>
              <a:spLocks noChangeArrowheads="1"/>
            </p:cNvSpPr>
            <p:nvPr/>
          </p:nvSpPr>
          <p:spPr bwMode="auto">
            <a:xfrm>
              <a:off x="5435823" y="3285207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Rectangle 826"/>
            <p:cNvSpPr>
              <a:spLocks noChangeArrowheads="1"/>
            </p:cNvSpPr>
            <p:nvPr/>
          </p:nvSpPr>
          <p:spPr bwMode="auto">
            <a:xfrm>
              <a:off x="4716686" y="37090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Rectangle 827"/>
            <p:cNvSpPr>
              <a:spLocks noChangeArrowheads="1"/>
            </p:cNvSpPr>
            <p:nvPr/>
          </p:nvSpPr>
          <p:spPr bwMode="auto">
            <a:xfrm>
              <a:off x="5435823" y="3702720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828"/>
            <p:cNvSpPr>
              <a:spLocks noChangeArrowheads="1"/>
            </p:cNvSpPr>
            <p:nvPr/>
          </p:nvSpPr>
          <p:spPr bwMode="auto">
            <a:xfrm>
              <a:off x="4716686" y="41408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Rectangle 829"/>
            <p:cNvSpPr>
              <a:spLocks noChangeArrowheads="1"/>
            </p:cNvSpPr>
            <p:nvPr/>
          </p:nvSpPr>
          <p:spPr bwMode="auto">
            <a:xfrm>
              <a:off x="5435823" y="4147220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0" name="Rectangle 830"/>
            <p:cNvSpPr>
              <a:spLocks noChangeArrowheads="1"/>
            </p:cNvSpPr>
            <p:nvPr/>
          </p:nvSpPr>
          <p:spPr bwMode="auto">
            <a:xfrm>
              <a:off x="4716686" y="4572670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Rectangle 831"/>
            <p:cNvSpPr>
              <a:spLocks noChangeArrowheads="1"/>
            </p:cNvSpPr>
            <p:nvPr/>
          </p:nvSpPr>
          <p:spPr bwMode="auto">
            <a:xfrm>
              <a:off x="5435823" y="4580607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Text Box 832"/>
            <p:cNvSpPr txBox="1">
              <a:spLocks noChangeArrowheads="1"/>
            </p:cNvSpPr>
            <p:nvPr/>
          </p:nvSpPr>
          <p:spPr bwMode="auto">
            <a:xfrm>
              <a:off x="6301011" y="3788445"/>
              <a:ext cx="503237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盘片</a:t>
              </a:r>
            </a:p>
          </p:txBody>
        </p:sp>
        <p:sp>
          <p:nvSpPr>
            <p:cNvPr id="83" name="Line 833"/>
            <p:cNvSpPr>
              <a:spLocks noChangeShapeType="1"/>
            </p:cNvSpPr>
            <p:nvPr/>
          </p:nvSpPr>
          <p:spPr bwMode="auto">
            <a:xfrm flipH="1" flipV="1">
              <a:off x="5941417" y="3807495"/>
              <a:ext cx="3587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37"/>
            <p:cNvSpPr>
              <a:spLocks noChangeShapeType="1"/>
            </p:cNvSpPr>
            <p:nvPr/>
          </p:nvSpPr>
          <p:spPr bwMode="auto">
            <a:xfrm flipV="1">
              <a:off x="4304288" y="3665344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37"/>
            <p:cNvSpPr>
              <a:spLocks noChangeShapeType="1"/>
            </p:cNvSpPr>
            <p:nvPr/>
          </p:nvSpPr>
          <p:spPr bwMode="auto">
            <a:xfrm flipH="1" flipV="1">
              <a:off x="4249326" y="3796292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37"/>
            <p:cNvSpPr>
              <a:spLocks noChangeShapeType="1"/>
            </p:cNvSpPr>
            <p:nvPr/>
          </p:nvSpPr>
          <p:spPr bwMode="auto">
            <a:xfrm flipH="1">
              <a:off x="3707904" y="3789040"/>
              <a:ext cx="5414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7"/>
            <p:cNvSpPr>
              <a:spLocks noChangeShapeType="1"/>
            </p:cNvSpPr>
            <p:nvPr/>
          </p:nvSpPr>
          <p:spPr bwMode="auto">
            <a:xfrm flipH="1">
              <a:off x="3707904" y="3665344"/>
              <a:ext cx="598190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96" descr="深色上对角线"/>
            <p:cNvSpPr>
              <a:spLocks noChangeArrowheads="1"/>
            </p:cNvSpPr>
            <p:nvPr/>
          </p:nvSpPr>
          <p:spPr bwMode="auto">
            <a:xfrm>
              <a:off x="3564161" y="5085184"/>
              <a:ext cx="1890712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564161" y="4509120"/>
              <a:ext cx="44283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93" name="Text Box 736"/>
            <p:cNvSpPr txBox="1">
              <a:spLocks noChangeArrowheads="1"/>
            </p:cNvSpPr>
            <p:nvPr/>
          </p:nvSpPr>
          <p:spPr bwMode="auto">
            <a:xfrm>
              <a:off x="3131840" y="3376638"/>
              <a:ext cx="576262" cy="55641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2843808" y="3519909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3798317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弧形 42"/>
            <p:cNvSpPr/>
            <p:nvPr/>
          </p:nvSpPr>
          <p:spPr bwMode="auto">
            <a:xfrm>
              <a:off x="5119489" y="4762773"/>
              <a:ext cx="504056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65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167462" y="5733256"/>
            <a:ext cx="647699" cy="15737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39041" grpId="0"/>
      <p:bldP spid="90" grpId="0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057341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b="1" dirty="0" smtClean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 smtClean="0">
                <a:latin typeface="+mn-ea"/>
                <a:ea typeface="+mn-ea"/>
              </a:rPr>
              <a:t>5400rpm(</a:t>
            </a:r>
            <a:r>
              <a:rPr lang="zh-CN" altLang="zh-CN" b="1" dirty="0" smtClean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 smtClean="0">
                <a:latin typeface="+mn-ea"/>
                <a:ea typeface="+mn-ea"/>
              </a:rPr>
              <a:t>分钟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，平均寻道时间为</a:t>
            </a:r>
            <a:r>
              <a:rPr lang="en-US" altLang="zh-CN" b="1" dirty="0" smtClean="0">
                <a:latin typeface="+mn-ea"/>
                <a:ea typeface="+mn-ea"/>
              </a:rPr>
              <a:t>8ms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请</a:t>
            </a:r>
            <a:r>
              <a:rPr lang="zh-CN" altLang="zh-CN" b="1" dirty="0">
                <a:latin typeface="+mn-ea"/>
                <a:ea typeface="+mn-ea"/>
              </a:rPr>
              <a:t>回答下列问题</a:t>
            </a:r>
            <a:r>
              <a:rPr lang="zh-CN" altLang="zh-CN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2952799" cy="2936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寻址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555776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平均寻道时间＋平均</a:t>
            </a:r>
            <a:r>
              <a:rPr lang="zh-CN" altLang="en-US" b="1" dirty="0" smtClean="0">
                <a:latin typeface="宋体" panose="02010600030101010101" pitchFamily="2" charset="-122"/>
              </a:rPr>
              <a:t>等待时间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555776" y="784523"/>
            <a:ext cx="295235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宋体" panose="02010600030101010101" pitchFamily="2" charset="-122"/>
              </a:rPr>
              <a:t>D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位密度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555776" y="1262361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磁道长度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记录密度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2843114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 smtClean="0">
                <a:latin typeface="+mn-ea"/>
                <a:ea typeface="+mn-ea"/>
              </a:rPr>
              <a:t>D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磁道容量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转速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636143" y="5315723"/>
            <a:ext cx="53284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8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/(5400÷60)]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059707" y="4883675"/>
            <a:ext cx="590490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5000×(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20</a:t>
            </a:r>
            <a:r>
              <a:rPr lang="en-US" altLang="zh-CN" b="1" dirty="0">
                <a:latin typeface="宋体" panose="02010600030101010101" pitchFamily="2" charset="-122"/>
              </a:rPr>
              <a:t>×3.14)×30000≈</a:t>
            </a:r>
            <a:r>
              <a:rPr lang="en-US" altLang="zh-CN" b="1" dirty="0" smtClean="0">
                <a:latin typeface="宋体" panose="02010600030101010101" pitchFamily="2" charset="-122"/>
              </a:rPr>
              <a:t>111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275731" y="5797713"/>
            <a:ext cx="568888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20×3.14×30000</a:t>
            </a:r>
            <a:r>
              <a:rPr lang="en-US" altLang="zh-CN" b="1" dirty="0" smtClean="0">
                <a:latin typeface="宋体" panose="02010600030101010101" pitchFamily="2" charset="-122"/>
              </a:rPr>
              <a:t>)×(5400÷60)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2987699" y="4429561"/>
            <a:ext cx="5976914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30-20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÷2</a:t>
            </a:r>
            <a:r>
              <a:rPr lang="en-US" altLang="zh-CN" b="1" dirty="0" smtClean="0">
                <a:latin typeface="宋体" panose="02010600030101010101" pitchFamily="2" charset="-122"/>
              </a:rPr>
              <a:t>×1000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5000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6660232" y="980728"/>
            <a:ext cx="2015036" cy="288032"/>
          </a:xfrm>
          <a:prstGeom prst="borderCallout2">
            <a:avLst>
              <a:gd name="adj1" fmla="val 100968"/>
              <a:gd name="adj2" fmla="val 49991"/>
              <a:gd name="adj3" fmla="val 122591"/>
              <a:gd name="adj4" fmla="val 49837"/>
              <a:gd name="adj5" fmla="val 179801"/>
              <a:gd name="adj6" fmla="val 22624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记录密度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≤</a:t>
            </a:r>
            <a:r>
              <a:rPr lang="zh-CN" altLang="en-US" sz="1800" b="1" dirty="0" smtClean="0">
                <a:latin typeface="+mn-ea"/>
                <a:ea typeface="+mn-ea"/>
              </a:rPr>
              <a:t>位密度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6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499992" y="620688"/>
            <a:ext cx="1764111" cy="1649735"/>
            <a:chOff x="4499992" y="620688"/>
            <a:chExt cx="1764111" cy="1649735"/>
          </a:xfrm>
        </p:grpSpPr>
        <p:sp>
          <p:nvSpPr>
            <p:cNvPr id="19" name="Text Box 183"/>
            <p:cNvSpPr txBox="1">
              <a:spLocks noChangeArrowheads="1"/>
            </p:cNvSpPr>
            <p:nvPr/>
          </p:nvSpPr>
          <p:spPr bwMode="auto">
            <a:xfrm>
              <a:off x="5508104" y="620688"/>
              <a:ext cx="755999" cy="290513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勘误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>
              <a:stCxn id="19" idx="2"/>
            </p:cNvCxnSpPr>
            <p:nvPr/>
          </p:nvCxnSpPr>
          <p:spPr bwMode="auto">
            <a:xfrm flipH="1">
              <a:off x="5292081" y="911201"/>
              <a:ext cx="594023" cy="42732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2" name="直接箭头连接符 21"/>
            <p:cNvCxnSpPr>
              <a:stCxn id="19" idx="2"/>
            </p:cNvCxnSpPr>
            <p:nvPr/>
          </p:nvCxnSpPr>
          <p:spPr bwMode="auto">
            <a:xfrm flipH="1">
              <a:off x="4499992" y="911201"/>
              <a:ext cx="1386112" cy="1359222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21270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178371" y="2191506"/>
            <a:ext cx="3313509" cy="420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定长记录格式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变长记录格式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9AA-974F-4154-95BB-262B47DD6E4C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226818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822" name="AutoShape 51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4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磁盘类型：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硬、固定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移动磁头、</a:t>
            </a:r>
            <a:r>
              <a:rPr lang="zh-CN" altLang="en-US" b="1" dirty="0" smtClean="0">
                <a:latin typeface="宋体" panose="02010600030101010101" pitchFamily="2" charset="-122"/>
              </a:rPr>
              <a:t>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双面、单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双密度等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9" name="Text Box 443"/>
          <p:cNvSpPr txBox="1">
            <a:spLocks noChangeArrowheads="1"/>
          </p:cNvSpPr>
          <p:nvPr/>
        </p:nvSpPr>
        <p:spPr bwMode="auto">
          <a:xfrm>
            <a:off x="3131839" y="2159645"/>
            <a:ext cx="583277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anose="02010600030101010101" pitchFamily="2" charset="-122"/>
              </a:rPr>
              <a:t>记录块称为扇区，扇区大小</a:t>
            </a:r>
            <a:r>
              <a:rPr lang="en-US" altLang="zh-CN" b="1" i="1" spc="-100" dirty="0" smtClean="0">
                <a:latin typeface="+mn-lt"/>
              </a:rPr>
              <a:t>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固定、扇角固定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60" name="Text Box 488"/>
          <p:cNvSpPr txBox="1">
            <a:spLocks noChangeArrowheads="1"/>
          </p:cNvSpPr>
          <p:nvPr/>
        </p:nvSpPr>
        <p:spPr bwMode="auto">
          <a:xfrm>
            <a:off x="179388" y="125183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记录块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多个数据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，有定长、变长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种格式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1" name="Group 502"/>
          <p:cNvGrpSpPr/>
          <p:nvPr/>
        </p:nvGrpSpPr>
        <p:grpSpPr bwMode="auto">
          <a:xfrm>
            <a:off x="1116980" y="2736006"/>
            <a:ext cx="2374900" cy="1439863"/>
            <a:chOff x="4196" y="1797"/>
            <a:chExt cx="1496" cy="907"/>
          </a:xfrm>
        </p:grpSpPr>
        <p:sp>
          <p:nvSpPr>
            <p:cNvPr id="62" name="Text Box 445"/>
            <p:cNvSpPr txBox="1">
              <a:spLocks noChangeArrowheads="1"/>
            </p:cNvSpPr>
            <p:nvPr/>
          </p:nvSpPr>
          <p:spPr bwMode="auto">
            <a:xfrm>
              <a:off x="4922" y="179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道</a:t>
              </a:r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63" name="Oval 446"/>
            <p:cNvSpPr>
              <a:spLocks noChangeArrowheads="1"/>
            </p:cNvSpPr>
            <p:nvPr/>
          </p:nvSpPr>
          <p:spPr bwMode="auto">
            <a:xfrm>
              <a:off x="4242" y="1934"/>
              <a:ext cx="725" cy="7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447"/>
            <p:cNvSpPr>
              <a:spLocks noChangeArrowheads="1"/>
            </p:cNvSpPr>
            <p:nvPr/>
          </p:nvSpPr>
          <p:spPr bwMode="auto">
            <a:xfrm>
              <a:off x="4514" y="2206"/>
              <a:ext cx="181" cy="1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448"/>
            <p:cNvSpPr>
              <a:spLocks noChangeArrowheads="1"/>
            </p:cNvSpPr>
            <p:nvPr/>
          </p:nvSpPr>
          <p:spPr bwMode="auto">
            <a:xfrm>
              <a:off x="4423" y="2116"/>
              <a:ext cx="363" cy="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9"/>
            <p:cNvSpPr>
              <a:spLocks noChangeArrowheads="1"/>
            </p:cNvSpPr>
            <p:nvPr/>
          </p:nvSpPr>
          <p:spPr bwMode="auto">
            <a:xfrm>
              <a:off x="4332" y="2025"/>
              <a:ext cx="545" cy="5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50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51"/>
            <p:cNvSpPr>
              <a:spLocks noChangeShapeType="1"/>
            </p:cNvSpPr>
            <p:nvPr/>
          </p:nvSpPr>
          <p:spPr bwMode="auto">
            <a:xfrm flipV="1">
              <a:off x="4196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2"/>
            <p:cNvSpPr>
              <a:spLocks noChangeShapeType="1"/>
            </p:cNvSpPr>
            <p:nvPr/>
          </p:nvSpPr>
          <p:spPr bwMode="auto">
            <a:xfrm flipV="1">
              <a:off x="4287" y="2024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53"/>
            <p:cNvSpPr>
              <a:spLocks noChangeShapeType="1"/>
            </p:cNvSpPr>
            <p:nvPr/>
          </p:nvSpPr>
          <p:spPr bwMode="auto">
            <a:xfrm flipH="1" flipV="1">
              <a:off x="4332" y="2024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454"/>
            <p:cNvSpPr/>
            <p:nvPr/>
          </p:nvSpPr>
          <p:spPr bwMode="auto">
            <a:xfrm>
              <a:off x="4604" y="1934"/>
              <a:ext cx="272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20"/>
                <a:gd name="T1" fmla="*/ 0 h 21600"/>
                <a:gd name="T2" fmla="*/ 16420 w 16420"/>
                <a:gd name="T3" fmla="*/ 7566 h 21600"/>
                <a:gd name="T4" fmla="*/ 0 w 16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20" h="21600" fill="none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</a:path>
                <a:path w="16420" h="21600" stroke="0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rc 455"/>
            <p:cNvSpPr/>
            <p:nvPr/>
          </p:nvSpPr>
          <p:spPr bwMode="auto">
            <a:xfrm>
              <a:off x="4604" y="2064"/>
              <a:ext cx="359" cy="232"/>
            </a:xfrm>
            <a:custGeom>
              <a:avLst/>
              <a:gdLst>
                <a:gd name="G0" fmla="+- 0 0 0"/>
                <a:gd name="G1" fmla="+- 13889 0 0"/>
                <a:gd name="G2" fmla="+- 21600 0 0"/>
                <a:gd name="T0" fmla="*/ 16542 w 21600"/>
                <a:gd name="T1" fmla="*/ 0 h 13899"/>
                <a:gd name="T2" fmla="*/ 21600 w 21600"/>
                <a:gd name="T3" fmla="*/ 13899 h 13899"/>
                <a:gd name="T4" fmla="*/ 0 w 21600"/>
                <a:gd name="T5" fmla="*/ 13889 h 13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99" fill="none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</a:path>
                <a:path w="21600" h="13899" stroke="0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  <a:lnTo>
                    <a:pt x="0" y="13889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rc 456"/>
            <p:cNvSpPr/>
            <p:nvPr/>
          </p:nvSpPr>
          <p:spPr bwMode="auto">
            <a:xfrm>
              <a:off x="4650" y="2298"/>
              <a:ext cx="227" cy="195"/>
            </a:xfrm>
            <a:custGeom>
              <a:avLst/>
              <a:gdLst>
                <a:gd name="G0" fmla="+- 0 0 0"/>
                <a:gd name="G1" fmla="+- 674 0 0"/>
                <a:gd name="G2" fmla="+- 21600 0 0"/>
                <a:gd name="T0" fmla="*/ 21589 w 21600"/>
                <a:gd name="T1" fmla="*/ 0 h 16702"/>
                <a:gd name="T2" fmla="*/ 14480 w 21600"/>
                <a:gd name="T3" fmla="*/ 16702 h 16702"/>
                <a:gd name="T4" fmla="*/ 0 w 21600"/>
                <a:gd name="T5" fmla="*/ 674 h 16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02" fill="none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</a:path>
                <a:path w="21600" h="16702" stroke="0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  <a:lnTo>
                    <a:pt x="0" y="674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7"/>
            <p:cNvSpPr>
              <a:spLocks noChangeShapeType="1"/>
            </p:cNvSpPr>
            <p:nvPr/>
          </p:nvSpPr>
          <p:spPr bwMode="auto">
            <a:xfrm flipV="1">
              <a:off x="4831" y="197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58"/>
            <p:cNvSpPr>
              <a:spLocks noChangeShapeType="1"/>
            </p:cNvSpPr>
            <p:nvPr/>
          </p:nvSpPr>
          <p:spPr bwMode="auto">
            <a:xfrm flipV="1">
              <a:off x="4923" y="197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 flipV="1">
              <a:off x="4967" y="220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 flipV="1">
              <a:off x="5059" y="220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1"/>
            <p:cNvSpPr txBox="1">
              <a:spLocks noChangeArrowheads="1"/>
            </p:cNvSpPr>
            <p:nvPr/>
          </p:nvSpPr>
          <p:spPr bwMode="auto">
            <a:xfrm>
              <a:off x="5058" y="2024"/>
              <a:ext cx="6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4831" y="2432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63"/>
            <p:cNvSpPr>
              <a:spLocks noChangeShapeType="1"/>
            </p:cNvSpPr>
            <p:nvPr/>
          </p:nvSpPr>
          <p:spPr bwMode="auto">
            <a:xfrm flipV="1">
              <a:off x="5014" y="252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64"/>
            <p:cNvSpPr txBox="1">
              <a:spLocks noChangeArrowheads="1"/>
            </p:cNvSpPr>
            <p:nvPr/>
          </p:nvSpPr>
          <p:spPr bwMode="auto">
            <a:xfrm>
              <a:off x="5013" y="2342"/>
              <a:ext cx="67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</p:grpSp>
      <p:sp>
        <p:nvSpPr>
          <p:cNvPr id="82" name="Text Box 501"/>
          <p:cNvSpPr txBox="1">
            <a:spLocks noChangeArrowheads="1"/>
          </p:cNvSpPr>
          <p:nvPr/>
        </p:nvSpPr>
        <p:spPr bwMode="auto">
          <a:xfrm>
            <a:off x="3778224" y="3344874"/>
            <a:ext cx="5113810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磁盘容量：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柱面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容量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磁道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(2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en-US" altLang="zh-CN" b="1" dirty="0" smtClean="0">
                <a:latin typeface="宋体" panose="02010600030101010101" pitchFamily="2" charset="-122"/>
              </a:rPr>
              <a:t>)×(2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364435" y="2744238"/>
            <a:ext cx="3312021" cy="576064"/>
            <a:chOff x="5292427" y="3212976"/>
            <a:chExt cx="3312021" cy="576064"/>
          </a:xfrm>
        </p:grpSpPr>
        <p:sp>
          <p:nvSpPr>
            <p:cNvPr id="84" name="Text Box 461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2592288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n        m        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467"/>
            <p:cNvSpPr txBox="1">
              <a:spLocks noChangeArrowheads="1"/>
            </p:cNvSpPr>
            <p:nvPr/>
          </p:nvSpPr>
          <p:spPr bwMode="auto">
            <a:xfrm>
              <a:off x="5292477" y="3428678"/>
              <a:ext cx="12954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86" name="Text Box 468"/>
            <p:cNvSpPr txBox="1">
              <a:spLocks noChangeArrowheads="1"/>
            </p:cNvSpPr>
            <p:nvPr/>
          </p:nvSpPr>
          <p:spPr bwMode="auto">
            <a:xfrm>
              <a:off x="6589464" y="3428678"/>
              <a:ext cx="863600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87" name="Text Box 469"/>
            <p:cNvSpPr txBox="1">
              <a:spLocks noChangeArrowheads="1"/>
            </p:cNvSpPr>
            <p:nvPr/>
          </p:nvSpPr>
          <p:spPr bwMode="auto">
            <a:xfrm>
              <a:off x="7453064" y="3428678"/>
              <a:ext cx="1150938" cy="3603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292477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588224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452320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604448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84168" y="3323088"/>
              <a:ext cx="503709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5292427" y="3323088"/>
              <a:ext cx="50370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7092280" y="3323088"/>
              <a:ext cx="3607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6588919" y="3323088"/>
              <a:ext cx="28733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8171656" y="3326039"/>
              <a:ext cx="43279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7452321" y="3323088"/>
              <a:ext cx="43204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195736" y="4751933"/>
            <a:ext cx="5687640" cy="865188"/>
            <a:chOff x="3276972" y="4509120"/>
            <a:chExt cx="5687640" cy="865188"/>
          </a:xfrm>
        </p:grpSpPr>
        <p:sp>
          <p:nvSpPr>
            <p:cNvPr id="99" name="Text Box 472"/>
            <p:cNvSpPr txBox="1">
              <a:spLocks noChangeArrowheads="1"/>
            </p:cNvSpPr>
            <p:nvPr/>
          </p:nvSpPr>
          <p:spPr bwMode="auto">
            <a:xfrm>
              <a:off x="3276972" y="4798045"/>
              <a:ext cx="430981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头空</a:t>
              </a:r>
            </a:p>
          </p:txBody>
        </p:sp>
        <p:sp>
          <p:nvSpPr>
            <p:cNvPr id="100" name="Text Box 473"/>
            <p:cNvSpPr txBox="1">
              <a:spLocks noChangeArrowheads="1"/>
            </p:cNvSpPr>
            <p:nvPr/>
          </p:nvSpPr>
          <p:spPr bwMode="auto">
            <a:xfrm>
              <a:off x="3707953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1" name="Text Box 474"/>
            <p:cNvSpPr txBox="1">
              <a:spLocks noChangeArrowheads="1"/>
            </p:cNvSpPr>
            <p:nvPr/>
          </p:nvSpPr>
          <p:spPr bwMode="auto">
            <a:xfrm>
              <a:off x="4284215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地址标志</a:t>
              </a:r>
            </a:p>
          </p:txBody>
        </p:sp>
        <p:sp>
          <p:nvSpPr>
            <p:cNvPr id="102" name="Text Box 475"/>
            <p:cNvSpPr txBox="1">
              <a:spLocks noChangeArrowheads="1"/>
            </p:cNvSpPr>
            <p:nvPr/>
          </p:nvSpPr>
          <p:spPr bwMode="auto">
            <a:xfrm>
              <a:off x="4858890" y="4798045"/>
              <a:ext cx="576263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扇区地址</a:t>
              </a:r>
            </a:p>
          </p:txBody>
        </p:sp>
        <p:sp>
          <p:nvSpPr>
            <p:cNvPr id="103" name="Text Box 476"/>
            <p:cNvSpPr txBox="1">
              <a:spLocks noChangeArrowheads="1"/>
            </p:cNvSpPr>
            <p:nvPr/>
          </p:nvSpPr>
          <p:spPr bwMode="auto">
            <a:xfrm>
              <a:off x="5435153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4" name="Text Box 477"/>
            <p:cNvSpPr txBox="1">
              <a:spLocks noChangeArrowheads="1"/>
            </p:cNvSpPr>
            <p:nvPr/>
          </p:nvSpPr>
          <p:spPr bwMode="auto">
            <a:xfrm>
              <a:off x="5939979" y="4798045"/>
              <a:ext cx="432222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间隙</a:t>
              </a:r>
            </a:p>
          </p:txBody>
        </p:sp>
        <p:sp>
          <p:nvSpPr>
            <p:cNvPr id="105" name="Text Box 478"/>
            <p:cNvSpPr txBox="1">
              <a:spLocks noChangeArrowheads="1"/>
            </p:cNvSpPr>
            <p:nvPr/>
          </p:nvSpPr>
          <p:spPr bwMode="auto">
            <a:xfrm>
              <a:off x="6372919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6" name="Text Box 479"/>
            <p:cNvSpPr txBox="1">
              <a:spLocks noChangeArrowheads="1"/>
            </p:cNvSpPr>
            <p:nvPr/>
          </p:nvSpPr>
          <p:spPr bwMode="auto">
            <a:xfrm>
              <a:off x="6949182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数据标志</a:t>
              </a:r>
            </a:p>
          </p:txBody>
        </p:sp>
        <p:sp>
          <p:nvSpPr>
            <p:cNvPr id="107" name="Text Box 480"/>
            <p:cNvSpPr txBox="1">
              <a:spLocks noChangeArrowheads="1"/>
            </p:cNvSpPr>
            <p:nvPr/>
          </p:nvSpPr>
          <p:spPr bwMode="auto">
            <a:xfrm>
              <a:off x="7523857" y="4798045"/>
              <a:ext cx="576263" cy="5762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8" name="Text Box 481"/>
            <p:cNvSpPr txBox="1">
              <a:spLocks noChangeArrowheads="1"/>
            </p:cNvSpPr>
            <p:nvPr/>
          </p:nvSpPr>
          <p:spPr bwMode="auto">
            <a:xfrm>
              <a:off x="8100119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9" name="Text Box 482"/>
            <p:cNvSpPr txBox="1">
              <a:spLocks noChangeArrowheads="1"/>
            </p:cNvSpPr>
            <p:nvPr/>
          </p:nvSpPr>
          <p:spPr bwMode="auto">
            <a:xfrm>
              <a:off x="8604944" y="4798045"/>
              <a:ext cx="359668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尾空</a:t>
              </a:r>
            </a:p>
          </p:txBody>
        </p:sp>
        <p:sp>
          <p:nvSpPr>
            <p:cNvPr id="110" name="Text Box 483"/>
            <p:cNvSpPr txBox="1">
              <a:spLocks noChangeArrowheads="1"/>
            </p:cNvSpPr>
            <p:nvPr/>
          </p:nvSpPr>
          <p:spPr bwMode="auto">
            <a:xfrm>
              <a:off x="4500115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域</a:t>
              </a:r>
            </a:p>
          </p:txBody>
        </p:sp>
        <p:sp>
          <p:nvSpPr>
            <p:cNvPr id="111" name="Text Box 484"/>
            <p:cNvSpPr txBox="1">
              <a:spLocks noChangeArrowheads="1"/>
            </p:cNvSpPr>
            <p:nvPr/>
          </p:nvSpPr>
          <p:spPr bwMode="auto">
            <a:xfrm>
              <a:off x="7092057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数据域</a:t>
              </a: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707953" y="4509120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5939704" y="4510212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5220839" y="4651106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 flipH="1">
              <a:off x="3708671" y="4654057"/>
              <a:ext cx="79208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372200" y="4510212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603951" y="4511304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85086" y="4652198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 flipV="1">
              <a:off x="6372200" y="4654057"/>
              <a:ext cx="721542" cy="109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" name="Text Box 501"/>
          <p:cNvSpPr txBox="1">
            <a:spLocks noChangeArrowheads="1"/>
          </p:cNvSpPr>
          <p:nvPr/>
        </p:nvSpPr>
        <p:spPr bwMode="auto">
          <a:xfrm>
            <a:off x="3779912" y="2829783"/>
            <a:ext cx="158613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磁盘地址：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21" name="Text Box 501"/>
          <p:cNvSpPr txBox="1">
            <a:spLocks noChangeArrowheads="1"/>
          </p:cNvSpPr>
          <p:nvPr/>
        </p:nvSpPr>
        <p:spPr bwMode="auto">
          <a:xfrm>
            <a:off x="1403648" y="4197935"/>
            <a:ext cx="748838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扇区格式：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与磁盘类型有关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2" name="Text Box 504"/>
          <p:cNvSpPr txBox="1">
            <a:spLocks noChangeArrowheads="1"/>
          </p:cNvSpPr>
          <p:nvPr/>
        </p:nvSpPr>
        <p:spPr bwMode="auto">
          <a:xfrm>
            <a:off x="3131370" y="5661248"/>
            <a:ext cx="58331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anose="02010600030101010101" pitchFamily="2" charset="-122"/>
              </a:rPr>
              <a:t>记录块格式的数据域中，包含</a:t>
            </a:r>
            <a:r>
              <a:rPr lang="zh-CN" altLang="en-US" b="1" u="sng" spc="-100" dirty="0">
                <a:latin typeface="宋体" panose="02010600030101010101" pitchFamily="2" charset="-122"/>
              </a:rPr>
              <a:t>数据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长度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字段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123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59" grpId="0"/>
      <p:bldP spid="60" grpId="0"/>
      <p:bldP spid="82" grpId="0"/>
      <p:bldP spid="120" grpId="0"/>
      <p:bldP spid="121" grpId="0"/>
      <p:bldP spid="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208"/>
          <p:cNvGrpSpPr/>
          <p:nvPr/>
        </p:nvGrpSpPr>
        <p:grpSpPr>
          <a:xfrm>
            <a:off x="971624" y="1340768"/>
            <a:ext cx="7416800" cy="2304258"/>
            <a:chOff x="971624" y="1052736"/>
            <a:chExt cx="7416800" cy="2304258"/>
          </a:xfrm>
        </p:grpSpPr>
        <p:sp>
          <p:nvSpPr>
            <p:cNvPr id="210" name="Rectangle 731"/>
            <p:cNvSpPr>
              <a:spLocks noChangeArrowheads="1"/>
            </p:cNvSpPr>
            <p:nvPr/>
          </p:nvSpPr>
          <p:spPr bwMode="auto">
            <a:xfrm>
              <a:off x="2628974" y="1125091"/>
              <a:ext cx="5759450" cy="223190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Text Box 730"/>
            <p:cNvSpPr txBox="1">
              <a:spLocks noChangeArrowheads="1"/>
            </p:cNvSpPr>
            <p:nvPr/>
          </p:nvSpPr>
          <p:spPr bwMode="auto">
            <a:xfrm>
              <a:off x="971624" y="1125092"/>
              <a:ext cx="433388" cy="223190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212" name="Text Box 732"/>
            <p:cNvSpPr txBox="1">
              <a:spLocks noChangeArrowheads="1"/>
            </p:cNvSpPr>
            <p:nvPr/>
          </p:nvSpPr>
          <p:spPr bwMode="auto">
            <a:xfrm>
              <a:off x="3133799" y="1376800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读出放大</a:t>
              </a:r>
            </a:p>
          </p:txBody>
        </p:sp>
        <p:sp>
          <p:nvSpPr>
            <p:cNvPr id="213" name="Line 733"/>
            <p:cNvSpPr>
              <a:spLocks noChangeShapeType="1"/>
            </p:cNvSpPr>
            <p:nvPr/>
          </p:nvSpPr>
          <p:spPr bwMode="auto">
            <a:xfrm flipH="1" flipV="1">
              <a:off x="4213299" y="1556792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Text Box 734"/>
            <p:cNvSpPr txBox="1">
              <a:spLocks noChangeArrowheads="1"/>
            </p:cNvSpPr>
            <p:nvPr/>
          </p:nvSpPr>
          <p:spPr bwMode="auto">
            <a:xfrm>
              <a:off x="3133799" y="1664832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写入驱动</a:t>
              </a:r>
            </a:p>
          </p:txBody>
        </p:sp>
        <p:sp>
          <p:nvSpPr>
            <p:cNvPr id="215" name="Line 735"/>
            <p:cNvSpPr>
              <a:spLocks noChangeShapeType="1"/>
            </p:cNvSpPr>
            <p:nvPr/>
          </p:nvSpPr>
          <p:spPr bwMode="auto">
            <a:xfrm flipV="1">
              <a:off x="4213299" y="1844824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736"/>
            <p:cNvSpPr txBox="1">
              <a:spLocks noChangeArrowheads="1"/>
            </p:cNvSpPr>
            <p:nvPr/>
          </p:nvSpPr>
          <p:spPr bwMode="auto">
            <a:xfrm>
              <a:off x="5221362" y="1412777"/>
              <a:ext cx="576263" cy="504056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sp>
          <p:nvSpPr>
            <p:cNvPr id="217" name="Text Box 739"/>
            <p:cNvSpPr txBox="1">
              <a:spLocks noChangeArrowheads="1"/>
            </p:cNvSpPr>
            <p:nvPr/>
          </p:nvSpPr>
          <p:spPr bwMode="auto">
            <a:xfrm>
              <a:off x="3133799" y="2128937"/>
              <a:ext cx="1295400" cy="29051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比较与控制</a:t>
              </a:r>
            </a:p>
          </p:txBody>
        </p:sp>
        <p:sp>
          <p:nvSpPr>
            <p:cNvPr id="218" name="Text Box 740"/>
            <p:cNvSpPr txBox="1">
              <a:spLocks noChangeArrowheads="1"/>
            </p:cNvSpPr>
            <p:nvPr/>
          </p:nvSpPr>
          <p:spPr bwMode="auto">
            <a:xfrm>
              <a:off x="4716537" y="2128937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音圈电机</a:t>
              </a:r>
            </a:p>
          </p:txBody>
        </p:sp>
        <p:sp>
          <p:nvSpPr>
            <p:cNvPr id="219" name="Text Box 741"/>
            <p:cNvSpPr txBox="1">
              <a:spLocks noChangeArrowheads="1"/>
            </p:cNvSpPr>
            <p:nvPr/>
          </p:nvSpPr>
          <p:spPr bwMode="auto">
            <a:xfrm>
              <a:off x="4716537" y="2564904"/>
              <a:ext cx="1081088" cy="28892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位置检测</a:t>
              </a:r>
            </a:p>
          </p:txBody>
        </p:sp>
        <p:sp>
          <p:nvSpPr>
            <p:cNvPr id="220" name="Line 742"/>
            <p:cNvSpPr>
              <a:spLocks noChangeShapeType="1"/>
            </p:cNvSpPr>
            <p:nvPr/>
          </p:nvSpPr>
          <p:spPr bwMode="auto">
            <a:xfrm flipV="1">
              <a:off x="1403424" y="2203550"/>
              <a:ext cx="17287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743"/>
            <p:cNvSpPr>
              <a:spLocks noChangeShapeType="1"/>
            </p:cNvSpPr>
            <p:nvPr/>
          </p:nvSpPr>
          <p:spPr bwMode="auto">
            <a:xfrm flipV="1">
              <a:off x="2917899" y="234801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744"/>
            <p:cNvSpPr>
              <a:spLocks noChangeShapeType="1"/>
            </p:cNvSpPr>
            <p:nvPr/>
          </p:nvSpPr>
          <p:spPr bwMode="auto">
            <a:xfrm flipH="1">
              <a:off x="2916312" y="2708920"/>
              <a:ext cx="18002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45"/>
            <p:cNvSpPr>
              <a:spLocks noChangeShapeType="1"/>
            </p:cNvSpPr>
            <p:nvPr/>
          </p:nvSpPr>
          <p:spPr bwMode="auto">
            <a:xfrm flipV="1">
              <a:off x="2916312" y="2348012"/>
              <a:ext cx="0" cy="361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46"/>
            <p:cNvSpPr>
              <a:spLocks noChangeShapeType="1"/>
            </p:cNvSpPr>
            <p:nvPr/>
          </p:nvSpPr>
          <p:spPr bwMode="auto">
            <a:xfrm flipV="1">
              <a:off x="4429199" y="227498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47"/>
            <p:cNvSpPr>
              <a:spLocks noChangeShapeType="1"/>
            </p:cNvSpPr>
            <p:nvPr/>
          </p:nvSpPr>
          <p:spPr bwMode="auto">
            <a:xfrm>
              <a:off x="1403424" y="1844824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48"/>
            <p:cNvSpPr>
              <a:spLocks noChangeShapeType="1"/>
            </p:cNvSpPr>
            <p:nvPr/>
          </p:nvSpPr>
          <p:spPr bwMode="auto">
            <a:xfrm flipH="1" flipV="1">
              <a:off x="1403424" y="1556792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49"/>
            <p:cNvSpPr>
              <a:spLocks noChangeShapeType="1"/>
            </p:cNvSpPr>
            <p:nvPr/>
          </p:nvSpPr>
          <p:spPr bwMode="auto">
            <a:xfrm flipH="1">
              <a:off x="5508699" y="126831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0"/>
            <p:cNvSpPr>
              <a:spLocks noChangeShapeType="1"/>
            </p:cNvSpPr>
            <p:nvPr/>
          </p:nvSpPr>
          <p:spPr bwMode="auto">
            <a:xfrm flipH="1" flipV="1">
              <a:off x="1403424" y="1268760"/>
              <a:ext cx="41052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751"/>
            <p:cNvSpPr txBox="1">
              <a:spLocks noChangeArrowheads="1"/>
            </p:cNvSpPr>
            <p:nvPr/>
          </p:nvSpPr>
          <p:spPr bwMode="auto">
            <a:xfrm>
              <a:off x="1549474" y="1555899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写入数据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" name="Text Box 752"/>
            <p:cNvSpPr txBox="1">
              <a:spLocks noChangeArrowheads="1"/>
            </p:cNvSpPr>
            <p:nvPr/>
          </p:nvSpPr>
          <p:spPr bwMode="auto">
            <a:xfrm>
              <a:off x="1549474" y="1267867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读出数据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1" name="Text Box 753"/>
            <p:cNvSpPr txBox="1">
              <a:spLocks noChangeArrowheads="1"/>
            </p:cNvSpPr>
            <p:nvPr/>
          </p:nvSpPr>
          <p:spPr bwMode="auto">
            <a:xfrm>
              <a:off x="1662187" y="1052736"/>
              <a:ext cx="760413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2" name="Rectangle 754"/>
            <p:cNvSpPr>
              <a:spLocks noChangeArrowheads="1"/>
            </p:cNvSpPr>
            <p:nvPr/>
          </p:nvSpPr>
          <p:spPr bwMode="auto">
            <a:xfrm>
              <a:off x="2773437" y="1196752"/>
              <a:ext cx="3168650" cy="7908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Text Box 755"/>
            <p:cNvSpPr txBox="1">
              <a:spLocks noChangeArrowheads="1"/>
            </p:cNvSpPr>
            <p:nvPr/>
          </p:nvSpPr>
          <p:spPr bwMode="auto">
            <a:xfrm>
              <a:off x="3851920" y="2420888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柱面号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4" name="Rectangle 756"/>
            <p:cNvSpPr>
              <a:spLocks noChangeArrowheads="1"/>
            </p:cNvSpPr>
            <p:nvPr/>
          </p:nvSpPr>
          <p:spPr bwMode="auto">
            <a:xfrm>
              <a:off x="2773437" y="2059088"/>
              <a:ext cx="3168650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757"/>
            <p:cNvSpPr>
              <a:spLocks noChangeArrowheads="1"/>
            </p:cNvSpPr>
            <p:nvPr/>
          </p:nvSpPr>
          <p:spPr bwMode="auto">
            <a:xfrm>
              <a:off x="5797624" y="2201962"/>
              <a:ext cx="646113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Text Box 758"/>
            <p:cNvSpPr txBox="1">
              <a:spLocks noChangeArrowheads="1"/>
            </p:cNvSpPr>
            <p:nvPr/>
          </p:nvSpPr>
          <p:spPr bwMode="auto">
            <a:xfrm>
              <a:off x="1620912" y="1914625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磁道号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7" name="Line 759"/>
            <p:cNvSpPr>
              <a:spLocks noChangeShapeType="1"/>
            </p:cNvSpPr>
            <p:nvPr/>
          </p:nvSpPr>
          <p:spPr bwMode="auto">
            <a:xfrm flipH="1" flipV="1">
              <a:off x="1403424" y="2635350"/>
              <a:ext cx="21304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Text Box 760"/>
            <p:cNvSpPr txBox="1">
              <a:spLocks noChangeArrowheads="1"/>
            </p:cNvSpPr>
            <p:nvPr/>
          </p:nvSpPr>
          <p:spPr bwMode="auto">
            <a:xfrm>
              <a:off x="1547887" y="2348012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定位状态</a:t>
              </a:r>
            </a:p>
          </p:txBody>
        </p:sp>
        <p:sp>
          <p:nvSpPr>
            <p:cNvPr id="239" name="Line 761"/>
            <p:cNvSpPr>
              <a:spLocks noChangeShapeType="1"/>
            </p:cNvSpPr>
            <p:nvPr/>
          </p:nvSpPr>
          <p:spPr bwMode="auto">
            <a:xfrm>
              <a:off x="1403424" y="3140968"/>
              <a:ext cx="33131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762"/>
            <p:cNvSpPr txBox="1">
              <a:spLocks noChangeArrowheads="1"/>
            </p:cNvSpPr>
            <p:nvPr/>
          </p:nvSpPr>
          <p:spPr bwMode="auto">
            <a:xfrm>
              <a:off x="4716537" y="2996952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主轴电机</a:t>
              </a:r>
            </a:p>
          </p:txBody>
        </p:sp>
        <p:sp>
          <p:nvSpPr>
            <p:cNvPr id="241" name="Rectangle 763"/>
            <p:cNvSpPr>
              <a:spLocks noChangeArrowheads="1"/>
            </p:cNvSpPr>
            <p:nvPr/>
          </p:nvSpPr>
          <p:spPr bwMode="auto">
            <a:xfrm>
              <a:off x="6443738" y="1338362"/>
              <a:ext cx="146050" cy="1156122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764"/>
            <p:cNvSpPr>
              <a:spLocks noChangeArrowheads="1"/>
            </p:cNvSpPr>
            <p:nvPr/>
          </p:nvSpPr>
          <p:spPr bwMode="auto">
            <a:xfrm>
              <a:off x="6372299" y="2492896"/>
              <a:ext cx="360363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Oval 765"/>
            <p:cNvSpPr>
              <a:spLocks noChangeArrowheads="1"/>
            </p:cNvSpPr>
            <p:nvPr/>
          </p:nvSpPr>
          <p:spPr bwMode="auto">
            <a:xfrm>
              <a:off x="63722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Oval 766"/>
            <p:cNvSpPr>
              <a:spLocks noChangeArrowheads="1"/>
            </p:cNvSpPr>
            <p:nvPr/>
          </p:nvSpPr>
          <p:spPr bwMode="auto">
            <a:xfrm>
              <a:off x="65881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767" descr="深色上对角线"/>
            <p:cNvSpPr>
              <a:spLocks noChangeArrowheads="1"/>
            </p:cNvSpPr>
            <p:nvPr/>
          </p:nvSpPr>
          <p:spPr bwMode="auto">
            <a:xfrm>
              <a:off x="6156399" y="2781821"/>
              <a:ext cx="792163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768"/>
            <p:cNvSpPr>
              <a:spLocks noChangeShapeType="1"/>
            </p:cNvSpPr>
            <p:nvPr/>
          </p:nvSpPr>
          <p:spPr bwMode="auto">
            <a:xfrm>
              <a:off x="6156399" y="2781821"/>
              <a:ext cx="792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769"/>
            <p:cNvSpPr>
              <a:spLocks noChangeShapeType="1"/>
            </p:cNvSpPr>
            <p:nvPr/>
          </p:nvSpPr>
          <p:spPr bwMode="auto">
            <a:xfrm flipH="1">
              <a:off x="5292799" y="2420888"/>
              <a:ext cx="0" cy="14366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70"/>
            <p:cNvSpPr>
              <a:spLocks noChangeShapeType="1"/>
            </p:cNvSpPr>
            <p:nvPr/>
          </p:nvSpPr>
          <p:spPr bwMode="auto">
            <a:xfrm>
              <a:off x="6516762" y="221307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1"/>
            <p:cNvSpPr>
              <a:spLocks noChangeShapeType="1"/>
            </p:cNvSpPr>
            <p:nvPr/>
          </p:nvSpPr>
          <p:spPr bwMode="auto">
            <a:xfrm flipV="1">
              <a:off x="6445324" y="2492896"/>
              <a:ext cx="133350" cy="1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1"/>
            <p:cNvSpPr>
              <a:spLocks noChangeShapeType="1"/>
            </p:cNvSpPr>
            <p:nvPr/>
          </p:nvSpPr>
          <p:spPr bwMode="auto">
            <a:xfrm>
              <a:off x="7093024" y="1338362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82"/>
            <p:cNvSpPr>
              <a:spLocks noChangeShapeType="1"/>
            </p:cNvSpPr>
            <p:nvPr/>
          </p:nvSpPr>
          <p:spPr bwMode="auto">
            <a:xfrm>
              <a:off x="7093024" y="15558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83"/>
            <p:cNvSpPr>
              <a:spLocks noChangeShapeType="1"/>
            </p:cNvSpPr>
            <p:nvPr/>
          </p:nvSpPr>
          <p:spPr bwMode="auto">
            <a:xfrm>
              <a:off x="7166049" y="13399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784"/>
            <p:cNvSpPr>
              <a:spLocks noChangeArrowheads="1"/>
            </p:cNvSpPr>
            <p:nvPr/>
          </p:nvSpPr>
          <p:spPr bwMode="auto">
            <a:xfrm>
              <a:off x="6588199" y="14113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785"/>
            <p:cNvSpPr>
              <a:spLocks noChangeShapeType="1"/>
            </p:cNvSpPr>
            <p:nvPr/>
          </p:nvSpPr>
          <p:spPr bwMode="auto">
            <a:xfrm flipV="1">
              <a:off x="7093024" y="17717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786"/>
            <p:cNvSpPr>
              <a:spLocks noChangeShapeType="1"/>
            </p:cNvSpPr>
            <p:nvPr/>
          </p:nvSpPr>
          <p:spPr bwMode="auto">
            <a:xfrm>
              <a:off x="7093024" y="19876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87"/>
            <p:cNvSpPr>
              <a:spLocks noChangeShapeType="1"/>
            </p:cNvSpPr>
            <p:nvPr/>
          </p:nvSpPr>
          <p:spPr bwMode="auto">
            <a:xfrm>
              <a:off x="7166049" y="17717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Rectangle 788"/>
            <p:cNvSpPr>
              <a:spLocks noChangeArrowheads="1"/>
            </p:cNvSpPr>
            <p:nvPr/>
          </p:nvSpPr>
          <p:spPr bwMode="auto">
            <a:xfrm>
              <a:off x="6588199" y="18431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789"/>
            <p:cNvSpPr>
              <a:spLocks noChangeShapeType="1"/>
            </p:cNvSpPr>
            <p:nvPr/>
          </p:nvSpPr>
          <p:spPr bwMode="auto">
            <a:xfrm flipV="1">
              <a:off x="7093024" y="22035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90"/>
            <p:cNvSpPr>
              <a:spLocks noChangeShapeType="1"/>
            </p:cNvSpPr>
            <p:nvPr/>
          </p:nvSpPr>
          <p:spPr bwMode="auto">
            <a:xfrm>
              <a:off x="7093024" y="24194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91"/>
            <p:cNvSpPr>
              <a:spLocks noChangeShapeType="1"/>
            </p:cNvSpPr>
            <p:nvPr/>
          </p:nvSpPr>
          <p:spPr bwMode="auto">
            <a:xfrm>
              <a:off x="7166049" y="22035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792"/>
            <p:cNvSpPr>
              <a:spLocks noChangeArrowheads="1"/>
            </p:cNvSpPr>
            <p:nvPr/>
          </p:nvSpPr>
          <p:spPr bwMode="auto">
            <a:xfrm>
              <a:off x="6588199" y="227498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Line 793"/>
            <p:cNvSpPr>
              <a:spLocks noChangeShapeType="1"/>
            </p:cNvSpPr>
            <p:nvPr/>
          </p:nvSpPr>
          <p:spPr bwMode="auto">
            <a:xfrm>
              <a:off x="6588199" y="22845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94"/>
            <p:cNvSpPr>
              <a:spLocks noChangeShapeType="1"/>
            </p:cNvSpPr>
            <p:nvPr/>
          </p:nvSpPr>
          <p:spPr bwMode="auto">
            <a:xfrm>
              <a:off x="6588199" y="18527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95"/>
            <p:cNvSpPr>
              <a:spLocks noChangeShapeType="1"/>
            </p:cNvSpPr>
            <p:nvPr/>
          </p:nvSpPr>
          <p:spPr bwMode="auto">
            <a:xfrm>
              <a:off x="6588199" y="14209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801"/>
            <p:cNvSpPr txBox="1">
              <a:spLocks noChangeArrowheads="1"/>
            </p:cNvSpPr>
            <p:nvPr/>
          </p:nvSpPr>
          <p:spPr bwMode="auto">
            <a:xfrm>
              <a:off x="1547887" y="2852936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266" name="Line 818"/>
            <p:cNvSpPr>
              <a:spLocks noChangeShapeType="1"/>
            </p:cNvSpPr>
            <p:nvPr/>
          </p:nvSpPr>
          <p:spPr bwMode="auto">
            <a:xfrm flipH="1">
              <a:off x="5797624" y="1444725"/>
              <a:ext cx="13684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Rectangle 796" descr="深色上对角线"/>
            <p:cNvSpPr>
              <a:spLocks noChangeArrowheads="1"/>
            </p:cNvSpPr>
            <p:nvPr/>
          </p:nvSpPr>
          <p:spPr bwMode="auto">
            <a:xfrm>
              <a:off x="5797624" y="3068960"/>
              <a:ext cx="1890713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68" name="直接箭头连接符 267"/>
            <p:cNvCxnSpPr/>
            <p:nvPr/>
          </p:nvCxnSpPr>
          <p:spPr bwMode="auto">
            <a:xfrm flipV="1">
              <a:off x="6043762" y="2348012"/>
              <a:ext cx="328537" cy="39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269" name="Line 737"/>
            <p:cNvSpPr>
              <a:spLocks noChangeShapeType="1"/>
            </p:cNvSpPr>
            <p:nvPr/>
          </p:nvSpPr>
          <p:spPr bwMode="auto">
            <a:xfrm flipV="1">
              <a:off x="3533849" y="2419450"/>
              <a:ext cx="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819"/>
            <p:cNvSpPr>
              <a:spLocks noChangeShapeType="1"/>
            </p:cNvSpPr>
            <p:nvPr/>
          </p:nvSpPr>
          <p:spPr bwMode="auto">
            <a:xfrm flipH="1">
              <a:off x="6542852" y="1877542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820"/>
            <p:cNvSpPr>
              <a:spLocks noChangeShapeType="1"/>
            </p:cNvSpPr>
            <p:nvPr/>
          </p:nvSpPr>
          <p:spPr bwMode="auto">
            <a:xfrm flipH="1">
              <a:off x="6486972" y="2309341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737"/>
            <p:cNvSpPr>
              <a:spLocks noChangeShapeType="1"/>
            </p:cNvSpPr>
            <p:nvPr/>
          </p:nvSpPr>
          <p:spPr bwMode="auto">
            <a:xfrm flipV="1">
              <a:off x="6541934" y="1576641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737"/>
            <p:cNvSpPr>
              <a:spLocks noChangeShapeType="1"/>
            </p:cNvSpPr>
            <p:nvPr/>
          </p:nvSpPr>
          <p:spPr bwMode="auto">
            <a:xfrm flipH="1" flipV="1">
              <a:off x="6486972" y="1707589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737"/>
            <p:cNvSpPr>
              <a:spLocks noChangeShapeType="1"/>
            </p:cNvSpPr>
            <p:nvPr/>
          </p:nvSpPr>
          <p:spPr bwMode="auto">
            <a:xfrm flipH="1" flipV="1">
              <a:off x="5797623" y="1703963"/>
              <a:ext cx="689348" cy="3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737"/>
            <p:cNvSpPr>
              <a:spLocks noChangeShapeType="1"/>
            </p:cNvSpPr>
            <p:nvPr/>
          </p:nvSpPr>
          <p:spPr bwMode="auto">
            <a:xfrm flipH="1">
              <a:off x="5797623" y="1576641"/>
              <a:ext cx="746117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771"/>
            <p:cNvSpPr>
              <a:spLocks noChangeShapeType="1"/>
            </p:cNvSpPr>
            <p:nvPr/>
          </p:nvSpPr>
          <p:spPr bwMode="auto">
            <a:xfrm flipH="1">
              <a:off x="6442620" y="2207977"/>
              <a:ext cx="1588" cy="576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401F-7549-4A1A-AA7D-60D6474E7F53}" type="slidenum">
              <a:rPr lang="en-US" altLang="zh-CN"/>
              <a:t>25</a:t>
            </a:fld>
            <a:endParaRPr lang="en-US" altLang="zh-CN" dirty="0"/>
          </a:p>
        </p:txBody>
      </p:sp>
      <p:sp>
        <p:nvSpPr>
          <p:cNvPr id="229923" name="Text Box 547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磁盘存储器组成：</a:t>
            </a:r>
            <a:r>
              <a:rPr lang="zh-CN" altLang="en-US" b="1" dirty="0">
                <a:latin typeface="宋体" panose="02010600030101010101" pitchFamily="2" charset="-122"/>
              </a:rPr>
              <a:t>由盘片、驱动器、控制器</a:t>
            </a:r>
            <a:r>
              <a:rPr lang="zh-CN" altLang="en-US" b="1" dirty="0" smtClean="0">
                <a:latin typeface="宋体" panose="02010600030101010101" pitchFamily="2" charset="-122"/>
              </a:rPr>
              <a:t>组成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恒定角速度</a:t>
            </a:r>
            <a:r>
              <a:rPr lang="en-US" altLang="zh-CN" b="1" dirty="0" smtClean="0">
                <a:latin typeface="宋体" panose="02010600030101010101" pitchFamily="2" charset="-122"/>
              </a:rPr>
              <a:t>(CAV)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→扇区的扇角固定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230059" name="Group 683"/>
          <p:cNvGrpSpPr/>
          <p:nvPr/>
        </p:nvGrpSpPr>
        <p:grpSpPr bwMode="auto">
          <a:xfrm>
            <a:off x="971600" y="3739100"/>
            <a:ext cx="7848600" cy="2016125"/>
            <a:chOff x="521" y="2569"/>
            <a:chExt cx="4944" cy="1270"/>
          </a:xfrm>
        </p:grpSpPr>
        <p:sp>
          <p:nvSpPr>
            <p:cNvPr id="230060" name="Text Box 684"/>
            <p:cNvSpPr txBox="1">
              <a:spLocks noChangeArrowheads="1"/>
            </p:cNvSpPr>
            <p:nvPr/>
          </p:nvSpPr>
          <p:spPr bwMode="auto">
            <a:xfrm>
              <a:off x="521" y="2569"/>
              <a:ext cx="272" cy="12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1" name="Rectangle 685"/>
            <p:cNvSpPr>
              <a:spLocks noChangeArrowheads="1"/>
            </p:cNvSpPr>
            <p:nvPr/>
          </p:nvSpPr>
          <p:spPr bwMode="auto">
            <a:xfrm>
              <a:off x="1564" y="2569"/>
              <a:ext cx="3811" cy="12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62" name="Line 686"/>
            <p:cNvSpPr>
              <a:spLocks noChangeShapeType="1"/>
            </p:cNvSpPr>
            <p:nvPr/>
          </p:nvSpPr>
          <p:spPr bwMode="auto">
            <a:xfrm>
              <a:off x="792" y="3249"/>
              <a:ext cx="113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3" name="Line 687"/>
            <p:cNvSpPr>
              <a:spLocks noChangeShapeType="1"/>
            </p:cNvSpPr>
            <p:nvPr/>
          </p:nvSpPr>
          <p:spPr bwMode="auto">
            <a:xfrm flipH="1">
              <a:off x="792" y="3294"/>
              <a:ext cx="11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4" name="Line 688"/>
            <p:cNvSpPr>
              <a:spLocks noChangeShapeType="1"/>
            </p:cNvSpPr>
            <p:nvPr/>
          </p:nvSpPr>
          <p:spPr bwMode="auto">
            <a:xfrm flipH="1">
              <a:off x="793" y="3521"/>
              <a:ext cx="1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5" name="Line 689"/>
            <p:cNvSpPr>
              <a:spLocks noChangeShapeType="1"/>
            </p:cNvSpPr>
            <p:nvPr/>
          </p:nvSpPr>
          <p:spPr bwMode="auto">
            <a:xfrm>
              <a:off x="793" y="3022"/>
              <a:ext cx="113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6" name="Text Box 690"/>
            <p:cNvSpPr txBox="1">
              <a:spLocks noChangeArrowheads="1"/>
            </p:cNvSpPr>
            <p:nvPr/>
          </p:nvSpPr>
          <p:spPr bwMode="auto">
            <a:xfrm>
              <a:off x="1790" y="2659"/>
              <a:ext cx="681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230067" name="Text Box 691"/>
            <p:cNvSpPr txBox="1">
              <a:spLocks noChangeArrowheads="1"/>
            </p:cNvSpPr>
            <p:nvPr/>
          </p:nvSpPr>
          <p:spPr bwMode="auto">
            <a:xfrm>
              <a:off x="1927" y="2976"/>
              <a:ext cx="454" cy="59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8" name="Line 692"/>
            <p:cNvSpPr>
              <a:spLocks noChangeShapeType="1"/>
            </p:cNvSpPr>
            <p:nvPr/>
          </p:nvSpPr>
          <p:spPr bwMode="auto">
            <a:xfrm>
              <a:off x="2381" y="3113"/>
              <a:ext cx="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9" name="Text Box 693"/>
            <p:cNvSpPr txBox="1">
              <a:spLocks noChangeArrowheads="1"/>
            </p:cNvSpPr>
            <p:nvPr/>
          </p:nvSpPr>
          <p:spPr bwMode="auto">
            <a:xfrm>
              <a:off x="2744" y="2659"/>
              <a:ext cx="272" cy="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格式控制</a:t>
              </a:r>
            </a:p>
          </p:txBody>
        </p:sp>
        <p:sp>
          <p:nvSpPr>
            <p:cNvPr id="230070" name="Line 694"/>
            <p:cNvSpPr>
              <a:spLocks noChangeShapeType="1"/>
            </p:cNvSpPr>
            <p:nvPr/>
          </p:nvSpPr>
          <p:spPr bwMode="auto">
            <a:xfrm>
              <a:off x="3016" y="3203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1" name="Text Box 695"/>
            <p:cNvSpPr txBox="1">
              <a:spLocks noChangeArrowheads="1"/>
            </p:cNvSpPr>
            <p:nvPr/>
          </p:nvSpPr>
          <p:spPr bwMode="auto">
            <a:xfrm>
              <a:off x="3198" y="3113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并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串转换</a:t>
              </a:r>
            </a:p>
          </p:txBody>
        </p:sp>
        <p:sp>
          <p:nvSpPr>
            <p:cNvPr id="230072" name="Text Box 696"/>
            <p:cNvSpPr txBox="1">
              <a:spLocks noChangeArrowheads="1"/>
            </p:cNvSpPr>
            <p:nvPr/>
          </p:nvSpPr>
          <p:spPr bwMode="auto">
            <a:xfrm>
              <a:off x="3198" y="2751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串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并转换</a:t>
              </a:r>
            </a:p>
          </p:txBody>
        </p:sp>
        <p:sp>
          <p:nvSpPr>
            <p:cNvPr id="230073" name="Line 697"/>
            <p:cNvSpPr>
              <a:spLocks noChangeShapeType="1"/>
            </p:cNvSpPr>
            <p:nvPr/>
          </p:nvSpPr>
          <p:spPr bwMode="auto">
            <a:xfrm flipH="1">
              <a:off x="3016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4" name="Line 698"/>
            <p:cNvSpPr>
              <a:spLocks noChangeShapeType="1"/>
            </p:cNvSpPr>
            <p:nvPr/>
          </p:nvSpPr>
          <p:spPr bwMode="auto">
            <a:xfrm>
              <a:off x="3969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5" name="Text Box 699"/>
            <p:cNvSpPr txBox="1">
              <a:spLocks noChangeArrowheads="1"/>
            </p:cNvSpPr>
            <p:nvPr/>
          </p:nvSpPr>
          <p:spPr bwMode="auto">
            <a:xfrm>
              <a:off x="4286" y="3113"/>
              <a:ext cx="86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数据编码器</a:t>
              </a:r>
            </a:p>
          </p:txBody>
        </p:sp>
        <p:sp>
          <p:nvSpPr>
            <p:cNvPr id="230076" name="Line 700"/>
            <p:cNvSpPr>
              <a:spLocks noChangeShapeType="1"/>
            </p:cNvSpPr>
            <p:nvPr/>
          </p:nvSpPr>
          <p:spPr bwMode="auto">
            <a:xfrm flipH="1">
              <a:off x="3969" y="2840"/>
              <a:ext cx="2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7" name="Text Box 701"/>
            <p:cNvSpPr txBox="1">
              <a:spLocks noChangeArrowheads="1"/>
            </p:cNvSpPr>
            <p:nvPr/>
          </p:nvSpPr>
          <p:spPr bwMode="auto">
            <a:xfrm>
              <a:off x="4195" y="2659"/>
              <a:ext cx="363" cy="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数据译码</a:t>
              </a:r>
            </a:p>
          </p:txBody>
        </p:sp>
        <p:sp>
          <p:nvSpPr>
            <p:cNvPr id="230078" name="Text Box 702"/>
            <p:cNvSpPr txBox="1">
              <a:spLocks noChangeArrowheads="1"/>
            </p:cNvSpPr>
            <p:nvPr/>
          </p:nvSpPr>
          <p:spPr bwMode="auto">
            <a:xfrm>
              <a:off x="4739" y="2659"/>
              <a:ext cx="545" cy="40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读时钟发生器</a:t>
              </a:r>
            </a:p>
          </p:txBody>
        </p:sp>
        <p:sp>
          <p:nvSpPr>
            <p:cNvPr id="230079" name="Line 703"/>
            <p:cNvSpPr>
              <a:spLocks noChangeShapeType="1"/>
            </p:cNvSpPr>
            <p:nvPr/>
          </p:nvSpPr>
          <p:spPr bwMode="auto">
            <a:xfrm flipH="1">
              <a:off x="4558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0" name="Line 704"/>
            <p:cNvSpPr>
              <a:spLocks noChangeShapeType="1"/>
            </p:cNvSpPr>
            <p:nvPr/>
          </p:nvSpPr>
          <p:spPr bwMode="auto">
            <a:xfrm flipH="1" flipV="1">
              <a:off x="5284" y="2840"/>
              <a:ext cx="18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1" name="Line 705"/>
            <p:cNvSpPr>
              <a:spLocks noChangeShapeType="1"/>
            </p:cNvSpPr>
            <p:nvPr/>
          </p:nvSpPr>
          <p:spPr bwMode="auto">
            <a:xfrm flipH="1">
              <a:off x="2381" y="320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2" name="Line 706"/>
            <p:cNvSpPr>
              <a:spLocks noChangeShapeType="1"/>
            </p:cNvSpPr>
            <p:nvPr/>
          </p:nvSpPr>
          <p:spPr bwMode="auto">
            <a:xfrm flipH="1">
              <a:off x="2381" y="3431"/>
              <a:ext cx="30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3" name="Line 707"/>
            <p:cNvSpPr>
              <a:spLocks noChangeShapeType="1"/>
            </p:cNvSpPr>
            <p:nvPr/>
          </p:nvSpPr>
          <p:spPr bwMode="auto">
            <a:xfrm>
              <a:off x="1655" y="2750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4" name="Line 708"/>
            <p:cNvSpPr>
              <a:spLocks noChangeShapeType="1"/>
            </p:cNvSpPr>
            <p:nvPr/>
          </p:nvSpPr>
          <p:spPr bwMode="auto">
            <a:xfrm>
              <a:off x="2381" y="302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5" name="Line 709"/>
            <p:cNvSpPr>
              <a:spLocks noChangeShapeType="1"/>
            </p:cNvSpPr>
            <p:nvPr/>
          </p:nvSpPr>
          <p:spPr bwMode="auto">
            <a:xfrm flipV="1">
              <a:off x="2608" y="2613"/>
              <a:ext cx="0" cy="4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6" name="Line 710"/>
            <p:cNvSpPr>
              <a:spLocks noChangeShapeType="1"/>
            </p:cNvSpPr>
            <p:nvPr/>
          </p:nvSpPr>
          <p:spPr bwMode="auto">
            <a:xfrm>
              <a:off x="2608" y="2614"/>
              <a:ext cx="28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7" name="Line 711"/>
            <p:cNvSpPr>
              <a:spLocks noChangeShapeType="1"/>
            </p:cNvSpPr>
            <p:nvPr/>
          </p:nvSpPr>
          <p:spPr bwMode="auto">
            <a:xfrm>
              <a:off x="5148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8" name="Line 712"/>
            <p:cNvSpPr>
              <a:spLocks noChangeShapeType="1"/>
            </p:cNvSpPr>
            <p:nvPr/>
          </p:nvSpPr>
          <p:spPr bwMode="auto">
            <a:xfrm flipV="1">
              <a:off x="2381" y="3340"/>
              <a:ext cx="308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9" name="Line 713"/>
            <p:cNvSpPr>
              <a:spLocks noChangeShapeType="1"/>
            </p:cNvSpPr>
            <p:nvPr/>
          </p:nvSpPr>
          <p:spPr bwMode="auto">
            <a:xfrm>
              <a:off x="2381" y="3521"/>
              <a:ext cx="30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0" name="Line 714"/>
            <p:cNvSpPr>
              <a:spLocks noChangeShapeType="1"/>
            </p:cNvSpPr>
            <p:nvPr/>
          </p:nvSpPr>
          <p:spPr bwMode="auto">
            <a:xfrm>
              <a:off x="2154" y="2886"/>
              <a:ext cx="0" cy="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1" name="Line 715"/>
            <p:cNvSpPr>
              <a:spLocks noChangeShapeType="1"/>
            </p:cNvSpPr>
            <p:nvPr/>
          </p:nvSpPr>
          <p:spPr bwMode="auto">
            <a:xfrm>
              <a:off x="1655" y="2886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2" name="Text Box 716"/>
            <p:cNvSpPr txBox="1">
              <a:spLocks noChangeArrowheads="1"/>
            </p:cNvSpPr>
            <p:nvPr/>
          </p:nvSpPr>
          <p:spPr bwMode="auto">
            <a:xfrm>
              <a:off x="1791" y="3612"/>
              <a:ext cx="680" cy="18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93" name="Line 717"/>
            <p:cNvSpPr>
              <a:spLocks noChangeShapeType="1"/>
            </p:cNvSpPr>
            <p:nvPr/>
          </p:nvSpPr>
          <p:spPr bwMode="auto">
            <a:xfrm flipH="1">
              <a:off x="793" y="3703"/>
              <a:ext cx="99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4" name="Line 718"/>
            <p:cNvSpPr>
              <a:spLocks noChangeShapeType="1"/>
            </p:cNvSpPr>
            <p:nvPr/>
          </p:nvSpPr>
          <p:spPr bwMode="auto">
            <a:xfrm>
              <a:off x="793" y="3748"/>
              <a:ext cx="99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5" name="Text Box 719"/>
            <p:cNvSpPr txBox="1">
              <a:spLocks noChangeArrowheads="1"/>
            </p:cNvSpPr>
            <p:nvPr/>
          </p:nvSpPr>
          <p:spPr bwMode="auto">
            <a:xfrm>
              <a:off x="3152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数据控制</a:t>
              </a:r>
            </a:p>
          </p:txBody>
        </p:sp>
        <p:sp>
          <p:nvSpPr>
            <p:cNvPr id="230096" name="Text Box 720"/>
            <p:cNvSpPr txBox="1">
              <a:spLocks noChangeArrowheads="1"/>
            </p:cNvSpPr>
            <p:nvPr/>
          </p:nvSpPr>
          <p:spPr bwMode="auto">
            <a:xfrm>
              <a:off x="884" y="2569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0097" name="Text Box 721"/>
            <p:cNvSpPr txBox="1">
              <a:spLocks noChangeArrowheads="1"/>
            </p:cNvSpPr>
            <p:nvPr/>
          </p:nvSpPr>
          <p:spPr bwMode="auto">
            <a:xfrm>
              <a:off x="884" y="306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REQ/ACK</a:t>
              </a:r>
            </a:p>
          </p:txBody>
        </p:sp>
        <p:sp>
          <p:nvSpPr>
            <p:cNvPr id="230098" name="Text Box 722"/>
            <p:cNvSpPr txBox="1">
              <a:spLocks noChangeArrowheads="1"/>
            </p:cNvSpPr>
            <p:nvPr/>
          </p:nvSpPr>
          <p:spPr bwMode="auto">
            <a:xfrm>
              <a:off x="884" y="3340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BUSY</a:t>
              </a:r>
            </a:p>
          </p:txBody>
        </p:sp>
        <p:sp>
          <p:nvSpPr>
            <p:cNvPr id="230099" name="Text Box 723"/>
            <p:cNvSpPr txBox="1">
              <a:spLocks noChangeArrowheads="1"/>
            </p:cNvSpPr>
            <p:nvPr/>
          </p:nvSpPr>
          <p:spPr bwMode="auto">
            <a:xfrm>
              <a:off x="839" y="2841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230100" name="Line 724"/>
            <p:cNvSpPr>
              <a:spLocks noChangeShapeType="1"/>
            </p:cNvSpPr>
            <p:nvPr/>
          </p:nvSpPr>
          <p:spPr bwMode="auto">
            <a:xfrm>
              <a:off x="793" y="2750"/>
              <a:ext cx="99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1" name="Text Box 725"/>
            <p:cNvSpPr txBox="1">
              <a:spLocks noChangeArrowheads="1"/>
            </p:cNvSpPr>
            <p:nvPr/>
          </p:nvSpPr>
          <p:spPr bwMode="auto">
            <a:xfrm>
              <a:off x="839" y="3521"/>
              <a:ext cx="726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DREQ/DACK</a:t>
              </a:r>
            </a:p>
          </p:txBody>
        </p:sp>
        <p:sp>
          <p:nvSpPr>
            <p:cNvPr id="230102" name="Line 726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3" name="Text Box 727"/>
            <p:cNvSpPr txBox="1">
              <a:spLocks noChangeArrowheads="1"/>
            </p:cNvSpPr>
            <p:nvPr/>
          </p:nvSpPr>
          <p:spPr bwMode="auto">
            <a:xfrm>
              <a:off x="4377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数据分离</a:t>
              </a:r>
            </a:p>
          </p:txBody>
        </p:sp>
        <p:sp>
          <p:nvSpPr>
            <p:cNvPr id="230104" name="Line 728"/>
            <p:cNvSpPr>
              <a:spLocks noChangeShapeType="1"/>
            </p:cNvSpPr>
            <p:nvPr/>
          </p:nvSpPr>
          <p:spPr bwMode="auto">
            <a:xfrm flipH="1">
              <a:off x="4105" y="2569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211" name="AutoShape 8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7" name="组合 196"/>
          <p:cNvGrpSpPr/>
          <p:nvPr/>
        </p:nvGrpSpPr>
        <p:grpSpPr>
          <a:xfrm>
            <a:off x="6950148" y="1439445"/>
            <a:ext cx="1296987" cy="2161131"/>
            <a:chOff x="6835748" y="2805784"/>
            <a:chExt cx="1296987" cy="2161131"/>
          </a:xfrm>
        </p:grpSpPr>
        <p:sp>
          <p:nvSpPr>
            <p:cNvPr id="198" name="AutoShape 823"/>
            <p:cNvSpPr>
              <a:spLocks noChangeArrowheads="1"/>
            </p:cNvSpPr>
            <p:nvPr/>
          </p:nvSpPr>
          <p:spPr bwMode="auto">
            <a:xfrm>
              <a:off x="7410423" y="2805784"/>
              <a:ext cx="146050" cy="216113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9" name="Rectangle 824"/>
            <p:cNvSpPr>
              <a:spLocks noChangeArrowheads="1"/>
            </p:cNvSpPr>
            <p:nvPr/>
          </p:nvSpPr>
          <p:spPr bwMode="auto">
            <a:xfrm>
              <a:off x="6835748" y="2852142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0" name="Rectangle 825"/>
            <p:cNvSpPr>
              <a:spLocks noChangeArrowheads="1"/>
            </p:cNvSpPr>
            <p:nvPr/>
          </p:nvSpPr>
          <p:spPr bwMode="auto">
            <a:xfrm>
              <a:off x="7554885" y="2852142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1" name="Rectangle 826"/>
            <p:cNvSpPr>
              <a:spLocks noChangeArrowheads="1"/>
            </p:cNvSpPr>
            <p:nvPr/>
          </p:nvSpPr>
          <p:spPr bwMode="auto">
            <a:xfrm>
              <a:off x="6835748" y="32760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2" name="Rectangle 827"/>
            <p:cNvSpPr>
              <a:spLocks noChangeArrowheads="1"/>
            </p:cNvSpPr>
            <p:nvPr/>
          </p:nvSpPr>
          <p:spPr bwMode="auto">
            <a:xfrm>
              <a:off x="7554885" y="3269655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3" name="Rectangle 828"/>
            <p:cNvSpPr>
              <a:spLocks noChangeArrowheads="1"/>
            </p:cNvSpPr>
            <p:nvPr/>
          </p:nvSpPr>
          <p:spPr bwMode="auto">
            <a:xfrm>
              <a:off x="6835748" y="37078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4" name="Rectangle 829"/>
            <p:cNvSpPr>
              <a:spLocks noChangeArrowheads="1"/>
            </p:cNvSpPr>
            <p:nvPr/>
          </p:nvSpPr>
          <p:spPr bwMode="auto">
            <a:xfrm>
              <a:off x="7554885" y="3714155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5" name="Rectangle 830"/>
            <p:cNvSpPr>
              <a:spLocks noChangeArrowheads="1"/>
            </p:cNvSpPr>
            <p:nvPr/>
          </p:nvSpPr>
          <p:spPr bwMode="auto">
            <a:xfrm>
              <a:off x="6835748" y="4139605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6" name="Rectangle 831"/>
            <p:cNvSpPr>
              <a:spLocks noChangeArrowheads="1"/>
            </p:cNvSpPr>
            <p:nvPr/>
          </p:nvSpPr>
          <p:spPr bwMode="auto">
            <a:xfrm>
              <a:off x="7554885" y="4147542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7" name="弧形 206"/>
            <p:cNvSpPr/>
            <p:nvPr/>
          </p:nvSpPr>
          <p:spPr bwMode="auto">
            <a:xfrm>
              <a:off x="7236296" y="4437583"/>
              <a:ext cx="432048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" name="Text Box 547"/>
          <p:cNvSpPr txBox="1">
            <a:spLocks noChangeArrowheads="1"/>
          </p:cNvSpPr>
          <p:nvPr/>
        </p:nvSpPr>
        <p:spPr bwMode="auto">
          <a:xfrm>
            <a:off x="179512" y="580526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磁盘存储器接口：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IDE(ATA)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SCSI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ATA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SATA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26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8990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</a:t>
            </a:r>
            <a:r>
              <a:rPr lang="zh-CN" altLang="en-US" b="1" dirty="0" smtClean="0">
                <a:latin typeface="宋体" panose="02010600030101010101" pitchFamily="2" charset="-122"/>
              </a:rPr>
              <a:t>外侧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r>
              <a:rPr lang="zh-CN" altLang="en-US" b="1" dirty="0" smtClean="0">
                <a:latin typeface="宋体" panose="02010600030101010101" pitchFamily="2" charset="-122"/>
              </a:rPr>
              <a:t>磁盘的存储容量；⑵写出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地址的格式</a:t>
            </a:r>
            <a:r>
              <a:rPr lang="zh-CN" altLang="en-US" b="1" dirty="0">
                <a:latin typeface="宋体" panose="02010600030101010101" pitchFamily="2" charset="-122"/>
              </a:rPr>
              <a:t>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</a:t>
            </a:r>
            <a:r>
              <a:rPr lang="zh-CN" altLang="en-US" b="1" dirty="0" smtClean="0">
                <a:latin typeface="宋体" panose="02010600030101010101" pitchFamily="2" charset="-122"/>
              </a:rPr>
              <a:t>时间；⑷计算</a:t>
            </a:r>
            <a:r>
              <a:rPr lang="zh-CN" altLang="en-US" b="1" dirty="0">
                <a:latin typeface="宋体" panose="02010600030101010101" pitchFamily="2" charset="-122"/>
              </a:rPr>
              <a:t>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8660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(1)</a:t>
            </a:r>
            <a:r>
              <a:rPr lang="zh-CN" altLang="en-US" b="1" dirty="0" smtClean="0">
                <a:latin typeface="宋体" panose="02010600030101010101" pitchFamily="2" charset="-122"/>
              </a:rPr>
              <a:t>存储容量＝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(2)</a:t>
            </a:r>
            <a:r>
              <a:rPr lang="zh-CN" altLang="en-US" b="1" dirty="0" smtClean="0">
                <a:latin typeface="宋体" panose="02010600030101010101" pitchFamily="2" charset="-122"/>
              </a:rPr>
              <a:t>磁盘地址组成：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13026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6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位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7022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5439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12.165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8.33/60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9415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</a:t>
            </a:r>
            <a:r>
              <a:rPr lang="en-US" altLang="zh-CN" b="1" dirty="0" smtClean="0">
                <a:latin typeface="宋体" panose="02010600030101010101" pitchFamily="2" charset="-122"/>
              </a:rPr>
              <a:t>204×60×512B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612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en-US" altLang="zh-CN" b="1" dirty="0" smtClean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41829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[</a:t>
            </a:r>
            <a:r>
              <a:rPr lang="en-US" altLang="zh-CN" b="1" dirty="0">
                <a:latin typeface="宋体" panose="02010600030101010101" pitchFamily="2" charset="-122"/>
              </a:rPr>
              <a:t>1/(7200÷60</a:t>
            </a:r>
            <a:r>
              <a:rPr lang="en-US" altLang="zh-CN" b="1" dirty="0" smtClean="0">
                <a:latin typeface="宋体" panose="02010600030101010101" pitchFamily="2" charset="-122"/>
              </a:rPr>
              <a:t>)]≈8.33ms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8644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60×512B</a:t>
            </a:r>
            <a:r>
              <a:rPr lang="en-US" altLang="zh-CN" b="1" dirty="0">
                <a:latin typeface="宋体" panose="02010600030101010101" pitchFamily="2" charset="-122"/>
              </a:rPr>
              <a:t>×(7200÷60)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62620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0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寻道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zh-CN" altLang="en-US" b="1" dirty="0" smtClean="0">
                <a:latin typeface="宋体" panose="02010600030101010101" pitchFamily="2" charset="-122"/>
              </a:rPr>
              <a:t>，通常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en-US" altLang="zh-CN" b="1" dirty="0" smtClean="0">
                <a:latin typeface="宋体" panose="02010600030101010101" pitchFamily="2" charset="-122"/>
              </a:rPr>
              <a:t>&lt;&lt;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40DC-8621-48A3-9604-E9FBB3B604F2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342528" name="Text Box 512"/>
          <p:cNvSpPr txBox="1">
            <a:spLocks noChangeArrowheads="1"/>
          </p:cNvSpPr>
          <p:nvPr/>
        </p:nvSpPr>
        <p:spPr bwMode="auto">
          <a:xfrm>
            <a:off x="179388" y="26228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、磁盘阵列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RAID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Redundant Array of Inexpensive Disks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性能</a:t>
            </a:r>
            <a:r>
              <a:rPr lang="zh-CN" altLang="en-US" b="1" dirty="0" smtClean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存储可靠性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42577" name="Text Box 561"/>
          <p:cNvSpPr txBox="1">
            <a:spLocks noChangeArrowheads="1"/>
          </p:cNvSpPr>
          <p:nvPr/>
        </p:nvSpPr>
        <p:spPr bwMode="auto">
          <a:xfrm>
            <a:off x="179388" y="1197546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RAID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提高访问性能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的方法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多</a:t>
            </a:r>
            <a:r>
              <a:rPr lang="zh-CN" altLang="en-US" b="1" spc="-100" dirty="0">
                <a:latin typeface="宋体" panose="02010600030101010101" pitchFamily="2" charset="-122"/>
              </a:rPr>
              <a:t>个磁盘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工作 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类似于多体交叉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MEM)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27584" y="1700808"/>
            <a:ext cx="7704857" cy="2232248"/>
            <a:chOff x="179511" y="3573016"/>
            <a:chExt cx="7704857" cy="2232248"/>
          </a:xfrm>
        </p:grpSpPr>
        <p:sp>
          <p:nvSpPr>
            <p:cNvPr id="104" name="Text Box 514"/>
            <p:cNvSpPr txBox="1">
              <a:spLocks noChangeArrowheads="1"/>
            </p:cNvSpPr>
            <p:nvPr/>
          </p:nvSpPr>
          <p:spPr bwMode="auto">
            <a:xfrm>
              <a:off x="1655639" y="3573016"/>
              <a:ext cx="792162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逻辑盘</a:t>
              </a:r>
            </a:p>
          </p:txBody>
        </p:sp>
        <p:sp>
          <p:nvSpPr>
            <p:cNvPr id="105" name="Text Box 515"/>
            <p:cNvSpPr txBox="1">
              <a:spLocks noChangeArrowheads="1"/>
            </p:cNvSpPr>
            <p:nvPr/>
          </p:nvSpPr>
          <p:spPr bwMode="auto">
            <a:xfrm>
              <a:off x="3275013" y="3573140"/>
              <a:ext cx="460935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06" name="AutoShape 517"/>
            <p:cNvSpPr>
              <a:spLocks noChangeArrowheads="1"/>
            </p:cNvSpPr>
            <p:nvPr/>
          </p:nvSpPr>
          <p:spPr bwMode="auto">
            <a:xfrm>
              <a:off x="3275855" y="3861296"/>
              <a:ext cx="864097" cy="359792"/>
            </a:xfrm>
            <a:prstGeom prst="flowChartMagneticDisk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7" name="流程图: 库存数据 106"/>
            <p:cNvSpPr/>
            <p:nvPr/>
          </p:nvSpPr>
          <p:spPr bwMode="auto">
            <a:xfrm rot="16200000">
              <a:off x="3563888" y="3882349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8" name="流程图: 库存数据 107"/>
            <p:cNvSpPr/>
            <p:nvPr/>
          </p:nvSpPr>
          <p:spPr bwMode="auto">
            <a:xfrm rot="16200000">
              <a:off x="3563888" y="4124832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08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9" name="流程图: 库存数据 108"/>
            <p:cNvSpPr/>
            <p:nvPr/>
          </p:nvSpPr>
          <p:spPr bwMode="auto">
            <a:xfrm rot="16200000">
              <a:off x="3563888" y="4365104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0" name="AutoShape 517"/>
            <p:cNvSpPr>
              <a:spLocks noChangeArrowheads="1"/>
            </p:cNvSpPr>
            <p:nvPr/>
          </p:nvSpPr>
          <p:spPr bwMode="auto">
            <a:xfrm>
              <a:off x="4500761" y="3861048"/>
              <a:ext cx="862608" cy="359792"/>
            </a:xfrm>
            <a:prstGeom prst="flowChartMagneticDisk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1" name="流程图: 库存数据 110"/>
            <p:cNvSpPr/>
            <p:nvPr/>
          </p:nvSpPr>
          <p:spPr bwMode="auto">
            <a:xfrm rot="16200000">
              <a:off x="4788049" y="3882845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05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流程图: 库存数据 111"/>
            <p:cNvSpPr/>
            <p:nvPr/>
          </p:nvSpPr>
          <p:spPr bwMode="auto">
            <a:xfrm rot="16200000">
              <a:off x="4788049" y="4125328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09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3" name="流程图: 库存数据 112"/>
            <p:cNvSpPr/>
            <p:nvPr/>
          </p:nvSpPr>
          <p:spPr bwMode="auto">
            <a:xfrm rot="16200000">
              <a:off x="4788049" y="4365600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4" name="AutoShape 517"/>
            <p:cNvSpPr>
              <a:spLocks noChangeArrowheads="1"/>
            </p:cNvSpPr>
            <p:nvPr/>
          </p:nvSpPr>
          <p:spPr bwMode="auto">
            <a:xfrm>
              <a:off x="5724127" y="3861296"/>
              <a:ext cx="862411" cy="359792"/>
            </a:xfrm>
            <a:prstGeom prst="flowChartMagneticDisk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5" name="流程图: 库存数据 114"/>
            <p:cNvSpPr/>
            <p:nvPr/>
          </p:nvSpPr>
          <p:spPr bwMode="auto">
            <a:xfrm rot="16200000">
              <a:off x="6011317" y="3883192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06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6" name="流程图: 库存数据 115"/>
            <p:cNvSpPr/>
            <p:nvPr/>
          </p:nvSpPr>
          <p:spPr bwMode="auto">
            <a:xfrm rot="16200000">
              <a:off x="6011317" y="4125675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流程图: 库存数据 116"/>
            <p:cNvSpPr/>
            <p:nvPr/>
          </p:nvSpPr>
          <p:spPr bwMode="auto">
            <a:xfrm rot="16200000">
              <a:off x="6011317" y="4365947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8" name="AutoShape 517"/>
            <p:cNvSpPr>
              <a:spLocks noChangeArrowheads="1"/>
            </p:cNvSpPr>
            <p:nvPr/>
          </p:nvSpPr>
          <p:spPr bwMode="auto">
            <a:xfrm>
              <a:off x="6949033" y="3861048"/>
              <a:ext cx="863327" cy="359792"/>
            </a:xfrm>
            <a:prstGeom prst="flowChartMagneticDisk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03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流程图: 库存数据 118"/>
            <p:cNvSpPr/>
            <p:nvPr/>
          </p:nvSpPr>
          <p:spPr bwMode="auto">
            <a:xfrm rot="16200000">
              <a:off x="7236681" y="3882486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07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流程图: 库存数据 119"/>
            <p:cNvSpPr/>
            <p:nvPr/>
          </p:nvSpPr>
          <p:spPr bwMode="auto">
            <a:xfrm rot="16200000">
              <a:off x="7236681" y="4124969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流程图: 库存数据 120"/>
            <p:cNvSpPr/>
            <p:nvPr/>
          </p:nvSpPr>
          <p:spPr bwMode="auto">
            <a:xfrm rot="16200000">
              <a:off x="7236681" y="4365241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2" name="Text Box 541"/>
            <p:cNvSpPr txBox="1">
              <a:spLocks noChangeArrowheads="1"/>
            </p:cNvSpPr>
            <p:nvPr/>
          </p:nvSpPr>
          <p:spPr bwMode="auto">
            <a:xfrm>
              <a:off x="3275906" y="5155976"/>
              <a:ext cx="4536454" cy="2892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RAID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控制器或管理软件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3707904" y="4941168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4932065" y="4940920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6156150" y="4941416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H="1">
              <a:off x="7380311" y="4941168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27" name="AutoShape 517"/>
            <p:cNvSpPr>
              <a:spLocks noChangeArrowheads="1"/>
            </p:cNvSpPr>
            <p:nvPr/>
          </p:nvSpPr>
          <p:spPr bwMode="auto">
            <a:xfrm>
              <a:off x="1619672" y="3861048"/>
              <a:ext cx="864097" cy="359792"/>
            </a:xfrm>
            <a:prstGeom prst="flowChartMagneticDisk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8" name="流程图: 库存数据 127"/>
            <p:cNvSpPr/>
            <p:nvPr/>
          </p:nvSpPr>
          <p:spPr bwMode="auto">
            <a:xfrm rot="16200000">
              <a:off x="1907705" y="3882101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9" name="流程图: 库存数据 128"/>
            <p:cNvSpPr/>
            <p:nvPr/>
          </p:nvSpPr>
          <p:spPr bwMode="auto">
            <a:xfrm rot="16200000">
              <a:off x="1907705" y="412458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0" name="流程图: 库存数据 129"/>
            <p:cNvSpPr/>
            <p:nvPr/>
          </p:nvSpPr>
          <p:spPr bwMode="auto">
            <a:xfrm rot="16200000">
              <a:off x="1907705" y="4848840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流程图: 库存数据 130"/>
            <p:cNvSpPr/>
            <p:nvPr/>
          </p:nvSpPr>
          <p:spPr bwMode="auto">
            <a:xfrm rot="16200000">
              <a:off x="1907705" y="436510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流程图: 库存数据 131"/>
            <p:cNvSpPr/>
            <p:nvPr/>
          </p:nvSpPr>
          <p:spPr bwMode="auto">
            <a:xfrm rot="16200000">
              <a:off x="1907705" y="4607587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307138" y="5423688"/>
              <a:ext cx="0" cy="165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2179429" y="5423688"/>
              <a:ext cx="0" cy="2375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2035413" y="5423688"/>
              <a:ext cx="0" cy="3095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1907704" y="5423688"/>
              <a:ext cx="0" cy="3815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7" name="直接箭头连接符 90"/>
            <p:cNvCxnSpPr/>
            <p:nvPr/>
          </p:nvCxnSpPr>
          <p:spPr bwMode="auto">
            <a:xfrm flipV="1">
              <a:off x="1907704" y="5445224"/>
              <a:ext cx="5472608" cy="360040"/>
            </a:xfrm>
            <a:prstGeom prst="bentConnector3">
              <a:avLst>
                <a:gd name="adj1" fmla="val 1000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8" name="直接箭头连接符 91"/>
            <p:cNvCxnSpPr/>
            <p:nvPr/>
          </p:nvCxnSpPr>
          <p:spPr bwMode="auto">
            <a:xfrm flipV="1">
              <a:off x="2035413" y="5445224"/>
              <a:ext cx="4120763" cy="288032"/>
            </a:xfrm>
            <a:prstGeom prst="bentConnector3">
              <a:avLst>
                <a:gd name="adj1" fmla="val 1000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9" name="直接箭头连接符 92"/>
            <p:cNvCxnSpPr/>
            <p:nvPr/>
          </p:nvCxnSpPr>
          <p:spPr bwMode="auto">
            <a:xfrm flipV="1">
              <a:off x="2179429" y="5445224"/>
              <a:ext cx="2768918" cy="216024"/>
            </a:xfrm>
            <a:prstGeom prst="bentConnector3">
              <a:avLst>
                <a:gd name="adj1" fmla="val 1000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40" name="直接箭头连接符 93"/>
            <p:cNvCxnSpPr/>
            <p:nvPr/>
          </p:nvCxnSpPr>
          <p:spPr bwMode="auto">
            <a:xfrm flipV="1">
              <a:off x="2307138" y="5445224"/>
              <a:ext cx="1400766" cy="144016"/>
            </a:xfrm>
            <a:prstGeom prst="bentConnector3">
              <a:avLst>
                <a:gd name="adj1" fmla="val 1000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sp>
          <p:nvSpPr>
            <p:cNvPr id="141" name="左大括号 140"/>
            <p:cNvSpPr/>
            <p:nvPr/>
          </p:nvSpPr>
          <p:spPr bwMode="auto">
            <a:xfrm>
              <a:off x="1502094" y="3933056"/>
              <a:ext cx="45719" cy="936104"/>
            </a:xfrm>
            <a:prstGeom prst="leftBrace">
              <a:avLst>
                <a:gd name="adj1" fmla="val 24535"/>
                <a:gd name="adj2" fmla="val 4674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179511" y="4365104"/>
              <a:ext cx="129614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43" name="Text Box 514"/>
            <p:cNvSpPr txBox="1">
              <a:spLocks noChangeArrowheads="1"/>
            </p:cNvSpPr>
            <p:nvPr/>
          </p:nvSpPr>
          <p:spPr bwMode="auto">
            <a:xfrm>
              <a:off x="611560" y="4077072"/>
              <a:ext cx="50375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514"/>
            <p:cNvSpPr txBox="1">
              <a:spLocks noChangeArrowheads="1"/>
            </p:cNvSpPr>
            <p:nvPr/>
          </p:nvSpPr>
          <p:spPr bwMode="auto">
            <a:xfrm>
              <a:off x="179511" y="4365104"/>
              <a:ext cx="1296145" cy="2635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条带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6" name="Text Box 582"/>
          <p:cNvSpPr txBox="1">
            <a:spLocks noChangeArrowheads="1"/>
          </p:cNvSpPr>
          <p:nvPr/>
        </p:nvSpPr>
        <p:spPr bwMode="auto">
          <a:xfrm>
            <a:off x="179512" y="39255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条带大小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可为数据块、扇区、字节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宽度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可为多个条带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47" name="Text Box 582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RAID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提高存储可靠性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的方法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用部分条带存放校验信息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RAID0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RAID7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等标准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访问时同步进行数据校验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577" grpId="0"/>
      <p:bldP spid="146" grpId="0"/>
      <p:bldP spid="1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F47-C9F4-493B-ADA6-6F983DB01766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、光介质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179388" y="766341"/>
            <a:ext cx="8785225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光记录原理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信息用介质的不同形态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物态表示，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读、写信息用反射光强弱、激光束强弱表示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7073" name="Group 289"/>
          <p:cNvGrpSpPr/>
          <p:nvPr/>
        </p:nvGrpSpPr>
        <p:grpSpPr bwMode="auto">
          <a:xfrm>
            <a:off x="1260996" y="1768479"/>
            <a:ext cx="2376488" cy="2160587"/>
            <a:chOff x="476" y="1117"/>
            <a:chExt cx="1497" cy="1361"/>
          </a:xfrm>
        </p:grpSpPr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658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658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609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V="1">
              <a:off x="703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39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1429" y="1571"/>
              <a:ext cx="13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975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1610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6917" name="Text Box 133"/>
            <p:cNvSpPr txBox="1">
              <a:spLocks noChangeArrowheads="1"/>
            </p:cNvSpPr>
            <p:nvPr/>
          </p:nvSpPr>
          <p:spPr bwMode="auto">
            <a:xfrm>
              <a:off x="476" y="2251"/>
              <a:ext cx="1497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⑴形变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有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无凹坑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52" name="Rectangle 168"/>
            <p:cNvSpPr>
              <a:spLocks noChangeArrowheads="1"/>
            </p:cNvSpPr>
            <p:nvPr/>
          </p:nvSpPr>
          <p:spPr bwMode="auto">
            <a:xfrm>
              <a:off x="657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Rectangle 169"/>
            <p:cNvSpPr>
              <a:spLocks noChangeArrowheads="1"/>
            </p:cNvSpPr>
            <p:nvPr/>
          </p:nvSpPr>
          <p:spPr bwMode="auto">
            <a:xfrm>
              <a:off x="658" y="1479"/>
              <a:ext cx="1269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610" y="1571"/>
              <a:ext cx="317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Rectangle 171"/>
            <p:cNvSpPr>
              <a:spLocks noChangeArrowheads="1"/>
            </p:cNvSpPr>
            <p:nvPr/>
          </p:nvSpPr>
          <p:spPr bwMode="auto">
            <a:xfrm>
              <a:off x="794" y="1571"/>
              <a:ext cx="136" cy="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6" name="Rectangle 172"/>
            <p:cNvSpPr>
              <a:spLocks noChangeArrowheads="1"/>
            </p:cNvSpPr>
            <p:nvPr/>
          </p:nvSpPr>
          <p:spPr bwMode="auto">
            <a:xfrm>
              <a:off x="1066" y="1571"/>
              <a:ext cx="272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7" name="Rectangle 173"/>
            <p:cNvSpPr>
              <a:spLocks noChangeArrowheads="1"/>
            </p:cNvSpPr>
            <p:nvPr/>
          </p:nvSpPr>
          <p:spPr bwMode="auto">
            <a:xfrm>
              <a:off x="1474" y="1571"/>
              <a:ext cx="136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1475" y="1616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1610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1475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1066" y="1616"/>
              <a:ext cx="2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1338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1338" y="1570"/>
              <a:ext cx="13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657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794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794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Line 183"/>
            <p:cNvSpPr>
              <a:spLocks noChangeShapeType="1"/>
            </p:cNvSpPr>
            <p:nvPr/>
          </p:nvSpPr>
          <p:spPr bwMode="auto">
            <a:xfrm>
              <a:off x="929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Line 184"/>
            <p:cNvSpPr>
              <a:spLocks noChangeShapeType="1"/>
            </p:cNvSpPr>
            <p:nvPr/>
          </p:nvSpPr>
          <p:spPr bwMode="auto">
            <a:xfrm>
              <a:off x="929" y="1570"/>
              <a:ext cx="137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Line 185"/>
            <p:cNvSpPr>
              <a:spLocks noChangeShapeType="1"/>
            </p:cNvSpPr>
            <p:nvPr/>
          </p:nvSpPr>
          <p:spPr bwMode="auto">
            <a:xfrm>
              <a:off x="1066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Rectangle 189"/>
            <p:cNvSpPr>
              <a:spLocks noChangeArrowheads="1"/>
            </p:cNvSpPr>
            <p:nvPr/>
          </p:nvSpPr>
          <p:spPr bwMode="auto">
            <a:xfrm rot="1500000">
              <a:off x="633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4" name="Rectangle 190"/>
            <p:cNvSpPr>
              <a:spLocks noChangeArrowheads="1"/>
            </p:cNvSpPr>
            <p:nvPr/>
          </p:nvSpPr>
          <p:spPr bwMode="auto">
            <a:xfrm rot="3900000">
              <a:off x="947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9" name="Line 195"/>
            <p:cNvSpPr>
              <a:spLocks noChangeShapeType="1"/>
            </p:cNvSpPr>
            <p:nvPr/>
          </p:nvSpPr>
          <p:spPr bwMode="auto">
            <a:xfrm flipV="1">
              <a:off x="1271" y="1571"/>
              <a:ext cx="149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Line 196"/>
            <p:cNvSpPr>
              <a:spLocks noChangeShapeType="1"/>
            </p:cNvSpPr>
            <p:nvPr/>
          </p:nvSpPr>
          <p:spPr bwMode="auto">
            <a:xfrm>
              <a:off x="1429" y="1571"/>
              <a:ext cx="22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Rectangle 198"/>
            <p:cNvSpPr>
              <a:spLocks noChangeArrowheads="1"/>
            </p:cNvSpPr>
            <p:nvPr/>
          </p:nvSpPr>
          <p:spPr bwMode="auto">
            <a:xfrm rot="1500000">
              <a:off x="120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3" name="Rectangle 199"/>
            <p:cNvSpPr>
              <a:spLocks noChangeArrowheads="1"/>
            </p:cNvSpPr>
            <p:nvPr/>
          </p:nvSpPr>
          <p:spPr bwMode="auto">
            <a:xfrm rot="3900000">
              <a:off x="1537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74" name="Group 290"/>
          <p:cNvGrpSpPr/>
          <p:nvPr/>
        </p:nvGrpSpPr>
        <p:grpSpPr bwMode="auto">
          <a:xfrm>
            <a:off x="3781896" y="1768479"/>
            <a:ext cx="2663825" cy="2160587"/>
            <a:chOff x="2200" y="1117"/>
            <a:chExt cx="1678" cy="1361"/>
          </a:xfrm>
        </p:grpSpPr>
        <p:sp>
          <p:nvSpPr>
            <p:cNvPr id="246916" name="Text Box 132"/>
            <p:cNvSpPr txBox="1">
              <a:spLocks noChangeArrowheads="1"/>
            </p:cNvSpPr>
            <p:nvPr/>
          </p:nvSpPr>
          <p:spPr bwMode="auto">
            <a:xfrm>
              <a:off x="2200" y="2251"/>
              <a:ext cx="1678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⑵相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非晶态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84" name="Text Box 200"/>
            <p:cNvSpPr txBox="1">
              <a:spLocks noChangeArrowheads="1"/>
            </p:cNvSpPr>
            <p:nvPr/>
          </p:nvSpPr>
          <p:spPr bwMode="auto">
            <a:xfrm>
              <a:off x="2427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985" name="Text Box 201"/>
            <p:cNvSpPr txBox="1">
              <a:spLocks noChangeArrowheads="1"/>
            </p:cNvSpPr>
            <p:nvPr/>
          </p:nvSpPr>
          <p:spPr bwMode="auto">
            <a:xfrm>
              <a:off x="2427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986" name="Rectangle 202"/>
            <p:cNvSpPr>
              <a:spLocks noChangeArrowheads="1"/>
            </p:cNvSpPr>
            <p:nvPr/>
          </p:nvSpPr>
          <p:spPr bwMode="auto">
            <a:xfrm>
              <a:off x="242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9" name="Rectangle 205" descr="球体"/>
            <p:cNvSpPr>
              <a:spLocks noChangeArrowheads="1"/>
            </p:cNvSpPr>
            <p:nvPr/>
          </p:nvSpPr>
          <p:spPr bwMode="auto">
            <a:xfrm>
              <a:off x="2426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0" name="Rectangle 206" descr="浅色横线"/>
            <p:cNvSpPr>
              <a:spLocks noChangeArrowheads="1"/>
            </p:cNvSpPr>
            <p:nvPr/>
          </p:nvSpPr>
          <p:spPr bwMode="auto">
            <a:xfrm>
              <a:off x="2562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1" name="Rectangle 207" descr="球体"/>
            <p:cNvSpPr>
              <a:spLocks noChangeArrowheads="1"/>
            </p:cNvSpPr>
            <p:nvPr/>
          </p:nvSpPr>
          <p:spPr bwMode="auto">
            <a:xfrm>
              <a:off x="269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2" name="Rectangle 208" descr="浅色横线"/>
            <p:cNvSpPr>
              <a:spLocks noChangeArrowheads="1"/>
            </p:cNvSpPr>
            <p:nvPr/>
          </p:nvSpPr>
          <p:spPr bwMode="auto">
            <a:xfrm>
              <a:off x="2835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3" name="Rectangle 209" descr="浅色横线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4" name="Rectangle 210" descr="球体"/>
            <p:cNvSpPr>
              <a:spLocks noChangeArrowheads="1"/>
            </p:cNvSpPr>
            <p:nvPr/>
          </p:nvSpPr>
          <p:spPr bwMode="auto">
            <a:xfrm>
              <a:off x="3107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5" name="Rectangle 211" descr="浅色横线"/>
            <p:cNvSpPr>
              <a:spLocks noChangeArrowheads="1"/>
            </p:cNvSpPr>
            <p:nvPr/>
          </p:nvSpPr>
          <p:spPr bwMode="auto">
            <a:xfrm>
              <a:off x="3243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6" name="Rectangle 212" descr="球体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7" name="Rectangle 213" descr="球体"/>
            <p:cNvSpPr>
              <a:spLocks noChangeArrowheads="1"/>
            </p:cNvSpPr>
            <p:nvPr/>
          </p:nvSpPr>
          <p:spPr bwMode="auto">
            <a:xfrm>
              <a:off x="3515" y="1480"/>
              <a:ext cx="181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9" name="Line 215"/>
            <p:cNvSpPr>
              <a:spLocks noChangeShapeType="1"/>
            </p:cNvSpPr>
            <p:nvPr/>
          </p:nvSpPr>
          <p:spPr bwMode="auto">
            <a:xfrm>
              <a:off x="2427" y="1616"/>
              <a:ext cx="126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Text Box 216"/>
            <p:cNvSpPr txBox="1">
              <a:spLocks noChangeArrowheads="1"/>
            </p:cNvSpPr>
            <p:nvPr/>
          </p:nvSpPr>
          <p:spPr bwMode="auto">
            <a:xfrm>
              <a:off x="3378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01" name="Line 217"/>
            <p:cNvSpPr>
              <a:spLocks noChangeShapeType="1"/>
            </p:cNvSpPr>
            <p:nvPr/>
          </p:nvSpPr>
          <p:spPr bwMode="auto">
            <a:xfrm flipV="1">
              <a:off x="2517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Line 218"/>
            <p:cNvSpPr>
              <a:spLocks noChangeShapeType="1"/>
            </p:cNvSpPr>
            <p:nvPr/>
          </p:nvSpPr>
          <p:spPr bwMode="auto">
            <a:xfrm>
              <a:off x="2653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Text Box 220"/>
            <p:cNvSpPr txBox="1">
              <a:spLocks noChangeArrowheads="1"/>
            </p:cNvSpPr>
            <p:nvPr/>
          </p:nvSpPr>
          <p:spPr bwMode="auto">
            <a:xfrm>
              <a:off x="2744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7005" name="Text Box 221"/>
            <p:cNvSpPr txBox="1">
              <a:spLocks noChangeArrowheads="1"/>
            </p:cNvSpPr>
            <p:nvPr/>
          </p:nvSpPr>
          <p:spPr bwMode="auto">
            <a:xfrm>
              <a:off x="3288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7006" name="Rectangle 222"/>
            <p:cNvSpPr>
              <a:spLocks noChangeArrowheads="1"/>
            </p:cNvSpPr>
            <p:nvPr/>
          </p:nvSpPr>
          <p:spPr bwMode="auto">
            <a:xfrm rot="1500000">
              <a:off x="2447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7" name="Rectangle 223"/>
            <p:cNvSpPr>
              <a:spLocks noChangeArrowheads="1"/>
            </p:cNvSpPr>
            <p:nvPr/>
          </p:nvSpPr>
          <p:spPr bwMode="auto">
            <a:xfrm rot="3900000">
              <a:off x="2761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0" name="Rectangle 226"/>
            <p:cNvSpPr>
              <a:spLocks noChangeArrowheads="1"/>
            </p:cNvSpPr>
            <p:nvPr/>
          </p:nvSpPr>
          <p:spPr bwMode="auto">
            <a:xfrm rot="1500000">
              <a:off x="299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1" name="Rectangle 227"/>
            <p:cNvSpPr>
              <a:spLocks noChangeArrowheads="1"/>
            </p:cNvSpPr>
            <p:nvPr/>
          </p:nvSpPr>
          <p:spPr bwMode="auto">
            <a:xfrm rot="3900000">
              <a:off x="3306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2" name="Line 228"/>
            <p:cNvSpPr>
              <a:spLocks noChangeShapeType="1"/>
            </p:cNvSpPr>
            <p:nvPr/>
          </p:nvSpPr>
          <p:spPr bwMode="auto">
            <a:xfrm flipV="1">
              <a:off x="3062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Line 229"/>
            <p:cNvSpPr>
              <a:spLocks noChangeShapeType="1"/>
            </p:cNvSpPr>
            <p:nvPr/>
          </p:nvSpPr>
          <p:spPr bwMode="auto">
            <a:xfrm>
              <a:off x="3198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76" name="Group 292"/>
          <p:cNvGrpSpPr/>
          <p:nvPr/>
        </p:nvGrpSpPr>
        <p:grpSpPr bwMode="auto">
          <a:xfrm>
            <a:off x="6589588" y="1768479"/>
            <a:ext cx="2374900" cy="2160587"/>
            <a:chOff x="4106" y="1117"/>
            <a:chExt cx="1496" cy="1361"/>
          </a:xfrm>
        </p:grpSpPr>
        <p:sp>
          <p:nvSpPr>
            <p:cNvPr id="247014" name="Text Box 230"/>
            <p:cNvSpPr txBox="1">
              <a:spLocks noChangeArrowheads="1"/>
            </p:cNvSpPr>
            <p:nvPr/>
          </p:nvSpPr>
          <p:spPr bwMode="auto">
            <a:xfrm>
              <a:off x="4196" y="1117"/>
              <a:ext cx="127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7015" name="Text Box 231"/>
            <p:cNvSpPr txBox="1">
              <a:spLocks noChangeArrowheads="1"/>
            </p:cNvSpPr>
            <p:nvPr/>
          </p:nvSpPr>
          <p:spPr bwMode="auto">
            <a:xfrm>
              <a:off x="4196" y="1299"/>
              <a:ext cx="1270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7016" name="Rectangle 232"/>
            <p:cNvSpPr>
              <a:spLocks noChangeArrowheads="1"/>
            </p:cNvSpPr>
            <p:nvPr/>
          </p:nvSpPr>
          <p:spPr bwMode="auto">
            <a:xfrm>
              <a:off x="419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7" name="Rectangle 233"/>
            <p:cNvSpPr>
              <a:spLocks noChangeArrowheads="1"/>
            </p:cNvSpPr>
            <p:nvPr/>
          </p:nvSpPr>
          <p:spPr bwMode="auto">
            <a:xfrm>
              <a:off x="4197" y="1480"/>
              <a:ext cx="1269" cy="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9" name="Line 235"/>
            <p:cNvSpPr>
              <a:spLocks noChangeShapeType="1"/>
            </p:cNvSpPr>
            <p:nvPr/>
          </p:nvSpPr>
          <p:spPr bwMode="auto">
            <a:xfrm>
              <a:off x="4196" y="1616"/>
              <a:ext cx="127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Line 236"/>
            <p:cNvSpPr>
              <a:spLocks noChangeShapeType="1"/>
            </p:cNvSpPr>
            <p:nvPr/>
          </p:nvSpPr>
          <p:spPr bwMode="auto">
            <a:xfrm>
              <a:off x="428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Line 239"/>
            <p:cNvSpPr>
              <a:spLocks noChangeShapeType="1"/>
            </p:cNvSpPr>
            <p:nvPr/>
          </p:nvSpPr>
          <p:spPr bwMode="auto">
            <a:xfrm flipV="1">
              <a:off x="442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Line 240"/>
            <p:cNvSpPr>
              <a:spLocks noChangeShapeType="1"/>
            </p:cNvSpPr>
            <p:nvPr/>
          </p:nvSpPr>
          <p:spPr bwMode="auto">
            <a:xfrm>
              <a:off x="455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Line 241"/>
            <p:cNvSpPr>
              <a:spLocks noChangeShapeType="1"/>
            </p:cNvSpPr>
            <p:nvPr/>
          </p:nvSpPr>
          <p:spPr bwMode="auto">
            <a:xfrm flipV="1">
              <a:off x="4694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Line 242"/>
            <p:cNvSpPr>
              <a:spLocks noChangeShapeType="1"/>
            </p:cNvSpPr>
            <p:nvPr/>
          </p:nvSpPr>
          <p:spPr bwMode="auto">
            <a:xfrm flipV="1">
              <a:off x="4830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Line 243"/>
            <p:cNvSpPr>
              <a:spLocks noChangeShapeType="1"/>
            </p:cNvSpPr>
            <p:nvPr/>
          </p:nvSpPr>
          <p:spPr bwMode="auto">
            <a:xfrm>
              <a:off x="496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Line 244"/>
            <p:cNvSpPr>
              <a:spLocks noChangeShapeType="1"/>
            </p:cNvSpPr>
            <p:nvPr/>
          </p:nvSpPr>
          <p:spPr bwMode="auto">
            <a:xfrm flipV="1">
              <a:off x="510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Line 245"/>
            <p:cNvSpPr>
              <a:spLocks noChangeShapeType="1"/>
            </p:cNvSpPr>
            <p:nvPr/>
          </p:nvSpPr>
          <p:spPr bwMode="auto">
            <a:xfrm>
              <a:off x="523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Line 246"/>
            <p:cNvSpPr>
              <a:spLocks noChangeShapeType="1"/>
            </p:cNvSpPr>
            <p:nvPr/>
          </p:nvSpPr>
          <p:spPr bwMode="auto">
            <a:xfrm>
              <a:off x="5375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Text Box 247"/>
            <p:cNvSpPr txBox="1">
              <a:spLocks noChangeArrowheads="1"/>
            </p:cNvSpPr>
            <p:nvPr/>
          </p:nvSpPr>
          <p:spPr bwMode="auto">
            <a:xfrm>
              <a:off x="5148" y="1661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32" name="Line 248"/>
            <p:cNvSpPr>
              <a:spLocks noChangeShapeType="1"/>
            </p:cNvSpPr>
            <p:nvPr/>
          </p:nvSpPr>
          <p:spPr bwMode="auto">
            <a:xfrm flipV="1">
              <a:off x="4604" y="1616"/>
              <a:ext cx="91" cy="54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Rectangle 249"/>
            <p:cNvSpPr>
              <a:spLocks noChangeArrowheads="1"/>
            </p:cNvSpPr>
            <p:nvPr/>
          </p:nvSpPr>
          <p:spPr bwMode="auto">
            <a:xfrm rot="600000">
              <a:off x="4547" y="2160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9" name="Text Box 265"/>
            <p:cNvSpPr txBox="1">
              <a:spLocks noChangeArrowheads="1"/>
            </p:cNvSpPr>
            <p:nvPr/>
          </p:nvSpPr>
          <p:spPr bwMode="auto">
            <a:xfrm>
              <a:off x="4196" y="184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>
                  <a:latin typeface="宋体" panose="02010600030101010101" pitchFamily="2" charset="-122"/>
                </a:rPr>
                <a:t>I</a:t>
              </a:r>
              <a:r>
                <a:rPr lang="en-US" altLang="zh-CN" sz="1600" b="1" baseline="-14000">
                  <a:latin typeface="宋体" panose="02010600030101010101" pitchFamily="2" charset="-122"/>
                </a:rPr>
                <a:t>w</a:t>
              </a:r>
            </a:p>
          </p:txBody>
        </p:sp>
        <p:sp>
          <p:nvSpPr>
            <p:cNvPr id="247050" name="Freeform 266"/>
            <p:cNvSpPr/>
            <p:nvPr/>
          </p:nvSpPr>
          <p:spPr bwMode="auto">
            <a:xfrm>
              <a:off x="4508" y="1888"/>
              <a:ext cx="459" cy="136"/>
            </a:xfrm>
            <a:custGeom>
              <a:avLst/>
              <a:gdLst/>
              <a:ahLst/>
              <a:cxnLst>
                <a:cxn ang="0">
                  <a:pos x="6" y="93"/>
                </a:cxn>
                <a:cxn ang="0">
                  <a:pos x="149" y="94"/>
                </a:cxn>
                <a:cxn ang="0">
                  <a:pos x="233" y="94"/>
                </a:cxn>
                <a:cxn ang="0">
                  <a:pos x="303" y="88"/>
                </a:cxn>
                <a:cxn ang="0">
                  <a:pos x="324" y="60"/>
                </a:cxn>
                <a:cxn ang="0">
                  <a:pos x="255" y="31"/>
                </a:cxn>
                <a:cxn ang="0">
                  <a:pos x="119" y="27"/>
                </a:cxn>
                <a:cxn ang="0">
                  <a:pos x="11" y="42"/>
                </a:cxn>
                <a:cxn ang="0">
                  <a:pos x="51" y="67"/>
                </a:cxn>
                <a:cxn ang="0">
                  <a:pos x="275" y="70"/>
                </a:cxn>
                <a:cxn ang="0">
                  <a:pos x="327" y="37"/>
                </a:cxn>
                <a:cxn ang="0">
                  <a:pos x="287" y="13"/>
                </a:cxn>
                <a:cxn ang="0">
                  <a:pos x="221" y="3"/>
                </a:cxn>
                <a:cxn ang="0">
                  <a:pos x="107" y="0"/>
                </a:cxn>
                <a:cxn ang="0">
                  <a:pos x="6" y="0"/>
                </a:cxn>
              </a:cxnLst>
              <a:rect l="0" t="0" r="r" b="b"/>
              <a:pathLst>
                <a:path w="332" h="95">
                  <a:moveTo>
                    <a:pt x="6" y="93"/>
                  </a:moveTo>
                  <a:cubicBezTo>
                    <a:pt x="30" y="93"/>
                    <a:pt x="111" y="94"/>
                    <a:pt x="149" y="94"/>
                  </a:cubicBezTo>
                  <a:cubicBezTo>
                    <a:pt x="187" y="94"/>
                    <a:pt x="207" y="95"/>
                    <a:pt x="233" y="94"/>
                  </a:cubicBezTo>
                  <a:cubicBezTo>
                    <a:pt x="259" y="93"/>
                    <a:pt x="288" y="94"/>
                    <a:pt x="303" y="88"/>
                  </a:cubicBezTo>
                  <a:cubicBezTo>
                    <a:pt x="318" y="82"/>
                    <a:pt x="332" y="69"/>
                    <a:pt x="324" y="60"/>
                  </a:cubicBezTo>
                  <a:cubicBezTo>
                    <a:pt x="316" y="51"/>
                    <a:pt x="289" y="36"/>
                    <a:pt x="255" y="31"/>
                  </a:cubicBezTo>
                  <a:cubicBezTo>
                    <a:pt x="221" y="26"/>
                    <a:pt x="160" y="25"/>
                    <a:pt x="119" y="27"/>
                  </a:cubicBezTo>
                  <a:cubicBezTo>
                    <a:pt x="78" y="29"/>
                    <a:pt x="22" y="35"/>
                    <a:pt x="11" y="42"/>
                  </a:cubicBezTo>
                  <a:cubicBezTo>
                    <a:pt x="0" y="49"/>
                    <a:pt x="7" y="62"/>
                    <a:pt x="51" y="67"/>
                  </a:cubicBezTo>
                  <a:cubicBezTo>
                    <a:pt x="95" y="72"/>
                    <a:pt x="229" y="75"/>
                    <a:pt x="275" y="70"/>
                  </a:cubicBezTo>
                  <a:cubicBezTo>
                    <a:pt x="321" y="65"/>
                    <a:pt x="325" y="46"/>
                    <a:pt x="327" y="37"/>
                  </a:cubicBezTo>
                  <a:cubicBezTo>
                    <a:pt x="329" y="28"/>
                    <a:pt x="305" y="19"/>
                    <a:pt x="287" y="13"/>
                  </a:cubicBezTo>
                  <a:cubicBezTo>
                    <a:pt x="269" y="7"/>
                    <a:pt x="251" y="5"/>
                    <a:pt x="221" y="3"/>
                  </a:cubicBezTo>
                  <a:cubicBezTo>
                    <a:pt x="191" y="1"/>
                    <a:pt x="143" y="0"/>
                    <a:pt x="107" y="0"/>
                  </a:cubicBezTo>
                  <a:cubicBezTo>
                    <a:pt x="71" y="0"/>
                    <a:pt x="27" y="0"/>
                    <a:pt x="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Line 267"/>
            <p:cNvSpPr>
              <a:spLocks noChangeShapeType="1"/>
            </p:cNvSpPr>
            <p:nvPr/>
          </p:nvSpPr>
          <p:spPr bwMode="auto">
            <a:xfrm>
              <a:off x="4423" y="2024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Line 268"/>
            <p:cNvSpPr>
              <a:spLocks noChangeShapeType="1"/>
            </p:cNvSpPr>
            <p:nvPr/>
          </p:nvSpPr>
          <p:spPr bwMode="auto">
            <a:xfrm flipH="1">
              <a:off x="4423" y="1888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2" name="Arc 278"/>
            <p:cNvSpPr/>
            <p:nvPr/>
          </p:nvSpPr>
          <p:spPr bwMode="auto">
            <a:xfrm flipV="1">
              <a:off x="4468" y="1616"/>
              <a:ext cx="136" cy="499"/>
            </a:xfrm>
            <a:custGeom>
              <a:avLst/>
              <a:gdLst>
                <a:gd name="G0" fmla="+- 0 0 0"/>
                <a:gd name="G1" fmla="+- 21187 0 0"/>
                <a:gd name="G2" fmla="+- 21600 0 0"/>
                <a:gd name="T0" fmla="*/ 4206 w 21600"/>
                <a:gd name="T1" fmla="*/ 0 h 42411"/>
                <a:gd name="T2" fmla="*/ 4015 w 21600"/>
                <a:gd name="T3" fmla="*/ 42411 h 42411"/>
                <a:gd name="T4" fmla="*/ 0 w 21600"/>
                <a:gd name="T5" fmla="*/ 21187 h 4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1" fill="none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</a:path>
                <a:path w="21600" h="42411" stroke="0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  <a:lnTo>
                    <a:pt x="0" y="21187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3" name="Arc 279"/>
            <p:cNvSpPr/>
            <p:nvPr/>
          </p:nvSpPr>
          <p:spPr bwMode="auto">
            <a:xfrm flipH="1" flipV="1">
              <a:off x="4787" y="1616"/>
              <a:ext cx="135" cy="499"/>
            </a:xfrm>
            <a:custGeom>
              <a:avLst/>
              <a:gdLst>
                <a:gd name="G0" fmla="+- 0 0 0"/>
                <a:gd name="G1" fmla="+- 20982 0 0"/>
                <a:gd name="G2" fmla="+- 21600 0 0"/>
                <a:gd name="T0" fmla="*/ 5129 w 21600"/>
                <a:gd name="T1" fmla="*/ 0 h 41889"/>
                <a:gd name="T2" fmla="*/ 5429 w 21600"/>
                <a:gd name="T3" fmla="*/ 41889 h 41889"/>
                <a:gd name="T4" fmla="*/ 0 w 21600"/>
                <a:gd name="T5" fmla="*/ 20982 h 4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89" fill="none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</a:path>
                <a:path w="21600" h="41889" stroke="0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  <a:lnTo>
                    <a:pt x="0" y="20982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4" name="Line 280"/>
            <p:cNvSpPr>
              <a:spLocks noChangeShapeType="1"/>
            </p:cNvSpPr>
            <p:nvPr/>
          </p:nvSpPr>
          <p:spPr bwMode="auto">
            <a:xfrm flipV="1">
              <a:off x="4694" y="1616"/>
              <a:ext cx="1" cy="49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Oval 282"/>
            <p:cNvSpPr>
              <a:spLocks noChangeArrowheads="1"/>
            </p:cNvSpPr>
            <p:nvPr/>
          </p:nvSpPr>
          <p:spPr bwMode="auto">
            <a:xfrm>
              <a:off x="4377" y="1868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7" name="Oval 283"/>
            <p:cNvSpPr>
              <a:spLocks noChangeArrowheads="1"/>
            </p:cNvSpPr>
            <p:nvPr/>
          </p:nvSpPr>
          <p:spPr bwMode="auto">
            <a:xfrm>
              <a:off x="4377" y="2001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8" name="Text Box 284"/>
            <p:cNvSpPr txBox="1">
              <a:spLocks noChangeArrowheads="1"/>
            </p:cNvSpPr>
            <p:nvPr/>
          </p:nvSpPr>
          <p:spPr bwMode="auto">
            <a:xfrm>
              <a:off x="5012" y="1934"/>
              <a:ext cx="545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外加磁场</a:t>
              </a:r>
            </a:p>
          </p:txBody>
        </p:sp>
        <p:sp>
          <p:nvSpPr>
            <p:cNvPr id="247069" name="Text Box 285"/>
            <p:cNvSpPr txBox="1">
              <a:spLocks noChangeArrowheads="1"/>
            </p:cNvSpPr>
            <p:nvPr/>
          </p:nvSpPr>
          <p:spPr bwMode="auto">
            <a:xfrm>
              <a:off x="4106" y="2251"/>
              <a:ext cx="1496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⑶磁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光型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磁化方向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47078" name="Text Box 294"/>
          <p:cNvSpPr txBox="1">
            <a:spLocks noChangeArrowheads="1"/>
          </p:cNvSpPr>
          <p:nvPr/>
        </p:nvSpPr>
        <p:spPr bwMode="auto">
          <a:xfrm>
            <a:off x="179388" y="4725144"/>
            <a:ext cx="878522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光盘存储器组成：</a:t>
            </a:r>
            <a:r>
              <a:rPr lang="zh-CN" altLang="en-US" b="1" dirty="0"/>
              <a:t>由盘片、驱动器、控制器</a:t>
            </a:r>
            <a:r>
              <a:rPr lang="zh-CN" altLang="en-US" b="1" dirty="0" smtClean="0"/>
              <a:t>组成</a:t>
            </a:r>
            <a:endParaRPr lang="en-US" altLang="zh-CN" b="1" dirty="0" smtClean="0"/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恒定线速度</a:t>
            </a:r>
            <a:r>
              <a:rPr lang="en-US" altLang="zh-CN" b="1" dirty="0" smtClean="0">
                <a:latin typeface="宋体" panose="02010600030101010101" pitchFamily="2" charset="-122"/>
              </a:rPr>
              <a:t>(CLV)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1CLV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1.2m/s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x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倍速光驱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→磁盘地址＝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&lt;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光道号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,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&gt;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←磁盘为序号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90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5" name="Text Box 138"/>
          <p:cNvSpPr txBox="1">
            <a:spLocks noChangeArrowheads="1"/>
          </p:cNvSpPr>
          <p:nvPr/>
        </p:nvSpPr>
        <p:spPr bwMode="auto">
          <a:xfrm>
            <a:off x="179388" y="4293096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CD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紧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致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DVD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数字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通用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BD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蓝光盘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106" name="Text Box 293"/>
          <p:cNvSpPr txBox="1">
            <a:spLocks noChangeArrowheads="1"/>
          </p:cNvSpPr>
          <p:nvPr/>
        </p:nvSpPr>
        <p:spPr bwMode="auto">
          <a:xfrm>
            <a:off x="179388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扇区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大小固定、扇角可变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V="1">
            <a:off x="3564459" y="4293096"/>
            <a:ext cx="3025129" cy="1008112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78" grpId="0"/>
      <p:bldP spid="105" grpId="0"/>
      <p:bldP spid="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927-8F9A-4872-8282-2378DCCC528F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9388" y="98106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§7.3  I/O</a:t>
            </a:r>
            <a:r>
              <a:rPr lang="zh-CN" altLang="en-US" sz="3200" b="1" dirty="0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4867" name="Text Box 179"/>
          <p:cNvSpPr txBox="1">
            <a:spLocks noChangeArrowheads="1"/>
          </p:cNvSpPr>
          <p:nvPr/>
        </p:nvSpPr>
        <p:spPr bwMode="auto">
          <a:xfrm>
            <a:off x="179388" y="155679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外设间的连接</a:t>
            </a:r>
            <a:r>
              <a:rPr lang="zh-CN" altLang="en-US" b="1" dirty="0">
                <a:latin typeface="宋体" panose="02010600030101010101" pitchFamily="2" charset="-122"/>
              </a:rPr>
              <a:t>电路，负责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中转</a:t>
            </a:r>
            <a:r>
              <a:rPr lang="zh-CN" altLang="en-US" b="1" dirty="0">
                <a:latin typeface="宋体" panose="02010600030101010101" pitchFamily="2" charset="-122"/>
              </a:rPr>
              <a:t>各种信息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87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5575" y="2142590"/>
            <a:ext cx="5760641" cy="926370"/>
            <a:chOff x="323528" y="1842245"/>
            <a:chExt cx="5760641" cy="926370"/>
          </a:xfrm>
        </p:grpSpPr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5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203849" y="1914253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23528" y="1842245"/>
              <a:ext cx="5760641" cy="257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endCxn id="5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endCxn id="65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5" idx="2"/>
              <a:endCxn id="66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endCxn id="64" idx="0"/>
            </p:cNvCxnSpPr>
            <p:nvPr/>
          </p:nvCxnSpPr>
          <p:spPr bwMode="auto">
            <a:xfrm>
              <a:off x="3815631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64" idx="2"/>
              <a:endCxn id="63" idx="0"/>
            </p:cNvCxnSpPr>
            <p:nvPr/>
          </p:nvCxnSpPr>
          <p:spPr bwMode="auto">
            <a:xfrm>
              <a:off x="3815631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4427984" y="2085939"/>
              <a:ext cx="43204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4860033" y="1916832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4931470" y="2420888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931470" y="1989857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>
              <a:endCxn id="79" idx="0"/>
            </p:cNvCxnSpPr>
            <p:nvPr/>
          </p:nvCxnSpPr>
          <p:spPr bwMode="auto">
            <a:xfrm>
              <a:off x="5471815" y="1842245"/>
              <a:ext cx="0" cy="1476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436096" y="2279451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线形标注 2 87"/>
          <p:cNvSpPr/>
          <p:nvPr/>
        </p:nvSpPr>
        <p:spPr bwMode="auto">
          <a:xfrm>
            <a:off x="6765032" y="2370946"/>
            <a:ext cx="1047328" cy="288032"/>
          </a:xfrm>
          <a:prstGeom prst="borderCallout2">
            <a:avLst>
              <a:gd name="adj1" fmla="val -2365"/>
              <a:gd name="adj2" fmla="val 50361"/>
              <a:gd name="adj3" fmla="val -38664"/>
              <a:gd name="adj4" fmla="val 50205"/>
              <a:gd name="adj5" fmla="val -127054"/>
              <a:gd name="adj6" fmla="val -5944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通过</a:t>
            </a:r>
            <a:r>
              <a:rPr lang="en-US" altLang="zh-CN" sz="1800" b="1" dirty="0" err="1" smtClean="0">
                <a:latin typeface="+mn-ea"/>
                <a:ea typeface="+mn-ea"/>
              </a:rPr>
              <a:t>DBus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99" name="线形标注 2 98"/>
          <p:cNvSpPr/>
          <p:nvPr/>
        </p:nvSpPr>
        <p:spPr bwMode="auto">
          <a:xfrm>
            <a:off x="7164288" y="2730986"/>
            <a:ext cx="1800200" cy="275719"/>
          </a:xfrm>
          <a:prstGeom prst="borderCallout2">
            <a:avLst>
              <a:gd name="adj1" fmla="val -1042"/>
              <a:gd name="adj2" fmla="val 49990"/>
              <a:gd name="adj3" fmla="val -62846"/>
              <a:gd name="adj4" fmla="val 50049"/>
              <a:gd name="adj5" fmla="val -277855"/>
              <a:gd name="adj6" fmla="val 1217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命令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数据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状态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401" y="3109024"/>
            <a:ext cx="3123456" cy="286232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接口的功能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数据缓冲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操作中转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监测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通信控制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信号转换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2555776" y="3549863"/>
            <a:ext cx="640883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 smtClean="0">
                <a:latin typeface="宋体" panose="02010600030101010101" pitchFamily="2" charset="-122"/>
              </a:rPr>
              <a:t>来自主机或外设的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endParaRPr lang="zh-CN" altLang="en-US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555901" y="4027130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主机的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操作命令</a:t>
            </a:r>
            <a:r>
              <a:rPr lang="zh-CN" altLang="en-US" b="1" dirty="0" smtClean="0">
                <a:latin typeface="宋体" panose="02010600030101010101" pitchFamily="2" charset="-122"/>
              </a:rPr>
              <a:t>，并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适时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转发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2555901" y="4459178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工作状态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2555901" y="4913292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Times New Roman" panose="02020603050405020304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与主机、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zh-CN" altLang="en-US" b="1" dirty="0" smtClean="0">
                <a:latin typeface="宋体" panose="02010600030101010101" pitchFamily="2" charset="-122"/>
              </a:rPr>
              <a:t>外设的通信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556025" y="5373216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的信号</a:t>
            </a:r>
            <a:r>
              <a:rPr lang="zh-CN" altLang="en-US" b="1" dirty="0" smtClean="0">
                <a:latin typeface="宋体" panose="02010600030101010101" pitchFamily="2" charset="-122"/>
              </a:rPr>
              <a:t>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含格式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电平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时序</a:t>
            </a:r>
            <a:r>
              <a:rPr lang="zh-CN" altLang="en-US" sz="1800" b="1" dirty="0">
                <a:latin typeface="宋体" panose="02010600030101010101" pitchFamily="2" charset="-122"/>
              </a:rPr>
              <a:t>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179388" y="5827330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可与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数据总线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交换</a:t>
            </a:r>
            <a:r>
              <a:rPr lang="zh-CN" altLang="en-US" b="1" spc="-100" dirty="0">
                <a:latin typeface="宋体" panose="02010600030101010101" pitchFamily="2" charset="-122"/>
              </a:rPr>
              <a:t>信息的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寄存器 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数据口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控制口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状态口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867" grpId="0"/>
      <p:bldP spid="88" grpId="0" animBg="1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§7.1  I/O</a:t>
            </a:r>
            <a:r>
              <a:rPr lang="zh-CN" altLang="en-US" sz="3200" b="1" dirty="0">
                <a:latin typeface="宋体" panose="02010600030101010101" pitchFamily="2" charset="-122"/>
              </a:rPr>
              <a:t>系统概述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04579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125"/>
          <p:cNvSpPr txBox="1">
            <a:spLocks noChangeArrowheads="1"/>
          </p:cNvSpPr>
          <p:nvPr/>
        </p:nvSpPr>
        <p:spPr bwMode="auto">
          <a:xfrm>
            <a:off x="179512" y="980728"/>
            <a:ext cx="881221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外设间的信息交换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即</a:t>
            </a:r>
            <a:r>
              <a:rPr lang="en-US" altLang="zh-CN" b="1" dirty="0" smtClean="0">
                <a:latin typeface="宋体" panose="02010600030101010101" pitchFamily="2" charset="-122"/>
              </a:rPr>
              <a:t>I/O)</a:t>
            </a: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相关内容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连接、传送</a:t>
            </a:r>
            <a:r>
              <a:rPr lang="zh-CN" altLang="en-US" b="1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何时传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如何传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6" name="Text Box 125"/>
          <p:cNvSpPr txBox="1">
            <a:spLocks noChangeArrowheads="1"/>
          </p:cNvSpPr>
          <p:nvPr/>
        </p:nvSpPr>
        <p:spPr bwMode="auto">
          <a:xfrm>
            <a:off x="2915816" y="2636912"/>
            <a:ext cx="172819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硬件及软件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" name="Text Box 125"/>
          <p:cNvSpPr txBox="1">
            <a:spLocks noChangeArrowheads="1"/>
          </p:cNvSpPr>
          <p:nvPr/>
        </p:nvSpPr>
        <p:spPr bwMode="auto">
          <a:xfrm>
            <a:off x="2915816" y="3140968"/>
            <a:ext cx="5859884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响应时间、吞吐率，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开销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4260545"/>
            <a:ext cx="8812213" cy="14727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r>
              <a:rPr lang="zh-CN" altLang="en-US" b="1" dirty="0">
                <a:latin typeface="宋体" panose="02010600030101010101" pitchFamily="2" charset="-122"/>
              </a:rPr>
              <a:t>外设，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接口、总线、传送控制</a:t>
            </a:r>
            <a:r>
              <a:rPr lang="zh-CN" altLang="en-US" b="1" dirty="0" smtClean="0">
                <a:latin typeface="宋体" panose="02010600030101010101" pitchFamily="2" charset="-122"/>
              </a:rPr>
              <a:t>部件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6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总线互连       减少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75857" y="1916832"/>
            <a:ext cx="1584175" cy="821609"/>
            <a:chOff x="3491881" y="1967799"/>
            <a:chExt cx="1584175" cy="821609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H="1">
              <a:off x="3491881" y="1967799"/>
              <a:ext cx="18682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3678710" y="1967799"/>
              <a:ext cx="1397346" cy="76216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463988" y="1967799"/>
              <a:ext cx="61206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36" name="组合 35"/>
          <p:cNvGrpSpPr/>
          <p:nvPr/>
        </p:nvGrpSpPr>
        <p:grpSpPr>
          <a:xfrm>
            <a:off x="2699792" y="5196650"/>
            <a:ext cx="3960440" cy="108012"/>
            <a:chOff x="2843808" y="5196650"/>
            <a:chExt cx="3960440" cy="108012"/>
          </a:xfrm>
        </p:grpSpPr>
        <p:sp>
          <p:nvSpPr>
            <p:cNvPr id="10" name="左大括号 9"/>
            <p:cNvSpPr/>
            <p:nvPr/>
          </p:nvSpPr>
          <p:spPr bwMode="auto">
            <a:xfrm rot="16200000">
              <a:off x="3689902" y="4350556"/>
              <a:ext cx="108012" cy="180020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左大括号 29"/>
            <p:cNvSpPr/>
            <p:nvPr/>
          </p:nvSpPr>
          <p:spPr bwMode="auto">
            <a:xfrm rot="16200000">
              <a:off x="5922150" y="4422564"/>
              <a:ext cx="108012" cy="1656184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125"/>
          <p:cNvSpPr txBox="1">
            <a:spLocks noChangeArrowheads="1"/>
          </p:cNvSpPr>
          <p:nvPr/>
        </p:nvSpPr>
        <p:spPr bwMode="auto">
          <a:xfrm>
            <a:off x="179512" y="2636912"/>
            <a:ext cx="2952328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系统的性能：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131840" y="3591091"/>
            <a:ext cx="5040560" cy="824913"/>
            <a:chOff x="3347864" y="3591091"/>
            <a:chExt cx="5040560" cy="824913"/>
          </a:xfrm>
        </p:grpSpPr>
        <p:sp>
          <p:nvSpPr>
            <p:cNvPr id="8" name="左大括号 7"/>
            <p:cNvSpPr/>
            <p:nvPr/>
          </p:nvSpPr>
          <p:spPr bwMode="auto">
            <a:xfrm rot="16200000">
              <a:off x="4409982" y="2528973"/>
              <a:ext cx="108012" cy="2232248"/>
            </a:xfrm>
            <a:prstGeom prst="leftBrace">
              <a:avLst>
                <a:gd name="adj1" fmla="val 25970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3851920" y="3645024"/>
              <a:ext cx="4536504" cy="77098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4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有矛盾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排队模型所致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</a:t>
              </a:r>
              <a:r>
                <a:rPr lang="zh-CN" altLang="en-US" sz="1800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└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→常见选择：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传输信息少时关注前者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7" grpId="0" bldLvl="0"/>
      <p:bldP spid="9" grpId="0" bldLvl="0"/>
      <p:bldP spid="35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E304-526A-46A4-9ED3-4D88CF6665EF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接口的组成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79388" y="901169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总线缓冲器、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端口、设备选择、</a:t>
            </a:r>
            <a:r>
              <a:rPr lang="zh-CN" altLang="en-US" b="1" spc="-100" dirty="0" smtClean="0"/>
              <a:t>控制逻辑等</a:t>
            </a:r>
            <a:endParaRPr lang="zh-CN" altLang="en-US" b="1" spc="-100" dirty="0"/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信息中转的实现原理：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将操作过程分为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个阶段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按照总线</a:t>
            </a:r>
            <a:r>
              <a:rPr lang="zh-CN" altLang="en-US" b="1" dirty="0" smtClean="0">
                <a:latin typeface="宋体" panose="02010600030101010101" pitchFamily="2" charset="-122"/>
              </a:rPr>
              <a:t>标准进行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</a:t>
            </a:r>
            <a:r>
              <a:rPr lang="zh-CN" altLang="en-US" b="1" dirty="0" smtClean="0">
                <a:latin typeface="宋体" panose="02010600030101010101" pitchFamily="2" charset="-122"/>
              </a:rPr>
              <a:t>设备传输协议进行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3060055" y="2060848"/>
            <a:ext cx="3528169" cy="1728638"/>
            <a:chOff x="2339975" y="2060848"/>
            <a:chExt cx="3528169" cy="1728638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3851920" y="2204516"/>
              <a:ext cx="216471" cy="34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3851920" y="2636912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3851920" y="3068118"/>
              <a:ext cx="216025" cy="84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H="1">
              <a:off x="2339975" y="2420888"/>
              <a:ext cx="151194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851027" y="3500636"/>
              <a:ext cx="216917" cy="37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3851027" y="2204516"/>
              <a:ext cx="893" cy="129612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5508104" y="234818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220072" y="278092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4644008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508104" y="278048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5508104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0072" y="321297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508104" y="364413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220072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040" y="3645024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sp>
          <p:nvSpPr>
            <p:cNvPr id="96" name="Text Box 517"/>
            <p:cNvSpPr txBox="1">
              <a:spLocks noChangeArrowheads="1"/>
            </p:cNvSpPr>
            <p:nvPr/>
          </p:nvSpPr>
          <p:spPr bwMode="auto">
            <a:xfrm>
              <a:off x="4068391" y="24926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Text Box 518"/>
            <p:cNvSpPr txBox="1">
              <a:spLocks noChangeArrowheads="1"/>
            </p:cNvSpPr>
            <p:nvPr/>
          </p:nvSpPr>
          <p:spPr bwMode="auto">
            <a:xfrm>
              <a:off x="4068391" y="33562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状态寄存器</a:t>
              </a:r>
            </a:p>
          </p:txBody>
        </p:sp>
        <p:sp>
          <p:nvSpPr>
            <p:cNvPr id="101" name="Text Box 519"/>
            <p:cNvSpPr txBox="1">
              <a:spLocks noChangeArrowheads="1"/>
            </p:cNvSpPr>
            <p:nvPr/>
          </p:nvSpPr>
          <p:spPr bwMode="auto">
            <a:xfrm>
              <a:off x="4068391" y="2917831"/>
              <a:ext cx="1799753" cy="2955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数据输入寄存器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520"/>
            <p:cNvSpPr txBox="1">
              <a:spLocks noChangeArrowheads="1"/>
            </p:cNvSpPr>
            <p:nvPr/>
          </p:nvSpPr>
          <p:spPr bwMode="auto">
            <a:xfrm>
              <a:off x="4068391" y="2060848"/>
              <a:ext cx="1799753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控制寄存器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75857" y="2132856"/>
            <a:ext cx="1512614" cy="1512317"/>
            <a:chOff x="2555777" y="2132856"/>
            <a:chExt cx="1512614" cy="1512317"/>
          </a:xfrm>
        </p:grpSpPr>
        <p:sp>
          <p:nvSpPr>
            <p:cNvPr id="120" name="Text Box 547"/>
            <p:cNvSpPr txBox="1">
              <a:spLocks noChangeArrowheads="1"/>
            </p:cNvSpPr>
            <p:nvPr/>
          </p:nvSpPr>
          <p:spPr bwMode="auto">
            <a:xfrm>
              <a:off x="2555777" y="2708151"/>
              <a:ext cx="720080" cy="5048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>
              <a:off x="3563888" y="3349631"/>
              <a:ext cx="0" cy="29554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22" name="直接箭头连接符 121"/>
            <p:cNvCxnSpPr>
              <a:endCxn id="120" idx="2"/>
            </p:cNvCxnSpPr>
            <p:nvPr/>
          </p:nvCxnSpPr>
          <p:spPr bwMode="auto">
            <a:xfrm flipV="1">
              <a:off x="2915817" y="3212976"/>
              <a:ext cx="0" cy="1366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2915816" y="3349631"/>
              <a:ext cx="648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3708400" y="3428999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3707904" y="2996952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707904" y="2564904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3707904" y="2132856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3707904" y="2132857"/>
              <a:ext cx="8384" cy="12934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3275857" y="3067596"/>
              <a:ext cx="440431" cy="136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3995936" y="1988840"/>
            <a:ext cx="3312368" cy="1584177"/>
            <a:chOff x="3275856" y="1988840"/>
            <a:chExt cx="3312368" cy="1584177"/>
          </a:xfrm>
        </p:grpSpPr>
        <p:sp>
          <p:nvSpPr>
            <p:cNvPr id="131" name="Text Box 522"/>
            <p:cNvSpPr txBox="1">
              <a:spLocks noChangeArrowheads="1"/>
            </p:cNvSpPr>
            <p:nvPr/>
          </p:nvSpPr>
          <p:spPr bwMode="auto">
            <a:xfrm>
              <a:off x="6229449" y="2132857"/>
              <a:ext cx="358775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信号转换逻辑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86814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586814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586814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H="1">
              <a:off x="586814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6372200" y="198884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563888" y="1988840"/>
              <a:ext cx="280831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3275856" y="2852576"/>
              <a:ext cx="288032" cy="36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V="1">
              <a:off x="3563888" y="1988840"/>
              <a:ext cx="0" cy="87145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</p:grpSp>
      <p:grpSp>
        <p:nvGrpSpPr>
          <p:cNvPr id="140" name="组合 139"/>
          <p:cNvGrpSpPr/>
          <p:nvPr/>
        </p:nvGrpSpPr>
        <p:grpSpPr>
          <a:xfrm>
            <a:off x="1583978" y="1916832"/>
            <a:ext cx="6588422" cy="2232248"/>
            <a:chOff x="863898" y="1916832"/>
            <a:chExt cx="6588422" cy="2232248"/>
          </a:xfrm>
        </p:grpSpPr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1763687" y="1916832"/>
              <a:ext cx="4824537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159"/>
            <p:cNvSpPr txBox="1">
              <a:spLocks noChangeArrowheads="1"/>
            </p:cNvSpPr>
            <p:nvPr/>
          </p:nvSpPr>
          <p:spPr bwMode="auto">
            <a:xfrm>
              <a:off x="863898" y="2132857"/>
              <a:ext cx="539750" cy="5040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43" name="Text Box 160"/>
            <p:cNvSpPr txBox="1">
              <a:spLocks noChangeArrowheads="1"/>
            </p:cNvSpPr>
            <p:nvPr/>
          </p:nvSpPr>
          <p:spPr bwMode="auto">
            <a:xfrm>
              <a:off x="863898" y="2708920"/>
              <a:ext cx="539750" cy="5036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44" name="Text Box 190"/>
            <p:cNvSpPr txBox="1">
              <a:spLocks noChangeArrowheads="1"/>
            </p:cNvSpPr>
            <p:nvPr/>
          </p:nvSpPr>
          <p:spPr bwMode="auto">
            <a:xfrm>
              <a:off x="7164983" y="2377127"/>
              <a:ext cx="287337" cy="97986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外设信号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1403648" y="3861048"/>
              <a:ext cx="3600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1403648" y="2420888"/>
              <a:ext cx="36003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658822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658822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658822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58822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V="1">
              <a:off x="1403648" y="3068823"/>
              <a:ext cx="1152129" cy="13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1403648" y="2924572"/>
              <a:ext cx="1152129" cy="3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3" name="Text Box 547"/>
            <p:cNvSpPr txBox="1">
              <a:spLocks noChangeArrowheads="1"/>
            </p:cNvSpPr>
            <p:nvPr/>
          </p:nvSpPr>
          <p:spPr bwMode="auto">
            <a:xfrm>
              <a:off x="1763688" y="2132856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数据缓冲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547"/>
            <p:cNvSpPr txBox="1">
              <a:spLocks noChangeArrowheads="1"/>
            </p:cNvSpPr>
            <p:nvPr/>
          </p:nvSpPr>
          <p:spPr bwMode="auto">
            <a:xfrm>
              <a:off x="1763688" y="3572247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61"/>
            <p:cNvSpPr txBox="1">
              <a:spLocks noChangeArrowheads="1"/>
            </p:cNvSpPr>
            <p:nvPr/>
          </p:nvSpPr>
          <p:spPr bwMode="auto">
            <a:xfrm>
              <a:off x="863898" y="3573016"/>
              <a:ext cx="539750" cy="504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56" name="右大括号 155"/>
            <p:cNvSpPr/>
            <p:nvPr/>
          </p:nvSpPr>
          <p:spPr bwMode="auto">
            <a:xfrm>
              <a:off x="7020272" y="2204516"/>
              <a:ext cx="72008" cy="1296120"/>
            </a:xfrm>
            <a:prstGeom prst="rightBrace">
              <a:avLst>
                <a:gd name="adj1" fmla="val 3100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059832" y="3426271"/>
            <a:ext cx="3423097" cy="650801"/>
            <a:chOff x="2339752" y="3426271"/>
            <a:chExt cx="3423097" cy="650801"/>
          </a:xfrm>
        </p:grpSpPr>
        <p:sp>
          <p:nvSpPr>
            <p:cNvPr id="158" name="Text Box 161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高位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547"/>
            <p:cNvSpPr txBox="1">
              <a:spLocks noChangeArrowheads="1"/>
            </p:cNvSpPr>
            <p:nvPr/>
          </p:nvSpPr>
          <p:spPr bwMode="auto">
            <a:xfrm>
              <a:off x="2843808" y="3426271"/>
              <a:ext cx="576063" cy="5048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设备选择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549"/>
            <p:cNvSpPr txBox="1">
              <a:spLocks noChangeArrowheads="1"/>
            </p:cNvSpPr>
            <p:nvPr/>
          </p:nvSpPr>
          <p:spPr bwMode="auto">
            <a:xfrm>
              <a:off x="4283968" y="3791420"/>
              <a:ext cx="1478881" cy="2856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2339975" y="4005064"/>
              <a:ext cx="19439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H="1" flipV="1">
              <a:off x="3563888" y="3644132"/>
              <a:ext cx="1" cy="21691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563888" y="3858222"/>
              <a:ext cx="720080" cy="28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2339975" y="3645024"/>
              <a:ext cx="50383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161"/>
            <p:cNvSpPr txBox="1">
              <a:spLocks noChangeArrowheads="1"/>
            </p:cNvSpPr>
            <p:nvPr/>
          </p:nvSpPr>
          <p:spPr bwMode="auto">
            <a:xfrm>
              <a:off x="2339752" y="378904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低位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419872" y="3645024"/>
              <a:ext cx="13575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77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179388" y="4171146"/>
            <a:ext cx="881221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功能组织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与需求有关，如端口数、联络方式、信号格式等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319" grpId="0"/>
      <p:bldP spid="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96F3-E060-4568-A881-951D159CB44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52400" y="287437"/>
            <a:ext cx="8812213" cy="549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接口的分类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79388" y="769382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数据的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分类：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主机间为并行传送方式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并行接口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同时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串行接口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间同时传送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9388" y="2148910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可编程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通过软件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latin typeface="宋体" panose="02010600030101010101" pitchFamily="2" charset="-122"/>
              </a:rPr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通过硬连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/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388" y="3506232"/>
            <a:ext cx="8812212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查询接口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控制数据传送、状态</a:t>
            </a:r>
            <a:r>
              <a:rPr lang="zh-CN" altLang="en-US" b="1" dirty="0">
                <a:latin typeface="宋体" panose="02010600030101010101" pitchFamily="2" charset="-122"/>
              </a:rPr>
              <a:t>查询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中断接口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控制数据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，接口实现状态报告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接口控制数据传送、结束报告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←适于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块设备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8384" y="4082296"/>
            <a:ext cx="648072" cy="792088"/>
            <a:chOff x="8028384" y="4005064"/>
            <a:chExt cx="648072" cy="792088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8028384" y="4077072"/>
              <a:ext cx="72008" cy="720080"/>
            </a:xfrm>
            <a:prstGeom prst="rightBrace">
              <a:avLst>
                <a:gd name="adj1" fmla="val 34788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61"/>
            <p:cNvSpPr txBox="1">
              <a:spLocks noChangeArrowheads="1"/>
            </p:cNvSpPr>
            <p:nvPr/>
          </p:nvSpPr>
          <p:spPr bwMode="auto">
            <a:xfrm>
              <a:off x="8162875" y="4005064"/>
              <a:ext cx="513581" cy="7920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适于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字符设备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79512" y="5349701"/>
            <a:ext cx="8812212" cy="9387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257300" indent="-1257300"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并行接口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必是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可不是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可编程接口？</a:t>
            </a:r>
            <a:r>
              <a:rPr lang="zh-CN" altLang="en-US" sz="2200" b="1" dirty="0">
                <a:latin typeface="宋体" panose="02010600030101010101" pitchFamily="2" charset="-122"/>
              </a:rPr>
              <a:t>串行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必是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可不是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可编程接口？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查询</a:t>
            </a:r>
            <a:r>
              <a:rPr lang="zh-CN" altLang="en-US" sz="2200" b="1" dirty="0">
                <a:latin typeface="宋体" panose="02010600030101010101" pitchFamily="2" charset="-122"/>
              </a:rPr>
              <a:t>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必有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可没有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控制口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？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/>
      <p:bldP spid="6178" grpId="0"/>
      <p:bldP spid="6179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867484"/>
            <a:ext cx="3744416" cy="470898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接口的方式：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接口的时机：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三、对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的访问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179"/>
          <p:cNvSpPr txBox="1">
            <a:spLocks noChangeArrowheads="1"/>
          </p:cNvSpPr>
          <p:nvPr/>
        </p:nvSpPr>
        <p:spPr bwMode="auto">
          <a:xfrm>
            <a:off x="179388" y="1996854"/>
            <a:ext cx="8785225" cy="23237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接口的机器指令：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统一编址方式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访存指令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 如：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MIPS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lw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sw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独立编址方式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 如：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8086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IN AL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DX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OUT DX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AL</a:t>
            </a:r>
          </a:p>
        </p:txBody>
      </p:sp>
      <p:sp>
        <p:nvSpPr>
          <p:cNvPr id="7" name="Text Box 179"/>
          <p:cNvSpPr txBox="1">
            <a:spLocks noChangeArrowheads="1"/>
          </p:cNvSpPr>
          <p:nvPr/>
        </p:nvSpPr>
        <p:spPr bwMode="auto">
          <a:xfrm>
            <a:off x="3563888" y="5013176"/>
            <a:ext cx="388843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取决于应用需求、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79389" y="5847655"/>
            <a:ext cx="4392736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7-1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P293—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10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9263" y="4116268"/>
            <a:ext cx="8785474" cy="87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语言的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inp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outp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zh-CN" altLang="en-US" sz="2000" b="1" spc="-100" dirty="0"/>
              <a:t>，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btData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</p:txBody>
      </p:sp>
      <p:grpSp>
        <p:nvGrpSpPr>
          <p:cNvPr id="10" name="Group 41"/>
          <p:cNvGrpSpPr/>
          <p:nvPr/>
        </p:nvGrpSpPr>
        <p:grpSpPr bwMode="auto">
          <a:xfrm>
            <a:off x="4700091" y="3429695"/>
            <a:ext cx="3616325" cy="287337"/>
            <a:chOff x="2925" y="2069"/>
            <a:chExt cx="2278" cy="181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5" name="Text Box 179"/>
          <p:cNvSpPr txBox="1">
            <a:spLocks noChangeArrowheads="1"/>
          </p:cNvSpPr>
          <p:nvPr/>
        </p:nvSpPr>
        <p:spPr bwMode="auto">
          <a:xfrm>
            <a:off x="179512" y="1340768"/>
            <a:ext cx="8785225" cy="8771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BIU</a:t>
            </a:r>
            <a:r>
              <a:rPr lang="zh-CN" altLang="en-US" b="1" dirty="0" smtClean="0">
                <a:latin typeface="宋体" panose="02010600030101010101" pitchFamily="2" charset="-122"/>
              </a:rPr>
              <a:t>产生总线事务→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响应事务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读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写某个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1"/>
          <p:cNvGrpSpPr/>
          <p:nvPr/>
        </p:nvGrpSpPr>
        <p:grpSpPr bwMode="auto">
          <a:xfrm>
            <a:off x="4700091" y="2564904"/>
            <a:ext cx="3616325" cy="287337"/>
            <a:chOff x="2925" y="2069"/>
            <a:chExt cx="2278" cy="18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单元地址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7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79512" y="1556792"/>
            <a:ext cx="2664296" cy="151426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线形标注 2 57"/>
          <p:cNvSpPr/>
          <p:nvPr/>
        </p:nvSpPr>
        <p:spPr bwMode="auto">
          <a:xfrm>
            <a:off x="4932040" y="2501607"/>
            <a:ext cx="3960440" cy="855385"/>
          </a:xfrm>
          <a:prstGeom prst="borderCallout2">
            <a:avLst>
              <a:gd name="adj1" fmla="val 51643"/>
              <a:gd name="adj2" fmla="val 40"/>
              <a:gd name="adj3" fmla="val 51669"/>
              <a:gd name="adj4" fmla="val -4682"/>
              <a:gd name="adj5" fmla="val -58587"/>
              <a:gd name="adj6" fmla="val -49064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不同设备的操作不同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如</a:t>
            </a:r>
            <a:r>
              <a:rPr lang="en-US" altLang="zh-CN" sz="1600" b="1" dirty="0" smtClean="0">
                <a:latin typeface="+mn-ea"/>
                <a:ea typeface="+mn-ea"/>
              </a:rPr>
              <a:t>A/D</a:t>
            </a:r>
            <a:r>
              <a:rPr lang="zh-CN" altLang="en-US" sz="1600" b="1" dirty="0" smtClean="0">
                <a:latin typeface="+mn-ea"/>
                <a:ea typeface="+mn-ea"/>
              </a:rPr>
              <a:t>转换器</a:t>
            </a:r>
            <a:r>
              <a:rPr lang="en-US" altLang="zh-CN" sz="1600" b="1" dirty="0" smtClean="0">
                <a:latin typeface="+mn-ea"/>
                <a:ea typeface="+mn-ea"/>
              </a:rPr>
              <a:t>—</a:t>
            </a:r>
            <a:r>
              <a:rPr lang="zh-CN" altLang="en-US" sz="1600" b="1" dirty="0" smtClean="0">
                <a:latin typeface="+mn-ea"/>
                <a:ea typeface="+mn-ea"/>
              </a:rPr>
              <a:t>设置方式、开始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      打印机</a:t>
            </a:r>
            <a:r>
              <a:rPr lang="en-US" altLang="zh-CN" sz="1600" b="1" dirty="0" smtClean="0">
                <a:latin typeface="+mn-ea"/>
                <a:ea typeface="+mn-ea"/>
              </a:rPr>
              <a:t>—</a:t>
            </a:r>
            <a:r>
              <a:rPr lang="zh-CN" altLang="en-US" sz="1600" b="1" dirty="0" smtClean="0">
                <a:latin typeface="+mn-ea"/>
                <a:ea typeface="+mn-ea"/>
              </a:rPr>
              <a:t>换行、回车、清空缓冲区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2587464" y="2514962"/>
            <a:ext cx="349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</a:rPr>
              <a:t>实现所有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zh-CN" altLang="en-US" b="1" dirty="0"/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EED5-ADD4-4FA2-981A-AF19393737AE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§7.4 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程序直接控制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控制流程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123605" y="1556792"/>
            <a:ext cx="561674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外设状态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当外设准备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才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7280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281" name="AutoShape 14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491880" y="3212976"/>
            <a:ext cx="1728192" cy="2016224"/>
            <a:chOff x="2771800" y="3140968"/>
            <a:chExt cx="1728192" cy="2016224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H="1">
              <a:off x="2780184" y="3284984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3" name="Text Box 177"/>
            <p:cNvSpPr txBox="1">
              <a:spLocks noChangeArrowheads="1"/>
            </p:cNvSpPr>
            <p:nvPr/>
          </p:nvSpPr>
          <p:spPr bwMode="auto">
            <a:xfrm>
              <a:off x="3131840" y="3140968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H="1">
              <a:off x="2771800" y="394144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77"/>
            <p:cNvSpPr txBox="1">
              <a:spLocks noChangeArrowheads="1"/>
            </p:cNvSpPr>
            <p:nvPr/>
          </p:nvSpPr>
          <p:spPr bwMode="auto">
            <a:xfrm>
              <a:off x="3131840" y="3789040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状态口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>
              <a:off x="2771800" y="502156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7" name="Text Box 177"/>
            <p:cNvSpPr txBox="1">
              <a:spLocks noChangeArrowheads="1"/>
            </p:cNvSpPr>
            <p:nvPr/>
          </p:nvSpPr>
          <p:spPr bwMode="auto">
            <a:xfrm>
              <a:off x="3131840" y="4869160"/>
              <a:ext cx="136815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26234" y="2996952"/>
            <a:ext cx="3157734" cy="3312368"/>
            <a:chOff x="838202" y="2996952"/>
            <a:chExt cx="3157734" cy="3312368"/>
          </a:xfrm>
        </p:grpSpPr>
        <p:sp>
          <p:nvSpPr>
            <p:cNvPr id="109" name="Text Box 202"/>
            <p:cNvSpPr txBox="1">
              <a:spLocks noChangeArrowheads="1"/>
            </p:cNvSpPr>
            <p:nvPr/>
          </p:nvSpPr>
          <p:spPr bwMode="auto">
            <a:xfrm>
              <a:off x="1043608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47311" name="AutoShape 175"/>
            <p:cNvSpPr>
              <a:spLocks noChangeArrowheads="1"/>
            </p:cNvSpPr>
            <p:nvPr/>
          </p:nvSpPr>
          <p:spPr bwMode="auto">
            <a:xfrm>
              <a:off x="1260152" y="4365104"/>
              <a:ext cx="1727201" cy="288355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347313" name="Text Box 177"/>
            <p:cNvSpPr txBox="1">
              <a:spLocks noChangeArrowheads="1"/>
            </p:cNvSpPr>
            <p:nvPr/>
          </p:nvSpPr>
          <p:spPr bwMode="auto">
            <a:xfrm>
              <a:off x="1115616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47318" name="Text Box 182"/>
            <p:cNvSpPr txBox="1">
              <a:spLocks noChangeArrowheads="1"/>
            </p:cNvSpPr>
            <p:nvPr/>
          </p:nvSpPr>
          <p:spPr bwMode="auto">
            <a:xfrm>
              <a:off x="1260153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47320" name="Text Box 184"/>
            <p:cNvSpPr txBox="1">
              <a:spLocks noChangeArrowheads="1"/>
            </p:cNvSpPr>
            <p:nvPr/>
          </p:nvSpPr>
          <p:spPr bwMode="auto">
            <a:xfrm>
              <a:off x="1260153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347321" name="Text Box 185"/>
            <p:cNvSpPr txBox="1">
              <a:spLocks noChangeArrowheads="1"/>
            </p:cNvSpPr>
            <p:nvPr/>
          </p:nvSpPr>
          <p:spPr bwMode="auto">
            <a:xfrm>
              <a:off x="1907853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47323" name="AutoShape 187"/>
            <p:cNvSpPr>
              <a:spLocks noChangeArrowheads="1"/>
            </p:cNvSpPr>
            <p:nvPr/>
          </p:nvSpPr>
          <p:spPr bwMode="auto">
            <a:xfrm>
              <a:off x="1260153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347329" name="Text Box 193"/>
            <p:cNvSpPr txBox="1">
              <a:spLocks noChangeArrowheads="1"/>
            </p:cNvSpPr>
            <p:nvPr/>
          </p:nvSpPr>
          <p:spPr bwMode="auto">
            <a:xfrm>
              <a:off x="1260153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123715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>
              <a:stCxn id="347329" idx="2"/>
              <a:endCxn id="347320" idx="0"/>
            </p:cNvCxnSpPr>
            <p:nvPr/>
          </p:nvCxnSpPr>
          <p:spPr bwMode="auto">
            <a:xfrm>
              <a:off x="2124287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直接箭头连接符 87"/>
            <p:cNvCxnSpPr>
              <a:stCxn id="347320" idx="2"/>
              <a:endCxn id="347311" idx="0"/>
            </p:cNvCxnSpPr>
            <p:nvPr/>
          </p:nvCxnSpPr>
          <p:spPr bwMode="auto">
            <a:xfrm flipH="1">
              <a:off x="2123753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箭头连接符 92"/>
            <p:cNvCxnSpPr>
              <a:stCxn id="347311" idx="2"/>
              <a:endCxn id="347318" idx="0"/>
            </p:cNvCxnSpPr>
            <p:nvPr/>
          </p:nvCxnSpPr>
          <p:spPr bwMode="auto">
            <a:xfrm>
              <a:off x="2123753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>
              <a:stCxn id="347311" idx="1"/>
            </p:cNvCxnSpPr>
            <p:nvPr/>
          </p:nvCxnSpPr>
          <p:spPr bwMode="auto">
            <a:xfrm rot="10800000" flipH="1">
              <a:off x="1260151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>
              <a:endCxn id="347323" idx="0"/>
            </p:cNvCxnSpPr>
            <p:nvPr/>
          </p:nvCxnSpPr>
          <p:spPr bwMode="auto">
            <a:xfrm flipH="1">
              <a:off x="2123753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99"/>
            <p:cNvCxnSpPr>
              <a:stCxn id="347323" idx="1"/>
            </p:cNvCxnSpPr>
            <p:nvPr/>
          </p:nvCxnSpPr>
          <p:spPr bwMode="auto">
            <a:xfrm rot="10800000" flipH="1">
              <a:off x="1260153" y="3072380"/>
              <a:ext cx="863560" cy="2518508"/>
            </a:xfrm>
            <a:prstGeom prst="bentConnector4">
              <a:avLst>
                <a:gd name="adj1" fmla="val -34119"/>
                <a:gd name="adj2" fmla="val 9989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箭头连接符 114"/>
            <p:cNvCxnSpPr>
              <a:stCxn id="347323" idx="2"/>
            </p:cNvCxnSpPr>
            <p:nvPr/>
          </p:nvCxnSpPr>
          <p:spPr bwMode="auto">
            <a:xfrm>
              <a:off x="2123753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Text Box 177"/>
            <p:cNvSpPr txBox="1">
              <a:spLocks noChangeArrowheads="1"/>
            </p:cNvSpPr>
            <p:nvPr/>
          </p:nvSpPr>
          <p:spPr bwMode="auto">
            <a:xfrm>
              <a:off x="1115616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9" name="Text Box 185"/>
            <p:cNvSpPr txBox="1">
              <a:spLocks noChangeArrowheads="1"/>
            </p:cNvSpPr>
            <p:nvPr/>
          </p:nvSpPr>
          <p:spPr bwMode="auto">
            <a:xfrm>
              <a:off x="1907853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69" name="Text Box 177"/>
            <p:cNvSpPr txBox="1">
              <a:spLocks noChangeArrowheads="1"/>
            </p:cNvSpPr>
            <p:nvPr/>
          </p:nvSpPr>
          <p:spPr bwMode="auto">
            <a:xfrm>
              <a:off x="838202" y="6021288"/>
              <a:ext cx="3157734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传送数据数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个的设备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59633" y="2996952"/>
            <a:ext cx="3160839" cy="3312368"/>
            <a:chOff x="5659633" y="2996952"/>
            <a:chExt cx="3160839" cy="3312368"/>
          </a:xfrm>
        </p:grpSpPr>
        <p:sp>
          <p:nvSpPr>
            <p:cNvPr id="139" name="Text Box 202"/>
            <p:cNvSpPr txBox="1">
              <a:spLocks noChangeArrowheads="1"/>
            </p:cNvSpPr>
            <p:nvPr/>
          </p:nvSpPr>
          <p:spPr bwMode="auto">
            <a:xfrm>
              <a:off x="5940152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AutoShape 175"/>
            <p:cNvSpPr>
              <a:spLocks noChangeArrowheads="1"/>
            </p:cNvSpPr>
            <p:nvPr/>
          </p:nvSpPr>
          <p:spPr bwMode="auto">
            <a:xfrm>
              <a:off x="6156696" y="4365104"/>
              <a:ext cx="1727201" cy="28835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141" name="Text Box 177"/>
            <p:cNvSpPr txBox="1">
              <a:spLocks noChangeArrowheads="1"/>
            </p:cNvSpPr>
            <p:nvPr/>
          </p:nvSpPr>
          <p:spPr bwMode="auto">
            <a:xfrm>
              <a:off x="6012160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42" name="Text Box 182"/>
            <p:cNvSpPr txBox="1">
              <a:spLocks noChangeArrowheads="1"/>
            </p:cNvSpPr>
            <p:nvPr/>
          </p:nvSpPr>
          <p:spPr bwMode="auto">
            <a:xfrm>
              <a:off x="6156697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43" name="Text Box 184"/>
            <p:cNvSpPr txBox="1">
              <a:spLocks noChangeArrowheads="1"/>
            </p:cNvSpPr>
            <p:nvPr/>
          </p:nvSpPr>
          <p:spPr bwMode="auto">
            <a:xfrm>
              <a:off x="6156697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44" name="Text Box 185"/>
            <p:cNvSpPr txBox="1">
              <a:spLocks noChangeArrowheads="1"/>
            </p:cNvSpPr>
            <p:nvPr/>
          </p:nvSpPr>
          <p:spPr bwMode="auto">
            <a:xfrm>
              <a:off x="6804397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45" name="AutoShape 187"/>
            <p:cNvSpPr>
              <a:spLocks noChangeArrowheads="1"/>
            </p:cNvSpPr>
            <p:nvPr/>
          </p:nvSpPr>
          <p:spPr bwMode="auto">
            <a:xfrm>
              <a:off x="6156697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146" name="Text Box 193"/>
            <p:cNvSpPr txBox="1">
              <a:spLocks noChangeArrowheads="1"/>
            </p:cNvSpPr>
            <p:nvPr/>
          </p:nvSpPr>
          <p:spPr bwMode="auto">
            <a:xfrm>
              <a:off x="6156697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 bwMode="auto">
            <a:xfrm>
              <a:off x="7020259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直接箭头连接符 147"/>
            <p:cNvCxnSpPr>
              <a:stCxn id="146" idx="2"/>
              <a:endCxn id="143" idx="0"/>
            </p:cNvCxnSpPr>
            <p:nvPr/>
          </p:nvCxnSpPr>
          <p:spPr bwMode="auto">
            <a:xfrm>
              <a:off x="7020831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直接箭头连接符 148"/>
            <p:cNvCxnSpPr>
              <a:stCxn id="143" idx="2"/>
              <a:endCxn id="140" idx="0"/>
            </p:cNvCxnSpPr>
            <p:nvPr/>
          </p:nvCxnSpPr>
          <p:spPr bwMode="auto">
            <a:xfrm flipH="1">
              <a:off x="7020297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直接箭头连接符 149"/>
            <p:cNvCxnSpPr>
              <a:stCxn id="140" idx="2"/>
              <a:endCxn id="142" idx="0"/>
            </p:cNvCxnSpPr>
            <p:nvPr/>
          </p:nvCxnSpPr>
          <p:spPr bwMode="auto">
            <a:xfrm>
              <a:off x="7020297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直接箭头连接符 99"/>
            <p:cNvCxnSpPr>
              <a:stCxn id="140" idx="1"/>
            </p:cNvCxnSpPr>
            <p:nvPr/>
          </p:nvCxnSpPr>
          <p:spPr bwMode="auto">
            <a:xfrm rot="10800000" flipH="1">
              <a:off x="6156695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" name="直接箭头连接符 151"/>
            <p:cNvCxnSpPr>
              <a:endCxn id="145" idx="0"/>
            </p:cNvCxnSpPr>
            <p:nvPr/>
          </p:nvCxnSpPr>
          <p:spPr bwMode="auto">
            <a:xfrm flipH="1">
              <a:off x="7020297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" name="直接箭头连接符 99"/>
            <p:cNvCxnSpPr>
              <a:stCxn id="145" idx="1"/>
            </p:cNvCxnSpPr>
            <p:nvPr/>
          </p:nvCxnSpPr>
          <p:spPr bwMode="auto">
            <a:xfrm rot="10800000" flipH="1">
              <a:off x="6156697" y="3573016"/>
              <a:ext cx="864134" cy="2017872"/>
            </a:xfrm>
            <a:prstGeom prst="bentConnector4">
              <a:avLst>
                <a:gd name="adj1" fmla="val -33383"/>
                <a:gd name="adj2" fmla="val 1000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直接箭头连接符 153"/>
            <p:cNvCxnSpPr>
              <a:stCxn id="145" idx="2"/>
            </p:cNvCxnSpPr>
            <p:nvPr/>
          </p:nvCxnSpPr>
          <p:spPr bwMode="auto">
            <a:xfrm>
              <a:off x="7020297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6012160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56" name="Text Box 185"/>
            <p:cNvSpPr txBox="1">
              <a:spLocks noChangeArrowheads="1"/>
            </p:cNvSpPr>
            <p:nvPr/>
          </p:nvSpPr>
          <p:spPr bwMode="auto">
            <a:xfrm>
              <a:off x="6804397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70" name="Text Box 177"/>
            <p:cNvSpPr txBox="1">
              <a:spLocks noChangeArrowheads="1"/>
            </p:cNvSpPr>
            <p:nvPr/>
          </p:nvSpPr>
          <p:spPr bwMode="auto">
            <a:xfrm>
              <a:off x="5659633" y="6021288"/>
              <a:ext cx="3160839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传送数据数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启动＞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个的设备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7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8" grpId="0" animBg="1"/>
      <p:bldP spid="58" grpId="1" animBg="1"/>
      <p:bldP spid="347160" grpId="0"/>
      <p:bldP spid="347141" grpId="0" animBg="1"/>
      <p:bldP spid="3471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8" y="834097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程序查询方式的种类：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所占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时间不同、成本不同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独占查询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立即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定时查询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启动设备后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6" y="2237670"/>
            <a:ext cx="8785225" cy="263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sz="2200" b="1" dirty="0" smtClean="0">
                <a:latin typeface="+mn-ea"/>
                <a:ea typeface="+mn-ea"/>
              </a:rPr>
              <a:t>某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主频为</a:t>
            </a:r>
            <a:r>
              <a:rPr lang="en-US" altLang="zh-CN" sz="2200" b="1" dirty="0" smtClean="0">
                <a:latin typeface="+mn-ea"/>
                <a:ea typeface="+mn-ea"/>
              </a:rPr>
              <a:t>100MHz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CPI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5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zh-CN" sz="2200" b="1" dirty="0" smtClean="0">
                <a:latin typeface="+mn-ea"/>
                <a:ea typeface="+mn-ea"/>
              </a:rPr>
              <a:t>鼠标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U</a:t>
            </a:r>
            <a:r>
              <a:rPr lang="zh-CN" altLang="en-US" sz="2200" b="1" dirty="0" smtClean="0">
                <a:latin typeface="+mn-ea"/>
                <a:ea typeface="+mn-ea"/>
              </a:rPr>
              <a:t>盘所</a:t>
            </a:r>
            <a:r>
              <a:rPr lang="zh-CN" altLang="zh-CN" sz="2200" b="1" dirty="0" smtClean="0">
                <a:latin typeface="+mn-ea"/>
                <a:ea typeface="+mn-ea"/>
              </a:rPr>
              <a:t>连</a:t>
            </a:r>
            <a:r>
              <a:rPr lang="zh-CN" altLang="en-US" sz="2200" b="1" dirty="0" smtClean="0">
                <a:latin typeface="+mn-ea"/>
                <a:ea typeface="+mn-ea"/>
              </a:rPr>
              <a:t>总线为</a:t>
            </a:r>
            <a:r>
              <a:rPr lang="en-US" altLang="zh-CN" sz="2200" b="1" dirty="0" smtClean="0">
                <a:latin typeface="+mn-ea"/>
                <a:ea typeface="+mn-ea"/>
              </a:rPr>
              <a:t>32</a:t>
            </a:r>
            <a:r>
              <a:rPr lang="zh-CN" altLang="zh-CN" sz="2200" b="1" dirty="0" smtClean="0">
                <a:latin typeface="+mn-ea"/>
                <a:ea typeface="+mn-ea"/>
              </a:rPr>
              <a:t>位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 smtClean="0">
                <a:latin typeface="+mn-ea"/>
                <a:ea typeface="+mn-ea"/>
              </a:rPr>
              <a:t>接口的数据缓冲器为</a:t>
            </a:r>
            <a:r>
              <a:rPr lang="en-US" altLang="zh-CN" sz="2200" b="1" dirty="0" smtClean="0">
                <a:latin typeface="+mn-ea"/>
                <a:ea typeface="+mn-ea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</a:rPr>
              <a:t>位，鼠标的响应时间为</a:t>
            </a:r>
            <a:r>
              <a:rPr lang="en-US" altLang="zh-CN" sz="2200" b="1" dirty="0" smtClean="0">
                <a:latin typeface="+mn-ea"/>
                <a:ea typeface="+mn-ea"/>
              </a:rPr>
              <a:t>1ms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U</a:t>
            </a:r>
            <a:r>
              <a:rPr lang="zh-CN" altLang="en-US" sz="2200" b="1" dirty="0" smtClean="0">
                <a:latin typeface="+mn-ea"/>
                <a:ea typeface="+mn-ea"/>
              </a:rPr>
              <a:t>盘的数据传输</a:t>
            </a:r>
            <a:r>
              <a:rPr lang="zh-CN" altLang="en-US" sz="2200" b="1" spc="-50" dirty="0" smtClean="0">
                <a:latin typeface="+mn-ea"/>
                <a:ea typeface="+mn-ea"/>
              </a:rPr>
              <a:t>率为</a:t>
            </a:r>
            <a:r>
              <a:rPr lang="en-US" altLang="zh-CN" sz="2200" b="1" spc="-50" dirty="0" smtClean="0">
                <a:latin typeface="+mn-ea"/>
                <a:ea typeface="+mn-ea"/>
              </a:rPr>
              <a:t>100KBps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r>
              <a:rPr lang="zh-CN" altLang="en-US" sz="2200" b="1" spc="-50" dirty="0" smtClean="0">
                <a:latin typeface="+mn-ea"/>
                <a:ea typeface="+mn-ea"/>
              </a:rPr>
              <a:t>若</a:t>
            </a:r>
            <a:r>
              <a:rPr lang="zh-CN" altLang="zh-CN" sz="2200" b="1" spc="-50" dirty="0" smtClean="0">
                <a:latin typeface="+mn-ea"/>
                <a:ea typeface="+mn-ea"/>
              </a:rPr>
              <a:t>每秒</a:t>
            </a:r>
            <a:r>
              <a:rPr lang="zh-CN" altLang="en-US" sz="2200" b="1" spc="-50" dirty="0" smtClean="0">
                <a:latin typeface="+mn-ea"/>
                <a:ea typeface="+mn-ea"/>
              </a:rPr>
              <a:t>需读</a:t>
            </a:r>
            <a:r>
              <a:rPr lang="en-US" altLang="zh-CN" sz="2200" b="1" spc="-50" dirty="0" smtClean="0">
                <a:latin typeface="+mn-ea"/>
                <a:ea typeface="+mn-ea"/>
              </a:rPr>
              <a:t>50</a:t>
            </a:r>
            <a:r>
              <a:rPr lang="zh-CN" altLang="zh-CN" sz="2200" b="1" spc="-50" dirty="0" smtClean="0">
                <a:latin typeface="+mn-ea"/>
                <a:ea typeface="+mn-ea"/>
              </a:rPr>
              <a:t>次鼠标</a:t>
            </a:r>
            <a:r>
              <a:rPr lang="zh-CN" altLang="en-US" sz="2200" b="1" spc="-50" dirty="0" smtClean="0">
                <a:latin typeface="+mn-ea"/>
                <a:ea typeface="+mn-ea"/>
              </a:rPr>
              <a:t>信息</a:t>
            </a:r>
            <a:r>
              <a:rPr lang="zh-CN" altLang="zh-CN" sz="2200" b="1" spc="-50" dirty="0" smtClean="0">
                <a:latin typeface="+mn-ea"/>
                <a:ea typeface="+mn-ea"/>
              </a:rPr>
              <a:t>，</a:t>
            </a:r>
            <a:r>
              <a:rPr lang="en-US" altLang="zh-CN" sz="2200" b="1" spc="-50" dirty="0" smtClean="0">
                <a:latin typeface="+mn-ea"/>
                <a:ea typeface="+mn-ea"/>
              </a:rPr>
              <a:t>U</a:t>
            </a:r>
            <a:r>
              <a:rPr lang="zh-CN" altLang="zh-CN" sz="2200" b="1" spc="-50" dirty="0" smtClean="0">
                <a:latin typeface="+mn-ea"/>
                <a:ea typeface="+mn-ea"/>
              </a:rPr>
              <a:t>盘</a:t>
            </a:r>
            <a:r>
              <a:rPr lang="zh-CN" altLang="en-US" sz="2200" b="1" spc="-50" dirty="0" smtClean="0">
                <a:latin typeface="+mn-ea"/>
                <a:ea typeface="+mn-ea"/>
              </a:rPr>
              <a:t>每秒</a:t>
            </a:r>
            <a:r>
              <a:rPr lang="en-US" altLang="zh-CN" sz="2200" b="1" spc="-50" dirty="0" smtClean="0">
                <a:latin typeface="+mn-ea"/>
                <a:ea typeface="+mn-ea"/>
              </a:rPr>
              <a:t>I/O</a:t>
            </a:r>
            <a:r>
              <a:rPr lang="zh-CN" altLang="en-US" sz="2200" b="1" spc="-50" dirty="0" smtClean="0">
                <a:latin typeface="+mn-ea"/>
                <a:ea typeface="+mn-ea"/>
              </a:rPr>
              <a:t>的时间为</a:t>
            </a:r>
            <a:r>
              <a:rPr lang="en-US" altLang="zh-CN" sz="2200" b="1" spc="-50" dirty="0" smtClean="0">
                <a:latin typeface="+mn-ea"/>
                <a:ea typeface="+mn-ea"/>
              </a:rPr>
              <a:t>20%</a:t>
            </a:r>
            <a:r>
              <a:rPr lang="zh-CN" altLang="en-US" sz="2200" b="1" spc="-50" dirty="0" smtClean="0">
                <a:latin typeface="+mn-ea"/>
                <a:ea typeface="+mn-ea"/>
              </a:rPr>
              <a:t>，启动设备、读取</a:t>
            </a:r>
            <a:r>
              <a:rPr lang="zh-CN" altLang="en-US" sz="2200" b="1" spc="-50" dirty="0">
                <a:latin typeface="+mn-ea"/>
                <a:ea typeface="+mn-ea"/>
              </a:rPr>
              <a:t>一</a:t>
            </a:r>
            <a:r>
              <a:rPr lang="zh-CN" altLang="en-US" sz="2200" b="1" spc="-50" dirty="0" smtClean="0">
                <a:latin typeface="+mn-ea"/>
                <a:ea typeface="+mn-ea"/>
              </a:rPr>
              <a:t>次状态</a:t>
            </a:r>
            <a:r>
              <a:rPr lang="zh-CN" altLang="en-US" sz="2200" b="1" spc="-50" dirty="0">
                <a:latin typeface="+mn-ea"/>
                <a:ea typeface="+mn-ea"/>
              </a:rPr>
              <a:t>并分析、</a:t>
            </a:r>
            <a:r>
              <a:rPr lang="zh-CN" altLang="en-US" sz="2200" b="1" spc="-50" dirty="0" smtClean="0">
                <a:latin typeface="+mn-ea"/>
                <a:ea typeface="+mn-ea"/>
              </a:rPr>
              <a:t>数据传送共需</a:t>
            </a:r>
            <a:r>
              <a:rPr lang="en-US" altLang="zh-CN" sz="2200" b="1" spc="-50" dirty="0" smtClean="0">
                <a:latin typeface="+mn-ea"/>
                <a:ea typeface="+mn-ea"/>
              </a:rPr>
              <a:t>4</a:t>
            </a:r>
            <a:r>
              <a:rPr lang="zh-CN" altLang="en-US" sz="2200" b="1" spc="-50" dirty="0" smtClean="0">
                <a:latin typeface="+mn-ea"/>
                <a:ea typeface="+mn-ea"/>
              </a:rPr>
              <a:t>条</a:t>
            </a:r>
            <a:r>
              <a:rPr lang="zh-CN" altLang="en-US" sz="2200" b="1" spc="-50" dirty="0">
                <a:latin typeface="+mn-ea"/>
                <a:ea typeface="+mn-ea"/>
              </a:rPr>
              <a:t>指令</a:t>
            </a:r>
            <a:r>
              <a:rPr lang="zh-CN" altLang="en-US" sz="2200" b="1" spc="-50" dirty="0" smtClean="0">
                <a:latin typeface="+mn-ea"/>
                <a:ea typeface="+mn-ea"/>
              </a:rPr>
              <a:t>。⑴</a:t>
            </a:r>
            <a:r>
              <a:rPr lang="zh-CN" altLang="zh-CN" sz="2200" b="1" spc="-50" dirty="0" smtClean="0">
                <a:latin typeface="+mn-ea"/>
                <a:ea typeface="+mn-ea"/>
              </a:rPr>
              <a:t>采用</a:t>
            </a:r>
            <a:r>
              <a:rPr lang="zh-CN" altLang="en-US" sz="2200" b="1" spc="-50" dirty="0">
                <a:latin typeface="+mn-ea"/>
                <a:ea typeface="+mn-ea"/>
              </a:rPr>
              <a:t>独占</a:t>
            </a:r>
            <a:r>
              <a:rPr lang="zh-CN" altLang="zh-CN" sz="2200" b="1" spc="-50" dirty="0" smtClean="0">
                <a:latin typeface="+mn-ea"/>
                <a:ea typeface="+mn-ea"/>
              </a:rPr>
              <a:t>查询方式</a:t>
            </a:r>
            <a:r>
              <a:rPr lang="en-US" altLang="zh-CN" sz="2200" b="1" spc="-50" dirty="0" smtClean="0">
                <a:latin typeface="+mn-ea"/>
                <a:ea typeface="+mn-ea"/>
              </a:rPr>
              <a:t>I/O</a:t>
            </a:r>
            <a:r>
              <a:rPr lang="zh-CN" altLang="en-US" sz="2200" b="1" spc="-50" dirty="0" smtClean="0">
                <a:latin typeface="+mn-ea"/>
                <a:ea typeface="+mn-ea"/>
              </a:rPr>
              <a:t>时，</a:t>
            </a:r>
            <a:r>
              <a:rPr lang="zh-CN" altLang="en-US" sz="2200" b="1" spc="-50" dirty="0">
                <a:latin typeface="+mn-ea"/>
                <a:ea typeface="+mn-ea"/>
              </a:rPr>
              <a:t>求</a:t>
            </a:r>
            <a:r>
              <a:rPr lang="zh-CN" altLang="zh-CN" sz="2200" b="1" spc="-50" dirty="0" smtClean="0">
                <a:latin typeface="+mn-ea"/>
              </a:rPr>
              <a:t>鼠标</a:t>
            </a:r>
            <a:r>
              <a:rPr lang="en-US" altLang="zh-CN" sz="2200" b="1" spc="-50" dirty="0" smtClean="0">
                <a:latin typeface="+mn-ea"/>
              </a:rPr>
              <a:t>I/O</a:t>
            </a:r>
            <a:r>
              <a:rPr lang="zh-CN" altLang="en-US" sz="2200" b="1" spc="-50" dirty="0" smtClean="0">
                <a:latin typeface="+mn-ea"/>
              </a:rPr>
              <a:t>所占</a:t>
            </a:r>
            <a:r>
              <a:rPr lang="en-US" altLang="zh-CN" sz="2200" b="1" spc="-50" dirty="0" smtClean="0">
                <a:latin typeface="+mn-ea"/>
              </a:rPr>
              <a:t>CPU</a:t>
            </a:r>
            <a:r>
              <a:rPr lang="zh-CN" altLang="en-US" sz="2200" b="1" spc="-50" dirty="0" smtClean="0">
                <a:latin typeface="+mn-ea"/>
              </a:rPr>
              <a:t>时间的</a:t>
            </a:r>
            <a:r>
              <a:rPr lang="en-US" altLang="zh-CN" sz="2200" b="1" spc="-50" dirty="0" smtClean="0">
                <a:latin typeface="+mn-ea"/>
              </a:rPr>
              <a:t>%</a:t>
            </a:r>
            <a:r>
              <a:rPr lang="zh-CN" altLang="en-US" sz="2200" b="1" spc="-50" dirty="0" smtClean="0">
                <a:latin typeface="+mn-ea"/>
              </a:rPr>
              <a:t>；</a:t>
            </a:r>
            <a:r>
              <a:rPr lang="zh-CN" altLang="en-US" sz="2200" b="1" spc="-50" dirty="0" smtClean="0">
                <a:latin typeface="+mn-ea"/>
                <a:ea typeface="+mn-ea"/>
              </a:rPr>
              <a:t>⑵</a:t>
            </a:r>
            <a:r>
              <a:rPr lang="zh-CN" altLang="zh-CN" sz="2200" b="1" spc="-50" dirty="0" smtClean="0">
                <a:latin typeface="+mn-ea"/>
              </a:rPr>
              <a:t>采用</a:t>
            </a:r>
            <a:r>
              <a:rPr lang="zh-CN" altLang="en-US" sz="2200" b="1" spc="-50" dirty="0" smtClean="0">
                <a:latin typeface="+mn-ea"/>
              </a:rPr>
              <a:t>定时</a:t>
            </a:r>
            <a:r>
              <a:rPr lang="zh-CN" altLang="zh-CN" sz="2200" b="1" spc="-50" dirty="0" smtClean="0">
                <a:latin typeface="+mn-ea"/>
              </a:rPr>
              <a:t>查询</a:t>
            </a:r>
            <a:r>
              <a:rPr lang="zh-CN" altLang="zh-CN" sz="2200" b="1" spc="-50" dirty="0">
                <a:latin typeface="+mn-ea"/>
              </a:rPr>
              <a:t>方式</a:t>
            </a:r>
            <a:r>
              <a:rPr lang="en-US" altLang="zh-CN" sz="2200" b="1" spc="-50" dirty="0">
                <a:latin typeface="+mn-ea"/>
              </a:rPr>
              <a:t>I/O</a:t>
            </a:r>
            <a:r>
              <a:rPr lang="zh-CN" altLang="en-US" sz="2200" b="1" spc="-50" dirty="0">
                <a:latin typeface="+mn-ea"/>
              </a:rPr>
              <a:t>时</a:t>
            </a:r>
            <a:r>
              <a:rPr lang="zh-CN" altLang="en-US" sz="2200" b="1" spc="-50" dirty="0" smtClean="0">
                <a:latin typeface="+mn-ea"/>
              </a:rPr>
              <a:t>，每次在</a:t>
            </a:r>
            <a:r>
              <a:rPr lang="en-US" altLang="zh-CN" sz="2200" b="1" spc="-50" dirty="0" smtClean="0">
                <a:latin typeface="+mn-ea"/>
              </a:rPr>
              <a:t>U</a:t>
            </a:r>
            <a:r>
              <a:rPr lang="zh-CN" altLang="en-US" sz="2200" b="1" spc="-50" dirty="0" smtClean="0">
                <a:latin typeface="+mn-ea"/>
              </a:rPr>
              <a:t>盘启动</a:t>
            </a:r>
            <a:r>
              <a:rPr lang="en-US" altLang="zh-CN" sz="2200" b="1" spc="-50" dirty="0" smtClean="0">
                <a:latin typeface="+mn-ea"/>
              </a:rPr>
              <a:t>35us</a:t>
            </a:r>
            <a:r>
              <a:rPr lang="zh-CN" altLang="en-US" sz="2200" b="1" spc="-50" dirty="0">
                <a:latin typeface="+mn-ea"/>
              </a:rPr>
              <a:t>后开始</a:t>
            </a:r>
            <a:r>
              <a:rPr lang="zh-CN" altLang="en-US" sz="2200" b="1" spc="-50" dirty="0" smtClean="0">
                <a:latin typeface="+mn-ea"/>
              </a:rPr>
              <a:t>查询，求</a:t>
            </a:r>
            <a:r>
              <a:rPr lang="en-US" altLang="zh-CN" sz="2200" b="1" spc="-50" dirty="0" smtClean="0">
                <a:latin typeface="+mn-ea"/>
                <a:ea typeface="+mn-ea"/>
              </a:rPr>
              <a:t>U</a:t>
            </a:r>
            <a:r>
              <a:rPr lang="zh-CN" altLang="zh-CN" sz="2200" b="1" spc="-50" dirty="0" smtClean="0">
                <a:latin typeface="+mn-ea"/>
                <a:ea typeface="+mn-ea"/>
              </a:rPr>
              <a:t>盘</a:t>
            </a:r>
            <a:r>
              <a:rPr lang="en-US" altLang="zh-CN" sz="2200" b="1" spc="-50" dirty="0" smtClean="0">
                <a:latin typeface="+mn-ea"/>
                <a:ea typeface="+mn-ea"/>
              </a:rPr>
              <a:t>I/O</a:t>
            </a:r>
            <a:r>
              <a:rPr lang="zh-CN" altLang="zh-CN" sz="2200" b="1" spc="-50" dirty="0" smtClean="0">
                <a:latin typeface="+mn-ea"/>
                <a:ea typeface="+mn-ea"/>
              </a:rPr>
              <a:t>占整个</a:t>
            </a:r>
            <a:r>
              <a:rPr lang="en-US" altLang="zh-CN" sz="2200" b="1" spc="-50" dirty="0" smtClean="0">
                <a:latin typeface="+mn-ea"/>
                <a:ea typeface="+mn-ea"/>
              </a:rPr>
              <a:t>CPU</a:t>
            </a:r>
            <a:r>
              <a:rPr lang="zh-CN" altLang="zh-CN" sz="2200" b="1" spc="-50" dirty="0" smtClean="0">
                <a:latin typeface="+mn-ea"/>
                <a:ea typeface="+mn-ea"/>
              </a:rPr>
              <a:t>时间的</a:t>
            </a:r>
            <a:r>
              <a:rPr lang="en-US" altLang="zh-CN" sz="2200" b="1" spc="-50" dirty="0" smtClean="0">
                <a:latin typeface="+mn-ea"/>
                <a:ea typeface="+mn-ea"/>
              </a:rPr>
              <a:t>%</a:t>
            </a:r>
            <a:r>
              <a:rPr lang="zh-CN" altLang="zh-CN" sz="2200" b="1" spc="-50" dirty="0" smtClean="0">
                <a:latin typeface="+mn-ea"/>
                <a:ea typeface="+mn-ea"/>
              </a:rPr>
              <a:t>。</a:t>
            </a:r>
            <a:endParaRPr lang="zh-CN" altLang="zh-CN" sz="2200" b="1" spc="-50" dirty="0">
              <a:latin typeface="+mn-ea"/>
              <a:ea typeface="+mn-ea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512" y="4738681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</a:rPr>
              <a:t>⑴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>
                <a:latin typeface="+mn-ea"/>
                <a:ea typeface="+mn-ea"/>
              </a:rPr>
              <a:t>所</a:t>
            </a:r>
            <a:r>
              <a:rPr lang="zh-CN" altLang="en-US" sz="2200" b="1" dirty="0" smtClean="0">
                <a:latin typeface="+mn-ea"/>
                <a:ea typeface="+mn-ea"/>
              </a:rPr>
              <a:t>占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时间的</a:t>
            </a:r>
            <a:r>
              <a:rPr lang="en-US" altLang="zh-CN" sz="2200" b="1" dirty="0" smtClean="0">
                <a:latin typeface="+mn-ea"/>
                <a:ea typeface="+mn-ea"/>
              </a:rPr>
              <a:t>%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r>
              <a:rPr lang="en-US" altLang="zh-CN" sz="2200" b="1" dirty="0" smtClean="0">
                <a:latin typeface="+mn-ea"/>
                <a:ea typeface="+mn-ea"/>
              </a:rPr>
              <a:t>[(1ms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5/100M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50]/1s</a:t>
            </a:r>
            <a:r>
              <a:rPr lang="zh-CN" altLang="en-US" sz="2200" b="1" dirty="0" smtClean="0">
                <a:latin typeface="+mn-ea"/>
                <a:ea typeface="+mn-ea"/>
              </a:rPr>
              <a:t>≈</a:t>
            </a:r>
            <a:r>
              <a:rPr lang="en-US" altLang="zh-CN" sz="2200" b="1" dirty="0" smtClean="0">
                <a:latin typeface="+mn-ea"/>
                <a:ea typeface="+mn-ea"/>
              </a:rPr>
              <a:t>5%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5157192"/>
            <a:ext cx="8785225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⑵</a:t>
            </a:r>
            <a:r>
              <a:rPr lang="en-US" altLang="zh-CN" sz="2200" b="1" dirty="0" smtClean="0">
                <a:latin typeface="+mn-ea"/>
                <a:ea typeface="+mn-ea"/>
              </a:rPr>
              <a:t>U</a:t>
            </a:r>
            <a:r>
              <a:rPr lang="zh-CN" altLang="en-US" sz="2200" b="1" dirty="0" smtClean="0">
                <a:latin typeface="+mn-ea"/>
                <a:ea typeface="+mn-ea"/>
              </a:rPr>
              <a:t>盘</a:t>
            </a:r>
            <a:r>
              <a:rPr lang="zh-CN" altLang="en-US" sz="2200" b="1" dirty="0">
                <a:latin typeface="+mn-ea"/>
              </a:rPr>
              <a:t>每秒</a:t>
            </a:r>
            <a:r>
              <a:rPr lang="zh-CN" altLang="en-US" sz="2200" b="1" dirty="0" smtClean="0">
                <a:latin typeface="+mn-ea"/>
              </a:rPr>
              <a:t>传送</a:t>
            </a:r>
            <a:r>
              <a:rPr lang="en-US" altLang="zh-CN" sz="2200" b="1" dirty="0" smtClean="0">
                <a:latin typeface="+mn-ea"/>
              </a:rPr>
              <a:t>100KB/32b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25000</a:t>
            </a:r>
            <a:r>
              <a:rPr lang="zh-CN" altLang="en-US" sz="2200" b="1" dirty="0" smtClean="0">
                <a:latin typeface="+mn-ea"/>
              </a:rPr>
              <a:t>次、</a:t>
            </a:r>
            <a:r>
              <a:rPr lang="zh-CN" altLang="en-US" sz="2200" b="1" dirty="0" smtClean="0">
                <a:latin typeface="+mn-ea"/>
                <a:ea typeface="+mn-ea"/>
              </a:rPr>
              <a:t>间隔为</a:t>
            </a:r>
            <a:r>
              <a:rPr lang="en-US" altLang="zh-CN" sz="2200" b="1" dirty="0" smtClean="0">
                <a:latin typeface="+mn-ea"/>
              </a:rPr>
              <a:t>40</a:t>
            </a:r>
            <a:r>
              <a:rPr lang="en-US" altLang="zh-CN" sz="2200" dirty="0" smtClean="0">
                <a:latin typeface="+mn-lt"/>
              </a:rPr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所占</a:t>
            </a:r>
            <a:r>
              <a:rPr lang="en-US" altLang="zh-CN" sz="2200" b="1" dirty="0">
                <a:latin typeface="+mn-ea"/>
              </a:rPr>
              <a:t>CPU</a:t>
            </a:r>
            <a:r>
              <a:rPr lang="zh-CN" altLang="en-US" sz="2200" b="1" dirty="0">
                <a:latin typeface="+mn-ea"/>
              </a:rPr>
              <a:t>时间的</a:t>
            </a:r>
            <a:r>
              <a:rPr lang="en-US" altLang="zh-CN" sz="2200" b="1" dirty="0">
                <a:latin typeface="+mn-ea"/>
              </a:rPr>
              <a:t>%</a:t>
            </a:r>
            <a:r>
              <a:rPr lang="zh-CN" altLang="en-US" sz="2200" b="1" dirty="0" smtClean="0">
                <a:latin typeface="+mn-ea"/>
              </a:rPr>
              <a:t>为 </a:t>
            </a:r>
            <a:r>
              <a:rPr lang="en-US" altLang="zh-CN" sz="2200" b="1" dirty="0" smtClean="0">
                <a:latin typeface="+mn-ea"/>
              </a:rPr>
              <a:t>[(</a:t>
            </a:r>
            <a:r>
              <a:rPr lang="en-US" altLang="zh-CN" sz="2200" b="1" dirty="0">
                <a:latin typeface="+mn-ea"/>
              </a:rPr>
              <a:t>40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</a:t>
            </a:r>
            <a:r>
              <a:rPr lang="zh-CN" altLang="en-US" sz="2200" b="1" dirty="0">
                <a:latin typeface="+mn-ea"/>
              </a:rPr>
              <a:t>－</a:t>
            </a:r>
            <a:r>
              <a:rPr lang="en-US" altLang="zh-CN" sz="2200" b="1" dirty="0">
                <a:latin typeface="+mn-ea"/>
              </a:rPr>
              <a:t>35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4</a:t>
            </a:r>
            <a:r>
              <a:rPr lang="zh-CN" altLang="zh-CN" sz="2200" b="1" dirty="0">
                <a:latin typeface="+mn-ea"/>
              </a:rPr>
              <a:t>×</a:t>
            </a:r>
            <a:r>
              <a:rPr lang="en-US" altLang="zh-CN" sz="2200" b="1" dirty="0">
                <a:latin typeface="+mn-ea"/>
              </a:rPr>
              <a:t>5/100M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25000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20%]/1s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2.6%</a:t>
            </a:r>
            <a:r>
              <a:rPr lang="zh-CN" altLang="en-US" sz="2200" b="1" dirty="0" smtClean="0">
                <a:latin typeface="+mn-ea"/>
              </a:rPr>
              <a:t>，或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(40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+mn-ea"/>
              </a:rPr>
              <a:t>35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4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5/100M)/40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20%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2.6%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zh-CN" altLang="en-US" b="1" dirty="0" smtClean="0">
                <a:latin typeface="宋体" panose="02010600030101010101" pitchFamily="2" charset="-122"/>
              </a:rPr>
              <a:t>开始查询→完成数据传送的所有时间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29" name="Text Box 345"/>
          <p:cNvSpPr txBox="1">
            <a:spLocks noChangeArrowheads="1"/>
          </p:cNvSpPr>
          <p:nvPr/>
        </p:nvSpPr>
        <p:spPr bwMode="auto">
          <a:xfrm>
            <a:off x="179511" y="908720"/>
            <a:ext cx="6336705" cy="5561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*工作过程的组织：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种独立操作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启动设备操作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查询状态操作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35695" y="3163033"/>
            <a:ext cx="6264697" cy="2016225"/>
            <a:chOff x="1835695" y="2852935"/>
            <a:chExt cx="6264697" cy="2016225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6588224" y="2852935"/>
              <a:ext cx="115212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⑤启动设备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177"/>
            <p:cNvSpPr txBox="1">
              <a:spLocks noChangeArrowheads="1"/>
            </p:cNvSpPr>
            <p:nvPr/>
          </p:nvSpPr>
          <p:spPr bwMode="auto">
            <a:xfrm>
              <a:off x="6588224" y="3499443"/>
              <a:ext cx="151216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⑦设备工作结束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177"/>
            <p:cNvSpPr txBox="1">
              <a:spLocks noChangeArrowheads="1"/>
            </p:cNvSpPr>
            <p:nvPr/>
          </p:nvSpPr>
          <p:spPr bwMode="auto">
            <a:xfrm>
              <a:off x="6588224" y="3931491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4572000" y="2995262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4932040" y="3139403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4697177" y="4291406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4355976" y="4581127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1835697" y="4581127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1835695" y="3933055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1835695" y="4293095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6229523" y="479715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228184" y="472514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6228184" y="4869159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4067944" y="4148869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6228184" y="371745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4932040" y="371703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1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3988-4683-4F66-921F-9DAB2D0A5067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331640" y="908720"/>
            <a:ext cx="763297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latin typeface="宋体" panose="02010600030101010101" pitchFamily="2" charset="-122"/>
              </a:rPr>
              <a:t>须</a:t>
            </a: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，包含就绪位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或忙位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注：</a:t>
            </a:r>
            <a:r>
              <a:rPr lang="zh-CN" altLang="en-US" b="1" dirty="0" smtClean="0">
                <a:latin typeface="宋体" panose="02010600030101010101" pitchFamily="2" charset="-122"/>
              </a:rPr>
              <a:t>条件传送方式都需设置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控制口</a:t>
            </a:r>
            <a:r>
              <a:rPr lang="zh-CN" altLang="en-US" b="1" dirty="0" smtClean="0">
                <a:latin typeface="宋体" panose="02010600030101010101" pitchFamily="2" charset="-122"/>
              </a:rPr>
              <a:t>，包含启动位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34935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530" name="Text Box 346"/>
          <p:cNvSpPr txBox="1">
            <a:spLocks noChangeArrowheads="1"/>
          </p:cNvSpPr>
          <p:nvPr/>
        </p:nvSpPr>
        <p:spPr bwMode="auto">
          <a:xfrm>
            <a:off x="3131840" y="2276872"/>
            <a:ext cx="6012160" cy="87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命令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到外设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外设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就绪时⑧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sz="2000" spc="-100" dirty="0" smtClean="0">
                <a:latin typeface="宋体" panose="02010600030101010101" pitchFamily="2" charset="-122"/>
              </a:rPr>
              <a:t>                        └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→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自动接收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数据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输入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OP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349584" name="Text Box 400"/>
          <p:cNvSpPr txBox="1">
            <a:spLocks noChangeArrowheads="1"/>
          </p:cNvSpPr>
          <p:nvPr/>
        </p:nvSpPr>
        <p:spPr bwMode="auto">
          <a:xfrm>
            <a:off x="3131840" y="5395282"/>
            <a:ext cx="57607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 smtClean="0">
                <a:latin typeface="宋体" panose="02010600030101010101" pitchFamily="2" charset="-122"/>
              </a:rPr>
              <a:t>总线事务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状态一直在检测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051719" y="4099139"/>
            <a:ext cx="4392489" cy="1080121"/>
            <a:chOff x="1331639" y="3717032"/>
            <a:chExt cx="4392489" cy="1080121"/>
          </a:xfrm>
        </p:grpSpPr>
        <p:sp>
          <p:nvSpPr>
            <p:cNvPr id="206" name="Text Box 177"/>
            <p:cNvSpPr txBox="1">
              <a:spLocks noChangeArrowheads="1"/>
            </p:cNvSpPr>
            <p:nvPr/>
          </p:nvSpPr>
          <p:spPr bwMode="auto">
            <a:xfrm>
              <a:off x="3851920" y="4509120"/>
              <a:ext cx="215007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77"/>
            <p:cNvSpPr txBox="1">
              <a:spLocks noChangeArrowheads="1"/>
            </p:cNvSpPr>
            <p:nvPr/>
          </p:nvSpPr>
          <p:spPr bwMode="auto">
            <a:xfrm>
              <a:off x="1331640" y="4509245"/>
              <a:ext cx="216024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8" name="直接连接符 189"/>
            <p:cNvCxnSpPr/>
            <p:nvPr/>
          </p:nvCxnSpPr>
          <p:spPr bwMode="auto">
            <a:xfrm rot="5400000" flipH="1" flipV="1">
              <a:off x="1905742" y="3791002"/>
              <a:ext cx="363964" cy="216024"/>
            </a:xfrm>
            <a:prstGeom prst="bentConnector3">
              <a:avLst>
                <a:gd name="adj1" fmla="val -1032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09" name="Text Box 177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0" name="Text Box 177"/>
            <p:cNvSpPr txBox="1">
              <a:spLocks noChangeArrowheads="1"/>
            </p:cNvSpPr>
            <p:nvPr/>
          </p:nvSpPr>
          <p:spPr bwMode="auto">
            <a:xfrm>
              <a:off x="1331639" y="3861048"/>
              <a:ext cx="216025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77"/>
            <p:cNvSpPr txBox="1">
              <a:spLocks noChangeArrowheads="1"/>
            </p:cNvSpPr>
            <p:nvPr/>
          </p:nvSpPr>
          <p:spPr bwMode="auto">
            <a:xfrm>
              <a:off x="2680953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连接符 211"/>
            <p:cNvCxnSpPr/>
            <p:nvPr/>
          </p:nvCxnSpPr>
          <p:spPr bwMode="auto">
            <a:xfrm flipV="1">
              <a:off x="5509443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55081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215" name="组合 214"/>
          <p:cNvGrpSpPr/>
          <p:nvPr/>
        </p:nvGrpSpPr>
        <p:grpSpPr>
          <a:xfrm>
            <a:off x="2267743" y="4243155"/>
            <a:ext cx="4176465" cy="936104"/>
            <a:chOff x="1547663" y="3861048"/>
            <a:chExt cx="4176465" cy="936104"/>
          </a:xfrm>
        </p:grpSpPr>
        <p:sp>
          <p:nvSpPr>
            <p:cNvPr id="216" name="Text Box 177"/>
            <p:cNvSpPr txBox="1">
              <a:spLocks noChangeArrowheads="1"/>
            </p:cNvSpPr>
            <p:nvPr/>
          </p:nvSpPr>
          <p:spPr bwMode="auto">
            <a:xfrm>
              <a:off x="4067944" y="4509120"/>
              <a:ext cx="216024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7" name="Text Box 1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8" name="Text Box 177"/>
            <p:cNvSpPr txBox="1">
              <a:spLocks noChangeArrowheads="1"/>
            </p:cNvSpPr>
            <p:nvPr/>
          </p:nvSpPr>
          <p:spPr bwMode="auto">
            <a:xfrm>
              <a:off x="5292080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flipV="1">
              <a:off x="5509443" y="4653136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508104" y="4797151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5508104" y="4725144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4644008" y="40770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23" name="Text Box 177"/>
            <p:cNvSpPr txBox="1">
              <a:spLocks noChangeArrowheads="1"/>
            </p:cNvSpPr>
            <p:nvPr/>
          </p:nvSpPr>
          <p:spPr bwMode="auto">
            <a:xfrm>
              <a:off x="1547663" y="3861048"/>
              <a:ext cx="216025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dirty="0" smtClean="0">
                  <a:latin typeface="宋体" panose="02010600030101010101" pitchFamily="2" charset="-122"/>
                </a:rPr>
                <a:t>─</a:t>
              </a:r>
              <a:endParaRPr lang="en-US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24" name="Text Box 177"/>
            <p:cNvSpPr txBox="1">
              <a:spLocks noChangeArrowheads="1"/>
            </p:cNvSpPr>
            <p:nvPr/>
          </p:nvSpPr>
          <p:spPr bwMode="auto">
            <a:xfrm>
              <a:off x="1547664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5" name="Text Box 400"/>
          <p:cNvSpPr txBox="1">
            <a:spLocks noChangeArrowheads="1"/>
          </p:cNvSpPr>
          <p:nvPr/>
        </p:nvSpPr>
        <p:spPr bwMode="auto">
          <a:xfrm>
            <a:off x="3131840" y="5877272"/>
            <a:ext cx="590465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数据</a:t>
            </a:r>
            <a:r>
              <a:rPr lang="zh-CN" altLang="en-US" b="1" dirty="0" smtClean="0">
                <a:latin typeface="宋体" panose="02010600030101010101" pitchFamily="2" charset="-122"/>
              </a:rPr>
              <a:t>到外设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输出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OP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9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线形标注 2 89"/>
          <p:cNvSpPr/>
          <p:nvPr/>
        </p:nvSpPr>
        <p:spPr bwMode="auto">
          <a:xfrm>
            <a:off x="7308303" y="4891226"/>
            <a:ext cx="1512169" cy="553998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133774"/>
              <a:gd name="adj6" fmla="val -662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异步联络方式的写入控制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3164723"/>
            <a:ext cx="7488832" cy="2230559"/>
            <a:chOff x="1043608" y="2854625"/>
            <a:chExt cx="7488832" cy="2230559"/>
          </a:xfrm>
        </p:grpSpPr>
        <p:sp>
          <p:nvSpPr>
            <p:cNvPr id="166" name="Text Box 313"/>
            <p:cNvSpPr txBox="1">
              <a:spLocks noChangeArrowheads="1"/>
            </p:cNvSpPr>
            <p:nvPr/>
          </p:nvSpPr>
          <p:spPr bwMode="auto">
            <a:xfrm>
              <a:off x="2843808" y="4653137"/>
              <a:ext cx="1080120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7" name="Text Box 319"/>
            <p:cNvSpPr txBox="1">
              <a:spLocks noChangeArrowheads="1"/>
            </p:cNvSpPr>
            <p:nvPr/>
          </p:nvSpPr>
          <p:spPr bwMode="auto">
            <a:xfrm>
              <a:off x="4211960" y="4005065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168" name="Text Box 320"/>
            <p:cNvSpPr txBox="1">
              <a:spLocks noChangeArrowheads="1"/>
            </p:cNvSpPr>
            <p:nvPr/>
          </p:nvSpPr>
          <p:spPr bwMode="auto">
            <a:xfrm>
              <a:off x="5508104" y="4005065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69" name="Text Box 324"/>
            <p:cNvSpPr txBox="1">
              <a:spLocks noChangeArrowheads="1"/>
            </p:cNvSpPr>
            <p:nvPr/>
          </p:nvSpPr>
          <p:spPr bwMode="auto">
            <a:xfrm>
              <a:off x="5363071" y="3212977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0" name="Rectangle 327"/>
            <p:cNvSpPr>
              <a:spLocks noChangeArrowheads="1"/>
            </p:cNvSpPr>
            <p:nvPr/>
          </p:nvSpPr>
          <p:spPr bwMode="auto">
            <a:xfrm>
              <a:off x="2699792" y="2996952"/>
              <a:ext cx="172868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1" name="Text Box 342"/>
            <p:cNvSpPr txBox="1">
              <a:spLocks noChangeArrowheads="1"/>
            </p:cNvSpPr>
            <p:nvPr/>
          </p:nvSpPr>
          <p:spPr bwMode="auto">
            <a:xfrm>
              <a:off x="8172400" y="2925292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355976" y="3573017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Text Box 324"/>
            <p:cNvSpPr txBox="1">
              <a:spLocks noChangeArrowheads="1"/>
            </p:cNvSpPr>
            <p:nvPr/>
          </p:nvSpPr>
          <p:spPr bwMode="auto">
            <a:xfrm>
              <a:off x="3562871" y="3212977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4283968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52920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4918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6084168" y="354435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8" name="直接连接符 83"/>
            <p:cNvCxnSpPr/>
            <p:nvPr/>
          </p:nvCxnSpPr>
          <p:spPr bwMode="auto">
            <a:xfrm rot="5400000" flipH="1" flipV="1">
              <a:off x="3347654" y="3573228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直接连接符 85"/>
            <p:cNvCxnSpPr/>
            <p:nvPr/>
          </p:nvCxnSpPr>
          <p:spPr bwMode="auto">
            <a:xfrm rot="16200000" flipH="1">
              <a:off x="6155966" y="3573228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3347864" y="3717454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Text Box 143"/>
            <p:cNvSpPr txBox="1">
              <a:spLocks noChangeArrowheads="1"/>
            </p:cNvSpPr>
            <p:nvPr/>
          </p:nvSpPr>
          <p:spPr bwMode="auto">
            <a:xfrm>
              <a:off x="4788894" y="3244948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82" name="直接连接符 90"/>
            <p:cNvCxnSpPr/>
            <p:nvPr/>
          </p:nvCxnSpPr>
          <p:spPr bwMode="auto">
            <a:xfrm flipV="1">
              <a:off x="3779912" y="3069754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92"/>
            <p:cNvCxnSpPr/>
            <p:nvPr/>
          </p:nvCxnSpPr>
          <p:spPr bwMode="auto">
            <a:xfrm>
              <a:off x="4572002" y="3069756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直接连接符 94"/>
            <p:cNvCxnSpPr/>
            <p:nvPr/>
          </p:nvCxnSpPr>
          <p:spPr bwMode="auto">
            <a:xfrm rot="16200000" flipH="1">
              <a:off x="4969921" y="3387086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5" name="直接连接符 96"/>
            <p:cNvCxnSpPr/>
            <p:nvPr/>
          </p:nvCxnSpPr>
          <p:spPr bwMode="auto">
            <a:xfrm rot="5400000" flipH="1" flipV="1">
              <a:off x="4396175" y="3613218"/>
              <a:ext cx="567675" cy="216021"/>
            </a:xfrm>
            <a:prstGeom prst="bentConnector3">
              <a:avLst>
                <a:gd name="adj1" fmla="val 10033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1763688" y="4509121"/>
              <a:ext cx="4176464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Text Box 177"/>
            <p:cNvSpPr txBox="1">
              <a:spLocks noChangeArrowheads="1"/>
            </p:cNvSpPr>
            <p:nvPr/>
          </p:nvSpPr>
          <p:spPr bwMode="auto">
            <a:xfrm>
              <a:off x="4572000" y="3789166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 flipV="1">
              <a:off x="4644008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940152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347864" y="3785491"/>
              <a:ext cx="0" cy="7152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Text Box 318"/>
            <p:cNvSpPr txBox="1">
              <a:spLocks noChangeArrowheads="1"/>
            </p:cNvSpPr>
            <p:nvPr/>
          </p:nvSpPr>
          <p:spPr bwMode="auto">
            <a:xfrm>
              <a:off x="5148064" y="4653137"/>
              <a:ext cx="1081459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92" name="直接连接符 138"/>
            <p:cNvCxnSpPr/>
            <p:nvPr/>
          </p:nvCxnSpPr>
          <p:spPr bwMode="auto">
            <a:xfrm flipV="1">
              <a:off x="4211960" y="4797155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763688" y="4796991"/>
              <a:ext cx="1090690" cy="1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直接连接符 141"/>
            <p:cNvCxnSpPr/>
            <p:nvPr/>
          </p:nvCxnSpPr>
          <p:spPr bwMode="auto">
            <a:xfrm>
              <a:off x="2699792" y="4797155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95" name="直接连接符 194"/>
            <p:cNvCxnSpPr/>
            <p:nvPr/>
          </p:nvCxnSpPr>
          <p:spPr bwMode="auto">
            <a:xfrm flipV="1">
              <a:off x="1763688" y="4149243"/>
              <a:ext cx="864096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372200" y="4149081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直接连接符 90"/>
            <p:cNvCxnSpPr/>
            <p:nvPr/>
          </p:nvCxnSpPr>
          <p:spPr bwMode="auto">
            <a:xfrm flipV="1">
              <a:off x="5580112" y="3068961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6516216" y="3068961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516216" y="3717033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直接连接符 199"/>
            <p:cNvCxnSpPr/>
            <p:nvPr/>
          </p:nvCxnSpPr>
          <p:spPr bwMode="auto">
            <a:xfrm flipH="1">
              <a:off x="6516216" y="4149081"/>
              <a:ext cx="165618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2627784" y="2854625"/>
              <a:ext cx="3888432" cy="2230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1043608" y="4005065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77"/>
            <p:cNvSpPr txBox="1">
              <a:spLocks noChangeArrowheads="1"/>
            </p:cNvSpPr>
            <p:nvPr/>
          </p:nvSpPr>
          <p:spPr bwMode="auto">
            <a:xfrm>
              <a:off x="1043608" y="436523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77"/>
            <p:cNvSpPr txBox="1">
              <a:spLocks noChangeArrowheads="1"/>
            </p:cNvSpPr>
            <p:nvPr/>
          </p:nvSpPr>
          <p:spPr bwMode="auto">
            <a:xfrm>
              <a:off x="1043608" y="4653262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4932040" y="3325618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  <p:bldP spid="349530" grpId="0"/>
      <p:bldP spid="349584" grpId="0"/>
      <p:bldP spid="225" grpId="0"/>
      <p:bldP spid="90" grpId="0" animBg="1"/>
      <p:bldP spid="9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5760642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*工作过程的组织：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种操作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数据传送操作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BA2-27F5-4F77-BDC2-FD186FD2A2A8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传送方式的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2627536" y="905812"/>
            <a:ext cx="63372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 smtClean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启动及查询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2915568" y="1362834"/>
            <a:ext cx="60491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只有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数据口</a:t>
            </a:r>
            <a:r>
              <a:rPr lang="zh-CN" altLang="en-US" b="1" dirty="0" smtClean="0">
                <a:latin typeface="宋体" panose="02010600030101010101" pitchFamily="2" charset="-122"/>
              </a:rPr>
              <a:t>，必是并行接口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串行均为条件传送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6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79388" y="2757413"/>
            <a:ext cx="8821768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设总线</a:t>
            </a:r>
            <a:r>
              <a:rPr lang="zh-CN" altLang="en-US" b="1" dirty="0">
                <a:latin typeface="宋体" panose="02010600030101010101" pitchFamily="2" charset="-122"/>
              </a:rPr>
              <a:t>宽度为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位，</a:t>
            </a:r>
            <a:r>
              <a:rPr lang="zh-CN" altLang="en-US" b="1" dirty="0" smtClean="0">
                <a:latin typeface="宋体" panose="02010600030101010101" pitchFamily="2" charset="-122"/>
              </a:rPr>
              <a:t>并行输出</a:t>
            </a:r>
            <a:r>
              <a:rPr lang="zh-CN" altLang="en-US" b="1" dirty="0">
                <a:latin typeface="宋体" panose="02010600030101010101" pitchFamily="2" charset="-122"/>
              </a:rPr>
              <a:t>接口采用直接传送方式</a:t>
            </a:r>
            <a:r>
              <a:rPr lang="zh-CN" altLang="en-US" b="1" dirty="0" smtClean="0">
                <a:latin typeface="宋体" panose="02010600030101010101" pitchFamily="2" charset="-122"/>
              </a:rPr>
              <a:t>工作、数据口地址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 smtClean="0">
                <a:latin typeface="宋体" panose="02010600030101010101" pitchFamily="2" charset="-122"/>
              </a:rPr>
              <a:t>60H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信号灯连接在该并行接口上，编写轮流</a:t>
            </a:r>
            <a:r>
              <a:rPr lang="zh-CN" altLang="en-US" b="1" dirty="0">
                <a:latin typeface="宋体" panose="02010600030101010101" pitchFamily="2" charset="-122"/>
              </a:rPr>
              <a:t>点</a:t>
            </a:r>
            <a:r>
              <a:rPr lang="zh-CN" altLang="en-US" b="1" dirty="0" smtClean="0">
                <a:latin typeface="宋体" panose="02010600030101010101" pitchFamily="2" charset="-122"/>
              </a:rPr>
              <a:t>亮各个信号灯</a:t>
            </a:r>
            <a:r>
              <a:rPr lang="en-US" altLang="zh-CN" sz="2000" b="1" dirty="0">
                <a:latin typeface="宋体" panose="02010600030101010101" pitchFamily="2" charset="-122"/>
              </a:rPr>
              <a:t>(0#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灯在最右边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</a:t>
            </a:r>
            <a:r>
              <a:rPr lang="zh-CN" altLang="en-US" b="1" dirty="0" smtClean="0">
                <a:latin typeface="宋体" panose="02010600030101010101" pitchFamily="2" charset="-122"/>
              </a:rPr>
              <a:t>程序段。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3491881" y="4581128"/>
            <a:ext cx="5112568" cy="1877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BYTE Lamp[8]={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0xFE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0xFD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0xFB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0xF7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,…}</a:t>
            </a:r>
            <a:r>
              <a:rPr lang="en-US" altLang="zh-CN" sz="2000" b="1" dirty="0" smtClean="0">
                <a:latin typeface="+mn-lt"/>
              </a:rPr>
              <a:t>;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while </a:t>
            </a:r>
            <a:r>
              <a:rPr lang="en-US" altLang="zh-CN" sz="2000" b="1" dirty="0">
                <a:latin typeface="宋体" panose="02010600030101010101" pitchFamily="2" charset="-122"/>
              </a:rPr>
              <a:t>( !</a:t>
            </a:r>
            <a:r>
              <a:rPr lang="en-US" altLang="zh-CN" sz="2000" b="1" dirty="0" err="1">
                <a:latin typeface="宋体" panose="02010600030101010101" pitchFamily="2" charset="-122"/>
              </a:rPr>
              <a:t>kbhit</a:t>
            </a:r>
            <a:r>
              <a:rPr lang="en-US" altLang="zh-CN" sz="2000" b="1" dirty="0">
                <a:latin typeface="宋体" panose="02010600030101010101" pitchFamily="2" charset="-122"/>
              </a:rPr>
              <a:t>()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  </a:t>
            </a:r>
            <a:endParaRPr lang="en-US" altLang="zh-CN" sz="2000" b="1" dirty="0">
              <a:latin typeface="+mn-lt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for (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&lt;8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++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(0x60, Lamp[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2000" b="1" dirty="0">
                <a:solidFill>
                  <a:srgbClr val="FF3399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Sleep(1000)</a:t>
            </a:r>
            <a:r>
              <a:rPr lang="en-US" altLang="zh-CN" sz="2000" b="1" dirty="0" smtClean="0">
                <a:latin typeface="+mn-lt"/>
              </a:rPr>
              <a:t>;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//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延迟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1s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}}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352272" name="Group 16"/>
          <p:cNvGrpSpPr/>
          <p:nvPr/>
        </p:nvGrpSpPr>
        <p:grpSpPr bwMode="auto">
          <a:xfrm>
            <a:off x="467544" y="4293641"/>
            <a:ext cx="2778125" cy="1871663"/>
            <a:chOff x="676" y="1752"/>
            <a:chExt cx="1750" cy="1179"/>
          </a:xfrm>
        </p:grpSpPr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994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 flipV="1">
              <a:off x="676" y="2115"/>
              <a:ext cx="17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1992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793" y="211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76" y="2251"/>
              <a:ext cx="272" cy="31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/>
                <a:t>…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68" y="1752"/>
              <a:ext cx="479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1713" y="1752"/>
              <a:ext cx="55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2280" name="Text Box 24"/>
            <p:cNvSpPr txBox="1">
              <a:spLocks noChangeArrowheads="1"/>
            </p:cNvSpPr>
            <p:nvPr/>
          </p:nvSpPr>
          <p:spPr bwMode="auto">
            <a:xfrm>
              <a:off x="974" y="2251"/>
              <a:ext cx="145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2281" name="Text Box 25"/>
            <p:cNvSpPr txBox="1">
              <a:spLocks noChangeArrowheads="1"/>
            </p:cNvSpPr>
            <p:nvPr/>
          </p:nvSpPr>
          <p:spPr bwMode="auto">
            <a:xfrm>
              <a:off x="696" y="2744"/>
              <a:ext cx="253" cy="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grpSp>
          <p:nvGrpSpPr>
            <p:cNvPr id="352282" name="Group 26"/>
            <p:cNvGrpSpPr/>
            <p:nvPr/>
          </p:nvGrpSpPr>
          <p:grpSpPr bwMode="auto">
            <a:xfrm>
              <a:off x="1007" y="2573"/>
              <a:ext cx="144" cy="144"/>
              <a:chOff x="2208" y="3072"/>
              <a:chExt cx="144" cy="144"/>
            </a:xfrm>
          </p:grpSpPr>
          <p:sp>
            <p:nvSpPr>
              <p:cNvPr id="352283" name="Oval 27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994" y="2840"/>
              <a:ext cx="13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108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>
              <a:off x="108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89" name="Group 33"/>
            <p:cNvGrpSpPr/>
            <p:nvPr/>
          </p:nvGrpSpPr>
          <p:grpSpPr bwMode="auto">
            <a:xfrm>
              <a:off x="1174" y="2573"/>
              <a:ext cx="144" cy="144"/>
              <a:chOff x="2208" y="3072"/>
              <a:chExt cx="144" cy="144"/>
            </a:xfrm>
          </p:grpSpPr>
          <p:sp>
            <p:nvSpPr>
              <p:cNvPr id="352290" name="Oval 3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1" name="Line 3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2" name="Line 3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>
              <a:off x="1247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1247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95" name="Group 39"/>
            <p:cNvGrpSpPr/>
            <p:nvPr/>
          </p:nvGrpSpPr>
          <p:grpSpPr bwMode="auto">
            <a:xfrm>
              <a:off x="1355" y="2573"/>
              <a:ext cx="144" cy="144"/>
              <a:chOff x="2208" y="3072"/>
              <a:chExt cx="144" cy="144"/>
            </a:xfrm>
          </p:grpSpPr>
          <p:sp>
            <p:nvSpPr>
              <p:cNvPr id="352296" name="Oval 4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7" name="Line 4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1428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1428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1" name="Group 45"/>
            <p:cNvGrpSpPr/>
            <p:nvPr/>
          </p:nvGrpSpPr>
          <p:grpSpPr bwMode="auto">
            <a:xfrm>
              <a:off x="1537" y="2573"/>
              <a:ext cx="144" cy="144"/>
              <a:chOff x="2208" y="3072"/>
              <a:chExt cx="144" cy="144"/>
            </a:xfrm>
          </p:grpSpPr>
          <p:sp>
            <p:nvSpPr>
              <p:cNvPr id="352302" name="Oval 46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3" name="Line 47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>
              <a:off x="161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>
              <a:off x="161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7" name="Group 51"/>
            <p:cNvGrpSpPr/>
            <p:nvPr/>
          </p:nvGrpSpPr>
          <p:grpSpPr bwMode="auto">
            <a:xfrm>
              <a:off x="1718" y="2573"/>
              <a:ext cx="144" cy="144"/>
              <a:chOff x="2208" y="3072"/>
              <a:chExt cx="144" cy="144"/>
            </a:xfrm>
          </p:grpSpPr>
          <p:sp>
            <p:nvSpPr>
              <p:cNvPr id="352308" name="Oval 52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9" name="Line 53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0" name="Line 54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>
              <a:off x="1791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>
              <a:off x="1791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3" name="Group 57"/>
            <p:cNvGrpSpPr/>
            <p:nvPr/>
          </p:nvGrpSpPr>
          <p:grpSpPr bwMode="auto">
            <a:xfrm>
              <a:off x="1900" y="2573"/>
              <a:ext cx="144" cy="144"/>
              <a:chOff x="2208" y="3072"/>
              <a:chExt cx="144" cy="144"/>
            </a:xfrm>
          </p:grpSpPr>
          <p:sp>
            <p:nvSpPr>
              <p:cNvPr id="352314" name="Oval 58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15" name="Line 59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6" name="Line 60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>
              <a:off x="1973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>
              <a:off x="1973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9" name="Group 63"/>
            <p:cNvGrpSpPr/>
            <p:nvPr/>
          </p:nvGrpSpPr>
          <p:grpSpPr bwMode="auto">
            <a:xfrm>
              <a:off x="2081" y="2573"/>
              <a:ext cx="144" cy="144"/>
              <a:chOff x="2208" y="3072"/>
              <a:chExt cx="144" cy="144"/>
            </a:xfrm>
          </p:grpSpPr>
          <p:sp>
            <p:nvSpPr>
              <p:cNvPr id="352320" name="Oval 6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1" name="Line 6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2" name="Line 6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>
              <a:off x="2154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>
              <a:off x="2154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25" name="Group 69"/>
            <p:cNvGrpSpPr/>
            <p:nvPr/>
          </p:nvGrpSpPr>
          <p:grpSpPr bwMode="auto">
            <a:xfrm>
              <a:off x="2263" y="2573"/>
              <a:ext cx="144" cy="144"/>
              <a:chOff x="2208" y="3072"/>
              <a:chExt cx="144" cy="144"/>
            </a:xfrm>
          </p:grpSpPr>
          <p:sp>
            <p:nvSpPr>
              <p:cNvPr id="352326" name="Oval 7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7" name="Line 7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8" name="Line 7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>
              <a:off x="2336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>
              <a:off x="2336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948" y="2819"/>
              <a:ext cx="46" cy="4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3203723" y="2270363"/>
            <a:ext cx="568875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接收</a:t>
            </a:r>
            <a:r>
              <a:rPr lang="zh-CN" altLang="en-US" b="1" dirty="0" smtClean="0">
                <a:latin typeface="宋体" panose="02010600030101010101" pitchFamily="2" charset="-122"/>
              </a:rPr>
              <a:t>数据到外设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3491880" y="4099138"/>
            <a:ext cx="540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点亮</a:t>
            </a:r>
            <a:r>
              <a:rPr lang="en-US" altLang="zh-CN" b="1" dirty="0" smtClean="0">
                <a:latin typeface="宋体" panose="02010600030101010101" pitchFamily="2" charset="-122"/>
              </a:rPr>
              <a:t>0#</a:t>
            </a:r>
            <a:r>
              <a:rPr lang="zh-CN" altLang="en-US" b="1" dirty="0" smtClean="0">
                <a:latin typeface="宋体" panose="02010600030101010101" pitchFamily="2" charset="-122"/>
              </a:rPr>
              <a:t>灯时，数据口的值应为</a:t>
            </a:r>
            <a:r>
              <a:rPr lang="en-US" altLang="zh-CN" b="1" dirty="0" smtClean="0">
                <a:latin typeface="宋体" panose="02010600030101010101" pitchFamily="2" charset="-122"/>
              </a:rPr>
              <a:t>0xFE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7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/>
      <p:bldP spid="352262" grpId="0"/>
      <p:bldP spid="352270" grpId="0"/>
      <p:bldP spid="352271" grpId="0"/>
      <p:bldP spid="79" grpId="0"/>
      <p:bldP spid="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C84-7FF9-4760-82C8-8C6DB5D46440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§7.5  </a:t>
            </a:r>
            <a:r>
              <a:rPr lang="zh-CN" altLang="en-US" sz="3200" b="1" dirty="0">
                <a:latin typeface="宋体" panose="02010600030101010101" pitchFamily="2" charset="-122"/>
              </a:rPr>
              <a:t>程序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中断的概念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17" name="Text Box 149"/>
          <p:cNvSpPr txBox="1">
            <a:spLocks noChangeArrowheads="1"/>
          </p:cNvSpPr>
          <p:nvPr/>
        </p:nvSpPr>
        <p:spPr bwMode="auto">
          <a:xfrm>
            <a:off x="179388" y="1498321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外设产生的请求事件，处理</a:t>
            </a:r>
            <a:r>
              <a:rPr lang="zh-CN" altLang="en-US" b="1" spc="-100" dirty="0">
                <a:latin typeface="宋体" panose="02010600030101010101" pitchFamily="2" charset="-122"/>
              </a:rPr>
              <a:t>事件时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的程序控制流改变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9389" y="1943190"/>
            <a:ext cx="4644578" cy="45135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884680" indent="-18846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、程序中断方式的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控制流程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1500"/>
              </a:spcBef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3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2513484" y="3356992"/>
            <a:ext cx="64511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 smtClean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由硬件实现，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处理及返回</a:t>
            </a:r>
            <a:r>
              <a:rPr lang="zh-CN" altLang="en-US" b="1" dirty="0" smtClean="0">
                <a:latin typeface="宋体" panose="02010600030101010101" pitchFamily="2" charset="-122"/>
              </a:rPr>
              <a:t>由软件实现</a:t>
            </a:r>
            <a:endParaRPr lang="zh-CN" altLang="en-US" b="1" dirty="0"/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2915816" y="5877272"/>
            <a:ext cx="439248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时延＋</a:t>
            </a:r>
            <a:r>
              <a:rPr lang="zh-CN" altLang="en-US" b="1" dirty="0" smtClean="0">
                <a:latin typeface="宋体" panose="02010600030101010101" pitchFamily="2" charset="-122"/>
              </a:rPr>
              <a:t>中断程序执行时间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1516" y="3861146"/>
            <a:ext cx="6840885" cy="2016126"/>
            <a:chOff x="1331516" y="3861048"/>
            <a:chExt cx="6840885" cy="2016126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881783" y="4003923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368029" y="4219823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4" name="Rectangle 64"/>
            <p:cNvSpPr>
              <a:spLocks noChangeArrowheads="1"/>
            </p:cNvSpPr>
            <p:nvPr/>
          </p:nvSpPr>
          <p:spPr bwMode="auto">
            <a:xfrm>
              <a:off x="2915840" y="4076948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4931917" y="4508748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3274616" y="4076948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5694288" y="4076948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148064" y="4508748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471601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2915841" y="4148385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5465763" y="4148386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4931917" y="4579393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>
              <a:off x="687625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5693965" y="4148385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7856116" y="4076948"/>
              <a:ext cx="316284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7626126" y="4148385"/>
              <a:ext cx="228402" cy="4321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7856116" y="4148385"/>
              <a:ext cx="31628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1331516" y="5588248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220072" y="5732712"/>
              <a:ext cx="1609576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>
              <a:off x="3346054" y="4221411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932040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5220072" y="4653211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347641" y="5732712"/>
              <a:ext cx="1330275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30587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4677916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4394076" y="4724648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V="1">
              <a:off x="6829648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65416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7383487" y="5732712"/>
              <a:ext cx="788913" cy="1444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7092280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7380312" y="4653211"/>
              <a:ext cx="3175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78745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536408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694769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752432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11313" y="4148386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3346053" y="5804941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V="1">
              <a:off x="5220072" y="5804024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7383487" y="5804024"/>
              <a:ext cx="7889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65"/>
            <p:cNvSpPr>
              <a:spLocks noChangeArrowheads="1"/>
            </p:cNvSpPr>
            <p:nvPr/>
          </p:nvSpPr>
          <p:spPr bwMode="auto">
            <a:xfrm>
              <a:off x="7092280" y="4509120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7308427" y="4509120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V="1">
              <a:off x="7092280" y="4579393"/>
              <a:ext cx="546348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23479" y="2420888"/>
            <a:ext cx="684100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spc="-100" dirty="0">
                <a:latin typeface="宋体" panose="02010600030101010101" pitchFamily="2" charset="-122"/>
              </a:rPr>
              <a:t>设备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后，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程序；设备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才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数据、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68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317" grpId="0"/>
      <p:bldP spid="37" grpId="0"/>
      <p:bldP spid="79" grpId="0"/>
      <p:bldP spid="90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9513" y="332656"/>
            <a:ext cx="7686228" cy="62093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中断的类型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可屏蔽中断与不可屏蔽中断：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基于请求的紧急程度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处理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返回方式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向量中断与非向量中断：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基于响应的实现方法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识别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事件类型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获得处理程序入口地址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*单重中断与多重中断：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基于处理过程能否重叠</a:t>
            </a:r>
            <a:r>
              <a:rPr lang="en-US" altLang="zh-CN" sz="2000" b="1" dirty="0">
                <a:latin typeface="宋体" panose="02010600030101010101" pitchFamily="2" charset="-122"/>
              </a:rPr>
              <a:t>)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0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61" name="Text Box 176"/>
          <p:cNvSpPr txBox="1">
            <a:spLocks noChangeArrowheads="1"/>
          </p:cNvSpPr>
          <p:nvPr/>
        </p:nvSpPr>
        <p:spPr bwMode="auto">
          <a:xfrm>
            <a:off x="1980851" y="5392465"/>
            <a:ext cx="7021029" cy="11356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响应时</a:t>
            </a:r>
            <a:r>
              <a:rPr lang="zh-CN" altLang="en-US" b="1" dirty="0">
                <a:latin typeface="宋体" panose="02010600030101010101" pitchFamily="2" charset="-122"/>
              </a:rPr>
              <a:t>为单重</a:t>
            </a:r>
            <a:r>
              <a:rPr lang="zh-CN" altLang="en-US" b="1" dirty="0" smtClean="0">
                <a:latin typeface="宋体" panose="02010600030101010101" pitchFamily="2" charset="-122"/>
              </a:rPr>
              <a:t>方式，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处理时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为多重方式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611630" indent="-1611630"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├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←针对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INTR</a:t>
            </a:r>
          </a:p>
          <a:p>
            <a:pPr marL="1611630" indent="-1611630"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NMI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为多重方式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相对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INTR)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62" name="Text Box 176"/>
          <p:cNvSpPr txBox="1">
            <a:spLocks noChangeArrowheads="1"/>
          </p:cNvSpPr>
          <p:nvPr/>
        </p:nvSpPr>
        <p:spPr bwMode="auto">
          <a:xfrm>
            <a:off x="1979587" y="5827330"/>
            <a:ext cx="34552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服务程序中可修改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位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97D1-EB9C-4983-85E8-0CD28432B761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2555776" y="1218818"/>
            <a:ext cx="64461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多个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当前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当前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结束时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←外设很慢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2555776" y="1700808"/>
            <a:ext cx="63187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下条指令、或终止程序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不可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屏蔽中断才会有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3204863" y="2132856"/>
            <a:ext cx="57596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PSR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中设置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IF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位，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ISA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中设置开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关中断指令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47687" y="4509120"/>
            <a:ext cx="4305226" cy="942868"/>
            <a:chOff x="447687" y="2421696"/>
            <a:chExt cx="4305226" cy="942868"/>
          </a:xfrm>
        </p:grpSpPr>
        <p:sp>
          <p:nvSpPr>
            <p:cNvPr id="127" name="Text Box 81"/>
            <p:cNvSpPr txBox="1">
              <a:spLocks noChangeArrowheads="1"/>
            </p:cNvSpPr>
            <p:nvPr/>
          </p:nvSpPr>
          <p:spPr bwMode="auto">
            <a:xfrm>
              <a:off x="4644901" y="3147076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403647" y="2421696"/>
              <a:ext cx="2628305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B(B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比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更紧急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 flipV="1">
              <a:off x="1403648" y="3212168"/>
              <a:ext cx="288032" cy="1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8"/>
            <p:cNvSpPr>
              <a:spLocks noChangeShapeType="1"/>
            </p:cNvSpPr>
            <p:nvPr/>
          </p:nvSpPr>
          <p:spPr bwMode="auto">
            <a:xfrm>
              <a:off x="4283398" y="321216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058568" y="2853724"/>
              <a:ext cx="144016" cy="38018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72"/>
            <p:cNvSpPr>
              <a:spLocks noChangeShapeType="1"/>
            </p:cNvSpPr>
            <p:nvPr/>
          </p:nvSpPr>
          <p:spPr bwMode="auto">
            <a:xfrm flipV="1">
              <a:off x="3347864" y="2853705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75"/>
            <p:cNvSpPr txBox="1">
              <a:spLocks noChangeArrowheads="1"/>
            </p:cNvSpPr>
            <p:nvPr/>
          </p:nvSpPr>
          <p:spPr bwMode="auto">
            <a:xfrm>
              <a:off x="3346600" y="285289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1619672" y="2708796"/>
              <a:ext cx="0" cy="4312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1403648" y="3284984"/>
              <a:ext cx="3239095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0"/>
            <p:cNvSpPr>
              <a:spLocks noChangeShapeType="1"/>
            </p:cNvSpPr>
            <p:nvPr/>
          </p:nvSpPr>
          <p:spPr bwMode="auto">
            <a:xfrm flipV="1">
              <a:off x="3203848" y="285293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1"/>
            <p:cNvSpPr>
              <a:spLocks noChangeShapeType="1"/>
            </p:cNvSpPr>
            <p:nvPr/>
          </p:nvSpPr>
          <p:spPr bwMode="auto">
            <a:xfrm>
              <a:off x="4138688" y="2852896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5"/>
            <p:cNvSpPr txBox="1">
              <a:spLocks noChangeArrowheads="1"/>
            </p:cNvSpPr>
            <p:nvPr/>
          </p:nvSpPr>
          <p:spPr bwMode="auto">
            <a:xfrm>
              <a:off x="447687" y="2780928"/>
              <a:ext cx="955961" cy="54016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145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1906118" y="2852129"/>
              <a:ext cx="1043560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Line 76"/>
            <p:cNvSpPr>
              <a:spLocks noChangeShapeType="1"/>
            </p:cNvSpPr>
            <p:nvPr/>
          </p:nvSpPr>
          <p:spPr bwMode="auto">
            <a:xfrm flipV="1">
              <a:off x="1817068" y="2852936"/>
              <a:ext cx="1242764" cy="157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/>
            <p:cNvSpPr>
              <a:spLocks noChangeShapeType="1"/>
            </p:cNvSpPr>
            <p:nvPr/>
          </p:nvSpPr>
          <p:spPr bwMode="auto">
            <a:xfrm flipV="1">
              <a:off x="1691680" y="2851805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7"/>
            <p:cNvSpPr>
              <a:spLocks noChangeShapeType="1"/>
            </p:cNvSpPr>
            <p:nvPr/>
          </p:nvSpPr>
          <p:spPr bwMode="auto">
            <a:xfrm>
              <a:off x="2339752" y="2673077"/>
              <a:ext cx="0" cy="142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148064" y="4437112"/>
            <a:ext cx="3780420" cy="1008768"/>
            <a:chOff x="5148064" y="2349688"/>
            <a:chExt cx="3780420" cy="1008768"/>
          </a:xfrm>
        </p:grpSpPr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5174567" y="2349688"/>
              <a:ext cx="1412393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5148064" y="3212168"/>
              <a:ext cx="358776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459862" y="3212976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7379048" y="2492896"/>
              <a:ext cx="144016" cy="3592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2"/>
            <p:cNvSpPr>
              <a:spLocks noChangeShapeType="1"/>
            </p:cNvSpPr>
            <p:nvPr/>
          </p:nvSpPr>
          <p:spPr bwMode="auto">
            <a:xfrm flipV="1">
              <a:off x="6586960" y="2492896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75"/>
            <p:cNvSpPr txBox="1">
              <a:spLocks noChangeArrowheads="1"/>
            </p:cNvSpPr>
            <p:nvPr/>
          </p:nvSpPr>
          <p:spPr bwMode="auto">
            <a:xfrm>
              <a:off x="7523064" y="2853705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7523064" y="2853704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7"/>
            <p:cNvSpPr>
              <a:spLocks noChangeShapeType="1"/>
            </p:cNvSpPr>
            <p:nvPr/>
          </p:nvSpPr>
          <p:spPr bwMode="auto">
            <a:xfrm>
              <a:off x="5434832" y="2637804"/>
              <a:ext cx="0" cy="5030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5148064" y="3284737"/>
              <a:ext cx="3671143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0"/>
            <p:cNvSpPr>
              <a:spLocks noChangeShapeType="1"/>
            </p:cNvSpPr>
            <p:nvPr/>
          </p:nvSpPr>
          <p:spPr bwMode="auto">
            <a:xfrm flipV="1">
              <a:off x="6442944" y="249289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1"/>
            <p:cNvSpPr>
              <a:spLocks noChangeShapeType="1"/>
            </p:cNvSpPr>
            <p:nvPr/>
          </p:nvSpPr>
          <p:spPr bwMode="auto">
            <a:xfrm>
              <a:off x="8315152" y="2853704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75"/>
            <p:cNvSpPr txBox="1">
              <a:spLocks noChangeArrowheads="1"/>
            </p:cNvSpPr>
            <p:nvPr/>
          </p:nvSpPr>
          <p:spPr bwMode="auto">
            <a:xfrm>
              <a:off x="6658968" y="2492896"/>
              <a:ext cx="613345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5650856" y="285293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5650856" y="2852936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V="1">
              <a:off x="5506840" y="2852613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6370936" y="2637804"/>
              <a:ext cx="0" cy="1790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820472" y="3140968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6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线形标注 2 48"/>
          <p:cNvSpPr/>
          <p:nvPr/>
        </p:nvSpPr>
        <p:spPr bwMode="auto">
          <a:xfrm>
            <a:off x="4211960" y="493272"/>
            <a:ext cx="3277752" cy="271432"/>
          </a:xfrm>
          <a:prstGeom prst="borderCallout2">
            <a:avLst>
              <a:gd name="adj1" fmla="val 53578"/>
              <a:gd name="adj2" fmla="val 99572"/>
              <a:gd name="adj3" fmla="val 51849"/>
              <a:gd name="adj4" fmla="val 106991"/>
              <a:gd name="adj5" fmla="val 165772"/>
              <a:gd name="adj6" fmla="val 9522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I/O</a:t>
            </a:r>
            <a:r>
              <a:rPr lang="zh-CN" altLang="en-US" sz="1800" b="1" dirty="0" smtClean="0">
                <a:latin typeface="+mn-ea"/>
                <a:ea typeface="+mn-ea"/>
              </a:rPr>
              <a:t>中断请求∈可屏蔽中断请求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0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450">
            <a:hlinkClick r:id="rId5" action="ppaction://hlinkpres?slideindex=8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316416" y="98142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线形标注 2 52"/>
          <p:cNvSpPr/>
          <p:nvPr/>
        </p:nvSpPr>
        <p:spPr bwMode="auto">
          <a:xfrm>
            <a:off x="3203848" y="493272"/>
            <a:ext cx="782439" cy="271432"/>
          </a:xfrm>
          <a:prstGeom prst="borderCallout2">
            <a:avLst>
              <a:gd name="adj1" fmla="val 50069"/>
              <a:gd name="adj2" fmla="val 189"/>
              <a:gd name="adj3" fmla="val 48340"/>
              <a:gd name="adj4" fmla="val -6051"/>
              <a:gd name="adj5" fmla="val 148227"/>
              <a:gd name="adj6" fmla="val -2264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仅</a:t>
            </a:r>
            <a:r>
              <a:rPr lang="en-US" altLang="zh-CN" sz="1800" b="1" dirty="0" smtClean="0">
                <a:latin typeface="+mn-ea"/>
                <a:ea typeface="+mn-ea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</a:rPr>
              <a:t>个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4" name="Text Box 82"/>
          <p:cNvSpPr txBox="1">
            <a:spLocks noChangeArrowheads="1"/>
          </p:cNvSpPr>
          <p:nvPr/>
        </p:nvSpPr>
        <p:spPr bwMode="auto">
          <a:xfrm>
            <a:off x="5364089" y="3068960"/>
            <a:ext cx="345638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硬件操作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软件查询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查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调用子程序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62498" y="6031564"/>
            <a:ext cx="479632" cy="277756"/>
            <a:chOff x="5262498" y="6031564"/>
            <a:chExt cx="479632" cy="277756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V="1">
              <a:off x="5262498" y="6031564"/>
              <a:ext cx="452629" cy="102498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5262498" y="6134061"/>
              <a:ext cx="479632" cy="17525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21" grpId="0"/>
      <p:bldP spid="122" grpId="0"/>
      <p:bldP spid="123" grpId="0"/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71800" y="4653136"/>
            <a:ext cx="3924313" cy="720080"/>
            <a:chOff x="2771800" y="4653136"/>
            <a:chExt cx="3924313" cy="720080"/>
          </a:xfrm>
        </p:grpSpPr>
        <p:sp>
          <p:nvSpPr>
            <p:cNvPr id="17" name="Text Box 202"/>
            <p:cNvSpPr txBox="1">
              <a:spLocks noChangeArrowheads="1"/>
            </p:cNvSpPr>
            <p:nvPr/>
          </p:nvSpPr>
          <p:spPr bwMode="auto">
            <a:xfrm>
              <a:off x="2771800" y="4653136"/>
              <a:ext cx="1836204" cy="3419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5435402" y="5031290"/>
              <a:ext cx="1260711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202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1260017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512" y="367496"/>
            <a:ext cx="8785225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、中断的过程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*中断响应：</a:t>
            </a:r>
            <a:r>
              <a:rPr lang="zh-CN" altLang="en-US" b="1" dirty="0" smtClean="0">
                <a:latin typeface="宋体" panose="02010600030101010101" pitchFamily="2" charset="-122"/>
              </a:rPr>
              <a:t>需完成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任务，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的中断</a:t>
            </a:r>
            <a:r>
              <a:rPr lang="zh-CN" altLang="en-US" b="1" dirty="0" smtClean="0">
                <a:latin typeface="宋体" panose="02010600030101010101" pitchFamily="2" charset="-122"/>
              </a:rPr>
              <a:t>机构实现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⑴保存断点及程序状态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⑵关中断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⑶识别事件类型并转入处理程序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b="1" dirty="0" smtClean="0">
                <a:latin typeface="宋体" panose="02010600030101010101" pitchFamily="2" charset="-122"/>
              </a:rPr>
              <a:t>包括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个子任务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b="1" spc="-150" dirty="0" smtClean="0">
                <a:latin typeface="宋体" panose="02010600030101010101" pitchFamily="2" charset="-122"/>
              </a:rPr>
              <a:t>①识别中断源，②</a:t>
            </a:r>
            <a:r>
              <a:rPr lang="zh-CN" altLang="en-US" b="1" spc="-150" dirty="0">
                <a:latin typeface="宋体" panose="02010600030101010101" pitchFamily="2" charset="-122"/>
              </a:rPr>
              <a:t>获得处理程序入口</a:t>
            </a:r>
            <a:r>
              <a:rPr lang="zh-CN" altLang="en-US" b="1" spc="-150" dirty="0" smtClean="0">
                <a:latin typeface="宋体" panose="02010600030101010101" pitchFamily="2" charset="-122"/>
              </a:rPr>
              <a:t>地址，③</a:t>
            </a:r>
            <a:r>
              <a:rPr lang="en-US" altLang="zh-CN" b="1" spc="-150" dirty="0" smtClean="0">
                <a:latin typeface="宋体" panose="02010600030101010101" pitchFamily="2" charset="-122"/>
              </a:rPr>
              <a:t>PC</a:t>
            </a:r>
            <a:r>
              <a:rPr lang="zh-CN" altLang="en-US" b="1" spc="-150" dirty="0" smtClean="0">
                <a:latin typeface="宋体" panose="02010600030101010101" pitchFamily="2" charset="-122"/>
              </a:rPr>
              <a:t>←入口地址</a:t>
            </a:r>
            <a:endParaRPr lang="zh-CN" altLang="en-US" b="1" spc="-15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91" name="Text Box 149"/>
          <p:cNvSpPr txBox="1">
            <a:spLocks noChangeArrowheads="1"/>
          </p:cNvSpPr>
          <p:nvPr/>
        </p:nvSpPr>
        <p:spPr bwMode="auto">
          <a:xfrm>
            <a:off x="179512" y="1689481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用后援寄存器堆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栈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保存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spc="-100" dirty="0">
                <a:latin typeface="宋体" panose="02010600030101010101" pitchFamily="2" charset="-122"/>
              </a:rPr>
              <a:t>及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←返回到下条指令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179263" y="4077072"/>
            <a:ext cx="8785225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向量方式实现：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INTR—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得</a:t>
            </a:r>
            <a:r>
              <a:rPr lang="en-US" altLang="zh-CN" sz="1800" b="1" i="1" dirty="0"/>
              <a:t>x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、访</a:t>
            </a:r>
            <a:r>
              <a:rPr lang="zh-CN" altLang="en-US" b="1" dirty="0"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得</a:t>
            </a:r>
            <a:r>
              <a:rPr lang="en-US" altLang="zh-CN" sz="1800" b="1" i="1" dirty="0" smtClean="0">
                <a:latin typeface="+mn-lt"/>
              </a:rPr>
              <a:t>y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en-US" altLang="zh-CN" b="1" i="1" dirty="0" smtClean="0"/>
              <a:t>y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NMI—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 smtClean="0">
                <a:latin typeface="+mn-lt"/>
              </a:rPr>
              <a:t>x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＝常数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latin typeface="宋体" panose="02010600030101010101" pitchFamily="2" charset="-122"/>
              </a:rPr>
              <a:t>访</a:t>
            </a:r>
            <a:r>
              <a:rPr lang="zh-CN" altLang="en-US" b="1" dirty="0"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得</a:t>
            </a:r>
            <a:r>
              <a:rPr lang="en-US" altLang="zh-CN" sz="1800" b="1" i="1" dirty="0" smtClean="0">
                <a:latin typeface="+mn-lt"/>
              </a:rPr>
              <a:t>y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en-US" altLang="zh-CN" b="1" i="1" dirty="0" smtClean="0"/>
              <a:t>y</a:t>
            </a:r>
            <a:endParaRPr lang="en-US" altLang="zh-CN" b="1" i="1" dirty="0"/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179512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非向量方式实现：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←常数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←①②在处理程序中完成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6299946" y="4309696"/>
            <a:ext cx="792334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121233"/>
              <a:gd name="adj6" fmla="val -3849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查</a:t>
            </a:r>
            <a:r>
              <a:rPr lang="en-US" altLang="zh-CN" sz="1800" b="1" dirty="0" smtClean="0">
                <a:latin typeface="+mn-ea"/>
                <a:ea typeface="+mn-ea"/>
              </a:rPr>
              <a:t>IVT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4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9"/>
          <p:cNvSpPr txBox="1">
            <a:spLocks noChangeArrowheads="1"/>
          </p:cNvSpPr>
          <p:nvPr/>
        </p:nvSpPr>
        <p:spPr bwMode="auto">
          <a:xfrm>
            <a:off x="179263" y="2650449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←阻塞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INTR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事件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9" name="线形标注 2 18"/>
          <p:cNvSpPr/>
          <p:nvPr/>
        </p:nvSpPr>
        <p:spPr bwMode="auto">
          <a:xfrm>
            <a:off x="4067943" y="4293096"/>
            <a:ext cx="1008113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121233"/>
              <a:gd name="adj6" fmla="val -3849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</a:rPr>
              <a:t>发出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8" grpId="0"/>
      <p:bldP spid="99" grpId="0"/>
      <p:bldP spid="13" grpId="0" animBg="1"/>
      <p:bldP spid="1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1" y="332656"/>
            <a:ext cx="6507832" cy="251145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软件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传送控制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何时传、如何传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实现：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1268760"/>
            <a:ext cx="8812213" cy="108952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相关内容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latin typeface="宋体" panose="02010600030101010101" pitchFamily="2" charset="-122"/>
              </a:rPr>
              <a:t>的工作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协调</a:t>
            </a:r>
            <a:r>
              <a:rPr lang="zh-CN" altLang="en-US" b="1" dirty="0" smtClean="0">
                <a:latin typeface="宋体" panose="02010600030101010101" pitchFamily="2" charset="-122"/>
              </a:rPr>
              <a:t>、传送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传送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的信息类型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数据、状态、命令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2780928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指令：</a:t>
            </a:r>
            <a:r>
              <a:rPr lang="en-US" altLang="zh-CN" b="1" dirty="0" smtClean="0">
                <a:latin typeface="宋体" panose="02010600030101010101" pitchFamily="2" charset="-122"/>
              </a:rPr>
              <a:t>ISA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指令系统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中的机器指令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47664" y="2276872"/>
            <a:ext cx="6912768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程序，或通道指令、通道程序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可选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403648" y="3334926"/>
            <a:ext cx="4824536" cy="1318210"/>
            <a:chOff x="1187624" y="2758862"/>
            <a:chExt cx="4824536" cy="13182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9792" y="2758961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187624" y="2758862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80880" y="2758961"/>
              <a:ext cx="100647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7355" y="2758961"/>
              <a:ext cx="122480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23728" y="3068960"/>
              <a:ext cx="3888432" cy="100811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操作类型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输入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表示传送目标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设备地址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表示传送的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类型及内容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9912" y="1196752"/>
            <a:ext cx="2880320" cy="720080"/>
            <a:chOff x="3779912" y="1196752"/>
            <a:chExt cx="2880320" cy="720080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4716016" y="1196752"/>
              <a:ext cx="576064" cy="216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938639" y="1196752"/>
              <a:ext cx="721593" cy="216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1700808"/>
              <a:ext cx="733698" cy="216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512" y="4653136"/>
            <a:ext cx="8812212" cy="84484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通道指令：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dirty="0" smtClean="0">
                <a:latin typeface="宋体" panose="02010600030101010101" pitchFamily="2" charset="-122"/>
              </a:rPr>
              <a:t>所执行的指令，与</a:t>
            </a:r>
            <a:r>
              <a:rPr lang="en-US" altLang="zh-CN" b="1" dirty="0" smtClean="0">
                <a:latin typeface="宋体" panose="02010600030101010101" pitchFamily="2" charset="-122"/>
              </a:rPr>
              <a:t>ISA</a:t>
            </a:r>
            <a:r>
              <a:rPr lang="zh-CN" altLang="en-US" b="1" dirty="0" smtClean="0">
                <a:latin typeface="宋体" panose="02010600030101010101" pitchFamily="2" charset="-122"/>
              </a:rPr>
              <a:t>无关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←通道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方式的传送</a:t>
            </a:r>
            <a:r>
              <a:rPr lang="zh-CN" altLang="en-US" sz="1800" b="1" dirty="0">
                <a:latin typeface="宋体" panose="02010600030101010101" pitchFamily="2" charset="-122"/>
              </a:rPr>
              <a:t>控制部件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79512" y="5429144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设备驱动程序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b="1" u="sng" dirty="0" smtClean="0">
                <a:latin typeface="宋体" panose="02010600030101010101" pitchFamily="2" charset="-122"/>
                <a:ea typeface="+mn-ea"/>
              </a:rPr>
              <a:t>程序段</a:t>
            </a:r>
            <a:r>
              <a:rPr lang="zh-CN" altLang="en-US" b="1" dirty="0" smtClean="0">
                <a:latin typeface="宋体" panose="02010600030101010101" pitchFamily="2" charset="-122"/>
                <a:ea typeface="+mn-ea"/>
              </a:rPr>
              <a:t>包括</a:t>
            </a:r>
            <a:r>
              <a:rPr lang="zh-CN" altLang="zh-CN" b="1" dirty="0" smtClean="0">
                <a:latin typeface="+mn-ea"/>
                <a:ea typeface="+mn-ea"/>
              </a:rPr>
              <a:t>初始化、</a:t>
            </a:r>
            <a:r>
              <a:rPr lang="zh-CN" altLang="zh-CN" b="1" dirty="0">
                <a:latin typeface="+mn-ea"/>
                <a:ea typeface="+mn-ea"/>
              </a:rPr>
              <a:t>主</a:t>
            </a:r>
            <a:r>
              <a:rPr lang="zh-CN" altLang="zh-CN" b="1" dirty="0" smtClean="0">
                <a:latin typeface="+mn-ea"/>
                <a:ea typeface="+mn-ea"/>
              </a:rPr>
              <a:t>控、传送处理、退出等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13" grpId="0" bldLvl="0"/>
      <p:bldP spid="32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179389" y="317789"/>
            <a:ext cx="7128916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*中断处理：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执行中断处理程序实现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程序结构的组织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中断返回指令的功能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" name="Text Box 338"/>
          <p:cNvSpPr txBox="1">
            <a:spLocks noChangeArrowheads="1"/>
          </p:cNvSpPr>
          <p:nvPr/>
        </p:nvSpPr>
        <p:spPr bwMode="auto">
          <a:xfrm>
            <a:off x="3275857" y="764704"/>
            <a:ext cx="568863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只</a:t>
            </a:r>
            <a:r>
              <a:rPr lang="zh-CN" altLang="en-US" b="1" dirty="0" smtClean="0">
                <a:latin typeface="宋体" panose="02010600030101010101" pitchFamily="2" charset="-122"/>
              </a:rPr>
              <a:t>传送一个数据，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不</a:t>
            </a:r>
            <a:r>
              <a:rPr lang="zh-CN" altLang="en-US" b="1" dirty="0" smtClean="0">
                <a:latin typeface="宋体" panose="02010600030101010101" pitchFamily="2" charset="-122"/>
              </a:rPr>
              <a:t>破坏现场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(GPRs)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多重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中断时需要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940153" y="2130455"/>
            <a:ext cx="2016223" cy="3672408"/>
            <a:chOff x="4932040" y="2562503"/>
            <a:chExt cx="2016223" cy="3672408"/>
          </a:xfrm>
        </p:grpSpPr>
        <p:cxnSp>
          <p:nvCxnSpPr>
            <p:cNvPr id="27" name="直接箭头连接符 26"/>
            <p:cNvCxnSpPr>
              <a:endCxn id="43" idx="0"/>
            </p:cNvCxnSpPr>
            <p:nvPr/>
          </p:nvCxnSpPr>
          <p:spPr bwMode="auto">
            <a:xfrm>
              <a:off x="5935787" y="2562503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Text Box 380"/>
            <p:cNvSpPr txBox="1">
              <a:spLocks noChangeArrowheads="1"/>
            </p:cNvSpPr>
            <p:nvPr/>
          </p:nvSpPr>
          <p:spPr bwMode="auto">
            <a:xfrm>
              <a:off x="5362377" y="3789040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Text Box 382"/>
            <p:cNvSpPr txBox="1">
              <a:spLocks noChangeArrowheads="1"/>
            </p:cNvSpPr>
            <p:nvPr/>
          </p:nvSpPr>
          <p:spPr bwMode="auto">
            <a:xfrm>
              <a:off x="4932040" y="2778526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383"/>
            <p:cNvSpPr txBox="1">
              <a:spLocks noChangeArrowheads="1"/>
            </p:cNvSpPr>
            <p:nvPr/>
          </p:nvSpPr>
          <p:spPr bwMode="auto">
            <a:xfrm>
              <a:off x="5362377" y="4293096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385"/>
            <p:cNvSpPr txBox="1">
              <a:spLocks noChangeArrowheads="1"/>
            </p:cNvSpPr>
            <p:nvPr/>
          </p:nvSpPr>
          <p:spPr bwMode="auto">
            <a:xfrm>
              <a:off x="5362377" y="5949280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43" idx="2"/>
              <a:endCxn id="61" idx="0"/>
            </p:cNvCxnSpPr>
            <p:nvPr/>
          </p:nvCxnSpPr>
          <p:spPr bwMode="auto">
            <a:xfrm>
              <a:off x="5940152" y="306895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7" name="直接箭头连接符 56"/>
            <p:cNvCxnSpPr>
              <a:stCxn id="41" idx="2"/>
              <a:endCxn id="44" idx="0"/>
            </p:cNvCxnSpPr>
            <p:nvPr/>
          </p:nvCxnSpPr>
          <p:spPr bwMode="auto">
            <a:xfrm>
              <a:off x="5939297" y="4074671"/>
              <a:ext cx="0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8" name="Text Box 380"/>
            <p:cNvSpPr txBox="1">
              <a:spLocks noChangeArrowheads="1"/>
            </p:cNvSpPr>
            <p:nvPr/>
          </p:nvSpPr>
          <p:spPr bwMode="auto">
            <a:xfrm>
              <a:off x="5362377" y="4941168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关中断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>
              <a:stCxn id="44" idx="2"/>
              <a:endCxn id="58" idx="0"/>
            </p:cNvCxnSpPr>
            <p:nvPr/>
          </p:nvCxnSpPr>
          <p:spPr bwMode="auto">
            <a:xfrm>
              <a:off x="5939297" y="4723309"/>
              <a:ext cx="0" cy="2178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直接箭头连接符 59"/>
            <p:cNvCxnSpPr>
              <a:stCxn id="58" idx="2"/>
              <a:endCxn id="65" idx="0"/>
            </p:cNvCxnSpPr>
            <p:nvPr/>
          </p:nvCxnSpPr>
          <p:spPr bwMode="auto">
            <a:xfrm>
              <a:off x="5939297" y="5226799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 Box 380"/>
            <p:cNvSpPr txBox="1">
              <a:spLocks noChangeArrowheads="1"/>
            </p:cNvSpPr>
            <p:nvPr/>
          </p:nvSpPr>
          <p:spPr bwMode="auto">
            <a:xfrm>
              <a:off x="5220072" y="3284984"/>
              <a:ext cx="1440160" cy="28563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置新屏蔽字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61" idx="2"/>
              <a:endCxn id="41" idx="0"/>
            </p:cNvCxnSpPr>
            <p:nvPr/>
          </p:nvCxnSpPr>
          <p:spPr bwMode="auto">
            <a:xfrm flipH="1">
              <a:off x="5939297" y="3570615"/>
              <a:ext cx="855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5" name="Text Box 382"/>
            <p:cNvSpPr txBox="1">
              <a:spLocks noChangeArrowheads="1"/>
            </p:cNvSpPr>
            <p:nvPr/>
          </p:nvSpPr>
          <p:spPr bwMode="auto">
            <a:xfrm>
              <a:off x="4932040" y="5442823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6" name="直接箭头连接符 65"/>
            <p:cNvCxnSpPr>
              <a:stCxn id="65" idx="2"/>
              <a:endCxn id="46" idx="0"/>
            </p:cNvCxnSpPr>
            <p:nvPr/>
          </p:nvCxnSpPr>
          <p:spPr bwMode="auto">
            <a:xfrm flipH="1">
              <a:off x="5939297" y="5733256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6" name="组合 105"/>
          <p:cNvGrpSpPr/>
          <p:nvPr/>
        </p:nvGrpSpPr>
        <p:grpSpPr>
          <a:xfrm>
            <a:off x="2987824" y="2132856"/>
            <a:ext cx="2016223" cy="3672408"/>
            <a:chOff x="1907704" y="2564904"/>
            <a:chExt cx="2016223" cy="3672408"/>
          </a:xfrm>
        </p:grpSpPr>
        <p:cxnSp>
          <p:nvCxnSpPr>
            <p:cNvPr id="69" name="直接箭头连接符 68"/>
            <p:cNvCxnSpPr>
              <a:endCxn id="71" idx="0"/>
            </p:cNvCxnSpPr>
            <p:nvPr/>
          </p:nvCxnSpPr>
          <p:spPr bwMode="auto">
            <a:xfrm>
              <a:off x="2911451" y="2564904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Text Box 382"/>
            <p:cNvSpPr txBox="1">
              <a:spLocks noChangeArrowheads="1"/>
            </p:cNvSpPr>
            <p:nvPr/>
          </p:nvSpPr>
          <p:spPr bwMode="auto">
            <a:xfrm>
              <a:off x="1907704" y="2780927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2" name="Text Box 383"/>
            <p:cNvSpPr txBox="1">
              <a:spLocks noChangeArrowheads="1"/>
            </p:cNvSpPr>
            <p:nvPr/>
          </p:nvSpPr>
          <p:spPr bwMode="auto">
            <a:xfrm>
              <a:off x="2338041" y="4295497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85"/>
            <p:cNvSpPr txBox="1">
              <a:spLocks noChangeArrowheads="1"/>
            </p:cNvSpPr>
            <p:nvPr/>
          </p:nvSpPr>
          <p:spPr bwMode="auto">
            <a:xfrm>
              <a:off x="2338041" y="5951681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 bwMode="auto">
            <a:xfrm flipH="1">
              <a:off x="2914961" y="3071360"/>
              <a:ext cx="855" cy="12241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7" name="直接箭头连接符 76"/>
            <p:cNvCxnSpPr>
              <a:stCxn id="72" idx="2"/>
              <a:endCxn id="81" idx="0"/>
            </p:cNvCxnSpPr>
            <p:nvPr/>
          </p:nvCxnSpPr>
          <p:spPr bwMode="auto">
            <a:xfrm>
              <a:off x="2914961" y="4725710"/>
              <a:ext cx="855" cy="7195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1" name="Text Box 382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>
              <a:stCxn id="81" idx="2"/>
              <a:endCxn id="73" idx="0"/>
            </p:cNvCxnSpPr>
            <p:nvPr/>
          </p:nvCxnSpPr>
          <p:spPr bwMode="auto">
            <a:xfrm flipH="1">
              <a:off x="2914961" y="5735657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1403648" y="1749198"/>
            <a:ext cx="7200800" cy="4053665"/>
            <a:chOff x="251520" y="2181246"/>
            <a:chExt cx="7200800" cy="4053665"/>
          </a:xfrm>
        </p:grpSpPr>
        <p:sp>
          <p:nvSpPr>
            <p:cNvPr id="15" name="Text Box 327"/>
            <p:cNvSpPr txBox="1">
              <a:spLocks noChangeArrowheads="1"/>
            </p:cNvSpPr>
            <p:nvPr/>
          </p:nvSpPr>
          <p:spPr bwMode="auto">
            <a:xfrm>
              <a:off x="251521" y="218124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响应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337"/>
            <p:cNvSpPr txBox="1">
              <a:spLocks noChangeArrowheads="1"/>
            </p:cNvSpPr>
            <p:nvPr/>
          </p:nvSpPr>
          <p:spPr bwMode="auto">
            <a:xfrm>
              <a:off x="1403350" y="2207265"/>
              <a:ext cx="6048970" cy="3576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保存断点及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，关中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断，识别中断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源并转入中断处理程序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左大括号 102"/>
            <p:cNvSpPr/>
            <p:nvPr/>
          </p:nvSpPr>
          <p:spPr bwMode="auto">
            <a:xfrm>
              <a:off x="1259632" y="2778526"/>
              <a:ext cx="108012" cy="3456385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259632" y="2204865"/>
              <a:ext cx="108012" cy="360040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32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中断处理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线形标注 2 108"/>
          <p:cNvSpPr/>
          <p:nvPr/>
        </p:nvSpPr>
        <p:spPr bwMode="auto">
          <a:xfrm>
            <a:off x="755576" y="2958144"/>
            <a:ext cx="1152128" cy="542864"/>
          </a:xfrm>
          <a:prstGeom prst="borderCallout2">
            <a:avLst>
              <a:gd name="adj1" fmla="val 51211"/>
              <a:gd name="adj2" fmla="val 99843"/>
              <a:gd name="adj3" fmla="val 51134"/>
              <a:gd name="adj4" fmla="val 114914"/>
              <a:gd name="adj5" fmla="val -53812"/>
              <a:gd name="adj6" fmla="val 19174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仅需存程序所用</a:t>
            </a:r>
            <a:r>
              <a:rPr lang="en-US" altLang="zh-CN" sz="1800" b="1" dirty="0" smtClean="0">
                <a:latin typeface="+mn-ea"/>
                <a:ea typeface="+mn-ea"/>
              </a:rPr>
              <a:t>REG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76056" y="2348879"/>
            <a:ext cx="432048" cy="2954730"/>
            <a:chOff x="4139952" y="2780927"/>
            <a:chExt cx="432048" cy="2954730"/>
          </a:xfrm>
        </p:grpSpPr>
        <p:sp>
          <p:nvSpPr>
            <p:cNvPr id="113" name="右大括号 112"/>
            <p:cNvSpPr/>
            <p:nvPr/>
          </p:nvSpPr>
          <p:spPr bwMode="auto">
            <a:xfrm>
              <a:off x="4139952" y="2780927"/>
              <a:ext cx="144016" cy="2954730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341"/>
            <p:cNvSpPr txBox="1">
              <a:spLocks noChangeArrowheads="1"/>
            </p:cNvSpPr>
            <p:nvPr/>
          </p:nvSpPr>
          <p:spPr bwMode="auto">
            <a:xfrm>
              <a:off x="4283645" y="3681946"/>
              <a:ext cx="288355" cy="133123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不响应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96336" y="3861048"/>
            <a:ext cx="864096" cy="432614"/>
            <a:chOff x="4139952" y="2780927"/>
            <a:chExt cx="864096" cy="432614"/>
          </a:xfrm>
        </p:grpSpPr>
        <p:sp>
          <p:nvSpPr>
            <p:cNvPr id="118" name="右大括号 117"/>
            <p:cNvSpPr/>
            <p:nvPr/>
          </p:nvSpPr>
          <p:spPr bwMode="auto">
            <a:xfrm>
              <a:off x="4139952" y="2780927"/>
              <a:ext cx="72008" cy="432614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41"/>
            <p:cNvSpPr txBox="1">
              <a:spLocks noChangeArrowheads="1"/>
            </p:cNvSpPr>
            <p:nvPr/>
          </p:nvSpPr>
          <p:spPr bwMode="auto">
            <a:xfrm>
              <a:off x="4283645" y="2780927"/>
              <a:ext cx="720403" cy="43021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可响应新请求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1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17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05"/>
          <p:cNvSpPr txBox="1">
            <a:spLocks noChangeArrowheads="1"/>
          </p:cNvSpPr>
          <p:nvPr/>
        </p:nvSpPr>
        <p:spPr bwMode="auto">
          <a:xfrm>
            <a:off x="3959871" y="5805264"/>
            <a:ext cx="43565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保存</a:t>
            </a:r>
            <a:r>
              <a:rPr lang="zh-CN" altLang="en-US" b="1" dirty="0">
                <a:latin typeface="宋体" panose="02010600030101010101" pitchFamily="2" charset="-122"/>
              </a:rPr>
              <a:t>断点及程序状态的逆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9" grpId="0" animBg="1"/>
      <p:bldP spid="109" grpId="1" animBg="1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 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语言中断编程示例：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#</a:t>
            </a:r>
            <a:r>
              <a:rPr lang="en-US" altLang="zh-CN" sz="2000" dirty="0">
                <a:latin typeface="+mn-ea"/>
                <a:ea typeface="+mn-ea"/>
              </a:rPr>
              <a:t>include   &lt;</a:t>
            </a:r>
            <a:r>
              <a:rPr lang="en-US" altLang="zh-CN" sz="2000" dirty="0" err="1">
                <a:latin typeface="+mn-ea"/>
                <a:ea typeface="+mn-ea"/>
              </a:rPr>
              <a:t>dos.h</a:t>
            </a:r>
            <a:r>
              <a:rPr lang="en-US" altLang="zh-CN" sz="2000" dirty="0">
                <a:latin typeface="+mn-ea"/>
                <a:ea typeface="+mn-ea"/>
              </a:rPr>
              <a:t>&gt;   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>
                <a:latin typeface="+mn-ea"/>
                <a:ea typeface="+mn-ea"/>
              </a:rPr>
              <a:t> #include   &lt;</a:t>
            </a:r>
            <a:r>
              <a:rPr lang="en-US" altLang="zh-CN" sz="2000" dirty="0" err="1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   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char buff[200];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ndx</a:t>
            </a:r>
            <a:r>
              <a:rPr lang="en-US" altLang="zh-CN" sz="2000" dirty="0" smtClean="0">
                <a:latin typeface="+mn-ea"/>
                <a:ea typeface="+mn-ea"/>
              </a:rPr>
              <a:t> = 0;</a:t>
            </a:r>
            <a:r>
              <a:rPr lang="en-US" altLang="zh-CN" sz="2000" dirty="0">
                <a:latin typeface="+mn-ea"/>
                <a:ea typeface="+mn-ea"/>
              </a:rPr>
              <a:t>  </a:t>
            </a:r>
            <a:endParaRPr lang="en-US" altLang="zh-CN" sz="2000" dirty="0" smtClean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endParaRPr lang="en-US" altLang="zh-CN" sz="2000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static void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interrupt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err="1" smtClean="0">
                <a:latin typeface="+mn-ea"/>
                <a:ea typeface="+mn-ea"/>
              </a:rPr>
              <a:t>intx</a:t>
            </a:r>
            <a:r>
              <a:rPr lang="en-US" altLang="zh-CN" sz="2000" dirty="0" smtClean="0">
                <a:latin typeface="+mn-ea"/>
                <a:ea typeface="+mn-ea"/>
              </a:rPr>
              <a:t>()</a:t>
            </a:r>
            <a:r>
              <a:rPr lang="en-US" altLang="zh-CN" sz="2000" dirty="0">
                <a:latin typeface="+mn-ea"/>
                <a:ea typeface="+mn-ea"/>
              </a:rPr>
              <a:t>     /*</a:t>
            </a:r>
            <a:r>
              <a:rPr lang="zh-CN" altLang="en-US" sz="2000" dirty="0">
                <a:latin typeface="+mn-ea"/>
                <a:ea typeface="+mn-ea"/>
              </a:rPr>
              <a:t>中断服务函数*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  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</a:t>
            </a:r>
            <a:r>
              <a:rPr lang="en-US" altLang="zh-CN" sz="2000" dirty="0">
                <a:latin typeface="+mn-ea"/>
                <a:ea typeface="+mn-ea"/>
              </a:rPr>
              <a:t>{     </a:t>
            </a:r>
            <a:endParaRPr lang="zh-CN" altLang="en-US" sz="2000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  </a:t>
            </a: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ch</a:t>
            </a:r>
            <a:r>
              <a:rPr lang="en-US" altLang="zh-CN" sz="2000" dirty="0" smtClean="0">
                <a:latin typeface="+mn-ea"/>
                <a:ea typeface="+mn-ea"/>
              </a:rPr>
              <a:t> = </a:t>
            </a:r>
            <a:r>
              <a:rPr lang="en-US" altLang="zh-CN" sz="2000" dirty="0" err="1" smtClean="0">
                <a:latin typeface="+mn-ea"/>
                <a:ea typeface="+mn-ea"/>
              </a:rPr>
              <a:t>inp</a:t>
            </a:r>
            <a:r>
              <a:rPr lang="en-US" altLang="zh-CN" sz="2000" dirty="0" smtClean="0">
                <a:latin typeface="+mn-ea"/>
                <a:ea typeface="+mn-ea"/>
              </a:rPr>
              <a:t>(0x40);   //</a:t>
            </a:r>
            <a:r>
              <a:rPr lang="zh-CN" altLang="en-US" sz="2000" dirty="0" smtClean="0">
                <a:latin typeface="+mn-ea"/>
                <a:ea typeface="+mn-ea"/>
              </a:rPr>
              <a:t>编译时自动保存及恢复现场</a:t>
            </a:r>
            <a:endParaRPr lang="en-US" altLang="zh-CN" sz="2000" dirty="0" smtClean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   buff[</a:t>
            </a:r>
            <a:r>
              <a:rPr lang="en-US" altLang="zh-CN" sz="2000" dirty="0" err="1" smtClean="0">
                <a:latin typeface="+mn-ea"/>
                <a:ea typeface="+mn-ea"/>
              </a:rPr>
              <a:t>ndx</a:t>
            </a:r>
            <a:r>
              <a:rPr lang="en-US" altLang="zh-CN" sz="2000" dirty="0" smtClean="0">
                <a:latin typeface="+mn-ea"/>
                <a:ea typeface="+mn-ea"/>
              </a:rPr>
              <a:t>++] = </a:t>
            </a:r>
            <a:r>
              <a:rPr lang="en-US" altLang="zh-CN" sz="2000" dirty="0" err="1" smtClean="0">
                <a:latin typeface="+mn-ea"/>
                <a:ea typeface="+mn-ea"/>
              </a:rPr>
              <a:t>ch</a:t>
            </a:r>
            <a:r>
              <a:rPr lang="en-US" altLang="zh-CN" sz="2000" dirty="0" smtClean="0">
                <a:latin typeface="+mn-ea"/>
                <a:ea typeface="+mn-ea"/>
              </a:rPr>
              <a:t>;</a:t>
            </a:r>
            <a:r>
              <a:rPr lang="en-US" altLang="zh-CN" sz="2000" dirty="0">
                <a:latin typeface="+mn-ea"/>
                <a:ea typeface="+mn-ea"/>
              </a:rPr>
              <a:t>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 </a:t>
            </a:r>
            <a:r>
              <a:rPr lang="en-US" altLang="zh-CN" sz="2000" dirty="0" smtClean="0">
                <a:latin typeface="+mn-ea"/>
                <a:ea typeface="+mn-ea"/>
              </a:rPr>
              <a:t>  }</a:t>
            </a:r>
            <a:r>
              <a:rPr lang="en-US" altLang="zh-CN" sz="2000" dirty="0">
                <a:latin typeface="+mn-ea"/>
                <a:ea typeface="+mn-ea"/>
              </a:rPr>
              <a:t>    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</a:t>
            </a:r>
            <a:r>
              <a:rPr lang="en-US" altLang="zh-CN" sz="2000" dirty="0">
                <a:latin typeface="+mn-ea"/>
                <a:ea typeface="+mn-ea"/>
              </a:rPr>
              <a:t>void </a:t>
            </a:r>
            <a:r>
              <a:rPr lang="en-US" altLang="zh-CN" sz="2000" dirty="0" smtClean="0">
                <a:latin typeface="+mn-ea"/>
                <a:ea typeface="+mn-ea"/>
              </a:rPr>
              <a:t>main</a:t>
            </a:r>
            <a:r>
              <a:rPr lang="en-US" altLang="zh-CN" sz="2000" dirty="0">
                <a:latin typeface="+mn-ea"/>
                <a:ea typeface="+mn-ea"/>
              </a:rPr>
              <a:t>()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zh-CN" altLang="en-US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disable</a:t>
            </a:r>
            <a:r>
              <a:rPr lang="en-US" altLang="zh-CN" sz="2000" dirty="0">
                <a:latin typeface="+mn-ea"/>
                <a:ea typeface="+mn-ea"/>
              </a:rPr>
              <a:t>();  </a:t>
            </a:r>
            <a:r>
              <a:rPr lang="en-US" altLang="zh-CN" sz="2000" dirty="0" smtClean="0">
                <a:latin typeface="+mn-ea"/>
                <a:ea typeface="+mn-ea"/>
              </a:rPr>
              <a:t>          </a:t>
            </a:r>
            <a:r>
              <a:rPr lang="en-US" altLang="zh-CN" sz="2000" dirty="0">
                <a:latin typeface="+mn-ea"/>
                <a:ea typeface="+mn-ea"/>
              </a:rPr>
              <a:t> /*</a:t>
            </a:r>
            <a:r>
              <a:rPr lang="zh-CN" altLang="en-US" sz="2000" dirty="0" smtClean="0">
                <a:latin typeface="+mn-ea"/>
                <a:ea typeface="+mn-ea"/>
              </a:rPr>
              <a:t>关中</a:t>
            </a:r>
            <a:r>
              <a:rPr lang="zh-CN" altLang="en-US" sz="2000" dirty="0">
                <a:latin typeface="+mn-ea"/>
                <a:ea typeface="+mn-ea"/>
              </a:rPr>
              <a:t>断*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en-US" altLang="zh-CN" sz="2000" dirty="0" err="1" smtClean="0">
                <a:latin typeface="+mn-ea"/>
                <a:ea typeface="+mn-ea"/>
              </a:rPr>
              <a:t>setvect</a:t>
            </a:r>
            <a:r>
              <a:rPr lang="en-US" altLang="zh-CN" sz="2000" dirty="0" smtClean="0">
                <a:latin typeface="+mn-ea"/>
                <a:ea typeface="+mn-ea"/>
              </a:rPr>
              <a:t>(0x08,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err="1" smtClean="0">
                <a:latin typeface="+mn-ea"/>
                <a:ea typeface="+mn-ea"/>
              </a:rPr>
              <a:t>intx</a:t>
            </a:r>
            <a:r>
              <a:rPr lang="en-US" altLang="zh-CN" sz="2000" dirty="0" smtClean="0">
                <a:latin typeface="+mn-ea"/>
                <a:ea typeface="+mn-ea"/>
              </a:rPr>
              <a:t>);</a:t>
            </a:r>
            <a:r>
              <a:rPr lang="en-US" altLang="zh-CN" sz="2000" dirty="0">
                <a:latin typeface="+mn-ea"/>
                <a:ea typeface="+mn-ea"/>
              </a:rPr>
              <a:t>   /*</a:t>
            </a:r>
            <a:r>
              <a:rPr lang="zh-CN" altLang="en-US" sz="2000" dirty="0">
                <a:latin typeface="+mn-ea"/>
                <a:ea typeface="+mn-ea"/>
              </a:rPr>
              <a:t>设置</a:t>
            </a:r>
            <a:r>
              <a:rPr lang="zh-CN" altLang="en-US" sz="2000" dirty="0" smtClean="0">
                <a:latin typeface="+mn-ea"/>
                <a:ea typeface="+mn-ea"/>
              </a:rPr>
              <a:t>中断</a:t>
            </a:r>
            <a:r>
              <a:rPr lang="zh-CN" altLang="en-US" sz="2000" dirty="0">
                <a:latin typeface="+mn-ea"/>
                <a:ea typeface="+mn-ea"/>
              </a:rPr>
              <a:t>向量</a:t>
            </a:r>
            <a:r>
              <a:rPr lang="zh-CN" altLang="en-US" sz="2000" dirty="0" smtClean="0">
                <a:latin typeface="+mn-ea"/>
                <a:ea typeface="+mn-ea"/>
              </a:rPr>
              <a:t>*</a:t>
            </a:r>
            <a:r>
              <a:rPr lang="en-US" altLang="zh-CN" sz="2000" dirty="0" smtClean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  </a:t>
            </a:r>
            <a:r>
              <a:rPr lang="en-US" altLang="zh-CN" sz="2000" dirty="0">
                <a:latin typeface="+mn-ea"/>
                <a:ea typeface="+mn-ea"/>
              </a:rPr>
              <a:t>enable(); </a:t>
            </a:r>
            <a:r>
              <a:rPr lang="en-US" altLang="zh-CN" sz="2000" dirty="0" smtClean="0">
                <a:latin typeface="+mn-ea"/>
                <a:ea typeface="+mn-ea"/>
              </a:rPr>
              <a:t>           </a:t>
            </a:r>
            <a:r>
              <a:rPr lang="en-US" altLang="zh-CN" sz="2000" dirty="0">
                <a:latin typeface="+mn-ea"/>
                <a:ea typeface="+mn-ea"/>
              </a:rPr>
              <a:t>  /*</a:t>
            </a:r>
            <a:r>
              <a:rPr lang="zh-CN" altLang="en-US" sz="2000" dirty="0" smtClean="0">
                <a:latin typeface="+mn-ea"/>
                <a:ea typeface="+mn-ea"/>
              </a:rPr>
              <a:t>开中断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en-US" altLang="zh-CN" sz="2000" dirty="0">
                <a:latin typeface="+mn-ea"/>
                <a:ea typeface="+mn-ea"/>
              </a:rPr>
              <a:t>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  </a:t>
            </a:r>
            <a:r>
              <a:rPr lang="en-US" altLang="zh-CN" sz="2000" dirty="0" smtClean="0">
                <a:latin typeface="+mn-ea"/>
                <a:ea typeface="+mn-ea"/>
              </a:rPr>
              <a:t>//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  <a:sym typeface="Symbol"/>
              </a:rPr>
              <a:t></a:t>
            </a:r>
            <a:r>
              <a:rPr lang="en-US" altLang="zh-CN" sz="2000" dirty="0" smtClean="0">
                <a:latin typeface="+mn-ea"/>
                <a:ea typeface="+mn-ea"/>
              </a:rPr>
              <a:t>%s</a:t>
            </a:r>
            <a:r>
              <a:rPr lang="zh-CN" altLang="en-US" sz="2000" dirty="0" smtClean="0">
                <a:latin typeface="+mn-ea"/>
                <a:ea typeface="+mn-ea"/>
                <a:sym typeface="Symbol"/>
              </a:rPr>
              <a:t></a:t>
            </a:r>
            <a:r>
              <a:rPr lang="en-US" altLang="zh-CN" sz="2000" dirty="0" smtClean="0">
                <a:latin typeface="+mn-ea"/>
                <a:ea typeface="+mn-ea"/>
                <a:sym typeface="Symbol"/>
              </a:rPr>
              <a:t>, buff</a:t>
            </a:r>
            <a:r>
              <a:rPr lang="en-US" altLang="zh-CN" sz="2000" dirty="0" smtClean="0">
                <a:latin typeface="+mn-ea"/>
                <a:ea typeface="+mn-ea"/>
              </a:rPr>
              <a:t>); </a:t>
            </a:r>
            <a:r>
              <a:rPr lang="en-US" altLang="zh-CN" sz="2000" dirty="0" err="1" smtClean="0">
                <a:latin typeface="+mn-ea"/>
                <a:ea typeface="+mn-ea"/>
              </a:rPr>
              <a:t>ndx</a:t>
            </a:r>
            <a:r>
              <a:rPr lang="en-US" altLang="zh-CN" sz="2000" dirty="0" smtClean="0">
                <a:latin typeface="+mn-ea"/>
                <a:ea typeface="+mn-ea"/>
              </a:rPr>
              <a:t> = 0;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 </a:t>
            </a:r>
            <a:r>
              <a:rPr lang="en-US" altLang="zh-CN" sz="2000" dirty="0">
                <a:latin typeface="+mn-ea"/>
                <a:ea typeface="+mn-ea"/>
              </a:rPr>
              <a:t>} </a:t>
            </a:r>
            <a:r>
              <a:rPr lang="en-US" altLang="zh-CN" sz="2000" b="1" dirty="0">
                <a:latin typeface="+mn-ea"/>
                <a:ea typeface="+mn-ea"/>
              </a:rPr>
              <a:t> 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9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E83-3116-4D89-A4AB-7F21572FA6AE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de-DE" b="1" dirty="0" smtClean="0">
                <a:latin typeface="宋体" panose="02010600030101010101" pitchFamily="2" charset="-122"/>
              </a:rPr>
              <a:t>某</a:t>
            </a:r>
            <a:r>
              <a:rPr lang="de-DE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主频为</a:t>
            </a:r>
            <a:r>
              <a:rPr lang="de-DE" altLang="zh-CN" b="1" dirty="0" smtClean="0">
                <a:latin typeface="宋体" panose="02010600030101010101" pitchFamily="2" charset="-122"/>
              </a:rPr>
              <a:t>50MHz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de-DE" altLang="zh-CN" b="1" dirty="0" smtClean="0">
                <a:latin typeface="宋体" panose="02010600030101010101" pitchFamily="2" charset="-122"/>
              </a:rPr>
              <a:t>CPI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5</a:t>
            </a:r>
            <a:r>
              <a:rPr lang="zh-CN" altLang="de-DE" b="1" dirty="0">
                <a:latin typeface="宋体" panose="02010600030101010101" pitchFamily="2" charset="-122"/>
              </a:rPr>
              <a:t>，中断响应</a:t>
            </a:r>
            <a:r>
              <a:rPr lang="zh-CN" altLang="de-DE" b="1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 smtClean="0">
                <a:latin typeface="宋体" panose="02010600030101010101" pitchFamily="2" charset="-122"/>
              </a:rPr>
              <a:t>要</a:t>
            </a:r>
            <a:r>
              <a:rPr lang="de-DE" altLang="zh-CN" b="1" dirty="0" smtClean="0">
                <a:latin typeface="宋体" panose="02010600030101010101" pitchFamily="2" charset="-122"/>
              </a:rPr>
              <a:t>6</a:t>
            </a:r>
            <a:r>
              <a:rPr lang="zh-CN" altLang="de-DE" b="1" dirty="0" smtClean="0">
                <a:latin typeface="宋体" panose="02010600030101010101" pitchFamily="2" charset="-122"/>
              </a:rPr>
              <a:t>个时钟周期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de-DE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传输率为</a:t>
            </a:r>
            <a:r>
              <a:rPr lang="de-DE" altLang="zh-CN" b="1" dirty="0">
                <a:latin typeface="宋体" panose="02010600030101010101" pitchFamily="2" charset="-122"/>
              </a:rPr>
              <a:t>20KB/s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每次传输</a:t>
            </a:r>
            <a:r>
              <a:rPr lang="de-DE" altLang="zh-CN" b="1" dirty="0" smtClean="0">
                <a:latin typeface="宋体" panose="02010600030101010101" pitchFamily="2" charset="-122"/>
              </a:rPr>
              <a:t>16</a:t>
            </a:r>
            <a:r>
              <a:rPr lang="zh-CN" altLang="de-DE" b="1" dirty="0" smtClean="0"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de-DE" b="1" dirty="0">
                <a:latin typeface="宋体" panose="02010600030101010101" pitchFamily="2" charset="-122"/>
              </a:rPr>
              <a:t>相应的中断服务程序包含</a:t>
            </a:r>
            <a:r>
              <a:rPr lang="de-DE" altLang="zh-CN" b="1" dirty="0">
                <a:latin typeface="宋体" panose="02010600030101010101" pitchFamily="2" charset="-122"/>
              </a:rPr>
              <a:t>10</a:t>
            </a:r>
            <a:r>
              <a:rPr lang="zh-CN" altLang="de-DE" b="1" dirty="0">
                <a:latin typeface="宋体" panose="02010600030101010101" pitchFamily="2" charset="-122"/>
              </a:rPr>
              <a:t>条机器指令</a:t>
            </a:r>
            <a:r>
              <a:rPr lang="zh-CN" altLang="de-DE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de-DE" b="1" dirty="0" smtClean="0"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latin typeface="宋体" panose="02010600030101010101" pitchFamily="2" charset="-122"/>
              </a:rPr>
              <a:t>(1)D</a:t>
            </a:r>
            <a:r>
              <a:rPr lang="zh-CN" altLang="de-DE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否</a:t>
            </a:r>
            <a:r>
              <a:rPr lang="zh-CN" altLang="de-DE" b="1" dirty="0" smtClean="0">
                <a:latin typeface="宋体" panose="02010600030101010101" pitchFamily="2" charset="-122"/>
              </a:rPr>
              <a:t>用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？若能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时间为</a:t>
            </a:r>
            <a:r>
              <a:rPr lang="en-US" altLang="zh-CN" b="1" dirty="0" smtClean="0">
                <a:latin typeface="宋体" panose="02010600030101010101" pitchFamily="2" charset="-122"/>
              </a:rPr>
              <a:t>100%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de-DE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 smtClean="0"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占整个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时间的</a:t>
            </a:r>
            <a:r>
              <a:rPr lang="zh-CN" altLang="de-DE" b="1" dirty="0" smtClean="0">
                <a:latin typeface="宋体" panose="02010600030101010101" pitchFamily="2" charset="-122"/>
              </a:rPr>
              <a:t>百分比为</a:t>
            </a:r>
            <a:r>
              <a:rPr lang="zh-CN" altLang="de-DE" b="1" dirty="0">
                <a:latin typeface="宋体" panose="02010600030101010101" pitchFamily="2" charset="-122"/>
              </a:rPr>
              <a:t>多少？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</a:t>
            </a:r>
            <a:r>
              <a:rPr lang="zh-CN" altLang="de-DE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(2)</a:t>
            </a:r>
            <a:r>
              <a:rPr lang="zh-CN" altLang="de-DE" b="1" dirty="0" smtClean="0">
                <a:latin typeface="宋体" panose="02010600030101010101" pitchFamily="2" charset="-122"/>
              </a:rPr>
              <a:t>若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</a:t>
            </a:r>
            <a:r>
              <a:rPr lang="zh-CN" altLang="de-DE" b="1" dirty="0" smtClean="0">
                <a:latin typeface="宋体" panose="02010600030101010101" pitchFamily="2" charset="-122"/>
              </a:rPr>
              <a:t>为</a:t>
            </a:r>
            <a:r>
              <a:rPr lang="de-DE" altLang="zh-CN" b="1" dirty="0" smtClean="0">
                <a:latin typeface="宋体" panose="02010600030101010101" pitchFamily="2" charset="-122"/>
              </a:rPr>
              <a:t>1MB/s</a:t>
            </a:r>
            <a:r>
              <a:rPr lang="zh-CN" altLang="de-DE" b="1" dirty="0" smtClean="0">
                <a:latin typeface="宋体" panose="02010600030101010101" pitchFamily="2" charset="-122"/>
              </a:rPr>
              <a:t>，可否</a:t>
            </a:r>
            <a:r>
              <a:rPr lang="zh-CN" altLang="en-US" b="1" dirty="0" smtClean="0">
                <a:latin typeface="宋体" panose="02010600030101010101" pitchFamily="2" charset="-122"/>
              </a:rPr>
              <a:t>采</a:t>
            </a:r>
            <a:r>
              <a:rPr lang="zh-CN" altLang="de-DE" b="1" dirty="0" smtClean="0">
                <a:latin typeface="宋体" panose="02010600030101010101" pitchFamily="2" charset="-122"/>
              </a:rPr>
              <a:t>用</a:t>
            </a:r>
            <a:r>
              <a:rPr lang="zh-CN" altLang="de-DE" b="1" dirty="0">
                <a:latin typeface="宋体" panose="02010600030101010101" pitchFamily="2" charset="-122"/>
              </a:rPr>
              <a:t>中断</a:t>
            </a:r>
            <a:r>
              <a:rPr lang="zh-CN" altLang="de-DE" b="1" dirty="0" smtClean="0">
                <a:latin typeface="宋体" panose="02010600030101010101" pitchFamily="2" charset="-122"/>
              </a:rPr>
              <a:t>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179388" y="3140968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2B/20KBps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100</a:t>
            </a:r>
            <a:r>
              <a:rPr lang="en-US" altLang="zh-CN" dirty="0" smtClean="0">
                <a:latin typeface="+mn-lt"/>
              </a:rPr>
              <a:t>μ</a:t>
            </a:r>
            <a:r>
              <a:rPr lang="de-DE" altLang="zh-CN" b="1" dirty="0" smtClean="0">
                <a:latin typeface="宋体" panose="02010600030101010101" pitchFamily="2" charset="-122"/>
              </a:rPr>
              <a:t>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</a:t>
            </a:r>
            <a:r>
              <a:rPr lang="zh-CN" altLang="de-DE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用于</a:t>
            </a:r>
            <a:r>
              <a:rPr lang="zh-CN" altLang="de-DE" b="1" dirty="0" smtClean="0">
                <a:latin typeface="宋体" panose="02010600030101010101" pitchFamily="2" charset="-122"/>
              </a:rPr>
              <a:t>每次中断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(6</a:t>
            </a:r>
            <a:r>
              <a:rPr lang="zh-CN" altLang="de-DE" b="1" dirty="0">
                <a:latin typeface="宋体" panose="02010600030101010101" pitchFamily="2" charset="-122"/>
              </a:rPr>
              <a:t>＋</a:t>
            </a:r>
            <a:r>
              <a:rPr lang="de-DE" altLang="zh-CN" b="1" dirty="0">
                <a:latin typeface="宋体" panose="02010600030101010101" pitchFamily="2" charset="-122"/>
              </a:rPr>
              <a:t>10*5)/(50*10</a:t>
            </a:r>
            <a:r>
              <a:rPr lang="de-DE" altLang="zh-CN" b="1" baseline="30000" dirty="0">
                <a:latin typeface="宋体" panose="02010600030101010101" pitchFamily="2" charset="-122"/>
              </a:rPr>
              <a:t>6</a:t>
            </a:r>
            <a:r>
              <a:rPr lang="de-DE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1.12</a:t>
            </a:r>
            <a:r>
              <a:rPr lang="en-US" altLang="zh-CN" dirty="0" smtClean="0"/>
              <a:t>μ</a:t>
            </a:r>
            <a:r>
              <a:rPr lang="de-DE" altLang="zh-CN" b="1" dirty="0" smtClean="0">
                <a:latin typeface="宋体" panose="02010600030101010101" pitchFamily="2" charset="-122"/>
              </a:rPr>
              <a:t>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79388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可</a:t>
            </a:r>
            <a:r>
              <a:rPr lang="zh-CN" altLang="de-DE" b="1" dirty="0">
                <a:latin typeface="宋体" panose="02010600030101010101" pitchFamily="2" charset="-122"/>
              </a:rPr>
              <a:t>采用中断方式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百分比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1.12</a:t>
            </a:r>
            <a:r>
              <a:rPr lang="de-DE" altLang="zh-CN" b="1" dirty="0" smtClean="0">
                <a:latin typeface="宋体" panose="02010600030101010101" pitchFamily="2" charset="-122"/>
              </a:rPr>
              <a:t>%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79388" y="4607917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⑵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的速率为</a:t>
            </a:r>
            <a:r>
              <a:rPr lang="de-DE" altLang="zh-CN" b="1" dirty="0" smtClean="0">
                <a:latin typeface="宋体" panose="02010600030101010101" pitchFamily="2" charset="-122"/>
              </a:rPr>
              <a:t>1MBps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2B/1MBps=2</a:t>
            </a:r>
            <a:r>
              <a:rPr lang="en-US" altLang="zh-CN" dirty="0" smtClean="0"/>
              <a:t>μ</a:t>
            </a:r>
            <a:r>
              <a:rPr lang="de-DE" altLang="zh-CN" b="1" dirty="0" smtClean="0">
                <a:latin typeface="宋体" panose="02010600030101010101" pitchFamily="2" charset="-122"/>
              </a:rPr>
              <a:t>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 smtClean="0">
                <a:latin typeface="宋体" panose="02010600030101010101" pitchFamily="2" charset="-122"/>
              </a:rPr>
              <a:t> 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百分比为</a:t>
            </a:r>
            <a:r>
              <a:rPr lang="de-DE" altLang="zh-CN" b="1" dirty="0">
                <a:latin typeface="宋体" panose="02010600030101010101" pitchFamily="2" charset="-122"/>
              </a:rPr>
              <a:t>56%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79388" y="553929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不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de-DE" b="1" dirty="0" smtClean="0">
                <a:latin typeface="宋体" panose="02010600030101010101" pitchFamily="2" charset="-122"/>
              </a:rPr>
              <a:t>采用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5990" grpId="0"/>
      <p:bldP spid="425991" grpId="0"/>
      <p:bldP spid="4259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 bwMode="auto">
          <a:xfrm>
            <a:off x="4506634" y="3197491"/>
            <a:ext cx="425406" cy="375177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18000" tIns="10800" rIns="18000" bIns="10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79512" y="5048016"/>
            <a:ext cx="3168354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中断请求产生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中断响应操作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中断请求撤销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3168354" cy="432426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*功能：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*工作过程的组织：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63687" y="2276872"/>
            <a:ext cx="6300702" cy="2125516"/>
            <a:chOff x="1763687" y="2636912"/>
            <a:chExt cx="6300702" cy="2125516"/>
          </a:xfrm>
        </p:grpSpPr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7308304" y="2710137"/>
              <a:ext cx="756085" cy="180082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7308305" y="3322267"/>
              <a:ext cx="720080" cy="214757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7308305" y="3824759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5311130" y="2818211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5671171" y="2890219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5417258" y="4184674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5076057" y="4474395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177"/>
            <p:cNvSpPr txBox="1">
              <a:spLocks noChangeArrowheads="1"/>
            </p:cNvSpPr>
            <p:nvPr/>
          </p:nvSpPr>
          <p:spPr bwMode="auto">
            <a:xfrm>
              <a:off x="1763688" y="4474395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1" name="Text Box 177"/>
            <p:cNvSpPr txBox="1">
              <a:spLocks noChangeArrowheads="1"/>
            </p:cNvSpPr>
            <p:nvPr/>
          </p:nvSpPr>
          <p:spPr bwMode="auto">
            <a:xfrm>
              <a:off x="1763687" y="3932708"/>
              <a:ext cx="216025" cy="181647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2" name="Text Box 177"/>
            <p:cNvSpPr txBox="1">
              <a:spLocks noChangeArrowheads="1"/>
            </p:cNvSpPr>
            <p:nvPr/>
          </p:nvSpPr>
          <p:spPr bwMode="auto">
            <a:xfrm>
              <a:off x="1763688" y="4186363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V="1">
              <a:off x="6949604" y="4690418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948265" y="461841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6948265" y="4762427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5004048" y="4080447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6948264" y="3537024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144" name="Text Box 177"/>
            <p:cNvSpPr txBox="1">
              <a:spLocks noChangeArrowheads="1"/>
            </p:cNvSpPr>
            <p:nvPr/>
          </p:nvSpPr>
          <p:spPr bwMode="auto">
            <a:xfrm>
              <a:off x="1979712" y="2636912"/>
              <a:ext cx="253293" cy="215899"/>
            </a:xfrm>
            <a:prstGeom prst="rect">
              <a:avLst/>
            </a:prstGeom>
            <a:solidFill>
              <a:srgbClr val="FFCC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5868144" y="3533666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二、中断接口的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1440036" y="908720"/>
            <a:ext cx="7524578" cy="5493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基于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查询接口，可产生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撤销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中断请求、提供中断类型号</a:t>
            </a:r>
            <a:r>
              <a:rPr lang="en-US" altLang="zh-CN" sz="1800" b="1" spc="-15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50" dirty="0" smtClean="0">
                <a:latin typeface="宋体" panose="02010600030101010101" pitchFamily="2" charset="-122"/>
              </a:rPr>
              <a:t>可无</a:t>
            </a:r>
            <a:r>
              <a:rPr lang="en-US" altLang="zh-CN" sz="1800" b="1" spc="-150" dirty="0" smtClean="0">
                <a:latin typeface="宋体" panose="02010600030101010101" pitchFamily="2" charset="-122"/>
              </a:rPr>
              <a:t>)</a:t>
            </a:r>
            <a:endParaRPr lang="en-US" altLang="zh-CN" b="1" spc="-150" dirty="0" smtClean="0">
              <a:latin typeface="宋体" panose="0201060003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35672" y="1405225"/>
            <a:ext cx="6228942" cy="919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spc="-50" dirty="0" smtClean="0">
                <a:latin typeface="宋体" panose="02010600030101010101" pitchFamily="2" charset="-122"/>
              </a:rPr>
              <a:t>增设中断请求位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INT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、中断允许位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EI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 smtClean="0">
                <a:latin typeface="宋体" panose="02010600030101010101" pitchFamily="2" charset="-122"/>
              </a:rPr>
              <a:t>支持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2</a:t>
            </a:r>
            <a:r>
              <a:rPr lang="zh-CN" altLang="en-US" sz="1800" b="1" spc="-50" dirty="0" smtClean="0">
                <a:latin typeface="宋体" panose="02010600030101010101" pitchFamily="2" charset="-122"/>
              </a:rPr>
              <a:t>种方式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，</a:t>
            </a:r>
            <a:endParaRPr lang="en-US" altLang="zh-CN" b="1" spc="-50" dirty="0" smtClean="0"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spc="-50" dirty="0" smtClean="0">
                <a:latin typeface="宋体" panose="02010600030101010101" pitchFamily="2" charset="-122"/>
              </a:rPr>
              <a:t>增设请求产生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撤销、中断响应电路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 smtClean="0">
                <a:latin typeface="宋体" panose="02010600030101010101" pitchFamily="2" charset="-122"/>
              </a:rPr>
              <a:t>可无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)</a:t>
            </a:r>
            <a:endParaRPr lang="en-US" altLang="zh-CN" sz="1800" b="1" spc="-50" dirty="0">
              <a:latin typeface="宋体" panose="02010600030101010101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827584" y="2350097"/>
            <a:ext cx="7704856" cy="2268314"/>
            <a:chOff x="107504" y="3032894"/>
            <a:chExt cx="7704856" cy="2268314"/>
          </a:xfrm>
        </p:grpSpPr>
        <p:sp>
          <p:nvSpPr>
            <p:cNvPr id="7" name="Text Box 313"/>
            <p:cNvSpPr txBox="1">
              <a:spLocks noChangeArrowheads="1"/>
            </p:cNvSpPr>
            <p:nvPr/>
          </p:nvSpPr>
          <p:spPr bwMode="auto">
            <a:xfrm>
              <a:off x="2843808" y="4869160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319"/>
            <p:cNvSpPr txBox="1">
              <a:spLocks noChangeArrowheads="1"/>
            </p:cNvSpPr>
            <p:nvPr/>
          </p:nvSpPr>
          <p:spPr bwMode="auto">
            <a:xfrm>
              <a:off x="4427984" y="422108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9" name="Text Box 320"/>
            <p:cNvSpPr txBox="1">
              <a:spLocks noChangeArrowheads="1"/>
            </p:cNvSpPr>
            <p:nvPr/>
          </p:nvSpPr>
          <p:spPr bwMode="auto">
            <a:xfrm>
              <a:off x="5508104" y="4221088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0" name="Text Box 324"/>
            <p:cNvSpPr txBox="1">
              <a:spLocks noChangeArrowheads="1"/>
            </p:cNvSpPr>
            <p:nvPr/>
          </p:nvSpPr>
          <p:spPr bwMode="auto">
            <a:xfrm>
              <a:off x="5363071" y="3355304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1" name="Rectangle 327"/>
            <p:cNvSpPr>
              <a:spLocks noChangeArrowheads="1"/>
            </p:cNvSpPr>
            <p:nvPr/>
          </p:nvSpPr>
          <p:spPr bwMode="auto">
            <a:xfrm>
              <a:off x="1979712" y="3140968"/>
              <a:ext cx="244876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     </a:t>
              </a:r>
              <a:r>
                <a:rPr lang="zh-CN" altLang="en-US" sz="1200" b="1" dirty="0" smtClean="0">
                  <a:latin typeface="+mn-ea"/>
                  <a:ea typeface="+mn-ea"/>
                </a:rPr>
                <a:t>   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342"/>
            <p:cNvSpPr txBox="1">
              <a:spLocks noChangeArrowheads="1"/>
            </p:cNvSpPr>
            <p:nvPr/>
          </p:nvSpPr>
          <p:spPr bwMode="auto">
            <a:xfrm>
              <a:off x="7452320" y="3067619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4355976" y="3715344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 Box 324"/>
            <p:cNvSpPr txBox="1">
              <a:spLocks noChangeArrowheads="1"/>
            </p:cNvSpPr>
            <p:nvPr/>
          </p:nvSpPr>
          <p:spPr bwMode="auto">
            <a:xfrm>
              <a:off x="3562871" y="3355304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283968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920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918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084168" y="368668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83"/>
            <p:cNvCxnSpPr/>
            <p:nvPr/>
          </p:nvCxnSpPr>
          <p:spPr bwMode="auto">
            <a:xfrm rot="5400000" flipH="1" flipV="1">
              <a:off x="3347654" y="3715555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85"/>
            <p:cNvCxnSpPr/>
            <p:nvPr/>
          </p:nvCxnSpPr>
          <p:spPr bwMode="auto">
            <a:xfrm rot="16200000" flipH="1">
              <a:off x="6155966" y="3715555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347864" y="3859781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Text Box 143"/>
            <p:cNvSpPr txBox="1">
              <a:spLocks noChangeArrowheads="1"/>
            </p:cNvSpPr>
            <p:nvPr/>
          </p:nvSpPr>
          <p:spPr bwMode="auto">
            <a:xfrm>
              <a:off x="4788894" y="3387275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23" name="直接连接符 90"/>
            <p:cNvCxnSpPr/>
            <p:nvPr/>
          </p:nvCxnSpPr>
          <p:spPr bwMode="auto">
            <a:xfrm flipV="1">
              <a:off x="3779912" y="3212081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92"/>
            <p:cNvCxnSpPr/>
            <p:nvPr/>
          </p:nvCxnSpPr>
          <p:spPr bwMode="auto">
            <a:xfrm>
              <a:off x="4572002" y="3212083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94"/>
            <p:cNvCxnSpPr/>
            <p:nvPr/>
          </p:nvCxnSpPr>
          <p:spPr bwMode="auto">
            <a:xfrm rot="16200000" flipH="1">
              <a:off x="4969921" y="3529413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6" name="直接连接符 96"/>
            <p:cNvCxnSpPr/>
            <p:nvPr/>
          </p:nvCxnSpPr>
          <p:spPr bwMode="auto">
            <a:xfrm rot="5400000" flipH="1" flipV="1">
              <a:off x="4413333" y="3846399"/>
              <a:ext cx="641369" cy="108011"/>
            </a:xfrm>
            <a:prstGeom prst="bentConnector3">
              <a:avLst>
                <a:gd name="adj1" fmla="val 9950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827584" y="4724648"/>
              <a:ext cx="5112568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177"/>
            <p:cNvSpPr txBox="1">
              <a:spLocks noChangeArrowheads="1"/>
            </p:cNvSpPr>
            <p:nvPr/>
          </p:nvSpPr>
          <p:spPr bwMode="auto">
            <a:xfrm>
              <a:off x="4716017" y="4005189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644008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940152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707904" y="3927818"/>
              <a:ext cx="0" cy="7973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Text Box 318"/>
            <p:cNvSpPr txBox="1">
              <a:spLocks noChangeArrowheads="1"/>
            </p:cNvSpPr>
            <p:nvPr/>
          </p:nvSpPr>
          <p:spPr bwMode="auto">
            <a:xfrm>
              <a:off x="5148064" y="4869160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3" name="直接连接符 138"/>
            <p:cNvCxnSpPr/>
            <p:nvPr/>
          </p:nvCxnSpPr>
          <p:spPr bwMode="auto">
            <a:xfrm flipV="1">
              <a:off x="4211960" y="5013178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27584" y="5011488"/>
              <a:ext cx="2026794" cy="16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直接连接符 141"/>
            <p:cNvCxnSpPr/>
            <p:nvPr/>
          </p:nvCxnSpPr>
          <p:spPr bwMode="auto">
            <a:xfrm>
              <a:off x="2699792" y="5013178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827584" y="4436900"/>
              <a:ext cx="720080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72200" y="4365104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90"/>
            <p:cNvCxnSpPr/>
            <p:nvPr/>
          </p:nvCxnSpPr>
          <p:spPr bwMode="auto">
            <a:xfrm flipV="1">
              <a:off x="5580112" y="3211288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516216" y="3211288"/>
              <a:ext cx="936104" cy="79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6516216" y="3860626"/>
              <a:ext cx="936104" cy="42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 flipH="1" flipV="1">
              <a:off x="6516216" y="4365104"/>
              <a:ext cx="936104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1547664" y="3032894"/>
              <a:ext cx="4968552" cy="2268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3" name="Text Box 17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177"/>
            <p:cNvSpPr txBox="1">
              <a:spLocks noChangeArrowheads="1"/>
            </p:cNvSpPr>
            <p:nvPr/>
          </p:nvSpPr>
          <p:spPr bwMode="auto">
            <a:xfrm>
              <a:off x="251520" y="4581253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77"/>
            <p:cNvSpPr txBox="1">
              <a:spLocks noChangeArrowheads="1"/>
            </p:cNvSpPr>
            <p:nvPr/>
          </p:nvSpPr>
          <p:spPr bwMode="auto">
            <a:xfrm>
              <a:off x="251520" y="4869285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932040" y="3467945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324"/>
            <p:cNvSpPr txBox="1">
              <a:spLocks noChangeArrowheads="1"/>
            </p:cNvSpPr>
            <p:nvPr/>
          </p:nvSpPr>
          <p:spPr bwMode="auto">
            <a:xfrm>
              <a:off x="2123728" y="3356992"/>
              <a:ext cx="721097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</a:t>
              </a:r>
              <a:r>
                <a:rPr lang="en-US" altLang="zh-CN" sz="11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  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85"/>
            <p:cNvCxnSpPr>
              <a:stCxn id="120" idx="3"/>
              <a:endCxn id="52" idx="1"/>
            </p:cNvCxnSpPr>
            <p:nvPr/>
          </p:nvCxnSpPr>
          <p:spPr bwMode="auto">
            <a:xfrm>
              <a:off x="2840224" y="3699031"/>
              <a:ext cx="1084574" cy="379791"/>
            </a:xfrm>
            <a:prstGeom prst="bentConnector3">
              <a:avLst>
                <a:gd name="adj1" fmla="val 131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50" name="椭圆 49"/>
            <p:cNvSpPr/>
            <p:nvPr/>
          </p:nvSpPr>
          <p:spPr bwMode="auto">
            <a:xfrm>
              <a:off x="2051720" y="368312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83"/>
            <p:cNvCxnSpPr/>
            <p:nvPr/>
          </p:nvCxnSpPr>
          <p:spPr bwMode="auto">
            <a:xfrm rot="5400000" flipH="1" flipV="1">
              <a:off x="1780452" y="3772276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52" name="Text Box 143"/>
            <p:cNvSpPr txBox="1">
              <a:spLocks noChangeArrowheads="1"/>
            </p:cNvSpPr>
            <p:nvPr/>
          </p:nvSpPr>
          <p:spPr bwMode="auto">
            <a:xfrm>
              <a:off x="3924798" y="3970810"/>
              <a:ext cx="143146" cy="21602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55" name="直接连接符 85"/>
            <p:cNvCxnSpPr/>
            <p:nvPr/>
          </p:nvCxnSpPr>
          <p:spPr bwMode="auto">
            <a:xfrm>
              <a:off x="4067944" y="4149080"/>
              <a:ext cx="504058" cy="72008"/>
            </a:xfrm>
            <a:prstGeom prst="bentConnector3">
              <a:avLst>
                <a:gd name="adj1" fmla="val 995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60" name="直接连接符 85"/>
            <p:cNvCxnSpPr/>
            <p:nvPr/>
          </p:nvCxnSpPr>
          <p:spPr bwMode="auto">
            <a:xfrm rot="5400000" flipH="1" flipV="1">
              <a:off x="4020493" y="3474764"/>
              <a:ext cx="598960" cy="504058"/>
            </a:xfrm>
            <a:prstGeom prst="bentConnector3">
              <a:avLst>
                <a:gd name="adj1" fmla="val -379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sp>
          <p:nvSpPr>
            <p:cNvPr id="68" name="Text Box 177"/>
            <p:cNvSpPr txBox="1">
              <a:spLocks noChangeArrowheads="1"/>
            </p:cNvSpPr>
            <p:nvPr/>
          </p:nvSpPr>
          <p:spPr bwMode="auto">
            <a:xfrm>
              <a:off x="4139952" y="4149080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0" name="Text Box 319"/>
            <p:cNvSpPr txBox="1">
              <a:spLocks noChangeArrowheads="1"/>
            </p:cNvSpPr>
            <p:nvPr/>
          </p:nvSpPr>
          <p:spPr bwMode="auto">
            <a:xfrm>
              <a:off x="2267744" y="4149080"/>
              <a:ext cx="1224136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中断类型号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1" name="直接连接符 70"/>
            <p:cNvCxnSpPr>
              <a:stCxn id="70" idx="2"/>
            </p:cNvCxnSpPr>
            <p:nvPr/>
          </p:nvCxnSpPr>
          <p:spPr bwMode="auto">
            <a:xfrm>
              <a:off x="2879812" y="4437112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Text Box 143"/>
            <p:cNvSpPr txBox="1">
              <a:spLocks noChangeArrowheads="1"/>
            </p:cNvSpPr>
            <p:nvPr/>
          </p:nvSpPr>
          <p:spPr bwMode="auto">
            <a:xfrm>
              <a:off x="1907704" y="4005064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0" name="等腰三角形 79"/>
            <p:cNvSpPr/>
            <p:nvPr/>
          </p:nvSpPr>
          <p:spPr bwMode="auto">
            <a:xfrm rot="10800000">
              <a:off x="2823044" y="450755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连接符 96"/>
            <p:cNvCxnSpPr>
              <a:stCxn id="75" idx="3"/>
              <a:endCxn id="80" idx="5"/>
            </p:cNvCxnSpPr>
            <p:nvPr/>
          </p:nvCxnSpPr>
          <p:spPr bwMode="auto">
            <a:xfrm>
              <a:off x="2050850" y="4113076"/>
              <a:ext cx="799197" cy="430485"/>
            </a:xfrm>
            <a:prstGeom prst="bentConnector3">
              <a:avLst>
                <a:gd name="adj1" fmla="val 114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96" name="直接连接符 85"/>
            <p:cNvCxnSpPr/>
            <p:nvPr/>
          </p:nvCxnSpPr>
          <p:spPr bwMode="auto">
            <a:xfrm>
              <a:off x="1547664" y="4043544"/>
              <a:ext cx="36004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00" name="直接连接符 90"/>
            <p:cNvCxnSpPr/>
            <p:nvPr/>
          </p:nvCxnSpPr>
          <p:spPr bwMode="auto">
            <a:xfrm rot="10800000">
              <a:off x="1187624" y="3212976"/>
              <a:ext cx="1152128" cy="143228"/>
            </a:xfrm>
            <a:prstGeom prst="bentConnector3">
              <a:avLst>
                <a:gd name="adj1" fmla="val -7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直接连接符 85"/>
            <p:cNvCxnSpPr/>
            <p:nvPr/>
          </p:nvCxnSpPr>
          <p:spPr bwMode="auto">
            <a:xfrm rot="16200000" flipH="1">
              <a:off x="1311950" y="3591018"/>
              <a:ext cx="975484" cy="216024"/>
            </a:xfrm>
            <a:prstGeom prst="bentConnector3">
              <a:avLst>
                <a:gd name="adj1" fmla="val 9968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120" name="等腰三角形 119"/>
            <p:cNvSpPr/>
            <p:nvPr/>
          </p:nvSpPr>
          <p:spPr bwMode="auto">
            <a:xfrm rot="16200000">
              <a:off x="2750214" y="366302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177"/>
            <p:cNvSpPr txBox="1">
              <a:spLocks noChangeArrowheads="1"/>
            </p:cNvSpPr>
            <p:nvPr/>
          </p:nvSpPr>
          <p:spPr bwMode="auto">
            <a:xfrm>
              <a:off x="107504" y="3141093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1" name="Text Box 177"/>
            <p:cNvSpPr txBox="1">
              <a:spLocks noChangeArrowheads="1"/>
            </p:cNvSpPr>
            <p:nvPr/>
          </p:nvSpPr>
          <p:spPr bwMode="auto">
            <a:xfrm>
              <a:off x="107504" y="3933181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1187624" y="4041130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2915816" y="4653136"/>
            <a:ext cx="604879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种独立操作、中断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0" name="Text Box 776"/>
          <p:cNvSpPr txBox="1">
            <a:spLocks noChangeArrowheads="1"/>
          </p:cNvSpPr>
          <p:nvPr/>
        </p:nvSpPr>
        <p:spPr bwMode="auto">
          <a:xfrm>
            <a:off x="3059831" y="5073714"/>
            <a:ext cx="5904781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触发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于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启动设备操作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EI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RD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从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0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时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181" name="Text Box 776"/>
          <p:cNvSpPr txBox="1">
            <a:spLocks noChangeArrowheads="1"/>
          </p:cNvSpPr>
          <p:nvPr/>
        </p:nvSpPr>
        <p:spPr bwMode="auto">
          <a:xfrm>
            <a:off x="3059832" y="5517232"/>
            <a:ext cx="4103118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撤销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中断请求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1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3" name="Text Box 776"/>
          <p:cNvSpPr txBox="1">
            <a:spLocks noChangeArrowheads="1"/>
          </p:cNvSpPr>
          <p:nvPr/>
        </p:nvSpPr>
        <p:spPr bwMode="auto">
          <a:xfrm>
            <a:off x="3059832" y="5949280"/>
            <a:ext cx="590478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触发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于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中断响应操作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或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读状态口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非向量中断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84" name="线形标注 2 183"/>
          <p:cNvSpPr/>
          <p:nvPr/>
        </p:nvSpPr>
        <p:spPr bwMode="auto">
          <a:xfrm>
            <a:off x="5148064" y="4725144"/>
            <a:ext cx="2016224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381272"/>
              <a:gd name="adj6" fmla="val -1064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/>
              <a:t>EI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/>
              <a:t>Enable </a:t>
            </a:r>
            <a:r>
              <a:rPr lang="en-US" altLang="zh-CN" sz="1800" dirty="0" smtClean="0"/>
              <a:t>Interrupt</a:t>
            </a:r>
            <a:r>
              <a:rPr lang="en-US" altLang="zh-CN" sz="1800" dirty="0"/>
              <a:t>)</a:t>
            </a:r>
            <a:endParaRPr lang="zh-CN" altLang="en-US" sz="1800" dirty="0">
              <a:latin typeface="+mn-ea"/>
              <a:ea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907704" y="3030480"/>
            <a:ext cx="864096" cy="326512"/>
            <a:chOff x="1907704" y="3030480"/>
            <a:chExt cx="864096" cy="326512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1907704" y="3356992"/>
              <a:ext cx="360040" cy="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直接连接符 83"/>
            <p:cNvCxnSpPr/>
            <p:nvPr/>
          </p:nvCxnSpPr>
          <p:spPr bwMode="auto">
            <a:xfrm rot="5400000" flipH="1" flipV="1">
              <a:off x="2500532" y="3085724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01" name="直接连接符 85"/>
            <p:cNvCxnSpPr/>
            <p:nvPr/>
          </p:nvCxnSpPr>
          <p:spPr bwMode="auto">
            <a:xfrm>
              <a:off x="2267744" y="335699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102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987824" y="1340768"/>
            <a:ext cx="4824536" cy="216024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30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2" grpId="0"/>
      <p:bldP spid="4" grpId="0"/>
      <p:bldP spid="5" grpId="0"/>
      <p:bldP spid="151" grpId="0"/>
      <p:bldP spid="180" grpId="0"/>
      <p:bldP spid="181" grpId="0"/>
      <p:bldP spid="93" grpId="0"/>
      <p:bldP spid="184" grpId="0" animBg="1"/>
      <p:bldP spid="18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979712" y="2317400"/>
            <a:ext cx="5278701" cy="391520"/>
            <a:chOff x="2137769" y="1888179"/>
            <a:chExt cx="5278701" cy="391520"/>
          </a:xfrm>
        </p:grpSpPr>
        <p:sp>
          <p:nvSpPr>
            <p:cNvPr id="50" name="Text Box 317"/>
            <p:cNvSpPr txBox="1">
              <a:spLocks noChangeArrowheads="1"/>
            </p:cNvSpPr>
            <p:nvPr/>
          </p:nvSpPr>
          <p:spPr bwMode="auto">
            <a:xfrm>
              <a:off x="4932039" y="1992361"/>
              <a:ext cx="2484431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～向量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/>
                <a:t>非</a:t>
              </a:r>
              <a:r>
                <a:rPr lang="zh-CN" altLang="en-US" sz="1800" b="1" dirty="0" smtClean="0"/>
                <a:t>向量中断方式</a:t>
              </a:r>
              <a:endParaRPr lang="zh-CN" altLang="en-US" sz="1800" b="1" dirty="0">
                <a:latin typeface="+mn-ea"/>
              </a:endParaRPr>
            </a:p>
          </p:txBody>
        </p:sp>
        <p:cxnSp>
          <p:nvCxnSpPr>
            <p:cNvPr id="8" name="直接箭头连接符 7"/>
            <p:cNvCxnSpPr>
              <a:stCxn id="59" idx="1"/>
            </p:cNvCxnSpPr>
            <p:nvPr/>
          </p:nvCxnSpPr>
          <p:spPr bwMode="auto">
            <a:xfrm flipH="1" flipV="1">
              <a:off x="2137769" y="1888179"/>
              <a:ext cx="376400" cy="24502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54" name="直接箭头连接符 53"/>
            <p:cNvCxnSpPr>
              <a:stCxn id="50" idx="1"/>
            </p:cNvCxnSpPr>
            <p:nvPr/>
          </p:nvCxnSpPr>
          <p:spPr bwMode="auto">
            <a:xfrm flipH="1" flipV="1">
              <a:off x="4554861" y="1888180"/>
              <a:ext cx="377178" cy="24785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sp>
          <p:nvSpPr>
            <p:cNvPr id="59" name="Text Box 317"/>
            <p:cNvSpPr txBox="1">
              <a:spLocks noChangeArrowheads="1"/>
            </p:cNvSpPr>
            <p:nvPr/>
          </p:nvSpPr>
          <p:spPr bwMode="auto">
            <a:xfrm>
              <a:off x="2514169" y="1989534"/>
              <a:ext cx="2040692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～请求的连接方式</a:t>
              </a:r>
              <a:endParaRPr lang="zh-CN" altLang="en-US" sz="18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三、中断系统的结构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65"/>
          <p:cNvSpPr txBox="1">
            <a:spLocks noChangeArrowheads="1"/>
          </p:cNvSpPr>
          <p:nvPr/>
        </p:nvSpPr>
        <p:spPr bwMode="auto">
          <a:xfrm>
            <a:off x="179388" y="14052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识别中断源的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选出</a:t>
            </a:r>
            <a:r>
              <a:rPr lang="zh-CN" altLang="en-US" b="1" dirty="0" smtClean="0">
                <a:latin typeface="宋体" panose="02010600030101010101" pitchFamily="2" charset="-122"/>
              </a:rPr>
              <a:t>最</a:t>
            </a:r>
            <a:r>
              <a:rPr lang="zh-CN" altLang="en-US" b="1" dirty="0">
                <a:latin typeface="宋体" panose="02010600030101010101" pitchFamily="2" charset="-122"/>
              </a:rPr>
              <a:t>紧急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获得</a:t>
            </a:r>
            <a:r>
              <a:rPr lang="zh-CN" altLang="en-US" b="1" dirty="0" smtClean="0">
                <a:latin typeface="宋体" panose="02010600030101010101" pitchFamily="2" charset="-122"/>
              </a:rPr>
              <a:t>其中断类型号、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该请求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" name="Text Box 366"/>
          <p:cNvSpPr txBox="1">
            <a:spLocks noChangeArrowheads="1"/>
          </p:cNvSpPr>
          <p:nvPr/>
        </p:nvSpPr>
        <p:spPr bwMode="auto">
          <a:xfrm>
            <a:off x="179388" y="23488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的连接方式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共用请求式、独立请求式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755576" y="2780928"/>
            <a:ext cx="8136904" cy="1153220"/>
            <a:chOff x="755576" y="2898155"/>
            <a:chExt cx="8136904" cy="1153220"/>
          </a:xfrm>
        </p:grpSpPr>
        <p:grpSp>
          <p:nvGrpSpPr>
            <p:cNvPr id="93" name="组合 92"/>
            <p:cNvGrpSpPr/>
            <p:nvPr/>
          </p:nvGrpSpPr>
          <p:grpSpPr>
            <a:xfrm>
              <a:off x="755576" y="2898155"/>
              <a:ext cx="4104456" cy="1153220"/>
              <a:chOff x="2267744" y="3355901"/>
              <a:chExt cx="4104456" cy="1153220"/>
            </a:xfrm>
          </p:grpSpPr>
          <p:sp>
            <p:nvSpPr>
              <p:cNvPr id="15" name="Text Box 317"/>
              <p:cNvSpPr txBox="1">
                <a:spLocks noChangeArrowheads="1"/>
              </p:cNvSpPr>
              <p:nvPr/>
            </p:nvSpPr>
            <p:spPr bwMode="auto">
              <a:xfrm>
                <a:off x="3779913" y="3861048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" name="Text Box 320"/>
              <p:cNvSpPr txBox="1">
                <a:spLocks noChangeArrowheads="1"/>
              </p:cNvSpPr>
              <p:nvPr/>
            </p:nvSpPr>
            <p:spPr bwMode="auto">
              <a:xfrm>
                <a:off x="4932040" y="3861048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1" name="Text Box 323"/>
              <p:cNvSpPr txBox="1">
                <a:spLocks noChangeArrowheads="1"/>
              </p:cNvSpPr>
              <p:nvPr/>
            </p:nvSpPr>
            <p:spPr bwMode="auto">
              <a:xfrm>
                <a:off x="2771800" y="3429001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" name="Text Box 325"/>
              <p:cNvSpPr txBox="1">
                <a:spLocks noChangeArrowheads="1"/>
              </p:cNvSpPr>
              <p:nvPr/>
            </p:nvSpPr>
            <p:spPr bwMode="auto">
              <a:xfrm>
                <a:off x="5509170" y="3860477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24" name="Text Box 326"/>
              <p:cNvSpPr txBox="1">
                <a:spLocks noChangeArrowheads="1"/>
              </p:cNvSpPr>
              <p:nvPr/>
            </p:nvSpPr>
            <p:spPr bwMode="auto">
              <a:xfrm>
                <a:off x="3130550" y="3355901"/>
                <a:ext cx="593057" cy="28912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" name="Text Box 312"/>
              <p:cNvSpPr txBox="1">
                <a:spLocks noChangeArrowheads="1"/>
              </p:cNvSpPr>
              <p:nvPr/>
            </p:nvSpPr>
            <p:spPr bwMode="auto">
              <a:xfrm>
                <a:off x="3132139" y="3717032"/>
                <a:ext cx="591468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INTA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" name="Line 313"/>
              <p:cNvSpPr>
                <a:spLocks noChangeShapeType="1"/>
              </p:cNvSpPr>
              <p:nvPr/>
            </p:nvSpPr>
            <p:spPr bwMode="auto">
              <a:xfrm>
                <a:off x="3203848" y="3759895"/>
                <a:ext cx="4460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4"/>
              <p:cNvSpPr txBox="1">
                <a:spLocks noChangeArrowheads="1"/>
              </p:cNvSpPr>
              <p:nvPr/>
            </p:nvSpPr>
            <p:spPr bwMode="auto">
              <a:xfrm>
                <a:off x="2267744" y="3717032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40" name="直接箭头连接符 39"/>
              <p:cNvCxnSpPr>
                <a:endCxn id="15" idx="1"/>
              </p:cNvCxnSpPr>
              <p:nvPr/>
            </p:nvCxnSpPr>
            <p:spPr bwMode="auto">
              <a:xfrm flipV="1">
                <a:off x="3131840" y="4004717"/>
                <a:ext cx="648073" cy="193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45" name="直接箭头连接符 44"/>
              <p:cNvCxnSpPr/>
              <p:nvPr/>
            </p:nvCxnSpPr>
            <p:spPr bwMode="auto">
              <a:xfrm flipV="1">
                <a:off x="4644008" y="4005064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5292601" y="4005063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>
                <a:stCxn id="15" idx="0"/>
              </p:cNvCxnSpPr>
              <p:nvPr/>
            </p:nvCxnSpPr>
            <p:spPr bwMode="auto">
              <a:xfrm flipV="1">
                <a:off x="4210882" y="3644032"/>
                <a:ext cx="0" cy="21701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1" name="直接箭头连接符 50"/>
              <p:cNvCxnSpPr>
                <a:stCxn id="23" idx="0"/>
              </p:cNvCxnSpPr>
              <p:nvPr/>
            </p:nvCxnSpPr>
            <p:spPr bwMode="auto">
              <a:xfrm flipV="1">
                <a:off x="5940685" y="3644032"/>
                <a:ext cx="0" cy="21644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 flipV="1">
                <a:off x="3131840" y="3645028"/>
                <a:ext cx="3024336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triangle" w="med" len="med"/>
                <a:tailEnd type="none"/>
              </a:ln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 flipV="1">
                <a:off x="3131840" y="4436018"/>
                <a:ext cx="3024336" cy="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/>
              </a:ln>
            </p:spPr>
          </p:cxnSp>
          <p:cxnSp>
            <p:nvCxnSpPr>
              <p:cNvPr id="57" name="直接箭头连接符 56"/>
              <p:cNvCxnSpPr>
                <a:stCxn id="15" idx="2"/>
              </p:cNvCxnSpPr>
              <p:nvPr/>
            </p:nvCxnSpPr>
            <p:spPr bwMode="auto">
              <a:xfrm>
                <a:off x="4210882" y="4148386"/>
                <a:ext cx="0" cy="287635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60" name="直接箭头连接符 59"/>
              <p:cNvCxnSpPr>
                <a:stCxn id="23" idx="2"/>
              </p:cNvCxnSpPr>
              <p:nvPr/>
            </p:nvCxnSpPr>
            <p:spPr bwMode="auto">
              <a:xfrm>
                <a:off x="5940685" y="4147815"/>
                <a:ext cx="0" cy="28820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sp>
            <p:nvSpPr>
              <p:cNvPr id="86" name="Text Box 303"/>
              <p:cNvSpPr txBox="1">
                <a:spLocks noChangeArrowheads="1"/>
              </p:cNvSpPr>
              <p:nvPr/>
            </p:nvSpPr>
            <p:spPr bwMode="auto">
              <a:xfrm>
                <a:off x="3132584" y="4182023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87" name="直接箭头连接符 86"/>
              <p:cNvCxnSpPr/>
              <p:nvPr/>
            </p:nvCxnSpPr>
            <p:spPr bwMode="auto">
              <a:xfrm flipH="1">
                <a:off x="2267744" y="4436021"/>
                <a:ext cx="504056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9" name="直接箭头连接符 88"/>
              <p:cNvCxnSpPr/>
              <p:nvPr/>
            </p:nvCxnSpPr>
            <p:spPr bwMode="auto">
              <a:xfrm flipV="1">
                <a:off x="2267744" y="4005065"/>
                <a:ext cx="504056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grpSp>
          <p:nvGrpSpPr>
            <p:cNvPr id="123" name="组合 122"/>
            <p:cNvGrpSpPr/>
            <p:nvPr/>
          </p:nvGrpSpPr>
          <p:grpSpPr>
            <a:xfrm>
              <a:off x="5220072" y="2970163"/>
              <a:ext cx="3672408" cy="1081212"/>
              <a:chOff x="5220072" y="2996952"/>
              <a:chExt cx="3672408" cy="1081212"/>
            </a:xfrm>
          </p:grpSpPr>
          <p:sp>
            <p:nvSpPr>
              <p:cNvPr id="95" name="Text Box 317"/>
              <p:cNvSpPr txBox="1">
                <a:spLocks noChangeArrowheads="1"/>
              </p:cNvSpPr>
              <p:nvPr/>
            </p:nvSpPr>
            <p:spPr bwMode="auto">
              <a:xfrm>
                <a:off x="6733306" y="3789734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6" name="Text Box 320"/>
              <p:cNvSpPr txBox="1">
                <a:spLocks noChangeArrowheads="1"/>
              </p:cNvSpPr>
              <p:nvPr/>
            </p:nvSpPr>
            <p:spPr bwMode="auto">
              <a:xfrm>
                <a:off x="6589290" y="3212976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7" name="Text Box 323"/>
              <p:cNvSpPr txBox="1">
                <a:spLocks noChangeArrowheads="1"/>
              </p:cNvSpPr>
              <p:nvPr/>
            </p:nvSpPr>
            <p:spPr bwMode="auto">
              <a:xfrm>
                <a:off x="6013226" y="2998044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8" name="Text Box 325"/>
              <p:cNvSpPr txBox="1">
                <a:spLocks noChangeArrowheads="1"/>
              </p:cNvSpPr>
              <p:nvPr/>
            </p:nvSpPr>
            <p:spPr bwMode="auto">
              <a:xfrm>
                <a:off x="8029450" y="3789734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99" name="Text Box 326"/>
              <p:cNvSpPr txBox="1">
                <a:spLocks noChangeArrowheads="1"/>
              </p:cNvSpPr>
              <p:nvPr/>
            </p:nvSpPr>
            <p:spPr bwMode="auto">
              <a:xfrm>
                <a:off x="6443983" y="3429000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INTR1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" name="Text Box 314"/>
              <p:cNvSpPr txBox="1">
                <a:spLocks noChangeArrowheads="1"/>
              </p:cNvSpPr>
              <p:nvPr/>
            </p:nvSpPr>
            <p:spPr bwMode="auto">
              <a:xfrm>
                <a:off x="5436096" y="3286075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95" idx="0"/>
              </p:cNvCxnSpPr>
              <p:nvPr/>
            </p:nvCxnSpPr>
            <p:spPr bwMode="auto">
              <a:xfrm rot="16200000" flipV="1">
                <a:off x="6696567" y="3322025"/>
                <a:ext cx="144709" cy="790709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07" name="直接箭头连接符 106"/>
              <p:cNvCxnSpPr>
                <a:stCxn id="98" idx="0"/>
              </p:cNvCxnSpPr>
              <p:nvPr/>
            </p:nvCxnSpPr>
            <p:spPr bwMode="auto">
              <a:xfrm rot="16200000" flipV="1">
                <a:off x="7128640" y="2457409"/>
                <a:ext cx="575662" cy="208898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2" name="Text Box 303"/>
              <p:cNvSpPr txBox="1">
                <a:spLocks noChangeArrowheads="1"/>
              </p:cNvSpPr>
              <p:nvPr/>
            </p:nvSpPr>
            <p:spPr bwMode="auto">
              <a:xfrm>
                <a:off x="5293890" y="3680148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113" name="直接箭头连接符 112"/>
              <p:cNvCxnSpPr/>
              <p:nvPr/>
            </p:nvCxnSpPr>
            <p:spPr bwMode="auto">
              <a:xfrm flipH="1">
                <a:off x="5220072" y="3969804"/>
                <a:ext cx="793154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14" name="直接箭头连接符 113"/>
              <p:cNvCxnSpPr/>
              <p:nvPr/>
            </p:nvCxnSpPr>
            <p:spPr bwMode="auto">
              <a:xfrm>
                <a:off x="5220072" y="3573189"/>
                <a:ext cx="793154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6" name="Text Box 320"/>
              <p:cNvSpPr txBox="1">
                <a:spLocks noChangeArrowheads="1"/>
              </p:cNvSpPr>
              <p:nvPr/>
            </p:nvSpPr>
            <p:spPr bwMode="auto">
              <a:xfrm>
                <a:off x="7669410" y="3790305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18" name="Text Box 326"/>
              <p:cNvSpPr txBox="1">
                <a:spLocks noChangeArrowheads="1"/>
              </p:cNvSpPr>
              <p:nvPr/>
            </p:nvSpPr>
            <p:spPr bwMode="auto">
              <a:xfrm>
                <a:off x="6445274" y="2996952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INTRn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2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24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*中断方式的常见选择：</a:t>
            </a:r>
            <a:r>
              <a:rPr lang="zh-CN" altLang="en-US" b="1" dirty="0" smtClean="0">
                <a:latin typeface="宋体" panose="02010600030101010101" pitchFamily="2" charset="-122"/>
              </a:rPr>
              <a:t>向量中断、多重中断方式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3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454"/>
          <p:cNvSpPr txBox="1">
            <a:spLocks noChangeArrowheads="1"/>
          </p:cNvSpPr>
          <p:nvPr/>
        </p:nvSpPr>
        <p:spPr bwMode="auto">
          <a:xfrm>
            <a:off x="179513" y="3933056"/>
            <a:ext cx="7416824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识别中断源的方法：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软件判优方式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适于共用请求式连接、非向量中断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判优原理：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类型号的方法：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接口的需求：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6" name="Text Box 454"/>
          <p:cNvSpPr txBox="1">
            <a:spLocks noChangeArrowheads="1"/>
          </p:cNvSpPr>
          <p:nvPr/>
        </p:nvSpPr>
        <p:spPr bwMode="auto">
          <a:xfrm>
            <a:off x="2915816" y="4869160"/>
            <a:ext cx="597666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软件查询，查询次序→优先级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静态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zh-CN" altLang="en-US" b="1" dirty="0" smtClean="0">
                <a:latin typeface="宋体" panose="02010600030101010101" pitchFamily="2" charset="-122"/>
              </a:rPr>
              <a:t>获得，用</a:t>
            </a:r>
            <a:r>
              <a:rPr lang="en-US" altLang="zh-CN" b="1" dirty="0" smtClean="0">
                <a:latin typeface="宋体" panose="02010600030101010101" pitchFamily="2" charset="-122"/>
              </a:rPr>
              <a:t>CALL</a:t>
            </a:r>
            <a:r>
              <a:rPr lang="zh-CN" altLang="en-US" b="1" dirty="0" smtClean="0">
                <a:latin typeface="宋体" panose="02010600030101010101" pitchFamily="2" charset="-122"/>
              </a:rPr>
              <a:t>指令直接转入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zh-CN" altLang="en-US" b="1" dirty="0" smtClean="0">
                <a:latin typeface="宋体" panose="02010600030101010101" pitchFamily="2" charset="-122"/>
              </a:rPr>
              <a:t>响应电路，读</a:t>
            </a:r>
            <a:r>
              <a:rPr lang="zh-CN" altLang="en-US" b="1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时撤销请求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1" grpId="0"/>
      <p:bldP spid="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78"/>
          <p:cNvSpPr txBox="1">
            <a:spLocks noChangeArrowheads="1"/>
          </p:cNvSpPr>
          <p:nvPr/>
        </p:nvSpPr>
        <p:spPr bwMode="auto">
          <a:xfrm>
            <a:off x="179389" y="409888"/>
            <a:ext cx="7200923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latin typeface="宋体" panose="02010600030101010101" pitchFamily="2" charset="-122"/>
              </a:rPr>
              <a:t>共用请求式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连接、向量中断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判优原理：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获得类型号的方法：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接口的需求：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适于独立请求式连接、向量中断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判优原理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获得类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型号的方法：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接口的需求：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2915816" y="871552"/>
            <a:ext cx="6008601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硬件自动轮询，</a:t>
            </a:r>
            <a:r>
              <a:rPr lang="zh-CN" altLang="en-US" b="1" dirty="0">
                <a:latin typeface="宋体" panose="02010600030101010101" pitchFamily="2" charset="-122"/>
              </a:rPr>
              <a:t>查询次序→</a:t>
            </a:r>
            <a:r>
              <a:rPr lang="zh-CN" altLang="en-US" b="1" dirty="0" smtClean="0">
                <a:latin typeface="宋体" panose="02010600030101010101" pitchFamily="2" charset="-122"/>
              </a:rPr>
              <a:t>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静态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中断源</a:t>
            </a:r>
            <a:r>
              <a:rPr lang="zh-CN" altLang="en-US" b="1" dirty="0" smtClean="0">
                <a:latin typeface="宋体" panose="02010600030101010101" pitchFamily="2" charset="-122"/>
              </a:rPr>
              <a:t>给出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 smtClean="0">
                <a:latin typeface="宋体" panose="02010600030101010101" pitchFamily="2" charset="-122"/>
              </a:rPr>
              <a:t>响应电路，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中断响应时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Text Box 120"/>
          <p:cNvSpPr txBox="1">
            <a:spLocks noChangeArrowheads="1"/>
          </p:cNvSpPr>
          <p:nvPr/>
        </p:nvSpPr>
        <p:spPr bwMode="auto">
          <a:xfrm>
            <a:off x="2915816" y="2708920"/>
            <a:ext cx="6048921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硬件算法控制，算法→优先级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动态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中断机构</a:t>
            </a:r>
            <a:r>
              <a:rPr lang="zh-CN" altLang="en-US" b="1" dirty="0" smtClean="0">
                <a:latin typeface="宋体" panose="02010600030101010101" pitchFamily="2" charset="-122"/>
              </a:rPr>
              <a:t>产生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常按请求连接次序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电路，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操作时</a:t>
            </a:r>
            <a:r>
              <a:rPr lang="zh-CN" altLang="en-US" b="1" dirty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179388" y="4077072"/>
            <a:ext cx="8785225" cy="20913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*识别中断源的常见选择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请求连接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可屏蔽中断、不可屏蔽中断都为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式</a:t>
            </a:r>
            <a:endParaRPr lang="en-US" altLang="zh-CN" b="1" u="sng" spc="-100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→提高可扩展性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判优方法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并行判优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需增设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IC)</a:t>
            </a:r>
            <a:r>
              <a:rPr lang="zh-CN" altLang="en-US" b="1" dirty="0" smtClean="0">
                <a:latin typeface="宋体" panose="02010600030101010101" pitchFamily="2" charset="-122"/>
              </a:rPr>
              <a:t>、软件判优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提高性能←</a:t>
            </a:r>
            <a:r>
              <a:rPr lang="zh-CN" altLang="en-US" sz="1800" dirty="0" smtClean="0">
                <a:latin typeface="宋体" panose="02010600030101010101" pitchFamily="2" charset="-122"/>
              </a:rPr>
              <a:t>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个事件、</a:t>
            </a:r>
            <a:r>
              <a:rPr lang="zh-CN" altLang="en-US" sz="1800" b="1" dirty="0" smtClean="0">
                <a:latin typeface="+mn-ea"/>
              </a:rPr>
              <a:t>概率小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068637" y="1772816"/>
            <a:ext cx="2087539" cy="144016"/>
            <a:chOff x="3996629" y="1772816"/>
            <a:chExt cx="2087539" cy="144016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3996629" y="1772816"/>
              <a:ext cx="575371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4724400" y="1772816"/>
              <a:ext cx="1359768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4283968" y="3616449"/>
            <a:ext cx="1800200" cy="144016"/>
            <a:chOff x="4283968" y="1772816"/>
            <a:chExt cx="1800200" cy="144016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H="1">
              <a:off x="4283968" y="1772816"/>
              <a:ext cx="288032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4724400" y="1772816"/>
              <a:ext cx="1359768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8339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03" name="Text Box 207"/>
          <p:cNvSpPr txBox="1">
            <a:spLocks noChangeArrowheads="1"/>
          </p:cNvSpPr>
          <p:nvPr/>
        </p:nvSpPr>
        <p:spPr bwMode="auto">
          <a:xfrm>
            <a:off x="179389" y="334293"/>
            <a:ext cx="4788915" cy="340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中断控制器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本质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并行判优部件</a:t>
            </a:r>
            <a:r>
              <a:rPr lang="zh-CN" altLang="en-US" b="1" dirty="0">
                <a:latin typeface="+mn-ea"/>
                <a:ea typeface="+mn-ea"/>
              </a:rPr>
              <a:t>＋中断</a:t>
            </a:r>
            <a:r>
              <a:rPr lang="zh-CN" altLang="en-US" b="1" dirty="0" smtClean="0">
                <a:latin typeface="+mn-ea"/>
                <a:ea typeface="+mn-ea"/>
              </a:rPr>
              <a:t>源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基本组成：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3645024"/>
            <a:ext cx="8424936" cy="2372137"/>
            <a:chOff x="467544" y="3793167"/>
            <a:chExt cx="8424936" cy="2372137"/>
          </a:xfrm>
        </p:grpSpPr>
        <p:sp>
          <p:nvSpPr>
            <p:cNvPr id="162" name="Rectangle 351"/>
            <p:cNvSpPr>
              <a:spLocks noChangeArrowheads="1"/>
            </p:cNvSpPr>
            <p:nvPr/>
          </p:nvSpPr>
          <p:spPr bwMode="auto">
            <a:xfrm>
              <a:off x="1192932" y="4224519"/>
              <a:ext cx="2150315" cy="115212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51"/>
            <p:cNvSpPr>
              <a:spLocks noChangeArrowheads="1"/>
            </p:cNvSpPr>
            <p:nvPr/>
          </p:nvSpPr>
          <p:spPr bwMode="auto">
            <a:xfrm>
              <a:off x="3347863" y="4224520"/>
              <a:ext cx="3672409" cy="1940784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51"/>
            <p:cNvSpPr>
              <a:spLocks noChangeArrowheads="1"/>
            </p:cNvSpPr>
            <p:nvPr/>
          </p:nvSpPr>
          <p:spPr bwMode="auto">
            <a:xfrm>
              <a:off x="7020271" y="4224520"/>
              <a:ext cx="1373789" cy="1940784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351"/>
            <p:cNvSpPr>
              <a:spLocks noChangeArrowheads="1"/>
            </p:cNvSpPr>
            <p:nvPr/>
          </p:nvSpPr>
          <p:spPr bwMode="auto">
            <a:xfrm>
              <a:off x="1192932" y="5376648"/>
              <a:ext cx="2154932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4427984" y="3793167"/>
              <a:ext cx="3744416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INTA       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Text Box 109"/>
            <p:cNvSpPr txBox="1">
              <a:spLocks noChangeArrowheads="1"/>
            </p:cNvSpPr>
            <p:nvPr/>
          </p:nvSpPr>
          <p:spPr bwMode="auto">
            <a:xfrm>
              <a:off x="8471397" y="5196627"/>
              <a:ext cx="360363" cy="25202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IR0</a:t>
              </a:r>
            </a:p>
          </p:txBody>
        </p:sp>
        <p:sp>
          <p:nvSpPr>
            <p:cNvPr id="78" name="Text Box 110"/>
            <p:cNvSpPr txBox="1">
              <a:spLocks noChangeArrowheads="1"/>
            </p:cNvSpPr>
            <p:nvPr/>
          </p:nvSpPr>
          <p:spPr bwMode="auto">
            <a:xfrm>
              <a:off x="8460432" y="5736688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>
                  <a:latin typeface="宋体" panose="02010600030101010101" pitchFamily="2" charset="-122"/>
                </a:rPr>
                <a:t>IR7</a:t>
              </a: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5416512" y="3845301"/>
              <a:ext cx="39347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7308304" y="4078222"/>
              <a:ext cx="0" cy="578347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1043608" y="559267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1043608" y="5808696"/>
              <a:ext cx="370656" cy="239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1043608" y="6024720"/>
              <a:ext cx="370656" cy="2395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5148933" y="4078222"/>
              <a:ext cx="0" cy="15125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/>
            <p:nvPr/>
          </p:nvCxnSpPr>
          <p:spPr bwMode="auto">
            <a:xfrm flipH="1">
              <a:off x="8388426" y="5448656"/>
              <a:ext cx="50405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Text Box 107"/>
            <p:cNvSpPr txBox="1">
              <a:spLocks noChangeArrowheads="1"/>
            </p:cNvSpPr>
            <p:nvPr/>
          </p:nvSpPr>
          <p:spPr bwMode="auto">
            <a:xfrm rot="16200000">
              <a:off x="8505171" y="54933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8388425" y="5736688"/>
              <a:ext cx="5040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467544" y="5448781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467544" y="566468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478114" y="5880704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4" name="Rectangle 351"/>
            <p:cNvSpPr>
              <a:spLocks noChangeArrowheads="1"/>
            </p:cNvSpPr>
            <p:nvPr/>
          </p:nvSpPr>
          <p:spPr bwMode="auto">
            <a:xfrm>
              <a:off x="1187624" y="4224520"/>
              <a:ext cx="7195491" cy="19407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466-330C-4093-A11D-AA0B9834796A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285902" name="Text Box 206"/>
          <p:cNvSpPr txBox="1">
            <a:spLocks noChangeArrowheads="1"/>
          </p:cNvSpPr>
          <p:nvPr/>
        </p:nvSpPr>
        <p:spPr bwMode="auto">
          <a:xfrm>
            <a:off x="2088852" y="1300784"/>
            <a:ext cx="687576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①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中断请求、向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②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中断</a:t>
            </a:r>
            <a:r>
              <a:rPr lang="zh-CN" altLang="en-US" b="1" dirty="0" smtClean="0">
                <a:latin typeface="宋体" panose="02010600030101010101" pitchFamily="2" charset="-122"/>
              </a:rPr>
              <a:t>响应操作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1800" b="1" dirty="0">
                <a:latin typeface="宋体" panose="02010600030101010101" pitchFamily="2" charset="-122"/>
              </a:rPr>
              <a:t>中断类型号、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复位</a:t>
            </a:r>
            <a:r>
              <a:rPr lang="zh-CN" altLang="en-US" sz="1800" b="1" dirty="0">
                <a:latin typeface="宋体" panose="02010600030101010101" pitchFamily="2" charset="-122"/>
              </a:rPr>
              <a:t>所选请求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③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b="1" dirty="0" smtClean="0">
                <a:latin typeface="宋体" panose="02010600030101010101" pitchFamily="2" charset="-122"/>
              </a:rPr>
              <a:t>处理过程中的请求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中断结束前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低级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④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如设置工作方式、修改优先级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2195735" y="3163034"/>
            <a:ext cx="67688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接口、请求管理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响应前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处理时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、中断响应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线形标注 2 92"/>
          <p:cNvSpPr/>
          <p:nvPr/>
        </p:nvSpPr>
        <p:spPr bwMode="auto">
          <a:xfrm>
            <a:off x="2699792" y="6108309"/>
            <a:ext cx="2232249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97029"/>
              <a:gd name="adj6" fmla="val -17475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中断结束</a:t>
            </a:r>
            <a:r>
              <a:rPr lang="zh-CN" altLang="en-US" sz="1800" b="1" dirty="0" smtClean="0">
                <a:latin typeface="+mn-ea"/>
                <a:ea typeface="+mn-ea"/>
              </a:rPr>
              <a:t>时才能清零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192932" y="4077071"/>
            <a:ext cx="7190183" cy="1944217"/>
            <a:chOff x="1192932" y="2708920"/>
            <a:chExt cx="7190183" cy="1944217"/>
          </a:xfrm>
        </p:grpSpPr>
        <p:sp>
          <p:nvSpPr>
            <p:cNvPr id="100" name="Text Box 95"/>
            <p:cNvSpPr txBox="1">
              <a:spLocks noChangeArrowheads="1"/>
            </p:cNvSpPr>
            <p:nvPr/>
          </p:nvSpPr>
          <p:spPr bwMode="auto">
            <a:xfrm>
              <a:off x="4178695" y="306916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105" name="Text Box 100"/>
            <p:cNvSpPr txBox="1">
              <a:spLocks noChangeArrowheads="1"/>
            </p:cNvSpPr>
            <p:nvPr/>
          </p:nvSpPr>
          <p:spPr bwMode="auto">
            <a:xfrm>
              <a:off x="5868193" y="3789040"/>
              <a:ext cx="1008063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编码器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15" name="Text Box 101"/>
            <p:cNvSpPr txBox="1">
              <a:spLocks noChangeArrowheads="1"/>
            </p:cNvSpPr>
            <p:nvPr/>
          </p:nvSpPr>
          <p:spPr bwMode="auto">
            <a:xfrm>
              <a:off x="7812360" y="3429000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6" name="Text Box 106"/>
            <p:cNvSpPr txBox="1">
              <a:spLocks noChangeArrowheads="1"/>
            </p:cNvSpPr>
            <p:nvPr/>
          </p:nvSpPr>
          <p:spPr bwMode="auto">
            <a:xfrm>
              <a:off x="7164288" y="3573015"/>
              <a:ext cx="43204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39" name="Text Box 116"/>
            <p:cNvSpPr txBox="1">
              <a:spLocks noChangeArrowheads="1"/>
            </p:cNvSpPr>
            <p:nvPr/>
          </p:nvSpPr>
          <p:spPr bwMode="auto">
            <a:xfrm>
              <a:off x="7812360" y="2782644"/>
              <a:ext cx="360040" cy="64712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Text Box 18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1363535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7020272" y="2708920"/>
              <a:ext cx="0" cy="1944217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H="1">
              <a:off x="6875960" y="3933055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 flipV="1">
              <a:off x="6875960" y="4221088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236296" y="3789040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V="1">
              <a:off x="7524328" y="3789040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148" name="Text Box 107"/>
            <p:cNvSpPr txBox="1">
              <a:spLocks noChangeArrowheads="1"/>
            </p:cNvSpPr>
            <p:nvPr/>
          </p:nvSpPr>
          <p:spPr bwMode="auto">
            <a:xfrm rot="16200000">
              <a:off x="7497059" y="39777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9" name="Text Box 106"/>
            <p:cNvSpPr txBox="1">
              <a:spLocks noChangeArrowheads="1"/>
            </p:cNvSpPr>
            <p:nvPr/>
          </p:nvSpPr>
          <p:spPr bwMode="auto">
            <a:xfrm>
              <a:off x="7092280" y="3140967"/>
              <a:ext cx="360040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2" name="直接箭头连接符 151"/>
            <p:cNvCxnSpPr>
              <a:stCxn id="136" idx="0"/>
            </p:cNvCxnSpPr>
            <p:nvPr/>
          </p:nvCxnSpPr>
          <p:spPr bwMode="auto">
            <a:xfrm flipV="1">
              <a:off x="7380312" y="3356993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4" name="Text Box 107"/>
            <p:cNvSpPr txBox="1">
              <a:spLocks noChangeArrowheads="1"/>
            </p:cNvSpPr>
            <p:nvPr/>
          </p:nvSpPr>
          <p:spPr bwMode="auto">
            <a:xfrm rot="16200000">
              <a:off x="7055320" y="3984980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 flipH="1">
              <a:off x="5436617" y="4077072"/>
              <a:ext cx="43152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直接箭头连接符 164"/>
            <p:cNvCxnSpPr/>
            <p:nvPr/>
          </p:nvCxnSpPr>
          <p:spPr bwMode="auto">
            <a:xfrm flipV="1">
              <a:off x="5652120" y="2988568"/>
              <a:ext cx="596" cy="108850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sp>
          <p:nvSpPr>
            <p:cNvPr id="166" name="Text Box 107"/>
            <p:cNvSpPr txBox="1">
              <a:spLocks noChangeArrowheads="1"/>
            </p:cNvSpPr>
            <p:nvPr/>
          </p:nvSpPr>
          <p:spPr bwMode="auto">
            <a:xfrm>
              <a:off x="5580108" y="4151586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 bwMode="auto">
            <a:xfrm>
              <a:off x="2699247" y="2996952"/>
              <a:ext cx="511311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直接箭头连接符 167"/>
            <p:cNvCxnSpPr/>
            <p:nvPr/>
          </p:nvCxnSpPr>
          <p:spPr bwMode="auto">
            <a:xfrm>
              <a:off x="1675609" y="2852936"/>
              <a:ext cx="6136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直接箭头连接符 168"/>
            <p:cNvCxnSpPr/>
            <p:nvPr/>
          </p:nvCxnSpPr>
          <p:spPr bwMode="auto">
            <a:xfrm>
              <a:off x="2699247" y="2988568"/>
              <a:ext cx="73" cy="1524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0" name="等腰三角形 169"/>
            <p:cNvSpPr/>
            <p:nvPr/>
          </p:nvSpPr>
          <p:spPr bwMode="auto">
            <a:xfrm rot="16200000">
              <a:off x="1531593" y="3340920"/>
              <a:ext cx="288031" cy="17615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>
              <a:stCxn id="140" idx="1"/>
              <a:endCxn id="170" idx="3"/>
            </p:cNvCxnSpPr>
            <p:nvPr/>
          </p:nvCxnSpPr>
          <p:spPr bwMode="auto">
            <a:xfrm flipH="1" flipV="1">
              <a:off x="1763688" y="3428999"/>
              <a:ext cx="216024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直接箭头连接符 155"/>
            <p:cNvCxnSpPr>
              <a:stCxn id="170" idx="0"/>
            </p:cNvCxnSpPr>
            <p:nvPr/>
          </p:nvCxnSpPr>
          <p:spPr bwMode="auto">
            <a:xfrm rot="10800000" flipV="1">
              <a:off x="1259632" y="3428998"/>
              <a:ext cx="327898" cy="655555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>
              <a:endCxn id="170" idx="5"/>
            </p:cNvCxnSpPr>
            <p:nvPr/>
          </p:nvCxnSpPr>
          <p:spPr bwMode="auto">
            <a:xfrm>
              <a:off x="1675609" y="2852936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83"/>
            <p:cNvSpPr txBox="1">
              <a:spLocks noChangeArrowheads="1"/>
            </p:cNvSpPr>
            <p:nvPr/>
          </p:nvSpPr>
          <p:spPr bwMode="auto">
            <a:xfrm>
              <a:off x="1402135" y="3933055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75" name="Text Box 183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99172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其他端口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 flipV="1">
              <a:off x="2699792" y="3717032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直接箭头连接符 176"/>
            <p:cNvCxnSpPr/>
            <p:nvPr/>
          </p:nvCxnSpPr>
          <p:spPr bwMode="auto">
            <a:xfrm>
              <a:off x="1981225" y="4077072"/>
              <a:ext cx="28651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直接箭头连接符 177"/>
            <p:cNvCxnSpPr/>
            <p:nvPr/>
          </p:nvCxnSpPr>
          <p:spPr bwMode="auto">
            <a:xfrm flipH="1">
              <a:off x="1989522" y="4581128"/>
              <a:ext cx="611087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直接箭头连接符 178"/>
            <p:cNvCxnSpPr>
              <a:stCxn id="115" idx="2"/>
            </p:cNvCxnSpPr>
            <p:nvPr/>
          </p:nvCxnSpPr>
          <p:spPr bwMode="auto">
            <a:xfrm>
              <a:off x="8097738" y="4437113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5148933" y="2712352"/>
              <a:ext cx="0" cy="14058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1192932" y="3861048"/>
              <a:ext cx="2154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3343247" y="3861048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组合 182"/>
          <p:cNvGrpSpPr/>
          <p:nvPr/>
        </p:nvGrpSpPr>
        <p:grpSpPr>
          <a:xfrm>
            <a:off x="1981225" y="4221088"/>
            <a:ext cx="5183063" cy="1611969"/>
            <a:chOff x="1981225" y="1412776"/>
            <a:chExt cx="5183063" cy="1611969"/>
          </a:xfrm>
        </p:grpSpPr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4499992" y="2420888"/>
              <a:ext cx="936625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185" name="Text Box 195"/>
            <p:cNvSpPr txBox="1">
              <a:spLocks noChangeArrowheads="1"/>
            </p:cNvSpPr>
            <p:nvPr/>
          </p:nvSpPr>
          <p:spPr bwMode="auto">
            <a:xfrm>
              <a:off x="3491880" y="1988840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V="1">
              <a:off x="7164288" y="1916833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068416" y="2636912"/>
              <a:ext cx="4315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直接箭头连接符 130"/>
            <p:cNvCxnSpPr>
              <a:stCxn id="184" idx="0"/>
            </p:cNvCxnSpPr>
            <p:nvPr/>
          </p:nvCxnSpPr>
          <p:spPr bwMode="auto">
            <a:xfrm rot="5400000" flipH="1" flipV="1">
              <a:off x="5886276" y="1142877"/>
              <a:ext cx="360040" cy="219598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189" name="Text Box 107"/>
            <p:cNvSpPr txBox="1">
              <a:spLocks noChangeArrowheads="1"/>
            </p:cNvSpPr>
            <p:nvPr/>
          </p:nvSpPr>
          <p:spPr bwMode="auto">
            <a:xfrm>
              <a:off x="4211960" y="2708920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B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 bwMode="auto">
            <a:xfrm>
              <a:off x="3851611" y="1556792"/>
              <a:ext cx="309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91" name="直接箭头连接符 190"/>
            <p:cNvCxnSpPr/>
            <p:nvPr/>
          </p:nvCxnSpPr>
          <p:spPr bwMode="auto">
            <a:xfrm>
              <a:off x="1981225" y="2924944"/>
              <a:ext cx="15106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3707904" y="1412776"/>
              <a:ext cx="869" cy="57683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193" name="Text Box 107"/>
            <p:cNvSpPr txBox="1">
              <a:spLocks noChangeArrowheads="1"/>
            </p:cNvSpPr>
            <p:nvPr/>
          </p:nvSpPr>
          <p:spPr bwMode="auto">
            <a:xfrm>
              <a:off x="2089848" y="2811227"/>
              <a:ext cx="451634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清零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254" y="1988840"/>
            <a:ext cx="1450598" cy="576064"/>
            <a:chOff x="638254" y="1988840"/>
            <a:chExt cx="1450598" cy="576064"/>
          </a:xfrm>
        </p:grpSpPr>
        <p:sp>
          <p:nvSpPr>
            <p:cNvPr id="198" name="Text Box 95"/>
            <p:cNvSpPr txBox="1">
              <a:spLocks noChangeArrowheads="1"/>
            </p:cNvSpPr>
            <p:nvPr/>
          </p:nvSpPr>
          <p:spPr bwMode="auto">
            <a:xfrm>
              <a:off x="638254" y="1988840"/>
              <a:ext cx="1053426" cy="57606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教材中说法不理想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198" idx="3"/>
            </p:cNvCxnSpPr>
            <p:nvPr/>
          </p:nvCxnSpPr>
          <p:spPr bwMode="auto">
            <a:xfrm flipV="1">
              <a:off x="1691680" y="2034758"/>
              <a:ext cx="397172" cy="242114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99" name="直接箭头连接符 198"/>
            <p:cNvCxnSpPr>
              <a:stCxn id="198" idx="3"/>
            </p:cNvCxnSpPr>
            <p:nvPr/>
          </p:nvCxnSpPr>
          <p:spPr bwMode="auto">
            <a:xfrm>
              <a:off x="1691680" y="2276872"/>
              <a:ext cx="397172" cy="216024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902" grpId="0"/>
      <p:bldP spid="8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79388" y="3501008"/>
            <a:ext cx="8677088" cy="2736304"/>
            <a:chOff x="179388" y="2996952"/>
            <a:chExt cx="8677088" cy="273630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2699792" y="2996952"/>
              <a:ext cx="5400600" cy="2448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3908813" y="3861048"/>
              <a:ext cx="3759531" cy="1494168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347864" y="394294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5220072" y="4077070"/>
              <a:ext cx="359568" cy="1080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3974316" y="400506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15880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6660948" y="4771272"/>
              <a:ext cx="935388" cy="2419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中断机构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6660232" y="4138794"/>
              <a:ext cx="93610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后援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5724128" y="4138794"/>
              <a:ext cx="79222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2915816" y="3467139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3275856" y="418508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275856" y="371703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2915816" y="3068960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3265753" y="3140967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3265752" y="3356991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653136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8" y="5157192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211960" y="436510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572000" y="4365106"/>
              <a:ext cx="0" cy="3594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860032" y="4365107"/>
              <a:ext cx="0" cy="7200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2771800" y="3248980"/>
              <a:ext cx="144016" cy="12601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75856" y="350100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3635896" y="3068959"/>
              <a:ext cx="4392488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    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2123730" y="5157180"/>
              <a:ext cx="3204123" cy="144027"/>
            </a:xfrm>
            <a:prstGeom prst="bentConnector3">
              <a:avLst>
                <a:gd name="adj1" fmla="val -308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5508106" y="5157190"/>
              <a:ext cx="2304254" cy="144017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51884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7236023" y="3573016"/>
              <a:ext cx="0" cy="56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092007" y="35730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948264" y="3686551"/>
              <a:ext cx="143743" cy="47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7596336" y="3428998"/>
              <a:ext cx="36004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>
              <a:off x="7956376" y="3294876"/>
              <a:ext cx="0" cy="1574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8316416" y="4059069"/>
              <a:ext cx="540059" cy="138615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…</a:t>
              </a: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IVT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827584" y="4359960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5580113" y="5085184"/>
              <a:ext cx="359494" cy="5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6372200" y="3691315"/>
              <a:ext cx="0" cy="4474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228184" y="3691313"/>
              <a:ext cx="0" cy="447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2195736" y="4951060"/>
              <a:ext cx="457947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2195736" y="5359660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262664" y="534976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5399857" y="3933056"/>
              <a:ext cx="468293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5868144" y="3933056"/>
              <a:ext cx="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3391426" y="4293096"/>
              <a:ext cx="4604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异常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106"/>
            <p:cNvSpPr txBox="1">
              <a:spLocks noChangeArrowheads="1"/>
            </p:cNvSpPr>
            <p:nvPr/>
          </p:nvSpPr>
          <p:spPr bwMode="auto">
            <a:xfrm>
              <a:off x="4067944" y="4581130"/>
              <a:ext cx="217285" cy="2823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4067944" y="4941169"/>
              <a:ext cx="217285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213"/>
            <p:cNvSpPr txBox="1">
              <a:spLocks noChangeArrowheads="1"/>
            </p:cNvSpPr>
            <p:nvPr/>
          </p:nvSpPr>
          <p:spPr bwMode="auto">
            <a:xfrm rot="5400000">
              <a:off x="7665515" y="5010347"/>
              <a:ext cx="58172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BIU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4285229" y="508460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4283968" y="472456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79388" y="5733256"/>
              <a:ext cx="867708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203848" y="4326092"/>
              <a:ext cx="864096" cy="482272"/>
            </a:xfrm>
            <a:prstGeom prst="bentConnector3">
              <a:avLst>
                <a:gd name="adj1" fmla="val -1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79003" y="5013175"/>
              <a:ext cx="47382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3725791" y="4797152"/>
              <a:ext cx="342153" cy="288032"/>
            </a:xfrm>
            <a:prstGeom prst="bentConnector3">
              <a:avLst>
                <a:gd name="adj1" fmla="val 3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8316417" y="5157192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Text Box 111"/>
            <p:cNvSpPr txBox="1">
              <a:spLocks noChangeArrowheads="1"/>
            </p:cNvSpPr>
            <p:nvPr/>
          </p:nvSpPr>
          <p:spPr bwMode="auto">
            <a:xfrm>
              <a:off x="8316417" y="3772946"/>
              <a:ext cx="540059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187624" y="4005064"/>
              <a:ext cx="1008112" cy="648072"/>
            </a:xfrm>
            <a:prstGeom prst="bentConnector3">
              <a:avLst>
                <a:gd name="adj1" fmla="val 99422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1331641" y="4869160"/>
              <a:ext cx="792088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Text Box 213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217"/>
            <p:cNvSpPr txBox="1">
              <a:spLocks noChangeArrowheads="1"/>
            </p:cNvSpPr>
            <p:nvPr/>
          </p:nvSpPr>
          <p:spPr bwMode="auto">
            <a:xfrm>
              <a:off x="539552" y="479715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flipV="1">
              <a:off x="323527" y="5388056"/>
              <a:ext cx="1" cy="345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971599" y="5373216"/>
              <a:ext cx="1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1691680" y="5373216"/>
              <a:ext cx="0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连接符 104"/>
            <p:cNvCxnSpPr>
              <a:endCxn id="54" idx="3"/>
            </p:cNvCxnSpPr>
            <p:nvPr/>
          </p:nvCxnSpPr>
          <p:spPr bwMode="auto">
            <a:xfrm flipV="1">
              <a:off x="7956376" y="544522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>
              <a:endCxn id="39" idx="2"/>
            </p:cNvCxnSpPr>
            <p:nvPr/>
          </p:nvCxnSpPr>
          <p:spPr bwMode="auto">
            <a:xfrm flipV="1">
              <a:off x="8586446" y="544522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>
              <a:stCxn id="40" idx="0"/>
            </p:cNvCxnSpPr>
            <p:nvPr/>
          </p:nvCxnSpPr>
          <p:spPr bwMode="auto">
            <a:xfrm rot="16200000" flipH="1">
              <a:off x="1006318" y="4325242"/>
              <a:ext cx="506630" cy="576066"/>
            </a:xfrm>
            <a:prstGeom prst="bentConnector4">
              <a:avLst>
                <a:gd name="adj1" fmla="val -13884"/>
                <a:gd name="adj2" fmla="val 10014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6"/>
            <p:cNvCxnSpPr>
              <a:stCxn id="97" idx="0"/>
            </p:cNvCxnSpPr>
            <p:nvPr/>
          </p:nvCxnSpPr>
          <p:spPr bwMode="auto">
            <a:xfrm rot="16200000" flipH="1">
              <a:off x="863587" y="3825045"/>
              <a:ext cx="504056" cy="1584175"/>
            </a:xfrm>
            <a:prstGeom prst="bentConnector4">
              <a:avLst>
                <a:gd name="adj1" fmla="val -41863"/>
                <a:gd name="adj2" fmla="val 1000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217"/>
            <p:cNvSpPr txBox="1">
              <a:spLocks noChangeArrowheads="1"/>
            </p:cNvSpPr>
            <p:nvPr/>
          </p:nvSpPr>
          <p:spPr bwMode="auto">
            <a:xfrm>
              <a:off x="1619673" y="458112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1259632" y="38548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454007" y="386104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907704" y="386104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217"/>
            <p:cNvSpPr txBox="1">
              <a:spLocks noChangeArrowheads="1"/>
            </p:cNvSpPr>
            <p:nvPr/>
          </p:nvSpPr>
          <p:spPr bwMode="auto">
            <a:xfrm>
              <a:off x="1547665" y="3824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0" name="Text Box 111"/>
            <p:cNvSpPr txBox="1">
              <a:spLocks noChangeArrowheads="1"/>
            </p:cNvSpPr>
            <p:nvPr/>
          </p:nvSpPr>
          <p:spPr bwMode="auto">
            <a:xfrm>
              <a:off x="2866309" y="4905164"/>
              <a:ext cx="71269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标志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6" name="Text Box 111"/>
            <p:cNvSpPr txBox="1">
              <a:spLocks noChangeArrowheads="1"/>
            </p:cNvSpPr>
            <p:nvPr/>
          </p:nvSpPr>
          <p:spPr bwMode="auto">
            <a:xfrm>
              <a:off x="2771800" y="4653136"/>
              <a:ext cx="432048" cy="23418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End</a:t>
              </a:r>
            </a:p>
          </p:txBody>
        </p:sp>
        <p:sp>
          <p:nvSpPr>
            <p:cNvPr id="165" name="Text Box 111"/>
            <p:cNvSpPr txBox="1">
              <a:spLocks noChangeArrowheads="1"/>
            </p:cNvSpPr>
            <p:nvPr/>
          </p:nvSpPr>
          <p:spPr bwMode="auto">
            <a:xfrm>
              <a:off x="6551947" y="3573016"/>
              <a:ext cx="395498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3" name="Text Box 106"/>
            <p:cNvSpPr txBox="1">
              <a:spLocks noChangeArrowheads="1"/>
            </p:cNvSpPr>
            <p:nvPr/>
          </p:nvSpPr>
          <p:spPr bwMode="auto">
            <a:xfrm>
              <a:off x="5939607" y="4976341"/>
              <a:ext cx="217285" cy="2160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6156892" y="5085184"/>
              <a:ext cx="16554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025451" y="5462726"/>
              <a:ext cx="914156" cy="2686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系统总线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4211960" y="4509120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771799" y="4509120"/>
              <a:ext cx="144854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、中断系统结构示例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>
                <a:latin typeface="宋体" panose="02010600030101010101" pitchFamily="2" charset="-122"/>
              </a:rPr>
              <a:t>仅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讨论向量中断方式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机构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接口，中断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可选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、各个中断处理程序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5995" y="3690744"/>
            <a:ext cx="7611914" cy="2523342"/>
            <a:chOff x="1345995" y="3258696"/>
            <a:chExt cx="7611914" cy="2523342"/>
          </a:xfrm>
        </p:grpSpPr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5724844" y="3397940"/>
              <a:ext cx="575791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0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0" name="Text Box 111"/>
            <p:cNvSpPr txBox="1">
              <a:spLocks noChangeArrowheads="1"/>
            </p:cNvSpPr>
            <p:nvPr/>
          </p:nvSpPr>
          <p:spPr bwMode="auto">
            <a:xfrm>
              <a:off x="5940152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111"/>
            <p:cNvSpPr txBox="1">
              <a:spLocks noChangeArrowheads="1"/>
            </p:cNvSpPr>
            <p:nvPr/>
          </p:nvSpPr>
          <p:spPr bwMode="auto">
            <a:xfrm>
              <a:off x="6804248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291581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11"/>
            <p:cNvSpPr txBox="1">
              <a:spLocks noChangeArrowheads="1"/>
            </p:cNvSpPr>
            <p:nvPr/>
          </p:nvSpPr>
          <p:spPr bwMode="auto">
            <a:xfrm>
              <a:off x="1345995" y="552330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6" name="Text Box 111"/>
            <p:cNvSpPr txBox="1">
              <a:spLocks noChangeArrowheads="1"/>
            </p:cNvSpPr>
            <p:nvPr/>
          </p:nvSpPr>
          <p:spPr bwMode="auto">
            <a:xfrm>
              <a:off x="6228184" y="491488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7" name="Text Box 111"/>
            <p:cNvSpPr txBox="1">
              <a:spLocks noChangeArrowheads="1"/>
            </p:cNvSpPr>
            <p:nvPr/>
          </p:nvSpPr>
          <p:spPr bwMode="auto">
            <a:xfrm>
              <a:off x="7698824" y="325869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300635" y="3501006"/>
              <a:ext cx="3603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1619673" y="5517232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flipH="1">
              <a:off x="8674907" y="5566014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3" name="Text Box 111"/>
            <p:cNvSpPr txBox="1">
              <a:spLocks noChangeArrowheads="1"/>
            </p:cNvSpPr>
            <p:nvPr/>
          </p:nvSpPr>
          <p:spPr bwMode="auto">
            <a:xfrm>
              <a:off x="615617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 flipH="1" flipV="1">
              <a:off x="8530892" y="5558022"/>
              <a:ext cx="1548" cy="206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6" name="Text Box 111"/>
            <p:cNvSpPr txBox="1">
              <a:spLocks noChangeArrowheads="1"/>
            </p:cNvSpPr>
            <p:nvPr/>
          </p:nvSpPr>
          <p:spPr bwMode="auto">
            <a:xfrm>
              <a:off x="8244408" y="556601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8741885" y="554845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64088" y="3776340"/>
              <a:ext cx="495672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⑶⑷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3" name="AutoShape 18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233"/>
          <p:cNvSpPr txBox="1">
            <a:spLocks noChangeArrowheads="1"/>
          </p:cNvSpPr>
          <p:nvPr/>
        </p:nvSpPr>
        <p:spPr bwMode="auto">
          <a:xfrm>
            <a:off x="179388" y="1720057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事件的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en-US" altLang="zh-CN" b="1" dirty="0" smtClean="0">
                <a:latin typeface="宋体" panose="02010600030101010101" pitchFamily="2" charset="-122"/>
              </a:rPr>
              <a:t>NMI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事件，</a:t>
            </a:r>
            <a:r>
              <a:rPr lang="en-US" altLang="zh-CN" b="1" dirty="0" smtClean="0">
                <a:latin typeface="宋体" panose="02010600030101010101" pitchFamily="2" charset="-122"/>
              </a:rPr>
              <a:t>INTR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latin typeface="宋体" panose="02010600030101010101" pitchFamily="2" charset="-122"/>
              </a:rPr>
              <a:t>异常各有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事件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spc="-100" dirty="0" smtClean="0">
                <a:latin typeface="宋体" panose="02010600030101010101" pitchFamily="2" charset="-122"/>
              </a:rPr>
              <a:t>      (Intel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采用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      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类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型号固定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  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    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类型号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在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各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I/O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接口、异常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类型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REG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中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sp>
        <p:nvSpPr>
          <p:cNvPr id="115" name="Text Box 233"/>
          <p:cNvSpPr txBox="1">
            <a:spLocks noChangeArrowheads="1"/>
          </p:cNvSpPr>
          <p:nvPr/>
        </p:nvSpPr>
        <p:spPr bwMode="auto">
          <a:xfrm>
            <a:off x="179512" y="2514962"/>
            <a:ext cx="87785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请求线的连接：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请求有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类，连接方式都为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请求式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endParaRPr lang="en-US" altLang="zh-CN" sz="1800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判优方法为软件</a:t>
            </a:r>
            <a:r>
              <a:rPr lang="zh-CN" altLang="en-US" b="1" spc="-100" dirty="0">
                <a:latin typeface="宋体" panose="02010600030101010101" pitchFamily="2" charset="-122"/>
              </a:rPr>
              <a:t>判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优、串行判优、不判优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(1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个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4176586" y="2142480"/>
            <a:ext cx="539430" cy="92648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3768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3" name="Text Box 233"/>
          <p:cNvSpPr txBox="1">
            <a:spLocks noChangeArrowheads="1"/>
          </p:cNvSpPr>
          <p:nvPr/>
        </p:nvSpPr>
        <p:spPr bwMode="auto">
          <a:xfrm>
            <a:off x="179388" y="409888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检测的组织：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用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检测时机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时机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NMI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结束时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判断</a:t>
            </a:r>
            <a:r>
              <a:rPr lang="en-US" altLang="zh-CN" sz="2000" b="1" dirty="0">
                <a:latin typeface="宋体" panose="02010600030101010101" pitchFamily="2" charset="-122"/>
              </a:rPr>
              <a:t>End</a:t>
            </a:r>
            <a:r>
              <a:rPr lang="zh-CN" altLang="en-US" sz="2000" b="1" dirty="0">
                <a:latin typeface="宋体" panose="02010600030101010101" pitchFamily="2" charset="-122"/>
              </a:rPr>
              <a:t>的状态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u="sng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INTR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异常检测时机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判断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anose="02010600030101010101" pitchFamily="2" charset="-122"/>
              </a:rPr>
              <a:t>OP</a:t>
            </a:r>
            <a:r>
              <a:rPr lang="zh-CN" altLang="en-US" sz="2000" b="1" dirty="0">
                <a:latin typeface="宋体" panose="02010600030101010101" pitchFamily="2" charset="-122"/>
              </a:rPr>
              <a:t>的结果状态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检测结果表示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0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79512" y="314096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响应的组织：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形成对应的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OPCmd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序列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NMI—</a:t>
            </a:r>
            <a:r>
              <a:rPr lang="zh-CN" altLang="en-US" b="1" dirty="0">
                <a:latin typeface="宋体" panose="02010600030101010101" pitchFamily="2" charset="-122"/>
              </a:rPr>
              <a:t>①、②</a:t>
            </a:r>
            <a:r>
              <a:rPr lang="zh-CN" altLang="en-US" b="1" dirty="0" smtClean="0">
                <a:latin typeface="宋体" panose="02010600030101010101" pitchFamily="2" charset="-122"/>
              </a:rPr>
              <a:t>、      ⑤</a:t>
            </a:r>
            <a:r>
              <a:rPr lang="zh-CN" altLang="en-US" b="1" dirty="0">
                <a:latin typeface="宋体" panose="02010600030101010101" pitchFamily="2" charset="-122"/>
              </a:rPr>
              <a:t>⑥、⑦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←事件类型号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固定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INTR—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①、②、③④、⑤⑥、⑦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←③④为中断响应操作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异常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①、②、⑶⑷、⑤⑥、</a:t>
            </a:r>
            <a:r>
              <a:rPr lang="zh-CN" altLang="en-US" b="1" dirty="0">
                <a:latin typeface="宋体" panose="02010600030101010101" pitchFamily="2" charset="-122"/>
              </a:rPr>
              <a:t>⑦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←⑶⑷为读</a:t>
            </a:r>
            <a:r>
              <a:rPr lang="zh-CN" altLang="en-US" sz="2000" b="1" dirty="0">
                <a:latin typeface="宋体" panose="02010600030101010101" pitchFamily="2" charset="-122"/>
              </a:rPr>
              <a:t>异常类型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5" name="Text Box 233"/>
          <p:cNvSpPr txBox="1">
            <a:spLocks noChangeArrowheads="1"/>
          </p:cNvSpPr>
          <p:nvPr/>
        </p:nvSpPr>
        <p:spPr bwMode="auto">
          <a:xfrm>
            <a:off x="179512" y="493594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事件返回的组织：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返回方式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下条指令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当前指令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结束进程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重</a:t>
            </a:r>
            <a:r>
              <a:rPr lang="zh-CN" altLang="en-US" b="1" dirty="0">
                <a:latin typeface="宋体" panose="02010600030101010101" pitchFamily="2" charset="-122"/>
              </a:rPr>
              <a:t>启</a:t>
            </a:r>
            <a:r>
              <a:rPr lang="zh-CN" altLang="en-US" b="1" dirty="0" smtClean="0">
                <a:latin typeface="宋体" panose="02010600030101010101" pitchFamily="2" charset="-122"/>
              </a:rPr>
              <a:t>机器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响应时保存断点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返回地址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，返回指令恢复断点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7"/>
          <p:cNvSpPr txBox="1">
            <a:spLocks noChangeArrowheads="1"/>
          </p:cNvSpPr>
          <p:nvPr/>
        </p:nvSpPr>
        <p:spPr bwMode="auto">
          <a:xfrm>
            <a:off x="179388" y="2226930"/>
            <a:ext cx="878522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中断请求得到响应的条件是什么？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203848" y="2658978"/>
            <a:ext cx="496855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Event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获取事件类型方法不同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72402" y="2924944"/>
            <a:ext cx="432046" cy="504054"/>
            <a:chOff x="7308307" y="2049818"/>
            <a:chExt cx="432046" cy="50405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7380312" y="2553872"/>
              <a:ext cx="36004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rot="16200000" flipV="1">
              <a:off x="7272303" y="2085822"/>
              <a:ext cx="504054" cy="432046"/>
            </a:xfrm>
            <a:prstGeom prst="bentConnector3">
              <a:avLst>
                <a:gd name="adj1" fmla="val 99706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1131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8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、多重中断的组织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*单重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多重中断方式的表示：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6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四、多重中断及中断屏蔽的组织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15616" y="1844824"/>
            <a:ext cx="7632848" cy="432048"/>
            <a:chOff x="1115616" y="2132856"/>
            <a:chExt cx="7632848" cy="432048"/>
          </a:xfrm>
        </p:grpSpPr>
        <p:sp>
          <p:nvSpPr>
            <p:cNvPr id="20" name="Text Box 288"/>
            <p:cNvSpPr txBox="1">
              <a:spLocks noChangeArrowheads="1"/>
            </p:cNvSpPr>
            <p:nvPr/>
          </p:nvSpPr>
          <p:spPr bwMode="auto">
            <a:xfrm>
              <a:off x="8244408" y="2277567"/>
              <a:ext cx="504056" cy="28733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时间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293"/>
            <p:cNvSpPr txBox="1">
              <a:spLocks noChangeArrowheads="1"/>
            </p:cNvSpPr>
            <p:nvPr/>
          </p:nvSpPr>
          <p:spPr bwMode="auto">
            <a:xfrm>
              <a:off x="1187451" y="2140407"/>
              <a:ext cx="720725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6" name="Text Box 294"/>
            <p:cNvSpPr txBox="1">
              <a:spLocks noChangeArrowheads="1"/>
            </p:cNvSpPr>
            <p:nvPr/>
          </p:nvSpPr>
          <p:spPr bwMode="auto">
            <a:xfrm>
              <a:off x="3563888" y="2140407"/>
              <a:ext cx="2809925" cy="2797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或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295"/>
            <p:cNvSpPr txBox="1">
              <a:spLocks noChangeArrowheads="1"/>
            </p:cNvSpPr>
            <p:nvPr/>
          </p:nvSpPr>
          <p:spPr bwMode="auto">
            <a:xfrm>
              <a:off x="7381876" y="2140407"/>
              <a:ext cx="719138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Text Box 299"/>
            <p:cNvSpPr txBox="1">
              <a:spLocks noChangeArrowheads="1"/>
            </p:cNvSpPr>
            <p:nvPr/>
          </p:nvSpPr>
          <p:spPr bwMode="auto">
            <a:xfrm>
              <a:off x="1908176" y="2140407"/>
              <a:ext cx="1655712" cy="27978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←0</a:t>
              </a:r>
            </a:p>
          </p:txBody>
        </p:sp>
        <p:sp>
          <p:nvSpPr>
            <p:cNvPr id="32" name="Text Box 300"/>
            <p:cNvSpPr txBox="1">
              <a:spLocks noChangeArrowheads="1"/>
            </p:cNvSpPr>
            <p:nvPr/>
          </p:nvSpPr>
          <p:spPr bwMode="auto">
            <a:xfrm>
              <a:off x="6373813" y="2140407"/>
              <a:ext cx="1008063" cy="27978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IF←x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115616" y="2420888"/>
              <a:ext cx="7128792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907704" y="2132856"/>
              <a:ext cx="47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563888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372200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380311" y="2132856"/>
              <a:ext cx="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Text Box 233"/>
          <p:cNvSpPr txBox="1">
            <a:spLocks noChangeArrowheads="1"/>
          </p:cNvSpPr>
          <p:nvPr/>
        </p:nvSpPr>
        <p:spPr bwMode="auto">
          <a:xfrm>
            <a:off x="4427860" y="1354305"/>
            <a:ext cx="2304379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位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179263" y="2132856"/>
            <a:ext cx="669858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新请求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检测的组织：</a:t>
            </a:r>
            <a:r>
              <a:rPr lang="zh-CN" altLang="en-US" b="1" dirty="0">
                <a:latin typeface="宋体" panose="02010600030101010101" pitchFamily="2" charset="-122"/>
              </a:rPr>
              <a:t>以中断控制器</a:t>
            </a:r>
            <a:r>
              <a:rPr lang="en-US" altLang="zh-CN" b="1" dirty="0">
                <a:latin typeface="宋体" panose="02010600030101010101" pitchFamily="2" charset="-122"/>
              </a:rPr>
              <a:t>(IC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为例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中断请求的状态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新请求的产生条件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检测机构的组成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9" name="Text Box 221"/>
          <p:cNvSpPr txBox="1">
            <a:spLocks noChangeArrowheads="1"/>
          </p:cNvSpPr>
          <p:nvPr/>
        </p:nvSpPr>
        <p:spPr bwMode="auto">
          <a:xfrm>
            <a:off x="3491879" y="2586970"/>
            <a:ext cx="547273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正在</a:t>
            </a:r>
            <a:r>
              <a:rPr lang="zh-CN" altLang="en-US" b="1" dirty="0">
                <a:latin typeface="宋体" panose="02010600030101010101" pitchFamily="2" charset="-122"/>
              </a:rPr>
              <a:t>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(IS)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、尚未服务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(IR)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←互斥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0" name="Text Box 221"/>
          <p:cNvSpPr txBox="1">
            <a:spLocks noChangeArrowheads="1"/>
          </p:cNvSpPr>
          <p:nvPr/>
        </p:nvSpPr>
        <p:spPr bwMode="auto">
          <a:xfrm>
            <a:off x="3851671" y="3038189"/>
            <a:ext cx="5040809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max(</a:t>
            </a:r>
            <a:r>
              <a:rPr lang="en-US" altLang="zh-CN" b="1" dirty="0" err="1">
                <a:latin typeface="宋体" panose="02010600030101010101" pitchFamily="2" charset="-122"/>
              </a:rPr>
              <a:t>IR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b="1" dirty="0" smtClean="0">
                <a:latin typeface="宋体" panose="02010600030101010101" pitchFamily="2" charset="-122"/>
              </a:rPr>
              <a:t>max(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IS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j</a:t>
            </a:r>
            <a:r>
              <a:rPr lang="zh-CN" altLang="en-US" b="1" dirty="0" smtClean="0"/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4" name="Text Box 221"/>
          <p:cNvSpPr txBox="1">
            <a:spLocks noChangeArrowheads="1"/>
          </p:cNvSpPr>
          <p:nvPr/>
        </p:nvSpPr>
        <p:spPr bwMode="auto">
          <a:xfrm>
            <a:off x="3491880" y="3501008"/>
            <a:ext cx="5472732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增设</a:t>
            </a:r>
            <a:r>
              <a:rPr lang="en-US" altLang="zh-CN" b="1" dirty="0" smtClean="0">
                <a:latin typeface="宋体" panose="02010600030101010101" pitchFamily="2" charset="-122"/>
              </a:rPr>
              <a:t>ISR</a:t>
            </a:r>
            <a:r>
              <a:rPr lang="zh-CN" altLang="en-US" b="1" dirty="0" smtClean="0">
                <a:latin typeface="宋体" panose="02010600030101010101" pitchFamily="2" charset="-122"/>
              </a:rPr>
              <a:t>、排队器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分类排队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15616" y="3925549"/>
            <a:ext cx="7704856" cy="1874491"/>
            <a:chOff x="1115616" y="4002781"/>
            <a:chExt cx="7704856" cy="1874491"/>
          </a:xfrm>
        </p:grpSpPr>
        <p:sp>
          <p:nvSpPr>
            <p:cNvPr id="56" name="Rectangle 351"/>
            <p:cNvSpPr>
              <a:spLocks noChangeArrowheads="1"/>
            </p:cNvSpPr>
            <p:nvPr/>
          </p:nvSpPr>
          <p:spPr bwMode="auto">
            <a:xfrm>
              <a:off x="1336476" y="4146797"/>
              <a:ext cx="1146821" cy="9383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351"/>
            <p:cNvSpPr>
              <a:spLocks noChangeArrowheads="1"/>
            </p:cNvSpPr>
            <p:nvPr/>
          </p:nvSpPr>
          <p:spPr bwMode="auto">
            <a:xfrm>
              <a:off x="2051721" y="4146797"/>
              <a:ext cx="4680519" cy="17270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351"/>
            <p:cNvSpPr>
              <a:spLocks noChangeArrowheads="1"/>
            </p:cNvSpPr>
            <p:nvPr/>
          </p:nvSpPr>
          <p:spPr bwMode="auto">
            <a:xfrm>
              <a:off x="6732239" y="4146797"/>
              <a:ext cx="1860922" cy="172704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351"/>
            <p:cNvSpPr>
              <a:spLocks noChangeArrowheads="1"/>
            </p:cNvSpPr>
            <p:nvPr/>
          </p:nvSpPr>
          <p:spPr bwMode="auto">
            <a:xfrm>
              <a:off x="1336476" y="5085183"/>
              <a:ext cx="1146820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95"/>
            <p:cNvSpPr txBox="1">
              <a:spLocks noChangeArrowheads="1"/>
            </p:cNvSpPr>
            <p:nvPr/>
          </p:nvSpPr>
          <p:spPr bwMode="auto">
            <a:xfrm>
              <a:off x="3890663" y="4293295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5796136" y="5013175"/>
              <a:ext cx="792088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8028384" y="4653135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6876256" y="4797150"/>
              <a:ext cx="432047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028384" y="4146797"/>
              <a:ext cx="360040" cy="50710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183"/>
            <p:cNvSpPr txBox="1">
              <a:spLocks noChangeArrowheads="1"/>
            </p:cNvSpPr>
            <p:nvPr/>
          </p:nvSpPr>
          <p:spPr bwMode="auto">
            <a:xfrm>
              <a:off x="1484994" y="4434829"/>
              <a:ext cx="998303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类型号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9" name="Text Box 185"/>
            <p:cNvSpPr txBox="1">
              <a:spLocks noChangeArrowheads="1"/>
            </p:cNvSpPr>
            <p:nvPr/>
          </p:nvSpPr>
          <p:spPr bwMode="auto">
            <a:xfrm>
              <a:off x="4643487" y="5085183"/>
              <a:ext cx="792609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732239" y="4146797"/>
              <a:ext cx="1" cy="1730475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>
              <a:off x="6587928" y="5157190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 flipV="1">
              <a:off x="6587928" y="5445223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6948264" y="5013175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236296" y="5013175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77" name="Text Box 107"/>
            <p:cNvSpPr txBox="1">
              <a:spLocks noChangeArrowheads="1"/>
            </p:cNvSpPr>
            <p:nvPr/>
          </p:nvSpPr>
          <p:spPr bwMode="auto">
            <a:xfrm rot="16200000">
              <a:off x="7209027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78" name="Text Box 106"/>
            <p:cNvSpPr txBox="1">
              <a:spLocks noChangeArrowheads="1"/>
            </p:cNvSpPr>
            <p:nvPr/>
          </p:nvSpPr>
          <p:spPr bwMode="auto">
            <a:xfrm>
              <a:off x="6804248" y="4365102"/>
              <a:ext cx="360040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>
              <a:stCxn id="64" idx="0"/>
            </p:cNvCxnSpPr>
            <p:nvPr/>
          </p:nvCxnSpPr>
          <p:spPr bwMode="auto">
            <a:xfrm flipV="1">
              <a:off x="7092280" y="4581128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876256" y="4581128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7017767" y="4002781"/>
              <a:ext cx="2506" cy="3623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107"/>
            <p:cNvSpPr txBox="1">
              <a:spLocks noChangeArrowheads="1"/>
            </p:cNvSpPr>
            <p:nvPr/>
          </p:nvSpPr>
          <p:spPr bwMode="auto">
            <a:xfrm rot="16200000">
              <a:off x="6767288" y="5209115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H="1">
              <a:off x="5436096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4283968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130"/>
            <p:cNvCxnSpPr>
              <a:stCxn id="69" idx="0"/>
            </p:cNvCxnSpPr>
            <p:nvPr/>
          </p:nvCxnSpPr>
          <p:spPr bwMode="auto">
            <a:xfrm rot="5400000" flipH="1" flipV="1">
              <a:off x="5778005" y="3986930"/>
              <a:ext cx="360040" cy="1836466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651524" y="4288502"/>
              <a:ext cx="596" cy="10127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185471" y="4288502"/>
              <a:ext cx="5842913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1403176" y="4212703"/>
              <a:ext cx="6625208" cy="610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185471" y="4288502"/>
              <a:ext cx="1" cy="14925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4288502"/>
              <a:ext cx="0" cy="14632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94" name="直接箭头连接符 93"/>
            <p:cNvCxnSpPr>
              <a:stCxn id="68" idx="1"/>
            </p:cNvCxnSpPr>
            <p:nvPr/>
          </p:nvCxnSpPr>
          <p:spPr bwMode="auto">
            <a:xfrm flipH="1" flipV="1">
              <a:off x="1403176" y="4722860"/>
              <a:ext cx="8181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1403176" y="4212703"/>
              <a:ext cx="0" cy="3684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1907232" y="5586734"/>
              <a:ext cx="720080" cy="250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1115616" y="5301207"/>
              <a:ext cx="20540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1917514" y="5803389"/>
              <a:ext cx="6396247" cy="187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直接箭头连接符 103"/>
            <p:cNvCxnSpPr>
              <a:stCxn id="63" idx="2"/>
            </p:cNvCxnSpPr>
            <p:nvPr/>
          </p:nvCxnSpPr>
          <p:spPr bwMode="auto">
            <a:xfrm>
              <a:off x="8313762" y="5661248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1115616" y="5519626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1115616" y="5735650"/>
              <a:ext cx="21602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2843807" y="4212703"/>
              <a:ext cx="1" cy="22060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004917" y="4146797"/>
              <a:ext cx="0" cy="720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004917" y="4005064"/>
              <a:ext cx="0" cy="14173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H="1">
              <a:off x="8593162" y="5157192"/>
              <a:ext cx="22731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8574674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8593162" y="5445223"/>
              <a:ext cx="22731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336476" y="5085183"/>
              <a:ext cx="1146821" cy="1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483296" y="5085183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18" name="Rectangle 351"/>
            <p:cNvSpPr>
              <a:spLocks noChangeArrowheads="1"/>
            </p:cNvSpPr>
            <p:nvPr/>
          </p:nvSpPr>
          <p:spPr bwMode="auto">
            <a:xfrm>
              <a:off x="1331640" y="4146797"/>
              <a:ext cx="7267499" cy="172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>
              <a:off x="1959654" y="5337211"/>
              <a:ext cx="451634" cy="247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复位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3" name="Text Box 183"/>
            <p:cNvSpPr txBox="1">
              <a:spLocks noChangeArrowheads="1"/>
            </p:cNvSpPr>
            <p:nvPr/>
          </p:nvSpPr>
          <p:spPr bwMode="auto">
            <a:xfrm>
              <a:off x="1331640" y="5164094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906687" y="4571227"/>
            <a:ext cx="6121697" cy="1084797"/>
            <a:chOff x="1906687" y="4660379"/>
            <a:chExt cx="6121697" cy="1084797"/>
          </a:xfrm>
        </p:grpSpPr>
        <p:cxnSp>
          <p:nvCxnSpPr>
            <p:cNvPr id="168" name="直接箭头连接符 167"/>
            <p:cNvCxnSpPr/>
            <p:nvPr/>
          </p:nvCxnSpPr>
          <p:spPr bwMode="auto">
            <a:xfrm>
              <a:off x="1906687" y="5741620"/>
              <a:ext cx="5760329" cy="355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Text Box 101"/>
            <p:cNvSpPr txBox="1">
              <a:spLocks noChangeArrowheads="1"/>
            </p:cNvSpPr>
            <p:nvPr/>
          </p:nvSpPr>
          <p:spPr bwMode="auto">
            <a:xfrm>
              <a:off x="7524328" y="4660379"/>
              <a:ext cx="285377" cy="100811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flipH="1">
              <a:off x="7812360" y="5164435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H="1">
              <a:off x="7812361" y="5452465"/>
              <a:ext cx="21602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07"/>
            <p:cNvSpPr txBox="1">
              <a:spLocks noChangeArrowheads="1"/>
            </p:cNvSpPr>
            <p:nvPr/>
          </p:nvSpPr>
          <p:spPr bwMode="auto">
            <a:xfrm rot="16200000">
              <a:off x="7785091" y="5209174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>
              <a:off x="7667016" y="5668491"/>
              <a:ext cx="1328" cy="7668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1" name="Text Box 223"/>
          <p:cNvSpPr txBox="1">
            <a:spLocks noChangeArrowheads="1"/>
          </p:cNvSpPr>
          <p:nvPr/>
        </p:nvSpPr>
        <p:spPr bwMode="auto">
          <a:xfrm>
            <a:off x="179388" y="5826829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保存部件的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dirty="0" smtClean="0">
                <a:solidFill>
                  <a:srgbClr val="990099"/>
                </a:solidFill>
              </a:rPr>
              <a:t>寄存器</a:t>
            </a:r>
            <a:r>
              <a:rPr lang="zh-CN" altLang="en-US" b="1" dirty="0">
                <a:solidFill>
                  <a:srgbClr val="990099"/>
                </a:solidFill>
              </a:rPr>
              <a:t>栈</a:t>
            </a:r>
            <a:r>
              <a:rPr lang="zh-CN" altLang="en-US" b="1" dirty="0" smtClean="0"/>
              <a:t>代替</a:t>
            </a:r>
            <a:r>
              <a:rPr lang="zh-CN" altLang="en-US" b="1" u="sng" dirty="0" smtClean="0"/>
              <a:t>后援寄存器</a:t>
            </a:r>
            <a:r>
              <a:rPr lang="zh-CN" altLang="en-US" b="1" u="sng" dirty="0"/>
              <a:t>堆</a:t>
            </a:r>
          </a:p>
        </p:txBody>
      </p:sp>
      <p:sp>
        <p:nvSpPr>
          <p:cNvPr id="2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7524328" y="5079958"/>
            <a:ext cx="504057" cy="288034"/>
            <a:chOff x="7524328" y="5157190"/>
            <a:chExt cx="504057" cy="288034"/>
          </a:xfrm>
        </p:grpSpPr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7524328" y="5157190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H="1" flipV="1">
              <a:off x="7524328" y="5445222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27784" y="4356072"/>
            <a:ext cx="1656184" cy="1227944"/>
            <a:chOff x="2627784" y="2708920"/>
            <a:chExt cx="1656184" cy="1227944"/>
          </a:xfrm>
        </p:grpSpPr>
        <p:cxnSp>
          <p:nvCxnSpPr>
            <p:cNvPr id="101" name="直接箭头连接符 100"/>
            <p:cNvCxnSpPr/>
            <p:nvPr/>
          </p:nvCxnSpPr>
          <p:spPr bwMode="auto">
            <a:xfrm>
              <a:off x="3204320" y="3576823"/>
              <a:ext cx="107964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Text Box 195"/>
            <p:cNvSpPr txBox="1">
              <a:spLocks noChangeArrowheads="1"/>
            </p:cNvSpPr>
            <p:nvPr/>
          </p:nvSpPr>
          <p:spPr bwMode="auto">
            <a:xfrm>
              <a:off x="2627784" y="2928752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3059832" y="2712728"/>
              <a:ext cx="0" cy="21679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2843808" y="2708920"/>
              <a:ext cx="0" cy="21983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1" name="组合 120"/>
          <p:cNvGrpSpPr/>
          <p:nvPr/>
        </p:nvGrpSpPr>
        <p:grpSpPr>
          <a:xfrm>
            <a:off x="2627312" y="4358131"/>
            <a:ext cx="872828" cy="1223490"/>
            <a:chOff x="2627312" y="4435363"/>
            <a:chExt cx="872828" cy="1223490"/>
          </a:xfrm>
        </p:grpSpPr>
        <p:sp>
          <p:nvSpPr>
            <p:cNvPr id="122" name="Text Box 195"/>
            <p:cNvSpPr txBox="1">
              <a:spLocks noChangeArrowheads="1"/>
            </p:cNvSpPr>
            <p:nvPr/>
          </p:nvSpPr>
          <p:spPr bwMode="auto">
            <a:xfrm>
              <a:off x="2627312" y="4720466"/>
              <a:ext cx="576536" cy="938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中断服务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ISR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 flipV="1">
              <a:off x="3203848" y="5169759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V="1">
              <a:off x="3203848" y="5440545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07"/>
            <p:cNvSpPr txBox="1">
              <a:spLocks noChangeArrowheads="1"/>
            </p:cNvSpPr>
            <p:nvPr/>
          </p:nvSpPr>
          <p:spPr bwMode="auto">
            <a:xfrm rot="16200000">
              <a:off x="3166887" y="5203766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6" name="Text Box 116"/>
            <p:cNvSpPr txBox="1">
              <a:spLocks noChangeArrowheads="1"/>
            </p:cNvSpPr>
            <p:nvPr/>
          </p:nvSpPr>
          <p:spPr bwMode="auto">
            <a:xfrm>
              <a:off x="2627313" y="4435363"/>
              <a:ext cx="576536" cy="28510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置位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7" name="Text Box 100"/>
          <p:cNvSpPr txBox="1">
            <a:spLocks noChangeArrowheads="1"/>
          </p:cNvSpPr>
          <p:nvPr/>
        </p:nvSpPr>
        <p:spPr bwMode="auto">
          <a:xfrm>
            <a:off x="3500140" y="4941030"/>
            <a:ext cx="783828" cy="576065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排队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器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B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8" name="AutoShape 4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  <p:bldP spid="49" grpId="0"/>
      <p:bldP spid="50" grpId="0"/>
      <p:bldP spid="54" grpId="0"/>
      <p:bldP spid="211" grpId="0"/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、外设与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主机的联系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2400" y="908720"/>
            <a:ext cx="8812213" cy="262103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、外设的连接方式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*连接方式：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常为总线方式，需通过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连接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            </a:t>
            </a:r>
            <a:r>
              <a:rPr lang="zh-CN" altLang="en-US" sz="1800" dirty="0" smtClean="0">
                <a:latin typeface="+mn-ea"/>
                <a:ea typeface="+mn-ea"/>
              </a:rPr>
              <a:t>├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←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+mn-ea"/>
                <a:ea typeface="+mn-ea"/>
              </a:rPr>
              <a:t>解决</a:t>
            </a:r>
            <a:r>
              <a:rPr lang="zh-CN" altLang="en-US" sz="1800" b="1" dirty="0" smtClean="0"/>
              <a:t>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差异</a:t>
            </a:r>
            <a:endParaRPr lang="en-US" altLang="zh-CN" sz="1800" b="1" dirty="0" smtClean="0">
              <a:solidFill>
                <a:srgbClr val="990099"/>
              </a:solidFill>
            </a:endParaRPr>
          </a:p>
          <a:p>
            <a:pPr algn="l">
              <a:lnSpc>
                <a:spcPct val="114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sz="1800" b="1" dirty="0" smtClean="0"/>
              <a:t>数据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状态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命令</a:t>
            </a:r>
            <a:endParaRPr lang="en-US" altLang="zh-CN" sz="1800" b="1" dirty="0" smtClean="0"/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传送过程：</a:t>
            </a:r>
            <a:endParaRPr lang="zh-CN" altLang="en-US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79512" y="4366669"/>
            <a:ext cx="8812213" cy="172662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接口的地址组织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指令中设备码的组织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b="1" dirty="0">
                <a:latin typeface="宋体" panose="02010600030101010101" pitchFamily="2" charset="-122"/>
              </a:rPr>
              <a:t>每个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接口配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b="1" dirty="0" smtClean="0">
                <a:latin typeface="宋体" panose="02010600030101010101" pitchFamily="2" charset="-122"/>
              </a:rPr>
              <a:t>地址，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☆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接口配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           </a:t>
            </a:r>
            <a:r>
              <a:rPr lang="zh-CN" altLang="en-US" sz="18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→易扩展</a:t>
            </a:r>
            <a:endParaRPr lang="en-US" altLang="zh-CN" sz="18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87624" y="5877272"/>
            <a:ext cx="5976664" cy="287437"/>
            <a:chOff x="1619672" y="6093296"/>
            <a:chExt cx="5976664" cy="287437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131840" y="6093395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19672" y="6093296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4212928" y="6093395"/>
              <a:ext cx="143852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端口地址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5651451" y="6093395"/>
              <a:ext cx="19448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信息内容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24063" y="2959784"/>
            <a:ext cx="6840550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主机→接口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总线操作</a:t>
            </a:r>
            <a:r>
              <a:rPr lang="zh-CN" altLang="en-US" b="1" dirty="0" smtClean="0">
                <a:latin typeface="宋体" panose="02010600030101010101" pitchFamily="2" charset="-122"/>
              </a:rPr>
              <a:t>实现，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需区别于访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存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寄存器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暂存信息，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接口→外设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通信操作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8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71600" y="1916832"/>
            <a:ext cx="4896296" cy="1008112"/>
            <a:chOff x="539800" y="2348880"/>
            <a:chExt cx="4896296" cy="1008112"/>
          </a:xfrm>
        </p:grpSpPr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2411760" y="2348880"/>
              <a:ext cx="3024336" cy="6456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539800" y="2348880"/>
              <a:ext cx="17279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611808" y="2636019"/>
              <a:ext cx="648072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19832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2483768" y="2636912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28367" y="2925192"/>
              <a:ext cx="683593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563888" y="2420888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2482354" y="3071242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4211960" y="2639194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4211960" y="3071242"/>
              <a:ext cx="115195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3" name="直接连接符 52"/>
            <p:cNvCxnSpPr>
              <a:stCxn id="44" idx="0"/>
            </p:cNvCxnSpPr>
            <p:nvPr/>
          </p:nvCxnSpPr>
          <p:spPr bwMode="auto">
            <a:xfrm flipV="1">
              <a:off x="935844" y="2422302"/>
              <a:ext cx="0" cy="21371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stCxn id="45" idx="0"/>
            </p:cNvCxnSpPr>
            <p:nvPr/>
          </p:nvCxnSpPr>
          <p:spPr bwMode="auto">
            <a:xfrm flipV="1">
              <a:off x="1835572" y="2422302"/>
              <a:ext cx="0" cy="21371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11808" y="2420888"/>
              <a:ext cx="475210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直接连接符 55"/>
            <p:cNvCxnSpPr>
              <a:endCxn id="46" idx="0"/>
            </p:cNvCxnSpPr>
            <p:nvPr/>
          </p:nvCxnSpPr>
          <p:spPr bwMode="auto">
            <a:xfrm>
              <a:off x="3023828" y="2441189"/>
              <a:ext cx="0" cy="1957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直接连接符 56"/>
            <p:cNvCxnSpPr>
              <a:endCxn id="51" idx="0"/>
            </p:cNvCxnSpPr>
            <p:nvPr/>
          </p:nvCxnSpPr>
          <p:spPr bwMode="auto">
            <a:xfrm>
              <a:off x="4787937" y="2420888"/>
              <a:ext cx="0" cy="218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直接连接符 57"/>
            <p:cNvCxnSpPr>
              <a:stCxn id="46" idx="2"/>
              <a:endCxn id="50" idx="0"/>
            </p:cNvCxnSpPr>
            <p:nvPr/>
          </p:nvCxnSpPr>
          <p:spPr bwMode="auto">
            <a:xfrm flipH="1">
              <a:off x="3023121" y="2917900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>
              <a:stCxn id="51" idx="2"/>
              <a:endCxn id="52" idx="0"/>
            </p:cNvCxnSpPr>
            <p:nvPr/>
          </p:nvCxnSpPr>
          <p:spPr bwMode="auto">
            <a:xfrm>
              <a:off x="4787937" y="2926532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1115666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主机</a:t>
              </a:r>
              <a:endParaRPr lang="zh-CN" altLang="en-US" sz="1800" b="1" dirty="0"/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4716016" y="3894440"/>
            <a:ext cx="288032" cy="155078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arrow" w="med" len="med"/>
            <a:tailEnd type="arrow"/>
          </a:ln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5004048" y="2485852"/>
            <a:ext cx="1728192" cy="104390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86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bldLvl="0"/>
      <p:bldP spid="25" grpId="0" bldLvl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22621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、中断屏蔽的组织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*术语：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指请求</a:t>
            </a:r>
            <a:r>
              <a:rPr lang="zh-CN" altLang="en-US" b="1" dirty="0">
                <a:latin typeface="宋体" panose="02010600030101010101" pitchFamily="2" charset="-122"/>
              </a:rPr>
              <a:t>的响应优先级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响应优先级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排队次序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排队器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</a:rPr>
              <a:t>编码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marL="990600" indent="-990600" algn="l">
              <a:lnSpc>
                <a:spcPct val="10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    (IRR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的复位次序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处理优先级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(ISR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的复位次序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9" name="Text Box 136"/>
          <p:cNvSpPr txBox="1">
            <a:spLocks noChangeArrowheads="1"/>
          </p:cNvSpPr>
          <p:nvPr/>
        </p:nvSpPr>
        <p:spPr bwMode="auto">
          <a:xfrm>
            <a:off x="179389" y="3334926"/>
            <a:ext cx="7740984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的组织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</a:rPr>
              <a:t>中断屏蔽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b="1" dirty="0" smtClean="0">
                <a:latin typeface="宋体" panose="02010600030101010101" pitchFamily="2" charset="-122"/>
              </a:rPr>
              <a:t>其指定请求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            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内容称为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屏蔽字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中断处理</a:t>
            </a:r>
            <a:r>
              <a:rPr lang="zh-CN" altLang="en-US" b="1" dirty="0">
                <a:latin typeface="宋体" panose="02010600030101010101" pitchFamily="2" charset="-122"/>
              </a:rPr>
              <a:t>程序可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b="1" dirty="0">
                <a:latin typeface="宋体" panose="02010600030101010101" pitchFamily="2" charset="-122"/>
              </a:rPr>
              <a:t>屏蔽字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写中断屏蔽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50770" y="3481224"/>
            <a:ext cx="1941710" cy="1149846"/>
            <a:chOff x="6156176" y="1916832"/>
            <a:chExt cx="1941710" cy="1149846"/>
          </a:xfrm>
        </p:grpSpPr>
        <p:sp>
          <p:nvSpPr>
            <p:cNvPr id="81" name="Rectangle 374"/>
            <p:cNvSpPr>
              <a:spLocks noChangeArrowheads="1"/>
            </p:cNvSpPr>
            <p:nvPr/>
          </p:nvSpPr>
          <p:spPr bwMode="auto">
            <a:xfrm>
              <a:off x="6369694" y="1916832"/>
              <a:ext cx="1512168" cy="10778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75"/>
            <p:cNvSpPr txBox="1">
              <a:spLocks noChangeArrowheads="1"/>
            </p:cNvSpPr>
            <p:nvPr/>
          </p:nvSpPr>
          <p:spPr bwMode="auto">
            <a:xfrm>
              <a:off x="6513710" y="1988841"/>
              <a:ext cx="213171" cy="22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" name="Text Box 376"/>
            <p:cNvSpPr txBox="1">
              <a:spLocks noChangeArrowheads="1"/>
            </p:cNvSpPr>
            <p:nvPr/>
          </p:nvSpPr>
          <p:spPr bwMode="auto">
            <a:xfrm>
              <a:off x="6513710" y="2348880"/>
              <a:ext cx="213171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4" name="Text Box 377"/>
            <p:cNvSpPr txBox="1">
              <a:spLocks noChangeArrowheads="1"/>
            </p:cNvSpPr>
            <p:nvPr/>
          </p:nvSpPr>
          <p:spPr bwMode="auto">
            <a:xfrm>
              <a:off x="6442718" y="2636912"/>
              <a:ext cx="1367136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7017766" y="2492896"/>
              <a:ext cx="0" cy="1440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6156176" y="2094756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6119215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6156176" y="2454794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>
              <a:off x="6732240" y="2060848"/>
              <a:ext cx="136564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H="1" flipV="1">
              <a:off x="6729734" y="2420887"/>
              <a:ext cx="136815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 rot="16200000">
              <a:off x="7808896" y="2133814"/>
              <a:ext cx="359449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20" name="直接箭头连接符 119"/>
            <p:cNvCxnSpPr/>
            <p:nvPr/>
          </p:nvCxnSpPr>
          <p:spPr bwMode="auto">
            <a:xfrm flipH="1">
              <a:off x="6729734" y="2132856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H="1" flipV="1">
              <a:off x="6729734" y="2492895"/>
              <a:ext cx="28803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665838" y="2132854"/>
              <a:ext cx="0" cy="5040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Text Box 107"/>
            <p:cNvSpPr txBox="1">
              <a:spLocks noChangeArrowheads="1"/>
            </p:cNvSpPr>
            <p:nvPr/>
          </p:nvSpPr>
          <p:spPr bwMode="auto">
            <a:xfrm rot="16200000">
              <a:off x="7127327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0" name="Text Box 107"/>
            <p:cNvSpPr txBox="1">
              <a:spLocks noChangeArrowheads="1"/>
            </p:cNvSpPr>
            <p:nvPr/>
          </p:nvSpPr>
          <p:spPr bwMode="auto">
            <a:xfrm>
              <a:off x="7161782" y="2423393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 flipH="1">
              <a:off x="7161781" y="2922664"/>
              <a:ext cx="1" cy="14401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Text Box 362"/>
          <p:cNvSpPr txBox="1">
            <a:spLocks noChangeArrowheads="1"/>
          </p:cNvSpPr>
          <p:nvPr/>
        </p:nvSpPr>
        <p:spPr bwMode="auto">
          <a:xfrm>
            <a:off x="179389" y="5733256"/>
            <a:ext cx="475265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7-2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15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</a:p>
        </p:txBody>
      </p:sp>
      <p:sp>
        <p:nvSpPr>
          <p:cNvPr id="2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*中断屏蔽的目标：</a:t>
            </a:r>
            <a:r>
              <a:rPr lang="zh-CN" altLang="en-US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处理优先级</a:t>
            </a:r>
            <a:r>
              <a:rPr lang="en-US" altLang="zh-CN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←增加灵活性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默认：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处理优先级＝响应优先级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707905" y="2962255"/>
            <a:ext cx="1152127" cy="95101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9" name="AutoShape 18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100096" y="1412776"/>
            <a:ext cx="683118" cy="576064"/>
            <a:chOff x="8100096" y="1412776"/>
            <a:chExt cx="683118" cy="576064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8100096" y="1463735"/>
              <a:ext cx="108308" cy="453097"/>
            </a:xfrm>
            <a:prstGeom prst="rightBrac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95"/>
            <p:cNvSpPr txBox="1">
              <a:spLocks noChangeArrowheads="1"/>
            </p:cNvSpPr>
            <p:nvPr/>
          </p:nvSpPr>
          <p:spPr bwMode="auto">
            <a:xfrm>
              <a:off x="8261869" y="1412776"/>
              <a:ext cx="521345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硬件决定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4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3" name="Text Box 396"/>
          <p:cNvSpPr txBox="1">
            <a:spLocks noChangeArrowheads="1"/>
          </p:cNvSpPr>
          <p:nvPr/>
        </p:nvSpPr>
        <p:spPr bwMode="auto">
          <a:xfrm>
            <a:off x="82708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§7.6 DMA</a:t>
            </a:r>
            <a:r>
              <a:rPr lang="zh-CN" altLang="en-US" sz="32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5" name="Text Box 397"/>
          <p:cNvSpPr txBox="1">
            <a:spLocks noChangeArrowheads="1"/>
          </p:cNvSpPr>
          <p:nvPr/>
        </p:nvSpPr>
        <p:spPr bwMode="auto">
          <a:xfrm>
            <a:off x="179388" y="980728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的功能：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间、传送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批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331640" y="1484784"/>
            <a:ext cx="6912768" cy="862012"/>
            <a:chOff x="1547664" y="5663530"/>
            <a:chExt cx="6912768" cy="862012"/>
          </a:xfrm>
        </p:grpSpPr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1548160" y="5807546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1619672" y="587866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2555776" y="587866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75"/>
            <p:cNvSpPr txBox="1">
              <a:spLocks noChangeArrowheads="1"/>
            </p:cNvSpPr>
            <p:nvPr/>
          </p:nvSpPr>
          <p:spPr bwMode="auto">
            <a:xfrm>
              <a:off x="3995936" y="5809828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查询接口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5292080" y="6029746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419872" y="5698405"/>
              <a:ext cx="504056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9" name="Text Box 81"/>
            <p:cNvSpPr txBox="1">
              <a:spLocks noChangeArrowheads="1"/>
            </p:cNvSpPr>
            <p:nvPr/>
          </p:nvSpPr>
          <p:spPr bwMode="auto">
            <a:xfrm>
              <a:off x="3995936" y="623731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>
              <a:endCxn id="14" idx="0"/>
            </p:cNvCxnSpPr>
            <p:nvPr/>
          </p:nvCxnSpPr>
          <p:spPr bwMode="auto">
            <a:xfrm>
              <a:off x="1979712" y="567164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5" idx="0"/>
            </p:cNvCxnSpPr>
            <p:nvPr/>
          </p:nvCxnSpPr>
          <p:spPr bwMode="auto">
            <a:xfrm flipV="1">
              <a:off x="2915816" y="567332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547664" y="5663530"/>
              <a:ext cx="69127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4608004" y="5663530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6" idx="2"/>
              <a:endCxn id="19" idx="0"/>
            </p:cNvCxnSpPr>
            <p:nvPr/>
          </p:nvCxnSpPr>
          <p:spPr bwMode="auto">
            <a:xfrm>
              <a:off x="4608004" y="6090816"/>
              <a:ext cx="0" cy="146496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23728" y="6203701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5652120" y="5808414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连接符 26"/>
            <p:cNvCxnSpPr>
              <a:endCxn id="26" idx="0"/>
            </p:cNvCxnSpPr>
            <p:nvPr/>
          </p:nvCxnSpPr>
          <p:spPr bwMode="auto">
            <a:xfrm>
              <a:off x="6264188" y="5671641"/>
              <a:ext cx="0" cy="13677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7308304" y="5808414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>
              <a:off x="7884368" y="5663530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5652120" y="623979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26" idx="2"/>
              <a:endCxn id="39" idx="0"/>
            </p:cNvCxnSpPr>
            <p:nvPr/>
          </p:nvCxnSpPr>
          <p:spPr bwMode="auto">
            <a:xfrm>
              <a:off x="626418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7308304" y="6239792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块型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28" idx="2"/>
              <a:endCxn id="44" idx="0"/>
            </p:cNvCxnSpPr>
            <p:nvPr/>
          </p:nvCxnSpPr>
          <p:spPr bwMode="auto">
            <a:xfrm>
              <a:off x="788436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79"/>
            <p:cNvSpPr txBox="1">
              <a:spLocks noChangeArrowheads="1"/>
            </p:cNvSpPr>
            <p:nvPr/>
          </p:nvSpPr>
          <p:spPr bwMode="auto">
            <a:xfrm>
              <a:off x="6948264" y="6021288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51" name="Text Box 397"/>
          <p:cNvSpPr txBox="1">
            <a:spLocks noChangeArrowheads="1"/>
          </p:cNvSpPr>
          <p:nvPr/>
        </p:nvSpPr>
        <p:spPr bwMode="auto">
          <a:xfrm>
            <a:off x="179512" y="2362417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不占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，传送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latin typeface="宋体" panose="02010600030101010101" pitchFamily="2" charset="-122"/>
              </a:rPr>
              <a:t>个数据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总线周期</a:t>
            </a:r>
          </a:p>
        </p:txBody>
      </p:sp>
      <p:sp>
        <p:nvSpPr>
          <p:cNvPr id="11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59"/>
          <p:cNvSpPr txBox="1">
            <a:spLocks noChangeArrowheads="1"/>
          </p:cNvSpPr>
          <p:nvPr/>
        </p:nvSpPr>
        <p:spPr bwMode="auto">
          <a:xfrm>
            <a:off x="179388" y="2852936"/>
            <a:ext cx="8785225" cy="21882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的要求：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①负责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传送准备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工作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设置传送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字数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批量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、主存</a:t>
            </a:r>
            <a:r>
              <a:rPr lang="zh-CN" altLang="en-US" sz="2000" b="1" dirty="0">
                <a:latin typeface="宋体" panose="02010600030101010101" pitchFamily="2" charset="-122"/>
              </a:rPr>
              <a:t>首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址、启动设备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②数据传送时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让出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接口此时为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平时为从设备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22" name="Text Box 127"/>
          <p:cNvSpPr txBox="1">
            <a:spLocks noChangeArrowheads="1"/>
          </p:cNvSpPr>
          <p:nvPr/>
        </p:nvSpPr>
        <p:spPr bwMode="auto">
          <a:xfrm>
            <a:off x="179388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传送过程中的</a:t>
            </a:r>
            <a:r>
              <a:rPr lang="en-US" altLang="zh-CN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工作效率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优化：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正常执行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存储系统</a:t>
            </a:r>
            <a:r>
              <a:rPr lang="zh-CN" altLang="en-US" b="1" dirty="0" smtClean="0">
                <a:latin typeface="宋体" panose="02010600030101010101" pitchFamily="2" charset="-122"/>
              </a:rPr>
              <a:t>采用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层次结构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如增设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Cache)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可以访问主存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DMA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在传送间隙</a:t>
            </a:r>
            <a:r>
              <a:rPr lang="zh-CN" altLang="en-US" b="1" dirty="0" smtClean="0">
                <a:latin typeface="宋体" panose="02010600030101010101" pitchFamily="2" charset="-122"/>
              </a:rPr>
              <a:t>让出总线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1" grpId="0" autoUpdateAnimBg="0"/>
      <p:bldP spid="120" grpId="0"/>
      <p:bldP spid="1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0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传送控制流程：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传送准备、</a:t>
            </a:r>
            <a:r>
              <a:rPr lang="zh-CN" altLang="en-US" b="1" u="sng" spc="-100" dirty="0">
                <a:latin typeface="宋体" panose="02010600030101010101" pitchFamily="2" charset="-122"/>
              </a:rPr>
              <a:t>结束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由软件实现，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数据传送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由硬件实现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475656" y="1339875"/>
            <a:ext cx="6033938" cy="2377157"/>
            <a:chOff x="1331516" y="3356992"/>
            <a:chExt cx="6033938" cy="2377157"/>
          </a:xfrm>
        </p:grpSpPr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1881783" y="3499867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1368029" y="3715767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84" name="Rectangle 64"/>
            <p:cNvSpPr>
              <a:spLocks noChangeArrowheads="1"/>
            </p:cNvSpPr>
            <p:nvPr/>
          </p:nvSpPr>
          <p:spPr bwMode="auto">
            <a:xfrm>
              <a:off x="2915840" y="3572892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4931917" y="4004692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66"/>
            <p:cNvSpPr>
              <a:spLocks noChangeArrowheads="1"/>
            </p:cNvSpPr>
            <p:nvPr/>
          </p:nvSpPr>
          <p:spPr bwMode="auto">
            <a:xfrm>
              <a:off x="3274616" y="3572892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7"/>
            <p:cNvSpPr>
              <a:spLocks noChangeArrowheads="1"/>
            </p:cNvSpPr>
            <p:nvPr/>
          </p:nvSpPr>
          <p:spPr bwMode="auto">
            <a:xfrm>
              <a:off x="5694288" y="3572892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5148064" y="4004692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4716016" y="3644330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 flipV="1">
              <a:off x="5465763" y="3644330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4"/>
            <p:cNvSpPr>
              <a:spLocks noChangeShapeType="1"/>
            </p:cNvSpPr>
            <p:nvPr/>
          </p:nvSpPr>
          <p:spPr bwMode="auto">
            <a:xfrm>
              <a:off x="6876256" y="3644330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5"/>
            <p:cNvSpPr>
              <a:spLocks noChangeShapeType="1"/>
            </p:cNvSpPr>
            <p:nvPr/>
          </p:nvSpPr>
          <p:spPr bwMode="auto">
            <a:xfrm>
              <a:off x="5693965" y="3644329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1331516" y="5085184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5220072" y="5228656"/>
              <a:ext cx="1609576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>
              <a:off x="3346054" y="3717355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88"/>
            <p:cNvSpPr txBox="1">
              <a:spLocks noChangeArrowheads="1"/>
            </p:cNvSpPr>
            <p:nvPr/>
          </p:nvSpPr>
          <p:spPr bwMode="auto">
            <a:xfrm>
              <a:off x="4932040" y="4219005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5220072" y="4149155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347641" y="5228656"/>
              <a:ext cx="1330275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3058716" y="4219005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4677916" y="3715767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94"/>
            <p:cNvSpPr txBox="1">
              <a:spLocks noChangeArrowheads="1"/>
            </p:cNvSpPr>
            <p:nvPr/>
          </p:nvSpPr>
          <p:spPr bwMode="auto">
            <a:xfrm>
              <a:off x="4394076" y="4220592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V="1">
              <a:off x="6829648" y="3715767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96"/>
            <p:cNvSpPr txBox="1">
              <a:spLocks noChangeArrowheads="1"/>
            </p:cNvSpPr>
            <p:nvPr/>
          </p:nvSpPr>
          <p:spPr bwMode="auto">
            <a:xfrm>
              <a:off x="6541616" y="4219005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104" name="Text Box 100"/>
            <p:cNvSpPr txBox="1">
              <a:spLocks noChangeArrowheads="1"/>
            </p:cNvSpPr>
            <p:nvPr/>
          </p:nvSpPr>
          <p:spPr bwMode="auto">
            <a:xfrm>
              <a:off x="4787453" y="3356992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5364088" y="3356992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106" name="Text Box 102"/>
            <p:cNvSpPr txBox="1">
              <a:spLocks noChangeArrowheads="1"/>
            </p:cNvSpPr>
            <p:nvPr/>
          </p:nvSpPr>
          <p:spPr bwMode="auto">
            <a:xfrm>
              <a:off x="6947693" y="3356992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7" name="左大括号 106"/>
            <p:cNvSpPr/>
            <p:nvPr/>
          </p:nvSpPr>
          <p:spPr bwMode="auto">
            <a:xfrm>
              <a:off x="1811313" y="3644330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>
              <a:off x="3346053" y="5300885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 flipV="1">
              <a:off x="5220072" y="5299968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7092280" y="4005064"/>
              <a:ext cx="273174" cy="1425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73"/>
            <p:cNvSpPr>
              <a:spLocks noChangeShapeType="1"/>
            </p:cNvSpPr>
            <p:nvPr/>
          </p:nvSpPr>
          <p:spPr bwMode="auto">
            <a:xfrm flipV="1">
              <a:off x="7092280" y="4075337"/>
              <a:ext cx="273174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66"/>
            <p:cNvSpPr>
              <a:spLocks noChangeArrowheads="1"/>
            </p:cNvSpPr>
            <p:nvPr/>
          </p:nvSpPr>
          <p:spPr bwMode="auto">
            <a:xfrm>
              <a:off x="3419425" y="3573016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71"/>
            <p:cNvSpPr>
              <a:spLocks noChangeShapeType="1"/>
            </p:cNvSpPr>
            <p:nvPr/>
          </p:nvSpPr>
          <p:spPr bwMode="auto">
            <a:xfrm>
              <a:off x="2915841" y="3644329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>
              <a:off x="3498454" y="3717032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491880" y="4221088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5290046" y="4005064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3"/>
            <p:cNvSpPr>
              <a:spLocks noChangeShapeType="1"/>
            </p:cNvSpPr>
            <p:nvPr/>
          </p:nvSpPr>
          <p:spPr bwMode="auto">
            <a:xfrm flipV="1">
              <a:off x="4931917" y="4075337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88"/>
            <p:cNvSpPr txBox="1">
              <a:spLocks noChangeArrowheads="1"/>
            </p:cNvSpPr>
            <p:nvPr/>
          </p:nvSpPr>
          <p:spPr bwMode="auto">
            <a:xfrm>
              <a:off x="5364088" y="4218930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9" name="Line 89"/>
            <p:cNvSpPr>
              <a:spLocks noChangeShapeType="1"/>
            </p:cNvSpPr>
            <p:nvPr/>
          </p:nvSpPr>
          <p:spPr bwMode="auto">
            <a:xfrm>
              <a:off x="5364088" y="4149080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85"/>
            <p:cNvSpPr txBox="1">
              <a:spLocks noChangeArrowheads="1"/>
            </p:cNvSpPr>
            <p:nvPr/>
          </p:nvSpPr>
          <p:spPr bwMode="auto">
            <a:xfrm>
              <a:off x="1331640" y="5445224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1" name="Rectangle 90"/>
            <p:cNvSpPr>
              <a:spLocks noChangeArrowheads="1"/>
            </p:cNvSpPr>
            <p:nvPr/>
          </p:nvSpPr>
          <p:spPr bwMode="auto">
            <a:xfrm>
              <a:off x="3347864" y="5588794"/>
              <a:ext cx="3528392" cy="144462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3851920" y="5373118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7"/>
            <p:cNvSpPr>
              <a:spLocks noChangeShapeType="1"/>
            </p:cNvSpPr>
            <p:nvPr/>
          </p:nvSpPr>
          <p:spPr bwMode="auto">
            <a:xfrm>
              <a:off x="4572000" y="5373216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85"/>
            <p:cNvSpPr txBox="1">
              <a:spLocks noChangeArrowheads="1"/>
            </p:cNvSpPr>
            <p:nvPr/>
          </p:nvSpPr>
          <p:spPr bwMode="auto">
            <a:xfrm>
              <a:off x="4081587" y="5445224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5" name="Line 87"/>
            <p:cNvSpPr>
              <a:spLocks noChangeShapeType="1"/>
            </p:cNvSpPr>
            <p:nvPr/>
          </p:nvSpPr>
          <p:spPr bwMode="auto">
            <a:xfrm>
              <a:off x="6012160" y="5373216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87"/>
            <p:cNvSpPr>
              <a:spLocks noChangeShapeType="1"/>
            </p:cNvSpPr>
            <p:nvPr/>
          </p:nvSpPr>
          <p:spPr bwMode="auto">
            <a:xfrm>
              <a:off x="6732240" y="5373314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6241827" y="5445322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8" name="Text Box 127"/>
          <p:cNvSpPr txBox="1">
            <a:spLocks noChangeArrowheads="1"/>
          </p:cNvSpPr>
          <p:nvPr/>
        </p:nvSpPr>
        <p:spPr bwMode="auto">
          <a:xfrm>
            <a:off x="179388" y="385251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以存储器为中心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的硬件结构机理：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1.3.2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小节问题的解答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数据处理</a:t>
            </a:r>
            <a:r>
              <a:rPr lang="zh-CN" altLang="en-US" b="1" dirty="0">
                <a:latin typeface="宋体" panose="02010600030101010101" pitchFamily="2" charset="-122"/>
              </a:rPr>
              <a:t>与数据传送</a:t>
            </a:r>
            <a:r>
              <a:rPr lang="en-US" altLang="zh-CN" b="1" dirty="0">
                <a:latin typeface="宋体" panose="02010600030101010101" pitchFamily="2" charset="-122"/>
              </a:rPr>
              <a:t>(I/O)</a:t>
            </a:r>
            <a:r>
              <a:rPr lang="zh-CN" altLang="en-US" b="1" dirty="0">
                <a:latin typeface="宋体" panose="02010600030101010101" pitchFamily="2" charset="-122"/>
              </a:rPr>
              <a:t>并行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9" name="Text Box 127"/>
          <p:cNvSpPr txBox="1">
            <a:spLocks noChangeArrowheads="1"/>
          </p:cNvSpPr>
          <p:nvPr/>
        </p:nvSpPr>
        <p:spPr bwMode="auto">
          <a:xfrm>
            <a:off x="179512" y="478107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机制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①数据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接口可为主设备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②传送期间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可正常执行程序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存储系统为层次结构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13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0" name="Text Box 304"/>
          <p:cNvSpPr txBox="1">
            <a:spLocks noChangeArrowheads="1"/>
          </p:cNvSpPr>
          <p:nvPr/>
        </p:nvSpPr>
        <p:spPr bwMode="auto">
          <a:xfrm>
            <a:off x="179388" y="4968692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控制简单，传输效率高，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低；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 适于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</a:rPr>
              <a:t>≈主存速度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3E0-FF53-45A9-B537-4D62C63281A9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指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r>
              <a:rPr lang="zh-CN" altLang="en-US" b="1" dirty="0" smtClean="0">
                <a:latin typeface="宋体" panose="02010600030101010101" pitchFamily="2" charset="-122"/>
              </a:rPr>
              <a:t>的方法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从设备→主设备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88506" name="Text Box 90"/>
          <p:cNvSpPr txBox="1">
            <a:spLocks noChangeArrowheads="1"/>
          </p:cNvSpPr>
          <p:nvPr/>
        </p:nvSpPr>
        <p:spPr bwMode="auto">
          <a:xfrm>
            <a:off x="179388" y="141441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停止访问方式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首个数据</a:t>
            </a:r>
            <a:r>
              <a:rPr lang="zh-CN" altLang="en-US" b="1" dirty="0" smtClean="0">
                <a:latin typeface="宋体" panose="02010600030101010101" pitchFamily="2" charset="-122"/>
              </a:rPr>
              <a:t>准备传送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申请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所有数据</a:t>
            </a:r>
            <a:r>
              <a:rPr lang="zh-CN" altLang="en-US" b="1" dirty="0" smtClean="0">
                <a:latin typeface="宋体" panose="02010600030101010101" pitchFamily="2" charset="-122"/>
              </a:rPr>
              <a:t>传送结束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188587" name="Text Box 171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的传送方式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8722" name="AutoShape 3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6666" y="2853630"/>
            <a:ext cx="7344942" cy="2014252"/>
            <a:chOff x="826666" y="2853630"/>
            <a:chExt cx="7344942" cy="2014252"/>
          </a:xfrm>
        </p:grpSpPr>
        <p:sp>
          <p:nvSpPr>
            <p:cNvPr id="188603" name="AutoShape 187"/>
            <p:cNvSpPr>
              <a:spLocks noChangeArrowheads="1"/>
            </p:cNvSpPr>
            <p:nvPr/>
          </p:nvSpPr>
          <p:spPr bwMode="auto">
            <a:xfrm>
              <a:off x="2915816" y="2996219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605" name="Line 189"/>
            <p:cNvSpPr>
              <a:spLocks noChangeShapeType="1"/>
            </p:cNvSpPr>
            <p:nvPr/>
          </p:nvSpPr>
          <p:spPr bwMode="auto">
            <a:xfrm>
              <a:off x="3203575" y="3428019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7" name="Line 201"/>
            <p:cNvSpPr>
              <a:spLocks noChangeShapeType="1"/>
            </p:cNvSpPr>
            <p:nvPr/>
          </p:nvSpPr>
          <p:spPr bwMode="auto">
            <a:xfrm flipH="1">
              <a:off x="3635375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0" name="AutoShape 204"/>
            <p:cNvSpPr/>
            <p:nvPr/>
          </p:nvSpPr>
          <p:spPr bwMode="auto">
            <a:xfrm>
              <a:off x="1690266" y="3069244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24" name="Text Box 208"/>
            <p:cNvSpPr txBox="1">
              <a:spLocks noChangeArrowheads="1"/>
            </p:cNvSpPr>
            <p:nvPr/>
          </p:nvSpPr>
          <p:spPr bwMode="auto">
            <a:xfrm>
              <a:off x="1474366" y="4509106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188641" name="Rectangle 225"/>
            <p:cNvSpPr>
              <a:spLocks noChangeArrowheads="1"/>
            </p:cNvSpPr>
            <p:nvPr/>
          </p:nvSpPr>
          <p:spPr bwMode="auto">
            <a:xfrm>
              <a:off x="7668220" y="4580544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42" name="AutoShape 226"/>
            <p:cNvSpPr>
              <a:spLocks noChangeArrowheads="1"/>
            </p:cNvSpPr>
            <p:nvPr/>
          </p:nvSpPr>
          <p:spPr bwMode="auto">
            <a:xfrm rot="16200000">
              <a:off x="7452320" y="4651981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51" name="Line 235"/>
            <p:cNvSpPr>
              <a:spLocks noChangeShapeType="1"/>
            </p:cNvSpPr>
            <p:nvPr/>
          </p:nvSpPr>
          <p:spPr bwMode="auto">
            <a:xfrm flipH="1" flipV="1">
              <a:off x="7452320" y="3788381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6" name="Text Box 250"/>
            <p:cNvSpPr txBox="1">
              <a:spLocks noChangeArrowheads="1"/>
            </p:cNvSpPr>
            <p:nvPr/>
          </p:nvSpPr>
          <p:spPr bwMode="auto">
            <a:xfrm>
              <a:off x="1187029" y="3140681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8667" name="Text Box 251"/>
            <p:cNvSpPr txBox="1">
              <a:spLocks noChangeArrowheads="1"/>
            </p:cNvSpPr>
            <p:nvPr/>
          </p:nvSpPr>
          <p:spPr bwMode="auto">
            <a:xfrm>
              <a:off x="1763688" y="2996219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88668" name="Text Box 252"/>
            <p:cNvSpPr txBox="1">
              <a:spLocks noChangeArrowheads="1"/>
            </p:cNvSpPr>
            <p:nvPr/>
          </p:nvSpPr>
          <p:spPr bwMode="auto">
            <a:xfrm>
              <a:off x="1763291" y="3717032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88669" name="Text Box 253"/>
            <p:cNvSpPr txBox="1">
              <a:spLocks noChangeArrowheads="1"/>
            </p:cNvSpPr>
            <p:nvPr/>
          </p:nvSpPr>
          <p:spPr bwMode="auto">
            <a:xfrm>
              <a:off x="826666" y="3932844"/>
              <a:ext cx="8636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88670" name="AutoShape 254"/>
            <p:cNvSpPr/>
            <p:nvPr/>
          </p:nvSpPr>
          <p:spPr bwMode="auto">
            <a:xfrm>
              <a:off x="1691854" y="3861406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72" name="Line 256"/>
            <p:cNvSpPr>
              <a:spLocks noChangeShapeType="1"/>
            </p:cNvSpPr>
            <p:nvPr/>
          </p:nvSpPr>
          <p:spPr bwMode="auto">
            <a:xfrm flipV="1">
              <a:off x="3562871" y="3428019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3" name="AutoShape 257"/>
            <p:cNvSpPr>
              <a:spLocks noChangeArrowheads="1"/>
            </p:cNvSpPr>
            <p:nvPr/>
          </p:nvSpPr>
          <p:spPr bwMode="auto">
            <a:xfrm>
              <a:off x="3635375" y="4148744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75" name="Line 259"/>
            <p:cNvSpPr>
              <a:spLocks noChangeShapeType="1"/>
            </p:cNvSpPr>
            <p:nvPr/>
          </p:nvSpPr>
          <p:spPr bwMode="auto">
            <a:xfrm>
              <a:off x="2771775" y="3139887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6" name="Line 260"/>
            <p:cNvSpPr>
              <a:spLocks noChangeShapeType="1"/>
            </p:cNvSpPr>
            <p:nvPr/>
          </p:nvSpPr>
          <p:spPr bwMode="auto">
            <a:xfrm>
              <a:off x="2771775" y="3643919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9" name="Line 263"/>
            <p:cNvSpPr>
              <a:spLocks noChangeShapeType="1"/>
            </p:cNvSpPr>
            <p:nvPr/>
          </p:nvSpPr>
          <p:spPr bwMode="auto">
            <a:xfrm>
              <a:off x="3635896" y="3428019"/>
              <a:ext cx="38878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1" name="Line 265"/>
            <p:cNvSpPr>
              <a:spLocks noChangeShapeType="1"/>
            </p:cNvSpPr>
            <p:nvPr/>
          </p:nvSpPr>
          <p:spPr bwMode="auto">
            <a:xfrm flipV="1">
              <a:off x="3203575" y="3788381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2" name="Line 266"/>
            <p:cNvSpPr>
              <a:spLocks noChangeShapeType="1"/>
            </p:cNvSpPr>
            <p:nvPr/>
          </p:nvSpPr>
          <p:spPr bwMode="auto">
            <a:xfrm>
              <a:off x="2771775" y="400428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4" name="Line 268"/>
            <p:cNvSpPr>
              <a:spLocks noChangeShapeType="1"/>
            </p:cNvSpPr>
            <p:nvPr/>
          </p:nvSpPr>
          <p:spPr bwMode="auto">
            <a:xfrm>
              <a:off x="3276600" y="3788381"/>
              <a:ext cx="4175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5" name="AutoShape 269"/>
            <p:cNvSpPr>
              <a:spLocks noChangeArrowheads="1"/>
            </p:cNvSpPr>
            <p:nvPr/>
          </p:nvSpPr>
          <p:spPr bwMode="auto">
            <a:xfrm>
              <a:off x="2915816" y="4578956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87" name="Line 271"/>
            <p:cNvSpPr>
              <a:spLocks noChangeShapeType="1"/>
            </p:cNvSpPr>
            <p:nvPr/>
          </p:nvSpPr>
          <p:spPr bwMode="auto">
            <a:xfrm>
              <a:off x="2771775" y="4724213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8" name="Line 272"/>
            <p:cNvSpPr>
              <a:spLocks noChangeShapeType="1"/>
            </p:cNvSpPr>
            <p:nvPr/>
          </p:nvSpPr>
          <p:spPr bwMode="auto">
            <a:xfrm>
              <a:off x="2771775" y="4293206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9" name="Line 273"/>
            <p:cNvSpPr>
              <a:spLocks noChangeShapeType="1"/>
            </p:cNvSpPr>
            <p:nvPr/>
          </p:nvSpPr>
          <p:spPr bwMode="auto">
            <a:xfrm flipH="1">
              <a:off x="2914229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3" name="Text Box 277"/>
            <p:cNvSpPr txBox="1">
              <a:spLocks noChangeArrowheads="1"/>
            </p:cNvSpPr>
            <p:nvPr/>
          </p:nvSpPr>
          <p:spPr bwMode="auto">
            <a:xfrm>
              <a:off x="4356323" y="2853630"/>
              <a:ext cx="2447925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不能访存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无总线使用权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8695" name="Text Box 279"/>
            <p:cNvSpPr txBox="1">
              <a:spLocks noChangeArrowheads="1"/>
            </p:cNvSpPr>
            <p:nvPr/>
          </p:nvSpPr>
          <p:spPr bwMode="auto">
            <a:xfrm>
              <a:off x="4372405" y="4005758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88696" name="AutoShape 280"/>
            <p:cNvSpPr>
              <a:spLocks noChangeArrowheads="1"/>
            </p:cNvSpPr>
            <p:nvPr/>
          </p:nvSpPr>
          <p:spPr bwMode="auto">
            <a:xfrm>
              <a:off x="6804248" y="4148744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98" name="Line 282"/>
            <p:cNvSpPr>
              <a:spLocks noChangeShapeType="1"/>
            </p:cNvSpPr>
            <p:nvPr/>
          </p:nvSpPr>
          <p:spPr bwMode="auto">
            <a:xfrm>
              <a:off x="7523758" y="4004281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9" name="Line 283"/>
            <p:cNvSpPr>
              <a:spLocks noChangeShapeType="1"/>
            </p:cNvSpPr>
            <p:nvPr/>
          </p:nvSpPr>
          <p:spPr bwMode="auto">
            <a:xfrm flipH="1">
              <a:off x="7523758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0" name="Line 284"/>
            <p:cNvSpPr>
              <a:spLocks noChangeShapeType="1"/>
            </p:cNvSpPr>
            <p:nvPr/>
          </p:nvSpPr>
          <p:spPr bwMode="auto">
            <a:xfrm flipH="1" flipV="1">
              <a:off x="7523758" y="3428019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1" name="Line 285"/>
            <p:cNvSpPr>
              <a:spLocks noChangeShapeType="1"/>
            </p:cNvSpPr>
            <p:nvPr/>
          </p:nvSpPr>
          <p:spPr bwMode="auto">
            <a:xfrm>
              <a:off x="7595196" y="3643919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2" name="Line 286"/>
            <p:cNvSpPr>
              <a:spLocks noChangeShapeType="1"/>
            </p:cNvSpPr>
            <p:nvPr/>
          </p:nvSpPr>
          <p:spPr bwMode="auto">
            <a:xfrm>
              <a:off x="7666633" y="4580544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3" name="Line 287"/>
            <p:cNvSpPr>
              <a:spLocks noChangeShapeType="1"/>
            </p:cNvSpPr>
            <p:nvPr/>
          </p:nvSpPr>
          <p:spPr bwMode="auto">
            <a:xfrm>
              <a:off x="7668220" y="4867880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4" name="Line 288"/>
            <p:cNvSpPr>
              <a:spLocks noChangeShapeType="1"/>
            </p:cNvSpPr>
            <p:nvPr/>
          </p:nvSpPr>
          <p:spPr bwMode="auto">
            <a:xfrm>
              <a:off x="7523758" y="4725006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5" name="Line 289"/>
            <p:cNvSpPr>
              <a:spLocks noChangeShapeType="1"/>
            </p:cNvSpPr>
            <p:nvPr/>
          </p:nvSpPr>
          <p:spPr bwMode="auto">
            <a:xfrm flipV="1">
              <a:off x="7523758" y="4580544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7" name="Rectangle 291"/>
            <p:cNvSpPr>
              <a:spLocks noChangeArrowheads="1"/>
            </p:cNvSpPr>
            <p:nvPr/>
          </p:nvSpPr>
          <p:spPr bwMode="auto">
            <a:xfrm>
              <a:off x="7668221" y="2996219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708" name="AutoShape 292"/>
            <p:cNvSpPr>
              <a:spLocks noChangeArrowheads="1"/>
            </p:cNvSpPr>
            <p:nvPr/>
          </p:nvSpPr>
          <p:spPr bwMode="auto">
            <a:xfrm rot="16200000">
              <a:off x="7452320" y="3067656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09" name="Line 293"/>
            <p:cNvSpPr>
              <a:spLocks noChangeShapeType="1"/>
            </p:cNvSpPr>
            <p:nvPr/>
          </p:nvSpPr>
          <p:spPr bwMode="auto">
            <a:xfrm>
              <a:off x="7666633" y="2996219"/>
              <a:ext cx="504974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0" name="Line 294"/>
            <p:cNvSpPr>
              <a:spLocks noChangeShapeType="1"/>
            </p:cNvSpPr>
            <p:nvPr/>
          </p:nvSpPr>
          <p:spPr bwMode="auto">
            <a:xfrm>
              <a:off x="7668220" y="3283556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1" name="Line 295"/>
            <p:cNvSpPr>
              <a:spLocks noChangeShapeType="1"/>
            </p:cNvSpPr>
            <p:nvPr/>
          </p:nvSpPr>
          <p:spPr bwMode="auto">
            <a:xfrm>
              <a:off x="7523758" y="3140681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2" name="Line 296"/>
            <p:cNvSpPr>
              <a:spLocks noChangeShapeType="1"/>
            </p:cNvSpPr>
            <p:nvPr/>
          </p:nvSpPr>
          <p:spPr bwMode="auto">
            <a:xfrm flipV="1">
              <a:off x="7523758" y="2996219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4" name="AutoShape 298"/>
            <p:cNvSpPr>
              <a:spLocks noChangeArrowheads="1"/>
            </p:cNvSpPr>
            <p:nvPr/>
          </p:nvSpPr>
          <p:spPr bwMode="auto">
            <a:xfrm>
              <a:off x="3635375" y="4580544"/>
              <a:ext cx="3888381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716" name="Line 300"/>
            <p:cNvSpPr>
              <a:spLocks noChangeShapeType="1"/>
            </p:cNvSpPr>
            <p:nvPr/>
          </p:nvSpPr>
          <p:spPr bwMode="auto">
            <a:xfrm>
              <a:off x="7523758" y="4293206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59"/>
            <p:cNvSpPr>
              <a:spLocks noChangeShapeType="1"/>
            </p:cNvSpPr>
            <p:nvPr/>
          </p:nvSpPr>
          <p:spPr bwMode="auto">
            <a:xfrm flipV="1">
              <a:off x="3635896" y="3140967"/>
              <a:ext cx="3889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257"/>
            <p:cNvSpPr>
              <a:spLocks noChangeArrowheads="1"/>
            </p:cNvSpPr>
            <p:nvPr/>
          </p:nvSpPr>
          <p:spPr bwMode="auto">
            <a:xfrm>
              <a:off x="5235931" y="414908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V="1">
              <a:off x="4355976" y="4292749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9"/>
            <p:cNvSpPr>
              <a:spLocks noChangeShapeType="1"/>
            </p:cNvSpPr>
            <p:nvPr/>
          </p:nvSpPr>
          <p:spPr bwMode="auto">
            <a:xfrm flipV="1">
              <a:off x="5940152" y="4292402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79"/>
            <p:cNvSpPr txBox="1">
              <a:spLocks noChangeArrowheads="1"/>
            </p:cNvSpPr>
            <p:nvPr/>
          </p:nvSpPr>
          <p:spPr bwMode="auto">
            <a:xfrm>
              <a:off x="5940647" y="400506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20" grpId="0"/>
      <p:bldP spid="18850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353" name="Group 329"/>
          <p:cNvGrpSpPr/>
          <p:nvPr/>
        </p:nvGrpSpPr>
        <p:grpSpPr bwMode="auto">
          <a:xfrm>
            <a:off x="5148266" y="2637929"/>
            <a:ext cx="1727201" cy="655637"/>
            <a:chOff x="3243" y="1435"/>
            <a:chExt cx="1088" cy="413"/>
          </a:xfrm>
        </p:grpSpPr>
        <p:sp>
          <p:nvSpPr>
            <p:cNvPr id="385276" name="Oval 252"/>
            <p:cNvSpPr>
              <a:spLocks noChangeArrowheads="1"/>
            </p:cNvSpPr>
            <p:nvPr/>
          </p:nvSpPr>
          <p:spPr bwMode="auto">
            <a:xfrm>
              <a:off x="3243" y="1435"/>
              <a:ext cx="114" cy="40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352" name="Oval 328"/>
            <p:cNvSpPr>
              <a:spLocks noChangeArrowheads="1"/>
            </p:cNvSpPr>
            <p:nvPr/>
          </p:nvSpPr>
          <p:spPr bwMode="auto">
            <a:xfrm>
              <a:off x="4240" y="1435"/>
              <a:ext cx="91" cy="41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F55-0B9D-429F-B50E-53D6AD6B0C90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5108" name="Text Box 84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、周期挪用方式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又称周期窃取法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接口在外设</a:t>
            </a:r>
            <a:r>
              <a:rPr lang="zh-CN" altLang="en-US" b="1" dirty="0">
                <a:latin typeface="宋体" panose="02010600030101010101" pitchFamily="2" charset="-122"/>
              </a:rPr>
              <a:t>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总线</a:t>
            </a:r>
            <a:r>
              <a:rPr lang="zh-CN" altLang="en-US" b="1" dirty="0" smtClean="0">
                <a:latin typeface="宋体" panose="02010600030101010101" pitchFamily="2" charset="-122"/>
              </a:rPr>
              <a:t>使用权；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外设准备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179388" y="3789040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请求的优先级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高于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请求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总线使用权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←防止丢失数据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或工作紊乱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85429" name="Text Box 405"/>
          <p:cNvSpPr txBox="1">
            <a:spLocks noChangeArrowheads="1"/>
          </p:cNvSpPr>
          <p:nvPr/>
        </p:nvSpPr>
        <p:spPr bwMode="auto">
          <a:xfrm>
            <a:off x="179388" y="4582413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传输</a:t>
            </a:r>
            <a:r>
              <a:rPr lang="zh-CN" altLang="en-US" b="1" dirty="0">
                <a:latin typeface="宋体" panose="02010600030101010101" pitchFamily="2" charset="-122"/>
              </a:rPr>
              <a:t>效率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都</a:t>
            </a:r>
            <a:r>
              <a:rPr lang="zh-CN" altLang="en-US" b="1" dirty="0" smtClean="0">
                <a:latin typeface="宋体" panose="02010600030101010101" pitchFamily="2" charset="-122"/>
              </a:rPr>
              <a:t>高</a:t>
            </a:r>
            <a:r>
              <a:rPr lang="zh-CN" altLang="en-US" b="1" dirty="0">
                <a:latin typeface="宋体" panose="02010600030101010101" pitchFamily="2" charset="-122"/>
              </a:rPr>
              <a:t>，控制略复杂；</a:t>
            </a:r>
          </a:p>
          <a:p>
            <a:pPr marL="1524000" indent="-1524000" algn="l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r>
              <a:rPr lang="zh-CN" altLang="en-US" dirty="0" smtClean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适用于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＜主存速度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5434" name="AutoShape 4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435" name="AutoShape 4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827584" y="1771375"/>
            <a:ext cx="7344024" cy="1945657"/>
            <a:chOff x="827584" y="2204007"/>
            <a:chExt cx="7344024" cy="1945657"/>
          </a:xfrm>
        </p:grpSpPr>
        <p:sp>
          <p:nvSpPr>
            <p:cNvPr id="90" name="AutoShape 187"/>
            <p:cNvSpPr>
              <a:spLocks noChangeArrowheads="1"/>
            </p:cNvSpPr>
            <p:nvPr/>
          </p:nvSpPr>
          <p:spPr bwMode="auto">
            <a:xfrm>
              <a:off x="2915816" y="227687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91" name="Line 189"/>
            <p:cNvSpPr>
              <a:spLocks noChangeShapeType="1"/>
            </p:cNvSpPr>
            <p:nvPr/>
          </p:nvSpPr>
          <p:spPr bwMode="auto">
            <a:xfrm>
              <a:off x="3203575" y="2707245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1"/>
            <p:cNvSpPr>
              <a:spLocks noChangeShapeType="1"/>
            </p:cNvSpPr>
            <p:nvPr/>
          </p:nvSpPr>
          <p:spPr bwMode="auto">
            <a:xfrm flipH="1">
              <a:off x="3635375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204"/>
            <p:cNvSpPr/>
            <p:nvPr/>
          </p:nvSpPr>
          <p:spPr bwMode="auto">
            <a:xfrm>
              <a:off x="1690266" y="2348470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208"/>
            <p:cNvSpPr txBox="1">
              <a:spLocks noChangeArrowheads="1"/>
            </p:cNvSpPr>
            <p:nvPr/>
          </p:nvSpPr>
          <p:spPr bwMode="auto">
            <a:xfrm>
              <a:off x="1474366" y="3788332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>
              <a:off x="7668220" y="3859770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6" name="AutoShape 226"/>
            <p:cNvSpPr>
              <a:spLocks noChangeArrowheads="1"/>
            </p:cNvSpPr>
            <p:nvPr/>
          </p:nvSpPr>
          <p:spPr bwMode="auto">
            <a:xfrm rot="16200000">
              <a:off x="7452320" y="3931207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5"/>
            <p:cNvSpPr>
              <a:spLocks noChangeShapeType="1"/>
            </p:cNvSpPr>
            <p:nvPr/>
          </p:nvSpPr>
          <p:spPr bwMode="auto">
            <a:xfrm flipH="1" flipV="1">
              <a:off x="7452320" y="306760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250"/>
            <p:cNvSpPr txBox="1">
              <a:spLocks noChangeArrowheads="1"/>
            </p:cNvSpPr>
            <p:nvPr/>
          </p:nvSpPr>
          <p:spPr bwMode="auto">
            <a:xfrm>
              <a:off x="1187029" y="2419907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9" name="Text Box 251"/>
            <p:cNvSpPr txBox="1">
              <a:spLocks noChangeArrowheads="1"/>
            </p:cNvSpPr>
            <p:nvPr/>
          </p:nvSpPr>
          <p:spPr bwMode="auto">
            <a:xfrm>
              <a:off x="1763688" y="2275445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1763291" y="2996258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01" name="Text Box 253"/>
            <p:cNvSpPr txBox="1">
              <a:spLocks noChangeArrowheads="1"/>
            </p:cNvSpPr>
            <p:nvPr/>
          </p:nvSpPr>
          <p:spPr bwMode="auto">
            <a:xfrm>
              <a:off x="827584" y="3212070"/>
              <a:ext cx="862682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02" name="AutoShape 254"/>
            <p:cNvSpPr/>
            <p:nvPr/>
          </p:nvSpPr>
          <p:spPr bwMode="auto">
            <a:xfrm>
              <a:off x="1691854" y="3140632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56"/>
            <p:cNvSpPr>
              <a:spLocks noChangeShapeType="1"/>
            </p:cNvSpPr>
            <p:nvPr/>
          </p:nvSpPr>
          <p:spPr bwMode="auto">
            <a:xfrm flipV="1">
              <a:off x="3562871" y="2707245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57"/>
            <p:cNvSpPr>
              <a:spLocks noChangeArrowheads="1"/>
            </p:cNvSpPr>
            <p:nvPr/>
          </p:nvSpPr>
          <p:spPr bwMode="auto">
            <a:xfrm>
              <a:off x="3635375" y="3427970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05" name="Line 259"/>
            <p:cNvSpPr>
              <a:spLocks noChangeShapeType="1"/>
            </p:cNvSpPr>
            <p:nvPr/>
          </p:nvSpPr>
          <p:spPr bwMode="auto">
            <a:xfrm>
              <a:off x="2771775" y="2419113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60"/>
            <p:cNvSpPr>
              <a:spLocks noChangeShapeType="1"/>
            </p:cNvSpPr>
            <p:nvPr/>
          </p:nvSpPr>
          <p:spPr bwMode="auto">
            <a:xfrm>
              <a:off x="2771775" y="2923145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3"/>
            <p:cNvSpPr>
              <a:spLocks noChangeShapeType="1"/>
            </p:cNvSpPr>
            <p:nvPr/>
          </p:nvSpPr>
          <p:spPr bwMode="auto">
            <a:xfrm>
              <a:off x="3635896" y="2707245"/>
              <a:ext cx="72109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65"/>
            <p:cNvSpPr>
              <a:spLocks noChangeShapeType="1"/>
            </p:cNvSpPr>
            <p:nvPr/>
          </p:nvSpPr>
          <p:spPr bwMode="auto">
            <a:xfrm flipV="1">
              <a:off x="3203575" y="3067607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6"/>
            <p:cNvSpPr>
              <a:spLocks noChangeShapeType="1"/>
            </p:cNvSpPr>
            <p:nvPr/>
          </p:nvSpPr>
          <p:spPr bwMode="auto">
            <a:xfrm>
              <a:off x="2771775" y="328350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>
              <a:off x="3276600" y="3067607"/>
              <a:ext cx="10073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AutoShape 269"/>
            <p:cNvSpPr>
              <a:spLocks noChangeArrowheads="1"/>
            </p:cNvSpPr>
            <p:nvPr/>
          </p:nvSpPr>
          <p:spPr bwMode="auto">
            <a:xfrm>
              <a:off x="2915816" y="385818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2771775" y="4003439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2771775" y="3572432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2914229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79"/>
            <p:cNvSpPr txBox="1">
              <a:spLocks noChangeArrowheads="1"/>
            </p:cNvSpPr>
            <p:nvPr/>
          </p:nvSpPr>
          <p:spPr bwMode="auto">
            <a:xfrm>
              <a:off x="4372405" y="328498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16" name="AutoShape 280"/>
            <p:cNvSpPr>
              <a:spLocks noChangeArrowheads="1"/>
            </p:cNvSpPr>
            <p:nvPr/>
          </p:nvSpPr>
          <p:spPr bwMode="auto">
            <a:xfrm>
              <a:off x="6804248" y="342797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17" name="Line 282"/>
            <p:cNvSpPr>
              <a:spLocks noChangeShapeType="1"/>
            </p:cNvSpPr>
            <p:nvPr/>
          </p:nvSpPr>
          <p:spPr bwMode="auto">
            <a:xfrm>
              <a:off x="7523758" y="3283507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3"/>
            <p:cNvSpPr>
              <a:spLocks noChangeShapeType="1"/>
            </p:cNvSpPr>
            <p:nvPr/>
          </p:nvSpPr>
          <p:spPr bwMode="auto">
            <a:xfrm flipH="1">
              <a:off x="7523758" y="2204864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84"/>
            <p:cNvSpPr>
              <a:spLocks noChangeShapeType="1"/>
            </p:cNvSpPr>
            <p:nvPr/>
          </p:nvSpPr>
          <p:spPr bwMode="auto">
            <a:xfrm flipH="1" flipV="1">
              <a:off x="7523758" y="270724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85"/>
            <p:cNvSpPr>
              <a:spLocks noChangeShapeType="1"/>
            </p:cNvSpPr>
            <p:nvPr/>
          </p:nvSpPr>
          <p:spPr bwMode="auto">
            <a:xfrm>
              <a:off x="7595196" y="2923145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86"/>
            <p:cNvSpPr>
              <a:spLocks noChangeShapeType="1"/>
            </p:cNvSpPr>
            <p:nvPr/>
          </p:nvSpPr>
          <p:spPr bwMode="auto">
            <a:xfrm>
              <a:off x="7666633" y="3859770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87"/>
            <p:cNvSpPr>
              <a:spLocks noChangeShapeType="1"/>
            </p:cNvSpPr>
            <p:nvPr/>
          </p:nvSpPr>
          <p:spPr bwMode="auto">
            <a:xfrm>
              <a:off x="7668220" y="4147106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88"/>
            <p:cNvSpPr>
              <a:spLocks noChangeShapeType="1"/>
            </p:cNvSpPr>
            <p:nvPr/>
          </p:nvSpPr>
          <p:spPr bwMode="auto">
            <a:xfrm>
              <a:off x="7523758" y="4004232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89"/>
            <p:cNvSpPr>
              <a:spLocks noChangeShapeType="1"/>
            </p:cNvSpPr>
            <p:nvPr/>
          </p:nvSpPr>
          <p:spPr bwMode="auto">
            <a:xfrm flipV="1">
              <a:off x="7523758" y="3859770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1"/>
            <p:cNvSpPr>
              <a:spLocks noChangeArrowheads="1"/>
            </p:cNvSpPr>
            <p:nvPr/>
          </p:nvSpPr>
          <p:spPr bwMode="auto">
            <a:xfrm>
              <a:off x="7668221" y="2276873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6" name="AutoShape 292"/>
            <p:cNvSpPr>
              <a:spLocks noChangeArrowheads="1"/>
            </p:cNvSpPr>
            <p:nvPr/>
          </p:nvSpPr>
          <p:spPr bwMode="auto">
            <a:xfrm rot="16200000">
              <a:off x="7452320" y="2348310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V="1">
              <a:off x="7666633" y="2276872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>
              <a:off x="7668220" y="2564210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95"/>
            <p:cNvSpPr>
              <a:spLocks noChangeShapeType="1"/>
            </p:cNvSpPr>
            <p:nvPr/>
          </p:nvSpPr>
          <p:spPr bwMode="auto">
            <a:xfrm>
              <a:off x="7523758" y="2421335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V="1">
              <a:off x="7523758" y="2276873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AutoShape 298"/>
            <p:cNvSpPr>
              <a:spLocks noChangeArrowheads="1"/>
            </p:cNvSpPr>
            <p:nvPr/>
          </p:nvSpPr>
          <p:spPr bwMode="auto">
            <a:xfrm>
              <a:off x="3635376" y="3859770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2" name="Line 300"/>
            <p:cNvSpPr>
              <a:spLocks noChangeShapeType="1"/>
            </p:cNvSpPr>
            <p:nvPr/>
          </p:nvSpPr>
          <p:spPr bwMode="auto">
            <a:xfrm>
              <a:off x="7523758" y="3572432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9"/>
            <p:cNvSpPr>
              <a:spLocks noChangeShapeType="1"/>
            </p:cNvSpPr>
            <p:nvPr/>
          </p:nvSpPr>
          <p:spPr bwMode="auto">
            <a:xfrm flipV="1">
              <a:off x="3635896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utoShape 257"/>
            <p:cNvSpPr>
              <a:spLocks noChangeArrowheads="1"/>
            </p:cNvSpPr>
            <p:nvPr/>
          </p:nvSpPr>
          <p:spPr bwMode="auto">
            <a:xfrm>
              <a:off x="5235931" y="3428306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35" name="Line 259"/>
            <p:cNvSpPr>
              <a:spLocks noChangeShapeType="1"/>
            </p:cNvSpPr>
            <p:nvPr/>
          </p:nvSpPr>
          <p:spPr bwMode="auto">
            <a:xfrm flipV="1">
              <a:off x="4355976" y="3571975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59"/>
            <p:cNvSpPr>
              <a:spLocks noChangeShapeType="1"/>
            </p:cNvSpPr>
            <p:nvPr/>
          </p:nvSpPr>
          <p:spPr bwMode="auto">
            <a:xfrm flipV="1">
              <a:off x="5940152" y="3571628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9"/>
            <p:cNvSpPr txBox="1">
              <a:spLocks noChangeArrowheads="1"/>
            </p:cNvSpPr>
            <p:nvPr/>
          </p:nvSpPr>
          <p:spPr bwMode="auto">
            <a:xfrm>
              <a:off x="5940647" y="3284290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38" name="Line 235"/>
            <p:cNvSpPr>
              <a:spLocks noChangeShapeType="1"/>
            </p:cNvSpPr>
            <p:nvPr/>
          </p:nvSpPr>
          <p:spPr bwMode="auto">
            <a:xfrm flipH="1" flipV="1">
              <a:off x="4283968" y="3069282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 flipH="1" flipV="1">
              <a:off x="4355406" y="2708920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>
              <a:off x="4428976" y="2923356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 flipV="1">
              <a:off x="5220072" y="2708920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3"/>
            <p:cNvSpPr>
              <a:spLocks noChangeShapeType="1"/>
            </p:cNvSpPr>
            <p:nvPr/>
          </p:nvSpPr>
          <p:spPr bwMode="auto">
            <a:xfrm>
              <a:off x="5292080" y="2708919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 flipV="1">
              <a:off x="5148064" y="3069282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68"/>
            <p:cNvSpPr>
              <a:spLocks noChangeShapeType="1"/>
            </p:cNvSpPr>
            <p:nvPr/>
          </p:nvSpPr>
          <p:spPr bwMode="auto">
            <a:xfrm flipV="1">
              <a:off x="5221089" y="3068960"/>
              <a:ext cx="647055" cy="3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5"/>
            <p:cNvSpPr>
              <a:spLocks noChangeShapeType="1"/>
            </p:cNvSpPr>
            <p:nvPr/>
          </p:nvSpPr>
          <p:spPr bwMode="auto">
            <a:xfrm flipH="1" flipV="1">
              <a:off x="5868144" y="307095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4"/>
            <p:cNvSpPr>
              <a:spLocks noChangeShapeType="1"/>
            </p:cNvSpPr>
            <p:nvPr/>
          </p:nvSpPr>
          <p:spPr bwMode="auto">
            <a:xfrm flipH="1" flipV="1">
              <a:off x="5940152" y="271059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60"/>
            <p:cNvSpPr>
              <a:spLocks noChangeShapeType="1"/>
            </p:cNvSpPr>
            <p:nvPr/>
          </p:nvSpPr>
          <p:spPr bwMode="auto">
            <a:xfrm>
              <a:off x="6012160" y="2925031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V="1">
              <a:off x="4356224" y="3283508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89"/>
            <p:cNvSpPr>
              <a:spLocks noChangeShapeType="1"/>
            </p:cNvSpPr>
            <p:nvPr/>
          </p:nvSpPr>
          <p:spPr bwMode="auto">
            <a:xfrm>
              <a:off x="5220072" y="2707245"/>
              <a:ext cx="0" cy="1018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flipH="1">
              <a:off x="6803231" y="2707246"/>
              <a:ext cx="1017" cy="101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 flipV="1">
              <a:off x="6730950" y="3068960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6803975" y="3068959"/>
              <a:ext cx="648345" cy="19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 flipV="1">
              <a:off x="5940400" y="3284984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6"/>
            <p:cNvSpPr>
              <a:spLocks noChangeShapeType="1"/>
            </p:cNvSpPr>
            <p:nvPr/>
          </p:nvSpPr>
          <p:spPr bwMode="auto">
            <a:xfrm flipV="1">
              <a:off x="6804248" y="2708921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63"/>
            <p:cNvSpPr>
              <a:spLocks noChangeShapeType="1"/>
            </p:cNvSpPr>
            <p:nvPr/>
          </p:nvSpPr>
          <p:spPr bwMode="auto">
            <a:xfrm>
              <a:off x="6876256" y="2708920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69"/>
            <p:cNvSpPr>
              <a:spLocks noChangeArrowheads="1"/>
            </p:cNvSpPr>
            <p:nvPr/>
          </p:nvSpPr>
          <p:spPr bwMode="auto">
            <a:xfrm>
              <a:off x="4356496" y="3861048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7" name="AutoShape 298"/>
            <p:cNvSpPr>
              <a:spLocks noChangeArrowheads="1"/>
            </p:cNvSpPr>
            <p:nvPr/>
          </p:nvSpPr>
          <p:spPr bwMode="auto">
            <a:xfrm>
              <a:off x="5219552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8" name="AutoShape 269"/>
            <p:cNvSpPr>
              <a:spLocks noChangeArrowheads="1"/>
            </p:cNvSpPr>
            <p:nvPr/>
          </p:nvSpPr>
          <p:spPr bwMode="auto">
            <a:xfrm>
              <a:off x="5940672" y="3862326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9" name="AutoShape 298"/>
            <p:cNvSpPr>
              <a:spLocks noChangeArrowheads="1"/>
            </p:cNvSpPr>
            <p:nvPr/>
          </p:nvSpPr>
          <p:spPr bwMode="auto">
            <a:xfrm>
              <a:off x="6787298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AutoShape 187"/>
            <p:cNvSpPr>
              <a:spLocks noChangeArrowheads="1"/>
            </p:cNvSpPr>
            <p:nvPr/>
          </p:nvSpPr>
          <p:spPr bwMode="auto">
            <a:xfrm>
              <a:off x="4355976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1" name="Line 259"/>
            <p:cNvSpPr>
              <a:spLocks noChangeShapeType="1"/>
            </p:cNvSpPr>
            <p:nvPr/>
          </p:nvSpPr>
          <p:spPr bwMode="auto">
            <a:xfrm flipV="1">
              <a:off x="5220592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187"/>
            <p:cNvSpPr>
              <a:spLocks noChangeArrowheads="1"/>
            </p:cNvSpPr>
            <p:nvPr/>
          </p:nvSpPr>
          <p:spPr bwMode="auto">
            <a:xfrm>
              <a:off x="5940672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3" name="Line 259"/>
            <p:cNvSpPr>
              <a:spLocks noChangeShapeType="1"/>
            </p:cNvSpPr>
            <p:nvPr/>
          </p:nvSpPr>
          <p:spPr bwMode="auto">
            <a:xfrm flipV="1">
              <a:off x="6787819" y="2419808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/>
      <p:bldP spid="3854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B91-5E2A-4696-8164-8069992D9F0C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9388" y="35645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、分时交替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访问方式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又称透明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总线使用权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定时地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轮流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分配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接口使用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179388" y="3277433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无需请求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响应，</a:t>
            </a:r>
            <a:r>
              <a:rPr lang="zh-CN" altLang="en-US" b="1" dirty="0">
                <a:latin typeface="宋体" panose="02010600030101010101" pitchFamily="2" charset="-122"/>
              </a:rPr>
              <a:t>传输</a:t>
            </a:r>
            <a:r>
              <a:rPr lang="zh-CN" altLang="en-US" b="1" dirty="0" smtClean="0">
                <a:latin typeface="宋体" panose="02010600030101010101" pitchFamily="2" charset="-122"/>
              </a:rPr>
              <a:t>效率、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工作效率均高；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适于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访存间隔＞主存周期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×2</a:t>
            </a:r>
            <a:r>
              <a:rPr lang="zh-CN" altLang="en-US" b="1" dirty="0" smtClean="0">
                <a:latin typeface="宋体" panose="02010600030101010101" pitchFamily="2" charset="-122"/>
              </a:rPr>
              <a:t>的场合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很少使用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6223" name="Text Box 175"/>
          <p:cNvSpPr txBox="1">
            <a:spLocks noChangeArrowheads="1"/>
          </p:cNvSpPr>
          <p:nvPr/>
        </p:nvSpPr>
        <p:spPr bwMode="auto">
          <a:xfrm>
            <a:off x="179388" y="522920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接口怎知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应采用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的传送方式？   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传送准备时通知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86226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228" name="Text Box 180"/>
          <p:cNvSpPr txBox="1">
            <a:spLocks noChangeArrowheads="1"/>
          </p:cNvSpPr>
          <p:nvPr/>
        </p:nvSpPr>
        <p:spPr bwMode="auto">
          <a:xfrm>
            <a:off x="179388" y="42346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传送方式的常见选择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接口常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dirty="0" smtClean="0">
                <a:latin typeface="宋体" panose="02010600030101010101" pitchFamily="2" charset="-122"/>
              </a:rPr>
              <a:t>传送方式，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      I/O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适当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的传送方式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9592" y="1340768"/>
            <a:ext cx="7560840" cy="1888688"/>
            <a:chOff x="899592" y="1340768"/>
            <a:chExt cx="7560840" cy="1888688"/>
          </a:xfrm>
        </p:grpSpPr>
        <p:sp>
          <p:nvSpPr>
            <p:cNvPr id="386099" name="Line 51"/>
            <p:cNvSpPr>
              <a:spLocks noChangeShapeType="1"/>
            </p:cNvSpPr>
            <p:nvPr/>
          </p:nvSpPr>
          <p:spPr bwMode="auto">
            <a:xfrm flipH="1">
              <a:off x="3852441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00" name="AutoShape 52"/>
            <p:cNvSpPr/>
            <p:nvPr/>
          </p:nvSpPr>
          <p:spPr bwMode="auto">
            <a:xfrm>
              <a:off x="2482751" y="2294418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01" name="Text Box 53"/>
            <p:cNvSpPr txBox="1">
              <a:spLocks noChangeArrowheads="1"/>
            </p:cNvSpPr>
            <p:nvPr/>
          </p:nvSpPr>
          <p:spPr bwMode="auto">
            <a:xfrm>
              <a:off x="1619374" y="2943706"/>
              <a:ext cx="1296987" cy="28575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386105" name="Text Box 57"/>
            <p:cNvSpPr txBox="1">
              <a:spLocks noChangeArrowheads="1"/>
            </p:cNvSpPr>
            <p:nvPr/>
          </p:nvSpPr>
          <p:spPr bwMode="auto">
            <a:xfrm>
              <a:off x="1043906" y="2365855"/>
              <a:ext cx="1439862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分时控制信号</a:t>
              </a:r>
            </a:p>
          </p:txBody>
        </p:sp>
        <p:sp>
          <p:nvSpPr>
            <p:cNvPr id="386106" name="Text Box 58"/>
            <p:cNvSpPr txBox="1">
              <a:spLocks noChangeArrowheads="1"/>
            </p:cNvSpPr>
            <p:nvPr/>
          </p:nvSpPr>
          <p:spPr bwMode="auto">
            <a:xfrm>
              <a:off x="1332508" y="1357793"/>
              <a:ext cx="1511300" cy="27208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07" name="Text Box 59"/>
            <p:cNvSpPr txBox="1">
              <a:spLocks noChangeArrowheads="1"/>
            </p:cNvSpPr>
            <p:nvPr/>
          </p:nvSpPr>
          <p:spPr bwMode="auto">
            <a:xfrm>
              <a:off x="2556470" y="2221393"/>
              <a:ext cx="287338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C1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2916361" y="1486213"/>
              <a:ext cx="14446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>
              <a:off x="305923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V="1">
              <a:off x="385139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05923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0" name="Line 72"/>
            <p:cNvSpPr>
              <a:spLocks noChangeShapeType="1"/>
            </p:cNvSpPr>
            <p:nvPr/>
          </p:nvSpPr>
          <p:spPr bwMode="auto">
            <a:xfrm>
              <a:off x="385139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2916361" y="3070736"/>
              <a:ext cx="143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4" name="Line 76"/>
            <p:cNvSpPr>
              <a:spLocks noChangeShapeType="1"/>
            </p:cNvSpPr>
            <p:nvPr/>
          </p:nvSpPr>
          <p:spPr bwMode="auto">
            <a:xfrm>
              <a:off x="2916361" y="1918261"/>
              <a:ext cx="935038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5" name="Line 77"/>
            <p:cNvSpPr>
              <a:spLocks noChangeShapeType="1"/>
            </p:cNvSpPr>
            <p:nvPr/>
          </p:nvSpPr>
          <p:spPr bwMode="auto">
            <a:xfrm flipH="1">
              <a:off x="3060823" y="1340768"/>
              <a:ext cx="1" cy="15866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33" name="Line 85"/>
            <p:cNvSpPr>
              <a:spLocks noChangeShapeType="1"/>
            </p:cNvSpPr>
            <p:nvPr/>
          </p:nvSpPr>
          <p:spPr bwMode="auto">
            <a:xfrm flipH="1">
              <a:off x="7813946" y="1344517"/>
              <a:ext cx="1" cy="1582203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8" name="Line 100"/>
            <p:cNvSpPr>
              <a:spLocks noChangeShapeType="1"/>
            </p:cNvSpPr>
            <p:nvPr/>
          </p:nvSpPr>
          <p:spPr bwMode="auto">
            <a:xfrm>
              <a:off x="7813946" y="1918608"/>
              <a:ext cx="646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9" name="Line 101"/>
            <p:cNvSpPr>
              <a:spLocks noChangeShapeType="1"/>
            </p:cNvSpPr>
            <p:nvPr/>
          </p:nvSpPr>
          <p:spPr bwMode="auto">
            <a:xfrm>
              <a:off x="4642495" y="1357793"/>
              <a:ext cx="1513" cy="156892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 flipH="1">
              <a:off x="7021785" y="1357793"/>
              <a:ext cx="0" cy="1568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0" name="Text Box 122"/>
            <p:cNvSpPr txBox="1">
              <a:spLocks noChangeArrowheads="1"/>
            </p:cNvSpPr>
            <p:nvPr/>
          </p:nvSpPr>
          <p:spPr bwMode="auto">
            <a:xfrm>
              <a:off x="899592" y="1789593"/>
              <a:ext cx="1944216" cy="272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 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71" name="Line 123"/>
            <p:cNvSpPr>
              <a:spLocks noChangeShapeType="1"/>
            </p:cNvSpPr>
            <p:nvPr/>
          </p:nvSpPr>
          <p:spPr bwMode="auto">
            <a:xfrm flipV="1">
              <a:off x="385139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2" name="Line 124"/>
            <p:cNvSpPr>
              <a:spLocks noChangeShapeType="1"/>
            </p:cNvSpPr>
            <p:nvPr/>
          </p:nvSpPr>
          <p:spPr bwMode="auto">
            <a:xfrm>
              <a:off x="385139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5" name="Line 127"/>
            <p:cNvSpPr>
              <a:spLocks noChangeShapeType="1"/>
            </p:cNvSpPr>
            <p:nvPr/>
          </p:nvSpPr>
          <p:spPr bwMode="auto">
            <a:xfrm flipV="1">
              <a:off x="464356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6" name="Line 128"/>
            <p:cNvSpPr>
              <a:spLocks noChangeShapeType="1"/>
            </p:cNvSpPr>
            <p:nvPr/>
          </p:nvSpPr>
          <p:spPr bwMode="auto">
            <a:xfrm>
              <a:off x="4643562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7" name="Line 129"/>
            <p:cNvSpPr>
              <a:spLocks noChangeShapeType="1"/>
            </p:cNvSpPr>
            <p:nvPr/>
          </p:nvSpPr>
          <p:spPr bwMode="auto">
            <a:xfrm flipV="1">
              <a:off x="464356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8" name="Line 130"/>
            <p:cNvSpPr>
              <a:spLocks noChangeShapeType="1"/>
            </p:cNvSpPr>
            <p:nvPr/>
          </p:nvSpPr>
          <p:spPr bwMode="auto">
            <a:xfrm>
              <a:off x="4643562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9" name="Line 131"/>
            <p:cNvSpPr>
              <a:spLocks noChangeShapeType="1"/>
            </p:cNvSpPr>
            <p:nvPr/>
          </p:nvSpPr>
          <p:spPr bwMode="auto">
            <a:xfrm flipV="1">
              <a:off x="5435724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V="1">
              <a:off x="5435724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5435724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435724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 flipV="1">
              <a:off x="622788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6" name="Line 138"/>
            <p:cNvSpPr>
              <a:spLocks noChangeShapeType="1"/>
            </p:cNvSpPr>
            <p:nvPr/>
          </p:nvSpPr>
          <p:spPr bwMode="auto">
            <a:xfrm>
              <a:off x="622788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7" name="Line 139"/>
            <p:cNvSpPr>
              <a:spLocks noChangeShapeType="1"/>
            </p:cNvSpPr>
            <p:nvPr/>
          </p:nvSpPr>
          <p:spPr bwMode="auto">
            <a:xfrm flipV="1">
              <a:off x="622788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8" name="Line 140"/>
            <p:cNvSpPr>
              <a:spLocks noChangeShapeType="1"/>
            </p:cNvSpPr>
            <p:nvPr/>
          </p:nvSpPr>
          <p:spPr bwMode="auto">
            <a:xfrm>
              <a:off x="622788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9" name="Line 141"/>
            <p:cNvSpPr>
              <a:spLocks noChangeShapeType="1"/>
            </p:cNvSpPr>
            <p:nvPr/>
          </p:nvSpPr>
          <p:spPr bwMode="auto">
            <a:xfrm flipV="1">
              <a:off x="702004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0" name="Line 142"/>
            <p:cNvSpPr>
              <a:spLocks noChangeShapeType="1"/>
            </p:cNvSpPr>
            <p:nvPr/>
          </p:nvSpPr>
          <p:spPr bwMode="auto">
            <a:xfrm flipV="1">
              <a:off x="702004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1" name="Line 143"/>
            <p:cNvSpPr>
              <a:spLocks noChangeShapeType="1"/>
            </p:cNvSpPr>
            <p:nvPr/>
          </p:nvSpPr>
          <p:spPr bwMode="auto">
            <a:xfrm flipV="1">
              <a:off x="305923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2" name="Line 144"/>
            <p:cNvSpPr>
              <a:spLocks noChangeShapeType="1"/>
            </p:cNvSpPr>
            <p:nvPr/>
          </p:nvSpPr>
          <p:spPr bwMode="auto">
            <a:xfrm flipV="1">
              <a:off x="305923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3" name="Line 145"/>
            <p:cNvSpPr>
              <a:spLocks noChangeShapeType="1"/>
            </p:cNvSpPr>
            <p:nvPr/>
          </p:nvSpPr>
          <p:spPr bwMode="auto">
            <a:xfrm>
              <a:off x="2916361" y="2437293"/>
              <a:ext cx="141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4" name="Line 146"/>
            <p:cNvSpPr>
              <a:spLocks noChangeShapeType="1"/>
            </p:cNvSpPr>
            <p:nvPr/>
          </p:nvSpPr>
          <p:spPr bwMode="auto">
            <a:xfrm>
              <a:off x="2916361" y="2581755"/>
              <a:ext cx="141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5" name="Line 147"/>
            <p:cNvSpPr>
              <a:spLocks noChangeShapeType="1"/>
            </p:cNvSpPr>
            <p:nvPr/>
          </p:nvSpPr>
          <p:spPr bwMode="auto">
            <a:xfrm>
              <a:off x="702004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6" name="Line 148"/>
            <p:cNvSpPr>
              <a:spLocks noChangeShapeType="1"/>
            </p:cNvSpPr>
            <p:nvPr/>
          </p:nvSpPr>
          <p:spPr bwMode="auto">
            <a:xfrm>
              <a:off x="702004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7" name="Line 149"/>
            <p:cNvSpPr>
              <a:spLocks noChangeShapeType="1"/>
            </p:cNvSpPr>
            <p:nvPr/>
          </p:nvSpPr>
          <p:spPr bwMode="auto">
            <a:xfrm flipV="1">
              <a:off x="781221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8" name="Line 150"/>
            <p:cNvSpPr>
              <a:spLocks noChangeShapeType="1"/>
            </p:cNvSpPr>
            <p:nvPr/>
          </p:nvSpPr>
          <p:spPr bwMode="auto">
            <a:xfrm>
              <a:off x="7812212" y="2221393"/>
              <a:ext cx="6482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9" name="Line 151"/>
            <p:cNvSpPr>
              <a:spLocks noChangeShapeType="1"/>
            </p:cNvSpPr>
            <p:nvPr/>
          </p:nvSpPr>
          <p:spPr bwMode="auto">
            <a:xfrm flipV="1">
              <a:off x="781221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0" name="Line 152"/>
            <p:cNvSpPr>
              <a:spLocks noChangeShapeType="1"/>
            </p:cNvSpPr>
            <p:nvPr/>
          </p:nvSpPr>
          <p:spPr bwMode="auto">
            <a:xfrm>
              <a:off x="7812212" y="2797655"/>
              <a:ext cx="6482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9" name="Line 161"/>
            <p:cNvSpPr>
              <a:spLocks noChangeShapeType="1"/>
            </p:cNvSpPr>
            <p:nvPr/>
          </p:nvSpPr>
          <p:spPr bwMode="auto">
            <a:xfrm flipV="1">
              <a:off x="4643562" y="1918261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2" name="Line 164"/>
            <p:cNvSpPr>
              <a:spLocks noChangeShapeType="1"/>
            </p:cNvSpPr>
            <p:nvPr/>
          </p:nvSpPr>
          <p:spPr bwMode="auto">
            <a:xfrm>
              <a:off x="6227887" y="1918608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5" name="Line 167"/>
            <p:cNvSpPr>
              <a:spLocks noChangeShapeType="1"/>
            </p:cNvSpPr>
            <p:nvPr/>
          </p:nvSpPr>
          <p:spPr bwMode="auto">
            <a:xfrm>
              <a:off x="5434584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6" name="Line 168"/>
            <p:cNvSpPr>
              <a:spLocks noChangeShapeType="1"/>
            </p:cNvSpPr>
            <p:nvPr/>
          </p:nvSpPr>
          <p:spPr bwMode="auto">
            <a:xfrm>
              <a:off x="6225679" y="1342544"/>
              <a:ext cx="5010" cy="1584176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25"/>
            <p:cNvSpPr>
              <a:spLocks noChangeArrowheads="1"/>
            </p:cNvSpPr>
            <p:nvPr/>
          </p:nvSpPr>
          <p:spPr bwMode="auto">
            <a:xfrm>
              <a:off x="7813947" y="2927414"/>
              <a:ext cx="64648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Line 286"/>
            <p:cNvSpPr>
              <a:spLocks noChangeShapeType="1"/>
            </p:cNvSpPr>
            <p:nvPr/>
          </p:nvSpPr>
          <p:spPr bwMode="auto">
            <a:xfrm flipV="1">
              <a:off x="7812359" y="2926720"/>
              <a:ext cx="648071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7"/>
            <p:cNvSpPr>
              <a:spLocks noChangeShapeType="1"/>
            </p:cNvSpPr>
            <p:nvPr/>
          </p:nvSpPr>
          <p:spPr bwMode="auto">
            <a:xfrm>
              <a:off x="7813947" y="3212974"/>
              <a:ext cx="6464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291"/>
            <p:cNvSpPr>
              <a:spLocks noChangeArrowheads="1"/>
            </p:cNvSpPr>
            <p:nvPr/>
          </p:nvSpPr>
          <p:spPr bwMode="auto">
            <a:xfrm>
              <a:off x="7957045" y="1344517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09" name="AutoShape 292"/>
            <p:cNvSpPr>
              <a:spLocks noChangeArrowheads="1"/>
            </p:cNvSpPr>
            <p:nvPr/>
          </p:nvSpPr>
          <p:spPr bwMode="auto">
            <a:xfrm rot="16200000">
              <a:off x="7741144" y="1415954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93"/>
            <p:cNvSpPr>
              <a:spLocks noChangeShapeType="1"/>
            </p:cNvSpPr>
            <p:nvPr/>
          </p:nvSpPr>
          <p:spPr bwMode="auto">
            <a:xfrm flipV="1">
              <a:off x="7955457" y="1344516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4"/>
            <p:cNvSpPr>
              <a:spLocks noChangeShapeType="1"/>
            </p:cNvSpPr>
            <p:nvPr/>
          </p:nvSpPr>
          <p:spPr bwMode="auto">
            <a:xfrm>
              <a:off x="7957044" y="1631854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5"/>
            <p:cNvSpPr>
              <a:spLocks noChangeShapeType="1"/>
            </p:cNvSpPr>
            <p:nvPr/>
          </p:nvSpPr>
          <p:spPr bwMode="auto">
            <a:xfrm>
              <a:off x="7812582" y="1488979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6"/>
            <p:cNvSpPr>
              <a:spLocks noChangeShapeType="1"/>
            </p:cNvSpPr>
            <p:nvPr/>
          </p:nvSpPr>
          <p:spPr bwMode="auto">
            <a:xfrm flipV="1">
              <a:off x="7812582" y="1344517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25"/>
            <p:cNvSpPr>
              <a:spLocks noChangeArrowheads="1"/>
            </p:cNvSpPr>
            <p:nvPr/>
          </p:nvSpPr>
          <p:spPr bwMode="auto">
            <a:xfrm>
              <a:off x="3060824" y="2927414"/>
              <a:ext cx="790575" cy="2855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Rectangle 225"/>
            <p:cNvSpPr>
              <a:spLocks noChangeArrowheads="1"/>
            </p:cNvSpPr>
            <p:nvPr/>
          </p:nvSpPr>
          <p:spPr bwMode="auto">
            <a:xfrm>
              <a:off x="3851920" y="2926720"/>
              <a:ext cx="790575" cy="2862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4644008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1" name="Rectangle 225"/>
            <p:cNvSpPr>
              <a:spLocks noChangeArrowheads="1"/>
            </p:cNvSpPr>
            <p:nvPr/>
          </p:nvSpPr>
          <p:spPr bwMode="auto">
            <a:xfrm>
              <a:off x="5435104" y="2927414"/>
              <a:ext cx="790575" cy="2855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6230689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3" name="Rectangle 225"/>
            <p:cNvSpPr>
              <a:spLocks noChangeArrowheads="1"/>
            </p:cNvSpPr>
            <p:nvPr/>
          </p:nvSpPr>
          <p:spPr bwMode="auto">
            <a:xfrm>
              <a:off x="7021785" y="2925638"/>
              <a:ext cx="79057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5" name="AutoShape 257"/>
            <p:cNvSpPr>
              <a:spLocks noChangeArrowheads="1"/>
            </p:cNvSpPr>
            <p:nvPr/>
          </p:nvSpPr>
          <p:spPr bwMode="auto">
            <a:xfrm>
              <a:off x="3851399" y="1775286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6" name="AutoShape 257"/>
            <p:cNvSpPr>
              <a:spLocks noChangeArrowheads="1"/>
            </p:cNvSpPr>
            <p:nvPr/>
          </p:nvSpPr>
          <p:spPr bwMode="auto">
            <a:xfrm>
              <a:off x="7019751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7" name="AutoShape 257"/>
            <p:cNvSpPr>
              <a:spLocks noChangeArrowheads="1"/>
            </p:cNvSpPr>
            <p:nvPr/>
          </p:nvSpPr>
          <p:spPr bwMode="auto">
            <a:xfrm>
              <a:off x="5435575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8" name="AutoShape 257"/>
            <p:cNvSpPr>
              <a:spLocks noChangeArrowheads="1"/>
            </p:cNvSpPr>
            <p:nvPr/>
          </p:nvSpPr>
          <p:spPr bwMode="auto">
            <a:xfrm>
              <a:off x="3059832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9" name="AutoShape 257"/>
            <p:cNvSpPr>
              <a:spLocks noChangeArrowheads="1"/>
            </p:cNvSpPr>
            <p:nvPr/>
          </p:nvSpPr>
          <p:spPr bwMode="auto">
            <a:xfrm>
              <a:off x="4643487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0" name="AutoShape 257"/>
            <p:cNvSpPr>
              <a:spLocks noChangeArrowheads="1"/>
            </p:cNvSpPr>
            <p:nvPr/>
          </p:nvSpPr>
          <p:spPr bwMode="auto">
            <a:xfrm>
              <a:off x="6227663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 flipV="1">
              <a:off x="3851920" y="1486213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 flipV="1">
              <a:off x="5437163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7021339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 flipH="1">
            <a:off x="4572000" y="5157192"/>
            <a:ext cx="1152128" cy="21602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4" grpId="0"/>
      <p:bldP spid="386223" grpId="0"/>
      <p:bldP spid="3862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4283818" y="2852936"/>
            <a:ext cx="1585913" cy="865188"/>
            <a:chOff x="4283818" y="2852936"/>
            <a:chExt cx="1585913" cy="865188"/>
          </a:xfrm>
        </p:grpSpPr>
        <p:sp>
          <p:nvSpPr>
            <p:cNvPr id="177" name="Rectangle 333"/>
            <p:cNvSpPr>
              <a:spLocks noChangeArrowheads="1"/>
            </p:cNvSpPr>
            <p:nvPr/>
          </p:nvSpPr>
          <p:spPr bwMode="auto">
            <a:xfrm>
              <a:off x="4283818" y="3143449"/>
              <a:ext cx="1585913" cy="5746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348"/>
            <p:cNvSpPr>
              <a:spLocks noChangeShapeType="1"/>
            </p:cNvSpPr>
            <p:nvPr/>
          </p:nvSpPr>
          <p:spPr bwMode="auto">
            <a:xfrm flipV="1">
              <a:off x="4355255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349"/>
            <p:cNvSpPr>
              <a:spLocks noChangeShapeType="1"/>
            </p:cNvSpPr>
            <p:nvPr/>
          </p:nvSpPr>
          <p:spPr bwMode="auto">
            <a:xfrm flipH="1" flipV="1">
              <a:off x="4428280" y="2852936"/>
              <a:ext cx="0" cy="4349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350"/>
            <p:cNvSpPr txBox="1">
              <a:spLocks noChangeArrowheads="1"/>
            </p:cNvSpPr>
            <p:nvPr/>
          </p:nvSpPr>
          <p:spPr bwMode="auto">
            <a:xfrm>
              <a:off x="4428280" y="2854524"/>
              <a:ext cx="1223963" cy="2905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81" name="Line 354"/>
            <p:cNvSpPr>
              <a:spLocks noChangeShapeType="1"/>
            </p:cNvSpPr>
            <p:nvPr/>
          </p:nvSpPr>
          <p:spPr bwMode="auto">
            <a:xfrm flipH="1">
              <a:off x="5795118" y="2852936"/>
              <a:ext cx="1588" cy="4349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9B4D-A33F-4B37-AE79-0E5C52B1CB1A}" type="slidenum">
              <a:rPr lang="en-US" altLang="zh-CN"/>
              <a:t>56</a:t>
            </a:fld>
            <a:endParaRPr lang="en-US" altLang="zh-CN" dirty="0"/>
          </a:p>
        </p:txBody>
      </p:sp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819356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的功能与结构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554" name="Text Box 242"/>
          <p:cNvSpPr txBox="1">
            <a:spLocks noChangeArrowheads="1"/>
          </p:cNvSpPr>
          <p:nvPr/>
        </p:nvSpPr>
        <p:spPr bwMode="auto">
          <a:xfrm>
            <a:off x="179388" y="908720"/>
            <a:ext cx="881935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接口功能：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①</a:t>
            </a:r>
            <a:r>
              <a:rPr lang="en-US" altLang="zh-CN" b="1" spc="-100" dirty="0">
                <a:latin typeface="宋体" panose="02010600030101010101" pitchFamily="2" charset="-122"/>
              </a:rPr>
              <a:t>DMA</a:t>
            </a:r>
            <a:r>
              <a:rPr lang="zh-CN" altLang="en-US" b="1" spc="-100" dirty="0">
                <a:latin typeface="宋体" panose="02010600030101010101" pitchFamily="2" charset="-122"/>
              </a:rPr>
              <a:t>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控制部件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总线请求、总线传输、批量管理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②设备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接口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常规功能、结束时产生请求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sp>
        <p:nvSpPr>
          <p:cNvPr id="13631" name="Text Box 319"/>
          <p:cNvSpPr txBox="1">
            <a:spLocks noChangeArrowheads="1"/>
          </p:cNvSpPr>
          <p:nvPr/>
        </p:nvSpPr>
        <p:spPr bwMode="auto">
          <a:xfrm>
            <a:off x="179388" y="1836107"/>
            <a:ext cx="5760788" cy="44781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接口基本结构：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中断式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32" name="Text Box 320"/>
          <p:cNvSpPr txBox="1">
            <a:spLocks noChangeArrowheads="1"/>
          </p:cNvSpPr>
          <p:nvPr/>
        </p:nvSpPr>
        <p:spPr bwMode="auto">
          <a:xfrm>
            <a:off x="3707904" y="5683314"/>
            <a:ext cx="5184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70" dirty="0" smtClean="0">
                <a:latin typeface="宋体" panose="02010600030101010101" pitchFamily="2" charset="-122"/>
              </a:rPr>
              <a:t>MAC</a:t>
            </a:r>
            <a:r>
              <a:rPr lang="zh-CN" altLang="en-US" b="1" spc="-70" dirty="0">
                <a:latin typeface="宋体" panose="02010600030101010101" pitchFamily="2" charset="-122"/>
              </a:rPr>
              <a:t>及</a:t>
            </a:r>
            <a:r>
              <a:rPr lang="en-US" altLang="zh-CN" b="1" spc="-70" dirty="0">
                <a:latin typeface="宋体" panose="02010600030101010101" pitchFamily="2" charset="-122"/>
              </a:rPr>
              <a:t>WC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，总线控制，</a:t>
            </a:r>
            <a:r>
              <a:rPr lang="en-US" altLang="zh-CN" b="1" spc="-70" dirty="0" smtClean="0">
                <a:latin typeface="宋体" panose="02010600030101010101" pitchFamily="2" charset="-122"/>
              </a:rPr>
              <a:t>DMA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70" dirty="0" smtClean="0">
                <a:latin typeface="宋体" panose="02010600030101010101" pitchFamily="2" charset="-122"/>
              </a:rPr>
              <a:t>含请求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)</a:t>
            </a:r>
            <a:endParaRPr lang="zh-CN" altLang="en-US" b="1" spc="-70" dirty="0">
              <a:latin typeface="宋体" panose="02010600030101010101" pitchFamily="2" charset="-122"/>
            </a:endParaRPr>
          </a:p>
        </p:txBody>
      </p:sp>
      <p:sp>
        <p:nvSpPr>
          <p:cNvPr id="13748" name="AutoShape 4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49" name="AutoShape 43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53" name="AutoShape 4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" name="组合 156"/>
          <p:cNvGrpSpPr/>
          <p:nvPr/>
        </p:nvGrpSpPr>
        <p:grpSpPr>
          <a:xfrm>
            <a:off x="2916090" y="4691837"/>
            <a:ext cx="4319590" cy="827106"/>
            <a:chOff x="2555976" y="4402094"/>
            <a:chExt cx="4319590" cy="827106"/>
          </a:xfrm>
        </p:grpSpPr>
        <p:sp>
          <p:nvSpPr>
            <p:cNvPr id="158" name="Rectangle 322"/>
            <p:cNvSpPr>
              <a:spLocks noChangeArrowheads="1"/>
            </p:cNvSpPr>
            <p:nvPr/>
          </p:nvSpPr>
          <p:spPr bwMode="auto">
            <a:xfrm>
              <a:off x="3203847" y="4617197"/>
              <a:ext cx="3564051" cy="6120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420"/>
            <p:cNvSpPr txBox="1">
              <a:spLocks noChangeArrowheads="1"/>
            </p:cNvSpPr>
            <p:nvPr/>
          </p:nvSpPr>
          <p:spPr bwMode="auto">
            <a:xfrm>
              <a:off x="5292033" y="4725144"/>
              <a:ext cx="1368199" cy="39407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请求逻辑</a:t>
              </a:r>
            </a:p>
          </p:txBody>
        </p:sp>
        <p:sp>
          <p:nvSpPr>
            <p:cNvPr id="160" name="Line 421"/>
            <p:cNvSpPr>
              <a:spLocks noChangeShapeType="1"/>
            </p:cNvSpPr>
            <p:nvPr/>
          </p:nvSpPr>
          <p:spPr bwMode="auto">
            <a:xfrm flipH="1" flipV="1">
              <a:off x="4716016" y="4867823"/>
              <a:ext cx="576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2"/>
            <p:cNvSpPr>
              <a:spLocks noChangeShapeType="1"/>
            </p:cNvSpPr>
            <p:nvPr/>
          </p:nvSpPr>
          <p:spPr bwMode="auto">
            <a:xfrm>
              <a:off x="4716016" y="4940848"/>
              <a:ext cx="576113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423"/>
            <p:cNvSpPr txBox="1">
              <a:spLocks noChangeArrowheads="1"/>
            </p:cNvSpPr>
            <p:nvPr/>
          </p:nvSpPr>
          <p:spPr bwMode="auto">
            <a:xfrm>
              <a:off x="4716016" y="4652343"/>
              <a:ext cx="612059" cy="21706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63" name="Text Box 424"/>
            <p:cNvSpPr txBox="1">
              <a:spLocks noChangeArrowheads="1"/>
            </p:cNvSpPr>
            <p:nvPr/>
          </p:nvSpPr>
          <p:spPr bwMode="auto">
            <a:xfrm>
              <a:off x="4716016" y="4940848"/>
              <a:ext cx="61205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>
              <a:off x="6516791" y="4436022"/>
              <a:ext cx="0" cy="28912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6"/>
            <p:cNvSpPr>
              <a:spLocks noChangeShapeType="1"/>
            </p:cNvSpPr>
            <p:nvPr/>
          </p:nvSpPr>
          <p:spPr bwMode="auto">
            <a:xfrm flipH="1">
              <a:off x="6660232" y="4940848"/>
              <a:ext cx="215334" cy="42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427"/>
            <p:cNvSpPr txBox="1">
              <a:spLocks noChangeArrowheads="1"/>
            </p:cNvSpPr>
            <p:nvPr/>
          </p:nvSpPr>
          <p:spPr bwMode="auto">
            <a:xfrm>
              <a:off x="2627414" y="4653511"/>
              <a:ext cx="503238" cy="2143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167" name="Text Box 428"/>
            <p:cNvSpPr txBox="1">
              <a:spLocks noChangeArrowheads="1"/>
            </p:cNvSpPr>
            <p:nvPr/>
          </p:nvSpPr>
          <p:spPr bwMode="auto">
            <a:xfrm>
              <a:off x="2627414" y="4940848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68" name="Text Box 430"/>
            <p:cNvSpPr txBox="1">
              <a:spLocks noChangeArrowheads="1"/>
            </p:cNvSpPr>
            <p:nvPr/>
          </p:nvSpPr>
          <p:spPr bwMode="auto">
            <a:xfrm>
              <a:off x="3347865" y="4725144"/>
              <a:ext cx="1368796" cy="36671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69" name="Line 433"/>
            <p:cNvSpPr>
              <a:spLocks noChangeShapeType="1"/>
            </p:cNvSpPr>
            <p:nvPr/>
          </p:nvSpPr>
          <p:spPr bwMode="auto">
            <a:xfrm flipH="1">
              <a:off x="2555976" y="4867823"/>
              <a:ext cx="791888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34"/>
            <p:cNvSpPr>
              <a:spLocks noChangeShapeType="1"/>
            </p:cNvSpPr>
            <p:nvPr/>
          </p:nvSpPr>
          <p:spPr bwMode="auto">
            <a:xfrm>
              <a:off x="2555976" y="4940848"/>
              <a:ext cx="792062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26"/>
            <p:cNvSpPr>
              <a:spLocks noChangeShapeType="1"/>
            </p:cNvSpPr>
            <p:nvPr/>
          </p:nvSpPr>
          <p:spPr bwMode="auto">
            <a:xfrm flipH="1" flipV="1">
              <a:off x="3852192" y="4402094"/>
              <a:ext cx="7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26"/>
            <p:cNvSpPr>
              <a:spLocks noChangeShapeType="1"/>
            </p:cNvSpPr>
            <p:nvPr/>
          </p:nvSpPr>
          <p:spPr bwMode="auto">
            <a:xfrm flipH="1" flipV="1">
              <a:off x="3995138" y="4402094"/>
              <a:ext cx="79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39222" y="1340768"/>
            <a:ext cx="2359522" cy="864096"/>
            <a:chOff x="6639222" y="1340768"/>
            <a:chExt cx="2359522" cy="864096"/>
          </a:xfrm>
        </p:grpSpPr>
        <p:sp>
          <p:nvSpPr>
            <p:cNvPr id="91" name="Text Box 95"/>
            <p:cNvSpPr txBox="1">
              <a:spLocks noChangeArrowheads="1"/>
            </p:cNvSpPr>
            <p:nvPr/>
          </p:nvSpPr>
          <p:spPr bwMode="auto">
            <a:xfrm>
              <a:off x="6639222" y="1916832"/>
              <a:ext cx="1053426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循环方式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H="1">
              <a:off x="7453064" y="1340768"/>
              <a:ext cx="287339" cy="58361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 flipH="1" flipV="1">
              <a:off x="6876905" y="1340768"/>
              <a:ext cx="176978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174" name="Text Box 95"/>
            <p:cNvSpPr txBox="1">
              <a:spLocks noChangeArrowheads="1"/>
            </p:cNvSpPr>
            <p:nvPr/>
          </p:nvSpPr>
          <p:spPr bwMode="auto">
            <a:xfrm>
              <a:off x="7839053" y="1916832"/>
              <a:ext cx="1159691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实现器件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?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H="1">
              <a:off x="8172202" y="1340768"/>
              <a:ext cx="1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82" name="Group 445"/>
          <p:cNvGrpSpPr/>
          <p:nvPr/>
        </p:nvGrpSpPr>
        <p:grpSpPr bwMode="auto">
          <a:xfrm>
            <a:off x="3780580" y="3575249"/>
            <a:ext cx="2735263" cy="1009651"/>
            <a:chOff x="1974" y="2115"/>
            <a:chExt cx="1723" cy="636"/>
          </a:xfrm>
        </p:grpSpPr>
        <p:sp>
          <p:nvSpPr>
            <p:cNvPr id="183" name="Rectangle 322"/>
            <p:cNvSpPr>
              <a:spLocks noChangeArrowheads="1"/>
            </p:cNvSpPr>
            <p:nvPr/>
          </p:nvSpPr>
          <p:spPr bwMode="auto">
            <a:xfrm>
              <a:off x="1974" y="2251"/>
              <a:ext cx="1451" cy="5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327"/>
            <p:cNvSpPr>
              <a:spLocks noChangeShapeType="1"/>
            </p:cNvSpPr>
            <p:nvPr/>
          </p:nvSpPr>
          <p:spPr bwMode="auto">
            <a:xfrm flipV="1">
              <a:off x="3380" y="2387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29"/>
            <p:cNvSpPr>
              <a:spLocks noChangeShapeType="1"/>
            </p:cNvSpPr>
            <p:nvPr/>
          </p:nvSpPr>
          <p:spPr bwMode="auto">
            <a:xfrm flipV="1">
              <a:off x="3244" y="2115"/>
              <a:ext cx="0" cy="18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336"/>
            <p:cNvSpPr txBox="1">
              <a:spLocks noChangeArrowheads="1"/>
            </p:cNvSpPr>
            <p:nvPr/>
          </p:nvSpPr>
          <p:spPr bwMode="auto">
            <a:xfrm>
              <a:off x="2019" y="2296"/>
              <a:ext cx="1361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MAC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417"/>
            <p:cNvSpPr txBox="1">
              <a:spLocks noChangeArrowheads="1"/>
            </p:cNvSpPr>
            <p:nvPr/>
          </p:nvSpPr>
          <p:spPr bwMode="auto">
            <a:xfrm>
              <a:off x="2019" y="2523"/>
              <a:ext cx="1361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WC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8" name="Line 415"/>
            <p:cNvSpPr>
              <a:spLocks noChangeShapeType="1"/>
            </p:cNvSpPr>
            <p:nvPr/>
          </p:nvSpPr>
          <p:spPr bwMode="auto">
            <a:xfrm>
              <a:off x="3380" y="2614"/>
              <a:ext cx="317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444"/>
          <p:cNvGrpSpPr/>
          <p:nvPr/>
        </p:nvGrpSpPr>
        <p:grpSpPr bwMode="auto">
          <a:xfrm>
            <a:off x="5291463" y="4513243"/>
            <a:ext cx="2306638" cy="430213"/>
            <a:chOff x="3016" y="2842"/>
            <a:chExt cx="1453" cy="271"/>
          </a:xfrm>
        </p:grpSpPr>
        <p:sp>
          <p:nvSpPr>
            <p:cNvPr id="153" name="Line 413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1453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14"/>
            <p:cNvSpPr>
              <a:spLocks noChangeShapeType="1"/>
            </p:cNvSpPr>
            <p:nvPr/>
          </p:nvSpPr>
          <p:spPr bwMode="auto">
            <a:xfrm flipH="1">
              <a:off x="4468" y="3022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16"/>
            <p:cNvSpPr txBox="1">
              <a:spLocks noChangeArrowheads="1"/>
            </p:cNvSpPr>
            <p:nvPr/>
          </p:nvSpPr>
          <p:spPr bwMode="auto">
            <a:xfrm>
              <a:off x="3107" y="2886"/>
              <a:ext cx="658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溢出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)EOP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418"/>
            <p:cNvSpPr>
              <a:spLocks noChangeShapeType="1"/>
            </p:cNvSpPr>
            <p:nvPr/>
          </p:nvSpPr>
          <p:spPr bwMode="auto">
            <a:xfrm>
              <a:off x="3016" y="2842"/>
              <a:ext cx="0" cy="18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564" y="2852936"/>
            <a:ext cx="7200901" cy="2738438"/>
            <a:chOff x="1547564" y="2852936"/>
            <a:chExt cx="7200901" cy="2738438"/>
          </a:xfrm>
        </p:grpSpPr>
        <p:sp>
          <p:nvSpPr>
            <p:cNvPr id="108" name="Rectangle 356"/>
            <p:cNvSpPr>
              <a:spLocks noChangeArrowheads="1"/>
            </p:cNvSpPr>
            <p:nvPr/>
          </p:nvSpPr>
          <p:spPr bwMode="auto">
            <a:xfrm>
              <a:off x="3563689" y="3143449"/>
              <a:ext cx="4752975" cy="2374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357"/>
            <p:cNvSpPr txBox="1">
              <a:spLocks noChangeArrowheads="1"/>
            </p:cNvSpPr>
            <p:nvPr/>
          </p:nvSpPr>
          <p:spPr bwMode="auto">
            <a:xfrm>
              <a:off x="6733927" y="4078486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0" name="Text Box 358"/>
            <p:cNvSpPr txBox="1">
              <a:spLocks noChangeArrowheads="1"/>
            </p:cNvSpPr>
            <p:nvPr/>
          </p:nvSpPr>
          <p:spPr bwMode="auto">
            <a:xfrm>
              <a:off x="6733927" y="3287911"/>
              <a:ext cx="1438275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11" name="Line 359"/>
            <p:cNvSpPr>
              <a:spLocks noChangeShapeType="1"/>
            </p:cNvSpPr>
            <p:nvPr/>
          </p:nvSpPr>
          <p:spPr bwMode="auto">
            <a:xfrm>
              <a:off x="7235577" y="5231011"/>
              <a:ext cx="1460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60"/>
            <p:cNvSpPr>
              <a:spLocks noChangeShapeType="1"/>
            </p:cNvSpPr>
            <p:nvPr/>
          </p:nvSpPr>
          <p:spPr bwMode="auto">
            <a:xfrm flipH="1">
              <a:off x="7884864" y="4726186"/>
              <a:ext cx="1588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61"/>
            <p:cNvSpPr txBox="1">
              <a:spLocks noChangeArrowheads="1"/>
            </p:cNvSpPr>
            <p:nvPr/>
          </p:nvSpPr>
          <p:spPr bwMode="auto">
            <a:xfrm>
              <a:off x="6733927" y="3718124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362"/>
            <p:cNvSpPr txBox="1">
              <a:spLocks noChangeArrowheads="1"/>
            </p:cNvSpPr>
            <p:nvPr/>
          </p:nvSpPr>
          <p:spPr bwMode="auto">
            <a:xfrm>
              <a:off x="6733927" y="4438849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Text Box 363"/>
            <p:cNvSpPr txBox="1">
              <a:spLocks noChangeArrowheads="1"/>
            </p:cNvSpPr>
            <p:nvPr/>
          </p:nvSpPr>
          <p:spPr bwMode="auto">
            <a:xfrm>
              <a:off x="7380039" y="4942086"/>
              <a:ext cx="792163" cy="50641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中断请求逻辑</a:t>
              </a:r>
            </a:p>
          </p:txBody>
        </p:sp>
        <p:sp>
          <p:nvSpPr>
            <p:cNvPr id="116" name="Line 364"/>
            <p:cNvSpPr>
              <a:spLocks noChangeShapeType="1"/>
            </p:cNvSpPr>
            <p:nvPr/>
          </p:nvSpPr>
          <p:spPr bwMode="auto">
            <a:xfrm flipH="1" flipV="1">
              <a:off x="8172202" y="3862586"/>
              <a:ext cx="288925" cy="1588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5"/>
            <p:cNvSpPr>
              <a:spLocks noChangeShapeType="1"/>
            </p:cNvSpPr>
            <p:nvPr/>
          </p:nvSpPr>
          <p:spPr bwMode="auto">
            <a:xfrm>
              <a:off x="8172202" y="4222949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6"/>
            <p:cNvSpPr>
              <a:spLocks noChangeShapeType="1"/>
            </p:cNvSpPr>
            <p:nvPr/>
          </p:nvSpPr>
          <p:spPr bwMode="auto">
            <a:xfrm flipH="1" flipV="1">
              <a:off x="8172202" y="4583311"/>
              <a:ext cx="2889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67"/>
            <p:cNvSpPr txBox="1">
              <a:spLocks noChangeArrowheads="1"/>
            </p:cNvSpPr>
            <p:nvPr/>
          </p:nvSpPr>
          <p:spPr bwMode="auto">
            <a:xfrm>
              <a:off x="8461127" y="3718124"/>
              <a:ext cx="287338" cy="10096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  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Line 368"/>
            <p:cNvSpPr>
              <a:spLocks noChangeShapeType="1"/>
            </p:cNvSpPr>
            <p:nvPr/>
          </p:nvSpPr>
          <p:spPr bwMode="auto">
            <a:xfrm flipV="1">
              <a:off x="7235577" y="4726186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69"/>
            <p:cNvSpPr txBox="1">
              <a:spLocks noChangeArrowheads="1"/>
            </p:cNvSpPr>
            <p:nvPr/>
          </p:nvSpPr>
          <p:spPr bwMode="auto">
            <a:xfrm>
              <a:off x="5003552" y="3287911"/>
              <a:ext cx="1368425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2" name="Line 370"/>
            <p:cNvSpPr>
              <a:spLocks noChangeShapeType="1"/>
            </p:cNvSpPr>
            <p:nvPr/>
          </p:nvSpPr>
          <p:spPr bwMode="auto">
            <a:xfrm>
              <a:off x="6516439" y="3432374"/>
              <a:ext cx="0" cy="115093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1"/>
            <p:cNvSpPr>
              <a:spLocks noChangeShapeType="1"/>
            </p:cNvSpPr>
            <p:nvPr/>
          </p:nvSpPr>
          <p:spPr bwMode="auto">
            <a:xfrm>
              <a:off x="6516439" y="4583311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72"/>
            <p:cNvSpPr>
              <a:spLocks noChangeShapeType="1"/>
            </p:cNvSpPr>
            <p:nvPr/>
          </p:nvSpPr>
          <p:spPr bwMode="auto">
            <a:xfrm>
              <a:off x="6516439" y="4222949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73"/>
            <p:cNvSpPr>
              <a:spLocks noChangeShapeType="1"/>
            </p:cNvSpPr>
            <p:nvPr/>
          </p:nvSpPr>
          <p:spPr bwMode="auto">
            <a:xfrm>
              <a:off x="6516439" y="3862586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74"/>
            <p:cNvSpPr>
              <a:spLocks noChangeShapeType="1"/>
            </p:cNvSpPr>
            <p:nvPr/>
          </p:nvSpPr>
          <p:spPr bwMode="auto">
            <a:xfrm flipH="1">
              <a:off x="6516439" y="3430786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375"/>
            <p:cNvSpPr txBox="1">
              <a:spLocks noChangeArrowheads="1"/>
            </p:cNvSpPr>
            <p:nvPr/>
          </p:nvSpPr>
          <p:spPr bwMode="auto">
            <a:xfrm>
              <a:off x="3708152" y="3287911"/>
              <a:ext cx="1079500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 flipV="1">
              <a:off x="7235577" y="4367411"/>
              <a:ext cx="0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77"/>
            <p:cNvSpPr>
              <a:spLocks noChangeShapeType="1"/>
            </p:cNvSpPr>
            <p:nvPr/>
          </p:nvSpPr>
          <p:spPr bwMode="auto">
            <a:xfrm flipH="1">
              <a:off x="7524502" y="2854524"/>
              <a:ext cx="0" cy="43338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78"/>
            <p:cNvSpPr>
              <a:spLocks noChangeShapeType="1"/>
            </p:cNvSpPr>
            <p:nvPr/>
          </p:nvSpPr>
          <p:spPr bwMode="auto">
            <a:xfrm flipH="1">
              <a:off x="5795714" y="2854524"/>
              <a:ext cx="0" cy="433388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79"/>
            <p:cNvSpPr>
              <a:spLocks noChangeShapeType="1"/>
            </p:cNvSpPr>
            <p:nvPr/>
          </p:nvSpPr>
          <p:spPr bwMode="auto">
            <a:xfrm>
              <a:off x="4068514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80"/>
            <p:cNvSpPr>
              <a:spLocks noChangeShapeType="1"/>
            </p:cNvSpPr>
            <p:nvPr/>
          </p:nvSpPr>
          <p:spPr bwMode="auto">
            <a:xfrm>
              <a:off x="4139952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81"/>
            <p:cNvSpPr>
              <a:spLocks noChangeShapeType="1"/>
            </p:cNvSpPr>
            <p:nvPr/>
          </p:nvSpPr>
          <p:spPr bwMode="auto">
            <a:xfrm>
              <a:off x="7740402" y="5445324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82"/>
            <p:cNvSpPr>
              <a:spLocks noChangeShapeType="1"/>
            </p:cNvSpPr>
            <p:nvPr/>
          </p:nvSpPr>
          <p:spPr bwMode="auto">
            <a:xfrm flipH="1" flipV="1">
              <a:off x="1692027" y="5591374"/>
              <a:ext cx="60483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3"/>
            <p:cNvSpPr>
              <a:spLocks noChangeShapeType="1"/>
            </p:cNvSpPr>
            <p:nvPr/>
          </p:nvSpPr>
          <p:spPr bwMode="auto">
            <a:xfrm flipH="1">
              <a:off x="1692027" y="5172274"/>
              <a:ext cx="0" cy="4191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84"/>
            <p:cNvSpPr>
              <a:spLocks noChangeShapeType="1"/>
            </p:cNvSpPr>
            <p:nvPr/>
          </p:nvSpPr>
          <p:spPr bwMode="auto">
            <a:xfrm flipV="1">
              <a:off x="1692027" y="5172274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5"/>
            <p:cNvSpPr txBox="1">
              <a:spLocks noChangeArrowheads="1"/>
            </p:cNvSpPr>
            <p:nvPr/>
          </p:nvSpPr>
          <p:spPr bwMode="auto">
            <a:xfrm>
              <a:off x="1693614" y="4942086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8" name="Line 386"/>
            <p:cNvSpPr>
              <a:spLocks noChangeShapeType="1"/>
            </p:cNvSpPr>
            <p:nvPr/>
          </p:nvSpPr>
          <p:spPr bwMode="auto">
            <a:xfrm>
              <a:off x="1547564" y="2854524"/>
              <a:ext cx="68040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V="1">
              <a:off x="23413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88"/>
            <p:cNvSpPr>
              <a:spLocks noChangeShapeType="1"/>
            </p:cNvSpPr>
            <p:nvPr/>
          </p:nvSpPr>
          <p:spPr bwMode="auto">
            <a:xfrm flipH="1" flipV="1">
              <a:off x="241116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 flipV="1">
              <a:off x="2484189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0"/>
            <p:cNvSpPr>
              <a:spLocks noChangeShapeType="1"/>
            </p:cNvSpPr>
            <p:nvPr/>
          </p:nvSpPr>
          <p:spPr bwMode="auto">
            <a:xfrm flipH="1" flipV="1">
              <a:off x="25572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91"/>
            <p:cNvSpPr>
              <a:spLocks noChangeShapeType="1"/>
            </p:cNvSpPr>
            <p:nvPr/>
          </p:nvSpPr>
          <p:spPr bwMode="auto">
            <a:xfrm flipH="1" flipV="1">
              <a:off x="2700089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2"/>
            <p:cNvSpPr>
              <a:spLocks noChangeShapeType="1"/>
            </p:cNvSpPr>
            <p:nvPr/>
          </p:nvSpPr>
          <p:spPr bwMode="auto">
            <a:xfrm flipH="1">
              <a:off x="2846139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93"/>
            <p:cNvSpPr txBox="1">
              <a:spLocks noChangeArrowheads="1"/>
            </p:cNvSpPr>
            <p:nvPr/>
          </p:nvSpPr>
          <p:spPr bwMode="auto">
            <a:xfrm>
              <a:off x="1547564" y="3214886"/>
              <a:ext cx="504825" cy="15113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>
                <a:latin typeface="宋体" panose="02010600030101010101" pitchFamily="2" charset="-122"/>
              </a:endParaRPr>
            </a:p>
            <a:p>
              <a:r>
                <a:rPr lang="zh-CN" altLang="en-US" sz="1800" b="1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46" name="Line 394"/>
            <p:cNvSpPr>
              <a:spLocks noChangeShapeType="1"/>
            </p:cNvSpPr>
            <p:nvPr/>
          </p:nvSpPr>
          <p:spPr bwMode="auto">
            <a:xfrm>
              <a:off x="1836489" y="2854524"/>
              <a:ext cx="1588" cy="36036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95"/>
            <p:cNvSpPr>
              <a:spLocks noChangeShapeType="1"/>
            </p:cNvSpPr>
            <p:nvPr/>
          </p:nvSpPr>
          <p:spPr bwMode="auto">
            <a:xfrm>
              <a:off x="1979364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96"/>
            <p:cNvSpPr>
              <a:spLocks noChangeShapeType="1"/>
            </p:cNvSpPr>
            <p:nvPr/>
          </p:nvSpPr>
          <p:spPr bwMode="auto">
            <a:xfrm>
              <a:off x="16936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7"/>
            <p:cNvSpPr>
              <a:spLocks noChangeShapeType="1"/>
            </p:cNvSpPr>
            <p:nvPr/>
          </p:nvSpPr>
          <p:spPr bwMode="auto">
            <a:xfrm>
              <a:off x="1620589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98"/>
            <p:cNvSpPr txBox="1">
              <a:spLocks noChangeArrowheads="1"/>
            </p:cNvSpPr>
            <p:nvPr/>
          </p:nvSpPr>
          <p:spPr bwMode="auto">
            <a:xfrm>
              <a:off x="2987427" y="2852936"/>
              <a:ext cx="1081088" cy="2921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51" name="Text Box 399"/>
            <p:cNvSpPr txBox="1">
              <a:spLocks noChangeArrowheads="1"/>
            </p:cNvSpPr>
            <p:nvPr/>
          </p:nvSpPr>
          <p:spPr bwMode="auto">
            <a:xfrm>
              <a:off x="2268289" y="3214886"/>
              <a:ext cx="647700" cy="23034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5" name="Line 434"/>
            <p:cNvSpPr>
              <a:spLocks noChangeShapeType="1"/>
            </p:cNvSpPr>
            <p:nvPr/>
          </p:nvSpPr>
          <p:spPr bwMode="auto">
            <a:xfrm flipH="1">
              <a:off x="1908399" y="5300788"/>
              <a:ext cx="35934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4" grpId="0"/>
      <p:bldP spid="13631" grpId="0"/>
      <p:bldP spid="136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3E7C-2AF6-410F-8937-821A511B1688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388485" name="Text Box 389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8486" name="Text Box 390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设硬盘适配器中存放磁道及扇区的</a:t>
            </a:r>
            <a:r>
              <a:rPr lang="zh-CN" altLang="en-US" b="1" dirty="0" smtClean="0">
                <a:latin typeface="宋体" panose="02010600030101010101" pitchFamily="2" charset="-122"/>
              </a:rPr>
              <a:t>端口为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RegT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RegF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8487" name="Text Box 391"/>
          <p:cNvSpPr txBox="1">
            <a:spLocks noChangeArrowheads="1"/>
          </p:cNvSpPr>
          <p:nvPr/>
        </p:nvSpPr>
        <p:spPr bwMode="auto">
          <a:xfrm>
            <a:off x="179388" y="908720"/>
            <a:ext cx="7416948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、预处理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使用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</a:rPr>
              <a:t>传送参数、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设置传送参数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*启动外设：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8" name="Text Box 392"/>
          <p:cNvSpPr txBox="1">
            <a:spLocks noChangeArrowheads="1"/>
          </p:cNvSpPr>
          <p:nvPr/>
        </p:nvSpPr>
        <p:spPr bwMode="auto">
          <a:xfrm>
            <a:off x="971600" y="1844824"/>
            <a:ext cx="741707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无关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设置缓冲区首址、传送字数、传送方向及传送方式等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9" name="Text Box 393"/>
          <p:cNvSpPr txBox="1">
            <a:spLocks noChangeArrowheads="1"/>
          </p:cNvSpPr>
          <p:nvPr/>
        </p:nvSpPr>
        <p:spPr bwMode="auto">
          <a:xfrm>
            <a:off x="2195736" y="2730986"/>
            <a:ext cx="579683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发送操作命令及参数    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有关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88552" name="Text Box 456"/>
          <p:cNvSpPr txBox="1">
            <a:spLocks noChangeArrowheads="1"/>
          </p:cNvSpPr>
          <p:nvPr/>
        </p:nvSpPr>
        <p:spPr bwMode="auto">
          <a:xfrm>
            <a:off x="1835200" y="5085184"/>
            <a:ext cx="3312864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①</a:t>
            </a:r>
            <a:r>
              <a:rPr lang="en-US" altLang="zh-CN" sz="2000" b="1" dirty="0" err="1">
                <a:latin typeface="宋体" panose="02010600030101010101" pitchFamily="2" charset="-122"/>
              </a:rPr>
              <a:t>MAC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←b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②WC←512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③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写主存、</a:t>
            </a:r>
            <a:r>
              <a:rPr lang="zh-CN" altLang="en-US" sz="2000" b="1" dirty="0">
                <a:latin typeface="宋体" panose="02010600030101010101" pitchFamily="2" charset="-122"/>
              </a:rPr>
              <a:t>周期</a:t>
            </a:r>
            <a:r>
              <a:rPr lang="zh-CN" altLang="en-US" sz="2000" b="1" dirty="0"/>
              <a:t>挪用</a:t>
            </a:r>
          </a:p>
        </p:txBody>
      </p:sp>
      <p:sp>
        <p:nvSpPr>
          <p:cNvPr id="388553" name="Text Box 457"/>
          <p:cNvSpPr txBox="1">
            <a:spLocks noChangeArrowheads="1"/>
          </p:cNvSpPr>
          <p:nvPr/>
        </p:nvSpPr>
        <p:spPr bwMode="auto">
          <a:xfrm>
            <a:off x="5436742" y="5085184"/>
            <a:ext cx="3095698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④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RegT←x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⑤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RegF←y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⑥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RegC←</a:t>
            </a:r>
            <a:r>
              <a:rPr lang="en-US" altLang="zh-CN" sz="2000" b="1" dirty="0" err="1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方式、读磁盘</a:t>
            </a:r>
            <a:endParaRPr lang="zh-CN" altLang="en-US" sz="2000" b="1" dirty="0"/>
          </a:p>
        </p:txBody>
      </p:sp>
      <p:grpSp>
        <p:nvGrpSpPr>
          <p:cNvPr id="388554" name="Group 458"/>
          <p:cNvGrpSpPr/>
          <p:nvPr/>
        </p:nvGrpSpPr>
        <p:grpSpPr bwMode="auto">
          <a:xfrm>
            <a:off x="6299771" y="4149896"/>
            <a:ext cx="1800225" cy="863600"/>
            <a:chOff x="3560" y="2069"/>
            <a:chExt cx="1134" cy="544"/>
          </a:xfrm>
        </p:grpSpPr>
        <p:sp>
          <p:nvSpPr>
            <p:cNvPr id="388555" name="Text Box 459"/>
            <p:cNvSpPr txBox="1">
              <a:spLocks noChangeArrowheads="1"/>
            </p:cNvSpPr>
            <p:nvPr/>
          </p:nvSpPr>
          <p:spPr bwMode="auto">
            <a:xfrm>
              <a:off x="3560" y="2069"/>
              <a:ext cx="408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磁道</a:t>
              </a:r>
              <a:endPara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扇区</a:t>
              </a:r>
              <a:endPara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6" name="AutoShape 460"/>
            <p:cNvSpPr>
              <a:spLocks noChangeArrowheads="1"/>
            </p:cNvSpPr>
            <p:nvPr/>
          </p:nvSpPr>
          <p:spPr bwMode="auto">
            <a:xfrm>
              <a:off x="3560" y="2341"/>
              <a:ext cx="1134" cy="91"/>
            </a:xfrm>
            <a:prstGeom prst="rightArrow">
              <a:avLst>
                <a:gd name="adj1" fmla="val 42861"/>
                <a:gd name="adj2" fmla="val 101772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7" name="Text Box 461"/>
            <p:cNvSpPr txBox="1">
              <a:spLocks noChangeArrowheads="1"/>
            </p:cNvSpPr>
            <p:nvPr/>
          </p:nvSpPr>
          <p:spPr bwMode="auto">
            <a:xfrm>
              <a:off x="4104" y="2069"/>
              <a:ext cx="590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缓冲区首址为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8" name="Text Box 462"/>
            <p:cNvSpPr txBox="1">
              <a:spLocks noChangeArrowheads="1"/>
            </p:cNvSpPr>
            <p:nvPr/>
          </p:nvSpPr>
          <p:spPr bwMode="auto">
            <a:xfrm>
              <a:off x="3742" y="2432"/>
              <a:ext cx="726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512B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大小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457" y="3789040"/>
            <a:ext cx="7633023" cy="1226047"/>
            <a:chOff x="755650" y="3789040"/>
            <a:chExt cx="7633023" cy="1226047"/>
          </a:xfrm>
        </p:grpSpPr>
        <p:sp>
          <p:nvSpPr>
            <p:cNvPr id="388531" name="Text Box 435"/>
            <p:cNvSpPr txBox="1">
              <a:spLocks noChangeArrowheads="1"/>
            </p:cNvSpPr>
            <p:nvPr/>
          </p:nvSpPr>
          <p:spPr bwMode="auto">
            <a:xfrm>
              <a:off x="4789488" y="4149899"/>
              <a:ext cx="935038" cy="8636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388532" name="Text Box 436"/>
            <p:cNvSpPr txBox="1">
              <a:spLocks noChangeArrowheads="1"/>
            </p:cNvSpPr>
            <p:nvPr/>
          </p:nvSpPr>
          <p:spPr bwMode="auto">
            <a:xfrm>
              <a:off x="755650" y="4149899"/>
              <a:ext cx="865188" cy="865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88533" name="Line 437"/>
            <p:cNvSpPr>
              <a:spLocks noChangeShapeType="1"/>
            </p:cNvSpPr>
            <p:nvPr/>
          </p:nvSpPr>
          <p:spPr bwMode="auto">
            <a:xfrm>
              <a:off x="755650" y="3789536"/>
              <a:ext cx="763302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4" name="Text Box 438"/>
            <p:cNvSpPr txBox="1">
              <a:spLocks noChangeArrowheads="1"/>
            </p:cNvSpPr>
            <p:nvPr/>
          </p:nvSpPr>
          <p:spPr bwMode="auto">
            <a:xfrm>
              <a:off x="7668344" y="4149899"/>
              <a:ext cx="720329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88536" name="Line 440"/>
            <p:cNvSpPr>
              <a:spLocks noChangeShapeType="1"/>
            </p:cNvSpPr>
            <p:nvPr/>
          </p:nvSpPr>
          <p:spPr bwMode="auto">
            <a:xfrm>
              <a:off x="8028384" y="3789536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8" name="Rectangle 442"/>
            <p:cNvSpPr>
              <a:spLocks noChangeArrowheads="1"/>
            </p:cNvSpPr>
            <p:nvPr/>
          </p:nvSpPr>
          <p:spPr bwMode="auto">
            <a:xfrm>
              <a:off x="1908175" y="4149899"/>
              <a:ext cx="2447925" cy="865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39" name="Text Box 443"/>
            <p:cNvSpPr txBox="1">
              <a:spLocks noChangeArrowheads="1"/>
            </p:cNvSpPr>
            <p:nvPr/>
          </p:nvSpPr>
          <p:spPr bwMode="auto">
            <a:xfrm>
              <a:off x="2052638" y="4294361"/>
              <a:ext cx="935038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0" name="Text Box 444"/>
            <p:cNvSpPr txBox="1">
              <a:spLocks noChangeArrowheads="1"/>
            </p:cNvSpPr>
            <p:nvPr/>
          </p:nvSpPr>
          <p:spPr bwMode="auto">
            <a:xfrm>
              <a:off x="3132138" y="4294361"/>
              <a:ext cx="1008063" cy="43180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1" name="Text Box 445"/>
            <p:cNvSpPr txBox="1">
              <a:spLocks noChangeArrowheads="1"/>
            </p:cNvSpPr>
            <p:nvPr/>
          </p:nvSpPr>
          <p:spPr bwMode="auto">
            <a:xfrm>
              <a:off x="1979613" y="4726161"/>
              <a:ext cx="230505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磁盘适配器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88542" name="AutoShape 446"/>
            <p:cNvSpPr>
              <a:spLocks noChangeArrowheads="1"/>
            </p:cNvSpPr>
            <p:nvPr/>
          </p:nvSpPr>
          <p:spPr bwMode="auto">
            <a:xfrm>
              <a:off x="4140200" y="4581699"/>
              <a:ext cx="647700" cy="71438"/>
            </a:xfrm>
            <a:prstGeom prst="leftRightArrow">
              <a:avLst>
                <a:gd name="adj1" fmla="val 50000"/>
                <a:gd name="adj2" fmla="val 8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0" name="Line 454"/>
            <p:cNvSpPr>
              <a:spLocks noChangeShapeType="1"/>
            </p:cNvSpPr>
            <p:nvPr/>
          </p:nvSpPr>
          <p:spPr bwMode="auto">
            <a:xfrm>
              <a:off x="4140200" y="4365799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51" name="Line 455"/>
            <p:cNvSpPr>
              <a:spLocks noChangeShapeType="1"/>
            </p:cNvSpPr>
            <p:nvPr/>
          </p:nvSpPr>
          <p:spPr bwMode="auto">
            <a:xfrm>
              <a:off x="4140200" y="451026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5" name="Line 439"/>
            <p:cNvSpPr>
              <a:spLocks noChangeShapeType="1"/>
            </p:cNvSpPr>
            <p:nvPr/>
          </p:nvSpPr>
          <p:spPr bwMode="auto">
            <a:xfrm flipV="1">
              <a:off x="11160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5" name="Line 449"/>
            <p:cNvSpPr>
              <a:spLocks noChangeShapeType="1"/>
            </p:cNvSpPr>
            <p:nvPr/>
          </p:nvSpPr>
          <p:spPr bwMode="auto">
            <a:xfrm flipV="1">
              <a:off x="900113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6" name="Line 450"/>
            <p:cNvSpPr>
              <a:spLocks noChangeShapeType="1"/>
            </p:cNvSpPr>
            <p:nvPr/>
          </p:nvSpPr>
          <p:spPr bwMode="auto">
            <a:xfrm flipV="1">
              <a:off x="13319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8" name="Line 452"/>
            <p:cNvSpPr>
              <a:spLocks noChangeShapeType="1"/>
            </p:cNvSpPr>
            <p:nvPr/>
          </p:nvSpPr>
          <p:spPr bwMode="auto">
            <a:xfrm>
              <a:off x="2915816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1" name="Line 465"/>
            <p:cNvSpPr>
              <a:spLocks noChangeShapeType="1"/>
            </p:cNvSpPr>
            <p:nvPr/>
          </p:nvSpPr>
          <p:spPr bwMode="auto">
            <a:xfrm>
              <a:off x="3203848" y="3789040"/>
              <a:ext cx="0" cy="36244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2" name="Line 466"/>
            <p:cNvSpPr>
              <a:spLocks noChangeShapeType="1"/>
            </p:cNvSpPr>
            <p:nvPr/>
          </p:nvSpPr>
          <p:spPr bwMode="auto">
            <a:xfrm>
              <a:off x="3059832" y="3789040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68" name="AutoShape 4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69" name="AutoShape 4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70" name="AutoShape 4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55453" y="3862065"/>
            <a:ext cx="1152451" cy="432296"/>
            <a:chOff x="2051646" y="3862065"/>
            <a:chExt cx="1152451" cy="432296"/>
          </a:xfrm>
        </p:grpSpPr>
        <p:sp>
          <p:nvSpPr>
            <p:cNvPr id="388564" name="Text Box 468"/>
            <p:cNvSpPr txBox="1">
              <a:spLocks noChangeArrowheads="1"/>
            </p:cNvSpPr>
            <p:nvPr/>
          </p:nvSpPr>
          <p:spPr bwMode="auto">
            <a:xfrm>
              <a:off x="2051646" y="3862065"/>
              <a:ext cx="792162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①②③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2916064" y="4151487"/>
              <a:ext cx="288033" cy="1428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707904" y="3861048"/>
            <a:ext cx="935930" cy="430906"/>
            <a:chOff x="3204097" y="3861048"/>
            <a:chExt cx="935930" cy="430906"/>
          </a:xfrm>
        </p:grpSpPr>
        <p:sp>
          <p:nvSpPr>
            <p:cNvPr id="388566" name="Text Box 470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792163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④⑤⑥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>
              <a:off x="3204097" y="4151487"/>
              <a:ext cx="216023" cy="1404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86" grpId="0"/>
      <p:bldP spid="388487" grpId="0"/>
      <p:bldP spid="388488" grpId="0"/>
      <p:bldP spid="388489" grpId="0"/>
      <p:bldP spid="388552" grpId="0"/>
      <p:bldP spid="38855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9952" y="1845889"/>
            <a:ext cx="431800" cy="360363"/>
            <a:chOff x="8108131" y="2069232"/>
            <a:chExt cx="431800" cy="360363"/>
          </a:xfrm>
        </p:grpSpPr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85399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83240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8108131" y="2069232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6CBD-9B29-4471-8B21-D4E2941ED726}" type="slidenum">
              <a:rPr lang="en-US" altLang="zh-CN"/>
              <a:t>58</a:t>
            </a:fld>
            <a:endParaRPr lang="en-US" altLang="zh-CN" dirty="0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8785225" cy="4555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、数据传送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一个字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直至</a:t>
            </a:r>
            <a:r>
              <a:rPr lang="zh-CN" altLang="en-US" b="1" dirty="0" smtClean="0">
                <a:latin typeface="宋体" panose="02010600030101010101" pitchFamily="2" charset="-122"/>
              </a:rPr>
              <a:t>传送完毕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*申请总线使用权：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*传送数据：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*实现循环：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90258" name="Group 114"/>
          <p:cNvGrpSpPr/>
          <p:nvPr/>
        </p:nvGrpSpPr>
        <p:grpSpPr bwMode="auto">
          <a:xfrm>
            <a:off x="2196281" y="2061789"/>
            <a:ext cx="1728787" cy="288925"/>
            <a:chOff x="1111" y="1570"/>
            <a:chExt cx="1089" cy="182"/>
          </a:xfrm>
        </p:grpSpPr>
        <p:sp>
          <p:nvSpPr>
            <p:cNvPr id="390181" name="Text Box 37"/>
            <p:cNvSpPr txBox="1">
              <a:spLocks noChangeArrowheads="1"/>
            </p:cNvSpPr>
            <p:nvPr/>
          </p:nvSpPr>
          <p:spPr bwMode="auto">
            <a:xfrm>
              <a:off x="1247" y="1570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  <p:sp>
          <p:nvSpPr>
            <p:cNvPr id="390182" name="Line 38"/>
            <p:cNvSpPr>
              <a:spLocks noChangeShapeType="1"/>
            </p:cNvSpPr>
            <p:nvPr/>
          </p:nvSpPr>
          <p:spPr bwMode="auto">
            <a:xfrm flipH="1">
              <a:off x="1111" y="1752"/>
              <a:ext cx="1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7" name="Group 113"/>
          <p:cNvGrpSpPr/>
          <p:nvPr/>
        </p:nvGrpSpPr>
        <p:grpSpPr bwMode="auto">
          <a:xfrm>
            <a:off x="2196281" y="2493589"/>
            <a:ext cx="1728787" cy="287338"/>
            <a:chOff x="1111" y="1842"/>
            <a:chExt cx="1089" cy="181"/>
          </a:xfrm>
        </p:grpSpPr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 flipV="1">
              <a:off x="1111" y="1842"/>
              <a:ext cx="10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4" name="Text Box 40"/>
            <p:cNvSpPr txBox="1">
              <a:spLocks noChangeArrowheads="1"/>
            </p:cNvSpPr>
            <p:nvPr/>
          </p:nvSpPr>
          <p:spPr bwMode="auto">
            <a:xfrm>
              <a:off x="1247" y="1842"/>
              <a:ext cx="63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③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059831" y="1268760"/>
            <a:ext cx="597666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申请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时机与</a:t>
            </a:r>
            <a:r>
              <a:rPr lang="zh-CN" altLang="en-US" b="1" spc="-100" dirty="0">
                <a:latin typeface="宋体" panose="02010600030101010101" pitchFamily="2" charset="-122"/>
              </a:rPr>
              <a:t>传送方式有关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以周期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挪用方式为</a:t>
            </a:r>
            <a:r>
              <a:rPr lang="zh-CN" altLang="en-US" sz="2000" b="1" dirty="0"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90211" name="Group 67"/>
          <p:cNvGrpSpPr/>
          <p:nvPr/>
        </p:nvGrpSpPr>
        <p:grpSpPr bwMode="auto">
          <a:xfrm>
            <a:off x="4139381" y="1845889"/>
            <a:ext cx="431800" cy="360363"/>
            <a:chOff x="2064" y="2160"/>
            <a:chExt cx="272" cy="227"/>
          </a:xfrm>
        </p:grpSpPr>
        <p:sp>
          <p:nvSpPr>
            <p:cNvPr id="390190" name="Line 46"/>
            <p:cNvSpPr>
              <a:spLocks noChangeShapeType="1"/>
            </p:cNvSpPr>
            <p:nvPr/>
          </p:nvSpPr>
          <p:spPr bwMode="auto">
            <a:xfrm flipV="1">
              <a:off x="2200" y="216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prstDash val="sysDot"/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4" name="Line 60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5" name="Line 61"/>
            <p:cNvSpPr>
              <a:spLocks noChangeShapeType="1"/>
            </p:cNvSpPr>
            <p:nvPr/>
          </p:nvSpPr>
          <p:spPr bwMode="auto">
            <a:xfrm>
              <a:off x="2336" y="216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prstDash val="sysDot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5" name="Group 111"/>
          <p:cNvGrpSpPr/>
          <p:nvPr/>
        </p:nvGrpSpPr>
        <p:grpSpPr bwMode="auto">
          <a:xfrm>
            <a:off x="4931543" y="2493590"/>
            <a:ext cx="1439863" cy="287338"/>
            <a:chOff x="2834" y="1842"/>
            <a:chExt cx="907" cy="181"/>
          </a:xfrm>
        </p:grpSpPr>
        <p:sp>
          <p:nvSpPr>
            <p:cNvPr id="390200" name="Line 56"/>
            <p:cNvSpPr>
              <a:spLocks noChangeShapeType="1"/>
            </p:cNvSpPr>
            <p:nvPr/>
          </p:nvSpPr>
          <p:spPr bwMode="auto">
            <a:xfrm flipH="1">
              <a:off x="2834" y="1842"/>
              <a:ext cx="90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970" y="1842"/>
              <a:ext cx="635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①就绪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390256" name="Group 112"/>
          <p:cNvGrpSpPr/>
          <p:nvPr/>
        </p:nvGrpSpPr>
        <p:grpSpPr bwMode="auto">
          <a:xfrm>
            <a:off x="1259656" y="1845889"/>
            <a:ext cx="7416800" cy="863600"/>
            <a:chOff x="521" y="1434"/>
            <a:chExt cx="4672" cy="544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2199" y="1661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178" name="Text Box 34"/>
            <p:cNvSpPr txBox="1">
              <a:spLocks noChangeArrowheads="1"/>
            </p:cNvSpPr>
            <p:nvPr/>
          </p:nvSpPr>
          <p:spPr bwMode="auto">
            <a:xfrm>
              <a:off x="3741" y="1661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521" y="1661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186" name="Line 42"/>
            <p:cNvSpPr>
              <a:spLocks noChangeShapeType="1"/>
            </p:cNvSpPr>
            <p:nvPr/>
          </p:nvSpPr>
          <p:spPr bwMode="auto">
            <a:xfrm>
              <a:off x="521" y="1434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558" y="1661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5011" y="1434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6" name="Line 62"/>
            <p:cNvSpPr>
              <a:spLocks noChangeShapeType="1"/>
            </p:cNvSpPr>
            <p:nvPr/>
          </p:nvSpPr>
          <p:spPr bwMode="auto">
            <a:xfrm>
              <a:off x="4875" y="1434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7" name="Line 63"/>
            <p:cNvSpPr>
              <a:spLocks noChangeShapeType="1"/>
            </p:cNvSpPr>
            <p:nvPr/>
          </p:nvSpPr>
          <p:spPr bwMode="auto">
            <a:xfrm>
              <a:off x="4739" y="1434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16" name="Group 72"/>
          <p:cNvGrpSpPr/>
          <p:nvPr/>
        </p:nvGrpSpPr>
        <p:grpSpPr bwMode="auto">
          <a:xfrm>
            <a:off x="1548581" y="1845889"/>
            <a:ext cx="431800" cy="360363"/>
            <a:chOff x="748" y="1480"/>
            <a:chExt cx="272" cy="227"/>
          </a:xfrm>
        </p:grpSpPr>
        <p:sp>
          <p:nvSpPr>
            <p:cNvPr id="390208" name="Line 64"/>
            <p:cNvSpPr>
              <a:spLocks noChangeShapeType="1"/>
            </p:cNvSpPr>
            <p:nvPr/>
          </p:nvSpPr>
          <p:spPr bwMode="auto">
            <a:xfrm flipV="1">
              <a:off x="884" y="148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9" name="Line 65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0" name="Line 66"/>
            <p:cNvSpPr>
              <a:spLocks noChangeShapeType="1"/>
            </p:cNvSpPr>
            <p:nvPr/>
          </p:nvSpPr>
          <p:spPr bwMode="auto">
            <a:xfrm>
              <a:off x="1020" y="148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2123727" y="2730986"/>
            <a:ext cx="684088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操作命令与</a:t>
            </a:r>
            <a:r>
              <a:rPr lang="zh-CN" altLang="en-US" b="1" dirty="0">
                <a:latin typeface="宋体" panose="02010600030101010101" pitchFamily="2" charset="-122"/>
              </a:rPr>
              <a:t>传送方向有关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以外设→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为例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52" name="Group 108"/>
          <p:cNvGrpSpPr/>
          <p:nvPr/>
        </p:nvGrpSpPr>
        <p:grpSpPr bwMode="auto">
          <a:xfrm>
            <a:off x="3347219" y="3285307"/>
            <a:ext cx="5040312" cy="360363"/>
            <a:chOff x="1837" y="2478"/>
            <a:chExt cx="3175" cy="227"/>
          </a:xfrm>
        </p:grpSpPr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 flipV="1">
              <a:off x="2336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 flipV="1">
              <a:off x="2608" y="2478"/>
              <a:ext cx="0" cy="2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1837" y="2523"/>
              <a:ext cx="499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MEMW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>
              <a:off x="5012" y="2478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876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>
              <a:off x="4740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1" name="Group 107"/>
          <p:cNvGrpSpPr/>
          <p:nvPr/>
        </p:nvGrpSpPr>
        <p:grpSpPr bwMode="auto">
          <a:xfrm>
            <a:off x="1258069" y="3285307"/>
            <a:ext cx="7418387" cy="863600"/>
            <a:chOff x="521" y="2478"/>
            <a:chExt cx="4673" cy="544"/>
          </a:xfrm>
        </p:grpSpPr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2200" y="2705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221" name="Text Box 77"/>
            <p:cNvSpPr txBox="1">
              <a:spLocks noChangeArrowheads="1"/>
            </p:cNvSpPr>
            <p:nvPr/>
          </p:nvSpPr>
          <p:spPr bwMode="auto">
            <a:xfrm>
              <a:off x="3742" y="2705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521" y="2705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>
              <a:off x="521" y="2478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4" name="Text Box 80"/>
            <p:cNvSpPr txBox="1">
              <a:spLocks noChangeArrowheads="1"/>
            </p:cNvSpPr>
            <p:nvPr/>
          </p:nvSpPr>
          <p:spPr bwMode="auto">
            <a:xfrm>
              <a:off x="4559" y="2705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239" name="Line 95"/>
            <p:cNvSpPr>
              <a:spLocks noChangeShapeType="1"/>
            </p:cNvSpPr>
            <p:nvPr/>
          </p:nvSpPr>
          <p:spPr bwMode="auto">
            <a:xfrm flipH="1">
              <a:off x="1111" y="2795"/>
              <a:ext cx="10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 flipV="1">
              <a:off x="1111" y="2885"/>
              <a:ext cx="108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47" name="Group 103"/>
          <p:cNvGrpSpPr/>
          <p:nvPr/>
        </p:nvGrpSpPr>
        <p:grpSpPr bwMode="auto">
          <a:xfrm>
            <a:off x="2551881" y="3501207"/>
            <a:ext cx="938213" cy="719138"/>
            <a:chOff x="1336" y="2614"/>
            <a:chExt cx="591" cy="453"/>
          </a:xfrm>
        </p:grpSpPr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1337" y="2614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1336" y="2886"/>
              <a:ext cx="59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HLDA</a:t>
              </a:r>
              <a:r>
                <a:rPr lang="zh-CN" altLang="en-US" sz="1800" b="1">
                  <a:latin typeface="宋体" panose="02010600030101010101" pitchFamily="2" charset="-122"/>
                </a:rPr>
                <a:t>＝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0253" name="Group 109"/>
          <p:cNvGrpSpPr/>
          <p:nvPr/>
        </p:nvGrpSpPr>
        <p:grpSpPr bwMode="auto">
          <a:xfrm>
            <a:off x="2338784" y="3501207"/>
            <a:ext cx="1081088" cy="717550"/>
            <a:chOff x="1202" y="3250"/>
            <a:chExt cx="681" cy="452"/>
          </a:xfrm>
        </p:grpSpPr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1202" y="3250"/>
              <a:ext cx="68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1202" y="3521"/>
              <a:ext cx="68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</p:grpSp>
      <p:sp>
        <p:nvSpPr>
          <p:cNvPr id="390259" name="Oval 115"/>
          <p:cNvSpPr>
            <a:spLocks noChangeArrowheads="1"/>
          </p:cNvSpPr>
          <p:nvPr/>
        </p:nvSpPr>
        <p:spPr bwMode="auto">
          <a:xfrm>
            <a:off x="1259656" y="1845889"/>
            <a:ext cx="1008062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0" name="Text Box 116"/>
          <p:cNvSpPr txBox="1">
            <a:spLocks noChangeArrowheads="1"/>
          </p:cNvSpPr>
          <p:nvPr/>
        </p:nvSpPr>
        <p:spPr bwMode="auto">
          <a:xfrm>
            <a:off x="2123728" y="4294720"/>
            <a:ext cx="6697118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⑥</a:t>
            </a:r>
            <a:r>
              <a:rPr lang="en-US" altLang="zh-CN" b="1" dirty="0" smtClean="0">
                <a:latin typeface="宋体" panose="02010600030101010101" pitchFamily="2" charset="-122"/>
              </a:rPr>
              <a:t>MAC</a:t>
            </a:r>
            <a:r>
              <a:rPr lang="en-US" altLang="zh-CN" b="1" dirty="0">
                <a:latin typeface="宋体" panose="02010600030101010101" pitchFamily="2" charset="-122"/>
              </a:rPr>
              <a:t>←(MAC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WC←(WC)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WC≠0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开始下一字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并</a:t>
            </a:r>
            <a:r>
              <a:rPr lang="zh-CN" altLang="en-US" b="1" dirty="0" smtClean="0">
                <a:latin typeface="宋体" panose="02010600030101010101" pitchFamily="2" charset="-122"/>
              </a:rPr>
              <a:t>转入①；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已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传送完毕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0264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3098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6" name="AutoShape 1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4068813" y="3284984"/>
            <a:ext cx="647203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040" y="3502025"/>
            <a:ext cx="1439863" cy="287338"/>
            <a:chOff x="4932040" y="3645718"/>
            <a:chExt cx="1439863" cy="287338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V="1">
              <a:off x="4932040" y="3933055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58"/>
            <p:cNvSpPr txBox="1">
              <a:spLocks noChangeArrowheads="1"/>
            </p:cNvSpPr>
            <p:nvPr/>
          </p:nvSpPr>
          <p:spPr bwMode="auto">
            <a:xfrm>
              <a:off x="5147940" y="3645718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⑦启动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1544" y="2063377"/>
            <a:ext cx="1439863" cy="287338"/>
            <a:chOff x="4931544" y="2134320"/>
            <a:chExt cx="1439863" cy="287338"/>
          </a:xfrm>
        </p:grpSpPr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V="1">
              <a:off x="4931544" y="2421657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5147444" y="2134320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、后处理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                  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中断请求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，完成结束</a:t>
            </a:r>
            <a:r>
              <a:rPr lang="zh-CN" altLang="en-US" b="1" spc="-100" dirty="0">
                <a:latin typeface="宋体" panose="02010600030101010101" pitchFamily="2" charset="-122"/>
              </a:rPr>
              <a:t>处理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如数据校验、开始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下次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8368 -1.11111E-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9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29132 0.00116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9" grpId="0"/>
      <p:bldP spid="390218" grpId="0"/>
      <p:bldP spid="390259" grpId="0" animBg="1"/>
      <p:bldP spid="390259" grpId="1" animBg="1"/>
      <p:bldP spid="390259" grpId="2" animBg="1"/>
      <p:bldP spid="390260" grpId="0"/>
      <p:bldP spid="75" grpId="0" animBg="1"/>
      <p:bldP spid="75" grpId="2" animBg="1"/>
      <p:bldP spid="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179388" y="352549"/>
            <a:ext cx="8785225" cy="24430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主频＝</a:t>
            </a:r>
            <a:r>
              <a:rPr lang="en-US" altLang="zh-CN" sz="2200" b="1" dirty="0">
                <a:latin typeface="宋体" panose="02010600030101010101" pitchFamily="2" charset="-122"/>
              </a:rPr>
              <a:t>500MHz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CPI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5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dirty="0" err="1" smtClean="0">
                <a:latin typeface="宋体" panose="02010600030101010101" pitchFamily="2" charset="-122"/>
              </a:rPr>
              <a:t>DBus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32bit</a:t>
            </a:r>
            <a:r>
              <a:rPr lang="zh-CN" altLang="en-US" sz="2200" b="1" dirty="0">
                <a:latin typeface="宋体" panose="02010600030101010101" pitchFamily="2" charset="-122"/>
              </a:rPr>
              <a:t>，若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外设数据</a:t>
            </a:r>
            <a:r>
              <a:rPr lang="zh-CN" altLang="en-US" sz="2200" b="1" dirty="0">
                <a:latin typeface="宋体" panose="02010600030101010101" pitchFamily="2" charset="-122"/>
              </a:rPr>
              <a:t>缓冲器大小为</a:t>
            </a:r>
            <a:r>
              <a:rPr lang="en-US" altLang="zh-CN" sz="2200" b="1" dirty="0">
                <a:latin typeface="宋体" panose="02010600030101010101" pitchFamily="2" charset="-122"/>
              </a:rPr>
              <a:t>4B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，数据</a:t>
            </a:r>
            <a:r>
              <a:rPr lang="zh-CN" altLang="en-US" sz="2200" b="1" dirty="0">
                <a:latin typeface="宋体" panose="02010600030101010101" pitchFamily="2" charset="-122"/>
              </a:rPr>
              <a:t>传输率＝</a:t>
            </a:r>
            <a:r>
              <a:rPr lang="en-US" altLang="zh-CN" sz="2200" b="1" dirty="0">
                <a:latin typeface="宋体" panose="02010600030101010101" pitchFamily="2" charset="-122"/>
              </a:rPr>
              <a:t>0.5MB/s</a:t>
            </a:r>
            <a:r>
              <a:rPr lang="zh-CN" altLang="en-US" sz="2200" b="1" dirty="0">
                <a:latin typeface="宋体" panose="02010600030101010101" pitchFamily="2" charset="-122"/>
              </a:rPr>
              <a:t>，中断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程序＝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18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(1)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sz="2200" b="1" dirty="0">
                <a:latin typeface="宋体" panose="02010600030101010101" pitchFamily="2" charset="-122"/>
              </a:rPr>
              <a:t>方式下，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用于该外设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%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？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(2)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200" b="1" dirty="0">
                <a:latin typeface="宋体" panose="02010600030101010101" pitchFamily="2" charset="-122"/>
              </a:rPr>
              <a:t>外设数据传输率提高到</a:t>
            </a:r>
            <a:r>
              <a:rPr lang="en-US" altLang="zh-CN" sz="2200" b="1" dirty="0">
                <a:latin typeface="宋体" panose="02010600030101010101" pitchFamily="2" charset="-122"/>
              </a:rPr>
              <a:t>5MB/s</a:t>
            </a:r>
            <a:r>
              <a:rPr lang="zh-CN" altLang="en-US" sz="2200" b="1" dirty="0">
                <a:latin typeface="宋体" panose="02010600030101010101" pitchFamily="2" charset="-122"/>
              </a:rPr>
              <a:t>，改用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方式，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sz="2200" b="1" dirty="0">
                <a:latin typeface="宋体" panose="02010600030101010101" pitchFamily="2" charset="-122"/>
              </a:rPr>
              <a:t>500T</a:t>
            </a:r>
            <a:r>
              <a:rPr lang="en-US" altLang="zh-CN" sz="2200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、块大小＝</a:t>
            </a:r>
            <a:r>
              <a:rPr lang="en-US" altLang="zh-CN" sz="2200" b="1" dirty="0">
                <a:latin typeface="宋体" panose="02010600030101010101" pitchFamily="2" charset="-122"/>
              </a:rPr>
              <a:t>5000B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用于</a:t>
            </a:r>
            <a:r>
              <a:rPr lang="zh-CN" altLang="en-US" sz="2200" b="1" dirty="0">
                <a:latin typeface="宋体" panose="02010600030101010101" pitchFamily="2" charset="-122"/>
              </a:rPr>
              <a:t>该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时间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%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？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6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2697450"/>
            <a:ext cx="7272931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—(1)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    T</a:t>
            </a:r>
            <a:r>
              <a:rPr lang="en-US" altLang="zh-CN" sz="2200" b="1" baseline="-18000" dirty="0" smtClean="0">
                <a:latin typeface="宋体" panose="02010600030101010101" pitchFamily="2" charset="-122"/>
              </a:rPr>
              <a:t>INT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                 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39527" y="3091026"/>
            <a:ext cx="752508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(2</a:t>
            </a:r>
            <a:r>
              <a:rPr lang="en-US" altLang="zh-CN" b="1" dirty="0" smtClean="0">
                <a:latin typeface="+mn-lt"/>
              </a:rPr>
              <a:t>+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18)</a:t>
            </a:r>
            <a:r>
              <a:rPr lang="en-US" altLang="zh-CN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5*/(500*10</a:t>
            </a:r>
            <a:r>
              <a:rPr lang="en-US" altLang="zh-CN" sz="2200" b="1" baseline="30000" dirty="0" smtClean="0">
                <a:latin typeface="宋体" panose="02010600030101010101" pitchFamily="2" charset="-122"/>
              </a:rPr>
              <a:t>6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0.2</a:t>
            </a:r>
            <a:r>
              <a:rPr lang="en-US" altLang="zh-CN" sz="2200" dirty="0" smtClean="0">
                <a:latin typeface="+mn-lt"/>
              </a:rPr>
              <a:t>μ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0.2/8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2.5%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154416" y="4412259"/>
            <a:ext cx="358775" cy="28733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04" y="3718323"/>
            <a:ext cx="4175275" cy="1394246"/>
            <a:chOff x="396925" y="2898155"/>
            <a:chExt cx="4175275" cy="1394246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411761" y="2898155"/>
              <a:ext cx="1584176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838250" y="3401392"/>
              <a:ext cx="107449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915816" y="3401392"/>
              <a:ext cx="108012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其它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96925" y="28981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6925" y="33299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2411760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25697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1256978" y="3401392"/>
              <a:ext cx="578718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响应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995936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969642" y="3761754"/>
              <a:ext cx="360255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1255391" y="3761755"/>
              <a:ext cx="0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915816" y="3761755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3995936" y="3761755"/>
              <a:ext cx="1588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763688" y="376175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2339752" y="4005064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2339753" y="3906217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H="1">
              <a:off x="1256978" y="3906217"/>
              <a:ext cx="539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915816" y="4193555"/>
              <a:ext cx="1081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1255391" y="4149080"/>
              <a:ext cx="11563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995936" y="3402980"/>
              <a:ext cx="576263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969641" y="2898155"/>
              <a:ext cx="2889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55976" y="3717032"/>
            <a:ext cx="4680520" cy="1369443"/>
            <a:chOff x="2123728" y="4579838"/>
            <a:chExt cx="4680520" cy="1369443"/>
          </a:xfrm>
        </p:grpSpPr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3851921" y="4581426"/>
              <a:ext cx="108012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3851921" y="5084663"/>
              <a:ext cx="1080119" cy="2873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其它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2123728" y="4581426"/>
              <a:ext cx="936104" cy="2619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2195736" y="5085878"/>
              <a:ext cx="793527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V="1">
              <a:off x="306070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493204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44"/>
            <p:cNvSpPr txBox="1">
              <a:spLocks noChangeArrowheads="1"/>
            </p:cNvSpPr>
            <p:nvPr/>
          </p:nvSpPr>
          <p:spPr bwMode="auto">
            <a:xfrm>
              <a:off x="3060700" y="5084663"/>
              <a:ext cx="791419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2989263" y="5445026"/>
              <a:ext cx="3670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 flipH="1">
              <a:off x="3850531" y="5445027"/>
              <a:ext cx="1389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8"/>
            <p:cNvSpPr>
              <a:spLocks noChangeShapeType="1"/>
            </p:cNvSpPr>
            <p:nvPr/>
          </p:nvSpPr>
          <p:spPr bwMode="auto">
            <a:xfrm>
              <a:off x="4932040" y="5445026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 flipH="1">
              <a:off x="6513190" y="5445027"/>
              <a:ext cx="2704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499992" y="5661942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5436096" y="5445026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70" name="Line 52"/>
            <p:cNvSpPr>
              <a:spLocks noChangeShapeType="1"/>
            </p:cNvSpPr>
            <p:nvPr/>
          </p:nvSpPr>
          <p:spPr bwMode="auto">
            <a:xfrm>
              <a:off x="5148063" y="5805264"/>
              <a:ext cx="1365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H="1">
              <a:off x="3852118" y="5805264"/>
              <a:ext cx="647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>
              <a:off x="6012160" y="5588695"/>
              <a:ext cx="50103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 flipV="1">
              <a:off x="4932040" y="5588695"/>
              <a:ext cx="50514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57"/>
            <p:cNvSpPr txBox="1">
              <a:spLocks noChangeArrowheads="1"/>
            </p:cNvSpPr>
            <p:nvPr/>
          </p:nvSpPr>
          <p:spPr bwMode="auto">
            <a:xfrm>
              <a:off x="3060700" y="4579838"/>
              <a:ext cx="791419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 flipV="1">
              <a:off x="6516216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4932040" y="5084663"/>
              <a:ext cx="79208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6516216" y="4581426"/>
              <a:ext cx="288032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5723532" y="5085184"/>
              <a:ext cx="792684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179389" y="5150280"/>
            <a:ext cx="6552852" cy="871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(2) 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T</a:t>
            </a:r>
            <a:r>
              <a:rPr lang="en-US" altLang="zh-CN" sz="2200" b="1" baseline="-18000" dirty="0" smtClean="0">
                <a:latin typeface="宋体" panose="02010600030101010101" pitchFamily="2" charset="-122"/>
              </a:rPr>
              <a:t>DMA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                  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475657" y="5539618"/>
            <a:ext cx="7560840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500×/(</a:t>
            </a:r>
            <a:r>
              <a:rPr lang="en-US" altLang="zh-CN" sz="2200" b="1" dirty="0">
                <a:latin typeface="宋体" panose="02010600030101010101" pitchFamily="2" charset="-122"/>
              </a:rPr>
              <a:t>500×10</a:t>
            </a:r>
            <a:r>
              <a:rPr lang="en-US" altLang="zh-CN" sz="2200" b="1" baseline="30000" dirty="0">
                <a:latin typeface="宋体" panose="02010600030101010101" pitchFamily="2" charset="-122"/>
              </a:rPr>
              <a:t>6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     1</a:t>
            </a:r>
            <a:r>
              <a:rPr lang="en-US" altLang="zh-CN" sz="2200" dirty="0" smtClean="0"/>
              <a:t>μs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/1ms=0.1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2627437" y="2697450"/>
            <a:ext cx="295267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1/(0.5MB/4B)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8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2051720" y="5157192"/>
            <a:ext cx="3088084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1/(5MB/5000B)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1ms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79512" y="2159912"/>
            <a:ext cx="4248547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8B11-A3D3-4984-A5B9-EDD907E07DC8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07993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52400" y="325105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、外设的编址方式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可以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b="1" dirty="0" smtClean="0">
                <a:latin typeface="宋体" panose="02010600030101010101" pitchFamily="2" charset="-122"/>
              </a:rPr>
              <a:t>主存单元地址、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端口地址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179512" y="1268760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统一编址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存储器映像方式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主存单元、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端口共用一个地址空间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1880" y="2154922"/>
            <a:ext cx="532053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latin typeface="宋体" panose="02010600030101010101" pitchFamily="2" charset="-122"/>
              </a:rPr>
              <a:t>访存指令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(MEM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读及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写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)</a:t>
            </a:r>
            <a:endParaRPr lang="zh-CN" altLang="en-US" sz="3200" b="1" spc="-50" dirty="0">
              <a:latin typeface="宋体" panose="02010600030101010101" pitchFamily="2" charset="-122"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1619250" y="3140968"/>
            <a:ext cx="1728788" cy="1493838"/>
            <a:chOff x="1020" y="2084"/>
            <a:chExt cx="1089" cy="941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383" y="2527"/>
              <a:ext cx="726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主存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主存单元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383" y="2129"/>
              <a:ext cx="726" cy="39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1020" y="2084"/>
              <a:ext cx="333" cy="9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i="1" dirty="0" smtClean="0">
                  <a:latin typeface="+mn-lt"/>
                </a:rPr>
                <a:t>N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187624" y="4686151"/>
            <a:ext cx="2951807" cy="32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的寻址范围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4131568" y="2636912"/>
            <a:ext cx="470783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访存控制信号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(MEMR#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及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MEMW#)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2968896" y="5013176"/>
            <a:ext cx="5851576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MEMR#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MEMW#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、地址高位≠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547664" y="5511540"/>
            <a:ext cx="7273057" cy="9417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不增加机器指令及总线控制信号，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主存空间减小，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地址译码复杂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355976" y="3429000"/>
            <a:ext cx="4248472" cy="1224136"/>
            <a:chOff x="4499992" y="2060848"/>
            <a:chExt cx="4248472" cy="1224136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370583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499992" y="2060848"/>
              <a:ext cx="4248472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956376" y="2989534"/>
            <a:ext cx="936104" cy="871514"/>
            <a:chOff x="7956376" y="2996952"/>
            <a:chExt cx="936104" cy="871514"/>
          </a:xfrm>
        </p:grpSpPr>
        <p:sp>
          <p:nvSpPr>
            <p:cNvPr id="37" name="线形标注 2 36"/>
            <p:cNvSpPr/>
            <p:nvPr/>
          </p:nvSpPr>
          <p:spPr bwMode="auto">
            <a:xfrm>
              <a:off x="8172400" y="2996952"/>
              <a:ext cx="720080" cy="289967"/>
            </a:xfrm>
            <a:prstGeom prst="borderCallout2">
              <a:avLst>
                <a:gd name="adj1" fmla="val 48951"/>
                <a:gd name="adj2" fmla="val -2110"/>
                <a:gd name="adj3" fmla="val 52136"/>
                <a:gd name="adj4" fmla="val -53489"/>
                <a:gd name="adj5" fmla="val 211461"/>
                <a:gd name="adj6" fmla="val -108162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log</a:t>
              </a:r>
              <a:r>
                <a:rPr lang="en-US" altLang="zh-CN" sz="1800" b="1" baseline="-24000" dirty="0" smtClean="0">
                  <a:latin typeface="+mn-ea"/>
                  <a:ea typeface="+mn-ea"/>
                </a:rPr>
                <a:t>2</a:t>
              </a:r>
              <a:r>
                <a:rPr lang="en-US" altLang="zh-CN" sz="1800" b="1" i="1" dirty="0" smtClean="0">
                  <a:latin typeface="+mn-lt"/>
                  <a:ea typeface="+mn-ea"/>
                </a:rPr>
                <a:t>N</a:t>
              </a:r>
              <a:endParaRPr lang="zh-CN" altLang="en-US" sz="1800" b="1" i="1" dirty="0">
                <a:latin typeface="+mn-lt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7956376" y="3497300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</p:grpSp>
      <p:sp>
        <p:nvSpPr>
          <p:cNvPr id="39" name="线形标注 2 38"/>
          <p:cNvSpPr/>
          <p:nvPr/>
        </p:nvSpPr>
        <p:spPr bwMode="auto">
          <a:xfrm>
            <a:off x="7308304" y="2132856"/>
            <a:ext cx="1543034" cy="576064"/>
          </a:xfrm>
          <a:prstGeom prst="borderCallout2">
            <a:avLst>
              <a:gd name="adj1" fmla="val 48951"/>
              <a:gd name="adj2" fmla="val -94"/>
              <a:gd name="adj3" fmla="val 49088"/>
              <a:gd name="adj4" fmla="val -14158"/>
              <a:gd name="adj5" fmla="val 226896"/>
              <a:gd name="adj6" fmla="val -2958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  <a:ea typeface="+mn-ea"/>
              </a:rPr>
              <a:t>检查：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P253-13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lt"/>
                <a:ea typeface="+mn-ea"/>
              </a:rPr>
              <a:t>   #</a:t>
            </a:r>
            <a:r>
              <a:rPr lang="zh-CN" altLang="en-US" sz="1800" b="1" dirty="0" smtClean="0">
                <a:latin typeface="+mn-lt"/>
                <a:ea typeface="+mn-ea"/>
              </a:rPr>
              <a:t>什么意思？</a:t>
            </a:r>
            <a:endParaRPr lang="zh-CN" altLang="en-US" sz="18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  <p:bldP spid="7" grpId="0"/>
      <p:bldP spid="12" grpId="0"/>
      <p:bldP spid="32" grpId="0"/>
      <p:bldP spid="33" grpId="0"/>
      <p:bldP spid="34" grpId="0"/>
      <p:bldP spid="39" grpId="0" animBg="1"/>
      <p:bldP spid="3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①</a:t>
            </a:r>
            <a:r>
              <a:rPr lang="zh-CN" altLang="en-US" b="1" dirty="0" smtClean="0">
                <a:latin typeface="宋体" panose="02010600030101010101" pitchFamily="2" charset="-122"/>
              </a:rPr>
              <a:t>与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的联络，都采用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②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过程，都由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软硬件</a:t>
            </a:r>
            <a:r>
              <a:rPr lang="zh-CN" altLang="en-US" b="1" u="sng" dirty="0">
                <a:latin typeface="宋体" panose="02010600030101010101" pitchFamily="2" charset="-122"/>
              </a:rPr>
              <a:t>共同</a:t>
            </a:r>
            <a:r>
              <a:rPr lang="zh-CN" altLang="en-US" b="1" dirty="0">
                <a:latin typeface="宋体" panose="02010600030101010101" pitchFamily="2" charset="-122"/>
              </a:rPr>
              <a:t>完成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82810"/>
              </p:ext>
            </p:extLst>
          </p:nvPr>
        </p:nvGraphicFramePr>
        <p:xfrm>
          <a:off x="1691680" y="2348880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/>
                <a:gridCol w="1919536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436097" y="5445224"/>
            <a:ext cx="2592287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62345"/>
              <a:gd name="adj6" fmla="val -3391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，通常</a:t>
            </a:r>
            <a:r>
              <a:rPr lang="zh-CN" altLang="en-US" sz="1800" b="1" dirty="0">
                <a:latin typeface="宋体" panose="02010600030101010101" pitchFamily="2" charset="-122"/>
              </a:rPr>
              <a:t>为总线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宽度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8ECE-44AF-40F0-B69C-812902B36399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79388" y="973177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、通用型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只具有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控制</a:t>
            </a:r>
            <a:r>
              <a:rPr lang="zh-CN" altLang="en-US" b="1" dirty="0" smtClean="0">
                <a:latin typeface="宋体" panose="02010600030101010101" pitchFamily="2" charset="-122"/>
              </a:rPr>
              <a:t>功能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←提高通用性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91308" name="Text Box 140"/>
          <p:cNvSpPr txBox="1">
            <a:spLocks noChangeArrowheads="1"/>
          </p:cNvSpPr>
          <p:nvPr/>
        </p:nvSpPr>
        <p:spPr bwMode="auto">
          <a:xfrm>
            <a:off x="179388" y="414389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过程的变化：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预 处 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数据传送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接口发出</a:t>
            </a:r>
            <a:r>
              <a:rPr lang="en-US" altLang="zh-CN" b="1" dirty="0" smtClean="0">
                <a:latin typeface="宋体" panose="02010600030101010101" pitchFamily="2" charset="-122"/>
              </a:rPr>
              <a:t>MEM</a:t>
            </a:r>
            <a:r>
              <a:rPr lang="zh-CN" altLang="en-US" b="1" dirty="0" smtClean="0">
                <a:latin typeface="宋体" panose="02010600030101010101" pitchFamily="2" charset="-122"/>
              </a:rPr>
              <a:t>地址及命令、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DACK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结束时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988840"/>
            <a:ext cx="7920880" cy="2096789"/>
            <a:chOff x="971600" y="1916832"/>
            <a:chExt cx="7920880" cy="2096789"/>
          </a:xfrm>
        </p:grpSpPr>
        <p:sp>
          <p:nvSpPr>
            <p:cNvPr id="76" name="Text Box 88"/>
            <p:cNvSpPr txBox="1">
              <a:spLocks noChangeArrowheads="1"/>
            </p:cNvSpPr>
            <p:nvPr/>
          </p:nvSpPr>
          <p:spPr bwMode="auto">
            <a:xfrm>
              <a:off x="3779516" y="1990055"/>
              <a:ext cx="1437779" cy="2508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2915966" y="2278856"/>
              <a:ext cx="4320008" cy="1655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H="1">
              <a:off x="1043584" y="4006279"/>
              <a:ext cx="7128990" cy="734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 flipV="1">
              <a:off x="971600" y="1916832"/>
              <a:ext cx="7920880" cy="121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 flipV="1">
              <a:off x="1692672" y="1918043"/>
              <a:ext cx="0" cy="3608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 flipV="1">
              <a:off x="1764110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V="1">
              <a:off x="1835547" y="1918044"/>
              <a:ext cx="0" cy="3608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 flipH="1" flipV="1">
              <a:off x="1908572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7"/>
            <p:cNvSpPr>
              <a:spLocks noChangeShapeType="1"/>
            </p:cNvSpPr>
            <p:nvPr/>
          </p:nvSpPr>
          <p:spPr bwMode="auto">
            <a:xfrm flipV="1">
              <a:off x="2053035" y="1918045"/>
              <a:ext cx="3124" cy="360810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8"/>
            <p:cNvSpPr>
              <a:spLocks noChangeShapeType="1"/>
            </p:cNvSpPr>
            <p:nvPr/>
          </p:nvSpPr>
          <p:spPr bwMode="auto">
            <a:xfrm flipH="1">
              <a:off x="2197496" y="1918046"/>
              <a:ext cx="3125" cy="36081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99"/>
            <p:cNvSpPr txBox="1">
              <a:spLocks noChangeArrowheads="1"/>
            </p:cNvSpPr>
            <p:nvPr/>
          </p:nvSpPr>
          <p:spPr bwMode="auto">
            <a:xfrm>
              <a:off x="973733" y="2278856"/>
              <a:ext cx="504627" cy="9346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87" name="Line 100"/>
            <p:cNvSpPr>
              <a:spLocks noChangeShapeType="1"/>
            </p:cNvSpPr>
            <p:nvPr/>
          </p:nvSpPr>
          <p:spPr bwMode="auto">
            <a:xfrm>
              <a:off x="1261864" y="1918046"/>
              <a:ext cx="273" cy="36080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1406525" y="1918043"/>
              <a:ext cx="0" cy="36081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1118121" y="1918047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1045369" y="1918047"/>
              <a:ext cx="744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1621235" y="2277268"/>
              <a:ext cx="646113" cy="165630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7740875" y="2205831"/>
              <a:ext cx="1151605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3" name="Text Box 106"/>
            <p:cNvSpPr txBox="1">
              <a:spLocks noChangeArrowheads="1"/>
            </p:cNvSpPr>
            <p:nvPr/>
          </p:nvSpPr>
          <p:spPr bwMode="auto">
            <a:xfrm>
              <a:off x="2268017" y="3358902"/>
              <a:ext cx="647700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268266" y="3718942"/>
              <a:ext cx="64745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 flipH="1">
              <a:off x="2267347" y="3646239"/>
              <a:ext cx="79208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2268266" y="3718247"/>
              <a:ext cx="791168" cy="4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10"/>
            <p:cNvSpPr txBox="1">
              <a:spLocks noChangeArrowheads="1"/>
            </p:cNvSpPr>
            <p:nvPr/>
          </p:nvSpPr>
          <p:spPr bwMode="auto">
            <a:xfrm>
              <a:off x="4716016" y="2924944"/>
              <a:ext cx="1043495" cy="5746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3706763" y="1916832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 flipV="1">
              <a:off x="3777928" y="1916832"/>
              <a:ext cx="1588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 flipH="1">
              <a:off x="5362898" y="1918046"/>
              <a:ext cx="794" cy="50685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4"/>
            <p:cNvSpPr txBox="1">
              <a:spLocks noChangeArrowheads="1"/>
            </p:cNvSpPr>
            <p:nvPr/>
          </p:nvSpPr>
          <p:spPr bwMode="auto">
            <a:xfrm>
              <a:off x="579574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435558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3060429" y="2422104"/>
              <a:ext cx="1150938" cy="3600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 flipH="1">
              <a:off x="6298929" y="1918046"/>
              <a:ext cx="742" cy="50527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3491484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3564459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20"/>
            <p:cNvSpPr txBox="1">
              <a:spLocks noChangeArrowheads="1"/>
            </p:cNvSpPr>
            <p:nvPr/>
          </p:nvSpPr>
          <p:spPr bwMode="auto">
            <a:xfrm>
              <a:off x="2267348" y="1990055"/>
              <a:ext cx="1154113" cy="2524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 flipH="1" flipV="1">
              <a:off x="7092727" y="3212976"/>
              <a:ext cx="7176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2"/>
            <p:cNvSpPr txBox="1">
              <a:spLocks noChangeArrowheads="1"/>
            </p:cNvSpPr>
            <p:nvPr/>
          </p:nvSpPr>
          <p:spPr bwMode="auto">
            <a:xfrm>
              <a:off x="7235527" y="2924944"/>
              <a:ext cx="5048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EOP</a:t>
              </a:r>
            </a:p>
          </p:txBody>
        </p:sp>
        <p:sp>
          <p:nvSpPr>
            <p:cNvPr id="110" name="Text Box 123"/>
            <p:cNvSpPr txBox="1">
              <a:spLocks noChangeArrowheads="1"/>
            </p:cNvSpPr>
            <p:nvPr/>
          </p:nvSpPr>
          <p:spPr bwMode="auto">
            <a:xfrm>
              <a:off x="6047120" y="2924944"/>
              <a:ext cx="1045608" cy="5746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字数计数器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H="1">
              <a:off x="4139552" y="3647032"/>
              <a:ext cx="381513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4139556" y="3718247"/>
              <a:ext cx="38872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27"/>
            <p:cNvSpPr txBox="1">
              <a:spLocks noChangeArrowheads="1"/>
            </p:cNvSpPr>
            <p:nvPr/>
          </p:nvSpPr>
          <p:spPr bwMode="auto">
            <a:xfrm>
              <a:off x="7236296" y="3434369"/>
              <a:ext cx="576263" cy="2111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14" name="Text Box 128"/>
            <p:cNvSpPr txBox="1">
              <a:spLocks noChangeArrowheads="1"/>
            </p:cNvSpPr>
            <p:nvPr/>
          </p:nvSpPr>
          <p:spPr bwMode="auto">
            <a:xfrm>
              <a:off x="7236296" y="3718247"/>
              <a:ext cx="576263" cy="21637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3059436" y="3358356"/>
              <a:ext cx="1080120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7956376" y="2853531"/>
              <a:ext cx="0" cy="7927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 flipV="1">
              <a:off x="8026796" y="2855116"/>
              <a:ext cx="1588" cy="8638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 flipV="1">
              <a:off x="7810373" y="2855118"/>
              <a:ext cx="2980" cy="3571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>
              <a:off x="8172400" y="2855118"/>
              <a:ext cx="0" cy="115850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35"/>
            <p:cNvSpPr txBox="1">
              <a:spLocks noChangeArrowheads="1"/>
            </p:cNvSpPr>
            <p:nvPr/>
          </p:nvSpPr>
          <p:spPr bwMode="auto">
            <a:xfrm>
              <a:off x="8316416" y="3285331"/>
              <a:ext cx="576064" cy="64928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8460878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 flipV="1">
              <a:off x="8605341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8749803" y="2855118"/>
              <a:ext cx="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2"/>
            <p:cNvSpPr>
              <a:spLocks noChangeShapeType="1"/>
            </p:cNvSpPr>
            <p:nvPr/>
          </p:nvSpPr>
          <p:spPr bwMode="auto">
            <a:xfrm flipH="1">
              <a:off x="8316155" y="1918047"/>
              <a:ext cx="261" cy="28937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43"/>
            <p:cNvSpPr>
              <a:spLocks noChangeShapeType="1"/>
            </p:cNvSpPr>
            <p:nvPr/>
          </p:nvSpPr>
          <p:spPr bwMode="auto">
            <a:xfrm>
              <a:off x="8530852" y="1916832"/>
              <a:ext cx="1588" cy="290586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4"/>
            <p:cNvSpPr>
              <a:spLocks noChangeShapeType="1"/>
            </p:cNvSpPr>
            <p:nvPr/>
          </p:nvSpPr>
          <p:spPr bwMode="auto">
            <a:xfrm flipH="1">
              <a:off x="8101409" y="1916832"/>
              <a:ext cx="2061" cy="2905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 flipH="1">
              <a:off x="8028384" y="1918047"/>
              <a:ext cx="1487" cy="2893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110"/>
            <p:cNvSpPr txBox="1">
              <a:spLocks noChangeArrowheads="1"/>
            </p:cNvSpPr>
            <p:nvPr/>
          </p:nvSpPr>
          <p:spPr bwMode="auto">
            <a:xfrm>
              <a:off x="3275459" y="2926159"/>
              <a:ext cx="10801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0" name="Line 108"/>
            <p:cNvSpPr>
              <a:spLocks noChangeShapeType="1"/>
            </p:cNvSpPr>
            <p:nvPr/>
          </p:nvSpPr>
          <p:spPr bwMode="auto">
            <a:xfrm>
              <a:off x="3635500" y="3213495"/>
              <a:ext cx="0" cy="14565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 flipV="1">
              <a:off x="3635500" y="2782144"/>
              <a:ext cx="0" cy="14441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2" name="Line 108"/>
            <p:cNvSpPr>
              <a:spLocks noChangeShapeType="1"/>
            </p:cNvSpPr>
            <p:nvPr/>
          </p:nvSpPr>
          <p:spPr bwMode="auto">
            <a:xfrm>
              <a:off x="4572000" y="2782143"/>
              <a:ext cx="0" cy="2174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" name="Line 108"/>
            <p:cNvSpPr>
              <a:spLocks noChangeShapeType="1"/>
            </p:cNvSpPr>
            <p:nvPr/>
          </p:nvSpPr>
          <p:spPr bwMode="auto">
            <a:xfrm flipV="1">
              <a:off x="5363692" y="2782143"/>
              <a:ext cx="0" cy="144015"/>
            </a:xfrm>
            <a:prstGeom prst="line">
              <a:avLst/>
            </a:prstGeom>
            <a:noFill/>
            <a:ln w="28575" cmpd="dbl">
              <a:solidFill>
                <a:srgbClr val="C000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4" name="Line 383"/>
            <p:cNvSpPr>
              <a:spLocks noChangeShapeType="1"/>
            </p:cNvSpPr>
            <p:nvPr/>
          </p:nvSpPr>
          <p:spPr bwMode="auto">
            <a:xfrm flipH="1">
              <a:off x="1045369" y="3516387"/>
              <a:ext cx="372" cy="4972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4"/>
            <p:cNvSpPr>
              <a:spLocks noChangeShapeType="1"/>
            </p:cNvSpPr>
            <p:nvPr/>
          </p:nvSpPr>
          <p:spPr bwMode="auto">
            <a:xfrm flipV="1">
              <a:off x="1045741" y="3516387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385"/>
            <p:cNvSpPr txBox="1">
              <a:spLocks noChangeArrowheads="1"/>
            </p:cNvSpPr>
            <p:nvPr/>
          </p:nvSpPr>
          <p:spPr bwMode="auto">
            <a:xfrm>
              <a:off x="1047328" y="3286199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7" name="Line 370"/>
            <p:cNvSpPr>
              <a:spLocks noChangeShapeType="1"/>
            </p:cNvSpPr>
            <p:nvPr/>
          </p:nvSpPr>
          <p:spPr bwMode="auto">
            <a:xfrm>
              <a:off x="5940152" y="2782118"/>
              <a:ext cx="0" cy="43137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线形标注 2 138"/>
          <p:cNvSpPr/>
          <p:nvPr/>
        </p:nvSpPr>
        <p:spPr bwMode="auto">
          <a:xfrm>
            <a:off x="5796136" y="6021288"/>
            <a:ext cx="1836143" cy="343415"/>
          </a:xfrm>
          <a:prstGeom prst="borderCallout2">
            <a:avLst>
              <a:gd name="adj1" fmla="val 52616"/>
              <a:gd name="adj2" fmla="val 99559"/>
              <a:gd name="adj3" fmla="val 56224"/>
              <a:gd name="adj4" fmla="val 107677"/>
              <a:gd name="adj5" fmla="val -145256"/>
              <a:gd name="adj6" fmla="val 12414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代替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4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/>
      <p:bldP spid="391308" grpId="0"/>
      <p:bldP spid="1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BEC-31CD-4C9D-92D4-62FC8D1A3937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392321" name="Text Box 12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请求判优的组织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的连接及</a:t>
            </a: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2" name="Text Box 130"/>
          <p:cNvSpPr txBox="1">
            <a:spLocks noChangeArrowheads="1"/>
          </p:cNvSpPr>
          <p:nvPr/>
        </p:nvSpPr>
        <p:spPr bwMode="auto">
          <a:xfrm>
            <a:off x="179388" y="130875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请求的连接方式：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类似中断请求的连接方式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有共</a:t>
            </a:r>
            <a:r>
              <a:rPr lang="zh-CN" altLang="en-US" b="1" dirty="0">
                <a:latin typeface="宋体" panose="02010600030101010101" pitchFamily="2" charset="-122"/>
              </a:rPr>
              <a:t>用请求式、独立</a:t>
            </a:r>
            <a:r>
              <a:rPr lang="zh-CN" altLang="en-US" b="1" dirty="0" smtClean="0">
                <a:latin typeface="宋体" panose="02010600030101010101" pitchFamily="2" charset="-122"/>
              </a:rPr>
              <a:t>请求式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3" name="Text Box 131"/>
          <p:cNvSpPr txBox="1">
            <a:spLocks noChangeArrowheads="1"/>
          </p:cNvSpPr>
          <p:nvPr/>
        </p:nvSpPr>
        <p:spPr bwMode="auto">
          <a:xfrm>
            <a:off x="177799" y="388311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的判优方式：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的判优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有串行判优、并行判优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种，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给出</a:t>
            </a:r>
            <a:r>
              <a:rPr lang="zh-CN" altLang="en-US" b="1" dirty="0" smtClean="0">
                <a:latin typeface="宋体" panose="02010600030101010101" pitchFamily="2" charset="-122"/>
              </a:rPr>
              <a:t>类型号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4" name="Text Box 132"/>
          <p:cNvSpPr txBox="1">
            <a:spLocks noChangeArrowheads="1"/>
          </p:cNvSpPr>
          <p:nvPr/>
        </p:nvSpPr>
        <p:spPr bwMode="auto">
          <a:xfrm>
            <a:off x="182563" y="479878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请求及判优的常见选择：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的选择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 共用请求式连接、并行判优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需增设“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zh-CN" altLang="en-US" b="1" dirty="0" smtClean="0">
                <a:latin typeface="宋体" panose="02010600030101010101" pitchFamily="2" charset="-122"/>
              </a:rPr>
              <a:t>”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46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188" y="2371642"/>
            <a:ext cx="8281987" cy="1513110"/>
            <a:chOff x="611188" y="1872309"/>
            <a:chExt cx="8281987" cy="1513110"/>
          </a:xfrm>
        </p:grpSpPr>
        <p:sp>
          <p:nvSpPr>
            <p:cNvPr id="392328" name="Text Box 136"/>
            <p:cNvSpPr txBox="1">
              <a:spLocks noChangeArrowheads="1"/>
            </p:cNvSpPr>
            <p:nvPr/>
          </p:nvSpPr>
          <p:spPr bwMode="auto">
            <a:xfrm>
              <a:off x="2266950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32" name="Line 140"/>
            <p:cNvSpPr>
              <a:spLocks noChangeShapeType="1"/>
            </p:cNvSpPr>
            <p:nvPr/>
          </p:nvSpPr>
          <p:spPr bwMode="auto">
            <a:xfrm>
              <a:off x="1550988" y="2521596"/>
              <a:ext cx="7159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3" name="Text Box 141"/>
            <p:cNvSpPr txBox="1">
              <a:spLocks noChangeArrowheads="1"/>
            </p:cNvSpPr>
            <p:nvPr/>
          </p:nvSpPr>
          <p:spPr bwMode="auto">
            <a:xfrm>
              <a:off x="1619250" y="2232671"/>
              <a:ext cx="576262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34" name="Line 142"/>
            <p:cNvSpPr>
              <a:spLocks noChangeShapeType="1"/>
            </p:cNvSpPr>
            <p:nvPr/>
          </p:nvSpPr>
          <p:spPr bwMode="auto">
            <a:xfrm>
              <a:off x="611188" y="1873896"/>
              <a:ext cx="39608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6" name="Line 144"/>
            <p:cNvSpPr>
              <a:spLocks noChangeShapeType="1"/>
            </p:cNvSpPr>
            <p:nvPr/>
          </p:nvSpPr>
          <p:spPr bwMode="auto">
            <a:xfrm>
              <a:off x="1116013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8" name="Line 146"/>
            <p:cNvSpPr>
              <a:spLocks noChangeShapeType="1"/>
            </p:cNvSpPr>
            <p:nvPr/>
          </p:nvSpPr>
          <p:spPr bwMode="auto">
            <a:xfrm>
              <a:off x="26257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 flipV="1">
              <a:off x="1187450" y="2808934"/>
              <a:ext cx="0" cy="2889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8" name="Line 156"/>
            <p:cNvSpPr>
              <a:spLocks noChangeShapeType="1"/>
            </p:cNvSpPr>
            <p:nvPr/>
          </p:nvSpPr>
          <p:spPr bwMode="auto">
            <a:xfrm flipV="1">
              <a:off x="1189038" y="3097859"/>
              <a:ext cx="30226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5" name="Text Box 183"/>
            <p:cNvSpPr txBox="1">
              <a:spLocks noChangeArrowheads="1"/>
            </p:cNvSpPr>
            <p:nvPr/>
          </p:nvSpPr>
          <p:spPr bwMode="auto">
            <a:xfrm>
              <a:off x="3851275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76" name="Line 184"/>
            <p:cNvSpPr>
              <a:spLocks noChangeShapeType="1"/>
            </p:cNvSpPr>
            <p:nvPr/>
          </p:nvSpPr>
          <p:spPr bwMode="auto">
            <a:xfrm>
              <a:off x="4210050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7" name="Text Box 185"/>
            <p:cNvSpPr txBox="1">
              <a:spLocks noChangeArrowheads="1"/>
            </p:cNvSpPr>
            <p:nvPr/>
          </p:nvSpPr>
          <p:spPr bwMode="auto">
            <a:xfrm>
              <a:off x="5221015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78" name="Text Box 186"/>
            <p:cNvSpPr txBox="1">
              <a:spLocks noChangeArrowheads="1"/>
            </p:cNvSpPr>
            <p:nvPr/>
          </p:nvSpPr>
          <p:spPr bwMode="auto">
            <a:xfrm>
              <a:off x="65166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379" name="Line 187"/>
            <p:cNvSpPr>
              <a:spLocks noChangeShapeType="1"/>
            </p:cNvSpPr>
            <p:nvPr/>
          </p:nvSpPr>
          <p:spPr bwMode="auto">
            <a:xfrm flipV="1">
              <a:off x="8388424" y="2808933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0" name="Text Box 188"/>
            <p:cNvSpPr txBox="1">
              <a:spLocks noChangeArrowheads="1"/>
            </p:cNvSpPr>
            <p:nvPr/>
          </p:nvSpPr>
          <p:spPr bwMode="auto">
            <a:xfrm>
              <a:off x="5940153" y="2807346"/>
              <a:ext cx="576064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81" name="Line 189"/>
            <p:cNvSpPr>
              <a:spLocks noChangeShapeType="1"/>
            </p:cNvSpPr>
            <p:nvPr/>
          </p:nvSpPr>
          <p:spPr bwMode="auto">
            <a:xfrm flipV="1">
              <a:off x="5076825" y="1873896"/>
              <a:ext cx="381635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2" name="Line 190"/>
            <p:cNvSpPr>
              <a:spLocks noChangeShapeType="1"/>
            </p:cNvSpPr>
            <p:nvPr/>
          </p:nvSpPr>
          <p:spPr bwMode="auto">
            <a:xfrm>
              <a:off x="70199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3" name="Line 191"/>
            <p:cNvSpPr>
              <a:spLocks noChangeShapeType="1"/>
            </p:cNvSpPr>
            <p:nvPr/>
          </p:nvSpPr>
          <p:spPr bwMode="auto">
            <a:xfrm>
              <a:off x="5506021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4" name="Line 192"/>
            <p:cNvSpPr>
              <a:spLocks noChangeShapeType="1"/>
            </p:cNvSpPr>
            <p:nvPr/>
          </p:nvSpPr>
          <p:spPr bwMode="auto">
            <a:xfrm flipH="1" flipV="1">
              <a:off x="7307262" y="2807346"/>
              <a:ext cx="1587" cy="25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5" name="Line 193"/>
            <p:cNvSpPr>
              <a:spLocks noChangeShapeType="1"/>
            </p:cNvSpPr>
            <p:nvPr/>
          </p:nvSpPr>
          <p:spPr bwMode="auto">
            <a:xfrm flipV="1">
              <a:off x="7307263" y="3065152"/>
              <a:ext cx="1009153" cy="380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6" name="Text Box 194"/>
            <p:cNvSpPr txBox="1">
              <a:spLocks noChangeArrowheads="1"/>
            </p:cNvSpPr>
            <p:nvPr/>
          </p:nvSpPr>
          <p:spPr bwMode="auto">
            <a:xfrm>
              <a:off x="8028384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87" name="Line 195"/>
            <p:cNvSpPr>
              <a:spLocks noChangeShapeType="1"/>
            </p:cNvSpPr>
            <p:nvPr/>
          </p:nvSpPr>
          <p:spPr bwMode="auto">
            <a:xfrm>
              <a:off x="8387159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8" name="Line 196"/>
            <p:cNvSpPr>
              <a:spLocks noChangeShapeType="1"/>
            </p:cNvSpPr>
            <p:nvPr/>
          </p:nvSpPr>
          <p:spPr bwMode="auto">
            <a:xfrm>
              <a:off x="8316416" y="2808934"/>
              <a:ext cx="0" cy="26034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9" name="Line 197"/>
            <p:cNvSpPr>
              <a:spLocks noChangeShapeType="1"/>
            </p:cNvSpPr>
            <p:nvPr/>
          </p:nvSpPr>
          <p:spPr bwMode="auto">
            <a:xfrm>
              <a:off x="7237164" y="3140967"/>
              <a:ext cx="1151260" cy="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0" name="Line 198"/>
            <p:cNvSpPr>
              <a:spLocks noChangeShapeType="1"/>
            </p:cNvSpPr>
            <p:nvPr/>
          </p:nvSpPr>
          <p:spPr bwMode="auto">
            <a:xfrm>
              <a:off x="7236196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1" name="Line 199"/>
            <p:cNvSpPr>
              <a:spLocks noChangeShapeType="1"/>
            </p:cNvSpPr>
            <p:nvPr/>
          </p:nvSpPr>
          <p:spPr bwMode="auto">
            <a:xfrm flipV="1">
              <a:off x="6659562" y="2808934"/>
              <a:ext cx="1" cy="26002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2" name="Line 200"/>
            <p:cNvSpPr>
              <a:spLocks noChangeShapeType="1"/>
            </p:cNvSpPr>
            <p:nvPr/>
          </p:nvSpPr>
          <p:spPr bwMode="auto">
            <a:xfrm>
              <a:off x="6732240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7" name="Line 205"/>
            <p:cNvSpPr>
              <a:spLocks noChangeShapeType="1"/>
            </p:cNvSpPr>
            <p:nvPr/>
          </p:nvSpPr>
          <p:spPr bwMode="auto">
            <a:xfrm flipH="1" flipV="1">
              <a:off x="5580112" y="2808934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8" name="Line 206"/>
            <p:cNvSpPr>
              <a:spLocks noChangeShapeType="1"/>
            </p:cNvSpPr>
            <p:nvPr/>
          </p:nvSpPr>
          <p:spPr bwMode="auto">
            <a:xfrm>
              <a:off x="5652120" y="2808934"/>
              <a:ext cx="0" cy="2524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9" name="Line 207"/>
            <p:cNvSpPr>
              <a:spLocks noChangeShapeType="1"/>
            </p:cNvSpPr>
            <p:nvPr/>
          </p:nvSpPr>
          <p:spPr bwMode="auto">
            <a:xfrm flipV="1">
              <a:off x="5652120" y="3068960"/>
              <a:ext cx="1007442" cy="32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0" name="Line 208"/>
            <p:cNvSpPr>
              <a:spLocks noChangeShapeType="1"/>
            </p:cNvSpPr>
            <p:nvPr/>
          </p:nvSpPr>
          <p:spPr bwMode="auto">
            <a:xfrm flipV="1">
              <a:off x="5580112" y="3140968"/>
              <a:ext cx="1152128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1" name="Text Box 209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648072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405" name="Text Box 213"/>
            <p:cNvSpPr txBox="1">
              <a:spLocks noChangeArrowheads="1"/>
            </p:cNvSpPr>
            <p:nvPr/>
          </p:nvSpPr>
          <p:spPr bwMode="auto">
            <a:xfrm>
              <a:off x="6012433" y="2348558"/>
              <a:ext cx="431775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6" name="Text Box 214"/>
            <p:cNvSpPr txBox="1">
              <a:spLocks noChangeArrowheads="1"/>
            </p:cNvSpPr>
            <p:nvPr/>
          </p:nvSpPr>
          <p:spPr bwMode="auto">
            <a:xfrm>
              <a:off x="7524328" y="2348558"/>
              <a:ext cx="431229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7" name="Text Box 215"/>
            <p:cNvSpPr txBox="1">
              <a:spLocks noChangeArrowheads="1"/>
            </p:cNvSpPr>
            <p:nvPr/>
          </p:nvSpPr>
          <p:spPr bwMode="auto">
            <a:xfrm>
              <a:off x="6111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408" name="Text Box 216"/>
            <p:cNvSpPr txBox="1">
              <a:spLocks noChangeArrowheads="1"/>
            </p:cNvSpPr>
            <p:nvPr/>
          </p:nvSpPr>
          <p:spPr bwMode="auto">
            <a:xfrm>
              <a:off x="3203575" y="2348559"/>
              <a:ext cx="431800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9" name="Text Box 217"/>
            <p:cNvSpPr txBox="1">
              <a:spLocks noChangeArrowheads="1"/>
            </p:cNvSpPr>
            <p:nvPr/>
          </p:nvSpPr>
          <p:spPr bwMode="auto">
            <a:xfrm>
              <a:off x="6804025" y="2737496"/>
              <a:ext cx="360362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/>
                </a:rPr>
                <a:t>…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92410" name="Line 218"/>
            <p:cNvSpPr>
              <a:spLocks noChangeShapeType="1"/>
            </p:cNvSpPr>
            <p:nvPr/>
          </p:nvSpPr>
          <p:spPr bwMode="auto">
            <a:xfrm>
              <a:off x="4211638" y="288195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1" name="Line 219"/>
            <p:cNvSpPr>
              <a:spLocks noChangeShapeType="1"/>
            </p:cNvSpPr>
            <p:nvPr/>
          </p:nvSpPr>
          <p:spPr bwMode="auto">
            <a:xfrm>
              <a:off x="2625725" y="2881959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2" name="Line 220"/>
            <p:cNvSpPr>
              <a:spLocks noChangeShapeType="1"/>
            </p:cNvSpPr>
            <p:nvPr/>
          </p:nvSpPr>
          <p:spPr bwMode="auto">
            <a:xfrm flipV="1">
              <a:off x="29876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3" name="Line 221"/>
            <p:cNvSpPr>
              <a:spLocks noChangeShapeType="1"/>
            </p:cNvSpPr>
            <p:nvPr/>
          </p:nvSpPr>
          <p:spPr bwMode="auto">
            <a:xfrm flipV="1">
              <a:off x="36353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1619672" y="2853631"/>
              <a:ext cx="432048" cy="24422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188"/>
            <p:cNvSpPr txBox="1">
              <a:spLocks noChangeArrowheads="1"/>
            </p:cNvSpPr>
            <p:nvPr/>
          </p:nvSpPr>
          <p:spPr bwMode="auto">
            <a:xfrm>
              <a:off x="7456488" y="2807024"/>
              <a:ext cx="571871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7456489" y="3140968"/>
              <a:ext cx="643904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22" grpId="0"/>
      <p:bldP spid="392323" grpId="0"/>
      <p:bldP spid="3923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、增强型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endParaRPr lang="zh-CN" altLang="en-US" b="1" dirty="0" smtClean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可实现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多个外设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传送控制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←即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控制器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211110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接口的类型： 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一段时间</a:t>
            </a:r>
            <a:r>
              <a:rPr lang="zh-CN" altLang="en-US" b="1" dirty="0" smtClean="0">
                <a:latin typeface="宋体" panose="02010600030101010101" pitchFamily="2" charset="-122"/>
              </a:rPr>
              <a:t>内仅为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b="1" dirty="0" smtClean="0">
                <a:latin typeface="宋体" panose="02010600030101010101" pitchFamily="2" charset="-122"/>
              </a:rPr>
              <a:t>外设服务，用于快速外设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多路型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一段时间内可为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latin typeface="宋体" panose="02010600030101010101" pitchFamily="2" charset="-122"/>
              </a:rPr>
              <a:t>外设服务，用于中速外设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179388" y="265897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r>
              <a:rPr lang="zh-CN" altLang="en-US" b="1" dirty="0">
                <a:latin typeface="宋体" panose="02010600030101010101" pitchFamily="2" charset="-122"/>
              </a:rPr>
              <a:t>增设寄存器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</a:t>
            </a:r>
            <a:r>
              <a:rPr lang="zh-CN" altLang="en-US" b="1" dirty="0">
                <a:latin typeface="宋体" panose="02010600030101010101" pitchFamily="2" charset="-122"/>
              </a:rPr>
              <a:t>、判优逻辑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96532" name="AutoShape 2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83568" y="3212976"/>
            <a:ext cx="8136904" cy="2592288"/>
            <a:chOff x="683568" y="3284984"/>
            <a:chExt cx="8136904" cy="2592288"/>
          </a:xfrm>
        </p:grpSpPr>
        <p:sp>
          <p:nvSpPr>
            <p:cNvPr id="396472" name="Rectangle 184"/>
            <p:cNvSpPr>
              <a:spLocks noChangeArrowheads="1"/>
            </p:cNvSpPr>
            <p:nvPr/>
          </p:nvSpPr>
          <p:spPr bwMode="auto">
            <a:xfrm>
              <a:off x="2053036" y="3645346"/>
              <a:ext cx="4392613" cy="2231926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473" name="Line 185"/>
            <p:cNvSpPr>
              <a:spLocks noChangeShapeType="1"/>
            </p:cNvSpPr>
            <p:nvPr/>
          </p:nvSpPr>
          <p:spPr bwMode="auto">
            <a:xfrm>
              <a:off x="683568" y="3284984"/>
              <a:ext cx="81369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4" name="Text Box 186"/>
            <p:cNvSpPr txBox="1">
              <a:spLocks noChangeArrowheads="1"/>
            </p:cNvSpPr>
            <p:nvPr/>
          </p:nvSpPr>
          <p:spPr bwMode="auto">
            <a:xfrm>
              <a:off x="1405610" y="3789040"/>
              <a:ext cx="471044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405609" y="414838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396476" name="Line 188"/>
            <p:cNvSpPr>
              <a:spLocks noChangeShapeType="1"/>
            </p:cNvSpPr>
            <p:nvPr/>
          </p:nvSpPr>
          <p:spPr bwMode="auto">
            <a:xfrm flipH="1" flipV="1">
              <a:off x="1332584" y="4074790"/>
              <a:ext cx="865188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7" name="Line 189"/>
            <p:cNvSpPr>
              <a:spLocks noChangeShapeType="1"/>
            </p:cNvSpPr>
            <p:nvPr/>
          </p:nvSpPr>
          <p:spPr bwMode="auto">
            <a:xfrm>
              <a:off x="1332584" y="4150940"/>
              <a:ext cx="86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8" name="Line 190"/>
            <p:cNvSpPr>
              <a:spLocks noChangeShapeType="1"/>
            </p:cNvSpPr>
            <p:nvPr/>
          </p:nvSpPr>
          <p:spPr bwMode="auto">
            <a:xfrm flipV="1">
              <a:off x="3637212" y="328657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9" name="Line 191"/>
            <p:cNvSpPr>
              <a:spLocks noChangeShapeType="1"/>
            </p:cNvSpPr>
            <p:nvPr/>
          </p:nvSpPr>
          <p:spPr bwMode="auto">
            <a:xfrm flipV="1">
              <a:off x="3781675" y="3286571"/>
              <a:ext cx="0" cy="358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0" name="Line 192"/>
            <p:cNvSpPr>
              <a:spLocks noChangeShapeType="1"/>
            </p:cNvSpPr>
            <p:nvPr/>
          </p:nvSpPr>
          <p:spPr bwMode="auto">
            <a:xfrm flipH="1">
              <a:off x="4429300" y="3286571"/>
              <a:ext cx="0" cy="3587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1" name="Line 193"/>
            <p:cNvSpPr>
              <a:spLocks noChangeShapeType="1"/>
            </p:cNvSpPr>
            <p:nvPr/>
          </p:nvSpPr>
          <p:spPr bwMode="auto">
            <a:xfrm>
              <a:off x="4789340" y="3284984"/>
              <a:ext cx="1588" cy="36036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2" name="Line 194"/>
            <p:cNvSpPr>
              <a:spLocks noChangeShapeType="1"/>
            </p:cNvSpPr>
            <p:nvPr/>
          </p:nvSpPr>
          <p:spPr bwMode="auto">
            <a:xfrm>
              <a:off x="3995987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3" name="Line 195"/>
            <p:cNvSpPr>
              <a:spLocks noChangeShapeType="1"/>
            </p:cNvSpPr>
            <p:nvPr/>
          </p:nvSpPr>
          <p:spPr bwMode="auto">
            <a:xfrm>
              <a:off x="4140450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6" name="Text Box 198"/>
            <p:cNvSpPr txBox="1">
              <a:spLocks noChangeArrowheads="1"/>
            </p:cNvSpPr>
            <p:nvPr/>
          </p:nvSpPr>
          <p:spPr bwMode="auto">
            <a:xfrm>
              <a:off x="2701108" y="4654327"/>
              <a:ext cx="1008063" cy="57546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488" name="Text Box 200"/>
            <p:cNvSpPr txBox="1">
              <a:spLocks noChangeArrowheads="1"/>
            </p:cNvSpPr>
            <p:nvPr/>
          </p:nvSpPr>
          <p:spPr bwMode="auto">
            <a:xfrm>
              <a:off x="6518947" y="4221088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DREQ0</a:t>
              </a:r>
            </a:p>
          </p:txBody>
        </p:sp>
        <p:sp>
          <p:nvSpPr>
            <p:cNvPr id="396489" name="Text Box 201"/>
            <p:cNvSpPr txBox="1">
              <a:spLocks noChangeArrowheads="1"/>
            </p:cNvSpPr>
            <p:nvPr/>
          </p:nvSpPr>
          <p:spPr bwMode="auto">
            <a:xfrm>
              <a:off x="6516216" y="4581823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DACK0</a:t>
              </a:r>
            </a:p>
          </p:txBody>
        </p: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149380" y="4653136"/>
              <a:ext cx="604615" cy="576659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REGs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2197772" y="3789809"/>
              <a:ext cx="359320" cy="143906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396492" name="Text Box 204"/>
            <p:cNvSpPr txBox="1">
              <a:spLocks noChangeArrowheads="1"/>
            </p:cNvSpPr>
            <p:nvPr/>
          </p:nvSpPr>
          <p:spPr bwMode="auto">
            <a:xfrm>
              <a:off x="6948341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5" name="Text Box 207"/>
            <p:cNvSpPr txBox="1">
              <a:spLocks noChangeArrowheads="1"/>
            </p:cNvSpPr>
            <p:nvPr/>
          </p:nvSpPr>
          <p:spPr bwMode="auto">
            <a:xfrm>
              <a:off x="7668592" y="3789040"/>
              <a:ext cx="431800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6496" name="Text Box 208"/>
            <p:cNvSpPr txBox="1">
              <a:spLocks noChangeArrowheads="1"/>
            </p:cNvSpPr>
            <p:nvPr/>
          </p:nvSpPr>
          <p:spPr bwMode="auto">
            <a:xfrm>
              <a:off x="2701108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</a:p>
          </p:txBody>
        </p:sp>
        <p:sp>
          <p:nvSpPr>
            <p:cNvPr id="396497" name="Text Box 209"/>
            <p:cNvSpPr txBox="1">
              <a:spLocks noChangeArrowheads="1"/>
            </p:cNvSpPr>
            <p:nvPr/>
          </p:nvSpPr>
          <p:spPr bwMode="auto">
            <a:xfrm>
              <a:off x="3925244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WC</a:t>
              </a:r>
            </a:p>
          </p:txBody>
        </p:sp>
        <p:sp>
          <p:nvSpPr>
            <p:cNvPr id="396498" name="Text Box 210"/>
            <p:cNvSpPr txBox="1">
              <a:spLocks noChangeArrowheads="1"/>
            </p:cNvSpPr>
            <p:nvPr/>
          </p:nvSpPr>
          <p:spPr bwMode="auto">
            <a:xfrm>
              <a:off x="3925244" y="4653136"/>
              <a:ext cx="1008063" cy="574675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500" name="Line 212"/>
            <p:cNvSpPr>
              <a:spLocks noChangeShapeType="1"/>
            </p:cNvSpPr>
            <p:nvPr/>
          </p:nvSpPr>
          <p:spPr bwMode="auto">
            <a:xfrm flipV="1">
              <a:off x="4645696" y="3861246"/>
              <a:ext cx="1296491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1" name="Line 213"/>
            <p:cNvSpPr>
              <a:spLocks noChangeShapeType="1"/>
            </p:cNvSpPr>
            <p:nvPr/>
          </p:nvSpPr>
          <p:spPr bwMode="auto">
            <a:xfrm flipH="1">
              <a:off x="2557092" y="3844949"/>
              <a:ext cx="936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9" name="Line 221"/>
            <p:cNvSpPr>
              <a:spLocks noChangeShapeType="1"/>
            </p:cNvSpPr>
            <p:nvPr/>
          </p:nvSpPr>
          <p:spPr bwMode="auto">
            <a:xfrm flipH="1">
              <a:off x="7308304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0" name="Line 222"/>
            <p:cNvSpPr>
              <a:spLocks noChangeShapeType="1"/>
            </p:cNvSpPr>
            <p:nvPr/>
          </p:nvSpPr>
          <p:spPr bwMode="auto">
            <a:xfrm>
              <a:off x="7524328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1" name="Line 223"/>
            <p:cNvSpPr>
              <a:spLocks noChangeShapeType="1"/>
            </p:cNvSpPr>
            <p:nvPr/>
          </p:nvSpPr>
          <p:spPr bwMode="auto">
            <a:xfrm flipH="1">
              <a:off x="7164288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2" name="Line 224"/>
            <p:cNvSpPr>
              <a:spLocks noChangeShapeType="1"/>
            </p:cNvSpPr>
            <p:nvPr/>
          </p:nvSpPr>
          <p:spPr bwMode="auto">
            <a:xfrm>
              <a:off x="7092280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8" name="Line 230"/>
            <p:cNvSpPr>
              <a:spLocks noChangeShapeType="1"/>
            </p:cNvSpPr>
            <p:nvPr/>
          </p:nvSpPr>
          <p:spPr bwMode="auto">
            <a:xfrm flipH="1" flipV="1">
              <a:off x="756322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9" name="Line 231"/>
            <p:cNvSpPr>
              <a:spLocks noChangeShapeType="1"/>
            </p:cNvSpPr>
            <p:nvPr/>
          </p:nvSpPr>
          <p:spPr bwMode="auto">
            <a:xfrm flipH="1" flipV="1">
              <a:off x="827759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0" name="Line 232"/>
            <p:cNvSpPr>
              <a:spLocks noChangeShapeType="1"/>
            </p:cNvSpPr>
            <p:nvPr/>
          </p:nvSpPr>
          <p:spPr bwMode="auto">
            <a:xfrm flipH="1" flipV="1">
              <a:off x="899197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1" name="Line 233"/>
            <p:cNvSpPr>
              <a:spLocks noChangeShapeType="1"/>
            </p:cNvSpPr>
            <p:nvPr/>
          </p:nvSpPr>
          <p:spPr bwMode="auto">
            <a:xfrm flipH="1" flipV="1">
              <a:off x="972222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2" name="Line 234"/>
            <p:cNvSpPr>
              <a:spLocks noChangeShapeType="1"/>
            </p:cNvSpPr>
            <p:nvPr/>
          </p:nvSpPr>
          <p:spPr bwMode="auto">
            <a:xfrm flipH="1" flipV="1">
              <a:off x="1116684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3" name="Line 235"/>
            <p:cNvSpPr>
              <a:spLocks noChangeShapeType="1"/>
            </p:cNvSpPr>
            <p:nvPr/>
          </p:nvSpPr>
          <p:spPr bwMode="auto">
            <a:xfrm>
              <a:off x="1261147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4" name="Text Box 236"/>
            <p:cNvSpPr txBox="1">
              <a:spLocks noChangeArrowheads="1"/>
            </p:cNvSpPr>
            <p:nvPr/>
          </p:nvSpPr>
          <p:spPr bwMode="auto">
            <a:xfrm>
              <a:off x="684884" y="3645346"/>
              <a:ext cx="648072" cy="22319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1" name="Text Box 209"/>
            <p:cNvSpPr txBox="1">
              <a:spLocks noChangeArrowheads="1"/>
            </p:cNvSpPr>
            <p:nvPr/>
          </p:nvSpPr>
          <p:spPr bwMode="auto">
            <a:xfrm>
              <a:off x="4358035" y="4221783"/>
              <a:ext cx="1295401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209"/>
            <p:cNvSpPr txBox="1">
              <a:spLocks noChangeArrowheads="1"/>
            </p:cNvSpPr>
            <p:nvPr/>
          </p:nvSpPr>
          <p:spPr bwMode="auto">
            <a:xfrm>
              <a:off x="3493617" y="3717727"/>
              <a:ext cx="1151385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Line 188"/>
            <p:cNvSpPr>
              <a:spLocks noChangeShapeType="1"/>
            </p:cNvSpPr>
            <p:nvPr/>
          </p:nvSpPr>
          <p:spPr bwMode="auto">
            <a:xfrm flipH="1" flipV="1">
              <a:off x="2557092" y="4075483"/>
              <a:ext cx="3385096" cy="16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89"/>
            <p:cNvSpPr>
              <a:spLocks noChangeShapeType="1"/>
            </p:cNvSpPr>
            <p:nvPr/>
          </p:nvSpPr>
          <p:spPr bwMode="auto">
            <a:xfrm flipV="1">
              <a:off x="2557092" y="4148582"/>
              <a:ext cx="3385096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203"/>
            <p:cNvSpPr txBox="1">
              <a:spLocks noChangeArrowheads="1"/>
            </p:cNvSpPr>
            <p:nvPr/>
          </p:nvSpPr>
          <p:spPr bwMode="auto">
            <a:xfrm>
              <a:off x="5942188" y="3789040"/>
              <a:ext cx="359320" cy="18002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请求判优逻辑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8" name="Line 212"/>
            <p:cNvSpPr>
              <a:spLocks noChangeShapeType="1"/>
            </p:cNvSpPr>
            <p:nvPr/>
          </p:nvSpPr>
          <p:spPr bwMode="auto">
            <a:xfrm flipH="1">
              <a:off x="4501308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" name="直接箭头连接符 9"/>
            <p:cNvCxnSpPr>
              <a:stCxn id="111" idx="1"/>
              <a:endCxn id="396486" idx="0"/>
            </p:cNvCxnSpPr>
            <p:nvPr/>
          </p:nvCxnSpPr>
          <p:spPr bwMode="auto">
            <a:xfrm rot="10800000" flipV="1">
              <a:off x="3205141" y="4365451"/>
              <a:ext cx="1152895" cy="288875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7" name="Line 212"/>
            <p:cNvSpPr>
              <a:spLocks noChangeShapeType="1"/>
            </p:cNvSpPr>
            <p:nvPr/>
          </p:nvSpPr>
          <p:spPr bwMode="auto">
            <a:xfrm flipH="1">
              <a:off x="5437412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12"/>
            <p:cNvSpPr>
              <a:spLocks noChangeShapeType="1"/>
            </p:cNvSpPr>
            <p:nvPr/>
          </p:nvSpPr>
          <p:spPr bwMode="auto">
            <a:xfrm flipH="1">
              <a:off x="4429300" y="5228009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12"/>
            <p:cNvSpPr>
              <a:spLocks noChangeShapeType="1"/>
            </p:cNvSpPr>
            <p:nvPr/>
          </p:nvSpPr>
          <p:spPr bwMode="auto">
            <a:xfrm flipH="1">
              <a:off x="3205164" y="5229200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1" name="直接箭头连接符 9"/>
            <p:cNvCxnSpPr>
              <a:stCxn id="396497" idx="2"/>
            </p:cNvCxnSpPr>
            <p:nvPr/>
          </p:nvCxnSpPr>
          <p:spPr bwMode="auto">
            <a:xfrm rot="5400000">
              <a:off x="2845112" y="4221100"/>
              <a:ext cx="72008" cy="3096320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9"/>
            <p:cNvCxnSpPr>
              <a:stCxn id="396497" idx="3"/>
              <a:endCxn id="396490" idx="2"/>
            </p:cNvCxnSpPr>
            <p:nvPr/>
          </p:nvCxnSpPr>
          <p:spPr bwMode="auto">
            <a:xfrm flipV="1">
              <a:off x="4933307" y="5229795"/>
              <a:ext cx="518381" cy="35979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0" name="直接箭头连接符 9"/>
            <p:cNvCxnSpPr>
              <a:endCxn id="396490" idx="3"/>
            </p:cNvCxnSpPr>
            <p:nvPr/>
          </p:nvCxnSpPr>
          <p:spPr bwMode="auto">
            <a:xfrm flipH="1">
              <a:off x="5753995" y="4940473"/>
              <a:ext cx="188193" cy="993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3" name="直接箭头连接符 9"/>
            <p:cNvCxnSpPr/>
            <p:nvPr/>
          </p:nvCxnSpPr>
          <p:spPr bwMode="auto">
            <a:xfrm rot="10800000" flipV="1">
              <a:off x="6304785" y="4220318"/>
              <a:ext cx="930109" cy="288454"/>
            </a:xfrm>
            <a:prstGeom prst="bentConnector3">
              <a:avLst>
                <a:gd name="adj1" fmla="val -66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9"/>
            <p:cNvCxnSpPr/>
            <p:nvPr/>
          </p:nvCxnSpPr>
          <p:spPr bwMode="auto">
            <a:xfrm flipV="1">
              <a:off x="6304784" y="4220319"/>
              <a:ext cx="1075528" cy="360808"/>
            </a:xfrm>
            <a:prstGeom prst="bentConnector3">
              <a:avLst>
                <a:gd name="adj1" fmla="val 9959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7" name="Text Box 204"/>
            <p:cNvSpPr txBox="1">
              <a:spLocks noChangeArrowheads="1"/>
            </p:cNvSpPr>
            <p:nvPr/>
          </p:nvSpPr>
          <p:spPr bwMode="auto">
            <a:xfrm>
              <a:off x="8100469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58" name="Line 221"/>
            <p:cNvSpPr>
              <a:spLocks noChangeShapeType="1"/>
            </p:cNvSpPr>
            <p:nvPr/>
          </p:nvSpPr>
          <p:spPr bwMode="auto">
            <a:xfrm flipH="1">
              <a:off x="8460432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>
              <a:off x="8676456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 flipH="1">
              <a:off x="8316416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8244408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00"/>
            <p:cNvSpPr txBox="1">
              <a:spLocks noChangeArrowheads="1"/>
            </p:cNvSpPr>
            <p:nvPr/>
          </p:nvSpPr>
          <p:spPr bwMode="auto">
            <a:xfrm>
              <a:off x="6516216" y="5084986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DREQ3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3" name="Text Box 201"/>
            <p:cNvSpPr txBox="1">
              <a:spLocks noChangeArrowheads="1"/>
            </p:cNvSpPr>
            <p:nvPr/>
          </p:nvSpPr>
          <p:spPr bwMode="auto">
            <a:xfrm>
              <a:off x="6518947" y="5445919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DACK3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4" name="直接箭头连接符 9"/>
            <p:cNvCxnSpPr/>
            <p:nvPr/>
          </p:nvCxnSpPr>
          <p:spPr bwMode="auto">
            <a:xfrm rot="10800000" flipV="1">
              <a:off x="6301509" y="4221086"/>
              <a:ext cx="2084077" cy="1152129"/>
            </a:xfrm>
            <a:prstGeom prst="bentConnector3">
              <a:avLst>
                <a:gd name="adj1" fmla="val 31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5" name="直接箭头连接符 9"/>
            <p:cNvCxnSpPr/>
            <p:nvPr/>
          </p:nvCxnSpPr>
          <p:spPr bwMode="auto">
            <a:xfrm flipV="1">
              <a:off x="6301508" y="4221089"/>
              <a:ext cx="2229492" cy="1224135"/>
            </a:xfrm>
            <a:prstGeom prst="bentConnector3">
              <a:avLst>
                <a:gd name="adj1" fmla="val 100128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8" name="Text Box 207"/>
            <p:cNvSpPr txBox="1">
              <a:spLocks noChangeArrowheads="1"/>
            </p:cNvSpPr>
            <p:nvPr/>
          </p:nvSpPr>
          <p:spPr bwMode="auto">
            <a:xfrm>
              <a:off x="6732240" y="4798417"/>
              <a:ext cx="253604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0" name="直接箭头连接符 9"/>
            <p:cNvCxnSpPr/>
            <p:nvPr/>
          </p:nvCxnSpPr>
          <p:spPr bwMode="auto">
            <a:xfrm flipH="1">
              <a:off x="5651400" y="4438105"/>
              <a:ext cx="28875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34B2BEC-31CD-4C9D-92D4-62FC8D1A3937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0" name="Text Box 362"/>
          <p:cNvSpPr txBox="1">
            <a:spLocks noChangeArrowheads="1"/>
          </p:cNvSpPr>
          <p:nvPr/>
        </p:nvSpPr>
        <p:spPr bwMode="auto">
          <a:xfrm>
            <a:off x="179389" y="5949280"/>
            <a:ext cx="4392611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7-3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25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29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9" grpId="0"/>
      <p:bldP spid="396361" grpId="0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79512" y="1268760"/>
            <a:ext cx="424854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152275" y="332656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独立编址方式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主存单元、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端口都从零开始</a:t>
            </a:r>
            <a:r>
              <a:rPr lang="zh-CN" altLang="en-US" b="1" dirty="0" smtClean="0">
                <a:latin typeface="宋体" panose="02010600030101010101" pitchFamily="2" charset="-122"/>
              </a:rPr>
              <a:t>编址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491880" y="1268760"/>
            <a:ext cx="532891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zh-CN" altLang="en-US" b="1" dirty="0">
                <a:latin typeface="宋体" panose="02010600030101010101" pitchFamily="2" charset="-122"/>
              </a:rPr>
              <a:t>输入、输出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8" name="Group 148"/>
          <p:cNvGrpSpPr/>
          <p:nvPr/>
        </p:nvGrpSpPr>
        <p:grpSpPr bwMode="auto">
          <a:xfrm>
            <a:off x="623764" y="3356545"/>
            <a:ext cx="3732212" cy="576262"/>
            <a:chOff x="249" y="2115"/>
            <a:chExt cx="2351" cy="363"/>
          </a:xfrm>
        </p:grpSpPr>
        <p:sp>
          <p:nvSpPr>
            <p:cNvPr id="9" name="Text Box 116"/>
            <p:cNvSpPr txBox="1">
              <a:spLocks noChangeArrowheads="1"/>
            </p:cNvSpPr>
            <p:nvPr/>
          </p:nvSpPr>
          <p:spPr bwMode="auto">
            <a:xfrm>
              <a:off x="249" y="2115"/>
              <a:ext cx="1171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17"/>
            <p:cNvSpPr txBox="1">
              <a:spLocks noChangeArrowheads="1"/>
            </p:cNvSpPr>
            <p:nvPr/>
          </p:nvSpPr>
          <p:spPr bwMode="auto">
            <a:xfrm>
              <a:off x="1565" y="2115"/>
              <a:ext cx="1035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" name="Group 118"/>
          <p:cNvGrpSpPr/>
          <p:nvPr/>
        </p:nvGrpSpPr>
        <p:grpSpPr bwMode="auto">
          <a:xfrm>
            <a:off x="611312" y="2276872"/>
            <a:ext cx="3602037" cy="976312"/>
            <a:chOff x="249" y="1454"/>
            <a:chExt cx="2269" cy="615"/>
          </a:xfrm>
        </p:grpSpPr>
        <p:sp>
          <p:nvSpPr>
            <p:cNvPr id="12" name="Text Box 119"/>
            <p:cNvSpPr txBox="1">
              <a:spLocks noChangeArrowheads="1"/>
            </p:cNvSpPr>
            <p:nvPr/>
          </p:nvSpPr>
          <p:spPr bwMode="auto">
            <a:xfrm>
              <a:off x="249" y="1454"/>
              <a:ext cx="263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567" y="1480"/>
              <a:ext cx="726" cy="5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21"/>
            <p:cNvSpPr txBox="1">
              <a:spLocks noChangeArrowheads="1"/>
            </p:cNvSpPr>
            <p:nvPr/>
          </p:nvSpPr>
          <p:spPr bwMode="auto">
            <a:xfrm>
              <a:off x="1474" y="1616"/>
              <a:ext cx="286" cy="4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y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2"/>
            <p:cNvSpPr txBox="1">
              <a:spLocks noChangeArrowheads="1"/>
            </p:cNvSpPr>
            <p:nvPr/>
          </p:nvSpPr>
          <p:spPr bwMode="auto">
            <a:xfrm>
              <a:off x="1792" y="1616"/>
              <a:ext cx="726" cy="4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</p:txBody>
        </p:sp>
      </p:grp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4139952" y="1722874"/>
            <a:ext cx="470783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915816" y="4005064"/>
            <a:ext cx="5859885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IOR#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3" name="Text Box 147"/>
          <p:cNvSpPr txBox="1">
            <a:spLocks noChangeArrowheads="1"/>
          </p:cNvSpPr>
          <p:nvPr/>
        </p:nvSpPr>
        <p:spPr bwMode="auto">
          <a:xfrm>
            <a:off x="1547540" y="4437112"/>
            <a:ext cx="7344940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空间</a:t>
            </a:r>
            <a:r>
              <a:rPr lang="zh-CN" altLang="en-US" b="1" dirty="0">
                <a:latin typeface="宋体" panose="02010600030101010101" pitchFamily="2" charset="-122"/>
              </a:rPr>
              <a:t>扩展</a:t>
            </a:r>
            <a:r>
              <a:rPr lang="zh-CN" altLang="en-US" b="1" dirty="0" smtClean="0">
                <a:latin typeface="宋体" panose="02010600030101010101" pitchFamily="2" charset="-122"/>
              </a:rPr>
              <a:t>容易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>
                <a:latin typeface="宋体" panose="02010600030101010101" pitchFamily="2" charset="-122"/>
              </a:rPr>
              <a:t>译码简单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>
                <a:latin typeface="宋体" panose="02010600030101010101" pitchFamily="2" charset="-122"/>
              </a:rPr>
              <a:t>增设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</a:t>
            </a:r>
            <a:r>
              <a:rPr lang="zh-CN" altLang="en-US" b="1" dirty="0" smtClean="0">
                <a:latin typeface="宋体" panose="02010600030101010101" pitchFamily="2" charset="-122"/>
              </a:rPr>
              <a:t>机器指令及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根总线控制信号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644008" y="2420441"/>
            <a:ext cx="4104456" cy="1224136"/>
            <a:chOff x="4499992" y="2060848"/>
            <a:chExt cx="4104456" cy="1224136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226567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499992" y="2060848"/>
              <a:ext cx="410445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50761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1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147"/>
          <p:cNvSpPr txBox="1">
            <a:spLocks noChangeArrowheads="1"/>
          </p:cNvSpPr>
          <p:nvPr/>
        </p:nvSpPr>
        <p:spPr bwMode="auto">
          <a:xfrm>
            <a:off x="179512" y="539528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 smtClean="0">
                <a:latin typeface="宋体" panose="02010600030101010101" pitchFamily="2" charset="-122"/>
              </a:rPr>
              <a:t>常采用独立编址方式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←利于主存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外设间直接传送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0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956376" y="1988840"/>
            <a:ext cx="792088" cy="873449"/>
            <a:chOff x="7956376" y="2058913"/>
            <a:chExt cx="792088" cy="873449"/>
          </a:xfrm>
        </p:grpSpPr>
        <p:sp>
          <p:nvSpPr>
            <p:cNvPr id="71" name="线形标注 2 70"/>
            <p:cNvSpPr/>
            <p:nvPr/>
          </p:nvSpPr>
          <p:spPr bwMode="auto">
            <a:xfrm>
              <a:off x="7956376" y="2058913"/>
              <a:ext cx="720080" cy="289967"/>
            </a:xfrm>
            <a:prstGeom prst="borderCallout2">
              <a:avLst>
                <a:gd name="adj1" fmla="val 48951"/>
                <a:gd name="adj2" fmla="val -598"/>
                <a:gd name="adj3" fmla="val 48851"/>
                <a:gd name="adj4" fmla="val -23065"/>
                <a:gd name="adj5" fmla="val 234455"/>
                <a:gd name="adj6" fmla="val -38055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log</a:t>
              </a:r>
              <a:r>
                <a:rPr lang="en-US" altLang="zh-CN" sz="1800" b="1" baseline="-24000" dirty="0" smtClean="0">
                  <a:latin typeface="+mn-ea"/>
                  <a:ea typeface="+mn-ea"/>
                </a:rPr>
                <a:t>2</a:t>
              </a:r>
              <a:r>
                <a:rPr lang="en-US" altLang="zh-CN" sz="1800" b="1" i="1" dirty="0" smtClean="0">
                  <a:latin typeface="+mn-lt"/>
                  <a:ea typeface="+mn-ea"/>
                </a:rPr>
                <a:t>y</a:t>
              </a:r>
              <a:endParaRPr lang="zh-CN" altLang="en-US" sz="1800" b="1" i="1" dirty="0">
                <a:latin typeface="+mn-lt"/>
                <a:ea typeface="+mn-ea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8244408" y="2561196"/>
              <a:ext cx="504056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7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2" grpId="0"/>
      <p:bldP spid="43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30"/>
          <p:cNvSpPr>
            <a:spLocks noChangeArrowheads="1"/>
          </p:cNvSpPr>
          <p:nvPr/>
        </p:nvSpPr>
        <p:spPr bwMode="auto">
          <a:xfrm>
            <a:off x="2267744" y="5013176"/>
            <a:ext cx="4102022" cy="1296144"/>
          </a:xfrm>
          <a:prstGeom prst="rect">
            <a:avLst/>
          </a:prstGeom>
          <a:solidFill>
            <a:srgbClr val="FFCC99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152275" y="333673"/>
            <a:ext cx="8812213" cy="31854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、外设的识别方法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地址的组成：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外设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每个</a:t>
            </a:r>
            <a:r>
              <a:rPr lang="zh-CN" altLang="en-US" b="1" dirty="0" smtClean="0">
                <a:latin typeface="宋体" panose="02010600030101010101" pitchFamily="2" charset="-122"/>
              </a:rPr>
              <a:t>外设分配一</a:t>
            </a:r>
            <a:r>
              <a:rPr lang="zh-CN" altLang="en-US" b="1" dirty="0">
                <a:latin typeface="宋体" panose="02010600030101010101" pitchFamily="2" charset="-122"/>
              </a:rPr>
              <a:t>个设备号、连接一个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:I/O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:I/O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端口＝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1:1:n)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接口的标识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端口地址组成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总线操作的需求：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179263" y="3811106"/>
            <a:ext cx="8785225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总线状态，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时，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总线</a:t>
            </a:r>
            <a:r>
              <a:rPr lang="zh-CN" altLang="en-US" b="1" spc="-100" dirty="0">
                <a:latin typeface="宋体" panose="02010600030101010101" pitchFamily="2" charset="-122"/>
              </a:rPr>
              <a:t>上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spc="-100" dirty="0">
                <a:latin typeface="宋体" panose="02010600030101010101" pitchFamily="2" charset="-122"/>
              </a:rPr>
              <a:t>与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所</a:t>
            </a:r>
            <a:r>
              <a:rPr lang="zh-CN" altLang="en-US" b="1" u="sng" spc="-100" dirty="0">
                <a:latin typeface="宋体" panose="02010600030101010101" pitchFamily="2" charset="-122"/>
              </a:rPr>
              <a:t>存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设备号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9912" y="2583954"/>
            <a:ext cx="2448272" cy="288032"/>
            <a:chOff x="4355976" y="6093296"/>
            <a:chExt cx="2448272" cy="28803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55976" y="6093296"/>
              <a:ext cx="129547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设备号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51451" y="6093296"/>
              <a:ext cx="1152797" cy="288032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内部序号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2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627562" y="5013176"/>
            <a:ext cx="2952548" cy="1203087"/>
            <a:chOff x="2339531" y="5106233"/>
            <a:chExt cx="2952548" cy="1203087"/>
          </a:xfrm>
        </p:grpSpPr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771352" y="5106233"/>
              <a:ext cx="2376487" cy="113107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707903" y="5229200"/>
              <a:ext cx="9361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851919" y="5323325"/>
              <a:ext cx="792088" cy="193907"/>
            </a:xfrm>
            <a:prstGeom prst="bentConnector3">
              <a:avLst>
                <a:gd name="adj1" fmla="val 368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3635895" y="5517232"/>
              <a:ext cx="307975" cy="2097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=1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347863" y="5877272"/>
              <a:ext cx="86409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779911" y="5726980"/>
              <a:ext cx="0" cy="15029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131839" y="5949280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11959" y="5949280"/>
              <a:ext cx="14715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59" y="6093296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352833" y="5301208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4644007" y="5157193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355975" y="5301208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4644007" y="5445225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355975" y="5589240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97625" y="5661248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  <a:ea typeface="+mn-ea"/>
                </a:rPr>
                <a:t>=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4397625" y="5949280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+mn-lt"/>
                  <a:ea typeface="+mn-ea"/>
                </a:rPr>
                <a:t>≠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860031" y="5301208"/>
              <a:ext cx="4296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4860031" y="5589240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645924" y="5733256"/>
              <a:ext cx="502139" cy="459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设备选择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2339531" y="5911153"/>
              <a:ext cx="431822" cy="398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zh-CN" altLang="en-US" sz="1600" b="1" spc="-100" dirty="0" smtClean="0">
                  <a:latin typeface="宋体" panose="02010600030101010101" pitchFamily="2" charset="-122"/>
                </a:rPr>
                <a:t>高位低位</a:t>
              </a:r>
              <a:endParaRPr lang="en-US" altLang="zh-CN" sz="1600" b="1" spc="-1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67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437" y="3379058"/>
            <a:ext cx="81369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*设备选择电路：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目标从设备识别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3032595" y="2924944"/>
            <a:ext cx="5931893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应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主动识别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是否为操作的目标</a:t>
            </a:r>
            <a:r>
              <a:rPr lang="zh-CN" altLang="en-US" b="1" spc="-100" dirty="0">
                <a:latin typeface="宋体" panose="02010600030101010101" pitchFamily="2" charset="-122"/>
              </a:rPr>
              <a:t>从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设备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3320627" y="2010906"/>
            <a:ext cx="564386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通过所保存的设备号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←跳线开关或寄存器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475656" y="4293096"/>
            <a:ext cx="7056784" cy="1946615"/>
            <a:chOff x="1475656" y="4365104"/>
            <a:chExt cx="7056784" cy="1946615"/>
          </a:xfrm>
        </p:grpSpPr>
        <p:sp>
          <p:nvSpPr>
            <p:cNvPr id="114" name="Text Box 49"/>
            <p:cNvSpPr txBox="1">
              <a:spLocks noChangeArrowheads="1"/>
            </p:cNvSpPr>
            <p:nvPr/>
          </p:nvSpPr>
          <p:spPr bwMode="auto">
            <a:xfrm>
              <a:off x="1475656" y="5078909"/>
              <a:ext cx="648072" cy="1014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7236295" y="5064135"/>
              <a:ext cx="504058" cy="1224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 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1475656" y="4797152"/>
              <a:ext cx="66247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995935" y="4786627"/>
              <a:ext cx="1" cy="7095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3419871" y="4858634"/>
              <a:ext cx="1265785" cy="22654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 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V="1">
              <a:off x="1547589" y="4515023"/>
              <a:ext cx="0" cy="56978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1691605" y="4659039"/>
              <a:ext cx="0" cy="4261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1827312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1899320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7596335" y="4653136"/>
              <a:ext cx="0" cy="41099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4" name="直接连接符 58"/>
            <p:cNvCxnSpPr/>
            <p:nvPr/>
          </p:nvCxnSpPr>
          <p:spPr bwMode="auto">
            <a:xfrm rot="5400000">
              <a:off x="7498662" y="5041607"/>
              <a:ext cx="699404" cy="216025"/>
            </a:xfrm>
            <a:prstGeom prst="bentConnector3">
              <a:avLst>
                <a:gd name="adj1" fmla="val 9902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59"/>
            <p:cNvCxnSpPr/>
            <p:nvPr/>
          </p:nvCxnSpPr>
          <p:spPr bwMode="auto">
            <a:xfrm rot="5400000">
              <a:off x="7500234" y="5040040"/>
              <a:ext cx="768273" cy="288031"/>
            </a:xfrm>
            <a:prstGeom prst="bentConnector3">
              <a:avLst>
                <a:gd name="adj1" fmla="val 100418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7846447" y="5578114"/>
              <a:ext cx="613985" cy="4431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1979712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2051720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1475656" y="4653136"/>
              <a:ext cx="66247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475656" y="4509120"/>
              <a:ext cx="66247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Text Box 115"/>
            <p:cNvSpPr txBox="1">
              <a:spLocks noChangeArrowheads="1"/>
            </p:cNvSpPr>
            <p:nvPr/>
          </p:nvSpPr>
          <p:spPr bwMode="auto">
            <a:xfrm>
              <a:off x="2339752" y="5085184"/>
              <a:ext cx="287809" cy="122413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>
              <a:off x="4139950" y="4797152"/>
              <a:ext cx="0" cy="69903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627561" y="6072247"/>
              <a:ext cx="1008333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627561" y="6273031"/>
              <a:ext cx="295011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Text Box 115"/>
            <p:cNvSpPr txBox="1">
              <a:spLocks noChangeArrowheads="1"/>
            </p:cNvSpPr>
            <p:nvPr/>
          </p:nvSpPr>
          <p:spPr bwMode="auto">
            <a:xfrm>
              <a:off x="5724127" y="5085184"/>
              <a:ext cx="576833" cy="79208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6" name="Text Box 113"/>
            <p:cNvSpPr txBox="1">
              <a:spLocks noChangeArrowheads="1"/>
            </p:cNvSpPr>
            <p:nvPr/>
          </p:nvSpPr>
          <p:spPr bwMode="auto">
            <a:xfrm>
              <a:off x="6660231" y="5064135"/>
              <a:ext cx="398665" cy="12241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设备硬件</a:t>
              </a: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6372200" y="5280159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372199" y="5640199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 flipH="1">
              <a:off x="6372201" y="5964235"/>
              <a:ext cx="28803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连接符 139"/>
            <p:cNvCxnSpPr>
              <a:endCxn id="131" idx="0"/>
            </p:cNvCxnSpPr>
            <p:nvPr/>
          </p:nvCxnSpPr>
          <p:spPr bwMode="auto">
            <a:xfrm>
              <a:off x="2483656" y="4509120"/>
              <a:ext cx="1" cy="57606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7380311" y="4509120"/>
              <a:ext cx="0" cy="555015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6084551" y="4653136"/>
              <a:ext cx="0" cy="43204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8100392" y="4365104"/>
              <a:ext cx="432048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5580110" y="6023687"/>
              <a:ext cx="720849" cy="2880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端口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5" name="Text Box 112"/>
            <p:cNvSpPr txBox="1">
              <a:spLocks noChangeArrowheads="1"/>
            </p:cNvSpPr>
            <p:nvPr/>
          </p:nvSpPr>
          <p:spPr bwMode="auto">
            <a:xfrm>
              <a:off x="3131838" y="5136143"/>
              <a:ext cx="288032" cy="841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0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0" name="线形标注 2 49"/>
          <p:cNvSpPr/>
          <p:nvPr/>
        </p:nvSpPr>
        <p:spPr bwMode="auto">
          <a:xfrm>
            <a:off x="3995936" y="476672"/>
            <a:ext cx="2654796" cy="288032"/>
          </a:xfrm>
          <a:prstGeom prst="borderCallout2">
            <a:avLst>
              <a:gd name="adj1" fmla="val 47740"/>
              <a:gd name="adj2" fmla="val 100676"/>
              <a:gd name="adj3" fmla="val 47944"/>
              <a:gd name="adj4" fmla="val 108678"/>
              <a:gd name="adj5" fmla="val 158982"/>
              <a:gd name="adj6" fmla="val 120615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指操作命令与数据的关系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511" y="332656"/>
            <a:ext cx="8788201" cy="39333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、外设的联络方式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无条件传送方式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，又称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同步</a:t>
            </a:r>
            <a:r>
              <a:rPr lang="zh-CN" altLang="en-US" b="1" dirty="0" smtClean="0">
                <a:latin typeface="宋体" panose="02010600030101010101" pitchFamily="2" charset="-122"/>
              </a:rPr>
              <a:t>传送方式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95575" indent="-2695575" algn="l">
              <a:lnSpc>
                <a:spcPct val="14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条件传送方式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先</a:t>
            </a:r>
            <a:r>
              <a:rPr lang="zh-CN" altLang="en-US" b="1" u="sng" dirty="0"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设备，</a:t>
            </a:r>
            <a:r>
              <a:rPr lang="zh-CN" altLang="en-US" b="1" u="sng" dirty="0">
                <a:latin typeface="宋体" panose="02010600030101010101" pitchFamily="2" charset="-122"/>
              </a:rPr>
              <a:t>等到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，才能进行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，又称异步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指传送时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数据间的定时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方式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3" name="Text Box 145"/>
          <p:cNvSpPr txBox="1">
            <a:spLocks noChangeArrowheads="1"/>
          </p:cNvSpPr>
          <p:nvPr/>
        </p:nvSpPr>
        <p:spPr bwMode="auto">
          <a:xfrm>
            <a:off x="2555776" y="1268760"/>
            <a:ext cx="6480720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简单设备，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都</a:t>
            </a:r>
            <a:r>
              <a:rPr lang="zh-CN" altLang="en-US" b="1" dirty="0" smtClean="0">
                <a:latin typeface="宋体" panose="02010600030101010101" pitchFamily="2" charset="-122"/>
              </a:rPr>
              <a:t>为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字符设备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并行设备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sp>
        <p:nvSpPr>
          <p:cNvPr id="54" name="Text Box 145"/>
          <p:cNvSpPr txBox="1">
            <a:spLocks noChangeArrowheads="1"/>
          </p:cNvSpPr>
          <p:nvPr/>
        </p:nvSpPr>
        <p:spPr bwMode="auto">
          <a:xfrm>
            <a:off x="2555776" y="1722874"/>
            <a:ext cx="641193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立即响应方式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b="1" dirty="0" smtClean="0">
                <a:latin typeface="宋体" panose="02010600030101010101" pitchFamily="2" charset="-122"/>
              </a:rPr>
              <a:t>联络信号线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55" name="Text Box 145"/>
          <p:cNvSpPr txBox="1">
            <a:spLocks noChangeArrowheads="1"/>
          </p:cNvSpPr>
          <p:nvPr/>
        </p:nvSpPr>
        <p:spPr bwMode="auto">
          <a:xfrm>
            <a:off x="2555776" y="3212976"/>
            <a:ext cx="641193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70" dirty="0" smtClean="0">
                <a:latin typeface="宋体" panose="02010600030101010101" pitchFamily="2" charset="-122"/>
              </a:rPr>
              <a:t>复杂设备，</a:t>
            </a:r>
            <a:r>
              <a:rPr lang="zh-CN" altLang="en-US" b="1" spc="-7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为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字符设备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或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块设备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并</a:t>
            </a:r>
            <a:r>
              <a:rPr lang="en-US" altLang="zh-CN" b="1" u="sng" spc="-70" dirty="0" smtClean="0">
                <a:latin typeface="宋体" panose="02010600030101010101" pitchFamily="2" charset="-122"/>
              </a:rPr>
              <a:t>/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串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设备</a:t>
            </a:r>
            <a:endParaRPr lang="en-US" altLang="zh-CN" b="1" spc="-70" dirty="0">
              <a:latin typeface="宋体" panose="02010600030101010101" pitchFamily="2" charset="-122"/>
            </a:endParaRPr>
          </a:p>
        </p:txBody>
      </p:sp>
      <p:sp>
        <p:nvSpPr>
          <p:cNvPr id="56" name="Text Box 145"/>
          <p:cNvSpPr txBox="1">
            <a:spLocks noChangeArrowheads="1"/>
          </p:cNvSpPr>
          <p:nvPr/>
        </p:nvSpPr>
        <p:spPr bwMode="auto">
          <a:xfrm>
            <a:off x="179512" y="4149080"/>
            <a:ext cx="8812212" cy="9750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异步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联络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设置请求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应答线，串行传输时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都</a:t>
            </a:r>
            <a:r>
              <a:rPr lang="zh-CN" altLang="en-US" b="1" dirty="0" smtClean="0">
                <a:latin typeface="宋体" panose="02010600030101010101" pitchFamily="2" charset="-122"/>
              </a:rPr>
              <a:t>缺省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同步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联络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设置时钟线，串行传输时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常</a:t>
            </a:r>
            <a:r>
              <a:rPr lang="zh-CN" altLang="en-US" b="1" dirty="0" smtClean="0">
                <a:latin typeface="宋体" panose="02010600030101010101" pitchFamily="2" charset="-122"/>
              </a:rPr>
              <a:t>缺省</a:t>
            </a:r>
            <a:endParaRPr lang="en-US" altLang="zh-CN" sz="2800" b="1" dirty="0" smtClean="0">
              <a:latin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63688" y="5157192"/>
            <a:ext cx="6552728" cy="1005830"/>
            <a:chOff x="1403648" y="2420888"/>
            <a:chExt cx="6552728" cy="1005830"/>
          </a:xfrm>
        </p:grpSpPr>
        <p:sp>
          <p:nvSpPr>
            <p:cNvPr id="58" name="Text Box 72"/>
            <p:cNvSpPr txBox="1">
              <a:spLocks noChangeArrowheads="1"/>
            </p:cNvSpPr>
            <p:nvPr/>
          </p:nvSpPr>
          <p:spPr bwMode="auto">
            <a:xfrm>
              <a:off x="1404144" y="2564904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2411760" y="2636019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>
              <a:off x="3419872" y="2567186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4787131" y="293340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3" name="Text Box 80"/>
            <p:cNvSpPr txBox="1">
              <a:spLocks noChangeArrowheads="1"/>
            </p:cNvSpPr>
            <p:nvPr/>
          </p:nvSpPr>
          <p:spPr bwMode="auto">
            <a:xfrm>
              <a:off x="4644008" y="2455763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3419872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简单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5" name="直接连接符 64"/>
            <p:cNvCxnSpPr>
              <a:endCxn id="59" idx="0"/>
            </p:cNvCxnSpPr>
            <p:nvPr/>
          </p:nvCxnSpPr>
          <p:spPr bwMode="auto">
            <a:xfrm>
              <a:off x="1835696" y="2428999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60" idx="0"/>
            </p:cNvCxnSpPr>
            <p:nvPr/>
          </p:nvCxnSpPr>
          <p:spPr bwMode="auto">
            <a:xfrm flipV="1">
              <a:off x="2771800" y="2430687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1403648" y="2420888"/>
              <a:ext cx="655272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>
              <a:off x="3995936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直接连接符 68"/>
            <p:cNvCxnSpPr>
              <a:stCxn id="61" idx="2"/>
              <a:endCxn id="64" idx="0"/>
            </p:cNvCxnSpPr>
            <p:nvPr/>
          </p:nvCxnSpPr>
          <p:spPr bwMode="auto">
            <a:xfrm>
              <a:off x="3995936" y="2848174"/>
              <a:ext cx="0" cy="292794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" name="Text Box 80"/>
            <p:cNvSpPr txBox="1">
              <a:spLocks noChangeArrowheads="1"/>
            </p:cNvSpPr>
            <p:nvPr/>
          </p:nvSpPr>
          <p:spPr bwMode="auto">
            <a:xfrm>
              <a:off x="1979712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71" name="Text Box 75"/>
            <p:cNvSpPr txBox="1">
              <a:spLocks noChangeArrowheads="1"/>
            </p:cNvSpPr>
            <p:nvPr/>
          </p:nvSpPr>
          <p:spPr bwMode="auto">
            <a:xfrm>
              <a:off x="5292080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2" name="直接连接符 71"/>
            <p:cNvCxnSpPr>
              <a:endCxn id="71" idx="0"/>
            </p:cNvCxnSpPr>
            <p:nvPr/>
          </p:nvCxnSpPr>
          <p:spPr bwMode="auto">
            <a:xfrm>
              <a:off x="5868144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6804248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k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4" name="直接连接符 73"/>
            <p:cNvCxnSpPr>
              <a:endCxn id="73" idx="0"/>
            </p:cNvCxnSpPr>
            <p:nvPr/>
          </p:nvCxnSpPr>
          <p:spPr bwMode="auto">
            <a:xfrm>
              <a:off x="7380312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396735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382764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52120" y="5585346"/>
            <a:ext cx="2664296" cy="579958"/>
            <a:chOff x="5292080" y="2846760"/>
            <a:chExt cx="2664296" cy="579958"/>
          </a:xfrm>
        </p:grpSpPr>
        <p:sp>
          <p:nvSpPr>
            <p:cNvPr id="78" name="Text Box 81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5676396" y="2846760"/>
              <a:ext cx="0" cy="294208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5868144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940152" y="2846760"/>
              <a:ext cx="0" cy="28944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串行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7236296" y="2846760"/>
              <a:ext cx="0" cy="29420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7452320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64781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5508104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940152" y="2852936"/>
              <a:ext cx="79208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Req</a:t>
              </a:r>
              <a:r>
                <a:rPr lang="en-US" altLang="zh-CN" sz="1400" b="1" dirty="0" smtClean="0">
                  <a:latin typeface="+mn-ea"/>
                  <a:ea typeface="+mn-ea"/>
                </a:rPr>
                <a:t>/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Ack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7202955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706800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</a:rPr>
                <a:t>1</a:t>
              </a:r>
              <a:endParaRPr lang="en-US" altLang="zh-CN" sz="1400" b="1" dirty="0">
                <a:latin typeface="+mn-lt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7452320" y="2852936"/>
              <a:ext cx="43204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CLK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sp>
        <p:nvSpPr>
          <p:cNvPr id="93" name="线形标注 2 92"/>
          <p:cNvSpPr/>
          <p:nvPr/>
        </p:nvSpPr>
        <p:spPr bwMode="auto">
          <a:xfrm>
            <a:off x="6804248" y="2856731"/>
            <a:ext cx="2088232" cy="360040"/>
          </a:xfrm>
          <a:prstGeom prst="borderCallout2">
            <a:avLst>
              <a:gd name="adj1" fmla="val 48056"/>
              <a:gd name="adj2" fmla="val -1001"/>
              <a:gd name="adj3" fmla="val 46878"/>
              <a:gd name="adj4" fmla="val -6624"/>
              <a:gd name="adj5" fmla="val 130020"/>
              <a:gd name="adj6" fmla="val -14260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传送多个数据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启动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4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9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9937</Words>
  <Application>Microsoft Office PowerPoint</Application>
  <PresentationFormat>全屏显示(4:3)</PresentationFormat>
  <Paragraphs>1924</Paragraphs>
  <Slides>63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1156</cp:revision>
  <dcterms:created xsi:type="dcterms:W3CDTF">2002-02-16T03:40:00Z</dcterms:created>
  <dcterms:modified xsi:type="dcterms:W3CDTF">2019-02-25T13:24:01Z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