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9" r:id="rId3"/>
    <p:sldId id="292" r:id="rId4"/>
    <p:sldId id="293" r:id="rId5"/>
    <p:sldId id="294" r:id="rId6"/>
    <p:sldId id="301" r:id="rId7"/>
    <p:sldId id="295" r:id="rId8"/>
    <p:sldId id="296" r:id="rId9"/>
    <p:sldId id="297" r:id="rId10"/>
    <p:sldId id="298" r:id="rId11"/>
    <p:sldId id="299" r:id="rId12"/>
    <p:sldId id="300" r:id="rId13"/>
    <p:sldId id="257" r:id="rId14"/>
    <p:sldId id="261" r:id="rId15"/>
    <p:sldId id="263" r:id="rId16"/>
    <p:sldId id="267" r:id="rId17"/>
    <p:sldId id="268" r:id="rId18"/>
    <p:sldId id="270" r:id="rId19"/>
    <p:sldId id="271" r:id="rId20"/>
    <p:sldId id="272" r:id="rId21"/>
    <p:sldId id="273" r:id="rId22"/>
    <p:sldId id="276" r:id="rId23"/>
    <p:sldId id="274" r:id="rId24"/>
    <p:sldId id="277" r:id="rId25"/>
    <p:sldId id="281" r:id="rId26"/>
    <p:sldId id="283" r:id="rId27"/>
    <p:sldId id="285" r:id="rId28"/>
    <p:sldId id="286" r:id="rId29"/>
    <p:sldId id="288" r:id="rId30"/>
  </p:sldIdLst>
  <p:sldSz cx="9144000" cy="6858000" type="screen4x3"/>
  <p:notesSz cx="6889750" cy="100187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87970" autoAdjust="0"/>
  </p:normalViewPr>
  <p:slideViewPr>
    <p:cSldViewPr>
      <p:cViewPr>
        <p:scale>
          <a:sx n="74" d="100"/>
          <a:sy n="74" d="100"/>
        </p:scale>
        <p:origin x="-8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-100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088" cy="50022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6088" cy="50022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A8CED-7EE0-4F83-A282-B47D49AD873F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515315"/>
            <a:ext cx="2986088" cy="501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02075" y="9515315"/>
            <a:ext cx="2986088" cy="501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258C1-6002-4555-9992-975C5078D9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107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093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093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r">
              <a:defRPr sz="1300"/>
            </a:lvl1pPr>
          </a:lstStyle>
          <a:p>
            <a:fld id="{439ABAEC-890A-4362-8B12-9B8E006A666B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10150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97" tIns="48299" rIns="96597" bIns="48299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8975" y="4758889"/>
            <a:ext cx="5511800" cy="4508421"/>
          </a:xfrm>
          <a:prstGeom prst="rect">
            <a:avLst/>
          </a:prstGeom>
        </p:spPr>
        <p:txBody>
          <a:bodyPr vert="horz" lIns="96597" tIns="48299" rIns="96597" bIns="48299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5558" cy="50093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02597" y="9516039"/>
            <a:ext cx="2985558" cy="50093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r">
              <a:defRPr sz="1300"/>
            </a:lvl1pPr>
          </a:lstStyle>
          <a:p>
            <a:fld id="{DB96D65E-189C-45F0-8A93-66CEE8A96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94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经过所有顶点至少一次的通路</a:t>
            </a:r>
            <a:endParaRPr lang="zh-CN" alt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6D65E-189C-45F0-8A93-66CEE8A96B1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493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6D65E-189C-45F0-8A93-66CEE8A96B1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260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218ADB5-103F-485D-877A-B091C036CD2C}" type="datetime1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5DFF-8405-4E45-9BE1-50DC40732765}" type="datetime1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9CF52-6B11-4485-81F6-3A48C9B3AD48}" type="datetime1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56A1-9D8C-4C6F-96D4-DBF6065F8682}" type="datetime1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75A2B-A9CB-4997-97CA-18CFB4E6B8CF}" type="datetime1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384C-CBC8-4BC2-BB9E-F6787235EE79}" type="datetime1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88F5630-8529-43C4-A563-A09C6513A36C}" type="datetime1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2BCF066-89E9-422A-9EDE-B209BA6FD251}" type="datetime1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49E3-75D0-48C3-8DF7-A3BF3E269B41}" type="datetime1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7630F-D4CA-4DBC-9627-227D15F28924}" type="datetime1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C65A-EE0C-45BD-B13E-E73C91255A54}" type="datetime1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A43F28C-1F8D-4EBC-A58D-75301F9261D4}" type="datetime1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63688" y="1052736"/>
            <a:ext cx="5544616" cy="1470025"/>
          </a:xfrm>
        </p:spPr>
        <p:txBody>
          <a:bodyPr>
            <a:normAutofit/>
          </a:bodyPr>
          <a:lstStyle/>
          <a:p>
            <a:r>
              <a:rPr lang="zh-CN" altLang="en-US" sz="6000" dirty="0">
                <a:latin typeface="Adobe 黑体 Std R" pitchFamily="34" charset="-122"/>
                <a:ea typeface="Adobe 黑体 Std R" pitchFamily="34" charset="-122"/>
              </a:rPr>
              <a:t>离散数学  复习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7504" y="3899938"/>
            <a:ext cx="5302696" cy="1752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东南大学计算机科学与工程学院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2020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 txBox="1">
            <a:spLocks noChangeArrowheads="1"/>
          </p:cNvSpPr>
          <p:nvPr/>
        </p:nvSpPr>
        <p:spPr bwMode="auto">
          <a:xfrm>
            <a:off x="442452" y="1700808"/>
            <a:ext cx="82867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  <a:defRPr sz="25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题型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：证明两个集合的关系（单射、满射），可以和代数系统的同态、同构结合考察；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91" name="Rectangle 2"/>
          <p:cNvSpPr txBox="1">
            <a:spLocks noChangeArrowheads="1"/>
          </p:cNvSpPr>
          <p:nvPr/>
        </p:nvSpPr>
        <p:spPr bwMode="auto">
          <a:xfrm>
            <a:off x="395536" y="548680"/>
            <a:ext cx="7772400" cy="7207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  <a:defRPr sz="25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776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8229600" cy="1066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eaLnBrk="1" hangingPunct="1"/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代数系统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00" y="1484784"/>
            <a:ext cx="8229600" cy="4945736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代数系统</a:t>
            </a:r>
          </a:p>
          <a:p>
            <a:pPr eaLnBrk="1" hangingPunct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群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格与布尔代数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249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"/>
          <p:cNvSpPr txBox="1">
            <a:spLocks noChangeArrowheads="1"/>
          </p:cNvSpPr>
          <p:nvPr/>
        </p:nvSpPr>
        <p:spPr bwMode="auto">
          <a:xfrm>
            <a:off x="285750" y="1714500"/>
            <a:ext cx="8286750" cy="273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  <a:defRPr sz="25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题型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：单位元、零元、逆元的判定方法；</a:t>
            </a: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题型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：代数系统的概念、同态同构的证明方法；</a:t>
            </a: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题型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：群、子群的概念；子群判定方法、陪集、元素的阶，拉格朗日定理。</a:t>
            </a: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b="0" dirty="0"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14325" y="548680"/>
            <a:ext cx="8229600" cy="1066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群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959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格与布尔代数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3251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900" dirty="0">
                <a:latin typeface="黑体" panose="02010609060101010101" pitchFamily="49" charset="-122"/>
                <a:ea typeface="黑体" panose="02010609060101010101" pitchFamily="49" charset="-122"/>
              </a:rPr>
              <a:t>主要知识点有：</a:t>
            </a:r>
          </a:p>
          <a:p>
            <a:r>
              <a:rPr lang="zh-CN" altLang="en-US" sz="2900" dirty="0">
                <a:latin typeface="黑体" panose="02010609060101010101" pitchFamily="49" charset="-122"/>
                <a:ea typeface="黑体" panose="02010609060101010101" pitchFamily="49" charset="-122"/>
              </a:rPr>
              <a:t>格的概念；</a:t>
            </a:r>
            <a:endParaRPr lang="en-US" altLang="zh-CN" sz="29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9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格基于偏序集的定义（哈斯图的表示）</a:t>
            </a:r>
            <a:endParaRPr lang="en-US" altLang="zh-CN" sz="29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sz="27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偏序、任意两个元素有上下确界</a:t>
            </a:r>
            <a:endParaRPr lang="en-US" altLang="zh-CN" sz="27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9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格基于代数系统的定义，性质</a:t>
            </a:r>
            <a:endParaRPr lang="en-US" altLang="zh-CN" sz="29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/>
            <a:r>
              <a:rPr lang="zh-CN" altLang="en-US" sz="2900" dirty="0">
                <a:latin typeface="黑体" panose="02010609060101010101" pitchFamily="49" charset="-122"/>
                <a:ea typeface="黑体" panose="02010609060101010101" pitchFamily="49" charset="-122"/>
              </a:rPr>
              <a:t>分配格，有补格，布尔代数的定义、性质；</a:t>
            </a:r>
            <a:endParaRPr lang="en-US" altLang="zh-CN" sz="29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9808" lvl="1" indent="-457200"/>
            <a:r>
              <a:rPr lang="zh-CN" altLang="en-US" sz="27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交换、分配、同一、补元</a:t>
            </a:r>
            <a:endParaRPr lang="en-US" altLang="zh-CN" sz="27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/>
            <a:r>
              <a:rPr lang="zh-CN" altLang="en-US" sz="2900" dirty="0">
                <a:latin typeface="黑体" panose="02010609060101010101" pitchFamily="49" charset="-122"/>
                <a:ea typeface="黑体" panose="02010609060101010101" pitchFamily="49" charset="-122"/>
              </a:rPr>
              <a:t>布尔代数的同构</a:t>
            </a:r>
            <a:endParaRPr lang="en-US" altLang="zh-CN" sz="29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9808" lvl="1" indent="-457200"/>
            <a:r>
              <a:rPr lang="zh-CN" altLang="en-US" sz="27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有限布尔代数表示定理；</a:t>
            </a:r>
          </a:p>
          <a:p>
            <a:pPr marL="457200" indent="-457200">
              <a:buNone/>
            </a:pPr>
            <a:endParaRPr lang="zh-CN" altLang="en-US" sz="2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32232"/>
            <a:ext cx="8229600" cy="1066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格和布尔代数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36504"/>
          </a:xfrm>
        </p:spPr>
        <p:txBody>
          <a:bodyPr/>
          <a:lstStyle/>
          <a:p>
            <a:r>
              <a:rPr lang="zh-CN" altLang="en-US" b="1" dirty="0">
                <a:latin typeface="SimHei" panose="02010609060101010101" pitchFamily="49" charset="-122"/>
                <a:ea typeface="SimHei" panose="02010609060101010101" pitchFamily="49" charset="-122"/>
              </a:rPr>
              <a:t>题型：</a:t>
            </a:r>
            <a:endParaRPr lang="en-US" altLang="zh-CN" b="1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r>
              <a:rPr lang="zh-CN" altLang="en-US" b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概念题、判断题，如格、布尔代数的概念及其判断</a:t>
            </a:r>
            <a:endParaRPr lang="en-US" altLang="zh-CN" b="1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r>
              <a:rPr lang="zh-CN" altLang="en-US" b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证明题，如证明等式、某代数结构是布尔代数或格等。这些都需要抓住基本概念，以及基本性质进行直接证明。</a:t>
            </a:r>
          </a:p>
          <a:p>
            <a:r>
              <a:rPr lang="zh-CN" altLang="en-US" b="1" dirty="0">
                <a:latin typeface="SimHei" panose="02010609060101010101" pitchFamily="49" charset="-122"/>
                <a:ea typeface="SimHei" panose="02010609060101010101" pitchFamily="49" charset="-122"/>
              </a:rPr>
              <a:t>考察重点</a:t>
            </a:r>
            <a:endParaRPr lang="en-US" altLang="zh-CN" b="1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r>
              <a:rPr lang="zh-CN" altLang="en-US" b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对概念的理解</a:t>
            </a:r>
            <a:endParaRPr lang="en-US" altLang="zh-CN" b="1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r>
              <a:rPr lang="zh-CN" altLang="en-US" b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熟知运算定律</a:t>
            </a:r>
            <a:endParaRPr lang="en-US" altLang="zh-CN" b="1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r>
              <a:rPr lang="zh-CN" altLang="en-US" b="1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利用反对称性证明等式</a:t>
            </a:r>
            <a:endParaRPr lang="en-US" altLang="zh-CN" b="1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88024" y="3717032"/>
            <a:ext cx="3600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/>
              <a:t>例如：证明</a:t>
            </a:r>
            <a:r>
              <a:rPr lang="en-US" altLang="zh-CN" sz="2200" b="1" dirty="0"/>
              <a:t>L’</a:t>
            </a:r>
            <a:r>
              <a:rPr lang="zh-CN" altLang="en-US" sz="2200" b="1" dirty="0"/>
              <a:t>是</a:t>
            </a:r>
            <a:r>
              <a:rPr lang="en-US" altLang="zh-CN" sz="2200" b="1" dirty="0"/>
              <a:t>L</a:t>
            </a:r>
            <a:r>
              <a:rPr lang="zh-CN" altLang="en-US" sz="2200" b="1" dirty="0"/>
              <a:t>子格</a:t>
            </a:r>
            <a:endParaRPr lang="en-US" altLang="zh-CN" sz="2200" b="1" dirty="0">
              <a:solidFill>
                <a:srgbClr val="FF0000"/>
              </a:solidFill>
            </a:endParaRPr>
          </a:p>
          <a:p>
            <a:r>
              <a:rPr lang="zh-CN" altLang="en-US" sz="2200" b="1" dirty="0">
                <a:solidFill>
                  <a:srgbClr val="FF0000"/>
                </a:solidFill>
              </a:rPr>
              <a:t>运算要对</a:t>
            </a:r>
            <a:r>
              <a:rPr lang="en-US" altLang="zh-CN" sz="2200" b="1" dirty="0">
                <a:solidFill>
                  <a:srgbClr val="FF0000"/>
                </a:solidFill>
              </a:rPr>
              <a:t>L’</a:t>
            </a:r>
            <a:r>
              <a:rPr lang="zh-CN" altLang="en-US" sz="2200" b="1" dirty="0">
                <a:solidFill>
                  <a:srgbClr val="FF0000"/>
                </a:solidFill>
              </a:rPr>
              <a:t>封闭；是格</a:t>
            </a:r>
            <a:endParaRPr lang="en-US" altLang="zh-CN" sz="2200" b="1" dirty="0">
              <a:solidFill>
                <a:srgbClr val="FF0000"/>
              </a:solidFill>
            </a:endParaRPr>
          </a:p>
          <a:p>
            <a:pPr marL="457200" indent="-457200">
              <a:buAutoNum type="arabicParenBoth"/>
            </a:pPr>
            <a:r>
              <a:rPr lang="zh-CN" altLang="en-US" sz="2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偏序，有上下确界</a:t>
            </a:r>
            <a:endParaRPr lang="en-US" altLang="zh-CN" sz="22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457200" indent="-457200">
              <a:buAutoNum type="arabicParenBoth"/>
            </a:pPr>
            <a:r>
              <a:rPr lang="zh-CN" altLang="en-US" sz="2200" b="1" dirty="0">
                <a:solidFill>
                  <a:srgbClr val="7030A0"/>
                </a:solidFill>
              </a:rPr>
              <a:t>运算性质 </a:t>
            </a:r>
            <a:r>
              <a:rPr lang="en-US" altLang="zh-CN" sz="2200" b="1" dirty="0">
                <a:solidFill>
                  <a:srgbClr val="7030A0"/>
                </a:solidFill>
              </a:rPr>
              <a:t>★</a:t>
            </a:r>
          </a:p>
          <a:p>
            <a:pPr marL="457200" indent="-457200"/>
            <a:r>
              <a:rPr lang="en-US" altLang="zh-CN" sz="2200" b="1" dirty="0">
                <a:solidFill>
                  <a:srgbClr val="7030A0"/>
                </a:solidFill>
              </a:rPr>
              <a:t>       </a:t>
            </a:r>
            <a:r>
              <a:rPr lang="zh-CN" altLang="en-US" sz="2200" b="1" dirty="0">
                <a:solidFill>
                  <a:srgbClr val="7030A0"/>
                </a:solidFill>
              </a:rPr>
              <a:t>交换、结合、吸收</a:t>
            </a:r>
            <a:endParaRPr lang="en-US" altLang="zh-CN" sz="22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82047" y="2437960"/>
            <a:ext cx="7000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r>
              <a:rPr kumimoji="1" lang="zh-CN" altLang="en-US" sz="2400" b="1" dirty="0"/>
              <a:t>：</a:t>
            </a:r>
            <a:r>
              <a:rPr kumimoji="1" lang="en-US" altLang="zh-CN" sz="2400" b="1" dirty="0"/>
              <a:t>(</a:t>
            </a:r>
            <a:r>
              <a:rPr kumimoji="1" lang="en-US" altLang="zh-CN" sz="2400" b="1" dirty="0" err="1"/>
              <a:t>a∧b</a:t>
            </a:r>
            <a:r>
              <a:rPr kumimoji="1" lang="en-US" altLang="zh-CN" sz="2400" b="1" dirty="0"/>
              <a:t>)∨(</a:t>
            </a:r>
            <a:r>
              <a:rPr kumimoji="1" lang="en-US" altLang="zh-CN" sz="2400" b="1" dirty="0" err="1"/>
              <a:t>c∧d</a:t>
            </a:r>
            <a:r>
              <a:rPr kumimoji="1" lang="en-US" altLang="zh-CN" sz="2400" b="1" dirty="0"/>
              <a:t>) </a:t>
            </a:r>
            <a:r>
              <a:rPr kumimoji="1" lang="zh-CN" altLang="en-US" sz="2400" b="1" dirty="0"/>
              <a:t>≼</a:t>
            </a:r>
            <a:r>
              <a:rPr kumimoji="1" lang="en-US" altLang="zh-CN" sz="2400" b="1" dirty="0"/>
              <a:t> (</a:t>
            </a:r>
            <a:r>
              <a:rPr kumimoji="1" lang="en-US" altLang="zh-CN" sz="2400" b="1" dirty="0" err="1"/>
              <a:t>a∨c</a:t>
            </a:r>
            <a:r>
              <a:rPr kumimoji="1" lang="en-US" altLang="zh-CN" sz="2400" b="1" dirty="0"/>
              <a:t>)∧(</a:t>
            </a:r>
            <a:r>
              <a:rPr kumimoji="1" lang="en-US" altLang="zh-CN" sz="2400" b="1" dirty="0" err="1"/>
              <a:t>b∨d</a:t>
            </a:r>
            <a:r>
              <a:rPr kumimoji="1" lang="en-US" altLang="zh-CN" sz="2400" b="1" dirty="0"/>
              <a:t>)</a:t>
            </a:r>
            <a:endParaRPr kumimoji="1" lang="en-US" altLang="zh-C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3300547"/>
            <a:ext cx="7000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err="1"/>
              <a:t>a∧b</a:t>
            </a:r>
            <a:r>
              <a:rPr kumimoji="1" lang="en-US" altLang="zh-CN" sz="2400" b="1" dirty="0"/>
              <a:t> </a:t>
            </a:r>
            <a:r>
              <a:rPr kumimoji="1" lang="zh-CN" altLang="en-US" sz="2400" b="1" dirty="0"/>
              <a:t>≼</a:t>
            </a:r>
            <a:r>
              <a:rPr kumimoji="1" lang="en-US" altLang="zh-CN" sz="2400" b="1" dirty="0"/>
              <a:t> a</a:t>
            </a:r>
            <a:r>
              <a:rPr kumimoji="1" lang="zh-CN" altLang="en-US" sz="2400" b="1" dirty="0"/>
              <a:t> ≼</a:t>
            </a:r>
            <a:r>
              <a:rPr kumimoji="1" lang="en-US" altLang="zh-CN" sz="2400" b="1" dirty="0"/>
              <a:t> </a:t>
            </a:r>
            <a:r>
              <a:rPr kumimoji="1" lang="en-US" altLang="zh-CN" sz="2400" b="1" dirty="0" err="1"/>
              <a:t>a∨c</a:t>
            </a:r>
            <a:endParaRPr kumimoji="1" lang="en-US" altLang="zh-C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99468" y="3762188"/>
            <a:ext cx="2896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err="1"/>
              <a:t>a∧b</a:t>
            </a:r>
            <a:r>
              <a:rPr kumimoji="1" lang="en-US" altLang="zh-CN" sz="2400" b="1" dirty="0"/>
              <a:t> </a:t>
            </a:r>
            <a:r>
              <a:rPr kumimoji="1" lang="zh-CN" altLang="en-US" sz="2400" b="1" dirty="0"/>
              <a:t>≼</a:t>
            </a:r>
            <a:r>
              <a:rPr kumimoji="1" lang="en-US" altLang="zh-CN" sz="2400" b="1" dirty="0"/>
              <a:t> b</a:t>
            </a:r>
            <a:r>
              <a:rPr kumimoji="1" lang="zh-CN" altLang="en-US" sz="2400" b="1" dirty="0"/>
              <a:t> ≼</a:t>
            </a:r>
            <a:r>
              <a:rPr kumimoji="1" lang="en-US" altLang="zh-CN" sz="2400" b="1" dirty="0"/>
              <a:t> </a:t>
            </a:r>
            <a:r>
              <a:rPr kumimoji="1" lang="en-US" altLang="zh-CN" sz="2400" b="1" dirty="0" err="1"/>
              <a:t>b∨d</a:t>
            </a:r>
            <a:endParaRPr kumimoji="1" lang="en-US" altLang="zh-CN" b="1" dirty="0"/>
          </a:p>
        </p:txBody>
      </p:sp>
      <p:grpSp>
        <p:nvGrpSpPr>
          <p:cNvPr id="12" name="组合 11"/>
          <p:cNvGrpSpPr/>
          <p:nvPr/>
        </p:nvGrpSpPr>
        <p:grpSpPr>
          <a:xfrm>
            <a:off x="3563888" y="3516571"/>
            <a:ext cx="4392488" cy="576064"/>
            <a:chOff x="3275856" y="2348880"/>
            <a:chExt cx="3184500" cy="576064"/>
          </a:xfrm>
        </p:grpSpPr>
        <p:sp>
          <p:nvSpPr>
            <p:cNvPr id="8" name="右大括号 7"/>
            <p:cNvSpPr/>
            <p:nvPr/>
          </p:nvSpPr>
          <p:spPr>
            <a:xfrm>
              <a:off x="3275856" y="2348880"/>
              <a:ext cx="144016" cy="57606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63888" y="2391271"/>
              <a:ext cx="28964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b="1" dirty="0" err="1"/>
                <a:t>a∧b</a:t>
              </a:r>
              <a:r>
                <a:rPr kumimoji="1" lang="en-US" altLang="zh-CN" sz="2400" b="1" dirty="0"/>
                <a:t> </a:t>
              </a:r>
              <a:r>
                <a:rPr kumimoji="1" lang="zh-CN" altLang="en-US" sz="2400" b="1" dirty="0"/>
                <a:t>≼</a:t>
              </a:r>
              <a:r>
                <a:rPr kumimoji="1" lang="en-US" altLang="zh-CN" sz="2400" b="1" dirty="0"/>
                <a:t> (</a:t>
              </a:r>
              <a:r>
                <a:rPr kumimoji="1" lang="en-US" altLang="zh-CN" sz="2400" b="1" dirty="0" err="1"/>
                <a:t>a∨c</a:t>
              </a:r>
              <a:r>
                <a:rPr kumimoji="1" lang="en-US" altLang="zh-CN" sz="2400" b="1" dirty="0"/>
                <a:t>) ∧ (</a:t>
              </a:r>
              <a:r>
                <a:rPr kumimoji="1" lang="en-US" altLang="zh-CN" sz="2400" b="1" dirty="0" err="1"/>
                <a:t>b∨d</a:t>
              </a:r>
              <a:r>
                <a:rPr kumimoji="1" lang="en-US" altLang="zh-CN" sz="2400" b="1" dirty="0"/>
                <a:t>)</a:t>
              </a:r>
              <a:endParaRPr kumimoji="1" lang="en-US" altLang="zh-CN" b="1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83320" y="4452675"/>
            <a:ext cx="7017072" cy="923306"/>
            <a:chOff x="795288" y="3284984"/>
            <a:chExt cx="7017072" cy="923306"/>
          </a:xfrm>
        </p:grpSpPr>
        <p:sp>
          <p:nvSpPr>
            <p:cNvPr id="13" name="TextBox 12"/>
            <p:cNvSpPr txBox="1"/>
            <p:nvPr/>
          </p:nvSpPr>
          <p:spPr>
            <a:xfrm>
              <a:off x="811436" y="3284984"/>
              <a:ext cx="7000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b="1" dirty="0" err="1"/>
                <a:t>c∧d</a:t>
              </a:r>
              <a:r>
                <a:rPr kumimoji="1" lang="en-US" altLang="zh-CN" sz="2400" b="1" dirty="0"/>
                <a:t> </a:t>
              </a:r>
              <a:r>
                <a:rPr kumimoji="1" lang="zh-CN" altLang="en-US" sz="2400" b="1" dirty="0"/>
                <a:t>≼</a:t>
              </a:r>
              <a:r>
                <a:rPr kumimoji="1" lang="en-US" altLang="zh-CN" sz="2400" b="1" dirty="0"/>
                <a:t> c</a:t>
              </a:r>
              <a:r>
                <a:rPr kumimoji="1" lang="zh-CN" altLang="en-US" sz="2400" b="1" dirty="0"/>
                <a:t> ≼</a:t>
              </a:r>
              <a:r>
                <a:rPr kumimoji="1" lang="en-US" altLang="zh-CN" sz="2400" b="1" dirty="0"/>
                <a:t> </a:t>
              </a:r>
              <a:r>
                <a:rPr kumimoji="1" lang="en-US" altLang="zh-CN" sz="2400" b="1" dirty="0" err="1"/>
                <a:t>a∨c</a:t>
              </a:r>
              <a:endParaRPr kumimoji="1" lang="en-US" altLang="zh-CN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95288" y="3746625"/>
              <a:ext cx="28964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b="1" dirty="0" err="1"/>
                <a:t>c∧d</a:t>
              </a:r>
              <a:r>
                <a:rPr kumimoji="1" lang="en-US" altLang="zh-CN" sz="2400" b="1" dirty="0"/>
                <a:t> </a:t>
              </a:r>
              <a:r>
                <a:rPr kumimoji="1" lang="zh-CN" altLang="en-US" sz="2400" b="1" dirty="0"/>
                <a:t>≼</a:t>
              </a:r>
              <a:r>
                <a:rPr kumimoji="1" lang="en-US" altLang="zh-CN" sz="2400" b="1" dirty="0"/>
                <a:t> d</a:t>
              </a:r>
              <a:r>
                <a:rPr kumimoji="1" lang="zh-CN" altLang="en-US" sz="2400" b="1" dirty="0"/>
                <a:t> ≼</a:t>
              </a:r>
              <a:r>
                <a:rPr kumimoji="1" lang="en-US" altLang="zh-CN" sz="2400" b="1" dirty="0"/>
                <a:t> </a:t>
              </a:r>
              <a:r>
                <a:rPr kumimoji="1" lang="en-US" altLang="zh-CN" sz="2400" b="1" dirty="0" err="1"/>
                <a:t>b∨d</a:t>
              </a:r>
              <a:endParaRPr kumimoji="1" lang="en-US" altLang="zh-CN" b="1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3259708" y="3501008"/>
              <a:ext cx="4392488" cy="576064"/>
              <a:chOff x="3275856" y="2348880"/>
              <a:chExt cx="3184500" cy="576064"/>
            </a:xfrm>
          </p:grpSpPr>
          <p:sp>
            <p:nvSpPr>
              <p:cNvPr id="16" name="右大括号 15"/>
              <p:cNvSpPr/>
              <p:nvPr/>
            </p:nvSpPr>
            <p:spPr>
              <a:xfrm>
                <a:off x="3275856" y="2348880"/>
                <a:ext cx="144016" cy="576064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563888" y="2391271"/>
                <a:ext cx="28964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 err="1"/>
                  <a:t>c∧d</a:t>
                </a:r>
                <a:r>
                  <a:rPr kumimoji="1" lang="en-US" altLang="zh-CN" sz="2400" b="1" dirty="0"/>
                  <a:t> </a:t>
                </a:r>
                <a:r>
                  <a:rPr kumimoji="1" lang="zh-CN" altLang="en-US" sz="2400" b="1" dirty="0"/>
                  <a:t>≼</a:t>
                </a:r>
                <a:r>
                  <a:rPr kumimoji="1" lang="en-US" altLang="zh-CN" sz="2400" b="1" dirty="0"/>
                  <a:t> (</a:t>
                </a:r>
                <a:r>
                  <a:rPr kumimoji="1" lang="en-US" altLang="zh-CN" sz="2400" b="1" dirty="0" err="1"/>
                  <a:t>a∨c</a:t>
                </a:r>
                <a:r>
                  <a:rPr kumimoji="1" lang="en-US" altLang="zh-CN" sz="2400" b="1" dirty="0"/>
                  <a:t>) ∧ (</a:t>
                </a:r>
                <a:r>
                  <a:rPr kumimoji="1" lang="en-US" altLang="zh-CN" sz="2400" b="1" dirty="0" err="1"/>
                  <a:t>b∨d</a:t>
                </a:r>
                <a:r>
                  <a:rPr kumimoji="1" lang="en-US" altLang="zh-CN" sz="2400" b="1" dirty="0"/>
                  <a:t>)</a:t>
                </a:r>
                <a:endParaRPr kumimoji="1" lang="en-US" altLang="zh-CN" b="1" dirty="0"/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1080753" y="5935226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所以：</a:t>
            </a:r>
            <a:r>
              <a:rPr kumimoji="1" lang="en-US" altLang="zh-CN" sz="2400" b="1" dirty="0"/>
              <a:t>(</a:t>
            </a:r>
            <a:r>
              <a:rPr kumimoji="1" lang="en-US" altLang="zh-CN" sz="2400" b="1" dirty="0" err="1"/>
              <a:t>a∧b</a:t>
            </a:r>
            <a:r>
              <a:rPr kumimoji="1" lang="en-US" altLang="zh-CN" sz="2400" b="1" dirty="0"/>
              <a:t>)∨(</a:t>
            </a:r>
            <a:r>
              <a:rPr kumimoji="1" lang="en-US" altLang="zh-CN" sz="2400" b="1" dirty="0" err="1"/>
              <a:t>c∧d</a:t>
            </a:r>
            <a:r>
              <a:rPr kumimoji="1" lang="en-US" altLang="zh-CN" sz="2400" b="1" dirty="0"/>
              <a:t>) </a:t>
            </a:r>
            <a:r>
              <a:rPr kumimoji="1" lang="zh-CN" altLang="en-US" sz="2400" b="1" dirty="0"/>
              <a:t>≼</a:t>
            </a:r>
            <a:r>
              <a:rPr kumimoji="1" lang="en-US" altLang="zh-CN" sz="2400" b="1" dirty="0"/>
              <a:t> (</a:t>
            </a:r>
            <a:r>
              <a:rPr kumimoji="1" lang="en-US" altLang="zh-CN" sz="2400" b="1" dirty="0" err="1"/>
              <a:t>a∨c</a:t>
            </a:r>
            <a:r>
              <a:rPr kumimoji="1" lang="en-US" altLang="zh-CN" sz="2400" b="1" dirty="0"/>
              <a:t>)∧(</a:t>
            </a:r>
            <a:r>
              <a:rPr kumimoji="1" lang="en-US" altLang="zh-CN" sz="2400" b="1" dirty="0" err="1"/>
              <a:t>b∨d</a:t>
            </a:r>
            <a:r>
              <a:rPr kumimoji="1" lang="en-US" altLang="zh-CN" sz="2400" b="1" dirty="0"/>
              <a:t>)</a:t>
            </a:r>
            <a:endParaRPr kumimoji="1" lang="en-US" altLang="zh-CN" b="1" dirty="0"/>
          </a:p>
        </p:txBody>
      </p:sp>
      <p:sp>
        <p:nvSpPr>
          <p:cNvPr id="20" name="TextBox 6"/>
          <p:cNvSpPr txBox="1"/>
          <p:nvPr/>
        </p:nvSpPr>
        <p:spPr>
          <a:xfrm>
            <a:off x="939304" y="1706386"/>
            <a:ext cx="7000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ea typeface="黑体" panose="02010609060101010101" pitchFamily="49" charset="-122"/>
              </a:rPr>
              <a:t>格</a:t>
            </a:r>
            <a:r>
              <a:rPr kumimoji="1" lang="en-US" altLang="zh-CN" sz="2400" b="1" dirty="0">
                <a:ea typeface="黑体" panose="02010609060101010101" pitchFamily="49" charset="-122"/>
              </a:rPr>
              <a:t>&lt;L, ∧, ∨&gt;</a:t>
            </a:r>
            <a:r>
              <a:rPr kumimoji="1" lang="zh-CN" altLang="en-US" sz="2400" b="1" dirty="0">
                <a:ea typeface="黑体" panose="02010609060101010101" pitchFamily="49" charset="-122"/>
              </a:rPr>
              <a:t>，</a:t>
            </a:r>
            <a:r>
              <a:rPr kumimoji="1" lang="en-US" altLang="zh-CN" sz="2400" b="1" dirty="0">
                <a:ea typeface="黑体" panose="02010609060101010101" pitchFamily="49" charset="-122"/>
              </a:rPr>
              <a:t>a</a:t>
            </a:r>
            <a:r>
              <a:rPr kumimoji="1" lang="zh-CN" altLang="en-US" sz="2400" b="1" dirty="0">
                <a:ea typeface="黑体" panose="02010609060101010101" pitchFamily="49" charset="-122"/>
              </a:rPr>
              <a:t>和</a:t>
            </a:r>
            <a:r>
              <a:rPr kumimoji="1" lang="en-US" altLang="zh-CN" sz="2400" b="1" dirty="0">
                <a:ea typeface="黑体" panose="02010609060101010101" pitchFamily="49" charset="-122"/>
              </a:rPr>
              <a:t>b</a:t>
            </a:r>
            <a:r>
              <a:rPr kumimoji="1" lang="zh-CN" altLang="en-US" sz="2400" b="1" dirty="0">
                <a:ea typeface="黑体" panose="02010609060101010101" pitchFamily="49" charset="-122"/>
              </a:rPr>
              <a:t>是</a:t>
            </a:r>
            <a:r>
              <a:rPr kumimoji="1" lang="en-US" altLang="zh-CN" sz="2400" b="1" dirty="0">
                <a:ea typeface="黑体" panose="02010609060101010101" pitchFamily="49" charset="-122"/>
              </a:rPr>
              <a:t>L</a:t>
            </a:r>
            <a:r>
              <a:rPr kumimoji="1" lang="zh-CN" altLang="en-US" sz="2400" b="1" dirty="0">
                <a:ea typeface="黑体" panose="02010609060101010101" pitchFamily="49" charset="-122"/>
              </a:rPr>
              <a:t>中的任意两个元素</a:t>
            </a:r>
            <a:endParaRPr kumimoji="1" lang="en-US" altLang="zh-CN" sz="2400" b="1" dirty="0">
              <a:ea typeface="黑体" panose="02010609060101010101" pitchFamily="49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421196" y="368032"/>
            <a:ext cx="8229600" cy="1066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练习题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066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图的基本概念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8864" y="1772816"/>
            <a:ext cx="8229600" cy="4325112"/>
          </a:xfrm>
        </p:spPr>
        <p:txBody>
          <a:bodyPr/>
          <a:lstStyle/>
          <a:p>
            <a:r>
              <a:rPr lang="zh-CN" altLang="en-US" b="1" dirty="0">
                <a:latin typeface="SimHei" panose="02010609060101010101" pitchFamily="49" charset="-122"/>
                <a:ea typeface="SimHei" panose="02010609060101010101" pitchFamily="49" charset="-122"/>
              </a:rPr>
              <a:t>无向图、有向图、关联与相邻、简单图、完全图、正则图、子图、补图；握手定理与推论；图的同构</a:t>
            </a:r>
          </a:p>
          <a:p>
            <a:r>
              <a:rPr lang="zh-CN" altLang="en-US" b="1" dirty="0">
                <a:latin typeface="SimHei" panose="02010609060101010101" pitchFamily="49" charset="-122"/>
                <a:ea typeface="SimHei" panose="02010609060101010101" pitchFamily="49" charset="-122"/>
              </a:rPr>
              <a:t>通路与回路及其分类</a:t>
            </a:r>
          </a:p>
          <a:p>
            <a:r>
              <a:rPr lang="zh-CN" altLang="en-US" b="1" dirty="0">
                <a:latin typeface="SimHei" panose="02010609060101010101" pitchFamily="49" charset="-122"/>
                <a:ea typeface="SimHei" panose="02010609060101010101" pitchFamily="49" charset="-122"/>
              </a:rPr>
              <a:t>无向图的连通性与连通度，点割集，边割集</a:t>
            </a:r>
          </a:p>
          <a:p>
            <a:r>
              <a:rPr lang="zh-CN" altLang="en-US" b="1" dirty="0">
                <a:latin typeface="SimHei" panose="02010609060101010101" pitchFamily="49" charset="-122"/>
                <a:ea typeface="SimHei" panose="02010609060101010101" pitchFamily="49" charset="-122"/>
              </a:rPr>
              <a:t>有向图的连通性及其分类，判定定理，二部图判断定理</a:t>
            </a:r>
          </a:p>
          <a:p>
            <a:r>
              <a:rPr lang="zh-CN" altLang="en-US" b="1" dirty="0">
                <a:latin typeface="SimHei" panose="02010609060101010101" pitchFamily="49" charset="-122"/>
                <a:ea typeface="SimHei" panose="02010609060101010101" pitchFamily="49" charset="-122"/>
              </a:rPr>
              <a:t>图的矩阵表示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848" y="1700808"/>
            <a:ext cx="8229600" cy="432511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>
                <a:latin typeface="SimHei" panose="02010609060101010101" pitchFamily="49" charset="-122"/>
                <a:ea typeface="SimHei" panose="02010609060101010101" pitchFamily="49" charset="-122"/>
              </a:rPr>
              <a:t>深刻理解</a:t>
            </a:r>
            <a:r>
              <a:rPr lang="zh-CN" altLang="en-US" b="1" dirty="0">
                <a:solidFill>
                  <a:srgbClr val="7030A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握手定理及推论</a:t>
            </a:r>
            <a:r>
              <a:rPr lang="zh-CN" altLang="en-US" b="1" dirty="0">
                <a:latin typeface="SimHei" panose="02010609060101010101" pitchFamily="49" charset="-122"/>
                <a:ea typeface="SimHei" panose="02010609060101010101" pitchFamily="49" charset="-122"/>
              </a:rPr>
              <a:t>的内容并能灵活地应用它们。给出度数列，能判断是否可</a:t>
            </a:r>
            <a:r>
              <a:rPr lang="en-US" altLang="zh-CN" b="1" dirty="0"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lang="zh-CN" altLang="en-US" b="1" dirty="0">
                <a:latin typeface="SimHei" panose="02010609060101010101" pitchFamily="49" charset="-122"/>
                <a:ea typeface="SimHei" panose="02010609060101010101" pitchFamily="49" charset="-122"/>
              </a:rPr>
              <a:t>简单</a:t>
            </a:r>
            <a:r>
              <a:rPr lang="en-US" altLang="zh-CN" b="1" dirty="0">
                <a:latin typeface="SimHei" panose="02010609060101010101" pitchFamily="49" charset="-122"/>
                <a:ea typeface="SimHei" panose="02010609060101010101" pitchFamily="49" charset="-122"/>
              </a:rPr>
              <a:t>)</a:t>
            </a:r>
            <a:r>
              <a:rPr lang="zh-CN" altLang="en-US" b="1" dirty="0">
                <a:latin typeface="SimHei" panose="02010609060101010101" pitchFamily="49" charset="-122"/>
                <a:ea typeface="SimHei" panose="02010609060101010101" pitchFamily="49" charset="-122"/>
              </a:rPr>
              <a:t>图化</a:t>
            </a:r>
          </a:p>
          <a:p>
            <a:r>
              <a:rPr lang="zh-CN" altLang="en-US" b="1" dirty="0">
                <a:latin typeface="SimHei" panose="02010609060101010101" pitchFamily="49" charset="-122"/>
                <a:ea typeface="SimHei" panose="02010609060101010101" pitchFamily="49" charset="-122"/>
              </a:rPr>
              <a:t>深刻理解图同构、简单图、完全图、正则图、子图、补图、二部图的概念以及它们的性质及相互之间的关系。</a:t>
            </a:r>
          </a:p>
          <a:p>
            <a:r>
              <a:rPr lang="zh-CN" altLang="en-US" b="1" dirty="0">
                <a:latin typeface="SimHei" panose="02010609060101010101" pitchFamily="49" charset="-122"/>
                <a:ea typeface="SimHei" panose="02010609060101010101" pitchFamily="49" charset="-122"/>
              </a:rPr>
              <a:t>掌握通路与回路的定义、分类及表示法</a:t>
            </a:r>
          </a:p>
          <a:p>
            <a:r>
              <a:rPr lang="zh-CN" altLang="en-US" b="1" dirty="0">
                <a:latin typeface="SimHei" panose="02010609060101010101" pitchFamily="49" charset="-122"/>
                <a:ea typeface="SimHei" panose="02010609060101010101" pitchFamily="49" charset="-122"/>
              </a:rPr>
              <a:t>深刻理解与无向图连通性、连通度有关的诸多概念，判别有向图连通性的类型</a:t>
            </a:r>
            <a:endParaRPr lang="en-US" altLang="zh-CN" b="1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b="1" dirty="0">
                <a:latin typeface="SimHei" panose="02010609060101010101" pitchFamily="49" charset="-122"/>
                <a:ea typeface="SimHei" panose="02010609060101010101" pitchFamily="49" charset="-122"/>
              </a:rPr>
              <a:t>深刻理解并会利用极大路径证明相关问题</a:t>
            </a:r>
          </a:p>
          <a:p>
            <a:r>
              <a:rPr lang="zh-CN" altLang="en-US" b="1" dirty="0">
                <a:latin typeface="SimHei" panose="02010609060101010101" pitchFamily="49" charset="-122"/>
                <a:ea typeface="SimHei" panose="02010609060101010101" pitchFamily="49" charset="-122"/>
              </a:rPr>
              <a:t>深刻掌握用</a:t>
            </a:r>
            <a:r>
              <a:rPr lang="zh-CN" altLang="en-US" b="1" dirty="0">
                <a:solidFill>
                  <a:srgbClr val="7030A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邻接矩阵及其幂</a:t>
            </a:r>
            <a:r>
              <a:rPr lang="zh-CN" altLang="en-US" b="1" dirty="0">
                <a:latin typeface="SimHei" panose="02010609060101010101" pitchFamily="49" charset="-122"/>
                <a:ea typeface="SimHei" panose="02010609060101010101" pitchFamily="49" charset="-122"/>
              </a:rPr>
              <a:t>求有向图中通路与回路数的方法，会求可达矩阵 。</a:t>
            </a:r>
          </a:p>
          <a:p>
            <a:endParaRPr lang="zh-CN" altLang="en-US" b="1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066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图的基本概念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57224" y="1988840"/>
            <a:ext cx="66671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ea typeface="黑体" panose="02010609060101010101" pitchFamily="49" charset="-122"/>
              </a:rPr>
              <a:t>设</a:t>
            </a:r>
            <a:r>
              <a:rPr lang="en-US" sz="2400" b="1" dirty="0">
                <a:ea typeface="黑体" panose="02010609060101010101" pitchFamily="49" charset="-122"/>
              </a:rPr>
              <a:t>G</a:t>
            </a:r>
            <a:r>
              <a:rPr lang="zh-CN" altLang="en-US" sz="2400" b="1" dirty="0">
                <a:ea typeface="黑体" panose="02010609060101010101" pitchFamily="49" charset="-122"/>
              </a:rPr>
              <a:t>是无向简单图，</a:t>
            </a:r>
            <a:r>
              <a:rPr lang="el-GR" altLang="zh-CN" sz="2400" b="1" dirty="0">
                <a:ea typeface="黑体" panose="02010609060101010101" pitchFamily="49" charset="-122"/>
                <a:cs typeface="Arial Unicode MS"/>
              </a:rPr>
              <a:t>δ</a:t>
            </a:r>
            <a:r>
              <a:rPr lang="en-US" altLang="zh-CN" sz="2400" b="1" dirty="0">
                <a:ea typeface="黑体" panose="02010609060101010101" pitchFamily="49" charset="-122"/>
                <a:cs typeface="Arial Unicode MS"/>
              </a:rPr>
              <a:t>(G)≥2</a:t>
            </a:r>
            <a:r>
              <a:rPr lang="en-US" sz="2400" b="1" dirty="0"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ea typeface="黑体" panose="02010609060101010101" pitchFamily="49" charset="-122"/>
              </a:rPr>
              <a:t>，则</a:t>
            </a:r>
            <a:r>
              <a:rPr lang="en-US" sz="2400" b="1" dirty="0">
                <a:ea typeface="黑体" panose="02010609060101010101" pitchFamily="49" charset="-122"/>
              </a:rPr>
              <a:t>G</a:t>
            </a:r>
            <a:r>
              <a:rPr lang="zh-CN" altLang="en-US" sz="2400" b="1" dirty="0">
                <a:ea typeface="黑体" panose="02010609060101010101" pitchFamily="49" charset="-122"/>
              </a:rPr>
              <a:t>中一定存在长度大于或等于（</a:t>
            </a:r>
            <a:r>
              <a:rPr lang="en-US" sz="2400" b="1" dirty="0">
                <a:ea typeface="黑体" panose="02010609060101010101" pitchFamily="49" charset="-122"/>
              </a:rPr>
              <a:t>    </a:t>
            </a:r>
            <a:r>
              <a:rPr lang="zh-CN" altLang="en-US" sz="2400" b="1" dirty="0">
                <a:ea typeface="黑体" panose="02010609060101010101" pitchFamily="49" charset="-122"/>
              </a:rPr>
              <a:t>）的圈。</a:t>
            </a:r>
            <a:endParaRPr lang="en-US" altLang="zh-CN" sz="2400" b="1" dirty="0">
              <a:ea typeface="黑体" panose="02010609060101010101" pitchFamily="49" charset="-122"/>
            </a:endParaRPr>
          </a:p>
          <a:p>
            <a:endParaRPr lang="en-US" altLang="zh-CN" sz="2400" b="1" dirty="0">
              <a:ea typeface="黑体" panose="02010609060101010101" pitchFamily="49" charset="-122"/>
            </a:endParaRPr>
          </a:p>
          <a:p>
            <a:r>
              <a:rPr lang="en-US" altLang="zh-CN" sz="2400" b="1" dirty="0">
                <a:ea typeface="黑体" panose="02010609060101010101" pitchFamily="49" charset="-122"/>
              </a:rPr>
              <a:t>A. </a:t>
            </a:r>
            <a:r>
              <a:rPr lang="el-GR" altLang="zh-CN" sz="2400" b="1" dirty="0">
                <a:ea typeface="黑体" panose="02010609060101010101" pitchFamily="49" charset="-122"/>
                <a:cs typeface="Arial Unicode MS"/>
              </a:rPr>
              <a:t>δ</a:t>
            </a:r>
            <a:r>
              <a:rPr lang="en-US" altLang="zh-CN" sz="2400" b="1" dirty="0">
                <a:ea typeface="黑体" panose="02010609060101010101" pitchFamily="49" charset="-122"/>
                <a:cs typeface="Arial Unicode MS"/>
              </a:rPr>
              <a:t>(G)</a:t>
            </a:r>
          </a:p>
          <a:p>
            <a:r>
              <a:rPr lang="en-US" altLang="zh-CN" sz="2400" b="1" dirty="0">
                <a:ea typeface="黑体" panose="02010609060101010101" pitchFamily="49" charset="-122"/>
                <a:cs typeface="Arial Unicode MS"/>
              </a:rPr>
              <a:t>B. </a:t>
            </a:r>
            <a:r>
              <a:rPr lang="el-GR" altLang="zh-CN" sz="2400" b="1" dirty="0">
                <a:ea typeface="黑体" panose="02010609060101010101" pitchFamily="49" charset="-122"/>
                <a:cs typeface="Arial Unicode MS"/>
              </a:rPr>
              <a:t>δ</a:t>
            </a:r>
            <a:r>
              <a:rPr lang="en-US" altLang="zh-CN" sz="2400" b="1" dirty="0">
                <a:ea typeface="黑体" panose="02010609060101010101" pitchFamily="49" charset="-122"/>
                <a:cs typeface="Arial Unicode MS"/>
              </a:rPr>
              <a:t>(G)+1</a:t>
            </a:r>
          </a:p>
          <a:p>
            <a:r>
              <a:rPr lang="en-US" altLang="zh-CN" sz="2400" b="1" dirty="0">
                <a:ea typeface="黑体" panose="02010609060101010101" pitchFamily="49" charset="-122"/>
                <a:cs typeface="Arial Unicode MS"/>
              </a:rPr>
              <a:t>C. </a:t>
            </a:r>
            <a:r>
              <a:rPr lang="el-GR" altLang="zh-CN" sz="2400" b="1" dirty="0">
                <a:ea typeface="黑体" panose="02010609060101010101" pitchFamily="49" charset="-122"/>
                <a:cs typeface="Arial Unicode MS"/>
              </a:rPr>
              <a:t>δ</a:t>
            </a:r>
            <a:r>
              <a:rPr lang="en-US" altLang="zh-CN" sz="2400" b="1" dirty="0">
                <a:ea typeface="黑体" panose="02010609060101010101" pitchFamily="49" charset="-122"/>
                <a:cs typeface="Arial Unicode MS"/>
              </a:rPr>
              <a:t>(G)+2</a:t>
            </a:r>
          </a:p>
          <a:p>
            <a:r>
              <a:rPr lang="en-US" altLang="zh-CN" sz="2400" b="1" dirty="0">
                <a:ea typeface="黑体" panose="02010609060101010101" pitchFamily="49" charset="-122"/>
                <a:cs typeface="Arial Unicode MS"/>
              </a:rPr>
              <a:t>D. </a:t>
            </a:r>
            <a:r>
              <a:rPr lang="el-GR" altLang="zh-CN" sz="2400" b="1" dirty="0">
                <a:ea typeface="黑体" panose="02010609060101010101" pitchFamily="49" charset="-122"/>
                <a:cs typeface="Arial Unicode MS"/>
              </a:rPr>
              <a:t>δ</a:t>
            </a:r>
            <a:r>
              <a:rPr lang="en-US" altLang="zh-CN" sz="2400" b="1" dirty="0">
                <a:ea typeface="黑体" panose="02010609060101010101" pitchFamily="49" charset="-122"/>
                <a:cs typeface="Arial Unicode MS"/>
              </a:rPr>
              <a:t>(G)+3</a:t>
            </a:r>
            <a:endParaRPr lang="en-US" altLang="zh-CN" sz="2400" b="1" dirty="0"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1600" y="5157192"/>
            <a:ext cx="73581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ea typeface="黑体" panose="02010609060101010101" pitchFamily="49" charset="-122"/>
              </a:rPr>
              <a:t>有向图</a:t>
            </a:r>
            <a:r>
              <a:rPr lang="en-US" sz="2400" b="1" dirty="0">
                <a:ea typeface="黑体" panose="02010609060101010101" pitchFamily="49" charset="-122"/>
              </a:rPr>
              <a:t>D</a:t>
            </a:r>
            <a:r>
              <a:rPr lang="zh-CN" altLang="en-US" sz="2400" b="1" dirty="0">
                <a:ea typeface="黑体" panose="02010609060101010101" pitchFamily="49" charset="-122"/>
              </a:rPr>
              <a:t>是单向连通的当且仅当</a:t>
            </a:r>
            <a:r>
              <a:rPr lang="en-US" sz="2400" b="1" dirty="0">
                <a:ea typeface="黑体" panose="02010609060101010101" pitchFamily="49" charset="-122"/>
              </a:rPr>
              <a:t>D</a:t>
            </a:r>
            <a:r>
              <a:rPr lang="zh-CN" altLang="en-US" sz="2400" b="1" dirty="0">
                <a:ea typeface="黑体" panose="02010609060101010101" pitchFamily="49" charset="-122"/>
              </a:rPr>
              <a:t>中存在</a:t>
            </a:r>
            <a:r>
              <a:rPr lang="en-US" sz="2400" b="1" u="sng" dirty="0">
                <a:ea typeface="黑体" panose="02010609060101010101" pitchFamily="49" charset="-122"/>
              </a:rPr>
              <a:t>            </a:t>
            </a:r>
            <a:r>
              <a:rPr lang="zh-CN" altLang="en-US" sz="2400" b="1" dirty="0"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066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练习题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68032"/>
            <a:ext cx="8229600" cy="1066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欧拉图与哈密顿图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052" y="1916832"/>
            <a:ext cx="8229600" cy="4325112"/>
          </a:xfrm>
        </p:spPr>
        <p:txBody>
          <a:bodyPr/>
          <a:lstStyle/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欧拉通路、欧拉回路、欧拉图、半欧拉图及其判别法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哈密顿通路、哈密顿回路、哈密顿图、半哈密顿图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带权</a:t>
            </a:r>
            <a:r>
              <a:rPr lang="zh-CN" altLang="en-US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图</a:t>
            </a:r>
            <a:endParaRPr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855" y="482342"/>
            <a:ext cx="8229600" cy="1066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考试形式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325112"/>
          </a:xfrm>
        </p:spPr>
        <p:txBody>
          <a:bodyPr/>
          <a:lstStyle/>
          <a:p>
            <a:r>
              <a:rPr lang="zh-CN" altLang="en-US" sz="3000" dirty="0">
                <a:latin typeface="Georgia" panose="02040502050405020303" pitchFamily="18" charset="0"/>
                <a:ea typeface="Adobe 黑体 Std R" panose="020B0400000000000000" pitchFamily="34" charset="-122"/>
              </a:rPr>
              <a:t>闭卷　考试时间</a:t>
            </a:r>
            <a:r>
              <a:rPr lang="en-US" altLang="zh-CN" sz="3000" dirty="0">
                <a:latin typeface="Georgia" panose="02040502050405020303" pitchFamily="18" charset="0"/>
                <a:ea typeface="Adobe 黑体 Std R" panose="020B0400000000000000" pitchFamily="34" charset="-122"/>
              </a:rPr>
              <a:t>120</a:t>
            </a:r>
            <a:r>
              <a:rPr lang="zh-CN" altLang="en-US" sz="3000" dirty="0">
                <a:latin typeface="Georgia" panose="02040502050405020303" pitchFamily="18" charset="0"/>
                <a:ea typeface="Adobe 黑体 Std R" panose="020B0400000000000000" pitchFamily="34" charset="-122"/>
              </a:rPr>
              <a:t>分钟</a:t>
            </a:r>
            <a:endParaRPr lang="en-US" altLang="zh-CN" sz="3000" dirty="0">
              <a:latin typeface="Georgia" panose="02040502050405020303" pitchFamily="18" charset="0"/>
              <a:ea typeface="Adobe 黑体 Std R" panose="020B0400000000000000" pitchFamily="34" charset="-122"/>
            </a:endParaRPr>
          </a:p>
          <a:p>
            <a:r>
              <a:rPr lang="zh-CN" altLang="en-US" sz="3000" dirty="0">
                <a:latin typeface="Georgia" panose="02040502050405020303" pitchFamily="18" charset="0"/>
                <a:ea typeface="Adobe 黑体 Std R" panose="020B0400000000000000" pitchFamily="34" charset="-122"/>
              </a:rPr>
              <a:t>选择题</a:t>
            </a:r>
            <a:r>
              <a:rPr lang="en-US" altLang="zh-CN" sz="3000" dirty="0">
                <a:latin typeface="Georgia" panose="02040502050405020303" pitchFamily="18" charset="0"/>
                <a:ea typeface="Adobe 黑体 Std R" panose="020B0400000000000000" pitchFamily="34" charset="-122"/>
              </a:rPr>
              <a:t>	 </a:t>
            </a:r>
          </a:p>
          <a:p>
            <a:r>
              <a:rPr lang="zh-CN" altLang="en-US" sz="3000" dirty="0">
                <a:latin typeface="Georgia" panose="02040502050405020303" pitchFamily="18" charset="0"/>
                <a:ea typeface="Adobe 黑体 Std R" panose="020B0400000000000000" pitchFamily="34" charset="-122"/>
              </a:rPr>
              <a:t>填空题</a:t>
            </a:r>
            <a:r>
              <a:rPr lang="en-US" altLang="zh-CN" sz="3000" dirty="0">
                <a:latin typeface="Georgia" panose="02040502050405020303" pitchFamily="18" charset="0"/>
                <a:ea typeface="Adobe 黑体 Std R" panose="020B0400000000000000" pitchFamily="34" charset="-122"/>
              </a:rPr>
              <a:t>	 </a:t>
            </a:r>
          </a:p>
          <a:p>
            <a:r>
              <a:rPr lang="zh-CN" altLang="en-US" sz="3000" dirty="0">
                <a:latin typeface="Georgia" panose="02040502050405020303" pitchFamily="18" charset="0"/>
                <a:ea typeface="Adobe 黑体 Std R" panose="020B0400000000000000" pitchFamily="34" charset="-122"/>
              </a:rPr>
              <a:t>解析题</a:t>
            </a:r>
            <a:r>
              <a:rPr lang="en-US" altLang="zh-CN" sz="3000" dirty="0">
                <a:latin typeface="Georgia" panose="02040502050405020303" pitchFamily="18" charset="0"/>
                <a:ea typeface="Adobe 黑体 Std R" panose="020B0400000000000000" pitchFamily="34" charset="-122"/>
              </a:rPr>
              <a:t>	 </a:t>
            </a:r>
          </a:p>
          <a:p>
            <a:pPr lvl="1"/>
            <a:r>
              <a:rPr lang="zh-CN" altLang="en-US" sz="3000" dirty="0">
                <a:solidFill>
                  <a:schemeClr val="tx1"/>
                </a:solidFill>
                <a:latin typeface="Georgia" panose="02040502050405020303" pitchFamily="18" charset="0"/>
                <a:ea typeface="Adobe 黑体 Std R" panose="020B0400000000000000" pitchFamily="34" charset="-122"/>
              </a:rPr>
              <a:t>证明题</a:t>
            </a:r>
            <a:endParaRPr lang="en-US" altLang="zh-CN" sz="3000" dirty="0">
              <a:solidFill>
                <a:schemeClr val="tx1"/>
              </a:solidFill>
              <a:latin typeface="Georgia" panose="02040502050405020303" pitchFamily="18" charset="0"/>
              <a:ea typeface="Adobe 黑体 Std R" panose="020B0400000000000000" pitchFamily="34" charset="-122"/>
            </a:endParaRPr>
          </a:p>
          <a:p>
            <a:pPr lvl="1"/>
            <a:r>
              <a:rPr lang="zh-CN" altLang="en-US" sz="3000" dirty="0">
                <a:solidFill>
                  <a:schemeClr val="tx1"/>
                </a:solidFill>
                <a:latin typeface="Georgia" panose="02040502050405020303" pitchFamily="18" charset="0"/>
                <a:ea typeface="Adobe 黑体 Std R" panose="020B0400000000000000" pitchFamily="34" charset="-122"/>
              </a:rPr>
              <a:t>计算题</a:t>
            </a:r>
            <a:endParaRPr lang="en-US" altLang="zh-CN" sz="3000" dirty="0">
              <a:solidFill>
                <a:schemeClr val="tx1"/>
              </a:solidFill>
              <a:latin typeface="Georgia" panose="02040502050405020303" pitchFamily="18" charset="0"/>
              <a:ea typeface="Adobe 黑体 Std R" panose="020B0400000000000000" pitchFamily="34" charset="-122"/>
            </a:endParaRPr>
          </a:p>
          <a:p>
            <a:endParaRPr lang="zh-CN" altLang="en-US" dirty="0"/>
          </a:p>
        </p:txBody>
      </p:sp>
      <p:sp>
        <p:nvSpPr>
          <p:cNvPr id="4" name="右大括号 3"/>
          <p:cNvSpPr/>
          <p:nvPr/>
        </p:nvSpPr>
        <p:spPr>
          <a:xfrm>
            <a:off x="2267744" y="2420888"/>
            <a:ext cx="360040" cy="72008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798450" y="2550095"/>
            <a:ext cx="1696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20</a:t>
            </a:r>
            <a:r>
              <a:rPr lang="zh-CN" altLang="en-US" sz="2400" dirty="0"/>
              <a:t>分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325112"/>
          </a:xfrm>
        </p:spPr>
        <p:txBody>
          <a:bodyPr/>
          <a:lstStyle/>
          <a:p>
            <a:r>
              <a:rPr lang="zh-CN" altLang="en-US" dirty="0">
                <a:ea typeface="SimHei" panose="02010609060101010101" pitchFamily="49" charset="-122"/>
              </a:rPr>
              <a:t>深刻理解欧拉图、半欧拉图的定义及判别定理，及其证明过程。理解</a:t>
            </a:r>
            <a:r>
              <a:rPr lang="en-US" altLang="zh-CN" dirty="0" err="1">
                <a:ea typeface="SimHei" panose="02010609060101010101" pitchFamily="49" charset="-122"/>
              </a:rPr>
              <a:t>Fleury</a:t>
            </a:r>
            <a:r>
              <a:rPr lang="zh-CN" altLang="en-US" dirty="0">
                <a:ea typeface="SimHei" panose="02010609060101010101" pitchFamily="49" charset="-122"/>
              </a:rPr>
              <a:t>算法过程</a:t>
            </a:r>
            <a:r>
              <a:rPr lang="en-US" altLang="zh-CN" dirty="0">
                <a:ea typeface="SimHei" panose="02010609060101010101" pitchFamily="49" charset="-122"/>
              </a:rPr>
              <a:t>.</a:t>
            </a:r>
            <a:endParaRPr lang="zh-CN" altLang="en-US" dirty="0">
              <a:ea typeface="SimHei" panose="02010609060101010101" pitchFamily="49" charset="-122"/>
            </a:endParaRPr>
          </a:p>
          <a:p>
            <a:r>
              <a:rPr lang="zh-CN" altLang="en-US" dirty="0">
                <a:ea typeface="SimHei" panose="02010609060101010101" pitchFamily="49" charset="-122"/>
              </a:rPr>
              <a:t>深刻理解哈密顿图、半哈密顿图的定义</a:t>
            </a:r>
            <a:r>
              <a:rPr lang="en-US" altLang="zh-CN" dirty="0">
                <a:ea typeface="SimHei" panose="02010609060101010101" pitchFamily="49" charset="-122"/>
              </a:rPr>
              <a:t>. </a:t>
            </a:r>
          </a:p>
          <a:p>
            <a:r>
              <a:rPr lang="zh-CN" altLang="en-US" dirty="0">
                <a:ea typeface="SimHei" panose="02010609060101010101" pitchFamily="49" charset="-122"/>
              </a:rPr>
              <a:t>深刻理解哈密顿图的必要条件，充分条件的证明</a:t>
            </a:r>
            <a:endParaRPr lang="en-US" altLang="zh-CN" dirty="0">
              <a:ea typeface="SimHei" panose="02010609060101010101" pitchFamily="49" charset="-122"/>
            </a:endParaRPr>
          </a:p>
          <a:p>
            <a:r>
              <a:rPr lang="zh-CN" altLang="en-US" dirty="0">
                <a:ea typeface="SimHei" panose="02010609060101010101" pitchFamily="49" charset="-122"/>
              </a:rPr>
              <a:t>会用哈密顿图的必要条件判断给定的图不是哈密顿图</a:t>
            </a:r>
            <a:r>
              <a:rPr lang="en-US" altLang="zh-CN" dirty="0">
                <a:ea typeface="SimHei" panose="02010609060101010101" pitchFamily="49" charset="-122"/>
              </a:rPr>
              <a:t>. </a:t>
            </a:r>
            <a:r>
              <a:rPr lang="zh-CN" altLang="en-US" dirty="0">
                <a:ea typeface="SimHei" panose="02010609060101010101" pitchFamily="49" charset="-122"/>
              </a:rPr>
              <a:t>会用充分条件证明给定的图是哈密顿图。</a:t>
            </a:r>
            <a:endParaRPr lang="en-US" altLang="zh-CN" dirty="0">
              <a:ea typeface="SimHei" panose="02010609060101010101" pitchFamily="49" charset="-122"/>
            </a:endParaRPr>
          </a:p>
          <a:p>
            <a:endParaRPr lang="zh-CN" altLang="en-US" dirty="0">
              <a:ea typeface="SimHei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37410" y="381246"/>
            <a:ext cx="8229600" cy="1066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欧拉图与哈密顿图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325112"/>
          </a:xfrm>
        </p:spPr>
        <p:txBody>
          <a:bodyPr/>
          <a:lstStyle/>
          <a:p>
            <a:pPr>
              <a:buNone/>
            </a:pPr>
            <a:endParaRPr lang="zh-CN" altLang="en-US" dirty="0"/>
          </a:p>
          <a:p>
            <a:r>
              <a:rPr lang="zh-CN" altLang="en-US" b="1" dirty="0">
                <a:ea typeface="黑体" panose="02010609060101010101" pitchFamily="49" charset="-122"/>
              </a:rPr>
              <a:t>两个数字</a:t>
            </a:r>
            <a:r>
              <a:rPr lang="en-US" altLang="zh-CN" b="1" dirty="0" err="1">
                <a:ea typeface="黑体" panose="02010609060101010101" pitchFamily="49" charset="-122"/>
              </a:rPr>
              <a:t>r,s</a:t>
            </a:r>
            <a:r>
              <a:rPr lang="zh-CN" altLang="en-US" b="1" dirty="0">
                <a:ea typeface="黑体" panose="02010609060101010101" pitchFamily="49" charset="-122"/>
              </a:rPr>
              <a:t>分别为</a:t>
            </a:r>
            <a:r>
              <a:rPr lang="en-US" altLang="zh-CN" b="1" dirty="0">
                <a:ea typeface="黑体" panose="02010609060101010101" pitchFamily="49" charset="-122"/>
              </a:rPr>
              <a:t>________,</a:t>
            </a:r>
            <a:r>
              <a:rPr lang="zh-CN" altLang="en-US" b="1" dirty="0">
                <a:ea typeface="黑体" panose="02010609060101010101" pitchFamily="49" charset="-122"/>
              </a:rPr>
              <a:t>可以使完全二部图</a:t>
            </a:r>
            <a:r>
              <a:rPr lang="en-US" altLang="zh-CN" b="1" dirty="0" err="1">
                <a:ea typeface="黑体" panose="02010609060101010101" pitchFamily="49" charset="-122"/>
              </a:rPr>
              <a:t>K</a:t>
            </a:r>
            <a:r>
              <a:rPr lang="en-US" altLang="zh-CN" b="1" baseline="-25000" dirty="0" err="1">
                <a:ea typeface="黑体" panose="02010609060101010101" pitchFamily="49" charset="-122"/>
              </a:rPr>
              <a:t>r,s</a:t>
            </a:r>
            <a:r>
              <a:rPr lang="en-US" altLang="zh-CN" b="1" dirty="0">
                <a:ea typeface="黑体" panose="02010609060101010101" pitchFamily="49" charset="-122"/>
              </a:rPr>
              <a:t> </a:t>
            </a:r>
            <a:r>
              <a:rPr lang="zh-CN" altLang="en-US" b="1" dirty="0">
                <a:ea typeface="黑体" panose="02010609060101010101" pitchFamily="49" charset="-122"/>
              </a:rPr>
              <a:t>为欧拉图。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62258" y="4010194"/>
            <a:ext cx="8358214" cy="642942"/>
            <a:chOff x="318242" y="4082202"/>
            <a:chExt cx="8358214" cy="642942"/>
          </a:xfrm>
        </p:grpSpPr>
        <p:sp>
          <p:nvSpPr>
            <p:cNvPr id="5" name="Rectangle 5" descr="新闻纸"/>
            <p:cNvSpPr>
              <a:spLocks noChangeArrowheads="1"/>
            </p:cNvSpPr>
            <p:nvPr/>
          </p:nvSpPr>
          <p:spPr bwMode="auto">
            <a:xfrm>
              <a:off x="318242" y="4082202"/>
              <a:ext cx="8358214" cy="642942"/>
            </a:xfrm>
            <a:prstGeom prst="rect">
              <a:avLst/>
            </a:prstGeom>
            <a:blipFill dpi="0" rotWithShape="1">
              <a:blip r:embed="rId2" cstate="print"/>
              <a:srcRect/>
              <a:tile tx="0" ty="0" sx="100000" sy="100000" flip="none" algn="tl"/>
            </a:blipFill>
            <a:ln w="9525">
              <a:solidFill>
                <a:srgbClr val="C0C0C0"/>
              </a:solidFill>
              <a:miter lim="800000"/>
              <a:headEnd/>
              <a:tailEnd/>
            </a:ln>
            <a:effectLst>
              <a:outerShdw blurRad="63500" dist="63500" dir="2700000" algn="ctr" rotWithShape="0">
                <a:schemeClr val="tx1">
                  <a:lumMod val="75000"/>
                  <a:lumOff val="25000"/>
                </a:schemeClr>
              </a:outerShdw>
            </a:effectLst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6" name="Rectangle 3"/>
            <p:cNvSpPr txBox="1">
              <a:spLocks noChangeArrowheads="1"/>
            </p:cNvSpPr>
            <p:nvPr/>
          </p:nvSpPr>
          <p:spPr>
            <a:xfrm>
              <a:off x="389648" y="4153652"/>
              <a:ext cx="1357322" cy="428616"/>
            </a:xfrm>
            <a:prstGeom prst="rect">
              <a:avLst/>
            </a:prstGeom>
          </p:spPr>
          <p:txBody>
            <a:bodyPr/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zh-CN" altLang="en-US" sz="2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定理 </a:t>
              </a:r>
              <a:r>
                <a:rPr kumimoji="0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15</a:t>
              </a:r>
              <a:r>
                <a:rPr lang="en-US" altLang="zh-CN" sz="2200" b="1"/>
                <a:t>.</a:t>
              </a:r>
              <a:r>
                <a:rPr kumimoji="0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1</a:t>
              </a:r>
              <a:endPara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818408" y="4174278"/>
              <a:ext cx="678661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2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无向图</a:t>
              </a:r>
              <a:r>
                <a:rPr lang="en-US" altLang="zh-CN" sz="22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G</a:t>
              </a:r>
              <a:r>
                <a:rPr lang="zh-CN" altLang="en-US" sz="22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是欧拉图当且仅当</a:t>
              </a:r>
              <a:r>
                <a:rPr lang="en-US" altLang="zh-CN" sz="22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G</a:t>
              </a:r>
              <a:r>
                <a:rPr lang="zh-CN" altLang="en-US" sz="2200" dirty="0"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是连通图且不含奇度顶点。</a:t>
              </a:r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95536" y="368032"/>
            <a:ext cx="8229600" cy="1066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Adobe 黑体 Std R" pitchFamily="34" charset="-122"/>
                <a:ea typeface="Adobe 黑体 Std R" pitchFamily="34" charset="-122"/>
              </a:rPr>
              <a:t>练习题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727106" y="1691261"/>
            <a:ext cx="7848872" cy="1742334"/>
            <a:chOff x="899592" y="698712"/>
            <a:chExt cx="7848872" cy="1742334"/>
          </a:xfrm>
        </p:grpSpPr>
        <p:sp>
          <p:nvSpPr>
            <p:cNvPr id="6" name="TextBox 5"/>
            <p:cNvSpPr txBox="1"/>
            <p:nvPr/>
          </p:nvSpPr>
          <p:spPr>
            <a:xfrm>
              <a:off x="899592" y="836712"/>
              <a:ext cx="7056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ea typeface="黑体" panose="02010609060101010101" pitchFamily="49" charset="-122"/>
                </a:rPr>
                <a:t>设</a:t>
              </a:r>
              <a:r>
                <a:rPr lang="en-US" altLang="zh-CN" sz="2400" b="1" dirty="0">
                  <a:ea typeface="黑体" panose="02010609060101010101" pitchFamily="49" charset="-122"/>
                </a:rPr>
                <a:t>G</a:t>
              </a:r>
              <a:r>
                <a:rPr lang="zh-CN" altLang="en-US" sz="2400" b="1" dirty="0">
                  <a:ea typeface="黑体" panose="02010609060101010101" pitchFamily="49" charset="-122"/>
                </a:rPr>
                <a:t>为</a:t>
              </a:r>
              <a:r>
                <a:rPr lang="en-US" altLang="zh-CN" sz="2400" b="1" dirty="0">
                  <a:ea typeface="黑体" panose="02010609060101010101" pitchFamily="49" charset="-122"/>
                </a:rPr>
                <a:t>n</a:t>
              </a:r>
              <a:r>
                <a:rPr lang="zh-CN" altLang="en-US" sz="2400" b="1" dirty="0">
                  <a:ea typeface="黑体" panose="02010609060101010101" pitchFamily="49" charset="-122"/>
                </a:rPr>
                <a:t> （</a:t>
              </a:r>
              <a:r>
                <a:rPr lang="en-US" altLang="zh-CN" sz="2400" b="1" dirty="0">
                  <a:ea typeface="黑体" panose="02010609060101010101" pitchFamily="49" charset="-122"/>
                </a:rPr>
                <a:t>n≥3</a:t>
              </a:r>
              <a:r>
                <a:rPr lang="zh-CN" altLang="en-US" sz="2400" b="1" dirty="0">
                  <a:ea typeface="黑体" panose="02010609060101010101" pitchFamily="49" charset="-122"/>
                </a:rPr>
                <a:t>）阶无向简单图，边数</a:t>
              </a:r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6643701"/>
                </p:ext>
              </p:extLst>
            </p:nvPr>
          </p:nvGraphicFramePr>
          <p:xfrm>
            <a:off x="6208271" y="698712"/>
            <a:ext cx="2487086" cy="7009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0" name="Equation" r:id="rId4" imgW="1396800" imgH="393480" progId="Equation.3">
                    <p:embed/>
                  </p:oleObj>
                </mc:Choice>
                <mc:Fallback>
                  <p:oleObj name="Equation" r:id="rId4" imgW="1396800" imgH="39348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08271" y="698712"/>
                          <a:ext cx="2487086" cy="7009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910881" y="1367620"/>
              <a:ext cx="7056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ea typeface="黑体" panose="02010609060101010101" pitchFamily="49" charset="-122"/>
                </a:rPr>
                <a:t>证明：</a:t>
              </a:r>
              <a:r>
                <a:rPr lang="en-US" altLang="zh-CN" sz="2400" b="1" dirty="0">
                  <a:ea typeface="黑体" panose="02010609060101010101" pitchFamily="49" charset="-122"/>
                </a:rPr>
                <a:t>G</a:t>
              </a:r>
              <a:r>
                <a:rPr lang="zh-CN" altLang="en-US" sz="2400" b="1" dirty="0">
                  <a:ea typeface="黑体" panose="02010609060101010101" pitchFamily="49" charset="-122"/>
                </a:rPr>
                <a:t>是哈密顿图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99592" y="1887215"/>
              <a:ext cx="1944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ea typeface="黑体" panose="02010609060101010101" pitchFamily="49" charset="-122"/>
                </a:rPr>
                <a:t>举例说明当</a:t>
              </a:r>
            </a:p>
          </p:txBody>
        </p:sp>
        <p:graphicFrame>
          <p:nvGraphicFramePr>
            <p:cNvPr id="10" name="Object 3"/>
            <p:cNvGraphicFramePr>
              <a:graphicFrameLocks noChangeAspect="1"/>
            </p:cNvGraphicFramePr>
            <p:nvPr/>
          </p:nvGraphicFramePr>
          <p:xfrm>
            <a:off x="2626960" y="1739371"/>
            <a:ext cx="2439987" cy="701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1" name="Equation" r:id="rId6" imgW="1371600" imgH="393480" progId="Equation.3">
                    <p:embed/>
                  </p:oleObj>
                </mc:Choice>
                <mc:Fallback>
                  <p:oleObj name="Equation" r:id="rId6" imgW="1371600" imgH="39348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6960" y="1739371"/>
                          <a:ext cx="2439987" cy="701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5148064" y="1844824"/>
              <a:ext cx="3600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ea typeface="黑体" panose="02010609060101010101" pitchFamily="49" charset="-122"/>
                </a:rPr>
                <a:t>时，不一定是哈密顿图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83568" y="3638480"/>
            <a:ext cx="7416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ea typeface="黑体" panose="02010609060101010101" pitchFamily="49" charset="-122"/>
              </a:rPr>
              <a:t>利用充分条件来证明：任意两个不相邻顶点满足 </a:t>
            </a:r>
            <a:r>
              <a:rPr lang="en-US" altLang="zh-CN" sz="2000" b="1" dirty="0">
                <a:ea typeface="黑体" panose="02010609060101010101" pitchFamily="49" charset="-122"/>
              </a:rPr>
              <a:t>d(u)+d(v)≥n</a:t>
            </a:r>
            <a:endParaRPr lang="zh-CN" altLang="en-US" sz="2000" b="1" dirty="0">
              <a:ea typeface="黑体" panose="02010609060101010101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568" y="4181696"/>
            <a:ext cx="7416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ea typeface="黑体" panose="02010609060101010101" pitchFamily="49" charset="-122"/>
              </a:rPr>
              <a:t>若存在两个不相邻顶点使得</a:t>
            </a:r>
            <a:r>
              <a:rPr lang="en-US" altLang="zh-CN" sz="2000" b="1" dirty="0">
                <a:ea typeface="黑体" panose="02010609060101010101" pitchFamily="49" charset="-122"/>
              </a:rPr>
              <a:t>d(u)+d(v)≤n-1</a:t>
            </a:r>
            <a:r>
              <a:rPr lang="zh-CN" altLang="en-US" sz="2000" b="1" dirty="0">
                <a:ea typeface="黑体" panose="02010609060101010101" pitchFamily="49" charset="-122"/>
              </a:rPr>
              <a:t>，在边数中找矛盾</a:t>
            </a: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370821" y="386521"/>
            <a:ext cx="8229600" cy="1066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练习题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0165" y="456782"/>
            <a:ext cx="8229600" cy="1066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练习题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404" y="1936231"/>
            <a:ext cx="8469192" cy="1152128"/>
          </a:xfrm>
        </p:spPr>
        <p:txBody>
          <a:bodyPr/>
          <a:lstStyle/>
          <a:p>
            <a:r>
              <a:rPr lang="zh-CN" altLang="en-US" b="1" dirty="0">
                <a:ea typeface="黑体" panose="02010609060101010101" pitchFamily="49" charset="-122"/>
              </a:rPr>
              <a:t>无向树</a:t>
            </a:r>
            <a:r>
              <a:rPr lang="en-US" altLang="zh-CN" b="1" dirty="0">
                <a:ea typeface="黑体" panose="02010609060101010101" pitchFamily="49" charset="-122"/>
              </a:rPr>
              <a:t>T</a:t>
            </a:r>
            <a:r>
              <a:rPr lang="zh-CN" altLang="en-US" b="1" dirty="0">
                <a:ea typeface="黑体" panose="02010609060101010101" pitchFamily="49" charset="-122"/>
              </a:rPr>
              <a:t>（阶数大于等于</a:t>
            </a:r>
            <a:r>
              <a:rPr lang="en-US" altLang="zh-CN" b="1" dirty="0">
                <a:ea typeface="黑体" panose="02010609060101010101" pitchFamily="49" charset="-122"/>
              </a:rPr>
              <a:t>2</a:t>
            </a:r>
            <a:r>
              <a:rPr lang="zh-CN" altLang="en-US" b="1" dirty="0">
                <a:ea typeface="黑体" panose="02010609060101010101" pitchFamily="49" charset="-122"/>
              </a:rPr>
              <a:t>）的度数列为</a:t>
            </a:r>
            <a:r>
              <a:rPr lang="en-US" altLang="zh-CN" b="1" u="sng" dirty="0">
                <a:ea typeface="黑体" panose="02010609060101010101" pitchFamily="49" charset="-122"/>
              </a:rPr>
              <a:t>              </a:t>
            </a:r>
            <a:r>
              <a:rPr lang="zh-CN" altLang="en-US" b="1" dirty="0">
                <a:ea typeface="黑体" panose="02010609060101010101" pitchFamily="49" charset="-122"/>
              </a:rPr>
              <a:t>时，</a:t>
            </a:r>
            <a:r>
              <a:rPr lang="en-US" altLang="zh-CN" b="1" dirty="0">
                <a:ea typeface="黑体" panose="02010609060101010101" pitchFamily="49" charset="-122"/>
              </a:rPr>
              <a:t>T</a:t>
            </a:r>
            <a:r>
              <a:rPr lang="zh-CN" altLang="en-US" b="1" dirty="0">
                <a:ea typeface="黑体" panose="02010609060101010101" pitchFamily="49" charset="-122"/>
              </a:rPr>
              <a:t>是半哈密顿图。</a:t>
            </a:r>
            <a:endParaRPr lang="en-US" altLang="zh-CN" b="1" dirty="0">
              <a:ea typeface="黑体" panose="02010609060101010101" pitchFamily="49" charset="-122"/>
            </a:endParaRPr>
          </a:p>
          <a:p>
            <a:endParaRPr lang="zh-CN" altLang="en-US" b="1" dirty="0"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3501008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树有至少两片叶子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23928" y="3501008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树的分支点为割点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50567" y="4437112"/>
            <a:ext cx="8863554" cy="1346436"/>
            <a:chOff x="221297" y="4322713"/>
            <a:chExt cx="8863554" cy="1346436"/>
          </a:xfrm>
        </p:grpSpPr>
        <p:sp>
          <p:nvSpPr>
            <p:cNvPr id="8" name="Rectangle 5" descr="新闻纸"/>
            <p:cNvSpPr>
              <a:spLocks noChangeArrowheads="1"/>
            </p:cNvSpPr>
            <p:nvPr/>
          </p:nvSpPr>
          <p:spPr bwMode="auto">
            <a:xfrm>
              <a:off x="226539" y="4322713"/>
              <a:ext cx="8858312" cy="1346436"/>
            </a:xfrm>
            <a:prstGeom prst="rect">
              <a:avLst/>
            </a:prstGeom>
            <a:blipFill dpi="0" rotWithShape="1">
              <a:blip r:embed="rId2" cstate="print"/>
              <a:srcRect/>
              <a:tile tx="0" ty="0" sx="100000" sy="100000" flip="none" algn="tl"/>
            </a:blipFill>
            <a:ln w="9525">
              <a:solidFill>
                <a:srgbClr val="C0C0C0"/>
              </a:solidFill>
              <a:miter lim="800000"/>
              <a:headEnd/>
              <a:tailEnd/>
            </a:ln>
            <a:effectLst>
              <a:outerShdw blurRad="63500" dist="63500" dir="2700000" algn="ctr" rotWithShape="0">
                <a:schemeClr val="tx1">
                  <a:lumMod val="75000"/>
                  <a:lumOff val="25000"/>
                </a:schemeClr>
              </a:outerShdw>
            </a:effectLst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9" name="Rectangle 3"/>
            <p:cNvSpPr txBox="1">
              <a:spLocks noChangeArrowheads="1"/>
            </p:cNvSpPr>
            <p:nvPr/>
          </p:nvSpPr>
          <p:spPr>
            <a:xfrm>
              <a:off x="221297" y="4480098"/>
              <a:ext cx="2000264" cy="428616"/>
            </a:xfrm>
            <a:prstGeom prst="rect">
              <a:avLst/>
            </a:prstGeom>
          </p:spPr>
          <p:txBody>
            <a:bodyPr/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zh-CN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黑体" panose="02010609060101010101" pitchFamily="49" charset="-122"/>
                </a:rPr>
                <a:t>定理 </a:t>
              </a: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黑体" panose="02010609060101010101" pitchFamily="49" charset="-122"/>
                </a:rPr>
                <a:t>15</a:t>
              </a:r>
              <a:r>
                <a:rPr lang="en-US" altLang="zh-CN" sz="2200" b="1" dirty="0">
                  <a:ea typeface="黑体" panose="02010609060101010101" pitchFamily="49" charset="-122"/>
                </a:rPr>
                <a:t>.6</a:t>
              </a:r>
              <a:r>
                <a:rPr lang="zh-CN" altLang="en-US" sz="2200" b="1" dirty="0">
                  <a:ea typeface="黑体" panose="02010609060101010101" pitchFamily="49" charset="-122"/>
                </a:rPr>
                <a:t>推论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黑体" panose="02010609060101010101" pitchFamily="49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42538" y="4499448"/>
              <a:ext cx="692945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>
                  <a:ea typeface="黑体" panose="02010609060101010101" pitchFamily="49" charset="-122"/>
                </a:rPr>
                <a:t>设无向图</a:t>
              </a:r>
              <a:r>
                <a:rPr lang="en-US" altLang="zh-CN" sz="2200" b="1" dirty="0">
                  <a:ea typeface="黑体" panose="02010609060101010101" pitchFamily="49" charset="-122"/>
                </a:rPr>
                <a:t>G=&lt;V, E&gt;</a:t>
              </a:r>
              <a:r>
                <a:rPr lang="zh-CN" altLang="en-US" sz="2200" b="1" dirty="0">
                  <a:ea typeface="黑体" panose="02010609060101010101" pitchFamily="49" charset="-122"/>
                </a:rPr>
                <a:t>是半哈密顿图，则对于任意</a:t>
              </a:r>
              <a:r>
                <a:rPr lang="en-US" altLang="zh-CN" sz="2200" b="1" dirty="0">
                  <a:solidFill>
                    <a:srgbClr val="FF0000"/>
                  </a:solidFill>
                  <a:ea typeface="黑体" panose="02010609060101010101" pitchFamily="49" charset="-122"/>
                </a:rPr>
                <a:t>V</a:t>
              </a:r>
              <a:r>
                <a:rPr lang="en-US" altLang="zh-CN" sz="2200" b="1" baseline="-25000" dirty="0">
                  <a:solidFill>
                    <a:srgbClr val="FF0000"/>
                  </a:solidFill>
                  <a:ea typeface="黑体" panose="02010609060101010101" pitchFamily="49" charset="-122"/>
                </a:rPr>
                <a:t>1</a:t>
              </a:r>
              <a:r>
                <a:rPr lang="en-US" altLang="zh-CN" sz="2200" b="1" dirty="0">
                  <a:solidFill>
                    <a:srgbClr val="FF0000"/>
                  </a:solidFill>
                  <a:ea typeface="黑体" panose="02010609060101010101" pitchFamily="49" charset="-122"/>
                  <a:cs typeface="Arial Unicode MS"/>
                </a:rPr>
                <a:t>⊂V</a:t>
              </a:r>
              <a:r>
                <a:rPr lang="zh-CN" altLang="en-US" sz="2200" b="1" dirty="0">
                  <a:solidFill>
                    <a:srgbClr val="FF0000"/>
                  </a:solidFill>
                  <a:ea typeface="黑体" panose="02010609060101010101" pitchFamily="49" charset="-122"/>
                  <a:cs typeface="Arial Unicode MS"/>
                </a:rPr>
                <a:t>且</a:t>
              </a:r>
              <a:r>
                <a:rPr lang="en-US" altLang="zh-CN" sz="2200" b="1" dirty="0">
                  <a:solidFill>
                    <a:srgbClr val="FF0000"/>
                  </a:solidFill>
                  <a:ea typeface="黑体" panose="02010609060101010101" pitchFamily="49" charset="-122"/>
                  <a:cs typeface="Arial Unicode MS"/>
                </a:rPr>
                <a:t>V</a:t>
              </a:r>
              <a:r>
                <a:rPr lang="en-US" altLang="zh-CN" sz="2200" b="1" baseline="-25000" dirty="0">
                  <a:solidFill>
                    <a:srgbClr val="FF0000"/>
                  </a:solidFill>
                  <a:ea typeface="黑体" panose="02010609060101010101" pitchFamily="49" charset="-122"/>
                  <a:cs typeface="Arial Unicode MS"/>
                </a:rPr>
                <a:t>1</a:t>
              </a:r>
              <a:r>
                <a:rPr lang="en-US" altLang="zh-CN" sz="2200" b="1" dirty="0">
                  <a:solidFill>
                    <a:srgbClr val="FF0000"/>
                  </a:solidFill>
                  <a:ea typeface="黑体" panose="02010609060101010101" pitchFamily="49" charset="-122"/>
                  <a:cs typeface="Arial Unicode MS"/>
                </a:rPr>
                <a:t>≠Ø</a:t>
              </a:r>
              <a:r>
                <a:rPr lang="zh-CN" altLang="en-US" sz="2200" b="1" dirty="0">
                  <a:ea typeface="黑体" panose="02010609060101010101" pitchFamily="49" charset="-122"/>
                  <a:cs typeface="Arial Unicode MS"/>
                </a:rPr>
                <a:t>，均有</a:t>
              </a:r>
              <a:endParaRPr lang="en-US" altLang="zh-CN" sz="2200" b="1" dirty="0">
                <a:ea typeface="黑体" panose="02010609060101010101" pitchFamily="49" charset="-122"/>
                <a:cs typeface="Arial Unicode MS"/>
              </a:endParaRPr>
            </a:p>
            <a:p>
              <a:pPr algn="ctr"/>
              <a:r>
                <a:rPr lang="en-US" altLang="zh-CN" sz="2200" b="1" dirty="0">
                  <a:ea typeface="黑体" panose="02010609060101010101" pitchFamily="49" charset="-122"/>
                  <a:cs typeface="Arial Unicode MS"/>
                </a:rPr>
                <a:t>p(G-V</a:t>
              </a:r>
              <a:r>
                <a:rPr lang="en-US" altLang="zh-CN" sz="2200" b="1" baseline="-25000" dirty="0">
                  <a:ea typeface="黑体" panose="02010609060101010101" pitchFamily="49" charset="-122"/>
                  <a:cs typeface="Arial Unicode MS"/>
                </a:rPr>
                <a:t>1</a:t>
              </a:r>
              <a:r>
                <a:rPr lang="en-US" altLang="zh-CN" sz="2200" b="1" dirty="0">
                  <a:ea typeface="黑体" panose="02010609060101010101" pitchFamily="49" charset="-122"/>
                  <a:cs typeface="Arial Unicode MS"/>
                </a:rPr>
                <a:t>)≤|V</a:t>
              </a:r>
              <a:r>
                <a:rPr lang="en-US" altLang="zh-CN" sz="2200" b="1" baseline="-25000" dirty="0">
                  <a:ea typeface="黑体" panose="02010609060101010101" pitchFamily="49" charset="-122"/>
                  <a:cs typeface="Arial Unicode MS"/>
                </a:rPr>
                <a:t>1</a:t>
              </a:r>
              <a:r>
                <a:rPr lang="en-US" altLang="zh-CN" sz="2200" b="1" dirty="0">
                  <a:ea typeface="黑体" panose="02010609060101010101" pitchFamily="49" charset="-122"/>
                  <a:cs typeface="Arial Unicode MS"/>
                </a:rPr>
                <a:t>|</a:t>
              </a:r>
              <a:r>
                <a:rPr lang="en-US" altLang="zh-CN" sz="2200" b="1" dirty="0">
                  <a:solidFill>
                    <a:srgbClr val="FF0000"/>
                  </a:solidFill>
                  <a:ea typeface="黑体" panose="02010609060101010101" pitchFamily="49" charset="-122"/>
                  <a:cs typeface="Arial Unicode MS"/>
                </a:rPr>
                <a:t>+1</a:t>
              </a:r>
              <a:endParaRPr lang="zh-CN" altLang="en-US" sz="2200" b="1" dirty="0">
                <a:solidFill>
                  <a:srgbClr val="FF0000"/>
                </a:solidFill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368032"/>
            <a:ext cx="8229600" cy="1066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32511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无向树及其性质</a:t>
            </a:r>
          </a:p>
          <a:p>
            <a:pPr>
              <a:spcBef>
                <a:spcPct val="0"/>
              </a:spcBef>
            </a:pP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生成树、基本回路系统、基本割集系统</a:t>
            </a:r>
          </a:p>
          <a:p>
            <a:pPr>
              <a:spcBef>
                <a:spcPct val="0"/>
              </a:spcBef>
            </a:pP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根树及其分类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练习题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772816"/>
            <a:ext cx="72728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b="1" dirty="0">
                <a:latin typeface="Georgia" panose="02040502050405020303" pitchFamily="18" charset="0"/>
                <a:ea typeface="黑体" panose="02010609060101010101" pitchFamily="49" charset="-122"/>
              </a:rPr>
              <a:t>一棵无向树</a:t>
            </a:r>
            <a:r>
              <a:rPr lang="en-US" altLang="zh-CN" sz="2500" b="1" dirty="0">
                <a:latin typeface="Georgia" panose="02040502050405020303" pitchFamily="18" charset="0"/>
                <a:ea typeface="黑体" panose="02010609060101010101" pitchFamily="49" charset="-122"/>
              </a:rPr>
              <a:t>T</a:t>
            </a:r>
            <a:r>
              <a:rPr lang="zh-CN" altLang="en-US" sz="2500" b="1" dirty="0">
                <a:latin typeface="Georgia" panose="02040502050405020303" pitchFamily="18" charset="0"/>
                <a:ea typeface="黑体" panose="02010609060101010101" pitchFamily="49" charset="-122"/>
              </a:rPr>
              <a:t>有</a:t>
            </a:r>
            <a:r>
              <a:rPr lang="en-US" altLang="zh-CN" sz="2500" b="1" dirty="0" err="1">
                <a:latin typeface="Georgia" panose="02040502050405020303" pitchFamily="18" charset="0"/>
                <a:ea typeface="黑体" panose="02010609060101010101" pitchFamily="49" charset="-122"/>
              </a:rPr>
              <a:t>n</a:t>
            </a:r>
            <a:r>
              <a:rPr lang="en-US" altLang="zh-CN" sz="2500" b="1" baseline="-25000" dirty="0" err="1">
                <a:latin typeface="Georgia" panose="02040502050405020303" pitchFamily="18" charset="0"/>
                <a:ea typeface="黑体" panose="02010609060101010101" pitchFamily="49" charset="-122"/>
              </a:rPr>
              <a:t>i</a:t>
            </a:r>
            <a:r>
              <a:rPr lang="en-US" altLang="zh-CN" sz="2500" b="1" baseline="-25000" dirty="0">
                <a:latin typeface="Georgia" panose="02040502050405020303" pitchFamily="18" charset="0"/>
                <a:ea typeface="黑体" panose="02010609060101010101" pitchFamily="49" charset="-122"/>
              </a:rPr>
              <a:t> </a:t>
            </a:r>
            <a:r>
              <a:rPr lang="en-US" altLang="zh-CN" sz="2500" b="1" dirty="0">
                <a:latin typeface="Georgia" panose="02040502050405020303" pitchFamily="18" charset="0"/>
                <a:ea typeface="黑体" panose="02010609060101010101" pitchFamily="49" charset="-122"/>
              </a:rPr>
              <a:t>(</a:t>
            </a:r>
            <a:r>
              <a:rPr lang="en-US" altLang="zh-CN" sz="2500" b="1" dirty="0" err="1">
                <a:latin typeface="Georgia" panose="02040502050405020303" pitchFamily="18" charset="0"/>
                <a:ea typeface="黑体" panose="02010609060101010101" pitchFamily="49" charset="-122"/>
              </a:rPr>
              <a:t>i</a:t>
            </a:r>
            <a:r>
              <a:rPr lang="en-US" altLang="zh-CN" sz="2500" b="1" dirty="0">
                <a:latin typeface="Georgia" panose="02040502050405020303" pitchFamily="18" charset="0"/>
                <a:ea typeface="黑体" panose="02010609060101010101" pitchFamily="49" charset="-122"/>
              </a:rPr>
              <a:t>=2,3,…k)</a:t>
            </a:r>
            <a:r>
              <a:rPr lang="zh-CN" altLang="en-US" sz="2500" b="1" dirty="0">
                <a:latin typeface="Georgia" panose="02040502050405020303" pitchFamily="18" charset="0"/>
                <a:ea typeface="黑体" panose="02010609060101010101" pitchFamily="49" charset="-122"/>
              </a:rPr>
              <a:t>个</a:t>
            </a:r>
            <a:r>
              <a:rPr lang="en-US" altLang="zh-CN" sz="2500" b="1" dirty="0" err="1">
                <a:latin typeface="Georgia" panose="02040502050405020303" pitchFamily="18" charset="0"/>
                <a:ea typeface="黑体" panose="02010609060101010101" pitchFamily="49" charset="-122"/>
              </a:rPr>
              <a:t>i</a:t>
            </a:r>
            <a:r>
              <a:rPr lang="zh-CN" altLang="en-US" sz="2500" b="1" dirty="0">
                <a:latin typeface="Georgia" panose="02040502050405020303" pitchFamily="18" charset="0"/>
                <a:ea typeface="黑体" panose="02010609060101010101" pitchFamily="49" charset="-122"/>
              </a:rPr>
              <a:t>度分支点，其余顶点都是树叶，问</a:t>
            </a:r>
            <a:r>
              <a:rPr lang="en-US" altLang="zh-CN" sz="2500" b="1" dirty="0">
                <a:latin typeface="Georgia" panose="02040502050405020303" pitchFamily="18" charset="0"/>
                <a:ea typeface="黑体" panose="02010609060101010101" pitchFamily="49" charset="-122"/>
              </a:rPr>
              <a:t>T</a:t>
            </a:r>
            <a:r>
              <a:rPr lang="zh-CN" altLang="en-US" sz="2500" b="1" dirty="0">
                <a:latin typeface="Georgia" panose="02040502050405020303" pitchFamily="18" charset="0"/>
                <a:ea typeface="黑体" panose="02010609060101010101" pitchFamily="49" charset="-122"/>
              </a:rPr>
              <a:t>有几片树叶？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2924944"/>
            <a:ext cx="72728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b="1" dirty="0">
                <a:latin typeface="Georgia" panose="02040502050405020303" pitchFamily="18" charset="0"/>
                <a:ea typeface="黑体" panose="02010609060101010101" pitchFamily="49" charset="-122"/>
              </a:rPr>
              <a:t>考察树的性质 </a:t>
            </a:r>
            <a:r>
              <a:rPr lang="en-US" altLang="zh-CN" sz="2500" b="1" dirty="0">
                <a:latin typeface="Georgia" panose="02040502050405020303" pitchFamily="18" charset="0"/>
                <a:ea typeface="黑体" panose="02010609060101010101" pitchFamily="49" charset="-122"/>
              </a:rPr>
              <a:t>n=m+1</a:t>
            </a:r>
          </a:p>
          <a:p>
            <a:r>
              <a:rPr lang="zh-CN" altLang="en-US" sz="2500" b="1" dirty="0">
                <a:latin typeface="Georgia" panose="02040502050405020303" pitchFamily="18" charset="0"/>
                <a:ea typeface="黑体" panose="02010609060101010101" pitchFamily="49" charset="-122"/>
              </a:rPr>
              <a:t>考察握手定理的使用</a:t>
            </a:r>
            <a:endParaRPr lang="en-US" altLang="zh-CN" sz="2500" b="1" dirty="0">
              <a:latin typeface="Georgia" panose="02040502050405020303" pitchFamily="18" charset="0"/>
              <a:ea typeface="黑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3789040"/>
            <a:ext cx="794156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b="1" dirty="0">
                <a:latin typeface="Georgia" panose="02040502050405020303" pitchFamily="18" charset="0"/>
                <a:ea typeface="黑体" panose="02010609060101010101" pitchFamily="49" charset="-122"/>
              </a:rPr>
              <a:t>设有</a:t>
            </a:r>
            <a:r>
              <a:rPr lang="en-US" altLang="zh-CN" sz="2500" b="1" dirty="0">
                <a:latin typeface="Georgia" panose="02040502050405020303" pitchFamily="18" charset="0"/>
                <a:ea typeface="黑体" panose="02010609060101010101" pitchFamily="49" charset="-122"/>
              </a:rPr>
              <a:t>x</a:t>
            </a:r>
            <a:r>
              <a:rPr lang="zh-CN" altLang="en-US" sz="2500" b="1" dirty="0">
                <a:latin typeface="Georgia" panose="02040502050405020303" pitchFamily="18" charset="0"/>
                <a:ea typeface="黑体" panose="02010609060101010101" pitchFamily="49" charset="-122"/>
              </a:rPr>
              <a:t>片树叶，则</a:t>
            </a:r>
            <a:endParaRPr lang="en-US" altLang="zh-CN" sz="2500" b="1" dirty="0">
              <a:latin typeface="Georgia" panose="02040502050405020303" pitchFamily="18" charset="0"/>
              <a:ea typeface="黑体" panose="02010609060101010101" pitchFamily="49" charset="-122"/>
            </a:endParaRPr>
          </a:p>
          <a:p>
            <a:r>
              <a:rPr lang="en-US" altLang="zh-CN" sz="2500" b="1" dirty="0">
                <a:latin typeface="Georgia" panose="02040502050405020303" pitchFamily="18" charset="0"/>
                <a:ea typeface="黑体" panose="02010609060101010101" pitchFamily="49" charset="-122"/>
              </a:rPr>
              <a:t>2n</a:t>
            </a:r>
            <a:r>
              <a:rPr lang="en-US" altLang="zh-CN" sz="2500" b="1" baseline="-25000" dirty="0">
                <a:latin typeface="Georgia" panose="02040502050405020303" pitchFamily="18" charset="0"/>
                <a:ea typeface="黑体" panose="02010609060101010101" pitchFamily="49" charset="-122"/>
              </a:rPr>
              <a:t>2</a:t>
            </a:r>
            <a:r>
              <a:rPr lang="en-US" altLang="zh-CN" sz="2500" b="1" dirty="0">
                <a:latin typeface="Georgia" panose="02040502050405020303" pitchFamily="18" charset="0"/>
                <a:ea typeface="黑体" panose="02010609060101010101" pitchFamily="49" charset="-122"/>
              </a:rPr>
              <a:t>+3n</a:t>
            </a:r>
            <a:r>
              <a:rPr lang="en-US" altLang="zh-CN" sz="2500" b="1" baseline="-25000" dirty="0">
                <a:latin typeface="Georgia" panose="02040502050405020303" pitchFamily="18" charset="0"/>
                <a:ea typeface="黑体" panose="02010609060101010101" pitchFamily="49" charset="-122"/>
              </a:rPr>
              <a:t>3</a:t>
            </a:r>
            <a:r>
              <a:rPr lang="en-US" altLang="zh-CN" sz="2500" b="1" dirty="0">
                <a:latin typeface="Georgia" panose="02040502050405020303" pitchFamily="18" charset="0"/>
                <a:ea typeface="黑体" panose="02010609060101010101" pitchFamily="49" charset="-122"/>
              </a:rPr>
              <a:t>+…+</a:t>
            </a:r>
            <a:r>
              <a:rPr lang="en-US" altLang="zh-CN" sz="2500" b="1" dirty="0" err="1">
                <a:latin typeface="Georgia" panose="02040502050405020303" pitchFamily="18" charset="0"/>
                <a:ea typeface="黑体" panose="02010609060101010101" pitchFamily="49" charset="-122"/>
              </a:rPr>
              <a:t>kn</a:t>
            </a:r>
            <a:r>
              <a:rPr lang="en-US" altLang="zh-CN" sz="2500" b="1" baseline="-25000" dirty="0" err="1">
                <a:latin typeface="Georgia" panose="02040502050405020303" pitchFamily="18" charset="0"/>
                <a:ea typeface="黑体" panose="02010609060101010101" pitchFamily="49" charset="-122"/>
              </a:rPr>
              <a:t>k</a:t>
            </a:r>
            <a:r>
              <a:rPr lang="en-US" altLang="zh-CN" sz="2500" b="1" dirty="0" err="1">
                <a:latin typeface="Georgia" panose="02040502050405020303" pitchFamily="18" charset="0"/>
                <a:ea typeface="黑体" panose="02010609060101010101" pitchFamily="49" charset="-122"/>
              </a:rPr>
              <a:t>+x</a:t>
            </a:r>
            <a:r>
              <a:rPr lang="en-US" altLang="zh-CN" sz="2500" b="1" dirty="0">
                <a:latin typeface="Georgia" panose="02040502050405020303" pitchFamily="18" charset="0"/>
                <a:ea typeface="黑体" panose="02010609060101010101" pitchFamily="49" charset="-122"/>
              </a:rPr>
              <a:t> = 2m  (</a:t>
            </a:r>
            <a:r>
              <a:rPr lang="zh-CN" altLang="en-US" sz="2500" b="1" dirty="0">
                <a:latin typeface="Georgia" panose="02040502050405020303" pitchFamily="18" charset="0"/>
                <a:ea typeface="黑体" panose="02010609060101010101" pitchFamily="49" charset="-122"/>
              </a:rPr>
              <a:t>握手定理</a:t>
            </a:r>
            <a:r>
              <a:rPr lang="en-US" altLang="zh-CN" sz="2500" b="1" dirty="0">
                <a:latin typeface="Georgia" panose="02040502050405020303" pitchFamily="18" charset="0"/>
                <a:ea typeface="黑体" panose="02010609060101010101" pitchFamily="49" charset="-122"/>
              </a:rPr>
              <a:t>)               (1)</a:t>
            </a:r>
          </a:p>
          <a:p>
            <a:r>
              <a:rPr lang="en-US" altLang="zh-CN" sz="2500" b="1" dirty="0">
                <a:latin typeface="Georgia" panose="02040502050405020303" pitchFamily="18" charset="0"/>
                <a:ea typeface="黑体" panose="02010609060101010101" pitchFamily="49" charset="-122"/>
              </a:rPr>
              <a:t>n</a:t>
            </a:r>
            <a:r>
              <a:rPr lang="en-US" altLang="zh-CN" sz="2500" b="1" baseline="-25000" dirty="0">
                <a:latin typeface="Georgia" panose="02040502050405020303" pitchFamily="18" charset="0"/>
                <a:ea typeface="黑体" panose="02010609060101010101" pitchFamily="49" charset="-122"/>
              </a:rPr>
              <a:t>2</a:t>
            </a:r>
            <a:r>
              <a:rPr lang="en-US" altLang="zh-CN" sz="2500" b="1" dirty="0">
                <a:latin typeface="Georgia" panose="02040502050405020303" pitchFamily="18" charset="0"/>
                <a:ea typeface="黑体" panose="02010609060101010101" pitchFamily="49" charset="-122"/>
              </a:rPr>
              <a:t>+n</a:t>
            </a:r>
            <a:r>
              <a:rPr lang="en-US" altLang="zh-CN" sz="2500" b="1" baseline="-25000" dirty="0">
                <a:latin typeface="Georgia" panose="02040502050405020303" pitchFamily="18" charset="0"/>
                <a:ea typeface="黑体" panose="02010609060101010101" pitchFamily="49" charset="-122"/>
              </a:rPr>
              <a:t>3</a:t>
            </a:r>
            <a:r>
              <a:rPr lang="en-US" altLang="zh-CN" sz="2500" b="1" dirty="0">
                <a:latin typeface="Georgia" panose="02040502050405020303" pitchFamily="18" charset="0"/>
                <a:ea typeface="黑体" panose="02010609060101010101" pitchFamily="49" charset="-122"/>
              </a:rPr>
              <a:t>+…+</a:t>
            </a:r>
            <a:r>
              <a:rPr lang="en-US" altLang="zh-CN" sz="2500" b="1" dirty="0" err="1">
                <a:latin typeface="Georgia" panose="02040502050405020303" pitchFamily="18" charset="0"/>
                <a:ea typeface="黑体" panose="02010609060101010101" pitchFamily="49" charset="-122"/>
              </a:rPr>
              <a:t>n</a:t>
            </a:r>
            <a:r>
              <a:rPr lang="en-US" altLang="zh-CN" sz="2500" b="1" baseline="-25000" dirty="0" err="1">
                <a:latin typeface="Georgia" panose="02040502050405020303" pitchFamily="18" charset="0"/>
                <a:ea typeface="黑体" panose="02010609060101010101" pitchFamily="49" charset="-122"/>
              </a:rPr>
              <a:t>k</a:t>
            </a:r>
            <a:r>
              <a:rPr lang="en-US" altLang="zh-CN" sz="2500" b="1" dirty="0" err="1">
                <a:latin typeface="Georgia" panose="02040502050405020303" pitchFamily="18" charset="0"/>
                <a:ea typeface="黑体" panose="02010609060101010101" pitchFamily="49" charset="-122"/>
              </a:rPr>
              <a:t>+x</a:t>
            </a:r>
            <a:r>
              <a:rPr lang="en-US" altLang="zh-CN" sz="2500" b="1" dirty="0">
                <a:latin typeface="Georgia" panose="02040502050405020303" pitchFamily="18" charset="0"/>
                <a:ea typeface="黑体" panose="02010609060101010101" pitchFamily="49" charset="-122"/>
              </a:rPr>
              <a:t>=m+1 (</a:t>
            </a:r>
            <a:r>
              <a:rPr lang="zh-CN" altLang="en-US" sz="2500" b="1" dirty="0">
                <a:latin typeface="Georgia" panose="02040502050405020303" pitchFamily="18" charset="0"/>
                <a:ea typeface="黑体" panose="02010609060101010101" pitchFamily="49" charset="-122"/>
              </a:rPr>
              <a:t>树的性质 </a:t>
            </a:r>
            <a:r>
              <a:rPr lang="en-US" altLang="zh-CN" sz="2500" b="1" dirty="0">
                <a:latin typeface="Georgia" panose="02040502050405020303" pitchFamily="18" charset="0"/>
                <a:ea typeface="黑体" panose="02010609060101010101" pitchFamily="49" charset="-122"/>
              </a:rPr>
              <a:t>n=m+1)         (2)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5576" y="5085184"/>
            <a:ext cx="72728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>
                <a:latin typeface="Georgia" panose="02040502050405020303" pitchFamily="18" charset="0"/>
                <a:ea typeface="黑体" panose="02010609060101010101" pitchFamily="49" charset="-122"/>
              </a:rPr>
              <a:t>(2)*2-(1) </a:t>
            </a:r>
            <a:r>
              <a:rPr lang="zh-CN" altLang="en-US" sz="2500" b="1" dirty="0">
                <a:latin typeface="Georgia" panose="02040502050405020303" pitchFamily="18" charset="0"/>
                <a:ea typeface="黑体" panose="02010609060101010101" pitchFamily="49" charset="-122"/>
              </a:rPr>
              <a:t>消去</a:t>
            </a:r>
            <a:r>
              <a:rPr lang="en-US" altLang="zh-CN" sz="2500" b="1" dirty="0">
                <a:latin typeface="Georgia" panose="02040502050405020303" pitchFamily="18" charset="0"/>
                <a:ea typeface="黑体" panose="02010609060101010101" pitchFamily="49" charset="-122"/>
              </a:rPr>
              <a:t>m</a:t>
            </a:r>
            <a:r>
              <a:rPr lang="zh-CN" altLang="en-US" sz="2500" b="1" dirty="0">
                <a:latin typeface="Georgia" panose="02040502050405020303" pitchFamily="18" charset="0"/>
                <a:ea typeface="黑体" panose="02010609060101010101" pitchFamily="49" charset="-122"/>
              </a:rPr>
              <a:t>，即可表达出</a:t>
            </a:r>
            <a:r>
              <a:rPr lang="en-US" altLang="zh-CN" sz="2500" b="1" dirty="0">
                <a:latin typeface="Georgia" panose="02040502050405020303" pitchFamily="18" charset="0"/>
                <a:ea typeface="黑体" panose="02010609060101010101" pitchFamily="49" charset="-122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066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平面图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325112"/>
          </a:xfrm>
        </p:spPr>
        <p:txBody>
          <a:bodyPr>
            <a:normAutofit/>
          </a:bodyPr>
          <a:lstStyle/>
          <a:p>
            <a:r>
              <a:rPr lang="zh-CN" altLang="en-US" b="1" dirty="0">
                <a:ea typeface="黑体" panose="02010609060101010101" pitchFamily="49" charset="-122"/>
              </a:rPr>
              <a:t>平面图的概念，面，次数的概念，以及次数与边的关系（</a:t>
            </a:r>
            <a:r>
              <a:rPr lang="en-US" altLang="zh-CN" b="1" dirty="0">
                <a:ea typeface="黑体" panose="02010609060101010101" pitchFamily="49" charset="-122"/>
              </a:rPr>
              <a:t>2</a:t>
            </a:r>
            <a:r>
              <a:rPr lang="zh-CN" altLang="en-US" b="1" dirty="0">
                <a:ea typeface="黑体" panose="02010609060101010101" pitchFamily="49" charset="-122"/>
              </a:rPr>
              <a:t>倍）。</a:t>
            </a:r>
            <a:endParaRPr lang="en-US" altLang="zh-CN" b="1" dirty="0">
              <a:ea typeface="黑体" panose="02010609060101010101" pitchFamily="49" charset="-122"/>
            </a:endParaRPr>
          </a:p>
          <a:p>
            <a:r>
              <a:rPr lang="zh-CN" altLang="en-US" b="1" dirty="0">
                <a:ea typeface="黑体" panose="02010609060101010101" pitchFamily="49" charset="-122"/>
              </a:rPr>
              <a:t>欧拉公式及其推广；</a:t>
            </a:r>
            <a:endParaRPr lang="en-US" altLang="zh-CN" b="1" dirty="0">
              <a:ea typeface="黑体" panose="02010609060101010101" pitchFamily="49" charset="-122"/>
            </a:endParaRPr>
          </a:p>
          <a:p>
            <a:r>
              <a:rPr lang="zh-CN" altLang="en-US" b="1" dirty="0" smtClean="0">
                <a:ea typeface="黑体" panose="02010609060101010101" pitchFamily="49" charset="-122"/>
              </a:rPr>
              <a:t>对</a:t>
            </a:r>
            <a:r>
              <a:rPr lang="zh-CN" altLang="en-US" b="1" dirty="0">
                <a:ea typeface="黑体" panose="02010609060101010101" pitchFamily="49" charset="-122"/>
              </a:rPr>
              <a:t>偶图的定义。</a:t>
            </a:r>
            <a:endParaRPr lang="en-US" altLang="zh-CN" b="1" dirty="0">
              <a:ea typeface="黑体" panose="02010609060101010101" pitchFamily="49" charset="-122"/>
            </a:endParaRPr>
          </a:p>
          <a:p>
            <a:endParaRPr lang="zh-CN" altLang="en-US" sz="2400" b="1" dirty="0"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066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平面图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325112"/>
          </a:xfrm>
        </p:spPr>
        <p:txBody>
          <a:bodyPr>
            <a:normAutofit/>
          </a:bodyPr>
          <a:lstStyle/>
          <a:p>
            <a:pPr marL="0" indent="0"/>
            <a:r>
              <a:rPr lang="zh-CN" altLang="en-US" b="1" dirty="0">
                <a:ea typeface="黑体" panose="02010609060101010101" pitchFamily="49" charset="-122"/>
              </a:rPr>
              <a:t>深刻理解平面图的概念和性质；</a:t>
            </a:r>
            <a:endParaRPr lang="en-US" altLang="zh-CN" b="1" dirty="0">
              <a:ea typeface="黑体" panose="02010609060101010101" pitchFamily="49" charset="-122"/>
            </a:endParaRPr>
          </a:p>
          <a:p>
            <a:pPr marL="0" indent="0"/>
            <a:r>
              <a:rPr lang="zh-CN" altLang="en-US" b="1" dirty="0">
                <a:ea typeface="黑体" panose="02010609060101010101" pitchFamily="49" charset="-122"/>
              </a:rPr>
              <a:t>深刻理解极大平面图的概念和性质（连通，</a:t>
            </a:r>
            <a:r>
              <a:rPr lang="en-US" altLang="zh-CN" b="1" dirty="0">
                <a:ea typeface="黑体" panose="02010609060101010101" pitchFamily="49" charset="-122"/>
              </a:rPr>
              <a:t>3</a:t>
            </a:r>
            <a:r>
              <a:rPr lang="zh-CN" altLang="en-US" b="1" dirty="0">
                <a:ea typeface="黑体" panose="02010609060101010101" pitchFamily="49" charset="-122"/>
              </a:rPr>
              <a:t>次）；</a:t>
            </a:r>
            <a:endParaRPr lang="en-US" altLang="zh-CN" b="1" dirty="0">
              <a:ea typeface="黑体" panose="02010609060101010101" pitchFamily="49" charset="-122"/>
            </a:endParaRPr>
          </a:p>
          <a:p>
            <a:pPr marL="0" indent="0"/>
            <a:r>
              <a:rPr lang="zh-CN" altLang="en-US" b="1" dirty="0">
                <a:ea typeface="黑体" panose="02010609060101010101" pitchFamily="49" charset="-122"/>
              </a:rPr>
              <a:t>掌握欧拉公式及其推广形式，理解欧拉公式及其推广形式的推导过程。</a:t>
            </a:r>
            <a:endParaRPr lang="en-US" altLang="zh-CN" b="1" dirty="0">
              <a:ea typeface="黑体" panose="02010609060101010101" pitchFamily="49" charset="-122"/>
            </a:endParaRPr>
          </a:p>
          <a:p>
            <a:pPr marL="0" indent="0"/>
            <a:r>
              <a:rPr lang="zh-CN" altLang="en-US" b="1" dirty="0">
                <a:ea typeface="黑体" panose="02010609060101010101" pitchFamily="49" charset="-122"/>
              </a:rPr>
              <a:t>掌握平面图的对偶图的定义，熟悉对偶图边，面、顶点与原平面图边，面、顶点之间的关系。</a:t>
            </a:r>
          </a:p>
          <a:p>
            <a:endParaRPr lang="zh-CN" altLang="en-US" sz="2400" b="1" dirty="0"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1066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SimHei" panose="02010609060101010101" pitchFamily="49" charset="-122"/>
                <a:ea typeface="SimHei" panose="02010609060101010101" pitchFamily="49" charset="-122"/>
              </a:rPr>
              <a:t>练习题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129614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>
                <a:ea typeface="黑体" panose="02010609060101010101" pitchFamily="49" charset="-122"/>
              </a:rPr>
              <a:t>设</a:t>
            </a:r>
            <a:r>
              <a:rPr lang="en-US" altLang="zh-CN" b="1" dirty="0">
                <a:ea typeface="黑体" panose="02010609060101010101" pitchFamily="49" charset="-122"/>
              </a:rPr>
              <a:t>G</a:t>
            </a:r>
            <a:r>
              <a:rPr lang="zh-CN" altLang="en-US" b="1" dirty="0">
                <a:ea typeface="黑体" panose="02010609060101010101" pitchFamily="49" charset="-122"/>
              </a:rPr>
              <a:t>为</a:t>
            </a:r>
            <a:r>
              <a:rPr lang="en-US" altLang="zh-CN" b="1" dirty="0">
                <a:ea typeface="黑体" panose="02010609060101010101" pitchFamily="49" charset="-122"/>
              </a:rPr>
              <a:t>8</a:t>
            </a:r>
            <a:r>
              <a:rPr lang="zh-CN" altLang="en-US" b="1" dirty="0">
                <a:ea typeface="黑体" panose="02010609060101010101" pitchFamily="49" charset="-122"/>
              </a:rPr>
              <a:t>阶极大平面图，求</a:t>
            </a:r>
            <a:r>
              <a:rPr lang="en-US" altLang="zh-CN" b="1" dirty="0">
                <a:ea typeface="黑体" panose="02010609060101010101" pitchFamily="49" charset="-122"/>
              </a:rPr>
              <a:t>G</a:t>
            </a:r>
            <a:r>
              <a:rPr lang="zh-CN" altLang="en-US" b="1" dirty="0">
                <a:ea typeface="黑体" panose="02010609060101010101" pitchFamily="49" charset="-122"/>
              </a:rPr>
              <a:t>的面数</a:t>
            </a:r>
            <a:r>
              <a:rPr lang="en-US" altLang="zh-CN" b="1" dirty="0">
                <a:ea typeface="黑体" panose="02010609060101010101" pitchFamily="49" charset="-122"/>
              </a:rPr>
              <a:t>r</a:t>
            </a:r>
          </a:p>
          <a:p>
            <a:r>
              <a:rPr lang="zh-CN" altLang="en-US" b="1" dirty="0">
                <a:ea typeface="黑体" panose="02010609060101010101" pitchFamily="49" charset="-122"/>
              </a:rPr>
              <a:t>设</a:t>
            </a:r>
            <a:r>
              <a:rPr lang="en-US" altLang="zh-CN" b="1" dirty="0">
                <a:ea typeface="黑体" panose="02010609060101010101" pitchFamily="49" charset="-122"/>
              </a:rPr>
              <a:t>G</a:t>
            </a:r>
            <a:r>
              <a:rPr lang="zh-CN" altLang="en-US" b="1" dirty="0">
                <a:ea typeface="黑体" panose="02010609060101010101" pitchFamily="49" charset="-122"/>
              </a:rPr>
              <a:t>是</a:t>
            </a:r>
            <a:r>
              <a:rPr lang="en-US" altLang="zh-CN" b="1" dirty="0">
                <a:ea typeface="黑体" panose="02010609060101010101" pitchFamily="49" charset="-122"/>
              </a:rPr>
              <a:t>n</a:t>
            </a:r>
            <a:r>
              <a:rPr lang="zh-CN" altLang="en-US" b="1" dirty="0">
                <a:ea typeface="黑体" panose="02010609060101010101" pitchFamily="49" charset="-122"/>
              </a:rPr>
              <a:t>阶</a:t>
            </a:r>
            <a:r>
              <a:rPr lang="en-US" altLang="zh-CN" b="1" dirty="0">
                <a:ea typeface="黑体" panose="02010609060101010101" pitchFamily="49" charset="-122"/>
              </a:rPr>
              <a:t>m</a:t>
            </a:r>
            <a:r>
              <a:rPr lang="zh-CN" altLang="en-US" b="1" dirty="0">
                <a:ea typeface="黑体" panose="02010609060101010101" pitchFamily="49" charset="-122"/>
              </a:rPr>
              <a:t>条边的简单连通平面图，证明：当</a:t>
            </a:r>
            <a:r>
              <a:rPr lang="en-US" altLang="zh-CN" b="1" dirty="0">
                <a:ea typeface="黑体" panose="02010609060101010101" pitchFamily="49" charset="-122"/>
              </a:rPr>
              <a:t>n=7</a:t>
            </a:r>
            <a:r>
              <a:rPr lang="zh-CN" altLang="en-US" b="1" dirty="0">
                <a:ea typeface="黑体" panose="02010609060101010101" pitchFamily="49" charset="-122"/>
              </a:rPr>
              <a:t>，</a:t>
            </a:r>
            <a:r>
              <a:rPr lang="en-US" altLang="zh-CN" b="1" dirty="0">
                <a:ea typeface="黑体" panose="02010609060101010101" pitchFamily="49" charset="-122"/>
              </a:rPr>
              <a:t>m=15</a:t>
            </a:r>
            <a:r>
              <a:rPr lang="zh-CN" altLang="en-US" b="1" dirty="0">
                <a:ea typeface="黑体" panose="02010609060101010101" pitchFamily="49" charset="-122"/>
              </a:rPr>
              <a:t>时，</a:t>
            </a:r>
            <a:r>
              <a:rPr lang="en-US" altLang="zh-CN" b="1" dirty="0">
                <a:ea typeface="黑体" panose="02010609060101010101" pitchFamily="49" charset="-122"/>
              </a:rPr>
              <a:t>G</a:t>
            </a:r>
            <a:r>
              <a:rPr lang="zh-CN" altLang="en-US" b="1" dirty="0">
                <a:ea typeface="黑体" panose="02010609060101010101" pitchFamily="49" charset="-122"/>
              </a:rPr>
              <a:t>为极大平面图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3356992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00" b="1" dirty="0">
                <a:ea typeface="黑体" panose="02010609060101010101" pitchFamily="49" charset="-122"/>
              </a:rPr>
              <a:t>极大平面图一定连通，有欧拉公式成立：</a:t>
            </a:r>
            <a:r>
              <a:rPr lang="en-US" altLang="zh-CN" sz="2300" b="1" dirty="0">
                <a:ea typeface="黑体" panose="02010609060101010101" pitchFamily="49" charset="-122"/>
              </a:rPr>
              <a:t>n-</a:t>
            </a:r>
            <a:r>
              <a:rPr lang="en-US" altLang="zh-CN" sz="2300" b="1" dirty="0" err="1">
                <a:ea typeface="黑体" panose="02010609060101010101" pitchFamily="49" charset="-122"/>
              </a:rPr>
              <a:t>m+r</a:t>
            </a:r>
            <a:r>
              <a:rPr lang="en-US" altLang="zh-CN" sz="2300" b="1" dirty="0">
                <a:ea typeface="黑体" panose="02010609060101010101" pitchFamily="49" charset="-122"/>
              </a:rPr>
              <a:t>=2</a:t>
            </a:r>
            <a:endParaRPr lang="zh-CN" altLang="en-US" sz="2300" b="1" dirty="0"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3789040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00" b="1" dirty="0">
                <a:ea typeface="黑体" panose="02010609060101010101" pitchFamily="49" charset="-122"/>
              </a:rPr>
              <a:t>极大平面图每个面的次数为</a:t>
            </a:r>
            <a:r>
              <a:rPr lang="en-US" altLang="zh-CN" sz="2300" b="1" dirty="0">
                <a:ea typeface="黑体" panose="02010609060101010101" pitchFamily="49" charset="-122"/>
              </a:rPr>
              <a:t>3</a:t>
            </a:r>
            <a:r>
              <a:rPr lang="zh-CN" altLang="en-US" sz="2300" b="1" dirty="0">
                <a:ea typeface="黑体" panose="02010609060101010101" pitchFamily="49" charset="-122"/>
              </a:rPr>
              <a:t>：</a:t>
            </a:r>
            <a:r>
              <a:rPr lang="en-US" altLang="zh-CN" sz="2300" b="1" dirty="0">
                <a:ea typeface="黑体" panose="02010609060101010101" pitchFamily="49" charset="-122"/>
              </a:rPr>
              <a:t>2m=3r</a:t>
            </a:r>
            <a:endParaRPr lang="zh-CN" altLang="en-US" sz="2300" b="1" dirty="0">
              <a:ea typeface="黑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4221088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00" b="1" dirty="0">
                <a:ea typeface="黑体" panose="02010609060101010101" pitchFamily="49" charset="-122"/>
              </a:rPr>
              <a:t>已知：</a:t>
            </a:r>
            <a:r>
              <a:rPr lang="en-US" altLang="zh-CN" sz="2300" b="1" dirty="0">
                <a:ea typeface="黑体" panose="02010609060101010101" pitchFamily="49" charset="-122"/>
              </a:rPr>
              <a:t>n=8</a:t>
            </a:r>
            <a:r>
              <a:rPr lang="zh-CN" altLang="en-US" sz="2300" b="1" dirty="0">
                <a:ea typeface="黑体" panose="02010609060101010101" pitchFamily="49" charset="-122"/>
              </a:rPr>
              <a:t>，解得</a:t>
            </a:r>
            <a:r>
              <a:rPr lang="en-US" altLang="zh-CN" sz="2300" b="1" dirty="0">
                <a:ea typeface="黑体" panose="02010609060101010101" pitchFamily="49" charset="-122"/>
              </a:rPr>
              <a:t>r=12</a:t>
            </a:r>
            <a:endParaRPr lang="zh-CN" altLang="en-US" sz="2300" b="1" dirty="0">
              <a:ea typeface="黑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5157192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00" b="1" dirty="0">
                <a:ea typeface="黑体" panose="02010609060101010101" pitchFamily="49" charset="-122"/>
              </a:rPr>
              <a:t>由欧拉公式：</a:t>
            </a:r>
            <a:r>
              <a:rPr lang="en-US" altLang="zh-CN" sz="2300" b="1" dirty="0">
                <a:ea typeface="黑体" panose="02010609060101010101" pitchFamily="49" charset="-122"/>
              </a:rPr>
              <a:t>n-</a:t>
            </a:r>
            <a:r>
              <a:rPr lang="en-US" altLang="zh-CN" sz="2300" b="1" dirty="0" err="1">
                <a:ea typeface="黑体" panose="02010609060101010101" pitchFamily="49" charset="-122"/>
              </a:rPr>
              <a:t>m+r</a:t>
            </a:r>
            <a:r>
              <a:rPr lang="en-US" altLang="zh-CN" sz="2300" b="1" dirty="0">
                <a:ea typeface="黑体" panose="02010609060101010101" pitchFamily="49" charset="-122"/>
              </a:rPr>
              <a:t>=2</a:t>
            </a:r>
            <a:r>
              <a:rPr lang="zh-CN" altLang="en-US" sz="2300" b="1" dirty="0">
                <a:ea typeface="黑体" panose="02010609060101010101" pitchFamily="49" charset="-122"/>
              </a:rPr>
              <a:t>，求得</a:t>
            </a:r>
            <a:r>
              <a:rPr lang="en-US" altLang="zh-CN" sz="2300" b="1" dirty="0">
                <a:ea typeface="黑体" panose="02010609060101010101" pitchFamily="49" charset="-122"/>
              </a:rPr>
              <a:t>r=10</a:t>
            </a:r>
            <a:endParaRPr lang="zh-CN" altLang="en-US" sz="2300" b="1" dirty="0">
              <a:ea typeface="黑体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5661248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00" b="1" dirty="0">
                <a:ea typeface="黑体" panose="02010609060101010101" pitchFamily="49" charset="-122"/>
              </a:rPr>
              <a:t>不难发现</a:t>
            </a:r>
            <a:r>
              <a:rPr lang="en-US" altLang="zh-CN" sz="2300" b="1" dirty="0">
                <a:ea typeface="黑体" panose="02010609060101010101" pitchFamily="49" charset="-122"/>
              </a:rPr>
              <a:t>3r=2m</a:t>
            </a:r>
            <a:r>
              <a:rPr lang="zh-CN" altLang="en-US" sz="2300" b="1" dirty="0">
                <a:ea typeface="黑体" panose="02010609060101010101" pitchFamily="49" charset="-122"/>
              </a:rPr>
              <a:t>，每一个面的次数为</a:t>
            </a:r>
            <a:r>
              <a:rPr lang="en-US" altLang="zh-CN" sz="2300" b="1" dirty="0">
                <a:ea typeface="黑体" panose="02010609060101010101" pitchFamily="49" charset="-122"/>
              </a:rPr>
              <a:t>3</a:t>
            </a:r>
            <a:endParaRPr lang="zh-CN" altLang="en-US" sz="2300" b="1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31840" y="4481244"/>
            <a:ext cx="34563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rgbClr val="0070C0"/>
                </a:solidFill>
                <a:latin typeface="Adobe 黑体 Std R" pitchFamily="34" charset="-122"/>
                <a:ea typeface="Adobe 黑体 Std R" pitchFamily="34" charset="-122"/>
              </a:rPr>
              <a:t>谢  谢！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3728" y="2708920"/>
            <a:ext cx="48965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rgbClr val="0070C0"/>
                </a:solidFill>
                <a:latin typeface="Adobe 黑体 Std R" pitchFamily="34" charset="-122"/>
                <a:ea typeface="Adobe 黑体 Std R" pitchFamily="34" charset="-122"/>
              </a:rPr>
              <a:t>祝考试顺利！</a:t>
            </a:r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27584" y="1268760"/>
            <a:ext cx="7200800" cy="908188"/>
          </a:xfrm>
          <a:custGeom>
            <a:avLst/>
            <a:gdLst/>
            <a:ahLst/>
            <a:cxnLst>
              <a:cxn ang="0">
                <a:pos x="1" y="492"/>
              </a:cxn>
              <a:cxn ang="0">
                <a:pos x="1707" y="20"/>
              </a:cxn>
              <a:cxn ang="0">
                <a:pos x="3340" y="482"/>
              </a:cxn>
              <a:cxn ang="0">
                <a:pos x="1734" y="74"/>
              </a:cxn>
              <a:cxn ang="0">
                <a:pos x="1" y="492"/>
              </a:cxn>
            </a:cxnLst>
            <a:rect l="0" t="0" r="r" b="b"/>
            <a:pathLst>
              <a:path w="3341" h="508">
                <a:moveTo>
                  <a:pt x="1" y="492"/>
                </a:moveTo>
                <a:cubicBezTo>
                  <a:pt x="0" y="477"/>
                  <a:pt x="710" y="0"/>
                  <a:pt x="1707" y="20"/>
                </a:cubicBezTo>
                <a:cubicBezTo>
                  <a:pt x="2704" y="40"/>
                  <a:pt x="3339" y="467"/>
                  <a:pt x="3340" y="482"/>
                </a:cubicBezTo>
                <a:cubicBezTo>
                  <a:pt x="3341" y="496"/>
                  <a:pt x="2608" y="93"/>
                  <a:pt x="1734" y="74"/>
                </a:cubicBezTo>
                <a:cubicBezTo>
                  <a:pt x="860" y="54"/>
                  <a:pt x="2" y="508"/>
                  <a:pt x="1" y="492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45882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8229600" cy="1066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eaLnBrk="1" hangingPunct="1"/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数理逻辑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556792"/>
            <a:ext cx="8229600" cy="4325112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命题逻辑的基本概念</a:t>
            </a:r>
          </a:p>
          <a:p>
            <a:pPr eaLnBrk="1" hangingPunct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命题逻辑的等值演算</a:t>
            </a:r>
          </a:p>
          <a:p>
            <a:pPr eaLnBrk="1" hangingPunct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命题逻辑的推理理论</a:t>
            </a:r>
          </a:p>
          <a:p>
            <a:pPr eaLnBrk="1" hangingPunct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一阶逻辑基本概念</a:t>
            </a:r>
          </a:p>
          <a:p>
            <a:pPr eaLnBrk="1" hangingPunct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一阶逻辑等值演算与推理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765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"/>
          <p:cNvSpPr txBox="1">
            <a:spLocks noChangeArrowheads="1"/>
          </p:cNvSpPr>
          <p:nvPr/>
        </p:nvSpPr>
        <p:spPr bwMode="auto">
          <a:xfrm>
            <a:off x="251520" y="1412776"/>
            <a:ext cx="8286750" cy="495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  <a:defRPr sz="25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题型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：命题的判断，关键掌握什么样的语句是命题；</a:t>
            </a: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题型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：什么是等值、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 ⇒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与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⇔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的区别；</a:t>
            </a: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题型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；析取范式、合取范式、方法和作用；</a:t>
            </a: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题型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4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：如何应用等值演算完成逻辑应用的推导；</a:t>
            </a: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题型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5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：判断连接词的完备集。</a:t>
            </a: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题型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6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：命题符号化，推理的基本方法、格式；（推理过程非常重要！）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 txBox="1">
            <a:spLocks noChangeArrowheads="1"/>
          </p:cNvSpPr>
          <p:nvPr/>
        </p:nvSpPr>
        <p:spPr bwMode="auto">
          <a:xfrm>
            <a:off x="251520" y="476672"/>
            <a:ext cx="7772400" cy="7207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  <a:defRPr sz="25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命题逻辑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513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>
            <a:spLocks noChangeArrowheads="1"/>
          </p:cNvSpPr>
          <p:nvPr/>
        </p:nvSpPr>
        <p:spPr bwMode="auto">
          <a:xfrm>
            <a:off x="285750" y="1714500"/>
            <a:ext cx="8286750" cy="273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  <a:defRPr sz="25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题型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：给定解释下，一阶谓词公式真值的判定；</a:t>
            </a: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题型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：前束范式；</a:t>
            </a: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题型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：一阶命题符号化，推理的基本方法、格式；（推理过程非常重要！）</a:t>
            </a: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8195" name="Rectangle 2"/>
          <p:cNvSpPr txBox="1">
            <a:spLocks noChangeArrowheads="1"/>
          </p:cNvSpPr>
          <p:nvPr/>
        </p:nvSpPr>
        <p:spPr bwMode="auto">
          <a:xfrm>
            <a:off x="251520" y="620688"/>
            <a:ext cx="7772400" cy="7207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  <a:defRPr sz="25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谓词逻辑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165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28FAD0A-ECE5-FD4A-8310-F73068FAE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D0A24FD-F8AC-E747-BD9F-6DABB4C12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620688"/>
            <a:ext cx="7772400" cy="7207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  <a:defRPr sz="25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34D0641-2130-0541-A6A3-080F063B1DAD}"/>
              </a:ext>
            </a:extLst>
          </p:cNvPr>
          <p:cNvSpPr txBox="1">
            <a:spLocks noChangeArrowheads="1"/>
          </p:cNvSpPr>
          <p:nvPr/>
        </p:nvSpPr>
        <p:spPr>
          <a:xfrm>
            <a:off x="446358" y="1628800"/>
            <a:ext cx="8229600" cy="4325112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latin typeface="Georgia" panose="02040502050405020303" pitchFamily="18" charset="0"/>
                <a:ea typeface="黑体" panose="02010609060101010101" pitchFamily="49" charset="-122"/>
              </a:rPr>
              <a:t>2</a:t>
            </a:r>
            <a:r>
              <a:rPr lang="ja-JP" altLang="en-US" b="1">
                <a:latin typeface="Georgia" panose="02040502050405020303" pitchFamily="18" charset="0"/>
                <a:ea typeface="黑体" panose="02010609060101010101" pitchFamily="49" charset="-122"/>
              </a:rPr>
              <a:t>大于</a:t>
            </a:r>
            <a:r>
              <a:rPr lang="en-US" altLang="zh-CN" b="1" dirty="0">
                <a:latin typeface="Georgia" panose="02040502050405020303" pitchFamily="18" charset="0"/>
                <a:ea typeface="黑体" panose="02010609060101010101" pitchFamily="49" charset="-122"/>
              </a:rPr>
              <a:t>3</a:t>
            </a:r>
            <a:r>
              <a:rPr lang="zh-CN" altLang="en-US" b="1" dirty="0">
                <a:latin typeface="Georgia" panose="02040502050405020303" pitchFamily="18" charset="0"/>
                <a:ea typeface="黑体" panose="02010609060101010101" pitchFamily="49" charset="-122"/>
              </a:rPr>
              <a:t>，</a:t>
            </a:r>
            <a:r>
              <a:rPr lang="ja-JP" altLang="en-US" b="1">
                <a:latin typeface="Georgia" panose="02040502050405020303" pitchFamily="18" charset="0"/>
                <a:ea typeface="黑体" panose="02010609060101010101" pitchFamily="49" charset="-122"/>
              </a:rPr>
              <a:t>仅当</a:t>
            </a:r>
            <a:r>
              <a:rPr lang="en-US" altLang="zh-CN" b="1" dirty="0">
                <a:latin typeface="Georgia" panose="02040502050405020303" pitchFamily="18" charset="0"/>
                <a:ea typeface="黑体" panose="02010609060101010101" pitchFamily="49" charset="-122"/>
              </a:rPr>
              <a:t>2</a:t>
            </a:r>
            <a:r>
              <a:rPr lang="ja-JP" altLang="en-US" b="1">
                <a:latin typeface="Georgia" panose="02040502050405020303" pitchFamily="18" charset="0"/>
                <a:ea typeface="黑体" panose="02010609060101010101" pitchFamily="49" charset="-122"/>
              </a:rPr>
              <a:t>大于</a:t>
            </a:r>
            <a:r>
              <a:rPr lang="en-US" altLang="zh-CN" b="1" dirty="0">
                <a:latin typeface="Georgia" panose="02040502050405020303" pitchFamily="18" charset="0"/>
                <a:ea typeface="黑体" panose="02010609060101010101" pitchFamily="49" charset="-122"/>
              </a:rPr>
              <a:t>4</a:t>
            </a:r>
          </a:p>
          <a:p>
            <a:pPr marL="109728" indent="0">
              <a:buNone/>
            </a:pPr>
            <a:endParaRPr lang="en-US" altLang="zh-CN" b="1" dirty="0">
              <a:latin typeface="Georgia" panose="02040502050405020303" pitchFamily="18" charset="0"/>
              <a:ea typeface="黑体" panose="02010609060101010101" pitchFamily="49" charset="-122"/>
            </a:endParaRPr>
          </a:p>
          <a:p>
            <a:pPr marL="109728" indent="0">
              <a:buNone/>
            </a:pPr>
            <a:r>
              <a:rPr lang="ja-JP" altLang="en-US" b="1">
                <a:latin typeface="Georgia" panose="02040502050405020303" pitchFamily="18" charset="0"/>
                <a:ea typeface="黑体" panose="02010609060101010101" pitchFamily="49" charset="-122"/>
              </a:rPr>
              <a:t>设</a:t>
            </a:r>
            <a:r>
              <a:rPr lang="en-US" altLang="zh-CN" b="1" dirty="0">
                <a:latin typeface="Georgia" panose="02040502050405020303" pitchFamily="18" charset="0"/>
                <a:ea typeface="黑体" panose="02010609060101010101" pitchFamily="49" charset="-122"/>
              </a:rPr>
              <a:t>F</a:t>
            </a:r>
            <a:r>
              <a:rPr lang="zh-CN" altLang="en-US" b="1" dirty="0">
                <a:latin typeface="Georgia" panose="02040502050405020303" pitchFamily="18" charset="0"/>
                <a:ea typeface="黑体" panose="02010609060101010101" pitchFamily="49" charset="-122"/>
              </a:rPr>
              <a:t>（</a:t>
            </a:r>
            <a:r>
              <a:rPr lang="en-US" altLang="zh-CN" b="1" dirty="0">
                <a:latin typeface="Georgia" panose="02040502050405020303" pitchFamily="18" charset="0"/>
                <a:ea typeface="黑体" panose="02010609060101010101" pitchFamily="49" charset="-122"/>
              </a:rPr>
              <a:t>x</a:t>
            </a:r>
            <a:r>
              <a:rPr lang="zh-CN" altLang="en-US" b="1" dirty="0">
                <a:latin typeface="Georgia" panose="02040502050405020303" pitchFamily="18" charset="0"/>
                <a:ea typeface="黑体" panose="02010609060101010101" pitchFamily="49" charset="-122"/>
              </a:rPr>
              <a:t>，</a:t>
            </a:r>
            <a:r>
              <a:rPr lang="en-US" altLang="zh-CN" b="1" dirty="0">
                <a:latin typeface="Georgia" panose="02040502050405020303" pitchFamily="18" charset="0"/>
                <a:ea typeface="黑体" panose="02010609060101010101" pitchFamily="49" charset="-122"/>
              </a:rPr>
              <a:t>y</a:t>
            </a:r>
            <a:r>
              <a:rPr lang="zh-CN" altLang="en-US" b="1" dirty="0">
                <a:latin typeface="Georgia" panose="02040502050405020303" pitchFamily="18" charset="0"/>
                <a:ea typeface="黑体" panose="02010609060101010101" pitchFamily="49" charset="-122"/>
              </a:rPr>
              <a:t>）：</a:t>
            </a:r>
            <a:r>
              <a:rPr lang="en-US" altLang="zh-CN" b="1" dirty="0">
                <a:latin typeface="Georgia" panose="02040502050405020303" pitchFamily="18" charset="0"/>
                <a:ea typeface="黑体" panose="02010609060101010101" pitchFamily="49" charset="-122"/>
              </a:rPr>
              <a:t>x&gt;y</a:t>
            </a:r>
          </a:p>
          <a:p>
            <a:pPr marL="109728" indent="0">
              <a:buNone/>
            </a:pPr>
            <a:r>
              <a:rPr lang="en-US" altLang="zh-CN" b="1" dirty="0">
                <a:latin typeface="Georgia" panose="02040502050405020303" pitchFamily="18" charset="0"/>
                <a:ea typeface="黑体" panose="02010609060101010101" pitchFamily="49" charset="-122"/>
              </a:rPr>
              <a:t>F</a:t>
            </a:r>
            <a:r>
              <a:rPr lang="zh-CN" altLang="en-US" b="1" dirty="0">
                <a:latin typeface="Georgia" panose="02040502050405020303" pitchFamily="18" charset="0"/>
                <a:ea typeface="黑体" panose="02010609060101010101" pitchFamily="49" charset="-122"/>
              </a:rPr>
              <a:t>（</a:t>
            </a:r>
            <a:r>
              <a:rPr lang="en-US" altLang="zh-CN" b="1" dirty="0">
                <a:latin typeface="Georgia" panose="02040502050405020303" pitchFamily="18" charset="0"/>
                <a:ea typeface="黑体" panose="02010609060101010101" pitchFamily="49" charset="-122"/>
              </a:rPr>
              <a:t>2</a:t>
            </a:r>
            <a:r>
              <a:rPr lang="zh-CN" altLang="en-US" b="1" dirty="0">
                <a:latin typeface="Georgia" panose="02040502050405020303" pitchFamily="18" charset="0"/>
                <a:ea typeface="黑体" panose="02010609060101010101" pitchFamily="49" charset="-122"/>
              </a:rPr>
              <a:t>，</a:t>
            </a:r>
            <a:r>
              <a:rPr lang="en-US" altLang="zh-CN" b="1" dirty="0">
                <a:latin typeface="Georgia" panose="02040502050405020303" pitchFamily="18" charset="0"/>
                <a:ea typeface="黑体" panose="02010609060101010101" pitchFamily="49" charset="-122"/>
              </a:rPr>
              <a:t>3</a:t>
            </a:r>
            <a:r>
              <a:rPr lang="zh-CN" altLang="en-US" b="1" dirty="0">
                <a:latin typeface="Georgia" panose="02040502050405020303" pitchFamily="18" charset="0"/>
                <a:ea typeface="黑体" panose="02010609060101010101" pitchFamily="49" charset="-122"/>
              </a:rPr>
              <a:t>）➝ </a:t>
            </a:r>
            <a:r>
              <a:rPr lang="en-US" altLang="zh-CN" b="1" dirty="0">
                <a:latin typeface="Georgia" panose="02040502050405020303" pitchFamily="18" charset="0"/>
                <a:ea typeface="黑体" panose="02010609060101010101" pitchFamily="49" charset="-122"/>
              </a:rPr>
              <a:t>F</a:t>
            </a:r>
            <a:r>
              <a:rPr lang="zh-CN" altLang="en-US" b="1" dirty="0">
                <a:latin typeface="Georgia" panose="02040502050405020303" pitchFamily="18" charset="0"/>
                <a:ea typeface="黑体" panose="02010609060101010101" pitchFamily="49" charset="-122"/>
              </a:rPr>
              <a:t>（</a:t>
            </a:r>
            <a:r>
              <a:rPr lang="en-US" altLang="zh-CN" b="1" dirty="0">
                <a:latin typeface="Georgia" panose="02040502050405020303" pitchFamily="18" charset="0"/>
                <a:ea typeface="黑体" panose="02010609060101010101" pitchFamily="49" charset="-122"/>
              </a:rPr>
              <a:t>2</a:t>
            </a:r>
            <a:r>
              <a:rPr lang="zh-CN" altLang="en-US" b="1" dirty="0">
                <a:latin typeface="Georgia" panose="02040502050405020303" pitchFamily="18" charset="0"/>
                <a:ea typeface="黑体" panose="02010609060101010101" pitchFamily="49" charset="-122"/>
              </a:rPr>
              <a:t>，</a:t>
            </a:r>
            <a:r>
              <a:rPr lang="en-US" altLang="zh-CN" b="1" dirty="0">
                <a:latin typeface="Georgia" panose="02040502050405020303" pitchFamily="18" charset="0"/>
                <a:ea typeface="黑体" panose="02010609060101010101" pitchFamily="49" charset="-122"/>
              </a:rPr>
              <a:t>4</a:t>
            </a:r>
            <a:r>
              <a:rPr lang="zh-CN" altLang="en-US" b="1" dirty="0">
                <a:latin typeface="Georgia" panose="02040502050405020303" pitchFamily="18" charset="0"/>
                <a:ea typeface="黑体" panose="02010609060101010101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50394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6358" y="404664"/>
            <a:ext cx="8229600" cy="1066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eaLnBrk="1" hangingPunct="1"/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集合论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358" y="1628800"/>
            <a:ext cx="8229600" cy="4325112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集合代数</a:t>
            </a:r>
          </a:p>
          <a:p>
            <a:pPr eaLnBrk="1" hangingPunct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二元关系</a:t>
            </a:r>
          </a:p>
          <a:p>
            <a:pPr eaLnBrk="1" hangingPunct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2"/>
          <p:cNvSpPr txBox="1">
            <a:spLocks noChangeArrowheads="1"/>
          </p:cNvSpPr>
          <p:nvPr/>
        </p:nvSpPr>
        <p:spPr bwMode="auto">
          <a:xfrm>
            <a:off x="285750" y="1714500"/>
            <a:ext cx="828675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  <a:defRPr sz="25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题型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：什么是子集、什么是元素？集合的元素都是集合。围绕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∅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的考点；</a:t>
            </a: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latin typeface="+mn-lt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题型</a:t>
            </a:r>
            <a:r>
              <a:rPr lang="en-US" altLang="zh-CN" sz="2400" dirty="0">
                <a:latin typeface="+mn-lt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latin typeface="+mn-lt"/>
                <a:ea typeface="黑体" panose="02010609060101010101" pitchFamily="49" charset="-122"/>
              </a:rPr>
              <a:t>：集合的基本运算、集合恒等式；</a:t>
            </a:r>
            <a:endParaRPr lang="en-US" altLang="zh-CN" sz="24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0243" name="Rectangle 2"/>
          <p:cNvSpPr txBox="1">
            <a:spLocks noChangeArrowheads="1"/>
          </p:cNvSpPr>
          <p:nvPr/>
        </p:nvSpPr>
        <p:spPr bwMode="auto">
          <a:xfrm>
            <a:off x="395536" y="548680"/>
            <a:ext cx="7772400" cy="7207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  <a:defRPr sz="25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集合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730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"/>
          <p:cNvSpPr txBox="1">
            <a:spLocks noChangeArrowheads="1"/>
          </p:cNvSpPr>
          <p:nvPr/>
        </p:nvSpPr>
        <p:spPr bwMode="auto">
          <a:xfrm>
            <a:off x="323528" y="1412776"/>
            <a:ext cx="8286750" cy="421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  <a:defRPr sz="25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题型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：关系的基本性质、判定、证明方法；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题型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：等价关系的证明；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题型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：哈斯图；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题型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：偏序关系证明；极大极小、最大最小的区别；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题型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：划分、商集的概念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67" name="Rectangle 2"/>
          <p:cNvSpPr txBox="1">
            <a:spLocks noChangeArrowheads="1"/>
          </p:cNvSpPr>
          <p:nvPr/>
        </p:nvSpPr>
        <p:spPr bwMode="auto">
          <a:xfrm>
            <a:off x="285750" y="548680"/>
            <a:ext cx="7772400" cy="7207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v"/>
              <a:defRPr sz="25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二元关系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840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4749</TotalTime>
  <Words>1520</Words>
  <Application>Microsoft Office PowerPoint</Application>
  <PresentationFormat>全屏显示(4:3)</PresentationFormat>
  <Paragraphs>214</Paragraphs>
  <Slides>29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1" baseType="lpstr">
      <vt:lpstr>都市</vt:lpstr>
      <vt:lpstr>Equation</vt:lpstr>
      <vt:lpstr>离散数学  复习</vt:lpstr>
      <vt:lpstr>考试形式</vt:lpstr>
      <vt:lpstr>数理逻辑</vt:lpstr>
      <vt:lpstr>PowerPoint 演示文稿</vt:lpstr>
      <vt:lpstr>PowerPoint 演示文稿</vt:lpstr>
      <vt:lpstr>PowerPoint 演示文稿</vt:lpstr>
      <vt:lpstr>集合论</vt:lpstr>
      <vt:lpstr>PowerPoint 演示文稿</vt:lpstr>
      <vt:lpstr>PowerPoint 演示文稿</vt:lpstr>
      <vt:lpstr>PowerPoint 演示文稿</vt:lpstr>
      <vt:lpstr>代数系统</vt:lpstr>
      <vt:lpstr>PowerPoint 演示文稿</vt:lpstr>
      <vt:lpstr>格与布尔代数</vt:lpstr>
      <vt:lpstr>格和布尔代数</vt:lpstr>
      <vt:lpstr>练习题</vt:lpstr>
      <vt:lpstr>图的基本概念</vt:lpstr>
      <vt:lpstr>图的基本概念</vt:lpstr>
      <vt:lpstr>练习题</vt:lpstr>
      <vt:lpstr>欧拉图与哈密顿图</vt:lpstr>
      <vt:lpstr>欧拉图与哈密顿图</vt:lpstr>
      <vt:lpstr>练习题</vt:lpstr>
      <vt:lpstr>练习题</vt:lpstr>
      <vt:lpstr>练习题</vt:lpstr>
      <vt:lpstr>树</vt:lpstr>
      <vt:lpstr>练习题</vt:lpstr>
      <vt:lpstr>平面图</vt:lpstr>
      <vt:lpstr>平面图</vt:lpstr>
      <vt:lpstr>练习题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离散数学(下)  复习课</dc:title>
  <dc:creator>lcy</dc:creator>
  <cp:lastModifiedBy>Xiaoyu Wang</cp:lastModifiedBy>
  <cp:revision>62</cp:revision>
  <cp:lastPrinted>2019-11-07T04:37:10Z</cp:lastPrinted>
  <dcterms:created xsi:type="dcterms:W3CDTF">2018-11-05T07:51:46Z</dcterms:created>
  <dcterms:modified xsi:type="dcterms:W3CDTF">2020-06-10T23:46:07Z</dcterms:modified>
</cp:coreProperties>
</file>