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00080"/>
    <a:srgbClr val="CC6600"/>
    <a:srgbClr val="FF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A7F2-4847-47CB-89AA-E5142F0CDF30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338D-0CE8-4D86-A665-23ACED9ED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5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338D-0CE8-4D86-A665-23ACED9EDB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6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C5A-01A1-471B-A5B6-87462716708F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6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AF88-6525-409F-A33E-F90326B98D9B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BCF-D8E7-4A78-B743-D51E5A048B43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D79-0DD7-4C5B-BBDC-D7CA6E7E7C9B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60F8-F666-438C-A710-F8686B26CF73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6FF-6D39-4768-8246-554A1091E559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7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942C-5205-4142-8BFC-1206AE242748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6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D65D-5FE0-4112-9CEA-FAA1E09801BE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9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E55F-EAE2-4BD3-AA44-530910A1F3D9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87-5FD7-49E4-BC38-1788704B45C8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9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C25B-CC1D-4829-B64B-1B6922DD8B96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6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FD1B-7F21-47EB-BE7E-2B7B3897D5A1}" type="datetime1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0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Text Box 200"/>
          <p:cNvSpPr txBox="1">
            <a:spLocks noChangeArrowheads="1"/>
          </p:cNvSpPr>
          <p:nvPr/>
        </p:nvSpPr>
        <p:spPr bwMode="auto">
          <a:xfrm>
            <a:off x="179511" y="281111"/>
            <a:ext cx="8785225" cy="473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*计算机中存储器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</a:rPr>
              <a:t>(MEM)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的组织：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   MEM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的定义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由定长单元构成、按地址访问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800080"/>
                </a:solidFill>
                <a:latin typeface="+mn-ea"/>
              </a:rPr>
              <a:t>              </a:t>
            </a:r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参数：</a:t>
            </a:r>
            <a:r>
              <a:rPr lang="zh-CN" altLang="en-US" sz="2200" b="1" dirty="0" smtClean="0">
                <a:latin typeface="+mn-ea"/>
              </a:rPr>
              <a:t>编址单位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存储单元长度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、地址空间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地址个数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   应用</a:t>
            </a:r>
            <a:r>
              <a:rPr lang="zh-CN" altLang="en-US" sz="2200" b="1" dirty="0">
                <a:solidFill>
                  <a:srgbClr val="0033CC"/>
                </a:solidFill>
                <a:latin typeface="+mn-ea"/>
              </a:rPr>
              <a:t>模型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冯氏模型结构中有</a:t>
            </a:r>
            <a:r>
              <a:rPr lang="zh-CN" altLang="en-US" sz="2200" b="1" u="sng" dirty="0" smtClean="0">
                <a:latin typeface="+mn-ea"/>
              </a:rPr>
              <a:t>存储器</a:t>
            </a:r>
            <a:r>
              <a:rPr lang="zh-CN" altLang="en-US" sz="2200" b="1" dirty="0" smtClean="0">
                <a:latin typeface="+mn-ea"/>
              </a:rPr>
              <a:t>，程序按</a:t>
            </a:r>
            <a:r>
              <a:rPr lang="zh-CN" altLang="en-US" sz="2200" b="1" u="sng" dirty="0" smtClean="0">
                <a:solidFill>
                  <a:srgbClr val="800080"/>
                </a:solidFill>
                <a:latin typeface="+mn-ea"/>
              </a:rPr>
              <a:t>此存储器</a:t>
            </a:r>
            <a:r>
              <a:rPr lang="zh-CN" altLang="en-US" sz="2200" b="1" u="sng" dirty="0" smtClean="0">
                <a:latin typeface="+mn-ea"/>
              </a:rPr>
              <a:t>参数</a:t>
            </a:r>
            <a:r>
              <a:rPr lang="zh-CN" altLang="en-US" sz="2200" b="1" dirty="0" smtClean="0">
                <a:latin typeface="+mn-ea"/>
              </a:rPr>
              <a:t>编程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1400" b="1" dirty="0" smtClean="0">
                <a:latin typeface="+mn-ea"/>
              </a:rPr>
              <a:t>                                                 </a:t>
            </a:r>
            <a:r>
              <a:rPr lang="zh-CN" altLang="en-US" sz="1400" b="1" dirty="0" smtClean="0">
                <a:latin typeface="+mn-ea"/>
              </a:rPr>
              <a:t>↓</a:t>
            </a:r>
            <a:r>
              <a:rPr lang="en-US" altLang="zh-CN" sz="1400" b="1" dirty="0" smtClean="0">
                <a:latin typeface="+mn-ea"/>
              </a:rPr>
              <a:t>                         </a:t>
            </a:r>
            <a:r>
              <a:rPr lang="zh-CN" altLang="en-US" sz="1400" b="1" dirty="0" smtClean="0">
                <a:latin typeface="+mn-ea"/>
              </a:rPr>
              <a:t>↓</a:t>
            </a:r>
            <a:endParaRPr lang="en-US" altLang="zh-CN" sz="14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200" b="1" dirty="0" smtClean="0">
                <a:latin typeface="+mn-ea"/>
              </a:rPr>
              <a:t>                           硬件</a:t>
            </a:r>
            <a:r>
              <a:rPr lang="en-US" altLang="zh-CN" sz="2200" b="1" dirty="0" smtClean="0">
                <a:latin typeface="+mn-ea"/>
              </a:rPr>
              <a:t>MEM 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←参数相同→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</a:rPr>
              <a:t> </a:t>
            </a:r>
            <a:r>
              <a:rPr lang="zh-CN" altLang="en-US" sz="2200" b="1" dirty="0" smtClean="0">
                <a:latin typeface="+mn-ea"/>
              </a:rPr>
              <a:t>程序</a:t>
            </a:r>
            <a:r>
              <a:rPr lang="en-US" altLang="zh-CN" sz="2200" b="1" dirty="0" smtClean="0">
                <a:latin typeface="+mn-ea"/>
              </a:rPr>
              <a:t>MEM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      应用需求：</a:t>
            </a:r>
            <a:r>
              <a:rPr lang="zh-CN" altLang="en-US" sz="2200" b="1" dirty="0" smtClean="0">
                <a:latin typeface="+mn-ea"/>
              </a:rPr>
              <a:t>按</a:t>
            </a:r>
            <a:r>
              <a:rPr lang="zh-CN" altLang="en-US" sz="2200" b="1" u="sng" dirty="0" smtClean="0">
                <a:latin typeface="+mn-ea"/>
              </a:rPr>
              <a:t>程序</a:t>
            </a:r>
            <a:r>
              <a:rPr lang="en-US" altLang="zh-CN" sz="2200" b="1" u="sng" dirty="0" smtClean="0">
                <a:latin typeface="+mn-ea"/>
              </a:rPr>
              <a:t>MEM</a:t>
            </a:r>
            <a:r>
              <a:rPr lang="zh-CN" altLang="en-US" sz="2200" b="1" u="sng" dirty="0" smtClean="0">
                <a:latin typeface="+mn-ea"/>
              </a:rPr>
              <a:t>地址</a:t>
            </a:r>
            <a:r>
              <a:rPr lang="zh-CN" altLang="en-US" sz="2200" b="1" dirty="0" smtClean="0">
                <a:latin typeface="+mn-ea"/>
              </a:rPr>
              <a:t>访问</a:t>
            </a:r>
            <a:r>
              <a:rPr lang="zh-CN" altLang="en-US" sz="2200" b="1" u="sng" dirty="0" smtClean="0">
                <a:latin typeface="+mn-ea"/>
              </a:rPr>
              <a:t>硬件</a:t>
            </a:r>
            <a:r>
              <a:rPr lang="en-US" altLang="zh-CN" sz="2200" b="1" u="sng" dirty="0" smtClean="0">
                <a:latin typeface="+mn-ea"/>
              </a:rPr>
              <a:t>MEM</a:t>
            </a:r>
            <a:r>
              <a:rPr lang="en-US" altLang="zh-CN" sz="2200" b="1" dirty="0" smtClean="0"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0033CC"/>
                </a:solidFill>
                <a:latin typeface="+mn-ea"/>
              </a:rPr>
              <a:t>(</a:t>
            </a:r>
            <a:r>
              <a:rPr lang="zh-CN" altLang="en-US" sz="2000" b="1" dirty="0" smtClean="0">
                <a:solidFill>
                  <a:srgbClr val="0033CC"/>
                </a:solidFill>
                <a:latin typeface="+mn-ea"/>
              </a:rPr>
              <a:t>程序执行时</a:t>
            </a:r>
            <a:r>
              <a:rPr lang="en-US" altLang="zh-CN" sz="2000" b="1" dirty="0" smtClean="0">
                <a:solidFill>
                  <a:srgbClr val="0033CC"/>
                </a:solidFill>
                <a:latin typeface="+mn-ea"/>
              </a:rPr>
              <a:t>)</a:t>
            </a:r>
            <a:endParaRPr lang="en-US" altLang="zh-CN" sz="2200" u="sng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   硬件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MEM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的组织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800080"/>
                </a:solidFill>
                <a:latin typeface="+mn-ea"/>
              </a:rPr>
              <a:t>      </a:t>
            </a:r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组成：</a:t>
            </a:r>
            <a:r>
              <a:rPr lang="zh-CN" altLang="en-US" sz="2200" b="1" dirty="0" smtClean="0">
                <a:latin typeface="+mn-ea"/>
              </a:rPr>
              <a:t>主存、辅存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外设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，主存编址单位＝程序</a:t>
            </a:r>
            <a:r>
              <a:rPr lang="en-US" altLang="zh-CN" sz="2200" b="1" dirty="0" smtClean="0">
                <a:latin typeface="+mn-ea"/>
              </a:rPr>
              <a:t>MEM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      需求实现：</a:t>
            </a:r>
            <a:r>
              <a:rPr lang="zh-CN" altLang="en-US" sz="2200" b="1" dirty="0" smtClean="0">
                <a:latin typeface="+mn-ea"/>
              </a:rPr>
              <a:t>先地址变换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逻辑地址→物理地址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，再访问主存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latin typeface="+mn-ea"/>
              </a:rPr>
              <a:t>                     (OS</a:t>
            </a:r>
            <a:r>
              <a:rPr lang="zh-CN" altLang="en-US" b="1" dirty="0" smtClean="0">
                <a:latin typeface="+mn-ea"/>
              </a:rPr>
              <a:t>控制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从辅存装入→</a:t>
            </a:r>
            <a:r>
              <a:rPr lang="zh-CN" altLang="en-US" sz="2000" dirty="0" smtClean="0">
                <a:latin typeface="+mn-ea"/>
              </a:rPr>
              <a:t>┴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zh-CN" altLang="en-US" b="1" dirty="0" smtClean="0">
                <a:latin typeface="+mn-ea"/>
              </a:rPr>
              <a:t>变换</a:t>
            </a:r>
            <a:r>
              <a:rPr lang="en-US" altLang="zh-CN" b="1" dirty="0" smtClean="0">
                <a:latin typeface="+mn-ea"/>
              </a:rPr>
              <a:t>(MMU</a:t>
            </a:r>
            <a:r>
              <a:rPr lang="zh-CN" altLang="en-US" b="1" dirty="0" smtClean="0">
                <a:latin typeface="+mn-ea"/>
              </a:rPr>
              <a:t>实现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  MEM</a:t>
            </a:r>
            <a:r>
              <a:rPr lang="zh-CN" altLang="en-US" sz="2200" b="1" dirty="0">
                <a:solidFill>
                  <a:srgbClr val="0033CC"/>
                </a:solidFill>
                <a:latin typeface="+mn-ea"/>
              </a:rPr>
              <a:t>的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现状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en-US" altLang="zh-CN" sz="2200" b="1" dirty="0" smtClean="0">
                <a:latin typeface="+mn-ea"/>
              </a:rPr>
              <a:t>MEM</a:t>
            </a:r>
            <a:r>
              <a:rPr lang="zh-CN" altLang="en-US" sz="2200" b="1" dirty="0">
                <a:latin typeface="+mn-ea"/>
              </a:rPr>
              <a:t>是抽象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参数虚拟化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，主存等为</a:t>
            </a:r>
            <a:r>
              <a:rPr lang="zh-CN" altLang="en-US" sz="2200" b="1" dirty="0">
                <a:latin typeface="+mn-ea"/>
              </a:rPr>
              <a:t>实体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有具体参数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000" b="1" dirty="0" smtClean="0">
              <a:solidFill>
                <a:srgbClr val="800080"/>
              </a:solidFill>
              <a:latin typeface="+mn-ea"/>
            </a:endParaRPr>
          </a:p>
        </p:txBody>
      </p:sp>
      <p:sp>
        <p:nvSpPr>
          <p:cNvPr id="7" name="Text Box 200"/>
          <p:cNvSpPr txBox="1">
            <a:spLocks noChangeArrowheads="1"/>
          </p:cNvSpPr>
          <p:nvPr/>
        </p:nvSpPr>
        <p:spPr bwMode="auto">
          <a:xfrm>
            <a:off x="179263" y="4869160"/>
            <a:ext cx="8785225" cy="162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   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主存的逻辑实现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—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参数由计算机结构确定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      实现：</a:t>
            </a:r>
            <a:r>
              <a:rPr lang="zh-CN" altLang="en-US" sz="2200" b="1" dirty="0" smtClean="0">
                <a:latin typeface="+mn-ea"/>
              </a:rPr>
              <a:t>由</a:t>
            </a:r>
            <a:r>
              <a:rPr lang="en-US" altLang="zh-CN" sz="2200" b="1" dirty="0" smtClean="0">
                <a:latin typeface="+mn-ea"/>
              </a:rPr>
              <a:t>RAM</a:t>
            </a:r>
            <a:r>
              <a:rPr lang="zh-CN" altLang="en-US" sz="2200" b="1" dirty="0" smtClean="0">
                <a:latin typeface="+mn-ea"/>
              </a:rPr>
              <a:t>构成，用</a:t>
            </a:r>
            <a:r>
              <a:rPr lang="zh-CN" altLang="en-US" sz="2200" b="1" u="sng" dirty="0" smtClean="0">
                <a:latin typeface="+mn-ea"/>
              </a:rPr>
              <a:t>基本</a:t>
            </a:r>
            <a:r>
              <a:rPr lang="en-US" altLang="zh-CN" sz="2200" b="1" u="sng" dirty="0" smtClean="0">
                <a:latin typeface="+mn-ea"/>
              </a:rPr>
              <a:t>MEM</a:t>
            </a:r>
            <a:r>
              <a:rPr lang="zh-CN" altLang="en-US" sz="2200" b="1" dirty="0" smtClean="0">
                <a:latin typeface="+mn-ea"/>
              </a:rPr>
              <a:t>进行扩展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+mn-ea"/>
              </a:rPr>
              <a:t>                                   </a:t>
            </a:r>
            <a:r>
              <a:rPr lang="zh-CN" altLang="en-US" dirty="0" smtClean="0">
                <a:latin typeface="+mn-ea"/>
              </a:rPr>
              <a:t>└←</a:t>
            </a:r>
            <a:r>
              <a:rPr lang="zh-CN" altLang="en-US" b="1" dirty="0" smtClean="0">
                <a:latin typeface="+mn-ea"/>
              </a:rPr>
              <a:t>如</a:t>
            </a:r>
            <a:r>
              <a:rPr lang="en-US" altLang="zh-CN" b="1" dirty="0">
                <a:latin typeface="+mn-ea"/>
              </a:rPr>
              <a:t>RAM</a:t>
            </a:r>
            <a:r>
              <a:rPr lang="zh-CN" altLang="en-US" b="1" dirty="0">
                <a:latin typeface="+mn-ea"/>
              </a:rPr>
              <a:t>芯片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存储模块，</a:t>
            </a:r>
            <a:r>
              <a:rPr lang="zh-CN" altLang="en-US" b="1" dirty="0" smtClean="0">
                <a:latin typeface="+mn-ea"/>
                <a:sym typeface="Symbol"/>
              </a:rPr>
              <a:t></a:t>
            </a:r>
            <a:r>
              <a:rPr lang="en-US" altLang="zh-CN" b="1" dirty="0" smtClean="0">
                <a:latin typeface="+mn-ea"/>
              </a:rPr>
              <a:t>MEM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zh-CN" altLang="en-US" b="1" dirty="0" smtClean="0">
                <a:latin typeface="+mn-ea"/>
              </a:rPr>
              <a:t>主存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80008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800080"/>
                </a:solidFill>
                <a:latin typeface="+mn-ea"/>
              </a:rPr>
              <a:t>     </a:t>
            </a:r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优化：</a:t>
            </a:r>
            <a:r>
              <a:rPr lang="zh-CN" altLang="en-US" sz="2200" b="1" dirty="0" smtClean="0">
                <a:latin typeface="+mn-ea"/>
              </a:rPr>
              <a:t>增强型</a:t>
            </a:r>
            <a:r>
              <a:rPr lang="en-US" altLang="zh-CN" sz="2200" b="1" dirty="0" smtClean="0">
                <a:latin typeface="+mn-ea"/>
              </a:rPr>
              <a:t>RAM</a:t>
            </a:r>
            <a:r>
              <a:rPr lang="zh-CN" altLang="en-US" sz="2200" b="1" dirty="0" smtClean="0">
                <a:latin typeface="+mn-ea"/>
              </a:rPr>
              <a:t>，多体交叉</a:t>
            </a:r>
            <a:r>
              <a:rPr lang="en-US" altLang="zh-CN" sz="2200" b="1" dirty="0" smtClean="0">
                <a:latin typeface="+mn-ea"/>
              </a:rPr>
              <a:t>MEM</a:t>
            </a:r>
            <a:r>
              <a:rPr lang="zh-CN" altLang="en-US" sz="2200" b="1" dirty="0" smtClean="0">
                <a:latin typeface="+mn-ea"/>
              </a:rPr>
              <a:t>、层次结构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Cache</a:t>
            </a:r>
            <a:r>
              <a:rPr lang="en-US" altLang="zh-CN" sz="2000" b="1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0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9" name="Text Box 200"/>
          <p:cNvSpPr txBox="1">
            <a:spLocks noChangeArrowheads="1"/>
          </p:cNvSpPr>
          <p:nvPr/>
        </p:nvSpPr>
        <p:spPr bwMode="auto">
          <a:xfrm>
            <a:off x="179511" y="357166"/>
            <a:ext cx="8821645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*存储器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(MEM)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的概念与术语：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   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MEM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相关术语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存储元、存储单元、存储阵列，存储字，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                存储字长</a:t>
            </a:r>
            <a:r>
              <a:rPr lang="zh-CN" altLang="en-US" sz="2200" b="1" dirty="0">
                <a:latin typeface="+mn-ea"/>
              </a:rPr>
              <a:t>、存储单元</a:t>
            </a:r>
            <a:r>
              <a:rPr lang="zh-CN" altLang="en-US" sz="2200" b="1" dirty="0" smtClean="0">
                <a:latin typeface="+mn-ea"/>
              </a:rPr>
              <a:t>长度、地址空间、容量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  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硬件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MEM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相关术语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主存单元长度、主存地址空间、主存字长，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</a:rPr>
              <a:t>                    </a:t>
            </a:r>
            <a:r>
              <a:rPr lang="zh-CN" altLang="en-US" sz="2200" b="1" dirty="0" smtClean="0">
                <a:latin typeface="+mn-ea"/>
              </a:rPr>
              <a:t>主存配置空间，虚拟存储器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       注  意：</a:t>
            </a:r>
            <a:r>
              <a:rPr lang="zh-CN" altLang="en-US" sz="2200" b="1" dirty="0" smtClean="0">
                <a:latin typeface="+mn-ea"/>
              </a:rPr>
              <a:t>①术语</a:t>
            </a:r>
            <a:r>
              <a:rPr lang="zh-CN" altLang="en-US" sz="2200" b="1" dirty="0">
                <a:latin typeface="+mn-ea"/>
              </a:rPr>
              <a:t>都</a:t>
            </a:r>
            <a:r>
              <a:rPr lang="zh-CN" altLang="en-US" sz="2200" b="1" dirty="0" smtClean="0">
                <a:latin typeface="+mn-ea"/>
              </a:rPr>
              <a:t>加前缀，以避免混淆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       </a:t>
            </a:r>
            <a:r>
              <a:rPr lang="zh-CN" altLang="en-US" sz="2200" b="1" dirty="0" smtClean="0">
                <a:latin typeface="+mn-ea"/>
              </a:rPr>
              <a:t>②</a:t>
            </a:r>
            <a:r>
              <a:rPr lang="zh-CN" altLang="en-US" sz="2200" b="1" u="sng" dirty="0" smtClean="0">
                <a:latin typeface="+mn-ea"/>
              </a:rPr>
              <a:t>主存地址空间</a:t>
            </a:r>
            <a:r>
              <a:rPr lang="zh-CN" altLang="en-US" sz="2200" b="1" dirty="0" smtClean="0">
                <a:latin typeface="+mn-ea"/>
              </a:rPr>
              <a:t>指</a:t>
            </a:r>
            <a:r>
              <a:rPr lang="zh-CN" altLang="en-US" sz="2200" b="1" u="sng" dirty="0">
                <a:latin typeface="+mn-ea"/>
              </a:rPr>
              <a:t>最大容量时</a:t>
            </a:r>
            <a:r>
              <a:rPr lang="zh-CN" altLang="en-US" sz="2200" b="1" dirty="0">
                <a:latin typeface="+mn-ea"/>
              </a:rPr>
              <a:t>的</a:t>
            </a:r>
            <a:r>
              <a:rPr lang="zh-CN" altLang="en-US" sz="2200" b="1" dirty="0" smtClean="0">
                <a:latin typeface="+mn-ea"/>
              </a:rPr>
              <a:t>地址个数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                   (</a:t>
            </a:r>
            <a:r>
              <a:rPr lang="zh-CN" altLang="en-US" sz="2000" b="1" dirty="0" smtClean="0">
                <a:latin typeface="+mn-ea"/>
              </a:rPr>
              <a:t>否则会用配置空间来间接表示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</a:rPr>
              <a:t>               </a:t>
            </a:r>
            <a:r>
              <a:rPr lang="zh-CN" altLang="en-US" sz="2200" b="1" dirty="0" smtClean="0">
                <a:latin typeface="+mn-ea"/>
              </a:rPr>
              <a:t>③</a:t>
            </a:r>
            <a:r>
              <a:rPr lang="zh-CN" altLang="en-US" sz="2200" b="1" u="sng" dirty="0">
                <a:latin typeface="+mn-ea"/>
              </a:rPr>
              <a:t>计算机的</a:t>
            </a:r>
            <a:r>
              <a:rPr lang="zh-CN" altLang="en-US" sz="2200" b="1" u="sng" dirty="0" smtClean="0">
                <a:latin typeface="+mn-ea"/>
              </a:rPr>
              <a:t>存储器</a:t>
            </a:r>
            <a:r>
              <a:rPr lang="zh-CN" altLang="en-US" sz="2200" b="1" dirty="0" smtClean="0">
                <a:latin typeface="+mn-ea"/>
              </a:rPr>
              <a:t>指主存或程序</a:t>
            </a:r>
            <a:r>
              <a:rPr lang="en-US" altLang="zh-CN" sz="2200" b="1" dirty="0" smtClean="0">
                <a:latin typeface="+mn-ea"/>
              </a:rPr>
              <a:t>MEM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</a:rPr>
              <a:t>               </a:t>
            </a:r>
            <a:r>
              <a:rPr lang="zh-CN" altLang="en-US" sz="2200" b="1" dirty="0" smtClean="0">
                <a:latin typeface="+mn-ea"/>
              </a:rPr>
              <a:t>④</a:t>
            </a:r>
            <a:r>
              <a:rPr lang="zh-CN" altLang="en-US" sz="2200" b="1" u="sng" dirty="0">
                <a:latin typeface="+mn-ea"/>
              </a:rPr>
              <a:t>某存储器</a:t>
            </a:r>
            <a:r>
              <a:rPr lang="zh-CN" altLang="en-US" sz="2200" b="1" dirty="0" smtClean="0">
                <a:latin typeface="+mn-ea"/>
              </a:rPr>
              <a:t>常</a:t>
            </a:r>
            <a:r>
              <a:rPr lang="zh-CN" altLang="en-US" sz="2200" b="1" dirty="0">
                <a:latin typeface="+mn-ea"/>
              </a:rPr>
              <a:t>指</a:t>
            </a:r>
            <a:r>
              <a:rPr lang="en-US" altLang="zh-CN" sz="2200" b="1" dirty="0">
                <a:latin typeface="+mn-ea"/>
              </a:rPr>
              <a:t>RAM</a:t>
            </a:r>
            <a:r>
              <a:rPr lang="zh-CN" altLang="en-US" sz="2200" b="1" dirty="0">
                <a:latin typeface="+mn-ea"/>
              </a:rPr>
              <a:t>芯片或</a:t>
            </a:r>
            <a:r>
              <a:rPr lang="zh-CN" altLang="en-US" sz="2200" b="1" dirty="0" smtClean="0">
                <a:latin typeface="+mn-ea"/>
              </a:rPr>
              <a:t>存储模块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zh-CN" altLang="en-US" sz="2200" b="1" dirty="0">
                <a:latin typeface="+mn-ea"/>
              </a:rPr>
              <a:t>参数会给出的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800080"/>
                </a:solidFill>
                <a:latin typeface="+mn-ea"/>
              </a:rPr>
              <a:t>   </a:t>
            </a:r>
            <a:r>
              <a:rPr lang="zh-CN" altLang="en-US" sz="2200" b="1" dirty="0">
                <a:solidFill>
                  <a:srgbClr val="800080"/>
                </a:solidFill>
                <a:latin typeface="+mn-ea"/>
              </a:rPr>
              <a:t> </a:t>
            </a:r>
            <a:r>
              <a:rPr lang="zh-CN" altLang="en-US" sz="2200" b="1" dirty="0" smtClean="0">
                <a:solidFill>
                  <a:srgbClr val="800080"/>
                </a:solidFill>
                <a:latin typeface="+mn-ea"/>
              </a:rPr>
              <a:t>   相关性：</a:t>
            </a:r>
            <a:endParaRPr lang="en-US" altLang="zh-CN" sz="2200" b="1" dirty="0" smtClean="0">
              <a:solidFill>
                <a:srgbClr val="80008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        Cache-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主存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-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程序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MEM—</a:t>
            </a:r>
            <a:r>
              <a:rPr lang="zh-CN" altLang="en-US" sz="2200" b="1" dirty="0" smtClean="0">
                <a:latin typeface="+mn-ea"/>
              </a:rPr>
              <a:t>编址单位相同、地址空间不同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         CPU</a:t>
            </a:r>
            <a:r>
              <a:rPr lang="zh-CN" altLang="en-US" sz="2200" b="1" dirty="0" smtClean="0">
                <a:solidFill>
                  <a:srgbClr val="0033CC"/>
                </a:solidFill>
                <a:latin typeface="+mn-ea"/>
              </a:rPr>
              <a:t>可寻址空间</a:t>
            </a:r>
            <a:r>
              <a:rPr lang="en-US" altLang="zh-CN" sz="22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200" b="1" dirty="0" smtClean="0">
                <a:latin typeface="+mn-ea"/>
              </a:rPr>
              <a:t>＝主存地址空间，与主存的配置空间无关</a:t>
            </a:r>
            <a:endParaRPr lang="en-US" altLang="zh-CN" sz="2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0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370</Words>
  <Application>Microsoft Office PowerPoint</Application>
  <PresentationFormat>全屏显示(4:3)</PresentationFormat>
  <Paragraphs>32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</cp:revision>
  <dcterms:created xsi:type="dcterms:W3CDTF">2018-03-30T00:42:34Z</dcterms:created>
  <dcterms:modified xsi:type="dcterms:W3CDTF">2018-07-05T08:58:21Z</dcterms:modified>
</cp:coreProperties>
</file>