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800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77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2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1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0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09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1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25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8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6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32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5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1EEC5-9264-4D77-80C3-FEAD0120F25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0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 Box 205"/>
          <p:cNvSpPr txBox="1">
            <a:spLocks noChangeArrowheads="1"/>
          </p:cNvSpPr>
          <p:nvPr/>
        </p:nvSpPr>
        <p:spPr bwMode="auto">
          <a:xfrm>
            <a:off x="179388" y="692696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汇编程序示例：</a:t>
            </a:r>
            <a:r>
              <a:rPr lang="zh-CN" altLang="en-US" sz="2400" b="1" dirty="0">
                <a:latin typeface="宋体" pitchFamily="2" charset="-122"/>
              </a:rPr>
              <a:t>存储单元</a:t>
            </a:r>
            <a:r>
              <a:rPr lang="en-US" altLang="zh-CN" sz="2400" b="1" dirty="0">
                <a:latin typeface="宋体" pitchFamily="2" charset="-122"/>
              </a:rPr>
              <a:t>NUM</a:t>
            </a:r>
            <a:r>
              <a:rPr lang="zh-CN" altLang="zh-CN" sz="2400" b="1" dirty="0">
                <a:latin typeface="宋体" pitchFamily="2" charset="-122"/>
              </a:rPr>
              <a:t>中为一个16位二进数，</a:t>
            </a:r>
            <a:r>
              <a:rPr lang="zh-CN" altLang="en-US" sz="2400" b="1" dirty="0">
                <a:latin typeface="宋体" pitchFamily="2" charset="-122"/>
              </a:rPr>
              <a:t>将</a:t>
            </a:r>
            <a:r>
              <a:rPr lang="zh-CN" altLang="zh-CN" sz="2400" b="1" dirty="0">
                <a:latin typeface="宋体" pitchFamily="2" charset="-122"/>
              </a:rPr>
              <a:t>其中</a:t>
            </a:r>
            <a:r>
              <a:rPr lang="zh-CN" altLang="en-US" sz="2400" b="1" dirty="0">
                <a:latin typeface="宋体" pitchFamily="2" charset="-122"/>
              </a:rPr>
              <a:t>非零</a:t>
            </a:r>
            <a:r>
              <a:rPr lang="zh-CN" altLang="zh-CN" sz="2400" b="1" dirty="0">
                <a:latin typeface="宋体" pitchFamily="2" charset="-122"/>
              </a:rPr>
              <a:t>位的个数存入</a:t>
            </a:r>
            <a:r>
              <a:rPr lang="en-US" altLang="zh-CN" sz="2400" b="1" dirty="0">
                <a:latin typeface="宋体" pitchFamily="2" charset="-122"/>
              </a:rPr>
              <a:t>CNT</a:t>
            </a:r>
            <a:endParaRPr lang="zh-CN" altLang="en-US" sz="2400" b="1" u="sng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2" name="Text Box 3"/>
          <p:cNvSpPr txBox="1">
            <a:spLocks noChangeArrowheads="1"/>
          </p:cNvSpPr>
          <p:nvPr/>
        </p:nvSpPr>
        <p:spPr bwMode="auto">
          <a:xfrm>
            <a:off x="539551" y="1628800"/>
            <a:ext cx="4608513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2000" b="1" dirty="0">
                <a:latin typeface="宋体" pitchFamily="2" charset="-122"/>
              </a:rPr>
              <a:t>D_S  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SEGMENT</a:t>
            </a:r>
          </a:p>
          <a:p>
            <a:pPr algn="l">
              <a:lnSpc>
                <a:spcPct val="95000"/>
              </a:lnSpc>
            </a:pPr>
            <a:r>
              <a:rPr lang="en-US" altLang="zh-CN" sz="2000" dirty="0">
                <a:latin typeface="宋体" pitchFamily="2" charset="-122"/>
              </a:rPr>
              <a:t>        </a:t>
            </a:r>
            <a:r>
              <a:rPr lang="en-US" altLang="zh-CN" sz="2000" b="1" dirty="0">
                <a:latin typeface="宋体" pitchFamily="2" charset="-122"/>
              </a:rPr>
              <a:t>NUM  DW ?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latin typeface="宋体" pitchFamily="2" charset="-122"/>
              </a:rPr>
              <a:t>        CNT  DB ?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latin typeface="宋体" pitchFamily="2" charset="-122"/>
              </a:rPr>
              <a:t>D_S  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ENDS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S_S  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SEGMENT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STACK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sz="2000" b="1" dirty="0" smtClean="0">
                <a:latin typeface="宋体" pitchFamily="2" charset="-122"/>
              </a:rPr>
              <a:t>DB </a:t>
            </a:r>
            <a:r>
              <a:rPr lang="en-US" altLang="zh-CN" sz="2000" b="1" dirty="0">
                <a:latin typeface="宋体" pitchFamily="2" charset="-122"/>
              </a:rPr>
              <a:t>64 DUP(?)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S_S  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ENDS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latin typeface="宋体" pitchFamily="2" charset="-122"/>
              </a:rPr>
              <a:t>CODE 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SEGMENT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ASSUME </a:t>
            </a:r>
            <a:r>
              <a:rPr lang="en-US" altLang="zh-CN" sz="2000" b="1" dirty="0">
                <a:latin typeface="宋体" pitchFamily="2" charset="-122"/>
              </a:rPr>
              <a:t>CS:CODE,DS:D_S,SS:S_S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solidFill>
                  <a:srgbClr val="0033CC"/>
                </a:solidFill>
                <a:latin typeface="宋体" pitchFamily="2" charset="-122"/>
              </a:rPr>
              <a:t>MAIN  </a:t>
            </a:r>
            <a:r>
              <a:rPr lang="en-US" altLang="zh-CN" sz="2000" b="1" dirty="0">
                <a:latin typeface="宋体" pitchFamily="2" charset="-122"/>
              </a:rPr>
              <a:t>PROC  FAR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latin typeface="宋体" pitchFamily="2" charset="-122"/>
              </a:rPr>
              <a:t>      PUSH DS     </a:t>
            </a:r>
            <a:r>
              <a:rPr lang="zh-CN" altLang="en-US" sz="2000" b="1" dirty="0">
                <a:latin typeface="宋体" pitchFamily="2" charset="-122"/>
              </a:rPr>
              <a:t>；段地址</a:t>
            </a:r>
          </a:p>
          <a:p>
            <a:pPr algn="l">
              <a:lnSpc>
                <a:spcPct val="95000"/>
              </a:lnSpc>
            </a:pPr>
            <a:r>
              <a:rPr lang="zh-CN" altLang="en-US" sz="2000" b="1" dirty="0">
                <a:latin typeface="宋体" pitchFamily="2" charset="-122"/>
              </a:rPr>
              <a:t>      </a:t>
            </a:r>
            <a:r>
              <a:rPr lang="en-US" altLang="zh-CN" sz="2000" b="1" dirty="0">
                <a:latin typeface="宋体" pitchFamily="2" charset="-122"/>
              </a:rPr>
              <a:t>MOV  AX, 0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latin typeface="宋体" pitchFamily="2" charset="-122"/>
              </a:rPr>
              <a:t>      PUSH AX     </a:t>
            </a:r>
            <a:r>
              <a:rPr lang="zh-CN" altLang="en-US" sz="2000" b="1" dirty="0">
                <a:latin typeface="宋体" pitchFamily="2" charset="-122"/>
              </a:rPr>
              <a:t>；偏移地址</a:t>
            </a:r>
          </a:p>
          <a:p>
            <a:pPr algn="l">
              <a:lnSpc>
                <a:spcPct val="95000"/>
              </a:lnSpc>
            </a:pPr>
            <a:r>
              <a:rPr lang="zh-CN" altLang="en-US" sz="2000" b="1" dirty="0">
                <a:latin typeface="宋体" pitchFamily="2" charset="-122"/>
              </a:rPr>
              <a:t>      </a:t>
            </a:r>
            <a:r>
              <a:rPr lang="en-US" altLang="zh-CN" sz="2000" b="1" dirty="0">
                <a:latin typeface="宋体" pitchFamily="2" charset="-122"/>
              </a:rPr>
              <a:t>MOV AX,D_S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latin typeface="宋体" pitchFamily="2" charset="-122"/>
              </a:rPr>
              <a:t>      MOV DS,AX</a:t>
            </a:r>
          </a:p>
        </p:txBody>
      </p:sp>
      <p:sp>
        <p:nvSpPr>
          <p:cNvPr id="133" name="Text Box 4"/>
          <p:cNvSpPr txBox="1">
            <a:spLocks noChangeArrowheads="1"/>
          </p:cNvSpPr>
          <p:nvPr/>
        </p:nvSpPr>
        <p:spPr bwMode="auto">
          <a:xfrm>
            <a:off x="5219452" y="1628775"/>
            <a:ext cx="3529012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2000" b="1" dirty="0">
                <a:latin typeface="宋体" pitchFamily="2" charset="-122"/>
              </a:rPr>
              <a:t>      MOV CX,0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latin typeface="宋体" pitchFamily="2" charset="-122"/>
              </a:rPr>
              <a:t>      MOV AX,NUM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latin typeface="宋体" pitchFamily="2" charset="-122"/>
              </a:rPr>
              <a:t>LP1:  AND AX,AX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latin typeface="宋体" pitchFamily="2" charset="-122"/>
              </a:rPr>
              <a:t>      JZ DONE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latin typeface="宋体" pitchFamily="2" charset="-122"/>
              </a:rPr>
              <a:t>      SAL AX,1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latin typeface="宋体" pitchFamily="2" charset="-122"/>
              </a:rPr>
              <a:t>      JNC NEXT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latin typeface="宋体" pitchFamily="2" charset="-122"/>
              </a:rPr>
              <a:t>      INC CL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latin typeface="宋体" pitchFamily="2" charset="-122"/>
              </a:rPr>
              <a:t>NEXT: JMP LP1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latin typeface="宋体" pitchFamily="2" charset="-122"/>
              </a:rPr>
              <a:t>DONE: MOV CNT,CL</a:t>
            </a:r>
            <a:endParaRPr lang="en-US" altLang="zh-CN" sz="2000" b="1" dirty="0">
              <a:solidFill>
                <a:srgbClr val="0000FF"/>
              </a:solidFill>
              <a:latin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latin typeface="宋体" pitchFamily="2" charset="-122"/>
              </a:rPr>
              <a:t>      RET  </a:t>
            </a:r>
            <a:r>
              <a:rPr lang="zh-CN" altLang="en-US" sz="2000" b="1" dirty="0">
                <a:latin typeface="宋体" pitchFamily="2" charset="-122"/>
              </a:rPr>
              <a:t>；偏移地址</a:t>
            </a:r>
          </a:p>
          <a:p>
            <a:pPr algn="l">
              <a:lnSpc>
                <a:spcPct val="95000"/>
              </a:lnSpc>
            </a:pPr>
            <a:r>
              <a:rPr lang="zh-CN" altLang="en-US" sz="2000" b="1" dirty="0">
                <a:latin typeface="宋体" pitchFamily="2" charset="-122"/>
              </a:rPr>
              <a:t>           ；段地址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</a:rPr>
              <a:t>MAIN  </a:t>
            </a:r>
            <a:r>
              <a:rPr lang="en-US" altLang="zh-CN" sz="2000" b="1" dirty="0">
                <a:latin typeface="宋体" pitchFamily="2" charset="-122"/>
              </a:rPr>
              <a:t>ENDP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latin typeface="宋体" pitchFamily="2" charset="-122"/>
              </a:rPr>
              <a:t>CODE  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ENDS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latin typeface="宋体" pitchFamily="2" charset="-122"/>
              </a:rPr>
              <a:t>      END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72511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2" grpId="0"/>
      <p:bldP spid="1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5"/>
          <p:cNvSpPr txBox="1">
            <a:spLocks noChangeArrowheads="1"/>
          </p:cNvSpPr>
          <p:nvPr/>
        </p:nvSpPr>
        <p:spPr bwMode="auto">
          <a:xfrm>
            <a:off x="179388" y="692696"/>
            <a:ext cx="87852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指令格式的组成：</a:t>
            </a:r>
            <a:endParaRPr lang="en-US" altLang="zh-CN" sz="22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3333CC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3333CC"/>
                </a:solidFill>
                <a:latin typeface="+mn-ea"/>
              </a:rPr>
              <a:t>   </a:t>
            </a:r>
            <a:r>
              <a:rPr lang="zh-CN" altLang="en-US" sz="2200" b="1" dirty="0" smtClean="0">
                <a:solidFill>
                  <a:srgbClr val="3333CC"/>
                </a:solidFill>
                <a:latin typeface="+mn-ea"/>
              </a:rPr>
              <a:t>指令所含信息</a:t>
            </a:r>
            <a:r>
              <a:rPr lang="en-US" altLang="zh-CN" sz="2200" b="1" dirty="0" smtClean="0">
                <a:solidFill>
                  <a:srgbClr val="3333CC"/>
                </a:solidFill>
                <a:latin typeface="+mn-ea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操作类型、源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目的</a:t>
            </a:r>
            <a:r>
              <a:rPr lang="en-US" altLang="zh-CN" sz="2200" b="1" dirty="0">
                <a:latin typeface="宋体" pitchFamily="2" charset="-122"/>
              </a:rPr>
              <a:t>OPD</a:t>
            </a:r>
            <a:r>
              <a:rPr lang="zh-CN" altLang="en-US" sz="2200" b="1" dirty="0">
                <a:latin typeface="宋体" pitchFamily="2" charset="-122"/>
              </a:rPr>
              <a:t>地址、下条</a:t>
            </a:r>
            <a:r>
              <a:rPr lang="zh-CN" altLang="en-US" sz="2200" b="1" dirty="0" smtClean="0">
                <a:latin typeface="宋体" pitchFamily="2" charset="-122"/>
              </a:rPr>
              <a:t>指令地址</a:t>
            </a:r>
            <a:endParaRPr lang="en-US" altLang="zh-CN" sz="2200" b="1" dirty="0" smtClean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en-US" altLang="zh-CN" sz="2200" b="1" dirty="0">
                <a:solidFill>
                  <a:srgbClr val="3333CC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3333CC"/>
                </a:solidFill>
                <a:latin typeface="+mn-ea"/>
              </a:rPr>
              <a:t>   </a:t>
            </a:r>
            <a:r>
              <a:rPr lang="zh-CN" altLang="en-US" sz="2200" b="1" dirty="0" smtClean="0">
                <a:solidFill>
                  <a:srgbClr val="3333CC"/>
                </a:solidFill>
                <a:latin typeface="+mn-ea"/>
              </a:rPr>
              <a:t>指令格式组成</a:t>
            </a:r>
            <a:r>
              <a:rPr lang="en-US" altLang="zh-CN" sz="2200" b="1" dirty="0" smtClean="0">
                <a:solidFill>
                  <a:srgbClr val="3333CC"/>
                </a:solidFill>
                <a:latin typeface="+mn-ea"/>
              </a:rPr>
              <a:t>—</a:t>
            </a:r>
            <a:r>
              <a:rPr lang="zh-CN" altLang="en-US" sz="2200" b="1" dirty="0" smtClean="0">
                <a:latin typeface="+mn-ea"/>
              </a:rPr>
              <a:t>操作码、地址码，</a:t>
            </a:r>
            <a:r>
              <a:rPr lang="zh-CN" altLang="en-US" sz="2200" b="1" u="sng" dirty="0" smtClean="0">
                <a:latin typeface="+mn-ea"/>
              </a:rPr>
              <a:t>指令</a:t>
            </a:r>
            <a:r>
              <a:rPr lang="zh-CN" altLang="en-US" sz="2200" b="1" dirty="0" smtClean="0">
                <a:latin typeface="+mn-ea"/>
              </a:rPr>
              <a:t>用操作码识别</a:t>
            </a:r>
            <a:endParaRPr lang="en-US" altLang="zh-CN" sz="2200" b="1" dirty="0" smtClean="0">
              <a:latin typeface="+mn-ea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3333CC"/>
                </a:solidFill>
                <a:latin typeface="宋体" pitchFamily="2" charset="-122"/>
              </a:rPr>
              <a:t>    指令格式需约定的信息</a:t>
            </a:r>
            <a:r>
              <a:rPr lang="en-US" altLang="zh-CN" sz="2200" b="1" dirty="0" smtClean="0">
                <a:solidFill>
                  <a:srgbClr val="3333CC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800080"/>
                </a:solidFill>
                <a:latin typeface="宋体" pitchFamily="2" charset="-122"/>
              </a:rPr>
              <a:t>       </a:t>
            </a:r>
            <a:r>
              <a:rPr lang="zh-CN" altLang="en-US" sz="2200" b="1" dirty="0" smtClean="0">
                <a:solidFill>
                  <a:srgbClr val="800080"/>
                </a:solidFill>
                <a:latin typeface="宋体" pitchFamily="2" charset="-122"/>
              </a:rPr>
              <a:t>操作码：</a:t>
            </a:r>
            <a:r>
              <a:rPr lang="zh-CN" altLang="en-US" sz="2200" b="1" dirty="0" smtClean="0">
                <a:latin typeface="宋体" pitchFamily="2" charset="-122"/>
              </a:rPr>
              <a:t>操作类型、</a:t>
            </a:r>
            <a:r>
              <a:rPr lang="zh-CN" altLang="en-US" sz="2200" b="1" dirty="0" smtClean="0">
                <a:latin typeface="+mn-ea"/>
              </a:rPr>
              <a:t>格式信息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地址码个数</a:t>
            </a:r>
            <a:r>
              <a:rPr lang="en-US" altLang="zh-CN" b="1" dirty="0" smtClean="0">
                <a:latin typeface="+mn-ea"/>
              </a:rPr>
              <a:t>/</a:t>
            </a:r>
            <a:r>
              <a:rPr lang="zh-CN" altLang="en-US" b="1" dirty="0" smtClean="0">
                <a:latin typeface="+mn-ea"/>
              </a:rPr>
              <a:t>目的</a:t>
            </a:r>
            <a:r>
              <a:rPr lang="en-US" altLang="zh-CN" b="1" dirty="0" smtClean="0">
                <a:latin typeface="+mn-ea"/>
              </a:rPr>
              <a:t>OPD</a:t>
            </a:r>
            <a:r>
              <a:rPr lang="zh-CN" altLang="en-US" b="1" dirty="0" smtClean="0">
                <a:latin typeface="+mn-ea"/>
              </a:rPr>
              <a:t>位置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800080"/>
                </a:solidFill>
                <a:latin typeface="+mn-ea"/>
              </a:rPr>
              <a:t>       </a:t>
            </a:r>
            <a:r>
              <a:rPr lang="zh-CN" altLang="en-US" sz="2200" b="1" dirty="0" smtClean="0">
                <a:solidFill>
                  <a:srgbClr val="800080"/>
                </a:solidFill>
                <a:latin typeface="+mn-ea"/>
              </a:rPr>
              <a:t>地址码：</a:t>
            </a:r>
            <a:r>
              <a:rPr lang="zh-CN" altLang="en-US" sz="2200" b="1" dirty="0">
                <a:latin typeface="宋体" pitchFamily="2" charset="-122"/>
              </a:rPr>
              <a:t>源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目的</a:t>
            </a:r>
            <a:r>
              <a:rPr lang="en-US" altLang="zh-CN" sz="2200" b="1" dirty="0">
                <a:latin typeface="宋体" pitchFamily="2" charset="-122"/>
              </a:rPr>
              <a:t>OPD</a:t>
            </a:r>
            <a:r>
              <a:rPr lang="zh-CN" altLang="en-US" sz="2200" b="1" dirty="0">
                <a:latin typeface="宋体" pitchFamily="2" charset="-122"/>
              </a:rPr>
              <a:t>地址、下条指令地址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</a:rPr>
              <a:t> </a:t>
            </a:r>
            <a:r>
              <a:rPr lang="zh-CN" altLang="en-US" sz="2200" b="1" dirty="0" smtClean="0">
                <a:solidFill>
                  <a:srgbClr val="3333CC"/>
                </a:solidFill>
                <a:latin typeface="+mn-ea"/>
              </a:rPr>
              <a:t>   信息的表示方法</a:t>
            </a:r>
            <a:r>
              <a:rPr lang="en-US" altLang="zh-CN" sz="2200" b="1" dirty="0" smtClean="0">
                <a:solidFill>
                  <a:srgbClr val="3333CC"/>
                </a:solidFill>
                <a:latin typeface="+mn-ea"/>
              </a:rPr>
              <a:t>—</a:t>
            </a:r>
            <a:r>
              <a:rPr lang="zh-CN" altLang="en-US" sz="2200" b="1" dirty="0" smtClean="0">
                <a:latin typeface="+mn-ea"/>
              </a:rPr>
              <a:t>显式、隐式，</a:t>
            </a:r>
            <a:r>
              <a:rPr lang="zh-CN" altLang="en-US" sz="2200" b="1" u="sng" dirty="0" smtClean="0">
                <a:latin typeface="+mn-ea"/>
              </a:rPr>
              <a:t>隐式信息</a:t>
            </a:r>
            <a:r>
              <a:rPr lang="zh-CN" altLang="en-US" sz="2200" b="1" dirty="0" smtClean="0">
                <a:latin typeface="+mn-ea"/>
              </a:rPr>
              <a:t>通过操作码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显式</a:t>
            </a:r>
            <a:r>
              <a:rPr lang="en-US" altLang="zh-CN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指明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0033CC"/>
                </a:solidFill>
                <a:latin typeface="宋体" pitchFamily="2" charset="-122"/>
              </a:rPr>
              <a:t>    </a:t>
            </a:r>
            <a:r>
              <a:rPr lang="en-US" altLang="zh-CN" sz="2000" b="1" dirty="0" smtClean="0">
                <a:solidFill>
                  <a:srgbClr val="0033CC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0033CC"/>
                </a:solidFill>
                <a:latin typeface="宋体" pitchFamily="2" charset="-122"/>
              </a:rPr>
              <a:t>显式</a:t>
            </a:r>
            <a:r>
              <a:rPr lang="en-US" altLang="zh-CN" sz="2000" b="1" dirty="0" smtClean="0">
                <a:solidFill>
                  <a:srgbClr val="0033CC"/>
                </a:solidFill>
                <a:latin typeface="宋体" pitchFamily="2" charset="-122"/>
              </a:rPr>
              <a:t>)</a:t>
            </a:r>
            <a:r>
              <a:rPr lang="zh-CN" altLang="en-US" sz="2200" b="1" dirty="0" smtClean="0">
                <a:solidFill>
                  <a:srgbClr val="0033CC"/>
                </a:solidFill>
                <a:latin typeface="宋体" pitchFamily="2" charset="-122"/>
              </a:rPr>
              <a:t>信息的编码</a:t>
            </a:r>
            <a:r>
              <a:rPr lang="en-US" altLang="zh-CN" sz="2200" b="1" dirty="0" smtClean="0">
                <a:solidFill>
                  <a:srgbClr val="0033CC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操作码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定长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扩展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、地址码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寻址方式的表示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0033CC"/>
                </a:solidFill>
                <a:latin typeface="+mn-ea"/>
              </a:rPr>
              <a:t>    </a:t>
            </a:r>
            <a:r>
              <a:rPr lang="zh-CN" altLang="en-US" sz="2200" b="1" dirty="0" smtClean="0">
                <a:solidFill>
                  <a:srgbClr val="0033CC"/>
                </a:solidFill>
                <a:latin typeface="+mn-ea"/>
              </a:rPr>
              <a:t>指令格式的结构</a:t>
            </a:r>
            <a:r>
              <a:rPr lang="en-US" altLang="zh-CN" sz="22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200" b="1" dirty="0" smtClean="0">
                <a:latin typeface="+mn-ea"/>
              </a:rPr>
              <a:t>定长指令字、变长指令字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+mn-ea"/>
              </a:rPr>
              <a:t> *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机器指令的组成：</a:t>
            </a:r>
            <a:r>
              <a:rPr lang="zh-CN" altLang="en-US" sz="2200" b="1" dirty="0" smtClean="0">
                <a:latin typeface="宋体" pitchFamily="2" charset="-122"/>
              </a:rPr>
              <a:t>指令格式＋编码，即指令格式的实例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   (</a:t>
            </a:r>
            <a:r>
              <a:rPr lang="zh-CN" altLang="en-US" sz="2000" b="1" dirty="0">
                <a:latin typeface="宋体" pitchFamily="2" charset="-122"/>
              </a:rPr>
              <a:t>格式</a:t>
            </a:r>
            <a:r>
              <a:rPr lang="en-US" altLang="zh-CN" sz="2000" b="1" dirty="0">
                <a:latin typeface="宋体" pitchFamily="2" charset="-122"/>
              </a:rPr>
              <a:t>:</a:t>
            </a:r>
            <a:r>
              <a:rPr lang="zh-CN" altLang="en-US" sz="2000" b="1" dirty="0">
                <a:latin typeface="宋体" pitchFamily="2" charset="-122"/>
              </a:rPr>
              <a:t>指令＝</a:t>
            </a:r>
            <a:r>
              <a:rPr lang="en-US" altLang="zh-CN" sz="2000" b="1" dirty="0">
                <a:latin typeface="宋体" pitchFamily="2" charset="-122"/>
              </a:rPr>
              <a:t>1:m</a:t>
            </a:r>
            <a:r>
              <a:rPr lang="zh-CN" altLang="en-US" sz="2000" b="1" dirty="0">
                <a:latin typeface="宋体" pitchFamily="2" charset="-122"/>
              </a:rPr>
              <a:t>，指令</a:t>
            </a:r>
            <a:r>
              <a:rPr lang="en-US" altLang="zh-CN" sz="2000" b="1" dirty="0">
                <a:latin typeface="宋体" pitchFamily="2" charset="-122"/>
              </a:rPr>
              <a:t>:</a:t>
            </a:r>
            <a:r>
              <a:rPr lang="zh-CN" altLang="en-US" sz="2000" b="1" dirty="0">
                <a:latin typeface="宋体" pitchFamily="2" charset="-122"/>
              </a:rPr>
              <a:t>操作类型＝</a:t>
            </a:r>
            <a:r>
              <a:rPr lang="en-US" altLang="zh-CN" sz="2000" b="1" dirty="0">
                <a:latin typeface="宋体" pitchFamily="2" charset="-122"/>
              </a:rPr>
              <a:t>1:1)</a:t>
            </a:r>
            <a:endParaRPr lang="en-US" altLang="zh-CN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88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279</Words>
  <Application>Microsoft Office PowerPoint</Application>
  <PresentationFormat>全屏显示(4:3)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5</cp:revision>
  <dcterms:created xsi:type="dcterms:W3CDTF">2018-03-02T00:20:10Z</dcterms:created>
  <dcterms:modified xsi:type="dcterms:W3CDTF">2018-07-13T07:50:22Z</dcterms:modified>
</cp:coreProperties>
</file>