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33CC"/>
    <a:srgbClr val="99CCFF"/>
    <a:srgbClr val="FFCC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81" autoAdjust="0"/>
  </p:normalViewPr>
  <p:slideViewPr>
    <p:cSldViewPr>
      <p:cViewPr>
        <p:scale>
          <a:sx n="80" d="100"/>
          <a:sy n="80" d="100"/>
        </p:scale>
        <p:origin x="-965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2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0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09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1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5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8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6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2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EEC5-9264-4D77-80C3-FEAD0120F25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5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1EEC5-9264-4D77-80C3-FEAD0120F25E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988C-2C25-4091-9E5C-F2C78D8EB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0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 Box 205"/>
          <p:cNvSpPr txBox="1">
            <a:spLocks noChangeArrowheads="1"/>
          </p:cNvSpPr>
          <p:nvPr/>
        </p:nvSpPr>
        <p:spPr bwMode="auto">
          <a:xfrm>
            <a:off x="179388" y="404664"/>
            <a:ext cx="8857108" cy="438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*CPU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的组成与原理：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需求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按照</a:t>
            </a:r>
            <a:r>
              <a:rPr lang="zh-CN" altLang="en-US" sz="2400" b="1" u="sng" dirty="0" smtClean="0">
                <a:latin typeface="+mn-ea"/>
              </a:rPr>
              <a:t>存储程序工作方式</a:t>
            </a:r>
            <a:r>
              <a:rPr lang="zh-CN" altLang="en-US" sz="2400" b="1" dirty="0" smtClean="0">
                <a:latin typeface="+mn-ea"/>
              </a:rPr>
              <a:t>执行程序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zh-CN" altLang="en-US" sz="2400" b="1" u="sng" dirty="0" smtClean="0">
                <a:latin typeface="+mn-ea"/>
              </a:rPr>
              <a:t>指令</a:t>
            </a:r>
            <a:r>
              <a:rPr lang="zh-CN" altLang="en-US" sz="2400" b="1" dirty="0" smtClean="0">
                <a:latin typeface="+mn-ea"/>
              </a:rPr>
              <a:t>序列</a:t>
            </a:r>
            <a:r>
              <a:rPr lang="en-US" altLang="zh-CN" sz="2400" b="1" dirty="0" smtClean="0">
                <a:latin typeface="+mn-ea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zh-CN" altLang="en-US" b="1" dirty="0" smtClean="0">
                <a:latin typeface="+mn-ea"/>
              </a:rPr>
              <a:t>                                                      </a:t>
            </a:r>
            <a:r>
              <a:rPr lang="zh-CN" altLang="en-US" dirty="0" smtClean="0">
                <a:latin typeface="+mn-ea"/>
              </a:rPr>
              <a:t>└</a:t>
            </a:r>
            <a:r>
              <a:rPr lang="zh-CN" altLang="en-US" b="1" dirty="0" smtClean="0">
                <a:latin typeface="+mn-ea"/>
              </a:rPr>
              <a:t>←∈</a:t>
            </a:r>
            <a:r>
              <a:rPr lang="zh-CN" altLang="en-US" b="1" u="sng" dirty="0" smtClean="0">
                <a:solidFill>
                  <a:srgbClr val="7030A0"/>
                </a:solidFill>
                <a:latin typeface="+mn-ea"/>
              </a:rPr>
              <a:t>指令系统</a:t>
            </a:r>
            <a:endParaRPr lang="en-US" altLang="zh-CN" b="1" u="sng" dirty="0" smtClean="0">
              <a:solidFill>
                <a:srgbClr val="7030A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功能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u="sng" dirty="0" smtClean="0">
                <a:latin typeface="+mn-ea"/>
              </a:rPr>
              <a:t>实现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操作控制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时间控制</a:t>
            </a:r>
            <a:r>
              <a:rPr lang="en-US" altLang="zh-CN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需求约定的</a:t>
            </a:r>
            <a:r>
              <a:rPr lang="zh-CN" altLang="en-US" sz="2400" b="1" u="sng" dirty="0" smtClean="0">
                <a:latin typeface="+mn-ea"/>
              </a:rPr>
              <a:t>操作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指令控制</a:t>
            </a:r>
            <a:r>
              <a:rPr lang="en-US" altLang="zh-CN" b="1" dirty="0" smtClean="0">
                <a:latin typeface="+mn-ea"/>
              </a:rPr>
              <a:t>/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                              </a:t>
            </a:r>
            <a:r>
              <a:rPr lang="zh-CN" altLang="en-US" b="1" dirty="0" smtClean="0">
                <a:latin typeface="+mn-ea"/>
              </a:rPr>
              <a:t>数据</a:t>
            </a:r>
            <a:r>
              <a:rPr lang="zh-CN" altLang="en-US" b="1" dirty="0">
                <a:latin typeface="+mn-ea"/>
              </a:rPr>
              <a:t>加工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外部访问</a:t>
            </a:r>
            <a:r>
              <a:rPr lang="en-US" altLang="zh-CN" b="1" dirty="0">
                <a:latin typeface="+mn-ea"/>
              </a:rPr>
              <a:t>/</a:t>
            </a:r>
            <a:r>
              <a:rPr lang="zh-CN" altLang="en-US" b="1" dirty="0">
                <a:latin typeface="+mn-ea"/>
              </a:rPr>
              <a:t>异常及中断处理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    基本组成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en-US" altLang="zh-CN" sz="2400" b="1" dirty="0" smtClean="0">
                <a:latin typeface="+mn-ea"/>
              </a:rPr>
              <a:t>6</a:t>
            </a:r>
            <a:r>
              <a:rPr lang="zh-CN" altLang="en-US" sz="2400" b="1" dirty="0" smtClean="0">
                <a:latin typeface="+mn-ea"/>
              </a:rPr>
              <a:t>个部分，数据通路＋控制器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</a:rPr>
              <a:t>                      (</a:t>
            </a:r>
            <a:r>
              <a:rPr lang="zh-CN" altLang="en-US" b="1" dirty="0" smtClean="0">
                <a:latin typeface="+mn-ea"/>
              </a:rPr>
              <a:t>操作所需的功能部件</a:t>
            </a:r>
            <a:r>
              <a:rPr lang="en-US" altLang="zh-CN" b="1" dirty="0" smtClean="0">
                <a:latin typeface="+mn-ea"/>
              </a:rPr>
              <a:t>) (</a:t>
            </a:r>
            <a:r>
              <a:rPr lang="zh-CN" altLang="en-US" b="1" dirty="0" smtClean="0">
                <a:latin typeface="+mn-ea"/>
              </a:rPr>
              <a:t>操作控制部件</a:t>
            </a:r>
            <a:r>
              <a:rPr lang="en-US" altLang="zh-CN" b="1" dirty="0" smtClean="0">
                <a:latin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    工作流程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循环地</a:t>
            </a:r>
            <a:r>
              <a:rPr lang="zh-CN" altLang="en-US" sz="2400" b="1" u="sng" dirty="0" smtClean="0">
                <a:latin typeface="+mn-ea"/>
              </a:rPr>
              <a:t>执行指令</a:t>
            </a:r>
            <a:r>
              <a:rPr lang="zh-CN" altLang="en-US" sz="2400" b="1" dirty="0" smtClean="0">
                <a:latin typeface="+mn-ea"/>
              </a:rPr>
              <a:t>、</a:t>
            </a:r>
            <a:r>
              <a:rPr lang="zh-CN" altLang="en-US" sz="2400" b="1" u="sng" dirty="0">
                <a:latin typeface="+mn-ea"/>
              </a:rPr>
              <a:t>响应</a:t>
            </a:r>
            <a:r>
              <a:rPr lang="zh-CN" altLang="en-US" sz="2400" b="1" u="sng" dirty="0" smtClean="0">
                <a:latin typeface="+mn-ea"/>
              </a:rPr>
              <a:t>中断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可缺省</a:t>
            </a:r>
            <a:r>
              <a:rPr lang="en-US" altLang="zh-CN" b="1" dirty="0" smtClean="0">
                <a:latin typeface="+mn-ea"/>
              </a:rPr>
              <a:t>[</a:t>
            </a:r>
            <a:r>
              <a:rPr lang="zh-CN" altLang="en-US" b="1" dirty="0" smtClean="0">
                <a:latin typeface="+mn-ea"/>
              </a:rPr>
              <a:t>根据检测结果</a:t>
            </a:r>
            <a:r>
              <a:rPr lang="en-US" altLang="zh-CN" b="1" dirty="0" smtClean="0">
                <a:latin typeface="+mn-ea"/>
              </a:rPr>
              <a:t>]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指令的执行过程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功能→操作的</a:t>
            </a:r>
            <a:r>
              <a:rPr lang="zh-CN" altLang="en-US" sz="2400" b="1" u="sng" dirty="0" smtClean="0">
                <a:latin typeface="+mn-ea"/>
              </a:rPr>
              <a:t>需求分析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zh-CN" altLang="en-US" sz="2400" b="1" dirty="0" smtClean="0">
                <a:latin typeface="+mn-ea"/>
              </a:rPr>
              <a:t>细化</a:t>
            </a:r>
            <a:r>
              <a:rPr lang="en-US" altLang="zh-CN" sz="2400" b="1" dirty="0" smtClean="0">
                <a:latin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>
                <a:solidFill>
                  <a:srgbClr val="0033CC"/>
                </a:solidFill>
                <a:latin typeface="+mn-ea"/>
              </a:rPr>
              <a:t>设计方法</a:t>
            </a:r>
            <a:r>
              <a:rPr lang="en-US" altLang="zh-CN" sz="2400" b="1" dirty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>
                <a:latin typeface="+mn-ea"/>
              </a:rPr>
              <a:t>设计数据通路，组织指令执行过程，设计</a:t>
            </a:r>
            <a:r>
              <a:rPr lang="en-US" altLang="zh-CN" sz="2400" b="1" dirty="0">
                <a:latin typeface="+mn-ea"/>
              </a:rPr>
              <a:t>CU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4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403648" y="4653136"/>
            <a:ext cx="7344816" cy="1584176"/>
            <a:chOff x="1187624" y="4653136"/>
            <a:chExt cx="7344816" cy="1584176"/>
          </a:xfrm>
        </p:grpSpPr>
        <p:cxnSp>
          <p:nvCxnSpPr>
            <p:cNvPr id="10" name="直接箭头连接符 9"/>
            <p:cNvCxnSpPr/>
            <p:nvPr/>
          </p:nvCxnSpPr>
          <p:spPr>
            <a:xfrm flipH="1">
              <a:off x="4547223" y="5049911"/>
              <a:ext cx="456825" cy="3233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3131840" y="5010324"/>
              <a:ext cx="432048" cy="3628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2" idx="2"/>
            </p:cNvCxnSpPr>
            <p:nvPr/>
          </p:nvCxnSpPr>
          <p:spPr>
            <a:xfrm flipH="1">
              <a:off x="4716016" y="5010324"/>
              <a:ext cx="1836204" cy="399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7"/>
            <p:cNvSpPr txBox="1">
              <a:spLocks noChangeArrowheads="1"/>
            </p:cNvSpPr>
            <p:nvPr/>
          </p:nvSpPr>
          <p:spPr bwMode="auto">
            <a:xfrm>
              <a:off x="1979712" y="5013177"/>
              <a:ext cx="1152128" cy="2594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itchFamily="2" charset="-122"/>
                </a:rPr>
                <a:t>指令</a:t>
              </a:r>
              <a:r>
                <a:rPr lang="zh-CN" altLang="en-US" sz="1600" b="1" dirty="0" smtClean="0">
                  <a:latin typeface="宋体" pitchFamily="2" charset="-122"/>
                </a:rPr>
                <a:t>行过程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5" name="Text Box 137"/>
            <p:cNvSpPr txBox="1">
              <a:spLocks noChangeArrowheads="1"/>
            </p:cNvSpPr>
            <p:nvPr/>
          </p:nvSpPr>
          <p:spPr bwMode="auto">
            <a:xfrm>
              <a:off x="3870280" y="5013871"/>
              <a:ext cx="917744" cy="258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宋体" pitchFamily="2" charset="-122"/>
                </a:rPr>
                <a:t>指令功能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8" name="Text Box 380"/>
            <p:cNvSpPr txBox="1">
              <a:spLocks noChangeArrowheads="1"/>
            </p:cNvSpPr>
            <p:nvPr/>
          </p:nvSpPr>
          <p:spPr bwMode="auto">
            <a:xfrm>
              <a:off x="4184862" y="4725143"/>
              <a:ext cx="1107218" cy="28835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2000" b="1">
                  <a:latin typeface="宋体" pitchFamily="2" charset="-122"/>
                </a:defRPr>
              </a:lvl1pPr>
            </a:lstStyle>
            <a:p>
              <a:r>
                <a:rPr lang="zh-CN" altLang="en-US" sz="1800" dirty="0"/>
                <a:t>指令系统</a:t>
              </a:r>
            </a:p>
          </p:txBody>
        </p:sp>
        <p:sp>
          <p:nvSpPr>
            <p:cNvPr id="9" name="Text Box 381"/>
            <p:cNvSpPr txBox="1">
              <a:spLocks noChangeArrowheads="1"/>
            </p:cNvSpPr>
            <p:nvPr/>
          </p:nvSpPr>
          <p:spPr bwMode="auto">
            <a:xfrm>
              <a:off x="2051720" y="4725144"/>
              <a:ext cx="1944216" cy="28835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2000" b="1">
                  <a:latin typeface="宋体" pitchFamily="2" charset="-122"/>
                </a:defRPr>
              </a:lvl1pPr>
            </a:lstStyle>
            <a:p>
              <a:r>
                <a:rPr lang="zh-CN" altLang="en-US" sz="1800" dirty="0" smtClean="0"/>
                <a:t>存储程序工作方式</a:t>
              </a:r>
              <a:endParaRPr lang="zh-CN" altLang="en-US" sz="1800" dirty="0"/>
            </a:p>
          </p:txBody>
        </p:sp>
        <p:sp>
          <p:nvSpPr>
            <p:cNvPr id="12" name="Text Box 380"/>
            <p:cNvSpPr txBox="1">
              <a:spLocks noChangeArrowheads="1"/>
            </p:cNvSpPr>
            <p:nvPr/>
          </p:nvSpPr>
          <p:spPr bwMode="auto">
            <a:xfrm>
              <a:off x="5580112" y="4725144"/>
              <a:ext cx="1944216" cy="28518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 smtClean="0">
                  <a:latin typeface="宋体" pitchFamily="2" charset="-122"/>
                </a:rPr>
                <a:t>异常与中断处理</a:t>
              </a:r>
              <a:endParaRPr lang="zh-CN" altLang="en-US" b="1" dirty="0">
                <a:latin typeface="宋体" pitchFamily="2" charset="-122"/>
              </a:endParaRPr>
            </a:p>
          </p:txBody>
        </p:sp>
        <p:sp>
          <p:nvSpPr>
            <p:cNvPr id="16" name="Text Box 137"/>
            <p:cNvSpPr txBox="1">
              <a:spLocks noChangeArrowheads="1"/>
            </p:cNvSpPr>
            <p:nvPr/>
          </p:nvSpPr>
          <p:spPr bwMode="auto">
            <a:xfrm>
              <a:off x="1187624" y="4653136"/>
              <a:ext cx="864096" cy="396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b="1" dirty="0" smtClean="0">
                  <a:latin typeface="宋体" pitchFamily="2" charset="-122"/>
                </a:rPr>
                <a:t>需求：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7" name="Text Box 380"/>
            <p:cNvSpPr txBox="1">
              <a:spLocks noChangeArrowheads="1"/>
            </p:cNvSpPr>
            <p:nvPr/>
          </p:nvSpPr>
          <p:spPr bwMode="auto">
            <a:xfrm>
              <a:off x="2915816" y="5948585"/>
              <a:ext cx="2304256" cy="28872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b="1" dirty="0" smtClean="0">
                  <a:latin typeface="宋体" pitchFamily="2" charset="-122"/>
                </a:rPr>
                <a:t>工作流程状态转换图</a:t>
              </a:r>
              <a:endParaRPr lang="zh-CN" altLang="en-US" b="1" dirty="0">
                <a:latin typeface="宋体" pitchFamily="2" charset="-122"/>
              </a:endParaRPr>
            </a:p>
          </p:txBody>
        </p:sp>
        <p:cxnSp>
          <p:nvCxnSpPr>
            <p:cNvPr id="18" name="直接箭头连接符 17"/>
            <p:cNvCxnSpPr>
              <a:stCxn id="21" idx="2"/>
              <a:endCxn id="17" idx="0"/>
            </p:cNvCxnSpPr>
            <p:nvPr/>
          </p:nvCxnSpPr>
          <p:spPr>
            <a:xfrm flipH="1">
              <a:off x="4067944" y="5696730"/>
              <a:ext cx="2321" cy="2518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004048" y="5010324"/>
              <a:ext cx="0" cy="9382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3131840" y="5010324"/>
              <a:ext cx="0" cy="9382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380"/>
            <p:cNvSpPr txBox="1">
              <a:spLocks noChangeArrowheads="1"/>
            </p:cNvSpPr>
            <p:nvPr/>
          </p:nvSpPr>
          <p:spPr bwMode="auto">
            <a:xfrm>
              <a:off x="3424514" y="5373216"/>
              <a:ext cx="1291502" cy="3235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 smtClean="0">
                  <a:latin typeface="宋体" pitchFamily="2" charset="-122"/>
                </a:rPr>
                <a:t>数据通路</a:t>
              </a:r>
              <a:endParaRPr lang="zh-CN" altLang="en-US" b="1" dirty="0">
                <a:latin typeface="宋体" pitchFamily="2" charset="-122"/>
              </a:endParaRPr>
            </a:p>
          </p:txBody>
        </p:sp>
        <p:sp>
          <p:nvSpPr>
            <p:cNvPr id="22" name="Text Box 380"/>
            <p:cNvSpPr txBox="1">
              <a:spLocks noChangeArrowheads="1"/>
            </p:cNvSpPr>
            <p:nvPr/>
          </p:nvSpPr>
          <p:spPr bwMode="auto">
            <a:xfrm>
              <a:off x="5652120" y="5301208"/>
              <a:ext cx="1152127" cy="57036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b="1" dirty="0" smtClean="0">
                  <a:latin typeface="宋体" pitchFamily="2" charset="-122"/>
                </a:rPr>
                <a:t>时序信号形成电路</a:t>
              </a:r>
              <a:endParaRPr lang="zh-CN" altLang="en-US" b="1" dirty="0">
                <a:latin typeface="宋体" pitchFamily="2" charset="-122"/>
              </a:endParaRPr>
            </a:p>
          </p:txBody>
        </p:sp>
        <p:sp>
          <p:nvSpPr>
            <p:cNvPr id="23" name="Text Box 380"/>
            <p:cNvSpPr txBox="1">
              <a:spLocks noChangeArrowheads="1"/>
            </p:cNvSpPr>
            <p:nvPr/>
          </p:nvSpPr>
          <p:spPr bwMode="auto">
            <a:xfrm>
              <a:off x="7164288" y="5301208"/>
              <a:ext cx="1368152" cy="57036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altLang="zh-CN" b="1" dirty="0" err="1" smtClean="0">
                  <a:latin typeface="宋体" pitchFamily="2" charset="-122"/>
                </a:rPr>
                <a:t>OP</a:t>
              </a:r>
              <a:r>
                <a:rPr lang="zh-CN" altLang="en-US" b="1" dirty="0" smtClean="0">
                  <a:latin typeface="宋体" pitchFamily="2" charset="-122"/>
                </a:rPr>
                <a:t>控制信号形成电路</a:t>
              </a:r>
              <a:endParaRPr lang="zh-CN" altLang="en-US" b="1" dirty="0">
                <a:latin typeface="宋体" pitchFamily="2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5220072" y="6092949"/>
              <a:ext cx="2526474" cy="3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6140294" y="5868975"/>
              <a:ext cx="0" cy="2239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2" idx="3"/>
              <a:endCxn id="23" idx="1"/>
            </p:cNvCxnSpPr>
            <p:nvPr/>
          </p:nvCxnSpPr>
          <p:spPr>
            <a:xfrm>
              <a:off x="6804247" y="5586388"/>
              <a:ext cx="3600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137"/>
            <p:cNvSpPr txBox="1">
              <a:spLocks noChangeArrowheads="1"/>
            </p:cNvSpPr>
            <p:nvPr/>
          </p:nvSpPr>
          <p:spPr bwMode="auto">
            <a:xfrm>
              <a:off x="1187624" y="5301208"/>
              <a:ext cx="1008112" cy="396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b="1" dirty="0" smtClean="0">
                  <a:latin typeface="宋体" pitchFamily="2" charset="-122"/>
                </a:rPr>
                <a:t>设计：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7746546" y="5868975"/>
              <a:ext cx="0" cy="224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23528" y="3645024"/>
            <a:ext cx="360040" cy="1080120"/>
            <a:chOff x="323528" y="3140968"/>
            <a:chExt cx="360040" cy="1080120"/>
          </a:xfrm>
        </p:grpSpPr>
        <p:cxnSp>
          <p:nvCxnSpPr>
            <p:cNvPr id="31" name="直接连接符 30"/>
            <p:cNvCxnSpPr/>
            <p:nvPr/>
          </p:nvCxnSpPr>
          <p:spPr>
            <a:xfrm flipH="1">
              <a:off x="395536" y="371703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611560" y="3140968"/>
              <a:ext cx="0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Box 137"/>
            <p:cNvSpPr txBox="1">
              <a:spLocks noChangeArrowheads="1"/>
            </p:cNvSpPr>
            <p:nvPr/>
          </p:nvSpPr>
          <p:spPr bwMode="auto">
            <a:xfrm>
              <a:off x="330747" y="3212977"/>
              <a:ext cx="280813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宋体" pitchFamily="2" charset="-122"/>
                </a:rPr>
                <a:t>组成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41" name="Text Box 137"/>
            <p:cNvSpPr txBox="1">
              <a:spLocks noChangeArrowheads="1"/>
            </p:cNvSpPr>
            <p:nvPr/>
          </p:nvSpPr>
          <p:spPr bwMode="auto">
            <a:xfrm>
              <a:off x="323528" y="3797859"/>
              <a:ext cx="280813" cy="4232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宋体" pitchFamily="2" charset="-122"/>
                </a:rPr>
                <a:t>设计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11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5"/>
          <p:cNvSpPr txBox="1">
            <a:spLocks noChangeArrowheads="1"/>
          </p:cNvSpPr>
          <p:nvPr/>
        </p:nvSpPr>
        <p:spPr bwMode="auto">
          <a:xfrm>
            <a:off x="179388" y="404664"/>
            <a:ext cx="8785225" cy="551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数据通路的组织：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b="1" dirty="0">
                <a:solidFill>
                  <a:srgbClr val="0033CC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</a:t>
            </a:r>
            <a:r>
              <a:rPr lang="zh-CN" altLang="en-US" sz="2400" b="1" dirty="0">
                <a:solidFill>
                  <a:srgbClr val="0033CC"/>
                </a:solidFill>
                <a:latin typeface="+mn-ea"/>
              </a:rPr>
              <a:t>需求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设计</a:t>
            </a:r>
            <a:r>
              <a:rPr lang="zh-CN" altLang="en-US" sz="2400" b="1" u="sng" dirty="0" smtClean="0">
                <a:latin typeface="+mn-ea"/>
              </a:rPr>
              <a:t>模型</a:t>
            </a:r>
            <a:r>
              <a:rPr lang="en-US" altLang="zh-CN" sz="2400" b="1" u="sng" dirty="0" smtClean="0">
                <a:latin typeface="+mn-ea"/>
              </a:rPr>
              <a:t>/</a:t>
            </a:r>
            <a:r>
              <a:rPr lang="zh-CN" altLang="en-US" sz="2400" b="1" u="sng" dirty="0" smtClean="0">
                <a:latin typeface="+mn-ea"/>
              </a:rPr>
              <a:t>指令系统</a:t>
            </a:r>
            <a:r>
              <a:rPr lang="en-US" altLang="zh-CN" sz="2400" b="1" u="sng" dirty="0" smtClean="0">
                <a:latin typeface="+mn-ea"/>
              </a:rPr>
              <a:t>/</a:t>
            </a:r>
            <a:r>
              <a:rPr lang="zh-CN" altLang="en-US" sz="2400" b="1" u="sng" dirty="0" smtClean="0">
                <a:latin typeface="+mn-ea"/>
              </a:rPr>
              <a:t>异常及中断处理</a:t>
            </a:r>
            <a:r>
              <a:rPr lang="zh-CN" altLang="en-US" sz="2400" b="1" dirty="0" smtClean="0">
                <a:latin typeface="+mn-ea"/>
              </a:rPr>
              <a:t>所需的硬件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数据通路的组成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         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面向需求</a:t>
            </a:r>
            <a:r>
              <a:rPr lang="zh-CN" altLang="en-US" b="1" u="sng" dirty="0" smtClean="0">
                <a:solidFill>
                  <a:srgbClr val="9933FF"/>
                </a:solidFill>
                <a:latin typeface="+mn-ea"/>
              </a:rPr>
              <a:t>设计</a:t>
            </a:r>
            <a:r>
              <a:rPr lang="zh-CN" altLang="en-US" b="1" dirty="0" smtClean="0">
                <a:latin typeface="+mn-ea"/>
              </a:rPr>
              <a:t>硬件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400" b="1" dirty="0" smtClean="0">
              <a:solidFill>
                <a:srgbClr val="0033CC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       基于需求，</a:t>
            </a:r>
            <a:r>
              <a:rPr lang="zh-CN" altLang="en-US" sz="2400" b="1" u="sng" dirty="0" smtClean="0">
                <a:latin typeface="+mn-ea"/>
              </a:rPr>
              <a:t>组织</a:t>
            </a:r>
            <a:r>
              <a:rPr lang="zh-CN" altLang="en-US" sz="2400" b="1" dirty="0" smtClean="0">
                <a:latin typeface="+mn-ea"/>
              </a:rPr>
              <a:t>通路部件、部件互连</a:t>
            </a:r>
            <a:endParaRPr lang="en-US" altLang="zh-CN" sz="2400" b="1" dirty="0" smtClean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b="1" dirty="0" smtClean="0">
                <a:latin typeface="+mn-ea"/>
              </a:rPr>
              <a:t>                         </a:t>
            </a:r>
            <a:r>
              <a:rPr lang="zh-CN" altLang="en-US" dirty="0" smtClean="0">
                <a:latin typeface="+mn-ea"/>
              </a:rPr>
              <a:t>└</a:t>
            </a:r>
            <a:r>
              <a:rPr lang="zh-CN" altLang="en-US" b="1" dirty="0" smtClean="0">
                <a:latin typeface="+mn-ea"/>
              </a:rPr>
              <a:t>←基于功能→操作的需求分析结果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   </a:t>
            </a:r>
            <a:r>
              <a:rPr lang="en-US" altLang="zh-CN" sz="2400" spc="-80" dirty="0" err="1"/>
              <a:t>μ</a:t>
            </a:r>
            <a:r>
              <a:rPr lang="en-US" altLang="zh-CN" sz="2400" b="1" spc="-80" dirty="0" err="1">
                <a:latin typeface="宋体" pitchFamily="2" charset="-122"/>
              </a:rPr>
              <a:t>OP</a:t>
            </a:r>
            <a:r>
              <a:rPr lang="zh-CN" altLang="en-US" sz="2400" b="1" dirty="0" smtClean="0">
                <a:latin typeface="+mn-ea"/>
              </a:rPr>
              <a:t>及其</a:t>
            </a:r>
            <a:r>
              <a:rPr lang="zh-CN" altLang="en-US" sz="2400" b="1" dirty="0" smtClean="0">
                <a:latin typeface="宋体" pitchFamily="2" charset="-122"/>
              </a:rPr>
              <a:t>控制</a:t>
            </a:r>
            <a:r>
              <a:rPr lang="en-US" altLang="zh-CN" sz="2400" b="1" dirty="0" smtClean="0">
                <a:latin typeface="+mn-ea"/>
              </a:rPr>
              <a:t>            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了解操作的实现方法</a:t>
            </a:r>
            <a:r>
              <a:rPr lang="en-US" altLang="zh-CN" b="1" dirty="0">
                <a:latin typeface="+mn-ea"/>
              </a:rPr>
              <a:t>[</a:t>
            </a:r>
            <a:r>
              <a:rPr lang="zh-CN" altLang="en-US" b="1" dirty="0" smtClean="0">
                <a:latin typeface="+mn-ea"/>
              </a:rPr>
              <a:t>控制方法</a:t>
            </a:r>
            <a:r>
              <a:rPr lang="en-US" altLang="zh-CN" b="1" dirty="0" smtClean="0">
                <a:latin typeface="+mn-ea"/>
              </a:rPr>
              <a:t>])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    指令执行过程的组织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      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u="sng" dirty="0" smtClean="0">
                <a:solidFill>
                  <a:srgbClr val="9933FF"/>
                </a:solidFill>
                <a:latin typeface="+mn-ea"/>
              </a:rPr>
              <a:t>验证</a:t>
            </a:r>
            <a:r>
              <a:rPr lang="zh-CN" altLang="en-US" b="1" dirty="0" smtClean="0">
                <a:latin typeface="+mn-ea"/>
              </a:rPr>
              <a:t>硬件的</a:t>
            </a:r>
            <a:r>
              <a:rPr lang="zh-CN" altLang="en-US" b="1" dirty="0">
                <a:latin typeface="+mn-ea"/>
              </a:rPr>
              <a:t>设计正确性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 </a:t>
            </a:r>
            <a:r>
              <a:rPr lang="zh-CN" altLang="en-US" sz="2400" b="1" dirty="0" smtClean="0">
                <a:latin typeface="+mn-ea"/>
              </a:rPr>
              <a:t>基于数据通路，</a:t>
            </a:r>
            <a:r>
              <a:rPr lang="zh-CN" altLang="en-US" sz="2400" b="1" u="sng" dirty="0" smtClean="0">
                <a:latin typeface="+mn-ea"/>
              </a:rPr>
              <a:t>设计</a:t>
            </a:r>
            <a:r>
              <a:rPr lang="zh-CN" altLang="en-US" sz="2400" b="1" dirty="0" smtClean="0">
                <a:latin typeface="+mn-ea"/>
              </a:rPr>
              <a:t>各指令</a:t>
            </a:r>
            <a:r>
              <a:rPr lang="zh-CN" altLang="en-US" sz="2400" b="1" dirty="0">
                <a:latin typeface="+mn-ea"/>
              </a:rPr>
              <a:t>执行</a:t>
            </a:r>
            <a:r>
              <a:rPr lang="zh-CN" altLang="en-US" sz="2400" b="1" dirty="0" smtClean="0">
                <a:latin typeface="+mn-ea"/>
              </a:rPr>
              <a:t>的</a:t>
            </a:r>
            <a:r>
              <a:rPr lang="en-US" altLang="zh-CN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u="sng" dirty="0" err="1" smtClean="0">
                <a:latin typeface="宋体" pitchFamily="2" charset="-122"/>
              </a:rPr>
              <a:t>OPCmd</a:t>
            </a:r>
            <a:r>
              <a:rPr lang="zh-CN" altLang="en-US" sz="2400" b="1" u="sng" dirty="0" smtClean="0">
                <a:latin typeface="宋体" pitchFamily="2" charset="-122"/>
              </a:rPr>
              <a:t>序列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控制需求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</a:rPr>
              <a:t>                              </a:t>
            </a:r>
            <a:r>
              <a:rPr lang="zh-CN" altLang="en-US" dirty="0" smtClean="0">
                <a:latin typeface="+mn-ea"/>
              </a:rPr>
              <a:t>└</a:t>
            </a:r>
            <a:r>
              <a:rPr lang="zh-CN" altLang="en-US" b="1" dirty="0" smtClean="0">
                <a:latin typeface="+mn-ea"/>
              </a:rPr>
              <a:t>→可以实现所有需求就正确       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数据通路的设计方法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      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u="sng" dirty="0" smtClean="0">
                <a:solidFill>
                  <a:srgbClr val="9933FF"/>
                </a:solidFill>
                <a:latin typeface="+mn-ea"/>
              </a:rPr>
              <a:t>分析</a:t>
            </a:r>
            <a:r>
              <a:rPr lang="zh-CN" altLang="en-US" b="1" dirty="0" smtClean="0">
                <a:latin typeface="+mn-ea"/>
              </a:rPr>
              <a:t>硬件的设计方法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000" b="1" dirty="0" smtClean="0">
              <a:solidFill>
                <a:srgbClr val="0033CC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 smtClean="0">
                <a:latin typeface="+mn-ea"/>
              </a:rPr>
              <a:t>       设计方法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指令系统分析</a:t>
            </a:r>
            <a:r>
              <a:rPr lang="en-US" altLang="zh-CN" b="1" dirty="0" smtClean="0">
                <a:latin typeface="+mn-ea"/>
              </a:rPr>
              <a:t>/</a:t>
            </a:r>
            <a:r>
              <a:rPr lang="zh-CN" altLang="en-US" b="1" dirty="0" smtClean="0">
                <a:latin typeface="+mn-ea"/>
              </a:rPr>
              <a:t>部件设计</a:t>
            </a:r>
            <a:r>
              <a:rPr lang="en-US" altLang="zh-CN" b="1" dirty="0" smtClean="0">
                <a:latin typeface="+mn-ea"/>
              </a:rPr>
              <a:t>/</a:t>
            </a:r>
            <a:r>
              <a:rPr lang="zh-CN" altLang="en-US" b="1" dirty="0" smtClean="0">
                <a:latin typeface="+mn-ea"/>
              </a:rPr>
              <a:t>互连设计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 </a:t>
            </a:r>
            <a:r>
              <a:rPr lang="zh-CN" altLang="en-US" sz="2400" b="1" dirty="0" smtClean="0">
                <a:latin typeface="+mn-ea"/>
              </a:rPr>
              <a:t>单周期通路、多周期数据通路的设计举例</a:t>
            </a:r>
            <a:endParaRPr lang="en-US" altLang="zh-CN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521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5"/>
          <p:cNvSpPr txBox="1">
            <a:spLocks noChangeArrowheads="1"/>
          </p:cNvSpPr>
          <p:nvPr/>
        </p:nvSpPr>
        <p:spPr bwMode="auto">
          <a:xfrm>
            <a:off x="179388" y="425564"/>
            <a:ext cx="8785225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控制器的组织：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需求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循环地产生</a:t>
            </a:r>
            <a:r>
              <a:rPr lang="zh-CN" altLang="en-US" sz="2400" b="1" u="sng" dirty="0" smtClean="0">
                <a:latin typeface="+mn-ea"/>
              </a:rPr>
              <a:t>各种</a:t>
            </a:r>
            <a:r>
              <a:rPr lang="en-US" altLang="zh-CN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u="sng" dirty="0" err="1" smtClean="0">
                <a:latin typeface="宋体" pitchFamily="2" charset="-122"/>
              </a:rPr>
              <a:t>OPCmd</a:t>
            </a:r>
            <a:r>
              <a:rPr lang="zh-CN" altLang="en-US" sz="2400" b="1" u="sng" dirty="0" smtClean="0">
                <a:latin typeface="宋体" pitchFamily="2" charset="-122"/>
              </a:rPr>
              <a:t>序列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包</a:t>
            </a:r>
            <a:r>
              <a:rPr lang="zh-CN" altLang="en-US" b="1" dirty="0" smtClean="0">
                <a:latin typeface="宋体" pitchFamily="2" charset="-122"/>
              </a:rPr>
              <a:t>含中断响应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rgbClr val="0033CC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基本结构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核心是</a:t>
            </a:r>
            <a:r>
              <a:rPr lang="en-US" altLang="zh-CN" sz="2400" b="1" dirty="0" smtClean="0">
                <a:latin typeface="+mn-ea"/>
              </a:rPr>
              <a:t>CU</a:t>
            </a:r>
            <a:r>
              <a:rPr lang="en-US" altLang="zh-CN" sz="2000" b="1" dirty="0" smtClean="0">
                <a:latin typeface="+mn-ea"/>
              </a:rPr>
              <a:t>(3</a:t>
            </a:r>
            <a:r>
              <a:rPr lang="zh-CN" altLang="en-US" sz="2000" b="1" dirty="0" smtClean="0">
                <a:latin typeface="+mn-ea"/>
              </a:rPr>
              <a:t>个部件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，类型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zh-CN" altLang="en-US" b="1" dirty="0" smtClean="0">
                <a:latin typeface="+mn-ea"/>
              </a:rPr>
              <a:t>硬布线</a:t>
            </a:r>
            <a:r>
              <a:rPr lang="en-US" altLang="zh-CN" b="1" dirty="0" smtClean="0">
                <a:latin typeface="+mn-ea"/>
              </a:rPr>
              <a:t>/</a:t>
            </a:r>
            <a:r>
              <a:rPr lang="zh-CN" altLang="en-US" b="1" dirty="0" smtClean="0">
                <a:latin typeface="+mn-ea"/>
              </a:rPr>
              <a:t>微程序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时序信号的形成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>
                <a:latin typeface="+mn-ea"/>
              </a:rPr>
              <a:t>组织时序</a:t>
            </a:r>
            <a:r>
              <a:rPr lang="zh-CN" altLang="en-US" sz="2400" b="1" dirty="0" smtClean="0">
                <a:latin typeface="+mn-ea"/>
              </a:rPr>
              <a:t>系统、设计电路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</a:rPr>
              <a:t>                                          (</a:t>
            </a:r>
            <a:r>
              <a:rPr lang="zh-CN" altLang="en-US" b="1" dirty="0" smtClean="0">
                <a:latin typeface="+mn-ea"/>
              </a:rPr>
              <a:t>时序信号的定序</a:t>
            </a:r>
            <a:r>
              <a:rPr lang="en-US" altLang="zh-CN" b="1" dirty="0" smtClean="0">
                <a:latin typeface="+mn-ea"/>
              </a:rPr>
              <a:t>/</a:t>
            </a:r>
            <a:r>
              <a:rPr lang="zh-CN" altLang="en-US" b="1" dirty="0" smtClean="0">
                <a:latin typeface="+mn-ea"/>
              </a:rPr>
              <a:t>节拍脉冲的定时</a:t>
            </a:r>
            <a:r>
              <a:rPr lang="en-US" altLang="zh-CN" b="1" dirty="0" smtClean="0">
                <a:latin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en-US" altLang="zh-CN" sz="24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 err="1">
                <a:solidFill>
                  <a:srgbClr val="0033CC"/>
                </a:solidFill>
                <a:latin typeface="宋体" pitchFamily="2" charset="-122"/>
              </a:rPr>
              <a:t>OP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控制信号的形成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</a:t>
            </a:r>
            <a:r>
              <a:rPr lang="zh-CN" altLang="en-US" sz="2400" b="1" dirty="0" smtClean="0">
                <a:latin typeface="+mn-ea"/>
              </a:rPr>
              <a:t>组织所需功能，设计内部逻辑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rgbClr val="0033CC"/>
                </a:solidFill>
                <a:latin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33CC"/>
                </a:solidFill>
                <a:latin typeface="宋体" pitchFamily="2" charset="-122"/>
              </a:rPr>
              <a:t>   </a:t>
            </a:r>
            <a:r>
              <a:rPr lang="zh-CN" altLang="en-US" sz="2400" b="1" dirty="0" smtClean="0">
                <a:solidFill>
                  <a:srgbClr val="0033CC"/>
                </a:solidFill>
                <a:latin typeface="宋体" pitchFamily="2" charset="-122"/>
              </a:rPr>
              <a:t>硬布线</a:t>
            </a:r>
            <a:r>
              <a:rPr lang="en-US" altLang="zh-CN" sz="2400" b="1" dirty="0" smtClean="0">
                <a:solidFill>
                  <a:srgbClr val="0033CC"/>
                </a:solidFill>
                <a:latin typeface="宋体" pitchFamily="2" charset="-122"/>
              </a:rPr>
              <a:t>CU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的设计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         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组合逻辑</a:t>
            </a:r>
            <a:r>
              <a:rPr lang="en-US" altLang="zh-CN" sz="2000" b="1" dirty="0" smtClean="0">
                <a:latin typeface="+mn-ea"/>
              </a:rPr>
              <a:t>[</a:t>
            </a:r>
            <a:r>
              <a:rPr lang="zh-CN" altLang="en-US" sz="2000" b="1" dirty="0" smtClean="0">
                <a:latin typeface="+mn-ea"/>
              </a:rPr>
              <a:t>有限状态机</a:t>
            </a:r>
            <a:r>
              <a:rPr lang="en-US" altLang="zh-CN" sz="2000" b="1" dirty="0" smtClean="0">
                <a:latin typeface="+mn-ea"/>
              </a:rPr>
              <a:t>])</a:t>
            </a:r>
            <a:endParaRPr lang="en-US" altLang="zh-CN" sz="2000" b="1" dirty="0" smtClean="0">
              <a:solidFill>
                <a:srgbClr val="0033CC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微程序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CU</a:t>
            </a:r>
            <a:r>
              <a:rPr lang="zh-CN" altLang="en-US" sz="2400" b="1" dirty="0" smtClean="0">
                <a:solidFill>
                  <a:srgbClr val="0033CC"/>
                </a:solidFill>
                <a:latin typeface="+mn-ea"/>
              </a:rPr>
              <a:t>的设计</a:t>
            </a:r>
            <a:r>
              <a:rPr lang="en-US" altLang="zh-CN" sz="2400" b="1" dirty="0" smtClean="0">
                <a:solidFill>
                  <a:srgbClr val="0033CC"/>
                </a:solidFill>
                <a:latin typeface="+mn-ea"/>
              </a:rPr>
              <a:t>—         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存储逻辑</a:t>
            </a:r>
            <a:r>
              <a:rPr lang="en-US" altLang="zh-CN" sz="2000" b="1" dirty="0" smtClean="0">
                <a:latin typeface="+mn-ea"/>
              </a:rPr>
              <a:t>[</a:t>
            </a:r>
            <a:r>
              <a:rPr lang="zh-CN" altLang="en-US" sz="2000" b="1" dirty="0" smtClean="0">
                <a:latin typeface="+mn-ea"/>
              </a:rPr>
              <a:t>微指令执行</a:t>
            </a:r>
            <a:r>
              <a:rPr lang="en-US" altLang="zh-CN" sz="2000" b="1" dirty="0" smtClean="0">
                <a:latin typeface="+mn-ea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8326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403</Words>
  <Application>Microsoft Office PowerPoint</Application>
  <PresentationFormat>全屏显示(4:3)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24</cp:revision>
  <dcterms:created xsi:type="dcterms:W3CDTF">2018-03-02T00:20:10Z</dcterms:created>
  <dcterms:modified xsi:type="dcterms:W3CDTF">2018-12-02T16:58:09Z</dcterms:modified>
</cp:coreProperties>
</file>