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85" r:id="rId4"/>
    <p:sldId id="397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0099"/>
    <a:srgbClr val="FFCC99"/>
    <a:srgbClr val="FF3399"/>
    <a:srgbClr val="CCFFFF"/>
    <a:srgbClr val="CCECFF"/>
    <a:srgbClr val="CCCCFF"/>
    <a:srgbClr val="0000CC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5159" autoAdjust="0"/>
  </p:normalViewPr>
  <p:slideViewPr>
    <p:cSldViewPr>
      <p:cViewPr>
        <p:scale>
          <a:sx n="80" d="100"/>
          <a:sy n="80" d="100"/>
        </p:scale>
        <p:origin x="-60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寻址方式通过操作码、寻址方式位来识别，通过相关部件来实现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3&#31456;.pptx#-1,8,PowerPoint &#28436;&#31034;&#25991;&#31295;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3&#31456;.pptx#-1,15,PowerPoint &#28436;&#31034;&#25991;&#31295;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3&#31456;.pptx#-1,4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3&#31456;.pptx#-1,61,PowerPoint &#28436;&#31034;&#25991;&#31295;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4&#31456;.pptx#-1,10,PowerPoint &#28436;&#31034;&#25991;&#31295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&#35745;&#31639;&#26426;&#32452;&#25104;&#21407;&#29702;&#31532;2&#31456;.pptx#59. PowerPoint &#28436;&#31034;&#25991;&#31295;" TargetMode="External"/><Relationship Id="rId4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4&#31456;.pptx#-1,11,PowerPoint &#28436;&#31034;&#25991;&#31295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4&#31456;.pptx#-1,33,PowerPoint &#28436;&#31034;&#25991;&#31295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-2\&#35745;&#31639;&#26426;&#32452;&#25104;&#21407;&#29702;&#31532;5&#31456;.pptx#-1,69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1&#31456;.pptx#-1,31,PowerPoint &#28436;&#31034;&#25991;&#31295;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2&#31456;.pptx#-1,65,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六、运算器的组织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算术仅为加减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标志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暂存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←数据通路的一部分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数值数据、</a:t>
            </a:r>
            <a:r>
              <a:rPr lang="zh-CN" altLang="en-US" b="1" dirty="0" smtClean="0">
                <a:latin typeface="宋体" pitchFamily="2" charset="-122"/>
              </a:rPr>
              <a:t>逻辑数及字符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如何表示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表示方法、数据类型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</a:t>
            </a:r>
            <a:r>
              <a:rPr lang="zh-CN" altLang="en-US" b="1" u="sng" dirty="0" smtClean="0">
                <a:latin typeface="宋体" pitchFamily="2" charset="-122"/>
              </a:rPr>
              <a:t>如何运算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运算规则、溢出</a:t>
            </a:r>
            <a:r>
              <a:rPr lang="zh-CN" altLang="en-US" b="1" dirty="0">
                <a:latin typeface="宋体" pitchFamily="2" charset="-122"/>
              </a:rPr>
              <a:t>判断、逻辑实现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④理解运算器</a:t>
            </a:r>
            <a:r>
              <a:rPr lang="zh-CN" altLang="en-US" b="1" u="sng" dirty="0" smtClean="0">
                <a:latin typeface="宋体" pitchFamily="2" charset="-122"/>
              </a:rPr>
              <a:t>如何组织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部件组成、互连方法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812212" cy="159736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指标，程序访问局部性，层次结构的组织、</a:t>
            </a:r>
            <a:r>
              <a:rPr lang="zh-CN" altLang="en-US" b="1" dirty="0" smtClean="0">
                <a:latin typeface="宋体" pitchFamily="2" charset="-122"/>
              </a:rPr>
              <a:t>工作过程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                                                               </a:t>
            </a:r>
            <a:r>
              <a:rPr lang="zh-CN" altLang="en-US" sz="1800" b="1" dirty="0" smtClean="0">
                <a:latin typeface="+mn-ea"/>
                <a:ea typeface="+mn-ea"/>
              </a:rPr>
              <a:t>↓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关联主存</a:t>
            </a:r>
            <a:r>
              <a:rPr lang="en-US" altLang="zh-CN" sz="1800" b="1" dirty="0" smtClean="0">
                <a:latin typeface="+mn-ea"/>
                <a:ea typeface="+mn-ea"/>
              </a:rPr>
              <a:t>/Cache/</a:t>
            </a:r>
            <a:r>
              <a:rPr lang="zh-CN" altLang="en-US" sz="1800" b="1" dirty="0" smtClean="0">
                <a:latin typeface="+mn-ea"/>
                <a:ea typeface="+mn-ea"/>
              </a:rPr>
              <a:t>辅存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程序</a:t>
            </a:r>
            <a:r>
              <a:rPr lang="en-US" altLang="zh-CN" sz="1800" b="1" dirty="0" smtClean="0">
                <a:latin typeface="+mn-ea"/>
                <a:ea typeface="+mn-ea"/>
              </a:rPr>
              <a:t>MEM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80728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，虚拟存储器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654910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</a:t>
            </a:r>
            <a:r>
              <a:rPr lang="zh-CN" altLang="en-US" b="1" spc="-100" dirty="0">
                <a:latin typeface="宋体" pitchFamily="2" charset="-122"/>
              </a:rPr>
              <a:t>读写</a:t>
            </a:r>
            <a:r>
              <a:rPr lang="zh-CN" altLang="en-US" b="1" spc="-100" dirty="0" smtClean="0">
                <a:latin typeface="宋体" pitchFamily="2" charset="-122"/>
              </a:rPr>
              <a:t>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91880" y="3609012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01">
            <a:hlinkClick r:id="rId3" action="ppaction://hlinkpres?slideindex=8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604448" y="227687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01">
            <a:hlinkClick r:id="rId4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604448" y="371772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tabLst>
                <a:tab pos="1790700" algn="l"/>
              </a:tabLst>
            </a:pPr>
            <a:r>
              <a:rPr lang="zh-CN" altLang="en-US" b="1" dirty="0" smtClean="0">
                <a:latin typeface="宋体" pitchFamily="2" charset="-122"/>
              </a:rPr>
              <a:t>   参数来源、组成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，主存单元长度的确定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关联数据表示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的技术     </a:t>
            </a:r>
            <a:r>
              <a:rPr lang="zh-CN" altLang="en-US" sz="2000" b="1" dirty="0" smtClean="0">
                <a:latin typeface="宋体" pitchFamily="2" charset="-122"/>
              </a:rPr>
              <a:t>◇掌握原理、分析性能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采用位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扩展的主存设计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>
                <a:latin typeface="宋体" pitchFamily="2" charset="-122"/>
              </a:rPr>
              <a:t>SRAM</a:t>
            </a:r>
            <a:r>
              <a:rPr lang="zh-CN" altLang="en-US" sz="2000" b="1" dirty="0">
                <a:latin typeface="宋体" pitchFamily="2" charset="-122"/>
              </a:rPr>
              <a:t>芯片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接口，主存信号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PPT3.P45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主存设计与连接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4003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的工作原理，突发传送模式；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双端口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43808" y="3140968"/>
            <a:ext cx="4032448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01">
            <a:hlinkClick r:id="rId2" action="ppaction://hlinkpres?slideindex=4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71772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712891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 smtClean="0">
                <a:latin typeface="宋体" pitchFamily="2" charset="-122"/>
              </a:rPr>
              <a:t>☆掌握原理、可分析性能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交换管理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，工作流程，结构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97313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〗PPT3.P68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P75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/>
              <a:t>~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，自行汇总、比较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43711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全写法、写回法的思想、性能、工作流程、硬件支持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573016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229872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9632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  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△了解相关概念</a:t>
            </a:r>
            <a:r>
              <a:rPr lang="zh-CN" altLang="en-US" sz="1800" b="1" dirty="0" smtClean="0">
                <a:latin typeface="+mn-ea"/>
                <a:ea typeface="+mn-ea"/>
              </a:rPr>
              <a:t>（如主存分配与地址变换）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437673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①可</a:t>
            </a:r>
            <a:r>
              <a:rPr lang="zh-CN" altLang="en-US" b="1" u="sng" dirty="0" smtClean="0">
                <a:latin typeface="宋体" pitchFamily="2" charset="-122"/>
              </a:rPr>
              <a:t>设计</a:t>
            </a:r>
            <a:r>
              <a:rPr lang="zh-CN" altLang="en-US" b="1" dirty="0" smtClean="0">
                <a:latin typeface="宋体" pitchFamily="2" charset="-122"/>
              </a:rPr>
              <a:t>主存、将主存</a:t>
            </a:r>
            <a:r>
              <a:rPr lang="zh-CN" altLang="en-US" b="1" u="sng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latin typeface="宋体" pitchFamily="2" charset="-122"/>
              </a:rPr>
              <a:t>到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或总线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的组织与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任何缓冲器都这样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301">
            <a:hlinkClick r:id="rId3" action="ppaction://hlinkpres?slideindex=61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388424" y="90872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latin typeface="宋体" pitchFamily="2" charset="-122"/>
              </a:rPr>
              <a:t>(OP/</a:t>
            </a:r>
            <a:r>
              <a:rPr lang="zh-CN" altLang="en-US" sz="2000" b="1" dirty="0" smtClean="0"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指令地址计算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需约定信息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OP/</a:t>
            </a:r>
            <a:r>
              <a:rPr lang="zh-CN" altLang="en-US" sz="2000" b="1" dirty="0" smtClean="0">
                <a:latin typeface="宋体" pitchFamily="2" charset="-122"/>
              </a:rPr>
              <a:t>格式、</a:t>
            </a:r>
            <a:r>
              <a:rPr lang="zh-CN" altLang="en-US" sz="2000" b="1" dirty="0">
                <a:latin typeface="宋体" pitchFamily="2" charset="-122"/>
              </a:rPr>
              <a:t>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信息的表示方法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显式信息的约定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69258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指令功能、指令格式，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存放，寻址方式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81110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420888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01">
            <a:hlinkClick r:id="rId3" action="ppaction://hlinkpres?slideindex=10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461126" y="20615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01">
            <a:hlinkClick r:id="rId4" action="ppaction://hlinkpres?slideindex=11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460432" y="299764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2615"/>
              </p:ext>
            </p:extLst>
          </p:nvPr>
        </p:nvGraphicFramePr>
        <p:xfrm>
          <a:off x="467544" y="4388296"/>
          <a:ext cx="8496944" cy="17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1944216"/>
                <a:gridCol w="1944216"/>
                <a:gridCol w="172819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针对每条指令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方式影响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AutoShape 62">
            <a:hlinkClick r:id="rId5" action="ppaction://hlinkpres?slideindex=5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7614684" y="6254967"/>
            <a:ext cx="287337" cy="54006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2-59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  <p:bldP spid="10" grpId="0" animBg="1"/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780928"/>
            <a:ext cx="1296144" cy="41172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4644008" y="3687415"/>
            <a:ext cx="3312368" cy="38965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顺序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跳跃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sz="2000" b="1" dirty="0" smtClean="0">
                <a:latin typeface="宋体" pitchFamily="2" charset="-122"/>
              </a:rPr>
              <a:t>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译码时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寻址方式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立即</a:t>
            </a:r>
            <a:r>
              <a:rPr lang="en-US" altLang="zh-CN" sz="2000" b="1" spc="-100" dirty="0" smtClean="0">
                <a:latin typeface="宋体" pitchFamily="2" charset="-122"/>
              </a:rPr>
              <a:t>/REG/</a:t>
            </a:r>
            <a:r>
              <a:rPr lang="zh-CN" altLang="en-US" sz="2000" b="1" spc="-100" dirty="0" smtClean="0">
                <a:latin typeface="宋体" pitchFamily="2" charset="-122"/>
              </a:rPr>
              <a:t>直接</a:t>
            </a:r>
            <a:r>
              <a:rPr lang="en-US" altLang="zh-CN" sz="2000" b="1" spc="-100" dirty="0" smtClean="0">
                <a:latin typeface="宋体" pitchFamily="2" charset="-122"/>
              </a:rPr>
              <a:t>/REG</a:t>
            </a:r>
            <a:r>
              <a:rPr lang="zh-CN" altLang="en-US" sz="2000" b="1" spc="-100" dirty="0" smtClean="0">
                <a:latin typeface="宋体" pitchFamily="2" charset="-122"/>
              </a:rPr>
              <a:t>间接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基址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变址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隐含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的地址形成方法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方式位、地址参数的表示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，寻址方式的识别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〗PPT4.P28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P29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P33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理解指令系统组成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smtClean="0">
                <a:latin typeface="宋体" pitchFamily="2" charset="-122"/>
              </a:rPr>
              <a:t>理解指令中信息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约定方法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表示方式及编码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②理解数据在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</a:t>
            </a:r>
            <a:r>
              <a:rPr lang="zh-CN" altLang="en-US" b="1" u="sng" dirty="0" smtClean="0">
                <a:latin typeface="宋体" pitchFamily="2" charset="-122"/>
              </a:rPr>
              <a:t>存放方法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～数据地址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③理解寻址方式的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说明：</a:t>
            </a:r>
            <a:r>
              <a:rPr lang="zh-CN" altLang="en-US" sz="2000" b="1" dirty="0">
                <a:latin typeface="宋体" pitchFamily="2" charset="-122"/>
              </a:rPr>
              <a:t>指令系统</a:t>
            </a:r>
            <a:r>
              <a:rPr lang="zh-CN" altLang="en-US" sz="2000" b="1" dirty="0" smtClean="0">
                <a:latin typeface="宋体" pitchFamily="2" charset="-122"/>
              </a:rPr>
              <a:t>不</a:t>
            </a:r>
            <a:r>
              <a:rPr lang="zh-CN" altLang="en-US" sz="2000" b="1" dirty="0">
                <a:latin typeface="宋体" pitchFamily="2" charset="-122"/>
              </a:rPr>
              <a:t>需要</a:t>
            </a:r>
            <a:r>
              <a:rPr lang="zh-CN" altLang="en-US" sz="2000" b="1" dirty="0" smtClean="0">
                <a:latin typeface="宋体" pitchFamily="2" charset="-122"/>
              </a:rPr>
              <a:t>背，考试时会给出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01">
            <a:hlinkClick r:id="rId3" action="ppaction://hlinkpres?slideindex=33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461126" y="371703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/>
      <p:bldP spid="8" grpId="0"/>
      <p:bldP spid="9" grpId="0"/>
      <p:bldP spid="10" grpId="0"/>
      <p:bldP spid="11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573016"/>
            <a:ext cx="8785225" cy="4244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的功能、组成，工作流程，指令的执行过程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步骤及操作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冯氏模型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结构及工作过程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，指令系统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068960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 smtClean="0">
                <a:latin typeface="宋体" pitchFamily="2" charset="-122"/>
              </a:rPr>
              <a:t>△掌握概念、了解设计流程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3997513"/>
            <a:ext cx="8964488" cy="143885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通路部件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、通路结构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总线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点点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，通路的组织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满足所有指令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  <a:ea typeface="+mn-ea"/>
              </a:rPr>
              <a:t>   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及其控制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spc="-30" dirty="0" smtClean="0">
                <a:latin typeface="宋体" pitchFamily="2" charset="-122"/>
              </a:rPr>
              <a:t>指令执行过程的组织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指令功能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序列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教材</a:t>
            </a:r>
            <a:r>
              <a:rPr lang="en-US" altLang="zh-CN" sz="2200" b="1" dirty="0" smtClean="0">
                <a:latin typeface="宋体" pitchFamily="2" charset="-122"/>
              </a:rPr>
              <a:t>P180</a:t>
            </a:r>
            <a:r>
              <a:rPr lang="zh-CN" altLang="en-US" sz="2200" b="1" dirty="0" smtClean="0">
                <a:latin typeface="宋体" pitchFamily="2" charset="-122"/>
              </a:rPr>
              <a:t>例起</a:t>
            </a:r>
            <a:r>
              <a:rPr lang="en-US" altLang="zh-CN" sz="2200" b="1" dirty="0" smtClean="0">
                <a:latin typeface="宋体" pitchFamily="2" charset="-122"/>
              </a:rPr>
              <a:t>5.1</a:t>
            </a:r>
            <a:r>
              <a:rPr lang="zh-CN" altLang="en-US" sz="2200" b="1" dirty="0" smtClean="0">
                <a:latin typeface="宋体" pitchFamily="2" charset="-122"/>
              </a:rPr>
              <a:t>及例</a:t>
            </a:r>
            <a:r>
              <a:rPr lang="en-US" altLang="zh-CN" sz="2200" b="1" dirty="0" smtClean="0">
                <a:latin typeface="宋体" pitchFamily="2" charset="-122"/>
              </a:rPr>
              <a:t>5.2</a:t>
            </a:r>
            <a:r>
              <a:rPr lang="zh-CN" altLang="en-US" sz="2200" b="1" dirty="0" smtClean="0">
                <a:latin typeface="宋体" pitchFamily="2" charset="-122"/>
              </a:rPr>
              <a:t>，注意不同寻址方式的实现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5818801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多周期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特征，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endParaRPr lang="en-US" altLang="zh-CN" sz="1600" b="1" dirty="0">
              <a:latin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3203848" y="2636912"/>
            <a:ext cx="4896544" cy="20162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7200924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看作例题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个部件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，工作原理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，类型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ISA</a:t>
            </a:r>
            <a:r>
              <a:rPr lang="zh-CN" altLang="en-US" sz="2200" b="1" dirty="0" smtClean="0">
                <a:latin typeface="宋体" pitchFamily="2" charset="-122"/>
              </a:rPr>
              <a:t>的状态转换图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应包含中断</a:t>
            </a:r>
            <a:r>
              <a:rPr lang="zh-CN" altLang="en-US" sz="2000" b="1" dirty="0">
                <a:latin typeface="宋体" pitchFamily="2" charset="-122"/>
              </a:rPr>
              <a:t>响应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时序系统组织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信号个数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序列种类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如图</a:t>
            </a:r>
            <a:r>
              <a:rPr lang="en-US" altLang="zh-CN" sz="2000" b="1" dirty="0" smtClean="0">
                <a:latin typeface="宋体" pitchFamily="2" charset="-122"/>
              </a:rPr>
              <a:t>5.25]</a:t>
            </a:r>
            <a:r>
              <a:rPr lang="zh-CN" altLang="en-US" sz="2000" b="1" dirty="0" smtClean="0">
                <a:latin typeface="宋体" pitchFamily="2" charset="-122"/>
              </a:rPr>
              <a:t>、基于</a:t>
            </a:r>
            <a:r>
              <a:rPr lang="zh-CN" altLang="en-US" sz="2000" b="1" dirty="0">
                <a:latin typeface="宋体" pitchFamily="2" charset="-122"/>
              </a:rPr>
              <a:t>状态转换</a:t>
            </a:r>
            <a:r>
              <a:rPr lang="zh-CN" altLang="en-US" sz="2000" b="1" dirty="0" smtClean="0">
                <a:latin typeface="宋体" pitchFamily="2" charset="-122"/>
              </a:rPr>
              <a:t>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zh-CN" altLang="en-US" b="1" dirty="0" smtClean="0"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</a:t>
            </a:r>
            <a:r>
              <a:rPr lang="zh-CN" altLang="en-US" sz="2000" b="1" dirty="0" smtClean="0">
                <a:latin typeface="宋体" pitchFamily="2" charset="-122"/>
              </a:rPr>
              <a:t>逻辑、信号发生器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，定时方式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种、基于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[CLK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CP</a:t>
            </a:r>
            <a:r>
              <a:rPr lang="zh-CN" altLang="en-US" sz="1800" b="1" dirty="0" smtClean="0">
                <a:latin typeface="宋体" pitchFamily="2" charset="-122"/>
              </a:rPr>
              <a:t>→节拍及脉冲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9309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引脚信号</a:t>
            </a:r>
            <a:r>
              <a:rPr lang="en-US" altLang="zh-CN" sz="2000" b="1" dirty="0" smtClean="0">
                <a:latin typeface="宋体" pitchFamily="2" charset="-122"/>
              </a:rPr>
              <a:t>(4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、内部逻辑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状态转换图的状态实现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工作流程的实现方法，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组成、工作原理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共理解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张图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6"/>
            <a:ext cx="8785225" cy="3821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01">
            <a:hlinkClick r:id="rId2" action="ppaction://hlinkpres?slideindex=69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7740353" y="5445917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异常及中断的处理</a:t>
            </a:r>
            <a:r>
              <a:rPr lang="zh-CN" altLang="en-US" b="1" dirty="0">
                <a:latin typeface="宋体" pitchFamily="2" charset="-122"/>
              </a:rPr>
              <a:t>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响应的任务</a:t>
            </a:r>
            <a:r>
              <a:rPr lang="en-US" altLang="zh-CN" sz="2000" b="1" dirty="0">
                <a:latin typeface="宋体" pitchFamily="2" charset="-122"/>
              </a:rPr>
              <a:t>(3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及实现方法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△了解基本结构及功能实现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结合第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7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章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工作原理、组成要求、性能、分类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冒险处理及设计不考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964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组成与工作流程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②能够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DP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ISA)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</a:t>
            </a:r>
            <a:r>
              <a:rPr lang="en-US" altLang="zh-CN" b="1" spc="-100" dirty="0" smtClean="0">
                <a:latin typeface="宋体" pitchFamily="2" charset="-122"/>
              </a:rPr>
              <a:t>CU</a:t>
            </a:r>
            <a:r>
              <a:rPr lang="zh-CN" altLang="en-US" b="1" spc="-100" dirty="0" smtClean="0">
                <a:latin typeface="宋体" pitchFamily="2" charset="-122"/>
              </a:rPr>
              <a:t>中时序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en-US" altLang="zh-CN" spc="-100" dirty="0" err="1" smtClean="0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OPCmd</a:t>
            </a:r>
            <a:r>
              <a:rPr lang="zh-CN" altLang="en-US" b="1" spc="-100" dirty="0" smtClean="0">
                <a:latin typeface="宋体" pitchFamily="2" charset="-122"/>
              </a:rPr>
              <a:t>形成电路的</a:t>
            </a:r>
            <a:r>
              <a:rPr lang="zh-CN" altLang="en-US" b="1" spc="-100" dirty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基于状态转换图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④理解异常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中断的</a:t>
            </a:r>
            <a:r>
              <a:rPr lang="zh-CN" altLang="en-US" b="1" u="sng" dirty="0" smtClean="0">
                <a:latin typeface="宋体" pitchFamily="2" charset="-122"/>
              </a:rPr>
              <a:t>概念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响应方法</a:t>
            </a:r>
            <a:r>
              <a:rPr lang="en-US" altLang="zh-CN" b="1" u="sng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组成要求</a:t>
            </a:r>
            <a:endParaRPr lang="en-US" altLang="zh-CN" b="1" u="sng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</a:t>
            </a:r>
            <a:r>
              <a:rPr lang="zh-CN" altLang="en-US" sz="2000" b="1" dirty="0" smtClean="0">
                <a:latin typeface="宋体" pitchFamily="2" charset="-122"/>
              </a:rPr>
              <a:t>及动作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每步时长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 smtClean="0">
                <a:latin typeface="+mn-ea"/>
              </a:rPr>
              <a:t>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>
                <a:latin typeface="宋体" pitchFamily="2" charset="-122"/>
              </a:rPr>
              <a:t>提高</a:t>
            </a:r>
            <a:r>
              <a:rPr lang="zh-CN" altLang="en-US" sz="2000" b="1" dirty="0" smtClean="0">
                <a:latin typeface="宋体" pitchFamily="2" charset="-122"/>
              </a:rPr>
              <a:t>性能的方法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456209"/>
            <a:ext cx="1368152" cy="36004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的仲裁线连接、仲裁时机、仲裁方法、特点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1630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种定时方式的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 smtClean="0">
                <a:latin typeface="宋体" pitchFamily="2" charset="-122"/>
              </a:rPr>
              <a:t>、联络方式、特点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099138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特性</a:t>
            </a:r>
            <a:r>
              <a:rPr lang="zh-CN" altLang="en-US" sz="2000" b="1" dirty="0">
                <a:latin typeface="宋体" pitchFamily="2" charset="-122"/>
              </a:rPr>
              <a:t>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(</a:t>
            </a:r>
            <a:r>
              <a:rPr lang="zh-CN" altLang="en-US" sz="1800" b="1" dirty="0">
                <a:latin typeface="宋体" pitchFamily="2" charset="-122"/>
              </a:rPr>
              <a:t>不同</a:t>
            </a:r>
            <a:r>
              <a:rPr lang="zh-CN" altLang="en-US" sz="1800" b="1" dirty="0" smtClean="0">
                <a:latin typeface="宋体" pitchFamily="2" charset="-122"/>
              </a:rPr>
              <a:t>事务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不同协议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844824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3012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总线结构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的类型、特点，总线接口单元的类型、功能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掌握基本概念，理解总线操作过程的</a:t>
            </a:r>
            <a:r>
              <a:rPr lang="zh-CN" altLang="en-US" b="1" u="sng" dirty="0" smtClean="0">
                <a:latin typeface="宋体" pitchFamily="2" charset="-122"/>
              </a:rPr>
              <a:t>组织方法</a:t>
            </a:r>
            <a:endParaRPr lang="en-US" altLang="zh-CN" sz="2000" b="1" u="sng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29CF-EAF2-4097-B0D5-FADE98AC916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考试</a:t>
            </a:r>
            <a:r>
              <a:rPr lang="zh-CN" altLang="en-US" sz="3200" b="1" dirty="0" smtClean="0">
                <a:latin typeface="宋体" pitchFamily="2" charset="-122"/>
              </a:rPr>
              <a:t>题型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闭卷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928688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、选择题（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16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412776"/>
            <a:ext cx="8812212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下列总线仲裁方法</a:t>
            </a:r>
            <a:r>
              <a:rPr lang="zh-CN" altLang="en-US" b="1" dirty="0">
                <a:latin typeface="宋体" pitchFamily="2" charset="-122"/>
              </a:rPr>
              <a:t>中，易发生断链</a:t>
            </a:r>
            <a:r>
              <a:rPr lang="zh-CN" altLang="en-US" b="1" dirty="0" smtClean="0">
                <a:latin typeface="宋体" pitchFamily="2" charset="-122"/>
              </a:rPr>
              <a:t>现象的方式是</a:t>
            </a:r>
            <a:r>
              <a:rPr lang="en-US" altLang="zh-CN" b="1" dirty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链式</a:t>
            </a:r>
            <a:r>
              <a:rPr lang="zh-CN" altLang="en-US" b="1" dirty="0" smtClean="0">
                <a:latin typeface="宋体" pitchFamily="2" charset="-122"/>
              </a:rPr>
              <a:t>查询</a:t>
            </a:r>
            <a:r>
              <a:rPr lang="zh-CN" altLang="en-US" b="1" dirty="0">
                <a:latin typeface="宋体" pitchFamily="2" charset="-122"/>
              </a:rPr>
              <a:t>  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dirty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计数器定时查询   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独立请求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下列</a:t>
            </a:r>
            <a:r>
              <a:rPr lang="zh-CN" altLang="en-US" b="1" dirty="0">
                <a:latin typeface="宋体" pitchFamily="2" charset="-122"/>
              </a:rPr>
              <a:t>奇偶校验码</a:t>
            </a:r>
            <a:r>
              <a:rPr lang="zh-CN" altLang="en-US" b="1" dirty="0" smtClean="0">
                <a:latin typeface="宋体" pitchFamily="2" charset="-122"/>
              </a:rPr>
              <a:t>中，假定只有一个有奇数个错误，则该校验码为</a:t>
            </a:r>
            <a:r>
              <a:rPr lang="en-US" altLang="zh-CN" b="1" dirty="0" smtClean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A.11001011  </a:t>
            </a:r>
            <a:r>
              <a:rPr lang="en-US" altLang="zh-CN" b="1" dirty="0" smtClean="0">
                <a:latin typeface="宋体" pitchFamily="2" charset="-122"/>
              </a:rPr>
              <a:t>   B.11010110</a:t>
            </a:r>
            <a:r>
              <a:rPr lang="en-US" altLang="zh-CN" b="1" dirty="0">
                <a:latin typeface="宋体" pitchFamily="2" charset="-122"/>
              </a:rPr>
              <a:t>  </a:t>
            </a:r>
            <a:r>
              <a:rPr lang="en-US" altLang="zh-CN" b="1" dirty="0" smtClean="0">
                <a:latin typeface="宋体" pitchFamily="2" charset="-122"/>
              </a:rPr>
              <a:t>       C.11001001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4293096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-1011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+1101</a:t>
            </a:r>
            <a:r>
              <a:rPr lang="zh-CN" altLang="en-US" b="1" dirty="0">
                <a:latin typeface="宋体" pitchFamily="2" charset="-122"/>
              </a:rPr>
              <a:t>，求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原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[-Y]</a:t>
            </a:r>
            <a:r>
              <a:rPr lang="zh-CN" altLang="en-US" b="1" baseline="-20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移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求</a:t>
            </a:r>
            <a:r>
              <a:rPr lang="en-US" altLang="zh-CN" b="1" dirty="0">
                <a:latin typeface="宋体" pitchFamily="2" charset="-122"/>
              </a:rPr>
              <a:t>[X+Y]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[X-Y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，并判断结果是否溢出。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3789040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计算题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×4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5805264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简述</a:t>
            </a:r>
            <a:r>
              <a:rPr lang="zh-CN" altLang="en-US" b="1" dirty="0">
                <a:latin typeface="宋体" pitchFamily="2" charset="-122"/>
              </a:rPr>
              <a:t>冯</a:t>
            </a:r>
            <a:r>
              <a:rPr lang="en-US" altLang="zh-CN" b="1" dirty="0">
                <a:latin typeface="宋体" pitchFamily="2" charset="-122"/>
              </a:rPr>
              <a:t>·</a:t>
            </a:r>
            <a:r>
              <a:rPr lang="zh-CN" altLang="en-US" b="1" dirty="0">
                <a:latin typeface="宋体" pitchFamily="2" charset="-122"/>
              </a:rPr>
              <a:t>诺依曼</a:t>
            </a:r>
            <a:r>
              <a:rPr lang="zh-CN" altLang="en-US" b="1" dirty="0" smtClean="0">
                <a:latin typeface="宋体" pitchFamily="2" charset="-122"/>
              </a:rPr>
              <a:t>计算机存储程序</a:t>
            </a:r>
            <a:r>
              <a:rPr lang="zh-CN" altLang="en-US" b="1" dirty="0">
                <a:latin typeface="宋体" pitchFamily="2" charset="-122"/>
              </a:rPr>
              <a:t>工作</a:t>
            </a:r>
            <a:r>
              <a:rPr lang="zh-CN" altLang="en-US" b="1" dirty="0" smtClean="0">
                <a:latin typeface="宋体" pitchFamily="2" charset="-122"/>
              </a:rPr>
              <a:t>原理的基本思想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5301208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简答题（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×3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43" grpId="0" animBg="1"/>
      <p:bldP spid="135344" grpId="0"/>
      <p:bldP spid="8" grpId="0"/>
      <p:bldP spid="9" grpId="0" animBg="1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511" y="4177654"/>
            <a:ext cx="8785225" cy="40347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780928"/>
            <a:ext cx="8785225" cy="4034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系统组成，磁盘组成，接口组成，传送控制方式组织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 smtClean="0">
                <a:latin typeface="宋体" pitchFamily="2" charset="-122"/>
              </a:rPr>
              <a:t>☆理解数据传送的详细过程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的软硬件协同、可分析性能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1317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+mn-ea"/>
                <a:ea typeface="+mn-ea"/>
              </a:rPr>
              <a:t>◇理解磁盘组成、可分析性能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输入设备、输出设备的组成、工作原理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latin typeface="宋体" pitchFamily="2" charset="-122"/>
              </a:rPr>
              <a:t>，磁盘信息记录格式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0542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传送过程、</a:t>
            </a:r>
            <a:r>
              <a:rPr lang="en-US" altLang="zh-CN" sz="1800" b="1" dirty="0" smtClean="0">
                <a:latin typeface="宋体" pitchFamily="2" charset="-122"/>
              </a:rPr>
              <a:t>I/O</a:t>
            </a:r>
            <a:r>
              <a:rPr lang="zh-CN" altLang="en-US" sz="1800" b="1" dirty="0" smtClean="0">
                <a:latin typeface="宋体" pitchFamily="2" charset="-122"/>
              </a:rPr>
              <a:t>接口地址组成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软硬件支持、特点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识别方法，联络方式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种、基于数据传送方式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581127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目标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种方式</a:t>
            </a:r>
            <a:r>
              <a:rPr lang="zh-CN" altLang="en-US" b="1" dirty="0" smtClean="0">
                <a:latin typeface="宋体" pitchFamily="2" charset="-122"/>
              </a:rPr>
              <a:t>的功能、传送</a:t>
            </a:r>
            <a:r>
              <a:rPr lang="zh-CN" altLang="en-US" b="1" dirty="0">
                <a:latin typeface="宋体" pitchFamily="2" charset="-122"/>
              </a:rPr>
              <a:t>控制原理、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所占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、信息中转原理，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端口的访问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程序查询方式</a:t>
            </a:r>
            <a:r>
              <a:rPr lang="en-US" altLang="zh-CN" b="1" dirty="0" smtClean="0">
                <a:latin typeface="宋体" pitchFamily="2" charset="-122"/>
              </a:rPr>
              <a:t>—I/O</a:t>
            </a:r>
            <a:r>
              <a:rPr lang="zh-CN" altLang="en-US" b="1" dirty="0" smtClean="0">
                <a:latin typeface="宋体" pitchFamily="2" charset="-122"/>
              </a:rPr>
              <a:t>控制流程，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接口组成</a:t>
            </a:r>
            <a:r>
              <a:rPr lang="zh-CN" altLang="en-US" b="1" dirty="0" smtClean="0">
                <a:latin typeface="宋体" pitchFamily="2" charset="-122"/>
              </a:rPr>
              <a:t>、工作过程组织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</a:t>
            </a:r>
            <a:r>
              <a:rPr lang="en-US" altLang="zh-CN" sz="2000" b="1" dirty="0" smtClean="0">
                <a:latin typeface="宋体" pitchFamily="2" charset="-122"/>
              </a:rPr>
              <a:t>(+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多重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面向实现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，识别中断源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判优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，中断控制器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理解各部件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endParaRPr lang="en-US" altLang="zh-CN" sz="16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功能</a:t>
            </a:r>
            <a:r>
              <a:rPr lang="zh-CN" altLang="en-US" b="1" dirty="0" smtClean="0">
                <a:latin typeface="宋体" pitchFamily="2" charset="-122"/>
              </a:rPr>
              <a:t>→对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的要求，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，传送方式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DMA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结</a:t>
            </a:r>
            <a:r>
              <a:rPr lang="zh-CN" altLang="en-US" b="1" dirty="0">
                <a:latin typeface="宋体" pitchFamily="2" charset="-122"/>
              </a:rPr>
              <a:t>构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355976" y="3501008"/>
            <a:ext cx="2520280" cy="648072"/>
            <a:chOff x="4355976" y="3501008"/>
            <a:chExt cx="2520280" cy="64807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355976" y="3501008"/>
              <a:ext cx="252028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976" y="3933056"/>
              <a:ext cx="57606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的</a:t>
            </a:r>
            <a:r>
              <a:rPr lang="zh-CN" altLang="en-US" b="1" u="sng" spc="-150" dirty="0" smtClean="0">
                <a:latin typeface="宋体" pitchFamily="2" charset="-122"/>
              </a:rPr>
              <a:t>软硬件协同</a:t>
            </a:r>
            <a:r>
              <a:rPr lang="zh-CN" altLang="en-US" b="1" spc="-150" dirty="0" smtClean="0">
                <a:latin typeface="宋体" pitchFamily="2" charset="-122"/>
              </a:rPr>
              <a:t>，理解各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</a:t>
            </a:r>
            <a:r>
              <a:rPr lang="zh-CN" altLang="en-US" b="1" u="sng" spc="-150" dirty="0" smtClean="0">
                <a:latin typeface="宋体" pitchFamily="2" charset="-122"/>
              </a:rPr>
              <a:t>接口组成</a:t>
            </a:r>
            <a:endParaRPr lang="en-US" altLang="zh-CN" sz="2000" b="1" u="sng" spc="-150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187624" y="5301208"/>
            <a:ext cx="576064" cy="1986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2FA3-BBCA-4B4E-B6D6-64EDDDF5446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812212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1K×4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芯片构成</a:t>
            </a:r>
            <a:r>
              <a:rPr lang="en-US" altLang="zh-CN" b="1" dirty="0">
                <a:latin typeface="宋体" pitchFamily="2" charset="-122"/>
              </a:rPr>
              <a:t>2K×8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zh-CN" altLang="en-US" b="1" dirty="0" smtClean="0">
                <a:latin typeface="宋体" pitchFamily="2" charset="-122"/>
              </a:rPr>
              <a:t>存储模块，说明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多少块芯片</a:t>
            </a:r>
            <a:r>
              <a:rPr lang="zh-CN" altLang="en-US" b="1" dirty="0">
                <a:latin typeface="宋体" pitchFamily="2" charset="-122"/>
              </a:rPr>
              <a:t>、画</a:t>
            </a:r>
            <a:r>
              <a:rPr lang="zh-CN" altLang="en-US" b="1" dirty="0" smtClean="0">
                <a:latin typeface="宋体" pitchFamily="2" charset="-122"/>
              </a:rPr>
              <a:t>出模块内部的芯片连接图    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←第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3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章课件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P39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数据通路同</a:t>
            </a:r>
            <a:r>
              <a:rPr lang="en-US" altLang="zh-CN" b="1" dirty="0" smtClean="0">
                <a:latin typeface="宋体" pitchFamily="2" charset="-122"/>
              </a:rPr>
              <a:t>P177</a:t>
            </a:r>
            <a:r>
              <a:rPr lang="zh-CN" altLang="en-US" b="1" dirty="0" smtClean="0">
                <a:latin typeface="宋体" pitchFamily="2" charset="-122"/>
              </a:rPr>
              <a:t>图</a:t>
            </a:r>
            <a:r>
              <a:rPr lang="en-US" altLang="zh-CN" b="1" dirty="0" smtClean="0">
                <a:latin typeface="宋体" pitchFamily="2" charset="-122"/>
              </a:rPr>
              <a:t>5.8</a:t>
            </a:r>
            <a:r>
              <a:rPr lang="zh-CN" altLang="en-US" b="1" dirty="0" smtClean="0">
                <a:latin typeface="宋体" pitchFamily="2" charset="-122"/>
              </a:rPr>
              <a:t>，写出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b="1" dirty="0">
                <a:latin typeface="宋体" pitchFamily="2" charset="-122"/>
              </a:rPr>
              <a:t>R1←(R2</a:t>
            </a:r>
            <a:r>
              <a:rPr lang="en-US" altLang="zh-CN" b="1" dirty="0" smtClean="0">
                <a:latin typeface="宋体" pitchFamily="2" charset="-122"/>
              </a:rPr>
              <a:t>)+M[(R3)]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                            </a:t>
            </a:r>
            <a:r>
              <a:rPr lang="zh-CN" altLang="en-US" sz="2000" b="1" dirty="0" smtClean="0">
                <a:latin typeface="宋体" pitchFamily="2" charset="-122"/>
              </a:rPr>
              <a:t>←第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章作业</a:t>
            </a:r>
            <a:r>
              <a:rPr lang="en-US" altLang="zh-CN" sz="2000" b="1" dirty="0" smtClean="0">
                <a:latin typeface="宋体" pitchFamily="2" charset="-122"/>
              </a:rPr>
              <a:t>6(2)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179388" y="375047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应用题（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731854"/>
            <a:ext cx="8712968" cy="2785378"/>
            <a:chOff x="179512" y="2651321"/>
            <a:chExt cx="8712968" cy="278537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79512" y="2651321"/>
              <a:ext cx="8712968" cy="278537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宋体" pitchFamily="2" charset="-122"/>
                </a:rPr>
                <a:t>※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课程考核的相关问题：</a:t>
              </a:r>
              <a:endParaRPr lang="en-US" altLang="zh-CN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考核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目标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latin typeface="宋体" pitchFamily="2" charset="-122"/>
                </a:rPr>
                <a:t>基本概念、基本原理的掌握</a:t>
              </a:r>
              <a:r>
                <a:rPr lang="zh-CN" altLang="en-US" b="1" dirty="0" smtClean="0">
                  <a:latin typeface="宋体" pitchFamily="2" charset="-122"/>
                </a:rPr>
                <a:t>程度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考核范围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课件未讲的不考，</a:t>
              </a:r>
              <a:r>
                <a:rPr lang="zh-CN" altLang="en-US" b="1" dirty="0">
                  <a:latin typeface="宋体" pitchFamily="2" charset="-122"/>
                </a:rPr>
                <a:t>标</a:t>
              </a:r>
              <a:r>
                <a:rPr lang="en-US" altLang="zh-CN" b="1" dirty="0" smtClean="0">
                  <a:latin typeface="宋体" pitchFamily="2" charset="-122"/>
                </a:rPr>
                <a:t>×</a:t>
              </a:r>
              <a:r>
                <a:rPr lang="zh-CN" altLang="en-US" b="1" dirty="0" smtClean="0">
                  <a:latin typeface="宋体" pitchFamily="2" charset="-122"/>
                </a:rPr>
                <a:t>的不考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2200" b="1" dirty="0"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</a:rPr>
                <a:t>        </a:t>
              </a:r>
              <a:r>
                <a:rPr lang="zh-CN" altLang="en-US" sz="2200" b="1" dirty="0" smtClean="0">
                  <a:latin typeface="宋体" pitchFamily="2" charset="-122"/>
                </a:rPr>
                <a:t>重要性：</a:t>
              </a:r>
              <a:r>
                <a:rPr lang="zh-CN" altLang="en-US" sz="2200" b="1" dirty="0">
                  <a:latin typeface="宋体" pitchFamily="2" charset="-122"/>
                </a:rPr>
                <a:t>层次有     、    、</a:t>
              </a:r>
              <a:r>
                <a:rPr lang="zh-CN" altLang="en-US" sz="2200" b="1" dirty="0">
                  <a:solidFill>
                    <a:srgbClr val="990099"/>
                  </a:solidFill>
                  <a:latin typeface="宋体" pitchFamily="2" charset="-122"/>
                </a:rPr>
                <a:t>紫色文字</a:t>
              </a:r>
              <a:r>
                <a:rPr lang="zh-CN" altLang="en-US" sz="2200" b="1" dirty="0">
                  <a:latin typeface="宋体" pitchFamily="2" charset="-122"/>
                </a:rPr>
                <a:t>、黑色</a:t>
              </a:r>
              <a:r>
                <a:rPr lang="zh-CN" altLang="en-US" sz="2200" b="1" dirty="0" smtClean="0">
                  <a:latin typeface="宋体" pitchFamily="2" charset="-122"/>
                </a:rPr>
                <a:t>文字</a:t>
              </a:r>
              <a:endParaRPr lang="en-US" altLang="zh-CN" sz="2200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2200" b="1" dirty="0"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</a:rPr>
                <a:t>      </a:t>
              </a:r>
              <a:r>
                <a:rPr lang="zh-CN" altLang="en-US" sz="2200" b="1" dirty="0" smtClean="0">
                  <a:latin typeface="宋体" pitchFamily="2" charset="-122"/>
                </a:rPr>
                <a:t>掌握</a:t>
              </a:r>
              <a:r>
                <a:rPr lang="zh-CN" altLang="en-US" sz="2200" b="1" dirty="0">
                  <a:latin typeface="宋体" pitchFamily="2" charset="-122"/>
                </a:rPr>
                <a:t>程度</a:t>
              </a:r>
              <a:r>
                <a:rPr lang="zh-CN" altLang="en-US" sz="2200" b="1" dirty="0" smtClean="0">
                  <a:latin typeface="宋体" pitchFamily="2" charset="-122"/>
                </a:rPr>
                <a:t>：级别有</a:t>
              </a:r>
              <a:r>
                <a:rPr lang="zh-CN" altLang="en-US" sz="2200" b="1" dirty="0">
                  <a:latin typeface="宋体" pitchFamily="2" charset="-122"/>
                </a:rPr>
                <a:t>☆、◇、△</a:t>
              </a:r>
              <a:endParaRPr lang="en-US" altLang="zh-CN" sz="2200" b="1" dirty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    考核方法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spc="-100" dirty="0">
                  <a:latin typeface="宋体" pitchFamily="2" charset="-122"/>
                </a:rPr>
                <a:t>概念理解、原理解释、量化分析、简单应用</a:t>
              </a:r>
              <a:r>
                <a:rPr lang="en-US" altLang="zh-CN" b="1" spc="-100" dirty="0">
                  <a:latin typeface="宋体" pitchFamily="2" charset="-122"/>
                </a:rPr>
                <a:t>/</a:t>
              </a:r>
              <a:r>
                <a:rPr lang="zh-CN" altLang="en-US" b="1" spc="-100" dirty="0" smtClean="0">
                  <a:latin typeface="宋体" pitchFamily="2" charset="-122"/>
                </a:rPr>
                <a:t>设计</a:t>
              </a:r>
              <a:endParaRPr lang="en-US" altLang="zh-CN" b="1" spc="-100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8803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499992" y="4149080"/>
              <a:ext cx="576064" cy="2880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79512" y="5445224"/>
            <a:ext cx="89644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复习建议：</a:t>
            </a:r>
            <a:r>
              <a:rPr lang="zh-CN" altLang="en-US" b="1" dirty="0" smtClean="0">
                <a:latin typeface="宋体" pitchFamily="2" charset="-122"/>
              </a:rPr>
              <a:t>需求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┬</a:t>
            </a:r>
            <a:r>
              <a:rPr lang="zh-CN" altLang="en-US" b="1" dirty="0" smtClean="0">
                <a:latin typeface="宋体" pitchFamily="2" charset="-122"/>
              </a:rPr>
              <a:t>→原理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控制、性能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理解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后续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来自结构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→死记硬背</a:t>
            </a:r>
            <a:r>
              <a:rPr lang="zh-CN" altLang="en-US" spc="-350" dirty="0" smtClean="0">
                <a:latin typeface="宋体" pitchFamily="2" charset="-122"/>
              </a:rPr>
              <a:t>───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混乱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课程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☆建立软硬件模型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341329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</a:t>
            </a:r>
            <a:r>
              <a:rPr lang="zh-CN" altLang="en-US" b="1" spc="-100" dirty="0" smtClean="0">
                <a:latin typeface="宋体" pitchFamily="2" charset="-122"/>
              </a:rPr>
              <a:t>件结构、存储器</a:t>
            </a:r>
            <a:r>
              <a:rPr lang="zh-CN" altLang="en-US" b="1" spc="-100" dirty="0">
                <a:latin typeface="宋体" pitchFamily="2" charset="-122"/>
              </a:rPr>
              <a:t>结构，程序组成、</a:t>
            </a:r>
            <a:r>
              <a:rPr lang="zh-CN" altLang="en-US" b="1" spc="-100" dirty="0" smtClean="0">
                <a:latin typeface="宋体" pitchFamily="2" charset="-122"/>
              </a:rPr>
              <a:t>指令组成及类型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顺序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转移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工作方式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预先存放到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、自动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逐条取指令并执行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7" y="5445224"/>
            <a:ext cx="7704857" cy="937444"/>
            <a:chOff x="755575" y="5157192"/>
            <a:chExt cx="7704857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755575" y="5160365"/>
              <a:ext cx="7273999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58338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  <a:r>
                <a:rPr lang="en-US" altLang="zh-CN" sz="1800" b="1" dirty="0" smtClean="0">
                  <a:latin typeface="宋体" pitchFamily="2" charset="-122"/>
                </a:rPr>
                <a:t>n(DMA)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BIU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硬件组成，工作过程，性能指标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6" name="AutoShape 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843733" y="3212976"/>
            <a:ext cx="648148" cy="19442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arrow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699792" y="2752465"/>
            <a:ext cx="1584176" cy="244487"/>
            <a:chOff x="2699792" y="2752465"/>
            <a:chExt cx="1584176" cy="244487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2699792" y="2755324"/>
              <a:ext cx="864096" cy="938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3563888" y="2752465"/>
              <a:ext cx="720080" cy="966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3527884" y="2851270"/>
              <a:ext cx="36004" cy="145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△了解组成的任务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zh-CN" altLang="en-US" sz="1800" b="1" u="sng" dirty="0" smtClean="0">
                <a:latin typeface="宋体" pitchFamily="2" charset="-122"/>
              </a:rPr>
              <a:t>逻辑实现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☆深入理解实现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序执行顺序</a:t>
            </a:r>
            <a:r>
              <a:rPr lang="zh-CN" altLang="en-US" b="1" spc="-100" dirty="0">
                <a:latin typeface="宋体" pitchFamily="2" charset="-122"/>
              </a:rPr>
              <a:t>的表示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指令地址序列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，下条指令地址的形成</a:t>
            </a:r>
            <a:r>
              <a:rPr lang="en-US" altLang="zh-CN" sz="2000" b="1" spc="-100" dirty="0" smtClean="0">
                <a:latin typeface="宋体" pitchFamily="2" charset="-122"/>
              </a:rPr>
              <a:t>(2</a:t>
            </a:r>
            <a:r>
              <a:rPr lang="zh-CN" altLang="en-US" sz="2000" b="1" spc="-100" dirty="0" smtClean="0">
                <a:latin typeface="宋体" pitchFamily="2" charset="-122"/>
              </a:rPr>
              <a:t>种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程序的执行机制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循环的指令执行过程、循环处理与执行</a:t>
            </a:r>
            <a:r>
              <a:rPr lang="zh-CN" altLang="en-US" sz="2000" b="1" dirty="0">
                <a:latin typeface="宋体" pitchFamily="2" charset="-122"/>
              </a:rPr>
              <a:t>过程</a:t>
            </a:r>
            <a:r>
              <a:rPr lang="zh-CN" altLang="en-US" sz="2000" b="1" dirty="0" smtClean="0">
                <a:latin typeface="宋体" pitchFamily="2" charset="-122"/>
              </a:rPr>
              <a:t>重叠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293096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789601"/>
            <a:ext cx="3672408" cy="13619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执行的准备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装入</a:t>
            </a:r>
            <a:r>
              <a:rPr lang="en-US" altLang="zh-CN" sz="1800" b="1" dirty="0" smtClean="0">
                <a:latin typeface="宋体" pitchFamily="2" charset="-122"/>
              </a:rPr>
              <a:t>/PC)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执行的操作过程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zh-CN" altLang="en-US" sz="1800" b="1" dirty="0" smtClean="0">
                <a:latin typeface="宋体" pitchFamily="2" charset="-122"/>
              </a:rPr>
              <a:t>需求：按逻辑地址访问主存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067944" y="4437112"/>
            <a:ext cx="4752528" cy="1870942"/>
            <a:chOff x="4067944" y="4437112"/>
            <a:chExt cx="4752528" cy="1870942"/>
          </a:xfrm>
        </p:grpSpPr>
        <p:sp>
          <p:nvSpPr>
            <p:cNvPr id="29" name="矩形 28"/>
            <p:cNvSpPr/>
            <p:nvPr/>
          </p:nvSpPr>
          <p:spPr bwMode="auto">
            <a:xfrm>
              <a:off x="7236296" y="5949280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4067944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4067944" y="5949280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84168" y="5057697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932040" y="4581127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80312" y="4509440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80312" y="4941168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220072" y="5517232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355976" y="5517232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508104" y="5373216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732240" y="5517232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732240" y="5587974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524328" y="5301207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732240" y="5157192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732240" y="5445224"/>
              <a:ext cx="1440160" cy="504056"/>
            </a:xfrm>
            <a:prstGeom prst="bentConnector3">
              <a:avLst>
                <a:gd name="adj1" fmla="val 10011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244408" y="5301208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/>
            <p:nvPr/>
          </p:nvCxnSpPr>
          <p:spPr bwMode="auto">
            <a:xfrm rot="5400000" flipH="1" flipV="1">
              <a:off x="6841999" y="4906911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724128" y="4437112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88024" y="4797152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355976" y="4761148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157855" y="4995242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932040" y="5181127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812360" y="5301208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84368" y="5949280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236296" y="5949280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868144" y="4564093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76256" y="4581128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316"/>
            <p:cNvSpPr txBox="1">
              <a:spLocks noChangeArrowheads="1"/>
            </p:cNvSpPr>
            <p:nvPr/>
          </p:nvSpPr>
          <p:spPr bwMode="auto">
            <a:xfrm>
              <a:off x="4067992" y="5805264"/>
              <a:ext cx="3816376" cy="14401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 smtClean="0">
                  <a:latin typeface="宋体" pitchFamily="2" charset="-122"/>
                </a:rPr>
                <a:t>MMU</a:t>
              </a:r>
              <a:endPara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可寻址空间、主存地址位数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27687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〗PPT1.P31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endParaRPr lang="en-US" altLang="zh-CN" sz="2200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6798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结构、部件、互连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执行准备、执行机制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③理解</a:t>
            </a:r>
            <a:r>
              <a:rPr lang="zh-CN" altLang="en-US" b="1" u="sng" dirty="0" smtClean="0">
                <a:latin typeface="宋体" pitchFamily="2" charset="-122"/>
              </a:rPr>
              <a:t>性能组成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关联软硬件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01">
            <a:hlinkClick r:id="rId3" action="ppaction://hlinkpres?slideindex=31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42328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</a:t>
            </a:r>
            <a:r>
              <a:rPr lang="zh-CN" altLang="en-US" sz="2000" b="1" dirty="0">
                <a:latin typeface="+mn-ea"/>
              </a:rPr>
              <a:t>类型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8620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奇偶校验码的编码原理及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方法</a:t>
            </a:r>
            <a:r>
              <a:rPr lang="zh-CN" altLang="en-US" b="1" dirty="0" smtClean="0">
                <a:latin typeface="+mn-ea"/>
                <a:ea typeface="+mn-ea"/>
              </a:rPr>
              <a:t>、检验方法及能力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码的</a:t>
            </a:r>
            <a:r>
              <a:rPr lang="zh-CN" altLang="en-US" b="1" u="sng" dirty="0" smtClean="0">
                <a:latin typeface="+mn-ea"/>
                <a:ea typeface="+mn-ea"/>
              </a:rPr>
              <a:t>编码原理</a:t>
            </a:r>
            <a:r>
              <a:rPr lang="zh-CN" altLang="en-US" b="1" dirty="0">
                <a:latin typeface="+mn-ea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方法</a:t>
            </a:r>
            <a:r>
              <a:rPr lang="zh-CN" altLang="en-US" b="1" dirty="0">
                <a:latin typeface="+mn-ea"/>
              </a:rPr>
              <a:t>、检验方法及</a:t>
            </a:r>
            <a:r>
              <a:rPr lang="zh-CN" altLang="en-US" b="1" dirty="0" smtClean="0">
                <a:latin typeface="+mn-ea"/>
              </a:rPr>
              <a:t>能力  </a:t>
            </a:r>
            <a:r>
              <a:rPr lang="zh-CN" altLang="en-US" sz="2000" b="1" dirty="0" smtClean="0">
                <a:latin typeface="+mn-ea"/>
              </a:rPr>
              <a:t>△了解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 (CRC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数据编码，数据表示，定点运算组织，运算器组织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696868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◇掌握运算实现方法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进制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格式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编码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+</a:t>
            </a:r>
            <a:r>
              <a:rPr lang="zh-CN" altLang="en-US" sz="1800" b="1" spc="-100" dirty="0" smtClean="0">
                <a:latin typeface="宋体" pitchFamily="2" charset="-122"/>
              </a:rPr>
              <a:t>数据长度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表示与运算的关系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运算的</a:t>
            </a:r>
            <a:r>
              <a:rPr lang="zh-CN" altLang="en-US" b="1" dirty="0" smtClean="0">
                <a:latin typeface="宋体" pitchFamily="2" charset="-122"/>
              </a:rPr>
              <a:t>实现需求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运算、溢出</a:t>
            </a:r>
            <a:r>
              <a:rPr lang="zh-CN" altLang="en-US" sz="1800" b="1" dirty="0">
                <a:latin typeface="宋体" pitchFamily="2" charset="-122"/>
              </a:rPr>
              <a:t>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706305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几种长度、有符号数默认用补码表示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</a:rPr>
              <a:t>        └</a:t>
            </a:r>
            <a:r>
              <a:rPr lang="zh-CN" altLang="en-US" sz="2000" b="1" dirty="0" smtClean="0">
                <a:latin typeface="宋体" pitchFamily="2" charset="-122"/>
              </a:rPr>
              <a:t>→逻辑实现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56247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754</a:t>
            </a:r>
            <a:r>
              <a:rPr lang="zh-CN" altLang="en-US" sz="2000" b="1" dirty="0" smtClean="0">
                <a:latin typeface="宋体" pitchFamily="2" charset="-122"/>
              </a:rPr>
              <a:t>标准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8937"/>
            <a:ext cx="8856984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逻辑数的表示方法，运算规则、实现方法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字符的表示方法，运算规则、实现方法    </a:t>
            </a:r>
            <a:r>
              <a:rPr lang="zh-CN" altLang="en-US" sz="16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设置</a:t>
            </a:r>
            <a:r>
              <a:rPr lang="zh-CN" altLang="en-US" sz="1800" b="1" dirty="0" smtClean="0">
                <a:latin typeface="宋体" pitchFamily="2" charset="-122"/>
              </a:rPr>
              <a:t>标志位的原因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扩展至有符号数的关系运算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91880" y="5399456"/>
            <a:ext cx="2880320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416824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方法、不</a:t>
            </a:r>
            <a:r>
              <a:rPr lang="zh-CN" altLang="en-US" sz="2000" b="1" dirty="0" smtClean="0">
                <a:latin typeface="宋体" pitchFamily="2" charset="-122"/>
              </a:rPr>
              <a:t>考计算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易错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649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规则、逻辑实现、溢出判断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CF/OF</a:t>
            </a:r>
            <a:r>
              <a:rPr lang="zh-CN" altLang="en-US" sz="2000" b="1" dirty="0" smtClean="0">
                <a:latin typeface="宋体" pitchFamily="2" charset="-122"/>
              </a:rPr>
              <a:t>的形成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PPT2.P65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endParaRPr lang="en-US" altLang="zh-CN" sz="2200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68960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逻辑移位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算术移位的运算规则、溢出判断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97513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spc="-100" dirty="0" smtClean="0">
                <a:latin typeface="宋体" pitchFamily="2" charset="-122"/>
              </a:rPr>
              <a:t>无符号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原码乘法的运算规则、溢出判断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控制流程不考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△理解方法、不考计算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</a:t>
            </a:r>
            <a:r>
              <a:rPr lang="zh-CN" altLang="en-US" b="1" dirty="0" smtClean="0">
                <a:latin typeface="宋体" pitchFamily="2" charset="-122"/>
              </a:rPr>
              <a:t>步骤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五、十进制数的加减运算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×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rId2" action="ppaction://hlinkpres?slideindex=6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461126" y="227756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22084</TotalTime>
  <Words>3247</Words>
  <Application>Microsoft Office PowerPoint</Application>
  <PresentationFormat>全屏显示(4:3)</PresentationFormat>
  <Paragraphs>364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649</cp:revision>
  <dcterms:created xsi:type="dcterms:W3CDTF">2002-02-16T03:40:16Z</dcterms:created>
  <dcterms:modified xsi:type="dcterms:W3CDTF">2019-02-24T02:10:47Z</dcterms:modified>
</cp:coreProperties>
</file>