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36" r:id="rId3"/>
    <p:sldId id="453" r:id="rId4"/>
    <p:sldId id="430" r:id="rId5"/>
    <p:sldId id="437" r:id="rId6"/>
    <p:sldId id="258" r:id="rId7"/>
    <p:sldId id="441" r:id="rId8"/>
    <p:sldId id="257" r:id="rId9"/>
    <p:sldId id="442" r:id="rId10"/>
    <p:sldId id="443" r:id="rId11"/>
    <p:sldId id="410" r:id="rId12"/>
    <p:sldId id="445" r:id="rId13"/>
    <p:sldId id="414" r:id="rId14"/>
    <p:sldId id="415" r:id="rId15"/>
    <p:sldId id="417" r:id="rId16"/>
    <p:sldId id="384" r:id="rId17"/>
    <p:sldId id="351" r:id="rId18"/>
    <p:sldId id="357" r:id="rId19"/>
    <p:sldId id="447" r:id="rId20"/>
    <p:sldId id="448" r:id="rId21"/>
    <p:sldId id="456" r:id="rId22"/>
    <p:sldId id="438" r:id="rId23"/>
    <p:sldId id="444" r:id="rId24"/>
    <p:sldId id="345" r:id="rId25"/>
    <p:sldId id="449" r:id="rId26"/>
    <p:sldId id="450" r:id="rId27"/>
    <p:sldId id="385" r:id="rId28"/>
    <p:sldId id="420" r:id="rId29"/>
    <p:sldId id="452" r:id="rId30"/>
    <p:sldId id="451" r:id="rId31"/>
    <p:sldId id="423" r:id="rId32"/>
    <p:sldId id="424" r:id="rId33"/>
    <p:sldId id="425" r:id="rId34"/>
    <p:sldId id="426" r:id="rId35"/>
    <p:sldId id="434" r:id="rId36"/>
    <p:sldId id="427" r:id="rId37"/>
    <p:sldId id="428" r:id="rId38"/>
    <p:sldId id="365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FF"/>
    <a:srgbClr val="990099"/>
    <a:srgbClr val="FF3399"/>
    <a:srgbClr val="99CCFF"/>
    <a:srgbClr val="CC99FF"/>
    <a:srgbClr val="9933FF"/>
    <a:srgbClr val="CCFFFF"/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0" autoAdjust="0"/>
    <p:restoredTop sz="95159" autoAdjust="0"/>
  </p:normalViewPr>
  <p:slideViewPr>
    <p:cSldViewPr>
      <p:cViewPr>
        <p:scale>
          <a:sx n="80" d="100"/>
          <a:sy n="80" d="100"/>
        </p:scale>
        <p:origin x="-590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60E3C-46FB-46DC-BD8E-DECE327E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4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B4F7-8A2D-4878-9281-C3C2BF037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结构与组成是算法设计与算法实现的关系，结构不是本课程研究的内容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9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RD</a:t>
            </a:r>
            <a:r>
              <a:rPr lang="en-US" altLang="zh-CN" dirty="0" smtClean="0">
                <a:sym typeface="Symbol"/>
              </a:rPr>
              <a:t>WR=0</a:t>
            </a:r>
            <a:r>
              <a:rPr lang="zh-CN" altLang="en-US" dirty="0" smtClean="0">
                <a:sym typeface="Symbol"/>
              </a:rPr>
              <a:t>，或</a:t>
            </a:r>
            <a:r>
              <a:rPr lang="en-US" altLang="zh-CN" dirty="0" smtClean="0">
                <a:sym typeface="Symbol"/>
              </a:rPr>
              <a:t>RD</a:t>
            </a:r>
            <a:r>
              <a:rPr lang="zh-CN" altLang="en-US" dirty="0" smtClean="0">
                <a:sym typeface="Symbol"/>
              </a:rPr>
              <a:t>、</a:t>
            </a:r>
            <a:r>
              <a:rPr lang="en-US" altLang="zh-CN" dirty="0" smtClean="0">
                <a:sym typeface="Symbol"/>
              </a:rPr>
              <a:t>WR</a:t>
            </a:r>
            <a:r>
              <a:rPr lang="zh-CN" altLang="en-US" dirty="0" smtClean="0">
                <a:sym typeface="Symbol"/>
              </a:rPr>
              <a:t>均为高阻态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75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Hello.c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Hello.i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Hello.s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Hello.o</a:t>
            </a:r>
            <a:r>
              <a:rPr lang="zh-CN" altLang="en-US" dirty="0" smtClean="0"/>
              <a:t>→</a:t>
            </a:r>
            <a:r>
              <a:rPr lang="en-US" altLang="zh-CN" dirty="0" smtClean="0"/>
              <a:t>Hello.exe</a:t>
            </a:r>
          </a:p>
          <a:p>
            <a:r>
              <a:rPr lang="zh-CN" altLang="en-US" dirty="0" smtClean="0"/>
              <a:t>预处理：过滤无关字符（空格、回车等）；链接：将多个子程序整合在一起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49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指令概念的区别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实际机器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所写程序能够被硬件直接识别的执行的机器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汇编语言级、高级语言级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方便程序员；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提高好用性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非程序员用户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uPrg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提高硬件性能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设计角色的引入（性能与成本）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6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关系举例：乘法功能的有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无、乘法器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移位、器件，存储系统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编址、速度保证、芯片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MEM[MAR]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中地址为</a:t>
            </a:r>
            <a:r>
              <a:rPr lang="en-US" altLang="zh-CN" dirty="0" smtClean="0"/>
              <a:t>(MAR)</a:t>
            </a:r>
            <a:r>
              <a:rPr lang="zh-CN" altLang="en-US" dirty="0" smtClean="0"/>
              <a:t>的存储单元内容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85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地址空间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是一个非负整数地址的有序集合；</a:t>
            </a:r>
          </a:p>
          <a:p>
            <a:r>
              <a:rPr lang="zh-CN" altLang="en-US" dirty="0" smtClean="0"/>
              <a:t>线性地址空间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整数是连续的地址空间；</a:t>
            </a:r>
          </a:p>
          <a:p>
            <a:r>
              <a:rPr lang="zh-CN" altLang="en-US" dirty="0" smtClean="0"/>
              <a:t>地址空间大小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表示最大地址所需的位数，或地址的个数。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47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等待包括等待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调度时间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0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逻辑电路基础：</a:t>
            </a:r>
            <a:endParaRPr lang="en-US" altLang="zh-CN" dirty="0" smtClean="0"/>
          </a:p>
          <a:p>
            <a:r>
              <a:rPr lang="zh-CN" altLang="en-US" dirty="0" smtClean="0"/>
              <a:t>逻辑代数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运算公式、逻辑函数表示（真值表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逻辑图）及化简（卡诺图）</a:t>
            </a:r>
            <a:endParaRPr lang="en-US" altLang="zh-CN" dirty="0" smtClean="0"/>
          </a:p>
          <a:p>
            <a:r>
              <a:rPr lang="zh-CN" altLang="en-US" dirty="0" smtClean="0"/>
              <a:t>组合逻辑电路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逻辑门、一位加法器、译码器、编码器、多路选择器、移位器</a:t>
            </a:r>
            <a:endParaRPr lang="en-US" altLang="zh-CN" dirty="0" smtClean="0"/>
          </a:p>
          <a:p>
            <a:r>
              <a:rPr lang="zh-CN" altLang="en-US" dirty="0" smtClean="0"/>
              <a:t>时序逻辑电路</a:t>
            </a:r>
            <a:r>
              <a:rPr lang="en-US" altLang="zh-CN" dirty="0" smtClean="0"/>
              <a:t>—D</a:t>
            </a:r>
            <a:r>
              <a:rPr lang="zh-CN" altLang="en-US" dirty="0" smtClean="0"/>
              <a:t>锁存器、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触发器、</a:t>
            </a:r>
            <a:r>
              <a:rPr lang="en-US" altLang="zh-CN" dirty="0" smtClean="0"/>
              <a:t>J-K</a:t>
            </a:r>
            <a:r>
              <a:rPr lang="zh-CN" altLang="en-US" dirty="0" smtClean="0"/>
              <a:t>触发器、寄存器、移位寄存器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RAS—</a:t>
            </a:r>
            <a:r>
              <a:rPr lang="en-US" altLang="zh-CN" dirty="0" err="1" smtClean="0"/>
              <a:t>Reliablity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Availability, </a:t>
            </a:r>
            <a:r>
              <a:rPr lang="en-US" altLang="zh-CN" baseline="0" dirty="0" err="1" smtClean="0"/>
              <a:t>Servicebility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可用性</a:t>
            </a:r>
            <a:r>
              <a:rPr lang="en-US" altLang="zh-CN" baseline="0" dirty="0" smtClean="0"/>
              <a:t>=MTTF/(MTTF+MTTR)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MTTF</a:t>
            </a:r>
            <a:r>
              <a:rPr lang="zh-CN" altLang="en-US" baseline="0" dirty="0" smtClean="0"/>
              <a:t>为平均无故障时间，</a:t>
            </a:r>
            <a:r>
              <a:rPr lang="en-US" altLang="zh-CN" baseline="0" dirty="0" smtClean="0"/>
              <a:t>MTTR</a:t>
            </a:r>
            <a:r>
              <a:rPr lang="zh-CN" altLang="en-US" baseline="0" dirty="0" smtClean="0"/>
              <a:t>为平均修复时间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好用性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环境系统、界面，环境（命令行、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SIMD--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single instruction multiple data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88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E9064-AE4F-445E-8064-9C8682FB476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67B03-4102-4474-B271-9EE7854CDE2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部件功能：运算器</a:t>
            </a:r>
            <a:r>
              <a:rPr lang="en-US" altLang="zh-CN" dirty="0"/>
              <a:t>—</a:t>
            </a:r>
            <a:r>
              <a:rPr lang="zh-CN" altLang="en-US" dirty="0"/>
              <a:t>进行算术</a:t>
            </a:r>
            <a:r>
              <a:rPr lang="en-US" altLang="zh-CN" dirty="0"/>
              <a:t>/</a:t>
            </a:r>
            <a:r>
              <a:rPr lang="zh-CN" altLang="en-US" dirty="0"/>
              <a:t>逻辑运算；存储器</a:t>
            </a:r>
            <a:r>
              <a:rPr lang="en-US" altLang="zh-CN" dirty="0"/>
              <a:t>—</a:t>
            </a:r>
            <a:r>
              <a:rPr lang="zh-CN" altLang="en-US" dirty="0"/>
              <a:t>存储程序和数据；控制器</a:t>
            </a:r>
            <a:r>
              <a:rPr lang="en-US" altLang="zh-CN" dirty="0"/>
              <a:t>—</a:t>
            </a:r>
            <a:r>
              <a:rPr lang="zh-CN" altLang="en-US" dirty="0"/>
              <a:t>控制程序执行过程</a:t>
            </a:r>
            <a:r>
              <a:rPr lang="en-US" altLang="zh-CN" dirty="0"/>
              <a:t>(</a:t>
            </a:r>
            <a:r>
              <a:rPr lang="zh-CN" altLang="en-US" dirty="0"/>
              <a:t>各部件自动、协调地工作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</a:t>
            </a:r>
            <a:r>
              <a:rPr lang="zh-CN" altLang="en-US" dirty="0"/>
              <a:t>输入设备</a:t>
            </a:r>
            <a:r>
              <a:rPr lang="en-US" altLang="zh-CN" dirty="0"/>
              <a:t>—</a:t>
            </a:r>
            <a:r>
              <a:rPr lang="zh-CN" altLang="en-US" dirty="0"/>
              <a:t>将外部信息形式→机器内部信息形式；输出设备</a:t>
            </a:r>
            <a:r>
              <a:rPr lang="en-US" altLang="zh-CN" dirty="0"/>
              <a:t>—</a:t>
            </a:r>
            <a:r>
              <a:rPr lang="zh-CN" altLang="en-US" dirty="0"/>
              <a:t>将机器内部信息形式→外部信息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有跳转型指令的原因：计算机具有逻辑判断功能，执行顺序会变化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地址空间是一个非负整数地址的集合，线性地址空间指地址空间中的整数是连续的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50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）、辅存（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Secondary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5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416FB-565C-4518-B507-5ACB98AB7B9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存储元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可存储一个二进制位的</a:t>
            </a:r>
            <a:r>
              <a:rPr lang="zh-CN" altLang="en-US" u="sng" dirty="0"/>
              <a:t>元件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存储单元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</a:t>
            </a:r>
            <a:r>
              <a:rPr lang="zh-CN" altLang="en-US" u="sng" dirty="0"/>
              <a:t>同时存储</a:t>
            </a:r>
            <a:r>
              <a:rPr lang="zh-CN" altLang="en-US" dirty="0"/>
              <a:t>一串</a:t>
            </a:r>
            <a:r>
              <a:rPr lang="zh-CN" altLang="en-US" dirty="0" smtClean="0"/>
              <a:t>二进制位的</a:t>
            </a:r>
            <a:r>
              <a:rPr lang="zh-CN" altLang="en-US" u="sng" dirty="0" smtClean="0"/>
              <a:t>元件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与一个地址相对应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存储阵列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所有存储单元的集合；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存储单元地址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每个存储单元被赋予</a:t>
            </a:r>
            <a:r>
              <a:rPr lang="zh-CN" altLang="en-US" dirty="0" smtClean="0"/>
              <a:t>的唯一</a:t>
            </a:r>
            <a:r>
              <a:rPr lang="zh-CN" altLang="en-US" u="sng" dirty="0"/>
              <a:t>编号</a:t>
            </a:r>
            <a:r>
              <a:rPr lang="zh-CN" altLang="en-US" u="none" dirty="0" smtClean="0"/>
              <a:t>，存储单元长度</a:t>
            </a:r>
            <a:r>
              <a:rPr lang="en-US" altLang="zh-CN" u="none" dirty="0" smtClean="0"/>
              <a:t>—</a:t>
            </a:r>
            <a:r>
              <a:rPr lang="zh-CN" altLang="en-US" u="none" dirty="0" smtClean="0"/>
              <a:t>一个存储单元能存储的</a:t>
            </a:r>
            <a:r>
              <a:rPr lang="zh-CN" altLang="en-US" u="sng" dirty="0" smtClean="0"/>
              <a:t>二进制信息位数</a:t>
            </a:r>
            <a:endParaRPr lang="zh-CN" altLang="en-US" u="sng" dirty="0"/>
          </a:p>
          <a:p>
            <a:r>
              <a:rPr lang="zh-CN" altLang="en-US" dirty="0">
                <a:solidFill>
                  <a:srgbClr val="990099"/>
                </a:solidFill>
              </a:rPr>
              <a:t>存储字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u="sng" dirty="0"/>
              <a:t>存储单元</a:t>
            </a:r>
            <a:r>
              <a:rPr lang="zh-CN" altLang="en-US" dirty="0"/>
              <a:t>内存储的</a:t>
            </a:r>
            <a:r>
              <a:rPr lang="zh-CN" altLang="en-US" dirty="0" smtClean="0"/>
              <a:t>二进制编码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信息内容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，存储</a:t>
            </a:r>
            <a:r>
              <a:rPr lang="zh-CN" altLang="en-US" dirty="0"/>
              <a:t>字长</a:t>
            </a:r>
            <a:r>
              <a:rPr lang="en-US" altLang="zh-CN" dirty="0"/>
              <a:t>—</a:t>
            </a:r>
            <a:r>
              <a:rPr lang="zh-CN" altLang="en-US" dirty="0"/>
              <a:t>存储字所含二进制信息的位数；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存储容量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存储阵列可存储的</a:t>
            </a:r>
            <a:r>
              <a:rPr lang="zh-CN" altLang="en-US" u="sng" dirty="0"/>
              <a:t>二进制位数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7B4B2-EC8D-495F-AF62-FCA8E529943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的入端、出端位数相同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从设备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拨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接电话的人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：每个设备有一个唯一的编号（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按地址访问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：通过地址区分（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个操作命令），通过命令区分（都从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编址）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：总线操作所需时长不等（与设备速度相关）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0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1B15-8AAE-400E-8B54-4B0535C663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F9708-0814-4B5F-8625-E1D4ECA08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3B77-EF59-460C-BD4F-964341D8BB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1408-89F6-4C5E-85F1-A62B1622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BAFD-D46A-4D98-B56B-A2E4045AF5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8CD47-3CD7-456E-8447-171C2A0CD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EF4E-52FA-41DE-B29C-0FAB10F79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0C4A-9F48-48BC-AC32-C625B5058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D4956B0B-AB87-4307-BB1D-829EC9002D4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0925-ED3B-4093-8760-25E736EA3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8EA6A-C686-4D06-B2CF-B75658A6F9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225536-7DD7-4159-B7E6-5CC8C73234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3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slide" Target="slide33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03300" y="1916113"/>
            <a:ext cx="7240588" cy="914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zh-CN" altLang="en-US" sz="5400" b="1" dirty="0">
                <a:ea typeface="楷体_GB2312" pitchFamily="49" charset="-122"/>
              </a:rPr>
              <a:t>计算机</a:t>
            </a:r>
            <a:r>
              <a:rPr lang="zh-CN" altLang="en-US" sz="5400" b="1" dirty="0" smtClean="0">
                <a:ea typeface="楷体_GB2312" pitchFamily="49" charset="-122"/>
              </a:rPr>
              <a:t>组织与结构</a:t>
            </a:r>
            <a:endParaRPr lang="zh-CN" altLang="en-US" sz="5400" b="1" dirty="0">
              <a:ea typeface="楷体_GB2312" pitchFamily="49" charset="-122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403350" y="3284538"/>
            <a:ext cx="6624638" cy="13128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C3300"/>
                </a:solidFill>
              </a:rPr>
              <a:t>东南大学计算机学院  任国林</a:t>
            </a:r>
          </a:p>
          <a:p>
            <a:pPr algn="ctr"/>
            <a:r>
              <a:rPr lang="zh-CN" altLang="en-US" sz="800" b="1" dirty="0"/>
              <a:t> </a:t>
            </a:r>
          </a:p>
          <a:p>
            <a:pPr algn="ctr"/>
            <a:r>
              <a:rPr lang="en-US" altLang="zh-CN" sz="3600" b="1" dirty="0"/>
              <a:t>Email: </a:t>
            </a:r>
            <a:r>
              <a:rPr lang="en-US" altLang="zh-CN" sz="3600" dirty="0" smtClean="0"/>
              <a:t>renguolin@sina.com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B744-7E1B-4FE2-A17F-CE2EE61751D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0503" name="Text Box 103"/>
          <p:cNvSpPr txBox="1">
            <a:spLocks noChangeArrowheads="1"/>
          </p:cNvSpPr>
          <p:nvPr/>
        </p:nvSpPr>
        <p:spPr bwMode="auto">
          <a:xfrm>
            <a:off x="179388" y="35716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、微型计算机的产生与发展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30855" name="Group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79810"/>
              </p:ext>
            </p:extLst>
          </p:nvPr>
        </p:nvGraphicFramePr>
        <p:xfrm>
          <a:off x="468313" y="963625"/>
          <a:ext cx="8496300" cy="4032225"/>
        </p:xfrm>
        <a:graphic>
          <a:graphicData uri="http://schemas.openxmlformats.org/drawingml/2006/table">
            <a:tbl>
              <a:tblPr/>
              <a:tblGrid>
                <a:gridCol w="1511399"/>
                <a:gridCol w="648072"/>
                <a:gridCol w="1080120"/>
                <a:gridCol w="936104"/>
                <a:gridCol w="3456384"/>
                <a:gridCol w="86422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微处理器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主频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1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实模式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8088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(8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位数据引脚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80286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雏形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虚拟存储器、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80486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25MHz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RISC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66MHz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MMX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133MHz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超级流水、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动态执行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Ⅱ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200MHz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450MHz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、非阻塞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3.2GHz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Trace 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Duo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1.6GHz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744" name="Text Box 344"/>
          <p:cNvSpPr txBox="1">
            <a:spLocks noChangeArrowheads="1"/>
          </p:cNvSpPr>
          <p:nvPr/>
        </p:nvSpPr>
        <p:spPr bwMode="auto">
          <a:xfrm>
            <a:off x="179512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面向应用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桌面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服务器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嵌入式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sz="2000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开发并行性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指令级→线程级→内核级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0852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5B10-0008-445D-855C-F301CD0F2A5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620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1.3 </a:t>
            </a:r>
            <a:r>
              <a:rPr lang="zh-CN" altLang="en-US" sz="3200" b="1" dirty="0" smtClean="0">
                <a:latin typeface="宋体" pitchFamily="2" charset="-122"/>
              </a:rPr>
              <a:t>计算机的硬件组成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263" y="1124744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一、冯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诺依曼计算机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79263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硬件结构：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>
                <a:latin typeface="宋体" pitchFamily="2" charset="-122"/>
              </a:rPr>
              <a:t>运算器、存储器、控制器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zh-CN" altLang="en-US" b="1" dirty="0">
                <a:latin typeface="宋体" pitchFamily="2" charset="-122"/>
              </a:rPr>
              <a:t>组成</a:t>
            </a:r>
          </a:p>
        </p:txBody>
      </p:sp>
      <p:sp>
        <p:nvSpPr>
          <p:cNvPr id="243806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807" name="Text Box 95"/>
          <p:cNvSpPr txBox="1">
            <a:spLocks noChangeArrowheads="1"/>
          </p:cNvSpPr>
          <p:nvPr/>
        </p:nvSpPr>
        <p:spPr bwMode="auto">
          <a:xfrm>
            <a:off x="179263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以运算器为</a:t>
            </a:r>
            <a:r>
              <a:rPr lang="zh-CN" altLang="en-US" b="1" dirty="0" smtClean="0">
                <a:latin typeface="宋体" pitchFamily="2" charset="-122"/>
              </a:rPr>
              <a:t>中心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运算与</a:t>
            </a:r>
            <a:r>
              <a:rPr lang="en-US" altLang="zh-CN" sz="2000" b="1" dirty="0"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串行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性能差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2204864"/>
            <a:ext cx="6121151" cy="1296144"/>
            <a:chOff x="1907704" y="2204864"/>
            <a:chExt cx="6121151" cy="1296144"/>
          </a:xfrm>
        </p:grpSpPr>
        <p:sp>
          <p:nvSpPr>
            <p:cNvPr id="32" name="矩形 31"/>
            <p:cNvSpPr/>
            <p:nvPr/>
          </p:nvSpPr>
          <p:spPr bwMode="auto">
            <a:xfrm>
              <a:off x="3563889" y="2204864"/>
              <a:ext cx="1440159" cy="1296144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907704" y="2307772"/>
              <a:ext cx="120471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746596" y="2307771"/>
              <a:ext cx="1113436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/>
                <a:t>运算器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3746596" y="3027851"/>
              <a:ext cx="1113436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/>
                <a:t>控制器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4298974" y="2667809"/>
              <a:ext cx="0" cy="3779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6084168" y="2276872"/>
              <a:ext cx="1944687" cy="11110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    数据信息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指令信息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控制</a:t>
              </a:r>
              <a:r>
                <a:rPr lang="zh-CN" altLang="en-US" sz="1800" b="1" dirty="0" smtClean="0">
                  <a:latin typeface="宋体" pitchFamily="2" charset="-122"/>
                </a:rPr>
                <a:t>信息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4860032" y="2379779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6587405" y="2492772"/>
              <a:ext cx="409575" cy="158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>
              <a:off x="6587405" y="3171867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6587405" y="2811827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508104" y="2307771"/>
              <a:ext cx="394512" cy="108012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0" tIns="0" rIns="108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存储器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4860032" y="2595803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4860032" y="3099859"/>
              <a:ext cx="648072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1907705" y="2739819"/>
              <a:ext cx="1204716" cy="34907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输出设备</a:t>
              </a:r>
              <a:endParaRPr lang="zh-CN" altLang="en-US" sz="2000" b="1" dirty="0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V="1">
              <a:off x="3112421" y="2379779"/>
              <a:ext cx="62960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" name="直接箭头连接符 41"/>
            <p:cNvCxnSpPr>
              <a:endCxn id="54" idx="3"/>
            </p:cNvCxnSpPr>
            <p:nvPr/>
          </p:nvCxnSpPr>
          <p:spPr bwMode="auto">
            <a:xfrm rot="10800000" flipV="1">
              <a:off x="3112421" y="2556893"/>
              <a:ext cx="634176" cy="357466"/>
            </a:xfrm>
            <a:prstGeom prst="bentConnector3">
              <a:avLst>
                <a:gd name="adj1" fmla="val 50000"/>
              </a:avLst>
            </a:prstGeom>
            <a:noFill/>
            <a:ln w="381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41"/>
            <p:cNvCxnSpPr>
              <a:endCxn id="54" idx="1"/>
            </p:cNvCxnSpPr>
            <p:nvPr/>
          </p:nvCxnSpPr>
          <p:spPr bwMode="auto">
            <a:xfrm rot="10800000">
              <a:off x="1907706" y="2914359"/>
              <a:ext cx="1838897" cy="262828"/>
            </a:xfrm>
            <a:prstGeom prst="bentConnector3">
              <a:avLst>
                <a:gd name="adj1" fmla="val 11243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41"/>
            <p:cNvCxnSpPr>
              <a:endCxn id="42" idx="1"/>
            </p:cNvCxnSpPr>
            <p:nvPr/>
          </p:nvCxnSpPr>
          <p:spPr bwMode="auto">
            <a:xfrm rot="10800000">
              <a:off x="1907704" y="2487793"/>
              <a:ext cx="1838892" cy="828095"/>
            </a:xfrm>
            <a:prstGeom prst="bentConnector3">
              <a:avLst>
                <a:gd name="adj1" fmla="val 12308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4860032" y="3315883"/>
              <a:ext cx="6480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79263" y="40050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程序组成：</a:t>
            </a:r>
            <a:r>
              <a:rPr lang="zh-CN" altLang="en-US" b="1" dirty="0">
                <a:latin typeface="宋体" pitchFamily="2" charset="-122"/>
              </a:rPr>
              <a:t>由指令序列</a:t>
            </a:r>
            <a:r>
              <a:rPr lang="zh-CN" altLang="en-US" b="1" dirty="0" smtClean="0">
                <a:latin typeface="宋体" pitchFamily="2" charset="-122"/>
              </a:rPr>
              <a:t>组成，指令有</a:t>
            </a: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转移</a:t>
            </a:r>
            <a:r>
              <a:rPr lang="zh-CN" altLang="en-US" b="1" u="sng" dirty="0" smtClean="0">
                <a:latin typeface="宋体" pitchFamily="2" charset="-122"/>
              </a:rPr>
              <a:t>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操作码＋地址码，</a:t>
            </a:r>
            <a:r>
              <a:rPr lang="zh-CN" altLang="en-US" b="1" dirty="0" smtClean="0">
                <a:latin typeface="宋体" pitchFamily="2" charset="-122"/>
              </a:rPr>
              <a:t>操作码无二义性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标识指令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指令及数据的表示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latin typeface="宋体" pitchFamily="2" charset="-122"/>
              </a:rPr>
              <a:t>二进制</a:t>
            </a:r>
            <a:r>
              <a:rPr lang="zh-CN" altLang="en-US" b="1" dirty="0" smtClean="0">
                <a:latin typeface="宋体" pitchFamily="2" charset="-122"/>
              </a:rPr>
              <a:t>方式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运算也采用二进制</a:t>
            </a:r>
            <a:r>
              <a:rPr lang="zh-CN" altLang="en-US" sz="1800" b="1" dirty="0">
                <a:latin typeface="宋体" pitchFamily="2" charset="-122"/>
              </a:rPr>
              <a:t>方式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(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执行顺序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3491880" y="5373216"/>
            <a:ext cx="54726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 smtClean="0">
                <a:latin typeface="宋体" pitchFamily="2" charset="-122"/>
              </a:rPr>
              <a:t>指令类型</a:t>
            </a:r>
            <a:r>
              <a:rPr lang="zh-CN" altLang="en-US" b="1" dirty="0" smtClean="0">
                <a:latin typeface="宋体" pitchFamily="2" charset="-122"/>
              </a:rPr>
              <a:t>决定，用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>
                <a:latin typeface="宋体" pitchFamily="2" charset="-122"/>
              </a:rPr>
              <a:t>下条</a:t>
            </a:r>
            <a:r>
              <a:rPr lang="zh-CN" altLang="en-US" sz="2000" b="1" u="sng" dirty="0" smtClean="0"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地址由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当前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/>
      <p:bldP spid="243807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9"/>
          <p:cNvSpPr>
            <a:spLocks/>
          </p:cNvSpPr>
          <p:nvPr/>
        </p:nvSpPr>
        <p:spPr bwMode="auto">
          <a:xfrm>
            <a:off x="4684436" y="1918244"/>
            <a:ext cx="1975796" cy="357190"/>
          </a:xfrm>
          <a:prstGeom prst="borderCallout2">
            <a:avLst>
              <a:gd name="adj1" fmla="val 53287"/>
              <a:gd name="adj2" fmla="val -350"/>
              <a:gd name="adj3" fmla="val 53287"/>
              <a:gd name="adj4" fmla="val -5030"/>
              <a:gd name="adj5" fmla="val -35828"/>
              <a:gd name="adj6" fmla="val -17243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③为什么要逐条？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187186" y="930097"/>
            <a:ext cx="2176902" cy="913289"/>
            <a:chOff x="4555338" y="764704"/>
            <a:chExt cx="2176902" cy="913289"/>
          </a:xfrm>
        </p:grpSpPr>
        <p:sp>
          <p:nvSpPr>
            <p:cNvPr id="93" name="Oval 287"/>
            <p:cNvSpPr>
              <a:spLocks noChangeArrowheads="1"/>
            </p:cNvSpPr>
            <p:nvPr/>
          </p:nvSpPr>
          <p:spPr bwMode="auto">
            <a:xfrm>
              <a:off x="5760672" y="764704"/>
              <a:ext cx="971568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287"/>
            <p:cNvSpPr>
              <a:spLocks noChangeArrowheads="1"/>
            </p:cNvSpPr>
            <p:nvPr/>
          </p:nvSpPr>
          <p:spPr bwMode="auto">
            <a:xfrm>
              <a:off x="4555338" y="1262068"/>
              <a:ext cx="683536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 flipH="1">
              <a:off x="5185138" y="1109906"/>
              <a:ext cx="683006" cy="26639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42844" y="40322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工作方式：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存储程序方式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⑴程序和数据</a:t>
            </a:r>
            <a:r>
              <a:rPr lang="zh-CN" altLang="en-US" b="1" u="sng" dirty="0" smtClean="0">
                <a:latin typeface="宋体" pitchFamily="2" charset="-122"/>
              </a:rPr>
              <a:t>预先存放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中            </a:t>
            </a:r>
            <a:r>
              <a:rPr lang="zh-CN" altLang="en-US" sz="1800" b="1" dirty="0" smtClean="0">
                <a:latin typeface="宋体" pitchFamily="2" charset="-122"/>
              </a:rPr>
              <a:t>←程序存放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⑵机器工作时，</a:t>
            </a:r>
            <a:r>
              <a:rPr lang="zh-CN" altLang="en-US" b="1" u="sng" dirty="0" smtClean="0">
                <a:latin typeface="宋体" pitchFamily="2" charset="-122"/>
              </a:rPr>
              <a:t>自动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逐条</a:t>
            </a:r>
            <a:r>
              <a:rPr lang="zh-CN" altLang="en-US" b="1" dirty="0" smtClean="0">
                <a:latin typeface="宋体" pitchFamily="2" charset="-122"/>
              </a:rPr>
              <a:t>地</a:t>
            </a:r>
            <a:r>
              <a:rPr lang="zh-CN" altLang="en-US" b="1" u="sng" dirty="0" smtClean="0">
                <a:latin typeface="宋体" pitchFamily="2" charset="-122"/>
              </a:rPr>
              <a:t>取出指令并执行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←程序执行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程序的执行过程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63688" y="2420888"/>
            <a:ext cx="6552728" cy="936104"/>
            <a:chOff x="1403648" y="4725144"/>
            <a:chExt cx="6552728" cy="936104"/>
          </a:xfrm>
        </p:grpSpPr>
        <p:sp>
          <p:nvSpPr>
            <p:cNvPr id="112" name="矩形 111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5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6" idx="3"/>
              <a:endCxn id="79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27"/>
            <p:cNvCxnSpPr>
              <a:stCxn id="79" idx="3"/>
              <a:endCxn id="74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" name="直接箭头连接符 41"/>
            <p:cNvCxnSpPr>
              <a:stCxn id="79" idx="2"/>
              <a:endCxn id="82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142844" y="3356992"/>
            <a:ext cx="8858312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b="1" dirty="0" smtClean="0">
                <a:latin typeface="宋体" pitchFamily="2" charset="-122"/>
              </a:rPr>
              <a:t>构成的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一维</a:t>
            </a:r>
            <a:r>
              <a:rPr lang="zh-CN" altLang="en-US" b="1" dirty="0" smtClean="0">
                <a:latin typeface="宋体" pitchFamily="2" charset="-122"/>
              </a:rPr>
              <a:t>空间，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按地址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dirty="0" smtClean="0">
                <a:latin typeface="宋体" pitchFamily="2" charset="-122"/>
              </a:rPr>
              <a:t>─────┴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指令与数据长度不固定</a:t>
            </a:r>
            <a:r>
              <a:rPr lang="zh-CN" altLang="en-US" sz="1800" b="1" dirty="0" smtClean="0">
                <a:latin typeface="宋体" pitchFamily="2" charset="-122"/>
              </a:rPr>
              <a:t>，不区分可简化实现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结构参数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10" name="AutoShape 29"/>
          <p:cNvSpPr>
            <a:spLocks/>
          </p:cNvSpPr>
          <p:nvPr/>
        </p:nvSpPr>
        <p:spPr bwMode="auto">
          <a:xfrm>
            <a:off x="5652120" y="550092"/>
            <a:ext cx="1296144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①为什么？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4" name="Text Box 83"/>
          <p:cNvSpPr txBox="1">
            <a:spLocks noChangeArrowheads="1"/>
          </p:cNvSpPr>
          <p:nvPr/>
        </p:nvSpPr>
        <p:spPr bwMode="auto">
          <a:xfrm>
            <a:off x="3491880" y="1772816"/>
            <a:ext cx="54361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指令执行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5" name="AutoShape 29"/>
          <p:cNvSpPr>
            <a:spLocks/>
          </p:cNvSpPr>
          <p:nvPr/>
        </p:nvSpPr>
        <p:spPr bwMode="auto">
          <a:xfrm>
            <a:off x="5580112" y="1918244"/>
            <a:ext cx="1728192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-30288"/>
              <a:gd name="adj6" fmla="val -21141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②为什么要取？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6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42844" y="5085184"/>
            <a:ext cx="882164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应用方法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①硬件按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此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参数</a:t>
            </a:r>
            <a:r>
              <a:rPr lang="zh-CN" altLang="en-US" b="1" spc="-100" dirty="0" smtClean="0">
                <a:latin typeface="宋体" pitchFamily="2" charset="-122"/>
              </a:rPr>
              <a:t>组织</a:t>
            </a:r>
            <a:r>
              <a:rPr lang="zh-CN" altLang="en-US" b="1" spc="-100" dirty="0" smtClean="0">
                <a:latin typeface="+mn-ea"/>
              </a:rPr>
              <a:t>，</a:t>
            </a:r>
            <a:r>
              <a:rPr lang="zh-CN" altLang="en-US" b="1" spc="-100" dirty="0" smtClean="0">
                <a:latin typeface="+mn-ea"/>
              </a:rPr>
              <a:t>软件按</a:t>
            </a:r>
            <a:r>
              <a:rPr lang="zh-CN" altLang="en-US" b="1" u="sng" spc="-100" dirty="0" smtClean="0">
                <a:solidFill>
                  <a:srgbClr val="800080"/>
                </a:solidFill>
                <a:latin typeface="+mn-ea"/>
              </a:rPr>
              <a:t>此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+mn-ea"/>
              </a:rPr>
              <a:t>参数</a:t>
            </a:r>
            <a:r>
              <a:rPr lang="zh-CN" altLang="en-US" b="1" spc="-100" dirty="0">
                <a:latin typeface="+mn-ea"/>
              </a:rPr>
              <a:t>编程</a:t>
            </a:r>
            <a:endParaRPr lang="en-US" altLang="zh-CN" b="1" spc="-100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+mn-ea"/>
              </a:rPr>
              <a:t>                      (</a:t>
            </a:r>
            <a:r>
              <a:rPr lang="zh-CN" altLang="en-US" sz="2000" b="1" dirty="0" smtClean="0">
                <a:latin typeface="+mn-ea"/>
              </a:rPr>
              <a:t>硬件</a:t>
            </a:r>
            <a:r>
              <a:rPr lang="en-US" altLang="zh-CN" sz="2000" b="1" dirty="0" smtClean="0">
                <a:latin typeface="+mn-ea"/>
              </a:rPr>
              <a:t>MEM)  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←编址单位须相同→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程序</a:t>
            </a:r>
            <a:r>
              <a:rPr lang="en-US" altLang="zh-CN" sz="2000" b="1" dirty="0" smtClean="0">
                <a:latin typeface="+mn-ea"/>
              </a:rPr>
              <a:t>MEM)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800080"/>
                </a:solidFill>
                <a:latin typeface="+mn-ea"/>
              </a:rPr>
              <a:t>               </a:t>
            </a:r>
            <a:r>
              <a:rPr lang="zh-CN" altLang="en-US" b="1" dirty="0" smtClean="0">
                <a:latin typeface="+mn-ea"/>
              </a:rPr>
              <a:t>②</a:t>
            </a:r>
            <a:r>
              <a:rPr lang="zh-CN" altLang="en-US" b="1" dirty="0">
                <a:latin typeface="+mn-ea"/>
              </a:rPr>
              <a:t>程序执行</a:t>
            </a:r>
            <a:r>
              <a:rPr lang="zh-CN" altLang="en-US" b="1" dirty="0" smtClean="0">
                <a:latin typeface="+mn-ea"/>
              </a:rPr>
              <a:t>时，按</a:t>
            </a:r>
            <a:r>
              <a:rPr lang="zh-CN" altLang="en-US" b="1" u="sng" dirty="0">
                <a:latin typeface="+mn-ea"/>
              </a:rPr>
              <a:t>程序</a:t>
            </a:r>
            <a:r>
              <a:rPr lang="en-US" altLang="zh-CN" b="1" u="sng" dirty="0">
                <a:latin typeface="+mn-ea"/>
              </a:rPr>
              <a:t>MEM</a:t>
            </a:r>
            <a:r>
              <a:rPr lang="zh-CN" altLang="en-US" b="1" u="sng" dirty="0">
                <a:latin typeface="+mn-ea"/>
              </a:rPr>
              <a:t>地址</a:t>
            </a:r>
            <a:r>
              <a:rPr lang="zh-CN" altLang="en-US" b="1" dirty="0">
                <a:latin typeface="+mn-ea"/>
              </a:rPr>
              <a:t>访问</a:t>
            </a:r>
            <a:r>
              <a:rPr lang="zh-CN" altLang="en-US" b="1" u="sng" dirty="0">
                <a:latin typeface="+mn-ea"/>
              </a:rPr>
              <a:t>硬件</a:t>
            </a:r>
            <a:r>
              <a:rPr lang="en-US" altLang="zh-CN" b="1" u="sng" dirty="0" smtClean="0">
                <a:latin typeface="+mn-ea"/>
              </a:rPr>
              <a:t>MEM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32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08"/>
          <p:cNvSpPr txBox="1">
            <a:spLocks noChangeArrowheads="1"/>
          </p:cNvSpPr>
          <p:nvPr/>
        </p:nvSpPr>
        <p:spPr bwMode="auto">
          <a:xfrm>
            <a:off x="2483768" y="4581128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存储单元长度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编址单位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、存储单元个数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地址个数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38" name="AutoShape 29"/>
          <p:cNvSpPr>
            <a:spLocks/>
          </p:cNvSpPr>
          <p:nvPr/>
        </p:nvSpPr>
        <p:spPr bwMode="auto">
          <a:xfrm>
            <a:off x="3275856" y="3431850"/>
            <a:ext cx="2232248" cy="357190"/>
          </a:xfrm>
          <a:prstGeom prst="borderCallout2">
            <a:avLst>
              <a:gd name="adj1" fmla="val 54396"/>
              <a:gd name="adj2" fmla="val 0"/>
              <a:gd name="adj3" fmla="val 53881"/>
              <a:gd name="adj4" fmla="val -8196"/>
              <a:gd name="adj5" fmla="val -13045"/>
              <a:gd name="adj6" fmla="val -30649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④与存储器的关系？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5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105" grpId="0"/>
      <p:bldP spid="110" grpId="0" animBg="1"/>
      <p:bldP spid="114" grpId="0"/>
      <p:bldP spid="55" grpId="0" animBg="1"/>
      <p:bldP spid="55" grpId="1" animBg="1"/>
      <p:bldP spid="37" grpId="0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1D41-3C5C-4D6A-BD81-623F87B6C3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8944" name="Text Box 112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计算机的结构与部件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49120" name="Text Box 288"/>
          <p:cNvSpPr txBox="1">
            <a:spLocks noChangeArrowheads="1"/>
          </p:cNvSpPr>
          <p:nvPr/>
        </p:nvSpPr>
        <p:spPr bwMode="auto">
          <a:xfrm>
            <a:off x="179388" y="100279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*基本结构：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zh-CN" altLang="en-US" b="1" u="sng" dirty="0" smtClean="0">
                <a:latin typeface="宋体" pitchFamily="2" charset="-122"/>
              </a:rPr>
              <a:t>冯</a:t>
            </a:r>
            <a:r>
              <a:rPr lang="en-US" altLang="zh-CN" b="1" u="sng" dirty="0">
                <a:latin typeface="+mn-lt"/>
              </a:rPr>
              <a:t>·</a:t>
            </a:r>
            <a:r>
              <a:rPr lang="zh-CN" altLang="en-US" b="1" u="sng" dirty="0" smtClean="0">
                <a:latin typeface="宋体" pitchFamily="2" charset="-122"/>
              </a:rPr>
              <a:t>诺依曼计算机</a:t>
            </a:r>
            <a:r>
              <a:rPr lang="zh-CN" altLang="en-US" b="1" dirty="0" smtClean="0">
                <a:latin typeface="宋体" pitchFamily="2" charset="-122"/>
              </a:rPr>
              <a:t>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改进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</a:t>
            </a:r>
            <a:r>
              <a:rPr lang="zh-CN" altLang="en-US" sz="1800" b="1" dirty="0" smtClean="0">
                <a:latin typeface="宋体" pitchFamily="2" charset="-122"/>
              </a:rPr>
              <a:t>性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3687" y="3789040"/>
            <a:ext cx="5760641" cy="1814762"/>
            <a:chOff x="611559" y="3644131"/>
            <a:chExt cx="5760641" cy="1814762"/>
          </a:xfrm>
        </p:grpSpPr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611559" y="3644131"/>
              <a:ext cx="3574679" cy="181476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4833937" y="3644131"/>
              <a:ext cx="1538263" cy="1814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外部设备</a:t>
              </a:r>
              <a:endParaRPr lang="en-US" altLang="zh-CN" sz="2000" b="1" dirty="0" smtClean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输入设备</a:t>
              </a:r>
              <a:endParaRPr lang="en-US" altLang="zh-CN" sz="1800" b="1" dirty="0" smtClean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输出设备</a:t>
              </a:r>
              <a:endParaRPr lang="zh-CN" altLang="en-US" sz="1800" b="1" dirty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>
                  <a:solidFill>
                    <a:srgbClr val="990099"/>
                  </a:solidFill>
                </a:rPr>
                <a:t>辅助存储器</a:t>
              </a:r>
              <a:endParaRPr lang="zh-CN" altLang="en-US" sz="1800" b="1" dirty="0">
                <a:solidFill>
                  <a:srgbClr val="990099"/>
                </a:solidFill>
              </a:endParaRPr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>
              <a:off x="2653557" y="4293096"/>
              <a:ext cx="8103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755576" y="3803130"/>
              <a:ext cx="1897981" cy="15113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91"/>
            <p:cNvSpPr txBox="1">
              <a:spLocks noChangeArrowheads="1"/>
            </p:cNvSpPr>
            <p:nvPr/>
          </p:nvSpPr>
          <p:spPr bwMode="auto">
            <a:xfrm>
              <a:off x="3467100" y="3846787"/>
              <a:ext cx="574675" cy="14676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主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存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储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器</a:t>
              </a:r>
            </a:p>
            <a:p>
              <a:pPr algn="ctr"/>
              <a:r>
                <a:rPr lang="en-US" altLang="zh-CN" sz="1800" b="1" dirty="0"/>
                <a:t>MM</a:t>
              </a:r>
            </a:p>
          </p:txBody>
        </p:sp>
        <p:sp>
          <p:nvSpPr>
            <p:cNvPr id="89" name="Line 92"/>
            <p:cNvSpPr>
              <a:spLocks noChangeShapeType="1"/>
            </p:cNvSpPr>
            <p:nvPr/>
          </p:nvSpPr>
          <p:spPr bwMode="auto">
            <a:xfrm flipV="1">
              <a:off x="2653557" y="5013176"/>
              <a:ext cx="8135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V="1">
              <a:off x="4187825" y="4379393"/>
              <a:ext cx="646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V="1">
              <a:off x="4186238" y="5013176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 flipH="1" flipV="1">
              <a:off x="4186238" y="5157192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99591" y="4882630"/>
              <a:ext cx="1584176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控制器</a:t>
              </a:r>
              <a:endParaRPr lang="en-US" altLang="zh-CN" sz="1800" b="1" dirty="0"/>
            </a:p>
          </p:txBody>
        </p:sp>
        <p:sp>
          <p:nvSpPr>
            <p:cNvPr id="95" name="Text Box 98"/>
            <p:cNvSpPr txBox="1">
              <a:spLocks noChangeArrowheads="1"/>
            </p:cNvSpPr>
            <p:nvPr/>
          </p:nvSpPr>
          <p:spPr bwMode="auto">
            <a:xfrm>
              <a:off x="1394644" y="3837535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CPU</a:t>
              </a:r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 flipH="1" flipV="1">
              <a:off x="1691679" y="4551511"/>
              <a:ext cx="1" cy="3311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00"/>
            <p:cNvSpPr txBox="1">
              <a:spLocks noChangeArrowheads="1"/>
            </p:cNvSpPr>
            <p:nvPr/>
          </p:nvSpPr>
          <p:spPr bwMode="auto">
            <a:xfrm>
              <a:off x="899592" y="4149081"/>
              <a:ext cx="1584176" cy="4097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运算器</a:t>
              </a:r>
              <a:endParaRPr lang="en-US" altLang="zh-CN" sz="1800" b="1" dirty="0"/>
            </a:p>
          </p:txBody>
        </p:sp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2771800" y="3716139"/>
              <a:ext cx="5746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/>
                <a:t>主机</a:t>
              </a:r>
            </a:p>
          </p:txBody>
        </p:sp>
        <p:sp>
          <p:nvSpPr>
            <p:cNvPr id="99" name="Line 116"/>
            <p:cNvSpPr>
              <a:spLocks noChangeShapeType="1"/>
            </p:cNvSpPr>
            <p:nvPr/>
          </p:nvSpPr>
          <p:spPr bwMode="auto">
            <a:xfrm flipH="1" flipV="1">
              <a:off x="2653557" y="5157192"/>
              <a:ext cx="8135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>
              <a:off x="2653557" y="4725144"/>
              <a:ext cx="810369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20"/>
            <p:cNvSpPr>
              <a:spLocks noChangeShapeType="1"/>
            </p:cNvSpPr>
            <p:nvPr/>
          </p:nvSpPr>
          <p:spPr bwMode="auto">
            <a:xfrm>
              <a:off x="4186238" y="4725144"/>
              <a:ext cx="6477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179263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访存时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只直接访问主存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9512" y="1983409"/>
            <a:ext cx="8856984" cy="122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>
                <a:latin typeface="宋体" pitchFamily="2" charset="-122"/>
              </a:rPr>
              <a:t>的硬件</a:t>
            </a:r>
            <a:r>
              <a:rPr lang="zh-CN" altLang="en-US" b="1" dirty="0" smtClean="0">
                <a:latin typeface="宋体" pitchFamily="2" charset="-122"/>
              </a:rPr>
              <a:t>结构          </a:t>
            </a:r>
            <a:r>
              <a:rPr lang="zh-CN" altLang="en-US" sz="1800" b="1" dirty="0" smtClean="0">
                <a:latin typeface="宋体" pitchFamily="2" charset="-122"/>
              </a:rPr>
              <a:t>←提高性能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(</a:t>
            </a:r>
            <a:r>
              <a:rPr lang="zh-CN" altLang="en-US" sz="2000" b="1" dirty="0" smtClean="0">
                <a:latin typeface="宋体" pitchFamily="2" charset="-122"/>
              </a:rPr>
              <a:t>运算与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</a:t>
            </a:r>
            <a:r>
              <a:rPr lang="zh-CN" altLang="en-US" sz="1800" dirty="0" smtClean="0">
                <a:latin typeface="宋体" pitchFamily="2" charset="-122"/>
              </a:rPr>
              <a:t>└←</a:t>
            </a:r>
            <a:r>
              <a:rPr lang="zh-CN" altLang="en-US" sz="1800" b="1" dirty="0" smtClean="0">
                <a:latin typeface="宋体" pitchFamily="2" charset="-122"/>
              </a:rPr>
              <a:t>缓冲技术＋</a:t>
            </a:r>
            <a:r>
              <a:rPr lang="en-US" altLang="zh-CN" sz="1800" b="1" dirty="0" smtClean="0">
                <a:latin typeface="宋体" pitchFamily="2" charset="-122"/>
              </a:rPr>
              <a:t>DMA</a:t>
            </a:r>
            <a:r>
              <a:rPr lang="zh-CN" altLang="en-US" sz="1800" b="1" dirty="0" smtClean="0">
                <a:latin typeface="宋体" pitchFamily="2" charset="-122"/>
              </a:rPr>
              <a:t>技术</a:t>
            </a:r>
            <a:r>
              <a:rPr lang="en-US" altLang="zh-CN" sz="1800" b="1" dirty="0" smtClean="0">
                <a:latin typeface="宋体" pitchFamily="2" charset="-122"/>
              </a:rPr>
              <a:t>      </a:t>
            </a:r>
            <a:r>
              <a:rPr lang="en-US" altLang="zh-CN" sz="1800" b="1" spc="100" dirty="0" smtClean="0">
                <a:latin typeface="宋体" pitchFamily="2" charset="-122"/>
              </a:rPr>
              <a:t>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在</a:t>
            </a:r>
            <a:r>
              <a:rPr lang="zh-CN" altLang="en-US" sz="1800" b="1" dirty="0" smtClean="0">
                <a:latin typeface="宋体" pitchFamily="2" charset="-122"/>
              </a:rPr>
              <a:t>第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章讨论</a:t>
            </a:r>
            <a:endParaRPr lang="zh-CN" altLang="en-US" sz="18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30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3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124C-3D4E-4056-B55C-4307BAE5E75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179512" y="30795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、计算机部件的基本组成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9388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存储器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常指主存，泛指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宋体" pitchFamily="2" charset="-122"/>
              </a:rPr>
              <a:t>按地址访问的</a:t>
            </a:r>
            <a:r>
              <a:rPr lang="zh-CN" altLang="en-US" sz="2200" b="1" dirty="0" smtClean="0">
                <a:latin typeface="宋体" pitchFamily="2" charset="-122"/>
              </a:rPr>
              <a:t>存储部件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指令和数据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，可以按地址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5105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53" name="Text Box 173"/>
          <p:cNvSpPr txBox="1">
            <a:spLocks noChangeArrowheads="1"/>
          </p:cNvSpPr>
          <p:nvPr/>
        </p:nvSpPr>
        <p:spPr bwMode="auto">
          <a:xfrm>
            <a:off x="179387" y="1757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存储阵列、地址译码、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控制等     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←数电讲过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51057" name="Text Box 177"/>
          <p:cNvSpPr txBox="1">
            <a:spLocks noChangeArrowheads="1"/>
          </p:cNvSpPr>
          <p:nvPr/>
        </p:nvSpPr>
        <p:spPr bwMode="auto">
          <a:xfrm>
            <a:off x="179388" y="43999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</a:t>
            </a:r>
            <a:r>
              <a:rPr lang="zh-CN" altLang="en-US" b="1" dirty="0">
                <a:latin typeface="宋体" pitchFamily="2" charset="-122"/>
              </a:rPr>
              <a:t>元、存储单元、</a:t>
            </a:r>
            <a:r>
              <a:rPr lang="zh-CN" altLang="en-US" b="1" dirty="0"/>
              <a:t>存储阵列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 存储单元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、存储单元长度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存储字长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存储器容量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51058" name="Group 178"/>
          <p:cNvGrpSpPr>
            <a:grpSpLocks/>
          </p:cNvGrpSpPr>
          <p:nvPr/>
        </p:nvGrpSpPr>
        <p:grpSpPr bwMode="auto">
          <a:xfrm>
            <a:off x="1044575" y="2289055"/>
            <a:ext cx="2951163" cy="2017712"/>
            <a:chOff x="703" y="1162"/>
            <a:chExt cx="1859" cy="1271"/>
          </a:xfrm>
        </p:grpSpPr>
        <p:sp>
          <p:nvSpPr>
            <p:cNvPr id="251059" name="Text Box 179"/>
            <p:cNvSpPr txBox="1">
              <a:spLocks noChangeArrowheads="1"/>
            </p:cNvSpPr>
            <p:nvPr/>
          </p:nvSpPr>
          <p:spPr bwMode="auto">
            <a:xfrm>
              <a:off x="703" y="1571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51060" name="Rectangle 180"/>
            <p:cNvSpPr>
              <a:spLocks noChangeArrowheads="1"/>
            </p:cNvSpPr>
            <p:nvPr/>
          </p:nvSpPr>
          <p:spPr bwMode="auto">
            <a:xfrm>
              <a:off x="1292" y="1162"/>
              <a:ext cx="1270" cy="1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61" name="Line 181"/>
            <p:cNvSpPr>
              <a:spLocks noChangeShapeType="1"/>
            </p:cNvSpPr>
            <p:nvPr/>
          </p:nvSpPr>
          <p:spPr bwMode="auto">
            <a:xfrm>
              <a:off x="1656" y="1298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2" name="Text Box 182"/>
            <p:cNvSpPr txBox="1">
              <a:spLocks noChangeArrowheads="1"/>
            </p:cNvSpPr>
            <p:nvPr/>
          </p:nvSpPr>
          <p:spPr bwMode="auto">
            <a:xfrm>
              <a:off x="1701" y="1458"/>
              <a:ext cx="182" cy="40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51063" name="Text Box 183"/>
            <p:cNvSpPr txBox="1">
              <a:spLocks noChangeArrowheads="1"/>
            </p:cNvSpPr>
            <p:nvPr/>
          </p:nvSpPr>
          <p:spPr bwMode="auto">
            <a:xfrm>
              <a:off x="1837" y="1253"/>
              <a:ext cx="635" cy="771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存储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800" b="1">
                  <a:latin typeface="宋体" pitchFamily="2" charset="-122"/>
                </a:rPr>
                <a:t>阵列</a:t>
              </a:r>
            </a:p>
          </p:txBody>
        </p:sp>
        <p:sp>
          <p:nvSpPr>
            <p:cNvPr id="251064" name="Text Box 184"/>
            <p:cNvSpPr txBox="1">
              <a:spLocks noChangeArrowheads="1"/>
            </p:cNvSpPr>
            <p:nvPr/>
          </p:nvSpPr>
          <p:spPr bwMode="auto">
            <a:xfrm>
              <a:off x="1837" y="2161"/>
              <a:ext cx="635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1065" name="Text Box 185"/>
            <p:cNvSpPr txBox="1">
              <a:spLocks noChangeArrowheads="1"/>
            </p:cNvSpPr>
            <p:nvPr/>
          </p:nvSpPr>
          <p:spPr bwMode="auto">
            <a:xfrm>
              <a:off x="1429" y="1253"/>
              <a:ext cx="22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1066" name="Line 186"/>
            <p:cNvSpPr>
              <a:spLocks noChangeShapeType="1"/>
            </p:cNvSpPr>
            <p:nvPr/>
          </p:nvSpPr>
          <p:spPr bwMode="auto">
            <a:xfrm>
              <a:off x="1656" y="1389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7" name="Line 187"/>
            <p:cNvSpPr>
              <a:spLocks noChangeShapeType="1"/>
            </p:cNvSpPr>
            <p:nvPr/>
          </p:nvSpPr>
          <p:spPr bwMode="auto">
            <a:xfrm>
              <a:off x="1656" y="1933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8" name="Line 188"/>
            <p:cNvSpPr>
              <a:spLocks noChangeShapeType="1"/>
            </p:cNvSpPr>
            <p:nvPr/>
          </p:nvSpPr>
          <p:spPr bwMode="auto">
            <a:xfrm>
              <a:off x="1066" y="1661"/>
              <a:ext cx="3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9" name="Line 189"/>
            <p:cNvSpPr>
              <a:spLocks noChangeShapeType="1"/>
            </p:cNvSpPr>
            <p:nvPr/>
          </p:nvSpPr>
          <p:spPr bwMode="auto">
            <a:xfrm flipH="1">
              <a:off x="188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0" name="Line 190"/>
            <p:cNvSpPr>
              <a:spLocks noChangeShapeType="1"/>
            </p:cNvSpPr>
            <p:nvPr/>
          </p:nvSpPr>
          <p:spPr bwMode="auto">
            <a:xfrm flipH="1">
              <a:off x="197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1" name="Line 191"/>
            <p:cNvSpPr>
              <a:spLocks noChangeShapeType="1"/>
            </p:cNvSpPr>
            <p:nvPr/>
          </p:nvSpPr>
          <p:spPr bwMode="auto">
            <a:xfrm flipH="1">
              <a:off x="2426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2" name="Text Box 192"/>
            <p:cNvSpPr txBox="1">
              <a:spLocks noChangeArrowheads="1"/>
            </p:cNvSpPr>
            <p:nvPr/>
          </p:nvSpPr>
          <p:spPr bwMode="auto">
            <a:xfrm>
              <a:off x="1972" y="1980"/>
              <a:ext cx="454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251073" name="Line 193"/>
            <p:cNvSpPr>
              <a:spLocks noChangeShapeType="1"/>
            </p:cNvSpPr>
            <p:nvPr/>
          </p:nvSpPr>
          <p:spPr bwMode="auto">
            <a:xfrm flipV="1">
              <a:off x="1066" y="2296"/>
              <a:ext cx="77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4" name="Line 194"/>
            <p:cNvSpPr>
              <a:spLocks noChangeShapeType="1"/>
            </p:cNvSpPr>
            <p:nvPr/>
          </p:nvSpPr>
          <p:spPr bwMode="auto">
            <a:xfrm>
              <a:off x="1383" y="2205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5" name="Line 195"/>
            <p:cNvSpPr>
              <a:spLocks noChangeShapeType="1"/>
            </p:cNvSpPr>
            <p:nvPr/>
          </p:nvSpPr>
          <p:spPr bwMode="auto">
            <a:xfrm flipH="1">
              <a:off x="1383" y="2069"/>
              <a:ext cx="0" cy="1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6" name="Text Box 196"/>
            <p:cNvSpPr txBox="1">
              <a:spLocks noChangeArrowheads="1"/>
            </p:cNvSpPr>
            <p:nvPr/>
          </p:nvSpPr>
          <p:spPr bwMode="auto">
            <a:xfrm>
              <a:off x="703" y="2206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51077" name="Text Box 197"/>
            <p:cNvSpPr txBox="1">
              <a:spLocks noChangeArrowheads="1"/>
            </p:cNvSpPr>
            <p:nvPr/>
          </p:nvSpPr>
          <p:spPr bwMode="auto">
            <a:xfrm>
              <a:off x="703" y="1979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命令</a:t>
              </a:r>
            </a:p>
          </p:txBody>
        </p:sp>
        <p:sp>
          <p:nvSpPr>
            <p:cNvPr id="251078" name="Line 198"/>
            <p:cNvSpPr>
              <a:spLocks noChangeShapeType="1"/>
            </p:cNvSpPr>
            <p:nvPr/>
          </p:nvSpPr>
          <p:spPr bwMode="auto">
            <a:xfrm>
              <a:off x="1066" y="2069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9" name="Text Box 199"/>
            <p:cNvSpPr txBox="1">
              <a:spLocks noChangeArrowheads="1"/>
            </p:cNvSpPr>
            <p:nvPr/>
          </p:nvSpPr>
          <p:spPr bwMode="auto">
            <a:xfrm>
              <a:off x="1111" y="211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w</a:t>
              </a:r>
              <a:endParaRPr lang="en-US" altLang="zh-CN" sz="1800" b="1"/>
            </a:p>
          </p:txBody>
        </p:sp>
        <p:sp>
          <p:nvSpPr>
            <p:cNvPr id="251080" name="Line 200"/>
            <p:cNvSpPr>
              <a:spLocks noChangeShapeType="1"/>
            </p:cNvSpPr>
            <p:nvPr/>
          </p:nvSpPr>
          <p:spPr bwMode="auto">
            <a:xfrm flipH="1">
              <a:off x="1202" y="2251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81" name="Text Box 201"/>
            <p:cNvSpPr txBox="1">
              <a:spLocks noChangeArrowheads="1"/>
            </p:cNvSpPr>
            <p:nvPr/>
          </p:nvSpPr>
          <p:spPr bwMode="auto">
            <a:xfrm>
              <a:off x="1111" y="1480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n</a:t>
              </a:r>
              <a:endParaRPr lang="en-US" altLang="zh-CN" sz="1800" b="1"/>
            </a:p>
          </p:txBody>
        </p:sp>
        <p:sp>
          <p:nvSpPr>
            <p:cNvPr id="251082" name="Line 202"/>
            <p:cNvSpPr>
              <a:spLocks noChangeShapeType="1"/>
            </p:cNvSpPr>
            <p:nvPr/>
          </p:nvSpPr>
          <p:spPr bwMode="auto">
            <a:xfrm flipH="1">
              <a:off x="1202" y="1616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00192" y="2865317"/>
            <a:ext cx="576263" cy="431800"/>
            <a:chOff x="6411941" y="2925142"/>
            <a:chExt cx="576263" cy="431800"/>
          </a:xfrm>
        </p:grpSpPr>
        <p:sp>
          <p:nvSpPr>
            <p:cNvPr id="251144" name="AutoShape 264"/>
            <p:cNvSpPr>
              <a:spLocks noChangeArrowheads="1"/>
            </p:cNvSpPr>
            <p:nvPr/>
          </p:nvSpPr>
          <p:spPr bwMode="auto">
            <a:xfrm>
              <a:off x="6411941" y="3214067"/>
              <a:ext cx="576263" cy="142875"/>
            </a:xfrm>
            <a:prstGeom prst="leftRightArrow">
              <a:avLst>
                <a:gd name="adj1" fmla="val 48889"/>
                <a:gd name="adj2" fmla="val 81563"/>
              </a:avLst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45" name="Text Box 265"/>
            <p:cNvSpPr txBox="1">
              <a:spLocks noChangeArrowheads="1"/>
            </p:cNvSpPr>
            <p:nvPr/>
          </p:nvSpPr>
          <p:spPr bwMode="auto">
            <a:xfrm>
              <a:off x="6483379" y="2925142"/>
              <a:ext cx="5048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</a:rPr>
                <a:t>抽象</a:t>
              </a:r>
            </a:p>
          </p:txBody>
        </p:sp>
      </p:grpSp>
      <p:sp>
        <p:nvSpPr>
          <p:cNvPr id="251146" name="Text Box 266"/>
          <p:cNvSpPr txBox="1">
            <a:spLocks noChangeArrowheads="1"/>
          </p:cNvSpPr>
          <p:nvPr/>
        </p:nvSpPr>
        <p:spPr bwMode="auto">
          <a:xfrm>
            <a:off x="3635896" y="5323274"/>
            <a:ext cx="20491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i="1" baseline="30000" dirty="0"/>
              <a:t>n</a:t>
            </a:r>
            <a:r>
              <a:rPr lang="en-US" altLang="zh-CN" b="1" dirty="0">
                <a:latin typeface="宋体" pitchFamily="2" charset="-122"/>
              </a:rPr>
              <a:t>×</a:t>
            </a:r>
            <a:r>
              <a:rPr lang="en-US" altLang="zh-CN" b="1" i="1" dirty="0"/>
              <a:t>w</a:t>
            </a:r>
            <a:r>
              <a:rPr lang="en-US" altLang="zh-CN" b="1" i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3635896" y="2289055"/>
            <a:ext cx="2448272" cy="1973262"/>
            <a:chOff x="3565179" y="2182829"/>
            <a:chExt cx="2448272" cy="1973262"/>
          </a:xfrm>
        </p:grpSpPr>
        <p:sp>
          <p:nvSpPr>
            <p:cNvPr id="145" name="AutoShape 204"/>
            <p:cNvSpPr>
              <a:spLocks noChangeArrowheads="1"/>
            </p:cNvSpPr>
            <p:nvPr/>
          </p:nvSpPr>
          <p:spPr bwMode="auto">
            <a:xfrm>
              <a:off x="3565179" y="2903554"/>
              <a:ext cx="720726" cy="144462"/>
            </a:xfrm>
            <a:prstGeom prst="leftRightArrow">
              <a:avLst>
                <a:gd name="adj1" fmla="val 48889"/>
                <a:gd name="adj2" fmla="val 80444"/>
              </a:avLst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06"/>
            <p:cNvSpPr>
              <a:spLocks noChangeArrowheads="1"/>
            </p:cNvSpPr>
            <p:nvPr/>
          </p:nvSpPr>
          <p:spPr bwMode="auto">
            <a:xfrm>
              <a:off x="4787901" y="2470166"/>
              <a:ext cx="1225550" cy="12239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48609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208"/>
            <p:cNvSpPr>
              <a:spLocks noChangeArrowheads="1"/>
            </p:cNvSpPr>
            <p:nvPr/>
          </p:nvSpPr>
          <p:spPr bwMode="auto">
            <a:xfrm>
              <a:off x="5430845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209"/>
            <p:cNvSpPr>
              <a:spLocks noChangeArrowheads="1"/>
            </p:cNvSpPr>
            <p:nvPr/>
          </p:nvSpPr>
          <p:spPr bwMode="auto">
            <a:xfrm>
              <a:off x="57245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10"/>
            <p:cNvSpPr>
              <a:spLocks noChangeShapeType="1"/>
            </p:cNvSpPr>
            <p:nvPr/>
          </p:nvSpPr>
          <p:spPr bwMode="auto">
            <a:xfrm>
              <a:off x="4716463" y="2543191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1"/>
            <p:cNvSpPr>
              <a:spLocks noChangeShapeType="1"/>
            </p:cNvSpPr>
            <p:nvPr/>
          </p:nvSpPr>
          <p:spPr bwMode="auto">
            <a:xfrm>
              <a:off x="5076826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12"/>
            <p:cNvSpPr>
              <a:spLocks noChangeShapeType="1"/>
            </p:cNvSpPr>
            <p:nvPr/>
          </p:nvSpPr>
          <p:spPr bwMode="auto">
            <a:xfrm>
              <a:off x="50038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13"/>
            <p:cNvSpPr>
              <a:spLocks noChangeShapeType="1"/>
            </p:cNvSpPr>
            <p:nvPr/>
          </p:nvSpPr>
          <p:spPr bwMode="auto">
            <a:xfrm>
              <a:off x="5646745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4"/>
            <p:cNvSpPr>
              <a:spLocks noChangeShapeType="1"/>
            </p:cNvSpPr>
            <p:nvPr/>
          </p:nvSpPr>
          <p:spPr bwMode="auto">
            <a:xfrm>
              <a:off x="5572132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>
              <a:off x="5942013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16"/>
            <p:cNvSpPr>
              <a:spLocks noChangeShapeType="1"/>
            </p:cNvSpPr>
            <p:nvPr/>
          </p:nvSpPr>
          <p:spPr bwMode="auto">
            <a:xfrm>
              <a:off x="58674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17"/>
            <p:cNvSpPr>
              <a:spLocks noChangeShapeType="1"/>
            </p:cNvSpPr>
            <p:nvPr/>
          </p:nvSpPr>
          <p:spPr bwMode="auto">
            <a:xfrm>
              <a:off x="57959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18"/>
            <p:cNvSpPr>
              <a:spLocks noChangeShapeType="1"/>
            </p:cNvSpPr>
            <p:nvPr/>
          </p:nvSpPr>
          <p:spPr bwMode="auto">
            <a:xfrm>
              <a:off x="5500695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19"/>
            <p:cNvSpPr>
              <a:spLocks noChangeShapeType="1"/>
            </p:cNvSpPr>
            <p:nvPr/>
          </p:nvSpPr>
          <p:spPr bwMode="auto">
            <a:xfrm>
              <a:off x="49323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220"/>
            <p:cNvSpPr txBox="1">
              <a:spLocks noChangeArrowheads="1"/>
            </p:cNvSpPr>
            <p:nvPr/>
          </p:nvSpPr>
          <p:spPr bwMode="auto">
            <a:xfrm>
              <a:off x="5141918" y="2541604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61" name="Rectangle 221"/>
            <p:cNvSpPr>
              <a:spLocks noChangeArrowheads="1"/>
            </p:cNvSpPr>
            <p:nvPr/>
          </p:nvSpPr>
          <p:spPr bwMode="auto">
            <a:xfrm>
              <a:off x="48609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222"/>
            <p:cNvSpPr>
              <a:spLocks noChangeArrowheads="1"/>
            </p:cNvSpPr>
            <p:nvPr/>
          </p:nvSpPr>
          <p:spPr bwMode="auto">
            <a:xfrm>
              <a:off x="5430845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223"/>
            <p:cNvSpPr>
              <a:spLocks noChangeArrowheads="1"/>
            </p:cNvSpPr>
            <p:nvPr/>
          </p:nvSpPr>
          <p:spPr bwMode="auto">
            <a:xfrm>
              <a:off x="57245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24"/>
            <p:cNvSpPr>
              <a:spLocks noChangeShapeType="1"/>
            </p:cNvSpPr>
            <p:nvPr/>
          </p:nvSpPr>
          <p:spPr bwMode="auto">
            <a:xfrm flipV="1">
              <a:off x="4716463" y="2832116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5"/>
            <p:cNvSpPr>
              <a:spLocks noChangeShapeType="1"/>
            </p:cNvSpPr>
            <p:nvPr/>
          </p:nvSpPr>
          <p:spPr bwMode="auto">
            <a:xfrm>
              <a:off x="50038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26"/>
            <p:cNvSpPr>
              <a:spLocks noChangeShapeType="1"/>
            </p:cNvSpPr>
            <p:nvPr/>
          </p:nvSpPr>
          <p:spPr bwMode="auto">
            <a:xfrm>
              <a:off x="5572132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27"/>
            <p:cNvSpPr>
              <a:spLocks noChangeShapeType="1"/>
            </p:cNvSpPr>
            <p:nvPr/>
          </p:nvSpPr>
          <p:spPr bwMode="auto">
            <a:xfrm>
              <a:off x="58674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28"/>
            <p:cNvSpPr>
              <a:spLocks noChangeShapeType="1"/>
            </p:cNvSpPr>
            <p:nvPr/>
          </p:nvSpPr>
          <p:spPr bwMode="auto">
            <a:xfrm>
              <a:off x="57959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29"/>
            <p:cNvSpPr>
              <a:spLocks noChangeShapeType="1"/>
            </p:cNvSpPr>
            <p:nvPr/>
          </p:nvSpPr>
          <p:spPr bwMode="auto">
            <a:xfrm>
              <a:off x="5500695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30"/>
            <p:cNvSpPr>
              <a:spLocks noChangeShapeType="1"/>
            </p:cNvSpPr>
            <p:nvPr/>
          </p:nvSpPr>
          <p:spPr bwMode="auto">
            <a:xfrm>
              <a:off x="49323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231"/>
            <p:cNvSpPr txBox="1">
              <a:spLocks noChangeArrowheads="1"/>
            </p:cNvSpPr>
            <p:nvPr/>
          </p:nvSpPr>
          <p:spPr bwMode="auto">
            <a:xfrm>
              <a:off x="5141918" y="2830529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72" name="Rectangle 232"/>
            <p:cNvSpPr>
              <a:spLocks noChangeArrowheads="1"/>
            </p:cNvSpPr>
            <p:nvPr/>
          </p:nvSpPr>
          <p:spPr bwMode="auto">
            <a:xfrm>
              <a:off x="48609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233"/>
            <p:cNvSpPr>
              <a:spLocks noChangeArrowheads="1"/>
            </p:cNvSpPr>
            <p:nvPr/>
          </p:nvSpPr>
          <p:spPr bwMode="auto">
            <a:xfrm>
              <a:off x="5430845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234"/>
            <p:cNvSpPr>
              <a:spLocks noChangeArrowheads="1"/>
            </p:cNvSpPr>
            <p:nvPr/>
          </p:nvSpPr>
          <p:spPr bwMode="auto">
            <a:xfrm>
              <a:off x="57245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flipV="1">
              <a:off x="4716463" y="3408379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>
              <a:off x="50038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>
              <a:off x="5572132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38"/>
            <p:cNvSpPr>
              <a:spLocks noChangeShapeType="1"/>
            </p:cNvSpPr>
            <p:nvPr/>
          </p:nvSpPr>
          <p:spPr bwMode="auto">
            <a:xfrm>
              <a:off x="58674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9"/>
            <p:cNvSpPr>
              <a:spLocks noChangeShapeType="1"/>
            </p:cNvSpPr>
            <p:nvPr/>
          </p:nvSpPr>
          <p:spPr bwMode="auto">
            <a:xfrm>
              <a:off x="57959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40"/>
            <p:cNvSpPr>
              <a:spLocks noChangeShapeType="1"/>
            </p:cNvSpPr>
            <p:nvPr/>
          </p:nvSpPr>
          <p:spPr bwMode="auto">
            <a:xfrm>
              <a:off x="5500695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1"/>
            <p:cNvSpPr>
              <a:spLocks noChangeShapeType="1"/>
            </p:cNvSpPr>
            <p:nvPr/>
          </p:nvSpPr>
          <p:spPr bwMode="auto">
            <a:xfrm>
              <a:off x="49323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42"/>
            <p:cNvSpPr txBox="1">
              <a:spLocks noChangeArrowheads="1"/>
            </p:cNvSpPr>
            <p:nvPr/>
          </p:nvSpPr>
          <p:spPr bwMode="auto">
            <a:xfrm>
              <a:off x="5141918" y="3406791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3" name="Text Box 243"/>
            <p:cNvSpPr txBox="1">
              <a:spLocks noChangeArrowheads="1"/>
            </p:cNvSpPr>
            <p:nvPr/>
          </p:nvSpPr>
          <p:spPr bwMode="auto">
            <a:xfrm>
              <a:off x="5724526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4" name="Text Box 244"/>
            <p:cNvSpPr txBox="1">
              <a:spLocks noChangeArrowheads="1"/>
            </p:cNvSpPr>
            <p:nvPr/>
          </p:nvSpPr>
          <p:spPr bwMode="auto">
            <a:xfrm>
              <a:off x="5427670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5" name="Text Box 245"/>
            <p:cNvSpPr txBox="1">
              <a:spLocks noChangeArrowheads="1"/>
            </p:cNvSpPr>
            <p:nvPr/>
          </p:nvSpPr>
          <p:spPr bwMode="auto">
            <a:xfrm>
              <a:off x="4859338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6" name="Text Box 246"/>
            <p:cNvSpPr txBox="1">
              <a:spLocks noChangeArrowheads="1"/>
            </p:cNvSpPr>
            <p:nvPr/>
          </p:nvSpPr>
          <p:spPr bwMode="auto">
            <a:xfrm>
              <a:off x="4213251" y="2397141"/>
              <a:ext cx="504800" cy="12271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i="1" dirty="0" smtClean="0"/>
                <a:t>2</a:t>
              </a:r>
              <a:r>
                <a:rPr lang="en-US" altLang="zh-CN" sz="1600" b="1" i="1" baseline="30000" dirty="0" smtClean="0"/>
                <a:t>n </a:t>
              </a:r>
              <a:r>
                <a:rPr lang="en-US" altLang="zh-CN" sz="1600" b="1" dirty="0" smtClean="0">
                  <a:latin typeface="宋体" pitchFamily="2" charset="-122"/>
                </a:rPr>
                <a:t>-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7" name="Text Box 247"/>
            <p:cNvSpPr txBox="1">
              <a:spLocks noChangeArrowheads="1"/>
            </p:cNvSpPr>
            <p:nvPr/>
          </p:nvSpPr>
          <p:spPr bwMode="auto">
            <a:xfrm>
              <a:off x="4714876" y="2182829"/>
              <a:ext cx="1225550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 smtClean="0"/>
                <a:t>w</a:t>
              </a:r>
              <a:r>
                <a:rPr lang="en-US" altLang="zh-CN" sz="1800" b="1" dirty="0" smtClean="0">
                  <a:latin typeface="宋体" pitchFamily="2" charset="-122"/>
                </a:rPr>
                <a:t>-1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r>
                <a:rPr lang="en-US" altLang="zh-CN" sz="9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 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248"/>
            <p:cNvSpPr txBox="1">
              <a:spLocks noChangeArrowheads="1"/>
            </p:cNvSpPr>
            <p:nvPr/>
          </p:nvSpPr>
          <p:spPr bwMode="auto">
            <a:xfrm>
              <a:off x="4357267" y="2974917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9" name="Text Box 267"/>
            <p:cNvSpPr txBox="1">
              <a:spLocks noChangeArrowheads="1"/>
            </p:cNvSpPr>
            <p:nvPr/>
          </p:nvSpPr>
          <p:spPr bwMode="auto">
            <a:xfrm>
              <a:off x="4572001" y="3868754"/>
              <a:ext cx="1439863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一维排列示例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6766" y="2289055"/>
            <a:ext cx="1831698" cy="2017712"/>
            <a:chOff x="6916766" y="2348880"/>
            <a:chExt cx="1831698" cy="2017712"/>
          </a:xfrm>
        </p:grpSpPr>
        <p:grpSp>
          <p:nvGrpSpPr>
            <p:cNvPr id="251130" name="Group 250"/>
            <p:cNvGrpSpPr>
              <a:grpSpLocks/>
            </p:cNvGrpSpPr>
            <p:nvPr/>
          </p:nvGrpSpPr>
          <p:grpSpPr bwMode="auto">
            <a:xfrm>
              <a:off x="6916766" y="2348880"/>
              <a:ext cx="1727200" cy="2017712"/>
              <a:chOff x="4241" y="1162"/>
              <a:chExt cx="1088" cy="1271"/>
            </a:xfrm>
          </p:grpSpPr>
          <p:sp>
            <p:nvSpPr>
              <p:cNvPr id="251131" name="Rectangle 251"/>
              <p:cNvSpPr>
                <a:spLocks noChangeArrowheads="1"/>
              </p:cNvSpPr>
              <p:nvPr/>
            </p:nvSpPr>
            <p:spPr bwMode="auto">
              <a:xfrm>
                <a:off x="4603" y="1390"/>
                <a:ext cx="725" cy="104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32" name="Line 252"/>
              <p:cNvSpPr>
                <a:spLocks noChangeShapeType="1"/>
              </p:cNvSpPr>
              <p:nvPr/>
            </p:nvSpPr>
            <p:spPr bwMode="auto">
              <a:xfrm>
                <a:off x="4603" y="157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3" name="Line 253"/>
              <p:cNvSpPr>
                <a:spLocks noChangeShapeType="1"/>
              </p:cNvSpPr>
              <p:nvPr/>
            </p:nvSpPr>
            <p:spPr bwMode="auto">
              <a:xfrm>
                <a:off x="4603" y="1753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4" name="Line 254"/>
              <p:cNvSpPr>
                <a:spLocks noChangeShapeType="1"/>
              </p:cNvSpPr>
              <p:nvPr/>
            </p:nvSpPr>
            <p:spPr bwMode="auto">
              <a:xfrm>
                <a:off x="4603" y="207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5" name="Line 255"/>
              <p:cNvSpPr>
                <a:spLocks noChangeShapeType="1"/>
              </p:cNvSpPr>
              <p:nvPr/>
            </p:nvSpPr>
            <p:spPr bwMode="auto">
              <a:xfrm>
                <a:off x="4603" y="225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6" name="Text Box 256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362" cy="1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…</a:t>
                </a: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</a:pPr>
                <a:endParaRPr lang="en-US" altLang="zh-CN" sz="1800" b="1" dirty="0">
                  <a:latin typeface="宋体" pitchFamily="2" charset="-122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zh-CN" sz="1800" b="1" i="1" dirty="0" smtClean="0"/>
                  <a:t>2</a:t>
                </a:r>
                <a:r>
                  <a:rPr lang="en-US" altLang="zh-CN" sz="1800" b="1" i="1" baseline="30000" dirty="0" smtClean="0"/>
                  <a:t>n </a:t>
                </a:r>
                <a:r>
                  <a:rPr lang="en-US" altLang="zh-CN" sz="1600" b="1" dirty="0" smtClean="0">
                    <a:latin typeface="宋体" pitchFamily="2" charset="-122"/>
                  </a:rPr>
                  <a:t>-</a:t>
                </a:r>
                <a:r>
                  <a:rPr lang="en-US" altLang="zh-CN" sz="1800" b="1" dirty="0" smtClean="0">
                    <a:latin typeface="宋体" pitchFamily="2" charset="-122"/>
                  </a:rPr>
                  <a:t>1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251137" name="Text Box 257"/>
              <p:cNvSpPr txBox="1">
                <a:spLocks noChangeArrowheads="1"/>
              </p:cNvSpPr>
              <p:nvPr/>
            </p:nvSpPr>
            <p:spPr bwMode="auto">
              <a:xfrm>
                <a:off x="4829" y="1799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r>
                  <a:rPr lang="en-US" altLang="zh-CN" b="1"/>
                  <a:t>…</a:t>
                </a:r>
                <a:endParaRPr lang="en-US" altLang="zh-CN" b="1" baseline="-20000"/>
              </a:p>
            </p:txBody>
          </p:sp>
          <p:sp>
            <p:nvSpPr>
              <p:cNvPr id="251138" name="Line 258"/>
              <p:cNvSpPr>
                <a:spLocks noChangeShapeType="1"/>
              </p:cNvSpPr>
              <p:nvPr/>
            </p:nvSpPr>
            <p:spPr bwMode="auto">
              <a:xfrm>
                <a:off x="5147" y="1390"/>
                <a:ext cx="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9" name="Line 259"/>
              <p:cNvSpPr>
                <a:spLocks noChangeShapeType="1"/>
              </p:cNvSpPr>
              <p:nvPr/>
            </p:nvSpPr>
            <p:spPr bwMode="auto">
              <a:xfrm>
                <a:off x="4785" y="13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40" name="Text Box 260"/>
              <p:cNvSpPr txBox="1">
                <a:spLocks noChangeArrowheads="1"/>
              </p:cNvSpPr>
              <p:nvPr/>
            </p:nvSpPr>
            <p:spPr bwMode="auto">
              <a:xfrm>
                <a:off x="4875" y="1390"/>
                <a:ext cx="22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>
                    <a:latin typeface="宋体" pitchFamily="2" charset="-122"/>
                  </a:rPr>
                  <a:t>…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251141" name="Text Box 261"/>
              <p:cNvSpPr txBox="1">
                <a:spLocks noChangeArrowheads="1"/>
              </p:cNvSpPr>
              <p:nvPr/>
            </p:nvSpPr>
            <p:spPr bwMode="auto">
              <a:xfrm>
                <a:off x="4558" y="1162"/>
                <a:ext cx="7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i="1" dirty="0" smtClean="0"/>
                  <a:t>w</a:t>
                </a:r>
                <a:r>
                  <a:rPr lang="zh-CN" altLang="en-US" sz="1800" b="1" dirty="0">
                    <a:latin typeface="宋体" pitchFamily="2" charset="-122"/>
                  </a:rPr>
                  <a:t>个存储元</a:t>
                </a:r>
                <a:endParaRPr lang="en-US" altLang="zh-CN" sz="1800" b="1" i="1" baseline="-20000" dirty="0"/>
              </a:p>
            </p:txBody>
          </p:sp>
          <p:sp>
            <p:nvSpPr>
              <p:cNvPr id="251142" name="AutoShape 262"/>
              <p:cNvSpPr>
                <a:spLocks/>
              </p:cNvSpPr>
              <p:nvPr/>
            </p:nvSpPr>
            <p:spPr bwMode="auto">
              <a:xfrm rot="5400000">
                <a:off x="4943" y="1003"/>
                <a:ext cx="46" cy="725"/>
              </a:xfrm>
              <a:prstGeom prst="leftBrace">
                <a:avLst>
                  <a:gd name="adj1" fmla="val 131341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43" name="Text Box 263"/>
              <p:cNvSpPr txBox="1">
                <a:spLocks noChangeArrowheads="1"/>
              </p:cNvSpPr>
              <p:nvPr/>
            </p:nvSpPr>
            <p:spPr bwMode="auto">
              <a:xfrm>
                <a:off x="4669" y="2088"/>
                <a:ext cx="63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存储单元</a:t>
                </a:r>
                <a:endParaRPr lang="zh-CN" altLang="en-US" sz="1800" b="1" baseline="-20000" dirty="0">
                  <a:latin typeface="宋体" pitchFamily="2" charset="-122"/>
                </a:endParaRPr>
              </a:p>
            </p:txBody>
          </p:sp>
        </p:grpSp>
        <p:sp>
          <p:nvSpPr>
            <p:cNvPr id="2" name="右大括号 1"/>
            <p:cNvSpPr/>
            <p:nvPr/>
          </p:nvSpPr>
          <p:spPr bwMode="auto">
            <a:xfrm>
              <a:off x="8660211" y="2733168"/>
              <a:ext cx="88253" cy="16132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9" grpId="0"/>
      <p:bldP spid="251053" grpId="0"/>
      <p:bldP spid="251057" grpId="0"/>
      <p:bldP spid="251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847-F652-4986-B365-21999B7EB8F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179388" y="397113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访问的实现过程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读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接收</a:t>
            </a:r>
            <a:r>
              <a:rPr lang="zh-CN" altLang="en-US" b="1" spc="-100" dirty="0">
                <a:latin typeface="宋体" pitchFamily="2" charset="-122"/>
              </a:rPr>
              <a:t>地址及命令</a:t>
            </a:r>
            <a:r>
              <a:rPr lang="zh-CN" altLang="en-US" b="1" spc="-100" dirty="0" smtClean="0">
                <a:latin typeface="宋体" pitchFamily="2" charset="-122"/>
              </a:rPr>
              <a:t>，选择单元及启动操作，输出数据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253148" name="Group 220"/>
          <p:cNvGrpSpPr>
            <a:grpSpLocks/>
          </p:cNvGrpSpPr>
          <p:nvPr/>
        </p:nvGrpSpPr>
        <p:grpSpPr bwMode="auto">
          <a:xfrm>
            <a:off x="3132138" y="1412776"/>
            <a:ext cx="3024187" cy="2520950"/>
            <a:chOff x="1655" y="890"/>
            <a:chExt cx="1905" cy="1588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1837" y="890"/>
              <a:ext cx="1723" cy="1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1655" y="1344"/>
              <a:ext cx="31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V="1">
              <a:off x="1656" y="206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>
              <a:off x="2199" y="102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Text Box 110"/>
            <p:cNvSpPr txBox="1">
              <a:spLocks noChangeArrowheads="1"/>
            </p:cNvSpPr>
            <p:nvPr/>
          </p:nvSpPr>
          <p:spPr bwMode="auto">
            <a:xfrm>
              <a:off x="2245" y="1389"/>
              <a:ext cx="182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40" name="Text Box 112"/>
            <p:cNvSpPr txBox="1">
              <a:spLocks noChangeArrowheads="1"/>
            </p:cNvSpPr>
            <p:nvPr/>
          </p:nvSpPr>
          <p:spPr bwMode="auto">
            <a:xfrm>
              <a:off x="2426" y="2161"/>
              <a:ext cx="1044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3041" name="Text Box 113"/>
            <p:cNvSpPr txBox="1">
              <a:spLocks noChangeArrowheads="1"/>
            </p:cNvSpPr>
            <p:nvPr/>
          </p:nvSpPr>
          <p:spPr bwMode="auto">
            <a:xfrm>
              <a:off x="1972" y="981"/>
              <a:ext cx="226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3044" name="Line 116"/>
            <p:cNvSpPr>
              <a:spLocks noChangeShapeType="1"/>
            </p:cNvSpPr>
            <p:nvPr/>
          </p:nvSpPr>
          <p:spPr bwMode="auto">
            <a:xfrm>
              <a:off x="2607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879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Line 118"/>
            <p:cNvSpPr>
              <a:spLocks noChangeShapeType="1"/>
            </p:cNvSpPr>
            <p:nvPr/>
          </p:nvSpPr>
          <p:spPr bwMode="auto">
            <a:xfrm flipH="1">
              <a:off x="3424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2472" y="20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2381" y="981"/>
              <a:ext cx="1089" cy="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426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2699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3242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Line 70"/>
            <p:cNvSpPr>
              <a:spLocks noChangeShapeType="1"/>
            </p:cNvSpPr>
            <p:nvPr/>
          </p:nvSpPr>
          <p:spPr bwMode="auto">
            <a:xfrm flipV="1">
              <a:off x="2381" y="1026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9" name="Line 71"/>
            <p:cNvSpPr>
              <a:spLocks noChangeShapeType="1"/>
            </p:cNvSpPr>
            <p:nvPr/>
          </p:nvSpPr>
          <p:spPr bwMode="auto">
            <a:xfrm flipH="1">
              <a:off x="2608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0" name="Line 72"/>
            <p:cNvSpPr>
              <a:spLocks noChangeShapeType="1"/>
            </p:cNvSpPr>
            <p:nvPr/>
          </p:nvSpPr>
          <p:spPr bwMode="auto">
            <a:xfrm>
              <a:off x="2516" y="116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1" name="Line 73"/>
            <p:cNvSpPr>
              <a:spLocks noChangeShapeType="1"/>
            </p:cNvSpPr>
            <p:nvPr/>
          </p:nvSpPr>
          <p:spPr bwMode="auto">
            <a:xfrm flipH="1">
              <a:off x="2880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2" name="Line 74"/>
            <p:cNvSpPr>
              <a:spLocks noChangeShapeType="1"/>
            </p:cNvSpPr>
            <p:nvPr/>
          </p:nvSpPr>
          <p:spPr bwMode="auto">
            <a:xfrm>
              <a:off x="2789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3" name="Line 75"/>
            <p:cNvSpPr>
              <a:spLocks noChangeShapeType="1"/>
            </p:cNvSpPr>
            <p:nvPr/>
          </p:nvSpPr>
          <p:spPr bwMode="auto">
            <a:xfrm flipH="1">
              <a:off x="3424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4" name="Line 76"/>
            <p:cNvSpPr>
              <a:spLocks noChangeShapeType="1"/>
            </p:cNvSpPr>
            <p:nvPr/>
          </p:nvSpPr>
          <p:spPr bwMode="auto">
            <a:xfrm>
              <a:off x="3333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5" name="Line 77"/>
            <p:cNvSpPr>
              <a:spLocks noChangeShapeType="1"/>
            </p:cNvSpPr>
            <p:nvPr/>
          </p:nvSpPr>
          <p:spPr bwMode="auto">
            <a:xfrm>
              <a:off x="3288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6" name="Line 78"/>
            <p:cNvSpPr>
              <a:spLocks noChangeShapeType="1"/>
            </p:cNvSpPr>
            <p:nvPr/>
          </p:nvSpPr>
          <p:spPr bwMode="auto">
            <a:xfrm>
              <a:off x="2744" y="1026"/>
              <a:ext cx="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7" name="Line 79"/>
            <p:cNvSpPr>
              <a:spLocks noChangeShapeType="1"/>
            </p:cNvSpPr>
            <p:nvPr/>
          </p:nvSpPr>
          <p:spPr bwMode="auto">
            <a:xfrm>
              <a:off x="2472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426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2699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3242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2" name="Line 84"/>
            <p:cNvSpPr>
              <a:spLocks noChangeShapeType="1"/>
            </p:cNvSpPr>
            <p:nvPr/>
          </p:nvSpPr>
          <p:spPr bwMode="auto">
            <a:xfrm flipV="1">
              <a:off x="2381" y="129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3" name="Line 85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4" name="Line 86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5" name="Line 87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6" name="Line 88"/>
            <p:cNvSpPr>
              <a:spLocks noChangeShapeType="1"/>
            </p:cNvSpPr>
            <p:nvPr/>
          </p:nvSpPr>
          <p:spPr bwMode="auto">
            <a:xfrm>
              <a:off x="3288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7" name="Line 89"/>
            <p:cNvSpPr>
              <a:spLocks noChangeShapeType="1"/>
            </p:cNvSpPr>
            <p:nvPr/>
          </p:nvSpPr>
          <p:spPr bwMode="auto">
            <a:xfrm>
              <a:off x="2744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8" name="Line 90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0" name="Rectangle 92"/>
            <p:cNvSpPr>
              <a:spLocks noChangeArrowheads="1"/>
            </p:cNvSpPr>
            <p:nvPr/>
          </p:nvSpPr>
          <p:spPr bwMode="auto">
            <a:xfrm>
              <a:off x="2426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1" name="Rectangle 93"/>
            <p:cNvSpPr>
              <a:spLocks noChangeArrowheads="1"/>
            </p:cNvSpPr>
            <p:nvPr/>
          </p:nvSpPr>
          <p:spPr bwMode="auto">
            <a:xfrm>
              <a:off x="2699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2" name="Rectangle 94"/>
            <p:cNvSpPr>
              <a:spLocks noChangeArrowheads="1"/>
            </p:cNvSpPr>
            <p:nvPr/>
          </p:nvSpPr>
          <p:spPr bwMode="auto">
            <a:xfrm>
              <a:off x="3242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 flipV="1">
              <a:off x="2381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4" name="Line 96"/>
            <p:cNvSpPr>
              <a:spLocks noChangeShapeType="1"/>
            </p:cNvSpPr>
            <p:nvPr/>
          </p:nvSpPr>
          <p:spPr bwMode="auto">
            <a:xfrm>
              <a:off x="2516" y="1888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5" name="Line 97"/>
            <p:cNvSpPr>
              <a:spLocks noChangeShapeType="1"/>
            </p:cNvSpPr>
            <p:nvPr/>
          </p:nvSpPr>
          <p:spPr bwMode="auto">
            <a:xfrm>
              <a:off x="2789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3333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3288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744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9" name="Line 101"/>
            <p:cNvSpPr>
              <a:spLocks noChangeShapeType="1"/>
            </p:cNvSpPr>
            <p:nvPr/>
          </p:nvSpPr>
          <p:spPr bwMode="auto">
            <a:xfrm>
              <a:off x="2472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Text Box 103"/>
            <p:cNvSpPr txBox="1">
              <a:spLocks noChangeArrowheads="1"/>
            </p:cNvSpPr>
            <p:nvPr/>
          </p:nvSpPr>
          <p:spPr bwMode="auto">
            <a:xfrm>
              <a:off x="3243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2" name="Text Box 104"/>
            <p:cNvSpPr txBox="1">
              <a:spLocks noChangeArrowheads="1"/>
            </p:cNvSpPr>
            <p:nvPr/>
          </p:nvSpPr>
          <p:spPr bwMode="auto">
            <a:xfrm>
              <a:off x="2698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3" name="Text Box 105"/>
            <p:cNvSpPr txBox="1">
              <a:spLocks noChangeArrowheads="1"/>
            </p:cNvSpPr>
            <p:nvPr/>
          </p:nvSpPr>
          <p:spPr bwMode="auto">
            <a:xfrm>
              <a:off x="2426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970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1" name="Line 123"/>
            <p:cNvSpPr>
              <a:spLocks noChangeShapeType="1"/>
            </p:cNvSpPr>
            <p:nvPr/>
          </p:nvSpPr>
          <p:spPr bwMode="auto">
            <a:xfrm>
              <a:off x="3152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2" name="Line 124"/>
            <p:cNvSpPr>
              <a:spLocks noChangeShapeType="1"/>
            </p:cNvSpPr>
            <p:nvPr/>
          </p:nvSpPr>
          <p:spPr bwMode="auto">
            <a:xfrm>
              <a:off x="3059" y="11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3" name="Line 125"/>
            <p:cNvSpPr>
              <a:spLocks noChangeShapeType="1"/>
            </p:cNvSpPr>
            <p:nvPr/>
          </p:nvSpPr>
          <p:spPr bwMode="auto">
            <a:xfrm>
              <a:off x="3014" y="1026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4" name="Rectangle 126"/>
            <p:cNvSpPr>
              <a:spLocks noChangeArrowheads="1"/>
            </p:cNvSpPr>
            <p:nvPr/>
          </p:nvSpPr>
          <p:spPr bwMode="auto">
            <a:xfrm>
              <a:off x="2971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5" name="Line 127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3014" y="1298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7" name="Rectangle 129"/>
            <p:cNvSpPr>
              <a:spLocks noChangeArrowheads="1"/>
            </p:cNvSpPr>
            <p:nvPr/>
          </p:nvSpPr>
          <p:spPr bwMode="auto">
            <a:xfrm>
              <a:off x="2971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8" name="Line 130"/>
            <p:cNvSpPr>
              <a:spLocks noChangeShapeType="1"/>
            </p:cNvSpPr>
            <p:nvPr/>
          </p:nvSpPr>
          <p:spPr bwMode="auto">
            <a:xfrm>
              <a:off x="3059" y="1888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9" name="Line 131"/>
            <p:cNvSpPr>
              <a:spLocks noChangeShapeType="1"/>
            </p:cNvSpPr>
            <p:nvPr/>
          </p:nvSpPr>
          <p:spPr bwMode="auto">
            <a:xfrm>
              <a:off x="3014" y="1752"/>
              <a:ext cx="2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0" name="Text Box 132"/>
            <p:cNvSpPr txBox="1">
              <a:spLocks noChangeArrowheads="1"/>
            </p:cNvSpPr>
            <p:nvPr/>
          </p:nvSpPr>
          <p:spPr bwMode="auto">
            <a:xfrm>
              <a:off x="2970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62" name="Line 134"/>
            <p:cNvSpPr>
              <a:spLocks noChangeShapeType="1"/>
            </p:cNvSpPr>
            <p:nvPr/>
          </p:nvSpPr>
          <p:spPr bwMode="auto">
            <a:xfrm flipH="1">
              <a:off x="3152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3" name="Line 135"/>
            <p:cNvSpPr>
              <a:spLocks noChangeShapeType="1"/>
            </p:cNvSpPr>
            <p:nvPr/>
          </p:nvSpPr>
          <p:spPr bwMode="auto">
            <a:xfrm>
              <a:off x="2199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2199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5" name="Line 137"/>
            <p:cNvSpPr>
              <a:spLocks noChangeShapeType="1"/>
            </p:cNvSpPr>
            <p:nvPr/>
          </p:nvSpPr>
          <p:spPr bwMode="auto">
            <a:xfrm>
              <a:off x="1655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6" name="Line 138"/>
            <p:cNvSpPr>
              <a:spLocks noChangeShapeType="1"/>
            </p:cNvSpPr>
            <p:nvPr/>
          </p:nvSpPr>
          <p:spPr bwMode="auto">
            <a:xfrm flipV="1">
              <a:off x="1655" y="2250"/>
              <a:ext cx="77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7" name="Line 139"/>
            <p:cNvSpPr>
              <a:spLocks noChangeShapeType="1"/>
            </p:cNvSpPr>
            <p:nvPr/>
          </p:nvSpPr>
          <p:spPr bwMode="auto">
            <a:xfrm>
              <a:off x="1655" y="2296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8" name="Line 140"/>
            <p:cNvSpPr>
              <a:spLocks noChangeShapeType="1"/>
            </p:cNvSpPr>
            <p:nvPr/>
          </p:nvSpPr>
          <p:spPr bwMode="auto">
            <a:xfrm>
              <a:off x="1655" y="2341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4" name="Group 296"/>
          <p:cNvGrpSpPr>
            <a:grpSpLocks/>
          </p:cNvGrpSpPr>
          <p:nvPr/>
        </p:nvGrpSpPr>
        <p:grpSpPr bwMode="auto">
          <a:xfrm>
            <a:off x="1981200" y="1844576"/>
            <a:ext cx="1655763" cy="288925"/>
            <a:chOff x="930" y="1162"/>
            <a:chExt cx="1043" cy="182"/>
          </a:xfrm>
        </p:grpSpPr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930" y="1162"/>
              <a:ext cx="86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①0…01</a:t>
              </a:r>
            </a:p>
          </p:txBody>
        </p:sp>
        <p:sp>
          <p:nvSpPr>
            <p:cNvPr id="253069" name="Line 141"/>
            <p:cNvSpPr>
              <a:spLocks noChangeShapeType="1"/>
            </p:cNvSpPr>
            <p:nvPr/>
          </p:nvSpPr>
          <p:spPr bwMode="auto">
            <a:xfrm>
              <a:off x="930" y="1344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6" name="Group 298"/>
          <p:cNvGrpSpPr>
            <a:grpSpLocks/>
          </p:cNvGrpSpPr>
          <p:nvPr/>
        </p:nvGrpSpPr>
        <p:grpSpPr bwMode="auto">
          <a:xfrm>
            <a:off x="1981200" y="2997101"/>
            <a:ext cx="2447925" cy="288925"/>
            <a:chOff x="930" y="1888"/>
            <a:chExt cx="1542" cy="182"/>
          </a:xfrm>
        </p:grpSpPr>
        <p:sp>
          <p:nvSpPr>
            <p:cNvPr id="252989" name="Text Box 61"/>
            <p:cNvSpPr txBox="1">
              <a:spLocks noChangeArrowheads="1"/>
            </p:cNvSpPr>
            <p:nvPr/>
          </p:nvSpPr>
          <p:spPr bwMode="auto">
            <a:xfrm>
              <a:off x="930" y="1888"/>
              <a:ext cx="907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itchFamily="2" charset="-122"/>
                </a:rPr>
                <a:t>①Read</a:t>
              </a:r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930" y="2069"/>
              <a:ext cx="1542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73" name="Line 145"/>
          <p:cNvSpPr>
            <a:spLocks noChangeShapeType="1"/>
          </p:cNvSpPr>
          <p:nvPr/>
        </p:nvSpPr>
        <p:spPr bwMode="auto">
          <a:xfrm>
            <a:off x="4427538" y="3284438"/>
            <a:ext cx="1587" cy="144463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085" name="Text Box 157"/>
          <p:cNvSpPr txBox="1">
            <a:spLocks noChangeArrowheads="1"/>
          </p:cNvSpPr>
          <p:nvPr/>
        </p:nvSpPr>
        <p:spPr bwMode="auto">
          <a:xfrm>
            <a:off x="3638550" y="1557238"/>
            <a:ext cx="358775" cy="1295400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/>
            <a:r>
              <a:rPr lang="zh-CN" altLang="en-US" sz="1800" b="1">
                <a:latin typeface="宋体" pitchFamily="2" charset="-122"/>
              </a:rPr>
              <a:t>地址译码器</a:t>
            </a:r>
          </a:p>
        </p:txBody>
      </p:sp>
      <p:grpSp>
        <p:nvGrpSpPr>
          <p:cNvPr id="253149" name="Group 221"/>
          <p:cNvGrpSpPr>
            <a:grpSpLocks/>
          </p:cNvGrpSpPr>
          <p:nvPr/>
        </p:nvGrpSpPr>
        <p:grpSpPr bwMode="auto">
          <a:xfrm>
            <a:off x="4429125" y="2060476"/>
            <a:ext cx="1295400" cy="144462"/>
            <a:chOff x="2472" y="1298"/>
            <a:chExt cx="816" cy="91"/>
          </a:xfrm>
        </p:grpSpPr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3287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3" name="Line 185"/>
            <p:cNvSpPr>
              <a:spLocks noChangeShapeType="1"/>
            </p:cNvSpPr>
            <p:nvPr/>
          </p:nvSpPr>
          <p:spPr bwMode="auto">
            <a:xfrm>
              <a:off x="2743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4" name="Line 186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34" name="Line 206"/>
            <p:cNvSpPr>
              <a:spLocks noChangeShapeType="1"/>
            </p:cNvSpPr>
            <p:nvPr/>
          </p:nvSpPr>
          <p:spPr bwMode="auto">
            <a:xfrm>
              <a:off x="3013" y="1298"/>
              <a:ext cx="3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40" name="Line 212"/>
          <p:cNvSpPr>
            <a:spLocks noChangeShapeType="1"/>
          </p:cNvSpPr>
          <p:nvPr/>
        </p:nvSpPr>
        <p:spPr bwMode="auto">
          <a:xfrm>
            <a:off x="3997325" y="2060476"/>
            <a:ext cx="172720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156" name="Text Box 228"/>
          <p:cNvSpPr txBox="1">
            <a:spLocks noChangeArrowheads="1"/>
          </p:cNvSpPr>
          <p:nvPr/>
        </p:nvSpPr>
        <p:spPr bwMode="auto">
          <a:xfrm>
            <a:off x="4356100" y="3428901"/>
            <a:ext cx="1657350" cy="358775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电路</a:t>
            </a:r>
          </a:p>
        </p:txBody>
      </p:sp>
      <p:grpSp>
        <p:nvGrpSpPr>
          <p:cNvPr id="253217" name="Group 289"/>
          <p:cNvGrpSpPr>
            <a:grpSpLocks/>
          </p:cNvGrpSpPr>
          <p:nvPr/>
        </p:nvGrpSpPr>
        <p:grpSpPr bwMode="auto">
          <a:xfrm>
            <a:off x="4359275" y="2204938"/>
            <a:ext cx="1581150" cy="142875"/>
            <a:chOff x="2428" y="1389"/>
            <a:chExt cx="996" cy="90"/>
          </a:xfrm>
        </p:grpSpPr>
        <p:sp>
          <p:nvSpPr>
            <p:cNvPr id="253176" name="Rectangle 248"/>
            <p:cNvSpPr>
              <a:spLocks noChangeArrowheads="1"/>
            </p:cNvSpPr>
            <p:nvPr/>
          </p:nvSpPr>
          <p:spPr bwMode="auto">
            <a:xfrm>
              <a:off x="2428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7" name="Rectangle 249"/>
            <p:cNvSpPr>
              <a:spLocks noChangeArrowheads="1"/>
            </p:cNvSpPr>
            <p:nvPr/>
          </p:nvSpPr>
          <p:spPr bwMode="auto">
            <a:xfrm>
              <a:off x="2701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8" name="Rectangle 250"/>
            <p:cNvSpPr>
              <a:spLocks noChangeArrowheads="1"/>
            </p:cNvSpPr>
            <p:nvPr/>
          </p:nvSpPr>
          <p:spPr bwMode="auto">
            <a:xfrm>
              <a:off x="3244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2" name="Line 254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03" name="Rectangle 275"/>
            <p:cNvSpPr>
              <a:spLocks noChangeArrowheads="1"/>
            </p:cNvSpPr>
            <p:nvPr/>
          </p:nvSpPr>
          <p:spPr bwMode="auto">
            <a:xfrm>
              <a:off x="2973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204" name="Line 276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8" name="Group 300"/>
          <p:cNvGrpSpPr>
            <a:grpSpLocks/>
          </p:cNvGrpSpPr>
          <p:nvPr/>
        </p:nvGrpSpPr>
        <p:grpSpPr bwMode="auto">
          <a:xfrm>
            <a:off x="1981200" y="3500338"/>
            <a:ext cx="2374900" cy="503238"/>
            <a:chOff x="930" y="2205"/>
            <a:chExt cx="1496" cy="317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930" y="2341"/>
              <a:ext cx="9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②1#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的存储字</a:t>
              </a:r>
            </a:p>
          </p:txBody>
        </p:sp>
        <p:grpSp>
          <p:nvGrpSpPr>
            <p:cNvPr id="253227" name="Group 299"/>
            <p:cNvGrpSpPr>
              <a:grpSpLocks/>
            </p:cNvGrpSpPr>
            <p:nvPr/>
          </p:nvGrpSpPr>
          <p:grpSpPr bwMode="auto">
            <a:xfrm>
              <a:off x="930" y="2205"/>
              <a:ext cx="1496" cy="136"/>
              <a:chOff x="930" y="2205"/>
              <a:chExt cx="1496" cy="136"/>
            </a:xfrm>
          </p:grpSpPr>
          <p:sp>
            <p:nvSpPr>
              <p:cNvPr id="253213" name="Line 285"/>
              <p:cNvSpPr>
                <a:spLocks noChangeShapeType="1"/>
              </p:cNvSpPr>
              <p:nvPr/>
            </p:nvSpPr>
            <p:spPr bwMode="auto">
              <a:xfrm>
                <a:off x="930" y="2205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4" name="Line 286"/>
              <p:cNvSpPr>
                <a:spLocks noChangeShapeType="1"/>
              </p:cNvSpPr>
              <p:nvPr/>
            </p:nvSpPr>
            <p:spPr bwMode="auto">
              <a:xfrm flipV="1">
                <a:off x="930" y="2250"/>
                <a:ext cx="1496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5" name="Line 287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6" name="Line 288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3221" name="Group 293"/>
          <p:cNvGrpSpPr>
            <a:grpSpLocks/>
          </p:cNvGrpSpPr>
          <p:nvPr/>
        </p:nvGrpSpPr>
        <p:grpSpPr bwMode="auto">
          <a:xfrm>
            <a:off x="4645025" y="2276376"/>
            <a:ext cx="1295400" cy="1152525"/>
            <a:chOff x="2608" y="1434"/>
            <a:chExt cx="816" cy="726"/>
          </a:xfrm>
        </p:grpSpPr>
        <p:sp>
          <p:nvSpPr>
            <p:cNvPr id="253160" name="Line 232"/>
            <p:cNvSpPr>
              <a:spLocks noChangeShapeType="1"/>
            </p:cNvSpPr>
            <p:nvPr/>
          </p:nvSpPr>
          <p:spPr bwMode="auto">
            <a:xfrm flipH="1">
              <a:off x="2608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8" name="Line 290"/>
            <p:cNvSpPr>
              <a:spLocks noChangeShapeType="1"/>
            </p:cNvSpPr>
            <p:nvPr/>
          </p:nvSpPr>
          <p:spPr bwMode="auto">
            <a:xfrm flipH="1">
              <a:off x="2880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9" name="Line 291"/>
            <p:cNvSpPr>
              <a:spLocks noChangeShapeType="1"/>
            </p:cNvSpPr>
            <p:nvPr/>
          </p:nvSpPr>
          <p:spPr bwMode="auto">
            <a:xfrm flipH="1">
              <a:off x="3152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20" name="Line 292"/>
            <p:cNvSpPr>
              <a:spLocks noChangeShapeType="1"/>
            </p:cNvSpPr>
            <p:nvPr/>
          </p:nvSpPr>
          <p:spPr bwMode="auto">
            <a:xfrm flipH="1">
              <a:off x="3424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22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230" name="Text Box 302"/>
          <p:cNvSpPr txBox="1">
            <a:spLocks noChangeArrowheads="1"/>
          </p:cNvSpPr>
          <p:nvPr/>
        </p:nvSpPr>
        <p:spPr bwMode="auto">
          <a:xfrm>
            <a:off x="179263" y="407660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接收</a:t>
            </a:r>
            <a:r>
              <a:rPr lang="zh-CN" altLang="en-US" b="1" dirty="0">
                <a:latin typeface="宋体" pitchFamily="2" charset="-122"/>
              </a:rPr>
              <a:t>地址及</a:t>
            </a:r>
            <a:r>
              <a:rPr lang="zh-CN" altLang="en-US" b="1" dirty="0" smtClean="0">
                <a:latin typeface="宋体" pitchFamily="2" charset="-122"/>
              </a:rPr>
              <a:t>命令、</a:t>
            </a:r>
            <a:r>
              <a:rPr lang="zh-CN" altLang="en-US" b="1" dirty="0">
                <a:latin typeface="宋体" pitchFamily="2" charset="-122"/>
              </a:rPr>
              <a:t>数据，选择单元</a:t>
            </a:r>
            <a:r>
              <a:rPr lang="zh-CN" altLang="en-US" b="1" dirty="0" smtClean="0">
                <a:latin typeface="宋体" pitchFamily="2" charset="-122"/>
              </a:rPr>
              <a:t>及完成操作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0" name="Text Box 177"/>
          <p:cNvSpPr txBox="1">
            <a:spLocks noChangeArrowheads="1"/>
          </p:cNvSpPr>
          <p:nvPr/>
        </p:nvSpPr>
        <p:spPr bwMode="auto">
          <a:xfrm>
            <a:off x="179263" y="4581128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r>
              <a:rPr lang="zh-CN" altLang="en-US" b="1" dirty="0" smtClean="0">
                <a:latin typeface="宋体" pitchFamily="2" charset="-122"/>
              </a:rPr>
              <a:t>主存、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、控存等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注意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存储器的功能不同</a:t>
            </a:r>
            <a:r>
              <a:rPr lang="zh-CN" altLang="en-US" b="1" dirty="0" smtClean="0">
                <a:latin typeface="宋体" pitchFamily="2" charset="-122"/>
              </a:rPr>
              <a:t>、参数名称</a:t>
            </a:r>
            <a:r>
              <a:rPr lang="zh-CN" altLang="en-US" b="1" dirty="0" smtClean="0">
                <a:latin typeface="宋体" pitchFamily="2" charset="-122"/>
              </a:rPr>
              <a:t>不同     </a:t>
            </a:r>
            <a:r>
              <a:rPr lang="zh-CN" altLang="en-US" sz="2000" b="1" dirty="0" smtClean="0">
                <a:latin typeface="宋体" pitchFamily="2" charset="-122"/>
              </a:rPr>
              <a:t>←便于区分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(</a:t>
            </a:r>
            <a:r>
              <a:rPr lang="zh-CN" altLang="en-US" sz="2000" b="1" dirty="0" smtClean="0">
                <a:latin typeface="宋体" pitchFamily="2" charset="-122"/>
              </a:rPr>
              <a:t>如主存单元、</a:t>
            </a:r>
            <a:r>
              <a:rPr lang="en-US" altLang="zh-CN" sz="2000" b="1" dirty="0" smtClean="0">
                <a:latin typeface="宋体" pitchFamily="2" charset="-122"/>
              </a:rPr>
              <a:t>Cache</a:t>
            </a:r>
            <a:r>
              <a:rPr lang="zh-CN" altLang="en-US" sz="2000" b="1" dirty="0" smtClean="0">
                <a:latin typeface="宋体" pitchFamily="2" charset="-122"/>
              </a:rPr>
              <a:t>容量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0"/>
                                        <p:tgtEl>
                                          <p:spTgt spid="25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750"/>
                                        <p:tgtEl>
                                          <p:spTgt spid="25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750"/>
                                        <p:tgtEl>
                                          <p:spTgt spid="2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0"/>
                                        <p:tgtEl>
                                          <p:spTgt spid="2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750"/>
                                        <p:tgtEl>
                                          <p:spTgt spid="2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25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1000"/>
                                        <p:tgtEl>
                                          <p:spTgt spid="2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5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1000"/>
                                        <p:tgtEl>
                                          <p:spTgt spid="25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73" grpId="0" animBg="1"/>
      <p:bldP spid="253085" grpId="0" animBg="1"/>
      <p:bldP spid="253140" grpId="0" animBg="1"/>
      <p:bldP spid="253156" grpId="0" animBg="1"/>
      <p:bldP spid="253230" grpId="0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A17D-73F6-4FE6-9E4B-02281BDB0D47}" type="slidenum">
              <a:rPr lang="en-US" altLang="zh-CN"/>
              <a:pPr/>
              <a:t>16</a:t>
            </a:fld>
            <a:endParaRPr lang="en-US" altLang="zh-CN" dirty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各种运算、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 smtClean="0">
                <a:latin typeface="宋体" pitchFamily="2" charset="-122"/>
              </a:rPr>
              <a:t>运算结果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运算类型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算术、逻辑、移位、</a:t>
            </a:r>
            <a:r>
              <a:rPr lang="zh-CN" altLang="en-US" b="1" dirty="0" smtClean="0">
                <a:latin typeface="宋体" pitchFamily="2" charset="-122"/>
              </a:rPr>
              <a:t>浮点等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整数、实数、布尔数等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179387" y="2197313"/>
            <a:ext cx="89646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REGs</a:t>
            </a:r>
            <a:r>
              <a:rPr lang="zh-CN" altLang="en-US" b="1" dirty="0" smtClean="0">
                <a:latin typeface="宋体" pitchFamily="2" charset="-122"/>
              </a:rPr>
              <a:t>等组成， 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组合逻辑</a:t>
            </a:r>
            <a:r>
              <a:rPr lang="zh-CN" altLang="en-US" b="1" dirty="0" smtClean="0">
                <a:latin typeface="宋体" pitchFamily="2" charset="-122"/>
              </a:rPr>
              <a:t>部件，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REGs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时序逻辑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读为组合逻辑操作、写为时序逻辑操作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AutoShape 338"/>
          <p:cNvSpPr>
            <a:spLocks/>
          </p:cNvSpPr>
          <p:nvPr/>
        </p:nvSpPr>
        <p:spPr bwMode="auto">
          <a:xfrm>
            <a:off x="4716016" y="476672"/>
            <a:ext cx="1766885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130816"/>
              <a:gd name="adj6" fmla="val -1890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常放在寄存器中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72" name="Text Box 179"/>
          <p:cNvSpPr txBox="1">
            <a:spLocks noChangeArrowheads="1"/>
          </p:cNvSpPr>
          <p:nvPr/>
        </p:nvSpPr>
        <p:spPr bwMode="auto">
          <a:xfrm>
            <a:off x="179387" y="4581128"/>
            <a:ext cx="8964613" cy="18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*操作的实现过程：</a:t>
            </a:r>
            <a:endParaRPr lang="en-US" altLang="zh-CN" sz="2200" b="1" u="sng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加法运算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A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d</a:t>
            </a:r>
            <a:r>
              <a:rPr lang="en-US" altLang="zh-CN" i="1" spc="-100" baseline="-25000" dirty="0" smtClean="0">
                <a:latin typeface="+mn-lt"/>
              </a:rPr>
              <a:t> </a:t>
            </a:r>
            <a:r>
              <a:rPr lang="en-US" altLang="zh-CN" spc="-1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B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</a:t>
            </a:r>
            <a:r>
              <a:rPr lang="en-US" altLang="zh-CN" i="1" spc="-100" dirty="0" smtClean="0"/>
              <a:t>d</a:t>
            </a:r>
            <a:r>
              <a:rPr lang="en-US" altLang="zh-CN" i="1" spc="-100" baseline="-25000" dirty="0" smtClean="0"/>
              <a:t> </a:t>
            </a:r>
            <a:r>
              <a:rPr lang="en-US" altLang="zh-CN" spc="-100" dirty="0" smtClean="0"/>
              <a:t>2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x 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zh-CN" altLang="en-US" b="1" spc="-100" dirty="0">
                <a:latin typeface="宋体" pitchFamily="2" charset="-122"/>
              </a:rPr>
              <a:t>延迟</a:t>
            </a:r>
            <a:r>
              <a:rPr lang="en-US" altLang="zh-CN" spc="-100" dirty="0" smtClean="0">
                <a:latin typeface="+mn-lt"/>
              </a:rPr>
              <a:t>Δ</a:t>
            </a:r>
            <a:r>
              <a:rPr lang="en-US" altLang="zh-CN" i="1" spc="-100" dirty="0" smtClean="0">
                <a:latin typeface="+mn-lt"/>
              </a:rPr>
              <a:t>t</a:t>
            </a:r>
            <a:r>
              <a:rPr lang="en-US" altLang="zh-CN" spc="-100" baseline="-140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+mn-lt"/>
              </a:rPr>
              <a:t>后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1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2</a:t>
            </a: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y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/>
              <a:t> </a:t>
            </a:r>
            <a:r>
              <a:rPr lang="zh-CN" altLang="en-US" b="1" spc="-100" dirty="0" smtClean="0"/>
              <a:t>延迟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2</a:t>
            </a:r>
            <a:r>
              <a:rPr lang="zh-CN" altLang="en-US" b="1" spc="-100" dirty="0" smtClean="0"/>
              <a:t>后</a:t>
            </a:r>
            <a:r>
              <a:rPr lang="en-US" altLang="zh-CN" b="1" spc="-100" dirty="0" smtClean="0">
                <a:latin typeface="+mn-ea"/>
                <a:ea typeface="+mn-ea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i="1" spc="-100" dirty="0" smtClean="0"/>
              <a:t>y</a:t>
            </a:r>
            <a:r>
              <a:rPr lang="zh-CN" altLang="en-US" b="1" spc="-100" dirty="0" smtClean="0"/>
              <a:t>的内容</a:t>
            </a:r>
            <a:r>
              <a:rPr lang="zh-CN" altLang="en-US" b="1" spc="-100" dirty="0" smtClean="0">
                <a:latin typeface="宋体" pitchFamily="2" charset="-122"/>
              </a:rPr>
              <a:t>；</a:t>
            </a:r>
            <a:endParaRPr lang="en-US" altLang="zh-CN" b="1" spc="-100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Rw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z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D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3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err="1" smtClean="0">
                <a:latin typeface="宋体" pitchFamily="2" charset="-122"/>
              </a:rPr>
              <a:t>Wr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u="sng" spc="-100" dirty="0" smtClean="0">
                <a:solidFill>
                  <a:srgbClr val="990099"/>
                </a:solidFill>
                <a:latin typeface="宋体" pitchFamily="2" charset="-122"/>
              </a:rPr>
              <a:t>CP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上升沿</a:t>
            </a:r>
            <a:r>
              <a:rPr lang="zh-CN" altLang="en-US" b="1" spc="-100" dirty="0" smtClean="0">
                <a:latin typeface="宋体" pitchFamily="2" charset="-122"/>
              </a:rPr>
              <a:t>后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3</a:t>
            </a:r>
            <a:r>
              <a:rPr lang="zh-CN" altLang="en-US" b="1" spc="-100" dirty="0" smtClean="0"/>
              <a:t>操作</a:t>
            </a:r>
            <a:r>
              <a:rPr lang="zh-CN" altLang="en-US" b="1" spc="-100" dirty="0" smtClean="0"/>
              <a:t>完成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17902" y="4653136"/>
            <a:ext cx="3658554" cy="936104"/>
            <a:chOff x="5161919" y="4581128"/>
            <a:chExt cx="3658554" cy="936104"/>
          </a:xfrm>
        </p:grpSpPr>
        <p:sp>
          <p:nvSpPr>
            <p:cNvPr id="34" name="Rectangle 184"/>
            <p:cNvSpPr>
              <a:spLocks noChangeArrowheads="1"/>
            </p:cNvSpPr>
            <p:nvPr/>
          </p:nvSpPr>
          <p:spPr bwMode="auto">
            <a:xfrm>
              <a:off x="5161919" y="4581128"/>
              <a:ext cx="3658554" cy="2880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组合逻辑操作的</a:t>
              </a:r>
              <a:r>
                <a:rPr lang="zh-CN" altLang="en-US" sz="1800" b="1" dirty="0" smtClean="0">
                  <a:latin typeface="宋体" pitchFamily="2" charset="-122"/>
                </a:rPr>
                <a:t>结果</a:t>
              </a:r>
              <a:r>
                <a:rPr lang="zh-CN" altLang="en-US" sz="1800" b="1" u="sng" dirty="0" smtClean="0">
                  <a:latin typeface="宋体" pitchFamily="2" charset="-122"/>
                </a:rPr>
                <a:t>需保存</a:t>
              </a:r>
              <a:r>
                <a:rPr lang="zh-CN" altLang="en-US" sz="1800" b="1" dirty="0" smtClean="0">
                  <a:latin typeface="宋体" pitchFamily="2" charset="-122"/>
                </a:rPr>
                <a:t>在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中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7236296" y="4869160"/>
              <a:ext cx="216025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5391780" y="4869160"/>
              <a:ext cx="1844517" cy="64807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4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AutoShape 338"/>
          <p:cNvSpPr>
            <a:spLocks/>
          </p:cNvSpPr>
          <p:nvPr/>
        </p:nvSpPr>
        <p:spPr bwMode="auto">
          <a:xfrm>
            <a:off x="395536" y="3956996"/>
            <a:ext cx="1872208" cy="552124"/>
          </a:xfrm>
          <a:prstGeom prst="borderCallout2">
            <a:avLst>
              <a:gd name="adj1" fmla="val 51047"/>
              <a:gd name="adj2" fmla="val 100050"/>
              <a:gd name="adj3" fmla="val 50549"/>
              <a:gd name="adj4" fmla="val 108758"/>
              <a:gd name="adj5" fmla="val -12859"/>
              <a:gd name="adj6" fmla="val 12227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无乘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除功能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ctr"/>
            <a:r>
              <a:rPr lang="en-US" altLang="zh-CN" sz="1600" b="1" dirty="0" smtClean="0">
                <a:latin typeface="宋体" pitchFamily="2" charset="-122"/>
              </a:rPr>
              <a:t>(F</a:t>
            </a:r>
            <a:r>
              <a:rPr lang="zh-CN" altLang="en-US" sz="1600" b="1" dirty="0" smtClean="0">
                <a:latin typeface="宋体" pitchFamily="2" charset="-122"/>
              </a:rPr>
              <a:t>与</a:t>
            </a:r>
            <a:r>
              <a:rPr lang="en-US" altLang="zh-CN" sz="1600" b="1" dirty="0" smtClean="0">
                <a:latin typeface="宋体" pitchFamily="2" charset="-122"/>
              </a:rPr>
              <a:t>A</a:t>
            </a:r>
            <a:r>
              <a:rPr lang="zh-CN" altLang="en-US" sz="1600" b="1" dirty="0" smtClean="0">
                <a:latin typeface="宋体" pitchFamily="2" charset="-122"/>
              </a:rPr>
              <a:t>宽度</a:t>
            </a:r>
            <a:r>
              <a:rPr lang="zh-CN" altLang="en-US" sz="1600" b="1" dirty="0">
                <a:latin typeface="宋体" pitchFamily="2" charset="-122"/>
              </a:rPr>
              <a:t>相同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39752" y="3140968"/>
            <a:ext cx="4906258" cy="1438571"/>
            <a:chOff x="2339752" y="3140968"/>
            <a:chExt cx="4906258" cy="1438571"/>
          </a:xfrm>
        </p:grpSpPr>
        <p:sp>
          <p:nvSpPr>
            <p:cNvPr id="210" name="Text Box 18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2829958" y="3319310"/>
              <a:ext cx="3758265" cy="10831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2" name="AutoShape 189"/>
            <p:cNvSpPr>
              <a:spLocks noChangeArrowheads="1"/>
            </p:cNvSpPr>
            <p:nvPr/>
          </p:nvSpPr>
          <p:spPr bwMode="auto">
            <a:xfrm>
              <a:off x="2949371" y="3608234"/>
              <a:ext cx="1581152" cy="415880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ALU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13" name="Text Box 193"/>
            <p:cNvSpPr txBox="1">
              <a:spLocks noChangeArrowheads="1"/>
            </p:cNvSpPr>
            <p:nvPr/>
          </p:nvSpPr>
          <p:spPr bwMode="auto">
            <a:xfrm>
              <a:off x="4751751" y="3572668"/>
              <a:ext cx="1692457" cy="5764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REGs</a:t>
              </a:r>
            </a:p>
            <a:p>
              <a:pPr algn="ctr"/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8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个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×16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>
              <a:endCxn id="212" idx="2"/>
            </p:cNvCxnSpPr>
            <p:nvPr/>
          </p:nvCxnSpPr>
          <p:spPr bwMode="auto">
            <a:xfrm>
              <a:off x="2627784" y="3816174"/>
              <a:ext cx="4701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15" name="Text Box 191"/>
            <p:cNvSpPr txBox="1">
              <a:spLocks noChangeArrowheads="1"/>
            </p:cNvSpPr>
            <p:nvPr/>
          </p:nvSpPr>
          <p:spPr bwMode="auto">
            <a:xfrm>
              <a:off x="3066218" y="3357114"/>
              <a:ext cx="108012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       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6" name="Text Box 191"/>
            <p:cNvSpPr txBox="1">
              <a:spLocks noChangeArrowheads="1"/>
            </p:cNvSpPr>
            <p:nvPr/>
          </p:nvSpPr>
          <p:spPr bwMode="auto">
            <a:xfrm>
              <a:off x="3517316" y="4077194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7" name="直接箭头连接符 28"/>
            <p:cNvCxnSpPr/>
            <p:nvPr/>
          </p:nvCxnSpPr>
          <p:spPr bwMode="auto">
            <a:xfrm>
              <a:off x="3282241" y="3140968"/>
              <a:ext cx="1" cy="4672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8" name="直接箭头连接符 28"/>
            <p:cNvCxnSpPr/>
            <p:nvPr/>
          </p:nvCxnSpPr>
          <p:spPr bwMode="auto">
            <a:xfrm>
              <a:off x="4218346" y="3140968"/>
              <a:ext cx="0" cy="47376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9" name="直接箭头连接符 28"/>
            <p:cNvCxnSpPr/>
            <p:nvPr/>
          </p:nvCxnSpPr>
          <p:spPr bwMode="auto">
            <a:xfrm>
              <a:off x="3722898" y="4024114"/>
              <a:ext cx="0" cy="55542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0" name="直接箭头连接符 28"/>
            <p:cNvCxnSpPr/>
            <p:nvPr/>
          </p:nvCxnSpPr>
          <p:spPr bwMode="auto">
            <a:xfrm flipH="1" flipV="1">
              <a:off x="5389004" y="3147769"/>
              <a:ext cx="2758" cy="42489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1" name="直接箭头连接符 28"/>
            <p:cNvCxnSpPr/>
            <p:nvPr/>
          </p:nvCxnSpPr>
          <p:spPr bwMode="auto">
            <a:xfrm flipV="1">
              <a:off x="5576831" y="4149082"/>
              <a:ext cx="3281" cy="43045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2" name="直接箭头连接符 28"/>
            <p:cNvCxnSpPr/>
            <p:nvPr/>
          </p:nvCxnSpPr>
          <p:spPr bwMode="auto">
            <a:xfrm flipV="1">
              <a:off x="5868144" y="3147769"/>
              <a:ext cx="0" cy="4044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3" name="直接箭头连接符 222"/>
            <p:cNvCxnSpPr/>
            <p:nvPr/>
          </p:nvCxnSpPr>
          <p:spPr bwMode="auto">
            <a:xfrm flipH="1">
              <a:off x="6454334" y="3645024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6444208" y="4077072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H="1">
              <a:off x="6444208" y="3898421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26" name="Text Box 183"/>
            <p:cNvSpPr txBox="1">
              <a:spLocks noChangeArrowheads="1"/>
            </p:cNvSpPr>
            <p:nvPr/>
          </p:nvSpPr>
          <p:spPr bwMode="auto">
            <a:xfrm>
              <a:off x="6804248" y="3501703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err="1" smtClean="0">
                  <a:solidFill>
                    <a:srgbClr val="CC3300"/>
                  </a:solidFill>
                </a:rPr>
                <a:t>Rr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27" name="Text Box 183"/>
            <p:cNvSpPr txBox="1">
              <a:spLocks noChangeArrowheads="1"/>
            </p:cNvSpPr>
            <p:nvPr/>
          </p:nvSpPr>
          <p:spPr bwMode="auto">
            <a:xfrm>
              <a:off x="6812633" y="3789041"/>
              <a:ext cx="351655" cy="6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err="1" smtClean="0">
                  <a:solidFill>
                    <a:srgbClr val="CC3300"/>
                  </a:solidFill>
                </a:rPr>
                <a:t>Rw</a:t>
              </a: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CP</a:t>
              </a:r>
            </a:p>
          </p:txBody>
        </p:sp>
        <p:cxnSp>
          <p:nvCxnSpPr>
            <p:cNvPr id="228" name="直接箭头连接符 227"/>
            <p:cNvCxnSpPr/>
            <p:nvPr/>
          </p:nvCxnSpPr>
          <p:spPr bwMode="auto">
            <a:xfrm flipV="1">
              <a:off x="6228185" y="4149081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H="1">
              <a:off x="6228187" y="4293096"/>
              <a:ext cx="541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230" name="Text Box 191"/>
            <p:cNvSpPr txBox="1">
              <a:spLocks noChangeArrowheads="1"/>
            </p:cNvSpPr>
            <p:nvPr/>
          </p:nvSpPr>
          <p:spPr bwMode="auto">
            <a:xfrm>
              <a:off x="5336414" y="4186575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191"/>
            <p:cNvSpPr txBox="1">
              <a:spLocks noChangeArrowheads="1"/>
            </p:cNvSpPr>
            <p:nvPr/>
          </p:nvSpPr>
          <p:spPr bwMode="auto">
            <a:xfrm>
              <a:off x="5161918" y="3336333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" name="右大括号 1"/>
            <p:cNvSpPr/>
            <p:nvPr/>
          </p:nvSpPr>
          <p:spPr bwMode="auto">
            <a:xfrm>
              <a:off x="7200291" y="3860894"/>
              <a:ext cx="45719" cy="503416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6" grpId="0"/>
      <p:bldP spid="172" grpId="0"/>
      <p:bldP spid="1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7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F4A4-3F44-4BF1-9249-E850563696DD}" type="slidenum">
              <a:rPr lang="en-US" altLang="zh-CN"/>
              <a:pPr/>
              <a:t>17</a:t>
            </a:fld>
            <a:endParaRPr lang="en-US" altLang="zh-CN" dirty="0"/>
          </a:p>
        </p:txBody>
      </p:sp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179388" y="33265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3125" name="Text Box 309"/>
          <p:cNvSpPr txBox="1">
            <a:spLocks noChangeArrowheads="1"/>
          </p:cNvSpPr>
          <p:nvPr/>
        </p:nvSpPr>
        <p:spPr bwMode="auto">
          <a:xfrm>
            <a:off x="179388" y="1196752"/>
            <a:ext cx="8785225" cy="183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过程的实现思路：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21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95736" y="1817389"/>
            <a:ext cx="6552728" cy="603499"/>
            <a:chOff x="1907704" y="1340768"/>
            <a:chExt cx="6552728" cy="603499"/>
          </a:xfrm>
        </p:grpSpPr>
        <p:sp>
          <p:nvSpPr>
            <p:cNvPr id="60" name="矩形 59"/>
            <p:cNvSpPr/>
            <p:nvPr/>
          </p:nvSpPr>
          <p:spPr bwMode="auto">
            <a:xfrm>
              <a:off x="1907704" y="1340768"/>
              <a:ext cx="4680520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311"/>
            <p:cNvSpPr txBox="1">
              <a:spLocks noChangeArrowheads="1"/>
            </p:cNvSpPr>
            <p:nvPr/>
          </p:nvSpPr>
          <p:spPr bwMode="auto">
            <a:xfrm>
              <a:off x="2051720" y="1467609"/>
              <a:ext cx="1368201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62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63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4" name="直接箭头连接符 63"/>
            <p:cNvCxnSpPr>
              <a:stCxn id="61" idx="3"/>
              <a:endCxn id="62" idx="1"/>
            </p:cNvCxnSpPr>
            <p:nvPr/>
          </p:nvCxnSpPr>
          <p:spPr bwMode="auto">
            <a:xfrm>
              <a:off x="3419921" y="1646997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62" idx="3"/>
              <a:endCxn id="63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循环处理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>
              <a:stCxn id="63" idx="3"/>
              <a:endCxn id="66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27"/>
            <p:cNvCxnSpPr>
              <a:stCxn id="66" idx="3"/>
              <a:endCxn id="61" idx="1"/>
            </p:cNvCxnSpPr>
            <p:nvPr/>
          </p:nvCxnSpPr>
          <p:spPr bwMode="auto">
            <a:xfrm flipH="1" flipV="1">
              <a:off x="2051720" y="1646997"/>
              <a:ext cx="6408712" cy="283"/>
            </a:xfrm>
            <a:prstGeom prst="bentConnector5">
              <a:avLst>
                <a:gd name="adj1" fmla="val -3567"/>
                <a:gd name="adj2" fmla="val 148697173"/>
                <a:gd name="adj3" fmla="val 10356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1543528" y="3195621"/>
            <a:ext cx="7056784" cy="1529523"/>
            <a:chOff x="1259632" y="2888779"/>
            <a:chExt cx="7056784" cy="1529523"/>
          </a:xfrm>
        </p:grpSpPr>
        <p:sp>
          <p:nvSpPr>
            <p:cNvPr id="70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71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328592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2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73" name="Text Box 408"/>
            <p:cNvSpPr txBox="1">
              <a:spLocks noChangeArrowheads="1"/>
            </p:cNvSpPr>
            <p:nvPr/>
          </p:nvSpPr>
          <p:spPr bwMode="auto">
            <a:xfrm>
              <a:off x="3995936" y="2902459"/>
              <a:ext cx="792088" cy="958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439"/>
            <p:cNvSpPr txBox="1">
              <a:spLocks noChangeArrowheads="1"/>
            </p:cNvSpPr>
            <p:nvPr/>
          </p:nvSpPr>
          <p:spPr bwMode="auto">
            <a:xfrm>
              <a:off x="6876257" y="2960465"/>
              <a:ext cx="757076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75" name="Text Box 460"/>
            <p:cNvSpPr txBox="1">
              <a:spLocks noChangeArrowheads="1"/>
            </p:cNvSpPr>
            <p:nvPr/>
          </p:nvSpPr>
          <p:spPr bwMode="auto">
            <a:xfrm>
              <a:off x="6876256" y="3514119"/>
              <a:ext cx="1440160" cy="4189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6" name="Text Box 460"/>
            <p:cNvSpPr txBox="1">
              <a:spLocks noChangeArrowheads="1"/>
            </p:cNvSpPr>
            <p:nvPr/>
          </p:nvSpPr>
          <p:spPr bwMode="auto">
            <a:xfrm>
              <a:off x="5379765" y="2888779"/>
              <a:ext cx="1136451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 bwMode="auto">
          <a:xfrm flipV="1">
            <a:off x="3415736" y="4041430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2119588" y="4023874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3919792" y="3737674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5071920" y="3447810"/>
            <a:ext cx="216024" cy="576064"/>
            <a:chOff x="4286248" y="4427544"/>
            <a:chExt cx="216024" cy="57606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5287944" y="3591826"/>
            <a:ext cx="857256" cy="774546"/>
            <a:chOff x="4643438" y="4636608"/>
            <a:chExt cx="857256" cy="774546"/>
          </a:xfrm>
        </p:grpSpPr>
        <p:cxnSp>
          <p:nvCxnSpPr>
            <p:cNvPr id="103" name="直接连接符 141"/>
            <p:cNvCxnSpPr/>
            <p:nvPr/>
          </p:nvCxnSpPr>
          <p:spPr bwMode="auto">
            <a:xfrm>
              <a:off x="4643438" y="4922075"/>
              <a:ext cx="714380" cy="489077"/>
            </a:xfrm>
            <a:prstGeom prst="bentConnector3">
              <a:avLst>
                <a:gd name="adj1" fmla="val 9933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41"/>
            <p:cNvCxnSpPr/>
            <p:nvPr/>
          </p:nvCxnSpPr>
          <p:spPr bwMode="auto">
            <a:xfrm rot="16200000" flipH="1">
              <a:off x="4512468" y="4922992"/>
              <a:ext cx="619132" cy="357192"/>
            </a:xfrm>
            <a:prstGeom prst="bentConnector3">
              <a:avLst>
                <a:gd name="adj1" fmla="val -769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5144298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5500694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07" name="直接连接符 106"/>
          <p:cNvCxnSpPr/>
          <p:nvPr/>
        </p:nvCxnSpPr>
        <p:spPr bwMode="auto">
          <a:xfrm>
            <a:off x="5287944" y="3447810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8" name="直接箭头连接符 160"/>
          <p:cNvCxnSpPr/>
          <p:nvPr/>
        </p:nvCxnSpPr>
        <p:spPr bwMode="auto">
          <a:xfrm>
            <a:off x="6656096" y="3591826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9" name="组合 108"/>
          <p:cNvGrpSpPr/>
          <p:nvPr/>
        </p:nvGrpSpPr>
        <p:grpSpPr>
          <a:xfrm>
            <a:off x="5287944" y="3877293"/>
            <a:ext cx="1368152" cy="489077"/>
            <a:chOff x="4643438" y="4998865"/>
            <a:chExt cx="1368152" cy="489077"/>
          </a:xfrm>
        </p:grpSpPr>
        <p:cxnSp>
          <p:nvCxnSpPr>
            <p:cNvPr id="111" name="直接连接符 141"/>
            <p:cNvCxnSpPr/>
            <p:nvPr/>
          </p:nvCxnSpPr>
          <p:spPr bwMode="auto">
            <a:xfrm>
              <a:off x="4643438" y="5143513"/>
              <a:ext cx="1226986" cy="344429"/>
            </a:xfrm>
            <a:prstGeom prst="bentConnector3">
              <a:avLst>
                <a:gd name="adj1" fmla="val 9968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60"/>
            <p:cNvCxnSpPr/>
            <p:nvPr/>
          </p:nvCxnSpPr>
          <p:spPr bwMode="auto">
            <a:xfrm>
              <a:off x="6011590" y="4998865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6512080" y="2943753"/>
            <a:ext cx="2452408" cy="1086678"/>
            <a:chOff x="6372200" y="3177132"/>
            <a:chExt cx="2452408" cy="1086678"/>
          </a:xfrm>
        </p:grpSpPr>
        <p:cxnSp>
          <p:nvCxnSpPr>
            <p:cNvPr id="115" name="直接箭头连接符 222"/>
            <p:cNvCxnSpPr/>
            <p:nvPr/>
          </p:nvCxnSpPr>
          <p:spPr bwMode="auto">
            <a:xfrm>
              <a:off x="6372200" y="4258461"/>
              <a:ext cx="64807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222"/>
            <p:cNvCxnSpPr/>
            <p:nvPr/>
          </p:nvCxnSpPr>
          <p:spPr bwMode="auto">
            <a:xfrm rot="5400000" flipH="1" flipV="1">
              <a:off x="8097113" y="3540451"/>
              <a:ext cx="1086678" cy="360040"/>
            </a:xfrm>
            <a:prstGeom prst="bentConnector3">
              <a:avLst>
                <a:gd name="adj1" fmla="val -99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479"/>
            <p:cNvSpPr txBox="1">
              <a:spLocks noChangeArrowheads="1"/>
            </p:cNvSpPr>
            <p:nvPr/>
          </p:nvSpPr>
          <p:spPr bwMode="auto">
            <a:xfrm>
              <a:off x="8028384" y="374474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19592" y="2943753"/>
            <a:ext cx="6845022" cy="1224459"/>
            <a:chOff x="1979712" y="3177132"/>
            <a:chExt cx="6845022" cy="1224459"/>
          </a:xfrm>
        </p:grpSpPr>
        <p:cxnSp>
          <p:nvCxnSpPr>
            <p:cNvPr id="124" name="直接箭头连接符 222"/>
            <p:cNvCxnSpPr/>
            <p:nvPr/>
          </p:nvCxnSpPr>
          <p:spPr bwMode="auto">
            <a:xfrm flipV="1">
              <a:off x="1979712" y="3501008"/>
              <a:ext cx="5419099" cy="900583"/>
            </a:xfrm>
            <a:prstGeom prst="bentConnector4">
              <a:avLst>
                <a:gd name="adj1" fmla="val 11865"/>
                <a:gd name="adj2" fmla="val 11769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25" name="直接箭头连接符 222"/>
            <p:cNvCxnSpPr/>
            <p:nvPr/>
          </p:nvCxnSpPr>
          <p:spPr bwMode="auto">
            <a:xfrm rot="10800000" flipV="1">
              <a:off x="2015717" y="3177132"/>
              <a:ext cx="6809017" cy="429790"/>
            </a:xfrm>
            <a:prstGeom prst="bentConnector3">
              <a:avLst>
                <a:gd name="adj1" fmla="val 9994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222"/>
            <p:cNvCxnSpPr/>
            <p:nvPr/>
          </p:nvCxnSpPr>
          <p:spPr bwMode="auto">
            <a:xfrm flipV="1">
              <a:off x="7777349" y="3177132"/>
              <a:ext cx="863103" cy="467892"/>
            </a:xfrm>
            <a:prstGeom prst="bentConnector3">
              <a:avLst>
                <a:gd name="adj1" fmla="val 9966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479"/>
            <p:cNvSpPr txBox="1">
              <a:spLocks noChangeArrowheads="1"/>
            </p:cNvSpPr>
            <p:nvPr/>
          </p:nvSpPr>
          <p:spPr bwMode="auto">
            <a:xfrm>
              <a:off x="7835502" y="3317712"/>
              <a:ext cx="755092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顺序型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0" name="Text Box 63"/>
          <p:cNvSpPr txBox="1">
            <a:spLocks noChangeArrowheads="1"/>
          </p:cNvSpPr>
          <p:nvPr/>
        </p:nvSpPr>
        <p:spPr bwMode="auto">
          <a:xfrm>
            <a:off x="179388" y="47472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、时序部件及控制信号形成部件等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1835696" y="2463279"/>
            <a:ext cx="4920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指令地址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循环变量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放</a:t>
            </a:r>
            <a:r>
              <a:rPr lang="zh-CN" altLang="en-US" b="1" dirty="0">
                <a:latin typeface="宋体" pitchFamily="2" charset="-122"/>
              </a:rPr>
              <a:t>在寄存器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72357" y="5321361"/>
            <a:ext cx="6067996" cy="1203983"/>
            <a:chOff x="1672357" y="5321361"/>
            <a:chExt cx="6067996" cy="1203983"/>
          </a:xfrm>
        </p:grpSpPr>
        <p:sp>
          <p:nvSpPr>
            <p:cNvPr id="239" name="Rectangle 65" descr="轮廓式菱形"/>
            <p:cNvSpPr>
              <a:spLocks noChangeArrowheads="1"/>
            </p:cNvSpPr>
            <p:nvPr/>
          </p:nvSpPr>
          <p:spPr bwMode="auto">
            <a:xfrm>
              <a:off x="1979713" y="5321361"/>
              <a:ext cx="5760640" cy="10628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Text Box 66"/>
            <p:cNvSpPr txBox="1">
              <a:spLocks noChangeArrowheads="1"/>
            </p:cNvSpPr>
            <p:nvPr/>
          </p:nvSpPr>
          <p:spPr bwMode="auto">
            <a:xfrm>
              <a:off x="2150939" y="5949030"/>
              <a:ext cx="1584325" cy="3602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41" name="Line 67"/>
            <p:cNvSpPr>
              <a:spLocks noChangeShapeType="1"/>
            </p:cNvSpPr>
            <p:nvPr/>
          </p:nvSpPr>
          <p:spPr bwMode="auto">
            <a:xfrm flipH="1">
              <a:off x="5651674" y="6165946"/>
              <a:ext cx="0" cy="3593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Text Box 68"/>
            <p:cNvSpPr txBox="1">
              <a:spLocks noChangeArrowheads="1"/>
            </p:cNvSpPr>
            <p:nvPr/>
          </p:nvSpPr>
          <p:spPr bwMode="auto">
            <a:xfrm>
              <a:off x="5867821" y="6121869"/>
              <a:ext cx="360363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43" name="Text Box 69"/>
            <p:cNvSpPr txBox="1">
              <a:spLocks noChangeArrowheads="1"/>
            </p:cNvSpPr>
            <p:nvPr/>
          </p:nvSpPr>
          <p:spPr bwMode="auto">
            <a:xfrm>
              <a:off x="2150939" y="5445222"/>
              <a:ext cx="1584325" cy="3577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程序计数器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44" name="Text Box 70"/>
            <p:cNvSpPr txBox="1">
              <a:spLocks noChangeArrowheads="1"/>
            </p:cNvSpPr>
            <p:nvPr/>
          </p:nvSpPr>
          <p:spPr bwMode="auto">
            <a:xfrm>
              <a:off x="4066852" y="5664472"/>
              <a:ext cx="865188" cy="64484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45" name="Text Box 71"/>
            <p:cNvSpPr txBox="1">
              <a:spLocks noChangeArrowheads="1"/>
            </p:cNvSpPr>
            <p:nvPr/>
          </p:nvSpPr>
          <p:spPr bwMode="auto">
            <a:xfrm>
              <a:off x="5356448" y="5445222"/>
              <a:ext cx="1150938" cy="7207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控制信号形成部件</a:t>
              </a:r>
            </a:p>
          </p:txBody>
        </p:sp>
        <p:sp>
          <p:nvSpPr>
            <p:cNvPr id="246" name="Text Box 74"/>
            <p:cNvSpPr txBox="1">
              <a:spLocks noChangeArrowheads="1"/>
            </p:cNvSpPr>
            <p:nvPr/>
          </p:nvSpPr>
          <p:spPr bwMode="auto">
            <a:xfrm>
              <a:off x="6948264" y="5479924"/>
              <a:ext cx="649288" cy="6461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时序部件</a:t>
              </a:r>
            </a:p>
          </p:txBody>
        </p:sp>
        <p:sp>
          <p:nvSpPr>
            <p:cNvPr id="247" name="Line 75"/>
            <p:cNvSpPr>
              <a:spLocks noChangeShapeType="1"/>
            </p:cNvSpPr>
            <p:nvPr/>
          </p:nvSpPr>
          <p:spPr bwMode="auto">
            <a:xfrm flipH="1" flipV="1">
              <a:off x="6507386" y="5622763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6"/>
            <p:cNvSpPr>
              <a:spLocks noChangeShapeType="1"/>
            </p:cNvSpPr>
            <p:nvPr/>
          </p:nvSpPr>
          <p:spPr bwMode="auto">
            <a:xfrm flipV="1">
              <a:off x="4924152" y="5802980"/>
              <a:ext cx="43229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"/>
            <p:cNvSpPr>
              <a:spLocks noChangeShapeType="1"/>
            </p:cNvSpPr>
            <p:nvPr/>
          </p:nvSpPr>
          <p:spPr bwMode="auto">
            <a:xfrm>
              <a:off x="3735264" y="6092698"/>
              <a:ext cx="3412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"/>
            <p:cNvSpPr>
              <a:spLocks noChangeShapeType="1"/>
            </p:cNvSpPr>
            <p:nvPr/>
          </p:nvSpPr>
          <p:spPr bwMode="auto">
            <a:xfrm flipH="1">
              <a:off x="1672357" y="5733254"/>
              <a:ext cx="4785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9"/>
            <p:cNvSpPr>
              <a:spLocks noChangeShapeType="1"/>
            </p:cNvSpPr>
            <p:nvPr/>
          </p:nvSpPr>
          <p:spPr bwMode="auto">
            <a:xfrm>
              <a:off x="1672357" y="6098627"/>
              <a:ext cx="4785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4356472" y="5321361"/>
              <a:ext cx="863600" cy="30274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53" name="Text Box 83"/>
            <p:cNvSpPr txBox="1">
              <a:spLocks noChangeArrowheads="1"/>
            </p:cNvSpPr>
            <p:nvPr/>
          </p:nvSpPr>
          <p:spPr bwMode="auto">
            <a:xfrm>
              <a:off x="6659339" y="5646005"/>
              <a:ext cx="288925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 flipV="1">
              <a:off x="4932040" y="6021286"/>
              <a:ext cx="424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85"/>
            <p:cNvSpPr>
              <a:spLocks noChangeShapeType="1"/>
            </p:cNvSpPr>
            <p:nvPr/>
          </p:nvSpPr>
          <p:spPr bwMode="auto">
            <a:xfrm flipH="1">
              <a:off x="5796136" y="6167535"/>
              <a:ext cx="0" cy="3578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86"/>
            <p:cNvSpPr>
              <a:spLocks noChangeShapeType="1"/>
            </p:cNvSpPr>
            <p:nvPr/>
          </p:nvSpPr>
          <p:spPr bwMode="auto">
            <a:xfrm flipH="1">
              <a:off x="6300192" y="6165948"/>
              <a:ext cx="0" cy="359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 flipV="1">
              <a:off x="6507386" y="5949724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1672357" y="5517230"/>
              <a:ext cx="485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05895" y="5321361"/>
              <a:ext cx="0" cy="10628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5" grpId="0"/>
      <p:bldP spid="190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895E-3574-44A5-8E0F-6AF250B5688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79388" y="32849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信息的输入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输出、格式转换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键盘、鼠标、显示器、打印机、磁盘等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179388" y="4653136"/>
            <a:ext cx="8785225" cy="18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由部件、驱动器、控制器组成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部  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机、光、电、磁等部件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驱动器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传感器、控制电路等，使各部件协调工作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提供外部接口，实现传送控制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9448" y="837058"/>
            <a:ext cx="6094880" cy="2447926"/>
            <a:chOff x="637360" y="1557138"/>
            <a:chExt cx="6094880" cy="2447926"/>
          </a:xfrm>
        </p:grpSpPr>
        <p:sp>
          <p:nvSpPr>
            <p:cNvPr id="6" name="Text Box 225"/>
            <p:cNvSpPr txBox="1">
              <a:spLocks noChangeArrowheads="1"/>
            </p:cNvSpPr>
            <p:nvPr/>
          </p:nvSpPr>
          <p:spPr bwMode="auto">
            <a:xfrm>
              <a:off x="637360" y="1828817"/>
              <a:ext cx="1655763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7" name="Line 226"/>
            <p:cNvSpPr>
              <a:spLocks noChangeShapeType="1"/>
            </p:cNvSpPr>
            <p:nvPr/>
          </p:nvSpPr>
          <p:spPr bwMode="auto">
            <a:xfrm>
              <a:off x="2556817" y="1628576"/>
              <a:ext cx="0" cy="2376488"/>
            </a:xfrm>
            <a:prstGeom prst="line">
              <a:avLst/>
            </a:prstGeom>
            <a:noFill/>
            <a:ln w="15875" cmpd="sng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27"/>
            <p:cNvSpPr>
              <a:spLocks noChangeShapeType="1"/>
            </p:cNvSpPr>
            <p:nvPr/>
          </p:nvSpPr>
          <p:spPr bwMode="auto">
            <a:xfrm>
              <a:off x="3852217" y="1846063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28"/>
            <p:cNvSpPr>
              <a:spLocks noChangeShapeType="1"/>
            </p:cNvSpPr>
            <p:nvPr/>
          </p:nvSpPr>
          <p:spPr bwMode="auto">
            <a:xfrm>
              <a:off x="6444208" y="1628576"/>
              <a:ext cx="0" cy="237648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29"/>
            <p:cNvSpPr txBox="1">
              <a:spLocks noChangeArrowheads="1"/>
            </p:cNvSpPr>
            <p:nvPr/>
          </p:nvSpPr>
          <p:spPr bwMode="auto">
            <a:xfrm>
              <a:off x="4067993" y="1557138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1" name="Line 230"/>
            <p:cNvSpPr>
              <a:spLocks noChangeShapeType="1"/>
            </p:cNvSpPr>
            <p:nvPr/>
          </p:nvSpPr>
          <p:spPr bwMode="auto">
            <a:xfrm flipH="1">
              <a:off x="2556816" y="1700807"/>
              <a:ext cx="1367111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1"/>
            <p:cNvSpPr>
              <a:spLocks noChangeShapeType="1"/>
            </p:cNvSpPr>
            <p:nvPr/>
          </p:nvSpPr>
          <p:spPr bwMode="auto">
            <a:xfrm>
              <a:off x="5220642" y="1700807"/>
              <a:ext cx="1223566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6"/>
            <p:cNvSpPr>
              <a:spLocks noChangeShapeType="1"/>
            </p:cNvSpPr>
            <p:nvPr/>
          </p:nvSpPr>
          <p:spPr bwMode="auto">
            <a:xfrm>
              <a:off x="2988617" y="307002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7"/>
            <p:cNvSpPr>
              <a:spLocks noChangeShapeType="1"/>
            </p:cNvSpPr>
            <p:nvPr/>
          </p:nvSpPr>
          <p:spPr bwMode="auto">
            <a:xfrm flipH="1" flipV="1">
              <a:off x="2558405" y="285412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V="1">
              <a:off x="2988617" y="285412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9"/>
            <p:cNvSpPr>
              <a:spLocks noChangeShapeType="1"/>
            </p:cNvSpPr>
            <p:nvPr/>
          </p:nvSpPr>
          <p:spPr bwMode="auto">
            <a:xfrm>
              <a:off x="2558405" y="285412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0"/>
            <p:cNvSpPr>
              <a:spLocks noChangeShapeType="1"/>
            </p:cNvSpPr>
            <p:nvPr/>
          </p:nvSpPr>
          <p:spPr bwMode="auto">
            <a:xfrm flipV="1">
              <a:off x="2415530" y="3070026"/>
              <a:ext cx="1444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3"/>
            <p:cNvSpPr>
              <a:spLocks noChangeShapeType="1"/>
            </p:cNvSpPr>
            <p:nvPr/>
          </p:nvSpPr>
          <p:spPr bwMode="auto">
            <a:xfrm flipV="1">
              <a:off x="3420417" y="3357363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4"/>
            <p:cNvSpPr>
              <a:spLocks noChangeShapeType="1"/>
            </p:cNvSpPr>
            <p:nvPr/>
          </p:nvSpPr>
          <p:spPr bwMode="auto">
            <a:xfrm flipH="1" flipV="1">
              <a:off x="2988617" y="3143051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5"/>
            <p:cNvSpPr>
              <a:spLocks noChangeShapeType="1"/>
            </p:cNvSpPr>
            <p:nvPr/>
          </p:nvSpPr>
          <p:spPr bwMode="auto">
            <a:xfrm flipV="1">
              <a:off x="3420417" y="3143051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6"/>
            <p:cNvSpPr>
              <a:spLocks noChangeShapeType="1"/>
            </p:cNvSpPr>
            <p:nvPr/>
          </p:nvSpPr>
          <p:spPr bwMode="auto">
            <a:xfrm flipV="1">
              <a:off x="2988617" y="3141463"/>
              <a:ext cx="43180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7"/>
            <p:cNvSpPr>
              <a:spLocks noChangeShapeType="1"/>
            </p:cNvSpPr>
            <p:nvPr/>
          </p:nvSpPr>
          <p:spPr bwMode="auto">
            <a:xfrm flipV="1">
              <a:off x="2412355" y="3357363"/>
              <a:ext cx="5762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8"/>
            <p:cNvSpPr>
              <a:spLocks noChangeShapeType="1"/>
            </p:cNvSpPr>
            <p:nvPr/>
          </p:nvSpPr>
          <p:spPr bwMode="auto">
            <a:xfrm flipH="1" flipV="1">
              <a:off x="3420417" y="343038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9"/>
            <p:cNvSpPr>
              <a:spLocks noChangeShapeType="1"/>
            </p:cNvSpPr>
            <p:nvPr/>
          </p:nvSpPr>
          <p:spPr bwMode="auto">
            <a:xfrm>
              <a:off x="3420417" y="3430388"/>
              <a:ext cx="4318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0"/>
            <p:cNvSpPr>
              <a:spLocks noChangeShapeType="1"/>
            </p:cNvSpPr>
            <p:nvPr/>
          </p:nvSpPr>
          <p:spPr bwMode="auto">
            <a:xfrm flipV="1">
              <a:off x="2412355" y="3646288"/>
              <a:ext cx="10080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1"/>
            <p:cNvSpPr>
              <a:spLocks noChangeShapeType="1"/>
            </p:cNvSpPr>
            <p:nvPr/>
          </p:nvSpPr>
          <p:spPr bwMode="auto">
            <a:xfrm>
              <a:off x="2267892" y="2709663"/>
              <a:ext cx="2880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2"/>
            <p:cNvSpPr>
              <a:spLocks noChangeShapeType="1"/>
            </p:cNvSpPr>
            <p:nvPr/>
          </p:nvSpPr>
          <p:spPr bwMode="auto">
            <a:xfrm>
              <a:off x="2269480" y="2420738"/>
              <a:ext cx="158750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3"/>
            <p:cNvSpPr>
              <a:spLocks noChangeShapeType="1"/>
            </p:cNvSpPr>
            <p:nvPr/>
          </p:nvSpPr>
          <p:spPr bwMode="auto">
            <a:xfrm>
              <a:off x="2267892" y="2133401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4"/>
            <p:cNvSpPr>
              <a:spLocks noChangeShapeType="1"/>
            </p:cNvSpPr>
            <p:nvPr/>
          </p:nvSpPr>
          <p:spPr bwMode="auto">
            <a:xfrm flipH="1" flipV="1">
              <a:off x="2556817" y="191750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5"/>
            <p:cNvSpPr>
              <a:spLocks noChangeShapeType="1"/>
            </p:cNvSpPr>
            <p:nvPr/>
          </p:nvSpPr>
          <p:spPr bwMode="auto">
            <a:xfrm flipV="1">
              <a:off x="3852217" y="2133401"/>
              <a:ext cx="2593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6"/>
            <p:cNvSpPr>
              <a:spLocks noChangeShapeType="1"/>
            </p:cNvSpPr>
            <p:nvPr/>
          </p:nvSpPr>
          <p:spPr bwMode="auto">
            <a:xfrm flipH="1" flipV="1">
              <a:off x="3852217" y="191750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7"/>
            <p:cNvSpPr>
              <a:spLocks noChangeShapeType="1"/>
            </p:cNvSpPr>
            <p:nvPr/>
          </p:nvSpPr>
          <p:spPr bwMode="auto">
            <a:xfrm>
              <a:off x="2556817" y="191750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 flipH="1" flipV="1">
              <a:off x="5148361" y="2493763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59"/>
            <p:cNvSpPr>
              <a:spLocks noChangeShapeType="1"/>
            </p:cNvSpPr>
            <p:nvPr/>
          </p:nvSpPr>
          <p:spPr bwMode="auto">
            <a:xfrm flipV="1">
              <a:off x="6445349" y="2709663"/>
              <a:ext cx="286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60"/>
            <p:cNvSpPr>
              <a:spLocks noChangeShapeType="1"/>
            </p:cNvSpPr>
            <p:nvPr/>
          </p:nvSpPr>
          <p:spPr bwMode="auto">
            <a:xfrm>
              <a:off x="5148361" y="2493763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61"/>
            <p:cNvSpPr>
              <a:spLocks noChangeShapeType="1"/>
            </p:cNvSpPr>
            <p:nvPr/>
          </p:nvSpPr>
          <p:spPr bwMode="auto">
            <a:xfrm flipH="1" flipV="1">
              <a:off x="6445349" y="249376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83"/>
            <p:cNvSpPr>
              <a:spLocks noChangeShapeType="1"/>
            </p:cNvSpPr>
            <p:nvPr/>
          </p:nvSpPr>
          <p:spPr bwMode="auto">
            <a:xfrm flipV="1">
              <a:off x="3852217" y="343038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4"/>
            <p:cNvSpPr>
              <a:spLocks noChangeShapeType="1"/>
            </p:cNvSpPr>
            <p:nvPr/>
          </p:nvSpPr>
          <p:spPr bwMode="auto">
            <a:xfrm>
              <a:off x="4285605" y="307002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5"/>
            <p:cNvSpPr>
              <a:spLocks noChangeShapeType="1"/>
            </p:cNvSpPr>
            <p:nvPr/>
          </p:nvSpPr>
          <p:spPr bwMode="auto">
            <a:xfrm flipH="1" flipV="1">
              <a:off x="3855392" y="285412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6"/>
            <p:cNvSpPr>
              <a:spLocks noChangeShapeType="1"/>
            </p:cNvSpPr>
            <p:nvPr/>
          </p:nvSpPr>
          <p:spPr bwMode="auto">
            <a:xfrm flipV="1">
              <a:off x="4285605" y="285412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87"/>
            <p:cNvSpPr>
              <a:spLocks noChangeShapeType="1"/>
            </p:cNvSpPr>
            <p:nvPr/>
          </p:nvSpPr>
          <p:spPr bwMode="auto">
            <a:xfrm>
              <a:off x="3855392" y="285412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8"/>
            <p:cNvSpPr>
              <a:spLocks noChangeShapeType="1"/>
            </p:cNvSpPr>
            <p:nvPr/>
          </p:nvSpPr>
          <p:spPr bwMode="auto">
            <a:xfrm>
              <a:off x="4717405" y="3357363"/>
              <a:ext cx="86355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9"/>
            <p:cNvSpPr>
              <a:spLocks noChangeShapeType="1"/>
            </p:cNvSpPr>
            <p:nvPr/>
          </p:nvSpPr>
          <p:spPr bwMode="auto">
            <a:xfrm flipH="1" flipV="1">
              <a:off x="4287192" y="314146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90"/>
            <p:cNvSpPr>
              <a:spLocks noChangeShapeType="1"/>
            </p:cNvSpPr>
            <p:nvPr/>
          </p:nvSpPr>
          <p:spPr bwMode="auto">
            <a:xfrm flipV="1">
              <a:off x="4717405" y="314146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1"/>
            <p:cNvSpPr>
              <a:spLocks noChangeShapeType="1"/>
            </p:cNvSpPr>
            <p:nvPr/>
          </p:nvSpPr>
          <p:spPr bwMode="auto">
            <a:xfrm>
              <a:off x="4287192" y="314146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93"/>
            <p:cNvSpPr>
              <a:spLocks noChangeShapeType="1"/>
            </p:cNvSpPr>
            <p:nvPr/>
          </p:nvSpPr>
          <p:spPr bwMode="auto">
            <a:xfrm flipH="1" flipV="1">
              <a:off x="4718992" y="343038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95"/>
            <p:cNvSpPr>
              <a:spLocks noChangeShapeType="1"/>
            </p:cNvSpPr>
            <p:nvPr/>
          </p:nvSpPr>
          <p:spPr bwMode="auto">
            <a:xfrm>
              <a:off x="4718992" y="343038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96"/>
            <p:cNvSpPr>
              <a:spLocks noChangeShapeType="1"/>
            </p:cNvSpPr>
            <p:nvPr/>
          </p:nvSpPr>
          <p:spPr bwMode="auto">
            <a:xfrm flipV="1">
              <a:off x="3852217" y="364628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99"/>
            <p:cNvSpPr>
              <a:spLocks noChangeShapeType="1"/>
            </p:cNvSpPr>
            <p:nvPr/>
          </p:nvSpPr>
          <p:spPr bwMode="auto">
            <a:xfrm flipH="1" flipV="1">
              <a:off x="6445349" y="191750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00"/>
            <p:cNvSpPr>
              <a:spLocks noChangeShapeType="1"/>
            </p:cNvSpPr>
            <p:nvPr/>
          </p:nvSpPr>
          <p:spPr bwMode="auto">
            <a:xfrm>
              <a:off x="6445349" y="1917501"/>
              <a:ext cx="286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58"/>
            <p:cNvSpPr>
              <a:spLocks noChangeShapeType="1"/>
            </p:cNvSpPr>
            <p:nvPr/>
          </p:nvSpPr>
          <p:spPr bwMode="auto">
            <a:xfrm flipH="1" flipV="1">
              <a:off x="3852217" y="2204988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9"/>
            <p:cNvSpPr>
              <a:spLocks noChangeShapeType="1"/>
            </p:cNvSpPr>
            <p:nvPr/>
          </p:nvSpPr>
          <p:spPr bwMode="auto">
            <a:xfrm flipV="1">
              <a:off x="5149205" y="2420738"/>
              <a:ext cx="1583035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0"/>
            <p:cNvSpPr>
              <a:spLocks noChangeShapeType="1"/>
            </p:cNvSpPr>
            <p:nvPr/>
          </p:nvSpPr>
          <p:spPr bwMode="auto">
            <a:xfrm>
              <a:off x="3852217" y="2204988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61"/>
            <p:cNvSpPr>
              <a:spLocks noChangeShapeType="1"/>
            </p:cNvSpPr>
            <p:nvPr/>
          </p:nvSpPr>
          <p:spPr bwMode="auto">
            <a:xfrm flipH="1" flipV="1">
              <a:off x="5149205" y="22049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41"/>
            <p:cNvSpPr>
              <a:spLocks noChangeShapeType="1"/>
            </p:cNvSpPr>
            <p:nvPr/>
          </p:nvSpPr>
          <p:spPr bwMode="auto">
            <a:xfrm>
              <a:off x="6445349" y="2852936"/>
              <a:ext cx="286891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 flipH="1" flipV="1">
              <a:off x="6445349" y="285293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83"/>
            <p:cNvSpPr>
              <a:spLocks noChangeShapeType="1"/>
            </p:cNvSpPr>
            <p:nvPr/>
          </p:nvSpPr>
          <p:spPr bwMode="auto">
            <a:xfrm flipV="1">
              <a:off x="5148361" y="342919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84"/>
            <p:cNvSpPr>
              <a:spLocks noChangeShapeType="1"/>
            </p:cNvSpPr>
            <p:nvPr/>
          </p:nvSpPr>
          <p:spPr bwMode="auto">
            <a:xfrm>
              <a:off x="5581749" y="306883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85"/>
            <p:cNvSpPr>
              <a:spLocks noChangeShapeType="1"/>
            </p:cNvSpPr>
            <p:nvPr/>
          </p:nvSpPr>
          <p:spPr bwMode="auto">
            <a:xfrm flipH="1" flipV="1">
              <a:off x="5151536" y="285293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6"/>
            <p:cNvSpPr>
              <a:spLocks noChangeShapeType="1"/>
            </p:cNvSpPr>
            <p:nvPr/>
          </p:nvSpPr>
          <p:spPr bwMode="auto">
            <a:xfrm flipV="1">
              <a:off x="5581749" y="285293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7"/>
            <p:cNvSpPr>
              <a:spLocks noChangeShapeType="1"/>
            </p:cNvSpPr>
            <p:nvPr/>
          </p:nvSpPr>
          <p:spPr bwMode="auto">
            <a:xfrm>
              <a:off x="5151536" y="285293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88"/>
            <p:cNvSpPr>
              <a:spLocks noChangeShapeType="1"/>
            </p:cNvSpPr>
            <p:nvPr/>
          </p:nvSpPr>
          <p:spPr bwMode="auto">
            <a:xfrm>
              <a:off x="6013549" y="3356173"/>
              <a:ext cx="718691" cy="277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9"/>
            <p:cNvSpPr>
              <a:spLocks noChangeShapeType="1"/>
            </p:cNvSpPr>
            <p:nvPr/>
          </p:nvSpPr>
          <p:spPr bwMode="auto">
            <a:xfrm flipH="1" flipV="1">
              <a:off x="5583336" y="314027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0"/>
            <p:cNvSpPr>
              <a:spLocks noChangeShapeType="1"/>
            </p:cNvSpPr>
            <p:nvPr/>
          </p:nvSpPr>
          <p:spPr bwMode="auto">
            <a:xfrm flipV="1">
              <a:off x="6013549" y="314027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1"/>
            <p:cNvSpPr>
              <a:spLocks noChangeShapeType="1"/>
            </p:cNvSpPr>
            <p:nvPr/>
          </p:nvSpPr>
          <p:spPr bwMode="auto">
            <a:xfrm>
              <a:off x="5583336" y="314027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92"/>
            <p:cNvSpPr>
              <a:spLocks noChangeShapeType="1"/>
            </p:cNvSpPr>
            <p:nvPr/>
          </p:nvSpPr>
          <p:spPr bwMode="auto">
            <a:xfrm>
              <a:off x="6445349" y="3645098"/>
              <a:ext cx="286891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93"/>
            <p:cNvSpPr>
              <a:spLocks noChangeShapeType="1"/>
            </p:cNvSpPr>
            <p:nvPr/>
          </p:nvSpPr>
          <p:spPr bwMode="auto">
            <a:xfrm flipH="1" flipV="1">
              <a:off x="6015136" y="342919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94"/>
            <p:cNvSpPr>
              <a:spLocks noChangeShapeType="1"/>
            </p:cNvSpPr>
            <p:nvPr/>
          </p:nvSpPr>
          <p:spPr bwMode="auto">
            <a:xfrm flipV="1">
              <a:off x="6445349" y="342919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95"/>
            <p:cNvSpPr>
              <a:spLocks noChangeShapeType="1"/>
            </p:cNvSpPr>
            <p:nvPr/>
          </p:nvSpPr>
          <p:spPr bwMode="auto">
            <a:xfrm>
              <a:off x="6015136" y="342919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96"/>
            <p:cNvSpPr>
              <a:spLocks noChangeShapeType="1"/>
            </p:cNvSpPr>
            <p:nvPr/>
          </p:nvSpPr>
          <p:spPr bwMode="auto">
            <a:xfrm flipV="1">
              <a:off x="5148361" y="364509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7"/>
            <p:cNvSpPr>
              <a:spLocks noChangeShapeType="1"/>
            </p:cNvSpPr>
            <p:nvPr/>
          </p:nvSpPr>
          <p:spPr bwMode="auto">
            <a:xfrm>
              <a:off x="5148064" y="1844824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32"/>
            <p:cNvSpPr>
              <a:spLocks noChangeShapeType="1"/>
            </p:cNvSpPr>
            <p:nvPr/>
          </p:nvSpPr>
          <p:spPr bwMode="auto">
            <a:xfrm flipH="1" flipV="1">
              <a:off x="25582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3"/>
            <p:cNvSpPr>
              <a:spLocks noChangeShapeType="1"/>
            </p:cNvSpPr>
            <p:nvPr/>
          </p:nvSpPr>
          <p:spPr bwMode="auto">
            <a:xfrm flipV="1">
              <a:off x="27725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4"/>
            <p:cNvSpPr>
              <a:spLocks noChangeShapeType="1"/>
            </p:cNvSpPr>
            <p:nvPr/>
          </p:nvSpPr>
          <p:spPr bwMode="auto">
            <a:xfrm flipV="1">
              <a:off x="25582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62"/>
            <p:cNvSpPr>
              <a:spLocks noChangeShapeType="1"/>
            </p:cNvSpPr>
            <p:nvPr/>
          </p:nvSpPr>
          <p:spPr bwMode="auto">
            <a:xfrm flipV="1">
              <a:off x="27725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3"/>
            <p:cNvSpPr>
              <a:spLocks noChangeShapeType="1"/>
            </p:cNvSpPr>
            <p:nvPr/>
          </p:nvSpPr>
          <p:spPr bwMode="auto">
            <a:xfrm flipH="1" flipV="1">
              <a:off x="29900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64"/>
            <p:cNvSpPr>
              <a:spLocks noChangeShapeType="1"/>
            </p:cNvSpPr>
            <p:nvPr/>
          </p:nvSpPr>
          <p:spPr bwMode="auto">
            <a:xfrm flipV="1">
              <a:off x="32043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5"/>
            <p:cNvSpPr>
              <a:spLocks noChangeShapeType="1"/>
            </p:cNvSpPr>
            <p:nvPr/>
          </p:nvSpPr>
          <p:spPr bwMode="auto">
            <a:xfrm flipV="1">
              <a:off x="29900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66"/>
            <p:cNvSpPr>
              <a:spLocks noChangeShapeType="1"/>
            </p:cNvSpPr>
            <p:nvPr/>
          </p:nvSpPr>
          <p:spPr bwMode="auto">
            <a:xfrm flipV="1">
              <a:off x="32043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7"/>
            <p:cNvSpPr>
              <a:spLocks noChangeShapeType="1"/>
            </p:cNvSpPr>
            <p:nvPr/>
          </p:nvSpPr>
          <p:spPr bwMode="auto">
            <a:xfrm flipH="1" flipV="1">
              <a:off x="34218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68"/>
            <p:cNvSpPr>
              <a:spLocks noChangeShapeType="1"/>
            </p:cNvSpPr>
            <p:nvPr/>
          </p:nvSpPr>
          <p:spPr bwMode="auto">
            <a:xfrm flipV="1">
              <a:off x="36361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69"/>
            <p:cNvSpPr>
              <a:spLocks noChangeShapeType="1"/>
            </p:cNvSpPr>
            <p:nvPr/>
          </p:nvSpPr>
          <p:spPr bwMode="auto">
            <a:xfrm flipV="1">
              <a:off x="34218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0"/>
            <p:cNvSpPr>
              <a:spLocks noChangeShapeType="1"/>
            </p:cNvSpPr>
            <p:nvPr/>
          </p:nvSpPr>
          <p:spPr bwMode="auto">
            <a:xfrm flipV="1">
              <a:off x="3637782" y="39408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1"/>
            <p:cNvSpPr>
              <a:spLocks noChangeShapeType="1"/>
            </p:cNvSpPr>
            <p:nvPr/>
          </p:nvSpPr>
          <p:spPr bwMode="auto">
            <a:xfrm flipH="1" flipV="1">
              <a:off x="38536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2"/>
            <p:cNvSpPr>
              <a:spLocks noChangeShapeType="1"/>
            </p:cNvSpPr>
            <p:nvPr/>
          </p:nvSpPr>
          <p:spPr bwMode="auto">
            <a:xfrm flipV="1">
              <a:off x="40679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73"/>
            <p:cNvSpPr>
              <a:spLocks noChangeShapeType="1"/>
            </p:cNvSpPr>
            <p:nvPr/>
          </p:nvSpPr>
          <p:spPr bwMode="auto">
            <a:xfrm flipV="1">
              <a:off x="38536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74"/>
            <p:cNvSpPr>
              <a:spLocks noChangeShapeType="1"/>
            </p:cNvSpPr>
            <p:nvPr/>
          </p:nvSpPr>
          <p:spPr bwMode="auto">
            <a:xfrm flipV="1">
              <a:off x="40679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75"/>
            <p:cNvSpPr>
              <a:spLocks noChangeShapeType="1"/>
            </p:cNvSpPr>
            <p:nvPr/>
          </p:nvSpPr>
          <p:spPr bwMode="auto">
            <a:xfrm flipH="1" flipV="1">
              <a:off x="4287069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76"/>
            <p:cNvSpPr>
              <a:spLocks noChangeShapeType="1"/>
            </p:cNvSpPr>
            <p:nvPr/>
          </p:nvSpPr>
          <p:spPr bwMode="auto">
            <a:xfrm flipV="1">
              <a:off x="4501382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77"/>
            <p:cNvSpPr>
              <a:spLocks noChangeShapeType="1"/>
            </p:cNvSpPr>
            <p:nvPr/>
          </p:nvSpPr>
          <p:spPr bwMode="auto">
            <a:xfrm flipV="1">
              <a:off x="4287069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V="1">
              <a:off x="4502969" y="39408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4718869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V="1">
              <a:off x="4933182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1"/>
            <p:cNvSpPr>
              <a:spLocks noChangeShapeType="1"/>
            </p:cNvSpPr>
            <p:nvPr/>
          </p:nvSpPr>
          <p:spPr bwMode="auto">
            <a:xfrm flipV="1">
              <a:off x="4718869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2"/>
            <p:cNvSpPr>
              <a:spLocks noChangeShapeType="1"/>
            </p:cNvSpPr>
            <p:nvPr/>
          </p:nvSpPr>
          <p:spPr bwMode="auto">
            <a:xfrm flipV="1">
              <a:off x="2415530" y="3942457"/>
              <a:ext cx="141165" cy="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305"/>
            <p:cNvSpPr txBox="1">
              <a:spLocks noChangeArrowheads="1"/>
            </p:cNvSpPr>
            <p:nvPr/>
          </p:nvSpPr>
          <p:spPr bwMode="auto">
            <a:xfrm>
              <a:off x="683568" y="3645024"/>
              <a:ext cx="16573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主时钟信号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99" name="Line 266"/>
            <p:cNvSpPr>
              <a:spLocks noChangeShapeType="1"/>
            </p:cNvSpPr>
            <p:nvPr/>
          </p:nvSpPr>
          <p:spPr bwMode="auto">
            <a:xfrm flipV="1">
              <a:off x="4931444" y="393960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7"/>
            <p:cNvSpPr>
              <a:spLocks noChangeShapeType="1"/>
            </p:cNvSpPr>
            <p:nvPr/>
          </p:nvSpPr>
          <p:spPr bwMode="auto">
            <a:xfrm flipH="1" flipV="1">
              <a:off x="5148932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8"/>
            <p:cNvSpPr>
              <a:spLocks noChangeShapeType="1"/>
            </p:cNvSpPr>
            <p:nvPr/>
          </p:nvSpPr>
          <p:spPr bwMode="auto">
            <a:xfrm flipV="1">
              <a:off x="5363244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9"/>
            <p:cNvSpPr>
              <a:spLocks noChangeShapeType="1"/>
            </p:cNvSpPr>
            <p:nvPr/>
          </p:nvSpPr>
          <p:spPr bwMode="auto">
            <a:xfrm flipV="1">
              <a:off x="5148932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0"/>
            <p:cNvSpPr>
              <a:spLocks noChangeShapeType="1"/>
            </p:cNvSpPr>
            <p:nvPr/>
          </p:nvSpPr>
          <p:spPr bwMode="auto">
            <a:xfrm flipV="1">
              <a:off x="5364832" y="39396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71"/>
            <p:cNvSpPr>
              <a:spLocks noChangeShapeType="1"/>
            </p:cNvSpPr>
            <p:nvPr/>
          </p:nvSpPr>
          <p:spPr bwMode="auto">
            <a:xfrm flipH="1" flipV="1">
              <a:off x="5580732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72"/>
            <p:cNvSpPr>
              <a:spLocks noChangeShapeType="1"/>
            </p:cNvSpPr>
            <p:nvPr/>
          </p:nvSpPr>
          <p:spPr bwMode="auto">
            <a:xfrm flipV="1">
              <a:off x="5795044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73"/>
            <p:cNvSpPr>
              <a:spLocks noChangeShapeType="1"/>
            </p:cNvSpPr>
            <p:nvPr/>
          </p:nvSpPr>
          <p:spPr bwMode="auto">
            <a:xfrm flipV="1">
              <a:off x="5580732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74"/>
            <p:cNvSpPr>
              <a:spLocks noChangeShapeType="1"/>
            </p:cNvSpPr>
            <p:nvPr/>
          </p:nvSpPr>
          <p:spPr bwMode="auto">
            <a:xfrm flipV="1">
              <a:off x="5795044" y="393960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75"/>
            <p:cNvSpPr>
              <a:spLocks noChangeShapeType="1"/>
            </p:cNvSpPr>
            <p:nvPr/>
          </p:nvSpPr>
          <p:spPr bwMode="auto">
            <a:xfrm flipH="1" flipV="1">
              <a:off x="6014119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6"/>
            <p:cNvSpPr>
              <a:spLocks noChangeShapeType="1"/>
            </p:cNvSpPr>
            <p:nvPr/>
          </p:nvSpPr>
          <p:spPr bwMode="auto">
            <a:xfrm flipV="1">
              <a:off x="6228432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7"/>
            <p:cNvSpPr>
              <a:spLocks noChangeShapeType="1"/>
            </p:cNvSpPr>
            <p:nvPr/>
          </p:nvSpPr>
          <p:spPr bwMode="auto">
            <a:xfrm flipV="1">
              <a:off x="6014119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8"/>
            <p:cNvSpPr>
              <a:spLocks noChangeShapeType="1"/>
            </p:cNvSpPr>
            <p:nvPr/>
          </p:nvSpPr>
          <p:spPr bwMode="auto">
            <a:xfrm flipV="1">
              <a:off x="6230019" y="39396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79"/>
            <p:cNvSpPr>
              <a:spLocks noChangeShapeType="1"/>
            </p:cNvSpPr>
            <p:nvPr/>
          </p:nvSpPr>
          <p:spPr bwMode="auto">
            <a:xfrm flipH="1" flipV="1">
              <a:off x="6445919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81"/>
            <p:cNvSpPr>
              <a:spLocks noChangeShapeType="1"/>
            </p:cNvSpPr>
            <p:nvPr/>
          </p:nvSpPr>
          <p:spPr bwMode="auto">
            <a:xfrm flipV="1">
              <a:off x="6445919" y="3723706"/>
              <a:ext cx="286321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Text Box 20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时序部件产生的时标信号示例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—     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类似于课程表的时标信号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15" name="AutoShape 2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179388" y="3381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部件互连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9222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*互连方式：</a:t>
            </a:r>
            <a:r>
              <a:rPr lang="zh-CN" altLang="en-US" b="1" dirty="0" smtClean="0">
                <a:latin typeface="宋体" pitchFamily="2" charset="-122"/>
              </a:rPr>
              <a:t>总线方式、点点方式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又称分散方式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1468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*总线：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组用于信息</a:t>
            </a:r>
            <a:r>
              <a:rPr lang="zh-CN" altLang="en-US" b="1" dirty="0" smtClean="0">
                <a:latin typeface="宋体" pitchFamily="2" charset="-122"/>
              </a:rPr>
              <a:t>传输的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b="1" dirty="0" smtClean="0">
                <a:latin typeface="宋体" pitchFamily="2" charset="-122"/>
              </a:rPr>
              <a:t>信号线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*互连特点：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23728" y="2370946"/>
            <a:ext cx="6768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可扩展性好、分时传输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同时仅</a:t>
            </a:r>
            <a:r>
              <a:rPr lang="en-US" altLang="zh-CN" sz="2000" b="1" u="sng" dirty="0" smtClean="0">
                <a:latin typeface="宋体" pitchFamily="2" charset="-122"/>
              </a:rPr>
              <a:t>1</a:t>
            </a:r>
            <a:r>
              <a:rPr lang="zh-CN" altLang="en-US" sz="2000" b="1" u="sng" dirty="0" smtClean="0">
                <a:latin typeface="宋体" pitchFamily="2" charset="-122"/>
              </a:rPr>
              <a:t>个设备</a:t>
            </a:r>
            <a:r>
              <a:rPr lang="zh-CN" altLang="en-US" sz="2000" b="1" dirty="0" smtClean="0">
                <a:latin typeface="宋体" pitchFamily="2" charset="-122"/>
              </a:rPr>
              <a:t>可发送信息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*采用总线互连的硬件结构：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连接所有设备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179388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系统总线组成：</a:t>
            </a:r>
            <a:r>
              <a:rPr lang="zh-CN" altLang="en-US" b="1" dirty="0" smtClean="0">
                <a:latin typeface="宋体" pitchFamily="2" charset="-122"/>
              </a:rPr>
              <a:t>地址总线、数据总线、控制总线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716016" y="3417530"/>
            <a:ext cx="417658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总线设备类型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主设备、从设备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4716016" y="3861048"/>
            <a:ext cx="417658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总线操作类型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发送、接收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4716015" y="4353634"/>
            <a:ext cx="424872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如何区分不同从设备？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4716016" y="4857690"/>
            <a:ext cx="417658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如何区分主存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外设？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715891" y="5865802"/>
            <a:ext cx="424884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为何要有状态线？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50" name="AutoShape 338"/>
          <p:cNvSpPr>
            <a:spLocks/>
          </p:cNvSpPr>
          <p:nvPr/>
        </p:nvSpPr>
        <p:spPr bwMode="auto">
          <a:xfrm>
            <a:off x="6660232" y="2084788"/>
            <a:ext cx="2304505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130816"/>
              <a:gd name="adj6" fmla="val -1181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>
                <a:latin typeface="宋体" pitchFamily="2" charset="-122"/>
              </a:rPr>
              <a:t>过道</a:t>
            </a:r>
            <a:r>
              <a:rPr lang="zh-CN" altLang="en-US" sz="1800" b="1" dirty="0" smtClean="0">
                <a:latin typeface="宋体" pitchFamily="2" charset="-122"/>
              </a:rPr>
              <a:t>中行走人数≤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人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388" y="3446582"/>
            <a:ext cx="4320480" cy="1892767"/>
            <a:chOff x="285388" y="3446582"/>
            <a:chExt cx="4320480" cy="1892767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115616" y="4294037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131840" y="3500289"/>
              <a:ext cx="1296988" cy="3619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323528" y="4438004"/>
              <a:ext cx="423604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3779540" y="386223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698006" y="472492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1879749" y="4150667"/>
              <a:ext cx="1108075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3131840" y="4006453"/>
              <a:ext cx="1296988" cy="2901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3779540" y="4294038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395536" y="3500289"/>
              <a:ext cx="1492299" cy="36194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323528" y="4582070"/>
              <a:ext cx="936104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USB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25116" y="5013870"/>
              <a:ext cx="93451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键盘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827584" y="486940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827584" y="4438005"/>
              <a:ext cx="0" cy="14565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1403648" y="4583658"/>
              <a:ext cx="129857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显示适配器</a:t>
              </a:r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1405236" y="5015458"/>
              <a:ext cx="1296988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显示器</a:t>
              </a: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051720" y="487099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2050987" y="4438004"/>
              <a:ext cx="0" cy="1456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3203848" y="4582070"/>
              <a:ext cx="13557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硬盘控制器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3347864" y="5015458"/>
              <a:ext cx="1152525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硬盘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3851920" y="487099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3851920" y="4439592"/>
              <a:ext cx="0" cy="14406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396553" y="4006702"/>
              <a:ext cx="1483196" cy="2873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总线接口单元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115616" y="386199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44734" y="3446582"/>
              <a:ext cx="1584176" cy="88884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102167" y="3446582"/>
              <a:ext cx="1368996" cy="88884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165708" y="4547261"/>
              <a:ext cx="1440160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365508" y="4547260"/>
              <a:ext cx="1368152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5388" y="4547260"/>
              <a:ext cx="1008112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54" grpId="0"/>
      <p:bldP spid="58" grpId="0"/>
      <p:bldP spid="59" grpId="0"/>
      <p:bldP spid="60" grpId="0"/>
      <p:bldP spid="61" grpId="0"/>
      <p:bldP spid="49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293811"/>
            <a:ext cx="8356597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掌握计算机的组成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及工作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*建立计算机的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整机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概念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*掌握计算机的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及工作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原理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*了解计算机组成的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新技术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计算机结构非课程内容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30245" y="3307896"/>
            <a:ext cx="8356597" cy="155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训练分析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与计算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能力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*理解计算</a:t>
            </a:r>
            <a:r>
              <a:rPr lang="zh-CN" altLang="en-US" b="1" dirty="0" smtClean="0">
                <a:latin typeface="宋体" pitchFamily="2" charset="-122"/>
              </a:rPr>
              <a:t>机组成的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性能分析方法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*通过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量化计算</a:t>
            </a:r>
            <a:r>
              <a:rPr lang="zh-CN" altLang="en-US" b="1" dirty="0">
                <a:latin typeface="宋体" pitchFamily="2" charset="-122"/>
              </a:rPr>
              <a:t>，加深对</a:t>
            </a:r>
            <a:r>
              <a:rPr lang="zh-CN" altLang="en-US" b="1" dirty="0" smtClean="0">
                <a:latin typeface="宋体" pitchFamily="2" charset="-122"/>
              </a:rPr>
              <a:t>组成及工作原理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理解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30245" y="4857760"/>
            <a:ext cx="8356597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培养设计与开发能力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*通过</a:t>
            </a:r>
            <a:r>
              <a:rPr lang="zh-CN" altLang="en-US" b="1" dirty="0">
                <a:latin typeface="宋体" pitchFamily="2" charset="-122"/>
              </a:rPr>
              <a:t>实验，</a:t>
            </a:r>
            <a:r>
              <a:rPr lang="zh-CN" altLang="en-US" b="1" dirty="0" smtClean="0">
                <a:latin typeface="宋体" pitchFamily="2" charset="-122"/>
              </a:rPr>
              <a:t>培养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逻辑设计</a:t>
            </a:r>
            <a:r>
              <a:rPr lang="zh-CN" altLang="en-US" b="1" dirty="0" smtClean="0">
                <a:latin typeface="宋体" pitchFamily="2" charset="-122"/>
              </a:rPr>
              <a:t>及应用开发能力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528" y="571480"/>
            <a:ext cx="8568952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课程目标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、总线传输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*传输类型：</a:t>
            </a:r>
            <a:r>
              <a:rPr lang="zh-CN" altLang="en-US" b="1" dirty="0" smtClean="0">
                <a:latin typeface="宋体" pitchFamily="2" charset="-122"/>
              </a:rPr>
              <a:t>读、写</a:t>
            </a:r>
            <a:r>
              <a:rPr lang="zh-CN" altLang="en-US" b="1" dirty="0" smtClean="0">
                <a:latin typeface="宋体" pitchFamily="2" charset="-122"/>
              </a:rPr>
              <a:t>，或者包括输入</a:t>
            </a:r>
            <a:r>
              <a:rPr lang="zh-CN" altLang="en-US" b="1" dirty="0" smtClean="0">
                <a:latin typeface="宋体" pitchFamily="2" charset="-122"/>
              </a:rPr>
              <a:t>、输出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相对于</a:t>
            </a:r>
            <a:r>
              <a:rPr lang="zh-CN" altLang="en-US" sz="1800" b="1" u="sng" dirty="0" smtClean="0">
                <a:solidFill>
                  <a:srgbClr val="FF3399"/>
                </a:solidFill>
                <a:latin typeface="宋体" pitchFamily="2" charset="-122"/>
              </a:rPr>
              <a:t>主设备</a:t>
            </a:r>
            <a:r>
              <a:rPr lang="zh-CN" altLang="en-US" sz="1800" b="1" dirty="0" smtClean="0">
                <a:latin typeface="宋体" pitchFamily="2" charset="-122"/>
              </a:rPr>
              <a:t>而言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*传输过程：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个步骤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主设备发出地址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命令，从设备判断、响应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⑵数据期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zh-CN" altLang="en-US" b="1" dirty="0" smtClean="0">
                <a:latin typeface="宋体" pitchFamily="2" charset="-122"/>
              </a:rPr>
              <a:t>命令交换数据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读时从→</a:t>
            </a:r>
            <a:r>
              <a:rPr lang="zh-CN" altLang="en-US" b="1" dirty="0">
                <a:latin typeface="宋体" pitchFamily="2" charset="-122"/>
              </a:rPr>
              <a:t>主、</a:t>
            </a:r>
            <a:r>
              <a:rPr lang="zh-CN" altLang="en-US" b="1" dirty="0" smtClean="0">
                <a:latin typeface="宋体" pitchFamily="2" charset="-122"/>
              </a:rPr>
              <a:t>写时主→从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2289" y="2783196"/>
            <a:ext cx="3249711" cy="1725924"/>
            <a:chOff x="673522" y="3143236"/>
            <a:chExt cx="3249711" cy="1725924"/>
          </a:xfrm>
        </p:grpSpPr>
        <p:sp>
          <p:nvSpPr>
            <p:cNvPr id="6" name="Line 601"/>
            <p:cNvSpPr>
              <a:spLocks noChangeShapeType="1"/>
            </p:cNvSpPr>
            <p:nvPr/>
          </p:nvSpPr>
          <p:spPr bwMode="auto">
            <a:xfrm flipV="1">
              <a:off x="1619672" y="3575035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2"/>
            <p:cNvSpPr>
              <a:spLocks noChangeShapeType="1"/>
            </p:cNvSpPr>
            <p:nvPr/>
          </p:nvSpPr>
          <p:spPr bwMode="auto">
            <a:xfrm flipV="1">
              <a:off x="1364298" y="3575035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03"/>
            <p:cNvSpPr txBox="1">
              <a:spLocks noChangeArrowheads="1"/>
            </p:cNvSpPr>
            <p:nvPr/>
          </p:nvSpPr>
          <p:spPr bwMode="auto">
            <a:xfrm>
              <a:off x="755576" y="3143236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10" name="Line 604"/>
            <p:cNvSpPr>
              <a:spLocks noChangeShapeType="1"/>
            </p:cNvSpPr>
            <p:nvPr/>
          </p:nvSpPr>
          <p:spPr bwMode="auto">
            <a:xfrm flipV="1">
              <a:off x="673522" y="4446880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05"/>
            <p:cNvSpPr>
              <a:spLocks noChangeShapeType="1"/>
            </p:cNvSpPr>
            <p:nvPr/>
          </p:nvSpPr>
          <p:spPr bwMode="auto">
            <a:xfrm>
              <a:off x="673523" y="4589760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6"/>
            <p:cNvSpPr>
              <a:spLocks noChangeShapeType="1"/>
            </p:cNvSpPr>
            <p:nvPr/>
          </p:nvSpPr>
          <p:spPr bwMode="auto">
            <a:xfrm>
              <a:off x="683568" y="4730476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07"/>
            <p:cNvSpPr txBox="1">
              <a:spLocks noChangeArrowheads="1"/>
            </p:cNvSpPr>
            <p:nvPr/>
          </p:nvSpPr>
          <p:spPr bwMode="auto">
            <a:xfrm>
              <a:off x="3635896" y="4291310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14" name="Text Box 608"/>
            <p:cNvSpPr txBox="1">
              <a:spLocks noChangeArrowheads="1"/>
            </p:cNvSpPr>
            <p:nvPr/>
          </p:nvSpPr>
          <p:spPr bwMode="auto">
            <a:xfrm>
              <a:off x="1835696" y="3143236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5" name="Line 609"/>
            <p:cNvSpPr>
              <a:spLocks noChangeShapeType="1"/>
            </p:cNvSpPr>
            <p:nvPr/>
          </p:nvSpPr>
          <p:spPr bwMode="auto">
            <a:xfrm>
              <a:off x="1259632" y="3575036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0"/>
            <p:cNvSpPr>
              <a:spLocks noChangeShapeType="1"/>
            </p:cNvSpPr>
            <p:nvPr/>
          </p:nvSpPr>
          <p:spPr bwMode="auto">
            <a:xfrm>
              <a:off x="828477" y="3575035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12"/>
            <p:cNvSpPr>
              <a:spLocks noChangeShapeType="1"/>
            </p:cNvSpPr>
            <p:nvPr/>
          </p:nvSpPr>
          <p:spPr bwMode="auto">
            <a:xfrm flipV="1">
              <a:off x="2555776" y="3573448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3"/>
            <p:cNvSpPr>
              <a:spLocks noChangeShapeType="1"/>
            </p:cNvSpPr>
            <p:nvPr/>
          </p:nvSpPr>
          <p:spPr bwMode="auto">
            <a:xfrm flipV="1">
              <a:off x="1907704" y="3573447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14"/>
            <p:cNvSpPr>
              <a:spLocks noChangeShapeType="1"/>
            </p:cNvSpPr>
            <p:nvPr/>
          </p:nvSpPr>
          <p:spPr bwMode="auto">
            <a:xfrm flipV="1">
              <a:off x="2123728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15"/>
            <p:cNvSpPr>
              <a:spLocks noChangeShapeType="1"/>
            </p:cNvSpPr>
            <p:nvPr/>
          </p:nvSpPr>
          <p:spPr bwMode="auto">
            <a:xfrm>
              <a:off x="2228394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16"/>
            <p:cNvSpPr txBox="1">
              <a:spLocks noChangeArrowheads="1"/>
            </p:cNvSpPr>
            <p:nvPr/>
          </p:nvSpPr>
          <p:spPr bwMode="auto">
            <a:xfrm>
              <a:off x="2915817" y="3143236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26" name="Line 620"/>
            <p:cNvSpPr>
              <a:spLocks noChangeShapeType="1"/>
            </p:cNvSpPr>
            <p:nvPr/>
          </p:nvSpPr>
          <p:spPr bwMode="auto">
            <a:xfrm flipV="1">
              <a:off x="2987825" y="3575036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1"/>
            <p:cNvSpPr>
              <a:spLocks noChangeShapeType="1"/>
            </p:cNvSpPr>
            <p:nvPr/>
          </p:nvSpPr>
          <p:spPr bwMode="auto">
            <a:xfrm flipV="1">
              <a:off x="3203849" y="3575035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2"/>
            <p:cNvSpPr>
              <a:spLocks noChangeShapeType="1"/>
            </p:cNvSpPr>
            <p:nvPr/>
          </p:nvSpPr>
          <p:spPr bwMode="auto">
            <a:xfrm>
              <a:off x="3308515" y="3575036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3"/>
            <p:cNvSpPr>
              <a:spLocks noChangeShapeType="1"/>
            </p:cNvSpPr>
            <p:nvPr/>
          </p:nvSpPr>
          <p:spPr bwMode="auto">
            <a:xfrm flipV="1">
              <a:off x="3563889" y="3575036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012866" y="3212976"/>
            <a:ext cx="1479709" cy="1162362"/>
            <a:chOff x="1363405" y="3573016"/>
            <a:chExt cx="1479709" cy="1162362"/>
          </a:xfrm>
        </p:grpSpPr>
        <p:sp>
          <p:nvSpPr>
            <p:cNvPr id="24" name="Text Box 618"/>
            <p:cNvSpPr txBox="1">
              <a:spLocks noChangeArrowheads="1"/>
            </p:cNvSpPr>
            <p:nvPr/>
          </p:nvSpPr>
          <p:spPr bwMode="auto">
            <a:xfrm>
              <a:off x="2272061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25" name="Text Box 619"/>
            <p:cNvSpPr txBox="1">
              <a:spLocks noChangeArrowheads="1"/>
            </p:cNvSpPr>
            <p:nvPr/>
          </p:nvSpPr>
          <p:spPr bwMode="auto">
            <a:xfrm>
              <a:off x="262880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54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12"/>
            <p:cNvSpPr>
              <a:spLocks noChangeShapeType="1"/>
            </p:cNvSpPr>
            <p:nvPr/>
          </p:nvSpPr>
          <p:spPr bwMode="auto">
            <a:xfrm flipV="1">
              <a:off x="2554883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5"/>
            <p:cNvSpPr>
              <a:spLocks noChangeShapeType="1"/>
            </p:cNvSpPr>
            <p:nvPr/>
          </p:nvSpPr>
          <p:spPr bwMode="auto">
            <a:xfrm>
              <a:off x="2227501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08907" y="3214564"/>
            <a:ext cx="698599" cy="1150109"/>
            <a:chOff x="560140" y="3574604"/>
            <a:chExt cx="698599" cy="1150109"/>
          </a:xfrm>
        </p:grpSpPr>
        <p:sp>
          <p:nvSpPr>
            <p:cNvPr id="17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3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10"/>
            <p:cNvSpPr>
              <a:spLocks noChangeShapeType="1"/>
            </p:cNvSpPr>
            <p:nvPr/>
          </p:nvSpPr>
          <p:spPr bwMode="auto">
            <a:xfrm>
              <a:off x="827584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54038" y="2780928"/>
            <a:ext cx="3250410" cy="1725924"/>
            <a:chOff x="4561950" y="3140968"/>
            <a:chExt cx="3250410" cy="1725924"/>
          </a:xfrm>
        </p:grpSpPr>
        <p:sp>
          <p:nvSpPr>
            <p:cNvPr id="67" name="Line 601"/>
            <p:cNvSpPr>
              <a:spLocks noChangeShapeType="1"/>
            </p:cNvSpPr>
            <p:nvPr/>
          </p:nvSpPr>
          <p:spPr bwMode="auto">
            <a:xfrm flipV="1">
              <a:off x="5436791" y="3572767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2"/>
            <p:cNvSpPr>
              <a:spLocks noChangeShapeType="1"/>
            </p:cNvSpPr>
            <p:nvPr/>
          </p:nvSpPr>
          <p:spPr bwMode="auto">
            <a:xfrm flipV="1">
              <a:off x="5181417" y="3572767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603"/>
            <p:cNvSpPr txBox="1">
              <a:spLocks noChangeArrowheads="1"/>
            </p:cNvSpPr>
            <p:nvPr/>
          </p:nvSpPr>
          <p:spPr bwMode="auto">
            <a:xfrm>
              <a:off x="4572695" y="3140968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70" name="Line 604"/>
            <p:cNvSpPr>
              <a:spLocks noChangeShapeType="1"/>
            </p:cNvSpPr>
            <p:nvPr/>
          </p:nvSpPr>
          <p:spPr bwMode="auto">
            <a:xfrm flipV="1">
              <a:off x="4561950" y="4444612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05"/>
            <p:cNvSpPr>
              <a:spLocks noChangeShapeType="1"/>
            </p:cNvSpPr>
            <p:nvPr/>
          </p:nvSpPr>
          <p:spPr bwMode="auto">
            <a:xfrm>
              <a:off x="4561951" y="4587492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06"/>
            <p:cNvSpPr>
              <a:spLocks noChangeShapeType="1"/>
            </p:cNvSpPr>
            <p:nvPr/>
          </p:nvSpPr>
          <p:spPr bwMode="auto">
            <a:xfrm>
              <a:off x="4571996" y="4728208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607"/>
            <p:cNvSpPr txBox="1">
              <a:spLocks noChangeArrowheads="1"/>
            </p:cNvSpPr>
            <p:nvPr/>
          </p:nvSpPr>
          <p:spPr bwMode="auto">
            <a:xfrm>
              <a:off x="7525023" y="4289042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74" name="Text Box 608"/>
            <p:cNvSpPr txBox="1">
              <a:spLocks noChangeArrowheads="1"/>
            </p:cNvSpPr>
            <p:nvPr/>
          </p:nvSpPr>
          <p:spPr bwMode="auto">
            <a:xfrm>
              <a:off x="5724823" y="3140968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5" name="Line 609"/>
            <p:cNvSpPr>
              <a:spLocks noChangeShapeType="1"/>
            </p:cNvSpPr>
            <p:nvPr/>
          </p:nvSpPr>
          <p:spPr bwMode="auto">
            <a:xfrm>
              <a:off x="5076751" y="3572768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10"/>
            <p:cNvSpPr>
              <a:spLocks noChangeShapeType="1"/>
            </p:cNvSpPr>
            <p:nvPr/>
          </p:nvSpPr>
          <p:spPr bwMode="auto">
            <a:xfrm>
              <a:off x="4645596" y="3572767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2"/>
            <p:cNvSpPr>
              <a:spLocks noChangeShapeType="1"/>
            </p:cNvSpPr>
            <p:nvPr/>
          </p:nvSpPr>
          <p:spPr bwMode="auto">
            <a:xfrm flipV="1">
              <a:off x="6444903" y="3571180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13"/>
            <p:cNvSpPr>
              <a:spLocks noChangeShapeType="1"/>
            </p:cNvSpPr>
            <p:nvPr/>
          </p:nvSpPr>
          <p:spPr bwMode="auto">
            <a:xfrm flipV="1">
              <a:off x="5796831" y="3571179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14"/>
            <p:cNvSpPr>
              <a:spLocks noChangeShapeType="1"/>
            </p:cNvSpPr>
            <p:nvPr/>
          </p:nvSpPr>
          <p:spPr bwMode="auto">
            <a:xfrm flipV="1">
              <a:off x="6012855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15"/>
            <p:cNvSpPr>
              <a:spLocks noChangeShapeType="1"/>
            </p:cNvSpPr>
            <p:nvPr/>
          </p:nvSpPr>
          <p:spPr bwMode="auto">
            <a:xfrm>
              <a:off x="6117521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616"/>
            <p:cNvSpPr txBox="1">
              <a:spLocks noChangeArrowheads="1"/>
            </p:cNvSpPr>
            <p:nvPr/>
          </p:nvSpPr>
          <p:spPr bwMode="auto">
            <a:xfrm>
              <a:off x="6804944" y="3140968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82" name="Line 620"/>
            <p:cNvSpPr>
              <a:spLocks noChangeShapeType="1"/>
            </p:cNvSpPr>
            <p:nvPr/>
          </p:nvSpPr>
          <p:spPr bwMode="auto">
            <a:xfrm flipV="1">
              <a:off x="6876952" y="3572768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1"/>
            <p:cNvSpPr>
              <a:spLocks noChangeShapeType="1"/>
            </p:cNvSpPr>
            <p:nvPr/>
          </p:nvSpPr>
          <p:spPr bwMode="auto">
            <a:xfrm flipV="1">
              <a:off x="7092976" y="3572767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22"/>
            <p:cNvSpPr>
              <a:spLocks noChangeShapeType="1"/>
            </p:cNvSpPr>
            <p:nvPr/>
          </p:nvSpPr>
          <p:spPr bwMode="auto">
            <a:xfrm>
              <a:off x="7197642" y="3572768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23"/>
            <p:cNvSpPr>
              <a:spLocks noChangeShapeType="1"/>
            </p:cNvSpPr>
            <p:nvPr/>
          </p:nvSpPr>
          <p:spPr bwMode="auto">
            <a:xfrm flipV="1">
              <a:off x="7453016" y="3572768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972612" y="3212976"/>
            <a:ext cx="1263684" cy="1162362"/>
            <a:chOff x="1363405" y="3573016"/>
            <a:chExt cx="1263684" cy="1162362"/>
          </a:xfrm>
        </p:grpSpPr>
        <p:sp>
          <p:nvSpPr>
            <p:cNvPr id="87" name="Text Box 618"/>
            <p:cNvSpPr txBox="1">
              <a:spLocks noChangeArrowheads="1"/>
            </p:cNvSpPr>
            <p:nvPr/>
          </p:nvSpPr>
          <p:spPr bwMode="auto">
            <a:xfrm>
              <a:off x="2343374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88" name="Text Box 619"/>
            <p:cNvSpPr txBox="1">
              <a:spLocks noChangeArrowheads="1"/>
            </p:cNvSpPr>
            <p:nvPr/>
          </p:nvSpPr>
          <p:spPr bwMode="auto">
            <a:xfrm>
              <a:off x="166548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89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12"/>
            <p:cNvSpPr>
              <a:spLocks noChangeShapeType="1"/>
            </p:cNvSpPr>
            <p:nvPr/>
          </p:nvSpPr>
          <p:spPr bwMode="auto">
            <a:xfrm flipV="1">
              <a:off x="2627089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15"/>
            <p:cNvSpPr>
              <a:spLocks noChangeShapeType="1"/>
            </p:cNvSpPr>
            <p:nvPr/>
          </p:nvSpPr>
          <p:spPr bwMode="auto">
            <a:xfrm>
              <a:off x="2299707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169544" y="3214564"/>
            <a:ext cx="698599" cy="1150109"/>
            <a:chOff x="560140" y="3574604"/>
            <a:chExt cx="698599" cy="1150109"/>
          </a:xfrm>
        </p:grpSpPr>
        <p:sp>
          <p:nvSpPr>
            <p:cNvPr id="94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95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W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10"/>
            <p:cNvSpPr>
              <a:spLocks noChangeShapeType="1"/>
            </p:cNvSpPr>
            <p:nvPr/>
          </p:nvSpPr>
          <p:spPr bwMode="auto">
            <a:xfrm>
              <a:off x="832135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890316" y="4581128"/>
            <a:ext cx="3610371" cy="1738013"/>
            <a:chOff x="323850" y="4725144"/>
            <a:chExt cx="3610371" cy="1738013"/>
          </a:xfrm>
        </p:grpSpPr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>
              <a:off x="3491880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7"/>
            <p:cNvSpPr>
              <a:spLocks noChangeShapeType="1"/>
            </p:cNvSpPr>
            <p:nvPr/>
          </p:nvSpPr>
          <p:spPr bwMode="auto">
            <a:xfrm>
              <a:off x="1763688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30"/>
            <p:cNvSpPr>
              <a:spLocks noChangeShapeType="1"/>
            </p:cNvSpPr>
            <p:nvPr/>
          </p:nvSpPr>
          <p:spPr bwMode="auto">
            <a:xfrm>
              <a:off x="1476375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31"/>
            <p:cNvSpPr>
              <a:spLocks noChangeShapeType="1"/>
            </p:cNvSpPr>
            <p:nvPr/>
          </p:nvSpPr>
          <p:spPr bwMode="auto">
            <a:xfrm flipH="1">
              <a:off x="2627784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2"/>
            <p:cNvSpPr>
              <a:spLocks noChangeShapeType="1"/>
            </p:cNvSpPr>
            <p:nvPr/>
          </p:nvSpPr>
          <p:spPr bwMode="auto">
            <a:xfrm flipH="1">
              <a:off x="3203848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33"/>
            <p:cNvSpPr>
              <a:spLocks noChangeShapeType="1"/>
            </p:cNvSpPr>
            <p:nvPr/>
          </p:nvSpPr>
          <p:spPr bwMode="auto">
            <a:xfrm>
              <a:off x="2051720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323850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1331913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 flipV="1">
              <a:off x="1331913" y="5598244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38"/>
            <p:cNvSpPr>
              <a:spLocks noChangeShapeType="1"/>
            </p:cNvSpPr>
            <p:nvPr/>
          </p:nvSpPr>
          <p:spPr bwMode="auto">
            <a:xfrm flipV="1">
              <a:off x="3347865" y="5598244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>
              <a:off x="1331640" y="6101475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4"/>
            <p:cNvSpPr>
              <a:spLocks noChangeShapeType="1"/>
            </p:cNvSpPr>
            <p:nvPr/>
          </p:nvSpPr>
          <p:spPr bwMode="auto">
            <a:xfrm flipV="1">
              <a:off x="1331913" y="5812655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3635896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57"/>
            <p:cNvSpPr>
              <a:spLocks noChangeShapeType="1"/>
            </p:cNvSpPr>
            <p:nvPr/>
          </p:nvSpPr>
          <p:spPr bwMode="auto">
            <a:xfrm flipH="1">
              <a:off x="3779912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2"/>
            <p:cNvSpPr>
              <a:spLocks noChangeShapeType="1"/>
            </p:cNvSpPr>
            <p:nvPr/>
          </p:nvSpPr>
          <p:spPr bwMode="auto">
            <a:xfrm flipH="1" flipV="1">
              <a:off x="3203848" y="581255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3"/>
            <p:cNvSpPr>
              <a:spLocks noChangeShapeType="1"/>
            </p:cNvSpPr>
            <p:nvPr/>
          </p:nvSpPr>
          <p:spPr bwMode="auto">
            <a:xfrm>
              <a:off x="3348063" y="6101477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299"/>
            <p:cNvSpPr>
              <a:spLocks noChangeArrowheads="1"/>
            </p:cNvSpPr>
            <p:nvPr/>
          </p:nvSpPr>
          <p:spPr bwMode="auto">
            <a:xfrm>
              <a:off x="1476376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0"/>
            <p:cNvSpPr txBox="1">
              <a:spLocks noChangeArrowheads="1"/>
            </p:cNvSpPr>
            <p:nvPr/>
          </p:nvSpPr>
          <p:spPr bwMode="auto">
            <a:xfrm>
              <a:off x="2267744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79" name="AutoShape 301"/>
            <p:cNvSpPr>
              <a:spLocks noChangeArrowheads="1"/>
            </p:cNvSpPr>
            <p:nvPr/>
          </p:nvSpPr>
          <p:spPr bwMode="auto">
            <a:xfrm>
              <a:off x="2627785" y="5452193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02"/>
            <p:cNvSpPr>
              <a:spLocks noChangeShapeType="1"/>
            </p:cNvSpPr>
            <p:nvPr/>
          </p:nvSpPr>
          <p:spPr bwMode="auto">
            <a:xfrm>
              <a:off x="1331913" y="645998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304"/>
            <p:cNvSpPr txBox="1">
              <a:spLocks noChangeArrowheads="1"/>
            </p:cNvSpPr>
            <p:nvPr/>
          </p:nvSpPr>
          <p:spPr bwMode="auto">
            <a:xfrm>
              <a:off x="269979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97" name="Line 243"/>
            <p:cNvSpPr>
              <a:spLocks noChangeShapeType="1"/>
            </p:cNvSpPr>
            <p:nvPr/>
          </p:nvSpPr>
          <p:spPr bwMode="auto">
            <a:xfrm>
              <a:off x="1331641" y="617194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62"/>
            <p:cNvSpPr>
              <a:spLocks noChangeShapeType="1"/>
            </p:cNvSpPr>
            <p:nvPr/>
          </p:nvSpPr>
          <p:spPr bwMode="auto">
            <a:xfrm flipH="1" flipV="1">
              <a:off x="2051521" y="617106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62"/>
            <p:cNvSpPr>
              <a:spLocks noChangeShapeType="1"/>
            </p:cNvSpPr>
            <p:nvPr/>
          </p:nvSpPr>
          <p:spPr bwMode="auto">
            <a:xfrm flipH="1" flipV="1">
              <a:off x="1907505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62"/>
            <p:cNvSpPr>
              <a:spLocks noChangeShapeType="1"/>
            </p:cNvSpPr>
            <p:nvPr/>
          </p:nvSpPr>
          <p:spPr bwMode="auto">
            <a:xfrm flipH="1" flipV="1">
              <a:off x="1331640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43"/>
            <p:cNvSpPr>
              <a:spLocks noChangeShapeType="1"/>
            </p:cNvSpPr>
            <p:nvPr/>
          </p:nvSpPr>
          <p:spPr bwMode="auto">
            <a:xfrm flipV="1">
              <a:off x="3358157" y="617195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45"/>
            <p:cNvSpPr>
              <a:spLocks noChangeShapeType="1"/>
            </p:cNvSpPr>
            <p:nvPr/>
          </p:nvSpPr>
          <p:spPr bwMode="auto">
            <a:xfrm flipV="1">
              <a:off x="3203848" y="617195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34"/>
            <p:cNvSpPr>
              <a:spLocks noChangeShapeType="1"/>
            </p:cNvSpPr>
            <p:nvPr/>
          </p:nvSpPr>
          <p:spPr bwMode="auto">
            <a:xfrm flipV="1">
              <a:off x="1765276" y="4725144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39"/>
            <p:cNvSpPr>
              <a:spLocks noChangeShapeType="1"/>
            </p:cNvSpPr>
            <p:nvPr/>
          </p:nvSpPr>
          <p:spPr bwMode="auto">
            <a:xfrm>
              <a:off x="1331913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40"/>
            <p:cNvSpPr>
              <a:spLocks noChangeShapeType="1"/>
            </p:cNvSpPr>
            <p:nvPr/>
          </p:nvSpPr>
          <p:spPr bwMode="auto">
            <a:xfrm flipH="1" flipV="1">
              <a:off x="1475656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41"/>
            <p:cNvSpPr>
              <a:spLocks noChangeShapeType="1"/>
            </p:cNvSpPr>
            <p:nvPr/>
          </p:nvSpPr>
          <p:spPr bwMode="auto">
            <a:xfrm>
              <a:off x="1475657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2"/>
            <p:cNvSpPr>
              <a:spLocks noChangeShapeType="1"/>
            </p:cNvSpPr>
            <p:nvPr/>
          </p:nvSpPr>
          <p:spPr bwMode="auto">
            <a:xfrm flipV="1">
              <a:off x="1753594" y="5018830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ShapeType="1"/>
            </p:cNvSpPr>
            <p:nvPr/>
          </p:nvSpPr>
          <p:spPr bwMode="auto">
            <a:xfrm flipV="1">
              <a:off x="2339752" y="4728319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ShapeType="1"/>
            </p:cNvSpPr>
            <p:nvPr/>
          </p:nvSpPr>
          <p:spPr bwMode="auto">
            <a:xfrm flipH="1" flipV="1">
              <a:off x="2051720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051721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58"/>
            <p:cNvSpPr>
              <a:spLocks noChangeShapeType="1"/>
            </p:cNvSpPr>
            <p:nvPr/>
          </p:nvSpPr>
          <p:spPr bwMode="auto">
            <a:xfrm>
              <a:off x="3779912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4"/>
            <p:cNvSpPr>
              <a:spLocks noChangeShapeType="1"/>
            </p:cNvSpPr>
            <p:nvPr/>
          </p:nvSpPr>
          <p:spPr bwMode="auto">
            <a:xfrm flipV="1">
              <a:off x="2915096" y="4725144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0"/>
            <p:cNvSpPr>
              <a:spLocks noChangeShapeType="1"/>
            </p:cNvSpPr>
            <p:nvPr/>
          </p:nvSpPr>
          <p:spPr bwMode="auto">
            <a:xfrm flipH="1" flipV="1">
              <a:off x="2627064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1"/>
            <p:cNvSpPr>
              <a:spLocks noChangeShapeType="1"/>
            </p:cNvSpPr>
            <p:nvPr/>
          </p:nvSpPr>
          <p:spPr bwMode="auto">
            <a:xfrm>
              <a:off x="2627065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2915096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6"/>
            <p:cNvSpPr>
              <a:spLocks noChangeShapeType="1"/>
            </p:cNvSpPr>
            <p:nvPr/>
          </p:nvSpPr>
          <p:spPr bwMode="auto">
            <a:xfrm flipH="1" flipV="1">
              <a:off x="3492747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7"/>
            <p:cNvSpPr>
              <a:spLocks noChangeShapeType="1"/>
            </p:cNvSpPr>
            <p:nvPr/>
          </p:nvSpPr>
          <p:spPr bwMode="auto">
            <a:xfrm flipH="1" flipV="1">
              <a:off x="3203128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8"/>
            <p:cNvSpPr>
              <a:spLocks noChangeShapeType="1"/>
            </p:cNvSpPr>
            <p:nvPr/>
          </p:nvSpPr>
          <p:spPr bwMode="auto">
            <a:xfrm>
              <a:off x="3203129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60"/>
            <p:cNvSpPr>
              <a:spLocks noChangeShapeType="1"/>
            </p:cNvSpPr>
            <p:nvPr/>
          </p:nvSpPr>
          <p:spPr bwMode="auto">
            <a:xfrm>
              <a:off x="2339752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 flipV="1">
              <a:off x="3483297" y="5018829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47"/>
            <p:cNvSpPr>
              <a:spLocks noChangeShapeType="1"/>
            </p:cNvSpPr>
            <p:nvPr/>
          </p:nvSpPr>
          <p:spPr bwMode="auto">
            <a:xfrm flipH="1" flipV="1">
              <a:off x="3779911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5"/>
            <p:cNvSpPr>
              <a:spLocks noChangeShapeType="1"/>
            </p:cNvSpPr>
            <p:nvPr/>
          </p:nvSpPr>
          <p:spPr bwMode="auto">
            <a:xfrm flipV="1">
              <a:off x="2041428" y="5812654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62"/>
            <p:cNvSpPr>
              <a:spLocks noChangeShapeType="1"/>
            </p:cNvSpPr>
            <p:nvPr/>
          </p:nvSpPr>
          <p:spPr bwMode="auto">
            <a:xfrm flipH="1" flipV="1">
              <a:off x="1484040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262"/>
            <p:cNvSpPr>
              <a:spLocks noChangeShapeType="1"/>
            </p:cNvSpPr>
            <p:nvPr/>
          </p:nvSpPr>
          <p:spPr bwMode="auto">
            <a:xfrm flipH="1" flipV="1">
              <a:off x="1763688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262"/>
            <p:cNvSpPr>
              <a:spLocks noChangeShapeType="1"/>
            </p:cNvSpPr>
            <p:nvPr/>
          </p:nvSpPr>
          <p:spPr bwMode="auto">
            <a:xfrm flipH="1" flipV="1">
              <a:off x="1619473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245"/>
            <p:cNvSpPr>
              <a:spLocks noChangeShapeType="1"/>
            </p:cNvSpPr>
            <p:nvPr/>
          </p:nvSpPr>
          <p:spPr bwMode="auto">
            <a:xfrm flipV="1">
              <a:off x="1907506" y="5806796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245"/>
            <p:cNvSpPr>
              <a:spLocks noChangeShapeType="1"/>
            </p:cNvSpPr>
            <p:nvPr/>
          </p:nvSpPr>
          <p:spPr bwMode="auto">
            <a:xfrm flipV="1">
              <a:off x="1753594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245"/>
            <p:cNvSpPr>
              <a:spLocks noChangeShapeType="1"/>
            </p:cNvSpPr>
            <p:nvPr/>
          </p:nvSpPr>
          <p:spPr bwMode="auto">
            <a:xfrm flipV="1">
              <a:off x="1619672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245"/>
            <p:cNvSpPr>
              <a:spLocks noChangeShapeType="1"/>
            </p:cNvSpPr>
            <p:nvPr/>
          </p:nvSpPr>
          <p:spPr bwMode="auto">
            <a:xfrm flipV="1">
              <a:off x="1465562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245"/>
            <p:cNvSpPr>
              <a:spLocks noChangeShapeType="1"/>
            </p:cNvSpPr>
            <p:nvPr/>
          </p:nvSpPr>
          <p:spPr bwMode="auto">
            <a:xfrm flipV="1">
              <a:off x="1331640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62"/>
            <p:cNvSpPr>
              <a:spLocks noChangeShapeType="1"/>
            </p:cNvSpPr>
            <p:nvPr/>
          </p:nvSpPr>
          <p:spPr bwMode="auto">
            <a:xfrm flipH="1" flipV="1">
              <a:off x="3771329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62"/>
            <p:cNvSpPr>
              <a:spLocks noChangeShapeType="1"/>
            </p:cNvSpPr>
            <p:nvPr/>
          </p:nvSpPr>
          <p:spPr bwMode="auto">
            <a:xfrm flipH="1" flipV="1">
              <a:off x="3347864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262"/>
            <p:cNvSpPr>
              <a:spLocks noChangeShapeType="1"/>
            </p:cNvSpPr>
            <p:nvPr/>
          </p:nvSpPr>
          <p:spPr bwMode="auto">
            <a:xfrm flipH="1" flipV="1">
              <a:off x="3627512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262"/>
            <p:cNvSpPr>
              <a:spLocks noChangeShapeType="1"/>
            </p:cNvSpPr>
            <p:nvPr/>
          </p:nvSpPr>
          <p:spPr bwMode="auto">
            <a:xfrm flipH="1" flipV="1">
              <a:off x="3483297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45"/>
            <p:cNvSpPr>
              <a:spLocks noChangeShapeType="1"/>
            </p:cNvSpPr>
            <p:nvPr/>
          </p:nvSpPr>
          <p:spPr bwMode="auto">
            <a:xfrm flipV="1">
              <a:off x="3769818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45"/>
            <p:cNvSpPr>
              <a:spLocks noChangeShapeType="1"/>
            </p:cNvSpPr>
            <p:nvPr/>
          </p:nvSpPr>
          <p:spPr bwMode="auto">
            <a:xfrm flipV="1">
              <a:off x="3635896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245"/>
            <p:cNvSpPr>
              <a:spLocks noChangeShapeType="1"/>
            </p:cNvSpPr>
            <p:nvPr/>
          </p:nvSpPr>
          <p:spPr bwMode="auto">
            <a:xfrm flipV="1">
              <a:off x="3481786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45"/>
            <p:cNvSpPr>
              <a:spLocks noChangeShapeType="1"/>
            </p:cNvSpPr>
            <p:nvPr/>
          </p:nvSpPr>
          <p:spPr bwMode="auto">
            <a:xfrm flipV="1">
              <a:off x="3347864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4932040" y="4581126"/>
            <a:ext cx="3610371" cy="1738015"/>
            <a:chOff x="4346005" y="4725142"/>
            <a:chExt cx="3610371" cy="1738015"/>
          </a:xfrm>
        </p:grpSpPr>
        <p:sp>
          <p:nvSpPr>
            <p:cNvPr id="400" name="Line 226"/>
            <p:cNvSpPr>
              <a:spLocks noChangeShapeType="1"/>
            </p:cNvSpPr>
            <p:nvPr/>
          </p:nvSpPr>
          <p:spPr bwMode="auto">
            <a:xfrm>
              <a:off x="7514035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27"/>
            <p:cNvSpPr>
              <a:spLocks noChangeShapeType="1"/>
            </p:cNvSpPr>
            <p:nvPr/>
          </p:nvSpPr>
          <p:spPr bwMode="auto">
            <a:xfrm>
              <a:off x="5785843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230"/>
            <p:cNvSpPr>
              <a:spLocks noChangeShapeType="1"/>
            </p:cNvSpPr>
            <p:nvPr/>
          </p:nvSpPr>
          <p:spPr bwMode="auto">
            <a:xfrm>
              <a:off x="5498530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231"/>
            <p:cNvSpPr>
              <a:spLocks noChangeShapeType="1"/>
            </p:cNvSpPr>
            <p:nvPr/>
          </p:nvSpPr>
          <p:spPr bwMode="auto">
            <a:xfrm flipH="1">
              <a:off x="6649939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232"/>
            <p:cNvSpPr>
              <a:spLocks noChangeShapeType="1"/>
            </p:cNvSpPr>
            <p:nvPr/>
          </p:nvSpPr>
          <p:spPr bwMode="auto">
            <a:xfrm flipH="1">
              <a:off x="7226003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233"/>
            <p:cNvSpPr>
              <a:spLocks noChangeShapeType="1"/>
            </p:cNvSpPr>
            <p:nvPr/>
          </p:nvSpPr>
          <p:spPr bwMode="auto">
            <a:xfrm>
              <a:off x="6073875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Text Box 235"/>
            <p:cNvSpPr txBox="1">
              <a:spLocks noChangeArrowheads="1"/>
            </p:cNvSpPr>
            <p:nvPr/>
          </p:nvSpPr>
          <p:spPr bwMode="auto">
            <a:xfrm>
              <a:off x="4346005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7" name="Line 236"/>
            <p:cNvSpPr>
              <a:spLocks noChangeShapeType="1"/>
            </p:cNvSpPr>
            <p:nvPr/>
          </p:nvSpPr>
          <p:spPr bwMode="auto">
            <a:xfrm>
              <a:off x="5354068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37"/>
            <p:cNvSpPr>
              <a:spLocks noChangeShapeType="1"/>
            </p:cNvSpPr>
            <p:nvPr/>
          </p:nvSpPr>
          <p:spPr bwMode="auto">
            <a:xfrm flipV="1">
              <a:off x="5354068" y="5598244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38"/>
            <p:cNvSpPr>
              <a:spLocks noChangeShapeType="1"/>
            </p:cNvSpPr>
            <p:nvPr/>
          </p:nvSpPr>
          <p:spPr bwMode="auto">
            <a:xfrm flipV="1">
              <a:off x="7649666" y="5598244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43"/>
            <p:cNvSpPr>
              <a:spLocks noChangeShapeType="1"/>
            </p:cNvSpPr>
            <p:nvPr/>
          </p:nvSpPr>
          <p:spPr bwMode="auto">
            <a:xfrm>
              <a:off x="5353795" y="6453334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44"/>
            <p:cNvSpPr>
              <a:spLocks noChangeShapeType="1"/>
            </p:cNvSpPr>
            <p:nvPr/>
          </p:nvSpPr>
          <p:spPr bwMode="auto">
            <a:xfrm flipV="1">
              <a:off x="5354068" y="6164514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55"/>
            <p:cNvSpPr>
              <a:spLocks noChangeShapeType="1"/>
            </p:cNvSpPr>
            <p:nvPr/>
          </p:nvSpPr>
          <p:spPr bwMode="auto">
            <a:xfrm flipV="1">
              <a:off x="7658051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257"/>
            <p:cNvSpPr>
              <a:spLocks noChangeShapeType="1"/>
            </p:cNvSpPr>
            <p:nvPr/>
          </p:nvSpPr>
          <p:spPr bwMode="auto">
            <a:xfrm flipH="1">
              <a:off x="7802067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262"/>
            <p:cNvSpPr>
              <a:spLocks noChangeShapeType="1"/>
            </p:cNvSpPr>
            <p:nvPr/>
          </p:nvSpPr>
          <p:spPr bwMode="auto">
            <a:xfrm flipH="1" flipV="1">
              <a:off x="7226003" y="616441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263"/>
            <p:cNvSpPr>
              <a:spLocks noChangeShapeType="1"/>
            </p:cNvSpPr>
            <p:nvPr/>
          </p:nvSpPr>
          <p:spPr bwMode="auto">
            <a:xfrm>
              <a:off x="7370218" y="6453336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AutoShape 299"/>
            <p:cNvSpPr>
              <a:spLocks noChangeArrowheads="1"/>
            </p:cNvSpPr>
            <p:nvPr/>
          </p:nvSpPr>
          <p:spPr bwMode="auto">
            <a:xfrm>
              <a:off x="5498531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" name="Text Box 300"/>
            <p:cNvSpPr txBox="1">
              <a:spLocks noChangeArrowheads="1"/>
            </p:cNvSpPr>
            <p:nvPr/>
          </p:nvSpPr>
          <p:spPr bwMode="auto">
            <a:xfrm>
              <a:off x="6289899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418" name="AutoShape 301"/>
            <p:cNvSpPr>
              <a:spLocks noChangeArrowheads="1"/>
            </p:cNvSpPr>
            <p:nvPr/>
          </p:nvSpPr>
          <p:spPr bwMode="auto">
            <a:xfrm>
              <a:off x="6086963" y="5452193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" name="Line 302"/>
            <p:cNvSpPr>
              <a:spLocks noChangeShapeType="1"/>
            </p:cNvSpPr>
            <p:nvPr/>
          </p:nvSpPr>
          <p:spPr bwMode="auto">
            <a:xfrm>
              <a:off x="5354068" y="609994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Text Box 304"/>
            <p:cNvSpPr txBox="1">
              <a:spLocks noChangeArrowheads="1"/>
            </p:cNvSpPr>
            <p:nvPr/>
          </p:nvSpPr>
          <p:spPr bwMode="auto">
            <a:xfrm>
              <a:off x="666023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421" name="Line 243"/>
            <p:cNvSpPr>
              <a:spLocks noChangeShapeType="1"/>
            </p:cNvSpPr>
            <p:nvPr/>
          </p:nvSpPr>
          <p:spPr bwMode="auto">
            <a:xfrm>
              <a:off x="5353796" y="581190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262"/>
            <p:cNvSpPr>
              <a:spLocks noChangeShapeType="1"/>
            </p:cNvSpPr>
            <p:nvPr/>
          </p:nvSpPr>
          <p:spPr bwMode="auto">
            <a:xfrm flipH="1" flipV="1">
              <a:off x="6073676" y="581102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262"/>
            <p:cNvSpPr>
              <a:spLocks noChangeShapeType="1"/>
            </p:cNvSpPr>
            <p:nvPr/>
          </p:nvSpPr>
          <p:spPr bwMode="auto">
            <a:xfrm flipH="1" flipV="1">
              <a:off x="5929660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262"/>
            <p:cNvSpPr>
              <a:spLocks noChangeShapeType="1"/>
            </p:cNvSpPr>
            <p:nvPr/>
          </p:nvSpPr>
          <p:spPr bwMode="auto">
            <a:xfrm flipH="1" flipV="1">
              <a:off x="5353795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243"/>
            <p:cNvSpPr>
              <a:spLocks noChangeShapeType="1"/>
            </p:cNvSpPr>
            <p:nvPr/>
          </p:nvSpPr>
          <p:spPr bwMode="auto">
            <a:xfrm flipV="1">
              <a:off x="7380312" y="581191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245"/>
            <p:cNvSpPr>
              <a:spLocks noChangeShapeType="1"/>
            </p:cNvSpPr>
            <p:nvPr/>
          </p:nvSpPr>
          <p:spPr bwMode="auto">
            <a:xfrm flipV="1">
              <a:off x="7226003" y="581191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234"/>
            <p:cNvSpPr>
              <a:spLocks noChangeShapeType="1"/>
            </p:cNvSpPr>
            <p:nvPr/>
          </p:nvSpPr>
          <p:spPr bwMode="auto">
            <a:xfrm flipV="1">
              <a:off x="5785842" y="4725142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239"/>
            <p:cNvSpPr>
              <a:spLocks noChangeShapeType="1"/>
            </p:cNvSpPr>
            <p:nvPr/>
          </p:nvSpPr>
          <p:spPr bwMode="auto">
            <a:xfrm>
              <a:off x="5354068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240"/>
            <p:cNvSpPr>
              <a:spLocks noChangeShapeType="1"/>
            </p:cNvSpPr>
            <p:nvPr/>
          </p:nvSpPr>
          <p:spPr bwMode="auto">
            <a:xfrm flipH="1" flipV="1">
              <a:off x="5497811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241"/>
            <p:cNvSpPr>
              <a:spLocks noChangeShapeType="1"/>
            </p:cNvSpPr>
            <p:nvPr/>
          </p:nvSpPr>
          <p:spPr bwMode="auto">
            <a:xfrm>
              <a:off x="5497812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242"/>
            <p:cNvSpPr>
              <a:spLocks noChangeShapeType="1"/>
            </p:cNvSpPr>
            <p:nvPr/>
          </p:nvSpPr>
          <p:spPr bwMode="auto">
            <a:xfrm flipV="1">
              <a:off x="5775750" y="5018829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246"/>
            <p:cNvSpPr>
              <a:spLocks noChangeShapeType="1"/>
            </p:cNvSpPr>
            <p:nvPr/>
          </p:nvSpPr>
          <p:spPr bwMode="auto">
            <a:xfrm flipH="1" flipV="1">
              <a:off x="6363494" y="4728318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247"/>
            <p:cNvSpPr>
              <a:spLocks noChangeShapeType="1"/>
            </p:cNvSpPr>
            <p:nvPr/>
          </p:nvSpPr>
          <p:spPr bwMode="auto">
            <a:xfrm flipH="1" flipV="1">
              <a:off x="6073875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248"/>
            <p:cNvSpPr>
              <a:spLocks noChangeShapeType="1"/>
            </p:cNvSpPr>
            <p:nvPr/>
          </p:nvSpPr>
          <p:spPr bwMode="auto">
            <a:xfrm>
              <a:off x="6073876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258"/>
            <p:cNvSpPr>
              <a:spLocks noChangeShapeType="1"/>
            </p:cNvSpPr>
            <p:nvPr/>
          </p:nvSpPr>
          <p:spPr bwMode="auto">
            <a:xfrm>
              <a:off x="780206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234"/>
            <p:cNvSpPr>
              <a:spLocks noChangeShapeType="1"/>
            </p:cNvSpPr>
            <p:nvPr/>
          </p:nvSpPr>
          <p:spPr bwMode="auto">
            <a:xfrm flipV="1">
              <a:off x="6938839" y="4725143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240"/>
            <p:cNvSpPr>
              <a:spLocks noChangeShapeType="1"/>
            </p:cNvSpPr>
            <p:nvPr/>
          </p:nvSpPr>
          <p:spPr bwMode="auto">
            <a:xfrm flipH="1" flipV="1">
              <a:off x="6649219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241"/>
            <p:cNvSpPr>
              <a:spLocks noChangeShapeType="1"/>
            </p:cNvSpPr>
            <p:nvPr/>
          </p:nvSpPr>
          <p:spPr bwMode="auto">
            <a:xfrm>
              <a:off x="6649220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242"/>
            <p:cNvSpPr>
              <a:spLocks noChangeShapeType="1"/>
            </p:cNvSpPr>
            <p:nvPr/>
          </p:nvSpPr>
          <p:spPr bwMode="auto">
            <a:xfrm flipV="1">
              <a:off x="6937251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246"/>
            <p:cNvSpPr>
              <a:spLocks noChangeShapeType="1"/>
            </p:cNvSpPr>
            <p:nvPr/>
          </p:nvSpPr>
          <p:spPr bwMode="auto">
            <a:xfrm flipH="1" flipV="1">
              <a:off x="7514902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247"/>
            <p:cNvSpPr>
              <a:spLocks noChangeShapeType="1"/>
            </p:cNvSpPr>
            <p:nvPr/>
          </p:nvSpPr>
          <p:spPr bwMode="auto">
            <a:xfrm flipH="1" flipV="1">
              <a:off x="7225283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248"/>
            <p:cNvSpPr>
              <a:spLocks noChangeShapeType="1"/>
            </p:cNvSpPr>
            <p:nvPr/>
          </p:nvSpPr>
          <p:spPr bwMode="auto">
            <a:xfrm>
              <a:off x="7225284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260"/>
            <p:cNvSpPr>
              <a:spLocks noChangeShapeType="1"/>
            </p:cNvSpPr>
            <p:nvPr/>
          </p:nvSpPr>
          <p:spPr bwMode="auto">
            <a:xfrm>
              <a:off x="6361907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242"/>
            <p:cNvSpPr>
              <a:spLocks noChangeShapeType="1"/>
            </p:cNvSpPr>
            <p:nvPr/>
          </p:nvSpPr>
          <p:spPr bwMode="auto">
            <a:xfrm flipV="1">
              <a:off x="7514035" y="5018829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247"/>
            <p:cNvSpPr>
              <a:spLocks noChangeShapeType="1"/>
            </p:cNvSpPr>
            <p:nvPr/>
          </p:nvSpPr>
          <p:spPr bwMode="auto">
            <a:xfrm flipH="1" flipV="1">
              <a:off x="7802066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245"/>
            <p:cNvSpPr>
              <a:spLocks noChangeShapeType="1"/>
            </p:cNvSpPr>
            <p:nvPr/>
          </p:nvSpPr>
          <p:spPr bwMode="auto">
            <a:xfrm flipV="1">
              <a:off x="6063583" y="6164513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262"/>
            <p:cNvSpPr>
              <a:spLocks noChangeShapeType="1"/>
            </p:cNvSpPr>
            <p:nvPr/>
          </p:nvSpPr>
          <p:spPr bwMode="auto">
            <a:xfrm flipH="1" flipV="1">
              <a:off x="5506195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262"/>
            <p:cNvSpPr>
              <a:spLocks noChangeShapeType="1"/>
            </p:cNvSpPr>
            <p:nvPr/>
          </p:nvSpPr>
          <p:spPr bwMode="auto">
            <a:xfrm flipH="1" flipV="1">
              <a:off x="5785843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262"/>
            <p:cNvSpPr>
              <a:spLocks noChangeShapeType="1"/>
            </p:cNvSpPr>
            <p:nvPr/>
          </p:nvSpPr>
          <p:spPr bwMode="auto">
            <a:xfrm flipH="1" flipV="1">
              <a:off x="5641628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245"/>
            <p:cNvSpPr>
              <a:spLocks noChangeShapeType="1"/>
            </p:cNvSpPr>
            <p:nvPr/>
          </p:nvSpPr>
          <p:spPr bwMode="auto">
            <a:xfrm flipV="1">
              <a:off x="5929661" y="6158655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45"/>
            <p:cNvSpPr>
              <a:spLocks noChangeShapeType="1"/>
            </p:cNvSpPr>
            <p:nvPr/>
          </p:nvSpPr>
          <p:spPr bwMode="auto">
            <a:xfrm flipV="1">
              <a:off x="5775749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245"/>
            <p:cNvSpPr>
              <a:spLocks noChangeShapeType="1"/>
            </p:cNvSpPr>
            <p:nvPr/>
          </p:nvSpPr>
          <p:spPr bwMode="auto">
            <a:xfrm flipV="1">
              <a:off x="5641827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245"/>
            <p:cNvSpPr>
              <a:spLocks noChangeShapeType="1"/>
            </p:cNvSpPr>
            <p:nvPr/>
          </p:nvSpPr>
          <p:spPr bwMode="auto">
            <a:xfrm flipV="1">
              <a:off x="5487717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245"/>
            <p:cNvSpPr>
              <a:spLocks noChangeShapeType="1"/>
            </p:cNvSpPr>
            <p:nvPr/>
          </p:nvSpPr>
          <p:spPr bwMode="auto">
            <a:xfrm flipV="1">
              <a:off x="5353795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262"/>
            <p:cNvSpPr>
              <a:spLocks noChangeShapeType="1"/>
            </p:cNvSpPr>
            <p:nvPr/>
          </p:nvSpPr>
          <p:spPr bwMode="auto">
            <a:xfrm flipH="1" flipV="1">
              <a:off x="7793484" y="6162236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262"/>
            <p:cNvSpPr>
              <a:spLocks noChangeShapeType="1"/>
            </p:cNvSpPr>
            <p:nvPr/>
          </p:nvSpPr>
          <p:spPr bwMode="auto">
            <a:xfrm flipH="1" flipV="1">
              <a:off x="7370019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262"/>
            <p:cNvSpPr>
              <a:spLocks noChangeShapeType="1"/>
            </p:cNvSpPr>
            <p:nvPr/>
          </p:nvSpPr>
          <p:spPr bwMode="auto">
            <a:xfrm flipH="1" flipV="1">
              <a:off x="7649667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262"/>
            <p:cNvSpPr>
              <a:spLocks noChangeShapeType="1"/>
            </p:cNvSpPr>
            <p:nvPr/>
          </p:nvSpPr>
          <p:spPr bwMode="auto">
            <a:xfrm flipH="1" flipV="1">
              <a:off x="7505452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245"/>
            <p:cNvSpPr>
              <a:spLocks noChangeShapeType="1"/>
            </p:cNvSpPr>
            <p:nvPr/>
          </p:nvSpPr>
          <p:spPr bwMode="auto">
            <a:xfrm flipV="1">
              <a:off x="7791973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245"/>
            <p:cNvSpPr>
              <a:spLocks noChangeShapeType="1"/>
            </p:cNvSpPr>
            <p:nvPr/>
          </p:nvSpPr>
          <p:spPr bwMode="auto">
            <a:xfrm flipV="1">
              <a:off x="7658051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245"/>
            <p:cNvSpPr>
              <a:spLocks noChangeShapeType="1"/>
            </p:cNvSpPr>
            <p:nvPr/>
          </p:nvSpPr>
          <p:spPr bwMode="auto">
            <a:xfrm flipV="1">
              <a:off x="7503941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245"/>
            <p:cNvSpPr>
              <a:spLocks noChangeShapeType="1"/>
            </p:cNvSpPr>
            <p:nvPr/>
          </p:nvSpPr>
          <p:spPr bwMode="auto">
            <a:xfrm flipV="1">
              <a:off x="7370019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4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AutoShape 338"/>
          <p:cNvSpPr>
            <a:spLocks/>
          </p:cNvSpPr>
          <p:nvPr/>
        </p:nvSpPr>
        <p:spPr bwMode="auto">
          <a:xfrm>
            <a:off x="4130652" y="6383788"/>
            <a:ext cx="2105793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-1976"/>
              <a:gd name="adj6" fmla="val -19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如何表示总线空闲？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55578" y="3212976"/>
            <a:ext cx="1297037" cy="1162363"/>
            <a:chOff x="2555578" y="3212976"/>
            <a:chExt cx="1297037" cy="1162363"/>
          </a:xfrm>
        </p:grpSpPr>
        <p:sp>
          <p:nvSpPr>
            <p:cNvPr id="216" name="Line 613"/>
            <p:cNvSpPr>
              <a:spLocks noChangeShapeType="1"/>
            </p:cNvSpPr>
            <p:nvPr/>
          </p:nvSpPr>
          <p:spPr bwMode="auto">
            <a:xfrm flipV="1">
              <a:off x="2555578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614"/>
            <p:cNvSpPr>
              <a:spLocks noChangeShapeType="1"/>
            </p:cNvSpPr>
            <p:nvPr/>
          </p:nvSpPr>
          <p:spPr bwMode="auto">
            <a:xfrm flipV="1">
              <a:off x="2771602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620"/>
            <p:cNvSpPr>
              <a:spLocks noChangeShapeType="1"/>
            </p:cNvSpPr>
            <p:nvPr/>
          </p:nvSpPr>
          <p:spPr bwMode="auto">
            <a:xfrm flipV="1">
              <a:off x="3635699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621"/>
            <p:cNvSpPr>
              <a:spLocks noChangeShapeType="1"/>
            </p:cNvSpPr>
            <p:nvPr/>
          </p:nvSpPr>
          <p:spPr bwMode="auto">
            <a:xfrm flipV="1">
              <a:off x="3852615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88224" y="3212976"/>
            <a:ext cx="1296144" cy="1162363"/>
            <a:chOff x="6588224" y="3212976"/>
            <a:chExt cx="1296144" cy="1162363"/>
          </a:xfrm>
        </p:grpSpPr>
        <p:sp>
          <p:nvSpPr>
            <p:cNvPr id="220" name="Line 613"/>
            <p:cNvSpPr>
              <a:spLocks noChangeShapeType="1"/>
            </p:cNvSpPr>
            <p:nvPr/>
          </p:nvSpPr>
          <p:spPr bwMode="auto">
            <a:xfrm flipV="1">
              <a:off x="6588224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4"/>
            <p:cNvSpPr>
              <a:spLocks noChangeShapeType="1"/>
            </p:cNvSpPr>
            <p:nvPr/>
          </p:nvSpPr>
          <p:spPr bwMode="auto">
            <a:xfrm flipV="1">
              <a:off x="6804248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0"/>
            <p:cNvSpPr>
              <a:spLocks noChangeShapeType="1"/>
            </p:cNvSpPr>
            <p:nvPr/>
          </p:nvSpPr>
          <p:spPr bwMode="auto">
            <a:xfrm flipV="1">
              <a:off x="7668344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21"/>
            <p:cNvSpPr>
              <a:spLocks noChangeShapeType="1"/>
            </p:cNvSpPr>
            <p:nvPr/>
          </p:nvSpPr>
          <p:spPr bwMode="auto">
            <a:xfrm flipV="1">
              <a:off x="7884368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9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1.4 </a:t>
            </a:r>
            <a:r>
              <a:rPr lang="zh-CN" altLang="en-US" sz="3200" b="1" dirty="0" smtClean="0">
                <a:latin typeface="宋体" pitchFamily="2" charset="-122"/>
              </a:rPr>
              <a:t>计算机</a:t>
            </a:r>
            <a:r>
              <a:rPr lang="zh-CN" altLang="en-US" sz="3200" b="1" dirty="0">
                <a:latin typeface="宋体" pitchFamily="2" charset="-122"/>
              </a:rPr>
              <a:t>系统</a:t>
            </a:r>
            <a:r>
              <a:rPr lang="zh-CN" altLang="en-US" sz="3200" b="1" dirty="0" smtClean="0">
                <a:latin typeface="宋体" pitchFamily="2" charset="-122"/>
              </a:rPr>
              <a:t>的层次结构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105273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层次结构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263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程序的开发过程：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66677" y="2229829"/>
            <a:ext cx="8297811" cy="695115"/>
            <a:chOff x="525463" y="4437111"/>
            <a:chExt cx="8297811" cy="695115"/>
          </a:xfrm>
        </p:grpSpPr>
        <p:sp>
          <p:nvSpPr>
            <p:cNvPr id="70" name="Text Box 77"/>
            <p:cNvSpPr txBox="1">
              <a:spLocks noChangeArrowheads="1"/>
            </p:cNvSpPr>
            <p:nvPr/>
          </p:nvSpPr>
          <p:spPr bwMode="auto">
            <a:xfrm>
              <a:off x="564445" y="4437112"/>
              <a:ext cx="839203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源程序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文本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475656" y="4437112"/>
              <a:ext cx="864096" cy="67014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预处理程序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3347864" y="4437111"/>
              <a:ext cx="720080" cy="67014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编译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5220072" y="4437112"/>
              <a:ext cx="725299" cy="67014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汇编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7092280" y="4462081"/>
              <a:ext cx="725299" cy="67014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链接</a:t>
              </a:r>
              <a:endParaRPr lang="en-US" altLang="zh-CN" sz="180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</a:rPr>
                <a:t>程序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V="1">
              <a:off x="525463" y="4797152"/>
              <a:ext cx="95019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74" name="Text Box 77"/>
            <p:cNvSpPr txBox="1">
              <a:spLocks noChangeArrowheads="1"/>
            </p:cNvSpPr>
            <p:nvPr/>
          </p:nvSpPr>
          <p:spPr bwMode="auto">
            <a:xfrm>
              <a:off x="2436653" y="4437112"/>
              <a:ext cx="839203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源程序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文本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>
              <a:off x="2349326" y="4797152"/>
              <a:ext cx="998538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>
              <a:off x="4156509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汇编程序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文本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 bwMode="auto">
            <a:xfrm>
              <a:off x="4067944" y="4797152"/>
              <a:ext cx="1152128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 Box 77"/>
            <p:cNvSpPr txBox="1">
              <a:spLocks noChangeArrowheads="1"/>
            </p:cNvSpPr>
            <p:nvPr/>
          </p:nvSpPr>
          <p:spPr bwMode="auto">
            <a:xfrm>
              <a:off x="6028717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可重定位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800" b="1" dirty="0" smtClean="0">
                  <a:latin typeface="宋体" pitchFamily="2" charset="-122"/>
                </a:rPr>
                <a:t>目标程序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5940152" y="4797152"/>
              <a:ext cx="1152128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7812360" y="4797152"/>
              <a:ext cx="101091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sp>
          <p:nvSpPr>
            <p:cNvPr id="84" name="Text Box 77"/>
            <p:cNvSpPr txBox="1">
              <a:spLocks noChangeArrowheads="1"/>
            </p:cNvSpPr>
            <p:nvPr/>
          </p:nvSpPr>
          <p:spPr bwMode="auto">
            <a:xfrm>
              <a:off x="7863718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可执行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800" b="1" dirty="0" smtClean="0">
                  <a:latin typeface="宋体" pitchFamily="2" charset="-122"/>
                </a:rPr>
                <a:t>目标程序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899592" y="3429000"/>
            <a:ext cx="7707658" cy="2673307"/>
            <a:chOff x="1256830" y="3495346"/>
            <a:chExt cx="7707658" cy="2673307"/>
          </a:xfrm>
        </p:grpSpPr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1688035" y="5228878"/>
              <a:ext cx="2233091" cy="3074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机器语言目标程序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1688034" y="4365104"/>
              <a:ext cx="2233093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汇编语言源程序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1688034" y="3582922"/>
              <a:ext cx="2233093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高级语言</a:t>
              </a:r>
              <a:r>
                <a:rPr lang="zh-CN" altLang="en-US" sz="2000" b="1" dirty="0">
                  <a:latin typeface="宋体" pitchFamily="2" charset="-122"/>
                </a:rPr>
                <a:t>源程序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1" name="Text Box 99"/>
            <p:cNvSpPr txBox="1">
              <a:spLocks noChangeArrowheads="1"/>
            </p:cNvSpPr>
            <p:nvPr/>
          </p:nvSpPr>
          <p:spPr bwMode="auto">
            <a:xfrm>
              <a:off x="1256830" y="4979392"/>
              <a:ext cx="360363" cy="5778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2" name="Text Box 100"/>
            <p:cNvSpPr txBox="1">
              <a:spLocks noChangeArrowheads="1"/>
            </p:cNvSpPr>
            <p:nvPr/>
          </p:nvSpPr>
          <p:spPr bwMode="auto">
            <a:xfrm>
              <a:off x="1256830" y="5627464"/>
              <a:ext cx="360363" cy="5411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13" name="Line 84"/>
            <p:cNvSpPr>
              <a:spLocks noChangeShapeType="1"/>
            </p:cNvSpPr>
            <p:nvPr/>
          </p:nvSpPr>
          <p:spPr bwMode="auto">
            <a:xfrm>
              <a:off x="1256830" y="5554712"/>
              <a:ext cx="2808312" cy="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 flipV="1">
              <a:off x="1616870" y="4941168"/>
              <a:ext cx="0" cy="1190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"/>
            <p:cNvSpPr>
              <a:spLocks noChangeShapeType="1"/>
            </p:cNvSpPr>
            <p:nvPr/>
          </p:nvSpPr>
          <p:spPr bwMode="auto">
            <a:xfrm flipH="1">
              <a:off x="2768998" y="3941699"/>
              <a:ext cx="123" cy="423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77"/>
            <p:cNvSpPr txBox="1">
              <a:spLocks noChangeArrowheads="1"/>
            </p:cNvSpPr>
            <p:nvPr/>
          </p:nvSpPr>
          <p:spPr bwMode="auto">
            <a:xfrm>
              <a:off x="2913014" y="4005064"/>
              <a:ext cx="1008683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编译程序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Line 76"/>
            <p:cNvSpPr>
              <a:spLocks noChangeShapeType="1"/>
            </p:cNvSpPr>
            <p:nvPr/>
          </p:nvSpPr>
          <p:spPr bwMode="auto">
            <a:xfrm>
              <a:off x="2768997" y="4725144"/>
              <a:ext cx="124" cy="503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77"/>
            <p:cNvSpPr txBox="1">
              <a:spLocks noChangeArrowheads="1"/>
            </p:cNvSpPr>
            <p:nvPr/>
          </p:nvSpPr>
          <p:spPr bwMode="auto">
            <a:xfrm>
              <a:off x="2913014" y="4797152"/>
              <a:ext cx="1008683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汇编</a:t>
              </a:r>
              <a:r>
                <a:rPr lang="zh-CN" altLang="en-US" sz="1800" b="1" dirty="0" smtClean="0">
                  <a:latin typeface="宋体" pitchFamily="2" charset="-122"/>
                </a:rPr>
                <a:t>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4646810" y="3495346"/>
              <a:ext cx="1944216" cy="244281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tmp</a:t>
              </a:r>
              <a:r>
                <a:rPr lang="en-US" altLang="zh-CN" sz="1800" b="1" dirty="0" smtClean="0">
                  <a:latin typeface="宋体" pitchFamily="2" charset="-122"/>
                </a:rPr>
                <a:t>=a[</a:t>
              </a:r>
              <a:r>
                <a:rPr lang="en-US" altLang="zh-CN" sz="1800" b="1" dirty="0" err="1" smtClean="0">
                  <a:latin typeface="宋体" pitchFamily="2" charset="-122"/>
                </a:rPr>
                <a:t>i</a:t>
              </a:r>
              <a:r>
                <a:rPr lang="en-US" altLang="zh-CN" sz="1800" b="1" dirty="0" smtClean="0">
                  <a:latin typeface="宋体" pitchFamily="2" charset="-122"/>
                </a:rPr>
                <a:t>]-2;</a:t>
              </a:r>
            </a:p>
          </p:txBody>
        </p:sp>
        <p:sp>
          <p:nvSpPr>
            <p:cNvPr id="100" name="Text Box 77"/>
            <p:cNvSpPr txBox="1">
              <a:spLocks noChangeArrowheads="1"/>
            </p:cNvSpPr>
            <p:nvPr/>
          </p:nvSpPr>
          <p:spPr bwMode="auto">
            <a:xfrm>
              <a:off x="4646810" y="4123089"/>
              <a:ext cx="1944216" cy="499307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  $8, </a:t>
              </a:r>
              <a:r>
                <a:rPr lang="en-US" altLang="zh-CN" sz="1800" b="1" dirty="0" smtClean="0">
                  <a:latin typeface="宋体" pitchFamily="2" charset="-122"/>
                </a:rPr>
                <a:t>16($</a:t>
              </a:r>
              <a:r>
                <a:rPr lang="en-US" altLang="zh-CN" sz="1800" b="1" dirty="0" smtClean="0">
                  <a:latin typeface="宋体" pitchFamily="2" charset="-122"/>
                </a:rPr>
                <a:t>3)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addi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$9, $8, </a:t>
              </a:r>
              <a:r>
                <a:rPr lang="en-US" altLang="zh-CN" sz="1800" b="1" dirty="0" smtClean="0">
                  <a:latin typeface="宋体" pitchFamily="2" charset="-122"/>
                </a:rPr>
                <a:t>-2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77"/>
            <p:cNvSpPr txBox="1">
              <a:spLocks noChangeArrowheads="1"/>
            </p:cNvSpPr>
            <p:nvPr/>
          </p:nvSpPr>
          <p:spPr bwMode="auto">
            <a:xfrm>
              <a:off x="4646810" y="4612168"/>
              <a:ext cx="1944216" cy="24521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sw</a:t>
              </a:r>
              <a:r>
                <a:rPr lang="en-US" altLang="zh-CN" sz="1800" b="1" dirty="0" smtClean="0">
                  <a:latin typeface="宋体" pitchFamily="2" charset="-122"/>
                </a:rPr>
                <a:t>   $9, </a:t>
              </a:r>
              <a:r>
                <a:rPr lang="en-US" altLang="zh-CN" sz="1800" b="1" dirty="0" smtClean="0">
                  <a:latin typeface="宋体" pitchFamily="2" charset="-122"/>
                </a:rPr>
                <a:t>20($</a:t>
              </a:r>
              <a:r>
                <a:rPr lang="en-US" altLang="zh-CN" sz="1800" b="1" dirty="0" smtClean="0">
                  <a:latin typeface="宋体" pitchFamily="2" charset="-122"/>
                </a:rPr>
                <a:t>3)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2" name="Text Box 77"/>
            <p:cNvSpPr txBox="1">
              <a:spLocks noChangeArrowheads="1"/>
            </p:cNvSpPr>
            <p:nvPr/>
          </p:nvSpPr>
          <p:spPr bwMode="auto">
            <a:xfrm>
              <a:off x="4646810" y="3729721"/>
              <a:ext cx="1944216" cy="249352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a[i+1]=</a:t>
              </a:r>
              <a:r>
                <a:rPr lang="en-US" altLang="zh-CN" sz="1800" b="1" dirty="0" err="1" smtClean="0">
                  <a:latin typeface="宋体" pitchFamily="2" charset="-122"/>
                </a:rPr>
                <a:t>tmp</a:t>
              </a:r>
              <a:r>
                <a:rPr lang="en-US" altLang="zh-CN" sz="1800" b="1" dirty="0" smtClean="0">
                  <a:latin typeface="宋体" pitchFamily="2" charset="-122"/>
                </a:rPr>
                <a:t>;</a:t>
              </a:r>
            </a:p>
          </p:txBody>
        </p:sp>
        <p:sp>
          <p:nvSpPr>
            <p:cNvPr id="103" name="Text Box 77"/>
            <p:cNvSpPr txBox="1">
              <a:spLocks noChangeArrowheads="1"/>
            </p:cNvSpPr>
            <p:nvPr/>
          </p:nvSpPr>
          <p:spPr bwMode="auto">
            <a:xfrm>
              <a:off x="4643873" y="4987185"/>
              <a:ext cx="792088" cy="696565"/>
            </a:xfrm>
            <a:prstGeom prst="rect">
              <a:avLst/>
            </a:prstGeom>
            <a:solidFill>
              <a:srgbClr val="FF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101011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4" name="Text Box 77"/>
            <p:cNvSpPr txBox="1">
              <a:spLocks noChangeArrowheads="1"/>
            </p:cNvSpPr>
            <p:nvPr/>
          </p:nvSpPr>
          <p:spPr bwMode="auto">
            <a:xfrm>
              <a:off x="5457868" y="4987186"/>
              <a:ext cx="720080" cy="69656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00011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5" name="Text Box 77"/>
            <p:cNvSpPr txBox="1">
              <a:spLocks noChangeArrowheads="1"/>
            </p:cNvSpPr>
            <p:nvPr/>
          </p:nvSpPr>
          <p:spPr bwMode="auto">
            <a:xfrm>
              <a:off x="6199720" y="4987185"/>
              <a:ext cx="720080" cy="696565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77"/>
            <p:cNvSpPr txBox="1">
              <a:spLocks noChangeArrowheads="1"/>
            </p:cNvSpPr>
            <p:nvPr/>
          </p:nvSpPr>
          <p:spPr bwMode="auto">
            <a:xfrm>
              <a:off x="6948264" y="4987185"/>
              <a:ext cx="2016224" cy="69656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0000000000010000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1111111111111110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0000000000010100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22" name="Text Box 109"/>
          <p:cNvSpPr txBox="1">
            <a:spLocks noChangeArrowheads="1"/>
          </p:cNvSpPr>
          <p:nvPr/>
        </p:nvSpPr>
        <p:spPr bwMode="auto">
          <a:xfrm>
            <a:off x="179512" y="29470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不同语言之间的转换：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4" name="AutoShape 338"/>
          <p:cNvSpPr>
            <a:spLocks/>
          </p:cNvSpPr>
          <p:nvPr/>
        </p:nvSpPr>
        <p:spPr bwMode="auto">
          <a:xfrm>
            <a:off x="6588224" y="4293096"/>
            <a:ext cx="2448272" cy="381127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149876"/>
              <a:gd name="adj6" fmla="val -1173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指令</a:t>
            </a:r>
            <a:r>
              <a:rPr lang="en-US" altLang="zh-CN" sz="1800" b="1" dirty="0" smtClean="0">
                <a:latin typeface="宋体" pitchFamily="2" charset="-122"/>
              </a:rPr>
              <a:t>=</a:t>
            </a:r>
            <a:r>
              <a:rPr lang="zh-CN" altLang="en-US" sz="1800" b="1" dirty="0" smtClean="0">
                <a:latin typeface="宋体" pitchFamily="2" charset="-122"/>
              </a:rPr>
              <a:t>操作码</a:t>
            </a:r>
            <a:r>
              <a:rPr lang="en-US" altLang="zh-CN" sz="1800" b="1" dirty="0" smtClean="0">
                <a:latin typeface="宋体" pitchFamily="2" charset="-122"/>
              </a:rPr>
              <a:t>+{</a:t>
            </a:r>
            <a:r>
              <a:rPr lang="zh-CN" altLang="en-US" sz="1800" b="1" dirty="0" smtClean="0">
                <a:latin typeface="宋体" pitchFamily="2" charset="-122"/>
              </a:rPr>
              <a:t>地址码</a:t>
            </a:r>
            <a:r>
              <a:rPr lang="en-US" altLang="zh-CN" sz="1800" b="1" dirty="0" smtClean="0">
                <a:latin typeface="宋体" pitchFamily="2" charset="-122"/>
              </a:rPr>
              <a:t>}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6233788" y="3558575"/>
            <a:ext cx="2802708" cy="734521"/>
            <a:chOff x="6089772" y="1333761"/>
            <a:chExt cx="2802708" cy="734521"/>
          </a:xfrm>
        </p:grpSpPr>
        <p:sp>
          <p:nvSpPr>
            <p:cNvPr id="126" name="Text Box 23"/>
            <p:cNvSpPr txBox="1">
              <a:spLocks noChangeArrowheads="1"/>
            </p:cNvSpPr>
            <p:nvPr/>
          </p:nvSpPr>
          <p:spPr bwMode="auto">
            <a:xfrm>
              <a:off x="6588224" y="1336992"/>
              <a:ext cx="2304256" cy="3693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</a:ln>
          </p:spPr>
          <p:txBody>
            <a:bodyPr wrap="square" anchor="ctr" anchorCtr="0"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一</a:t>
              </a:r>
              <a:r>
                <a:rPr lang="zh-CN" altLang="en-US" sz="1800" dirty="0" smtClean="0">
                  <a:latin typeface="+mn-ea"/>
                  <a:ea typeface="+mn-ea"/>
                </a:rPr>
                <a:t>条语句～多条指令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6089772" y="1333761"/>
              <a:ext cx="498452" cy="230465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H="1">
              <a:off x="6089772" y="1543491"/>
              <a:ext cx="498452" cy="52479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1" name="AutoShape 338"/>
          <p:cNvSpPr>
            <a:spLocks/>
          </p:cNvSpPr>
          <p:nvPr/>
        </p:nvSpPr>
        <p:spPr bwMode="auto">
          <a:xfrm>
            <a:off x="4067943" y="3019704"/>
            <a:ext cx="3165551" cy="337288"/>
          </a:xfrm>
          <a:prstGeom prst="borderCallout2">
            <a:avLst>
              <a:gd name="adj1" fmla="val 50427"/>
              <a:gd name="adj2" fmla="val -456"/>
              <a:gd name="adj3" fmla="val 48015"/>
              <a:gd name="adj4" fmla="val -7187"/>
              <a:gd name="adj5" fmla="val -37878"/>
              <a:gd name="adj6" fmla="val -4809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为什么要预处理、链接</a:t>
            </a:r>
            <a:r>
              <a:rPr lang="zh-CN" altLang="en-US" sz="1800" b="1" dirty="0">
                <a:latin typeface="宋体" pitchFamily="2" charset="-122"/>
              </a:rPr>
              <a:t>步骤</a:t>
            </a:r>
            <a:r>
              <a:rPr lang="zh-CN" altLang="en-US" sz="1800" b="1" dirty="0" smtClean="0">
                <a:latin typeface="宋体" pitchFamily="2" charset="-122"/>
              </a:rPr>
              <a:t>？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6450" y="5450887"/>
            <a:ext cx="6575021" cy="864417"/>
            <a:chOff x="1406450" y="5450887"/>
            <a:chExt cx="6575021" cy="864417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406450" y="5954942"/>
              <a:ext cx="2157437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控制信号</a:t>
              </a:r>
              <a:r>
                <a:rPr lang="en-US" altLang="zh-CN" sz="2000" b="1" dirty="0" smtClean="0">
                  <a:latin typeface="宋体" pitchFamily="2" charset="-122"/>
                </a:rPr>
                <a:t>/</a:t>
              </a:r>
              <a:r>
                <a:rPr lang="zh-CN" altLang="en-US" sz="2000" b="1" dirty="0" smtClean="0">
                  <a:latin typeface="宋体" pitchFamily="2" charset="-122"/>
                </a:rPr>
                <a:t>微程序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Line 76"/>
            <p:cNvSpPr>
              <a:spLocks noChangeShapeType="1"/>
            </p:cNvSpPr>
            <p:nvPr/>
          </p:nvSpPr>
          <p:spPr bwMode="auto">
            <a:xfrm>
              <a:off x="2411759" y="5450887"/>
              <a:ext cx="123" cy="504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77"/>
            <p:cNvSpPr txBox="1">
              <a:spLocks noChangeArrowheads="1"/>
            </p:cNvSpPr>
            <p:nvPr/>
          </p:nvSpPr>
          <p:spPr bwMode="auto">
            <a:xfrm>
              <a:off x="2555776" y="5561118"/>
              <a:ext cx="1296144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4309063" y="5748233"/>
              <a:ext cx="3672408" cy="566749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…,</a:t>
              </a:r>
              <a:r>
                <a:rPr lang="en-US" altLang="zh-CN" sz="1800" b="1" dirty="0" err="1" smtClean="0">
                  <a:latin typeface="宋体" pitchFamily="2" charset="-122"/>
                </a:rPr>
                <a:t>Exctr</a:t>
              </a:r>
              <a:r>
                <a:rPr lang="en-US" altLang="zh-CN" sz="1800" b="1" dirty="0" smtClean="0">
                  <a:latin typeface="宋体" pitchFamily="2" charset="-122"/>
                </a:rPr>
                <a:t>=1,ALUBsrc=0,ALUctr=00,RegAsrc=0,RegWr=1,MemWr=1,…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4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2" grpId="0"/>
      <p:bldP spid="124" grpId="0" animBg="1"/>
      <p:bldP spid="131" grpId="0" animBg="1"/>
      <p:bldP spid="13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653709" y="3789040"/>
            <a:ext cx="2447925" cy="287338"/>
            <a:chOff x="3652" y="2659"/>
            <a:chExt cx="1542" cy="181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969" y="2659"/>
              <a:ext cx="122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直接执行机器指令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58989" y="3717032"/>
            <a:ext cx="2377107" cy="360362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机器语言级机器 </a:t>
            </a:r>
            <a:r>
              <a:rPr lang="en-US" altLang="zh-CN" sz="2000" b="1" dirty="0">
                <a:latin typeface="宋体" pitchFamily="2" charset="-122"/>
              </a:rPr>
              <a:t>M1</a:t>
            </a: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611063" y="3736941"/>
            <a:ext cx="2447925" cy="288925"/>
            <a:chOff x="476" y="2614"/>
            <a:chExt cx="1542" cy="182"/>
          </a:xfrm>
        </p:grpSpPr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机器语言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058988" y="2132856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汇编语言级机器 </a:t>
            </a:r>
            <a:r>
              <a:rPr lang="en-US" altLang="zh-CN" sz="2000" b="1" dirty="0">
                <a:latin typeface="宋体" pitchFamily="2" charset="-122"/>
              </a:rPr>
              <a:t>M3</a:t>
            </a:r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611063" y="2152765"/>
            <a:ext cx="2447925" cy="288925"/>
            <a:chOff x="476" y="2614"/>
            <a:chExt cx="1542" cy="182"/>
          </a:xfrm>
        </p:grpSpPr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汇编语言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139952" y="2501919"/>
            <a:ext cx="0" cy="12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4283968" y="2492896"/>
            <a:ext cx="3889375" cy="3605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汇编程序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成机器语言程序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3058988" y="1412776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高级语言级机器 </a:t>
            </a:r>
            <a:r>
              <a:rPr lang="en-US" altLang="zh-CN" sz="2000" b="1" dirty="0">
                <a:latin typeface="宋体" pitchFamily="2" charset="-122"/>
              </a:rPr>
              <a:t>M4</a:t>
            </a:r>
          </a:p>
        </p:txBody>
      </p: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611063" y="1434843"/>
            <a:ext cx="2447925" cy="288925"/>
            <a:chOff x="476" y="2614"/>
            <a:chExt cx="1542" cy="182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高级语言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4140075" y="1772816"/>
            <a:ext cx="0" cy="3637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283968" y="1772816"/>
            <a:ext cx="4032822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编译程序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</a:t>
            </a:r>
            <a:r>
              <a:rPr lang="zh-CN" altLang="en-US" sz="1800" b="1" dirty="0" smtClean="0">
                <a:latin typeface="宋体" pitchFamily="2" charset="-122"/>
              </a:rPr>
              <a:t>汇编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机器语言程序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3058988" y="2852936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操作系统级机器 </a:t>
            </a:r>
            <a:r>
              <a:rPr lang="en-US" altLang="zh-CN" sz="2000" b="1" dirty="0">
                <a:latin typeface="宋体" pitchFamily="2" charset="-122"/>
              </a:rPr>
              <a:t>M2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606301" y="2944853"/>
            <a:ext cx="2452688" cy="287338"/>
            <a:chOff x="246" y="2070"/>
            <a:chExt cx="1545" cy="181"/>
          </a:xfrm>
        </p:grpSpPr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246" y="2070"/>
              <a:ext cx="1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使用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OS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命令</a:t>
              </a: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474" y="2160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4140075" y="2492896"/>
            <a:ext cx="0" cy="3605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4139952" y="3212083"/>
            <a:ext cx="0" cy="5049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283968" y="3212976"/>
            <a:ext cx="3744912" cy="360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机器语言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操作系统命令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058989" y="4437112"/>
            <a:ext cx="2377108" cy="361281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微程序级机器 </a:t>
            </a:r>
            <a:r>
              <a:rPr lang="en-US" altLang="zh-CN" sz="2000" b="1" dirty="0">
                <a:latin typeface="宋体" pitchFamily="2" charset="-122"/>
              </a:rPr>
              <a:t>M0</a:t>
            </a:r>
          </a:p>
        </p:txBody>
      </p:sp>
      <p:grpSp>
        <p:nvGrpSpPr>
          <p:cNvPr id="63" name="Group 92"/>
          <p:cNvGrpSpPr>
            <a:grpSpLocks/>
          </p:cNvGrpSpPr>
          <p:nvPr/>
        </p:nvGrpSpPr>
        <p:grpSpPr bwMode="auto">
          <a:xfrm>
            <a:off x="395163" y="4457021"/>
            <a:ext cx="2663825" cy="287338"/>
            <a:chOff x="113" y="3203"/>
            <a:chExt cx="1678" cy="181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113" y="3203"/>
              <a:ext cx="131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微指令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系统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91"/>
            <p:cNvSpPr>
              <a:spLocks noChangeShapeType="1"/>
            </p:cNvSpPr>
            <p:nvPr/>
          </p:nvSpPr>
          <p:spPr bwMode="auto">
            <a:xfrm>
              <a:off x="1474" y="3293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3"/>
          <p:cNvSpPr>
            <a:spLocks noChangeShapeType="1"/>
          </p:cNvSpPr>
          <p:nvPr/>
        </p:nvSpPr>
        <p:spPr bwMode="auto">
          <a:xfrm flipH="1">
            <a:off x="4139952" y="4077072"/>
            <a:ext cx="123" cy="3606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283968" y="4096981"/>
            <a:ext cx="3673475" cy="360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 smtClean="0">
                <a:latin typeface="宋体" pitchFamily="2" charset="-122"/>
              </a:rPr>
              <a:t>  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微程序</a:t>
            </a:r>
            <a:r>
              <a:rPr lang="zh-CN" altLang="en-US" sz="1800" b="1" dirty="0" smtClean="0">
                <a:latin typeface="宋体" pitchFamily="2" charset="-122"/>
              </a:rPr>
              <a:t>解释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机器指令</a:t>
            </a:r>
          </a:p>
        </p:txBody>
      </p:sp>
      <p:grpSp>
        <p:nvGrpSpPr>
          <p:cNvPr id="68" name="Group 95"/>
          <p:cNvGrpSpPr>
            <a:grpSpLocks/>
          </p:cNvGrpSpPr>
          <p:nvPr/>
        </p:nvGrpSpPr>
        <p:grpSpPr bwMode="auto">
          <a:xfrm>
            <a:off x="5652120" y="4529723"/>
            <a:ext cx="2233613" cy="287338"/>
            <a:chOff x="3652" y="2659"/>
            <a:chExt cx="1407" cy="181"/>
          </a:xfrm>
        </p:grpSpPr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3969" y="2659"/>
              <a:ext cx="109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直接执行微指令</a:t>
              </a: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 flipH="1">
              <a:off x="3652" y="2737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01"/>
          <p:cNvGrpSpPr>
            <a:grpSpLocks/>
          </p:cNvGrpSpPr>
          <p:nvPr/>
        </p:nvGrpSpPr>
        <p:grpSpPr bwMode="auto">
          <a:xfrm>
            <a:off x="2627784" y="2368789"/>
            <a:ext cx="5905500" cy="2449513"/>
            <a:chOff x="1791" y="1842"/>
            <a:chExt cx="3720" cy="1543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5284" y="188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虚拟机器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5284" y="265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实际机器</a:t>
              </a: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791" y="2614"/>
              <a:ext cx="3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284" y="1842"/>
              <a:ext cx="0" cy="1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179263" y="4046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计算机系统的层次结构：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不同程序员所看到的计算机结构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编程及执行环境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179263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指令、语句，翻译、解释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7" grpId="1" animBg="1"/>
      <p:bldP spid="48" grpId="0"/>
      <p:bldP spid="49" grpId="0" animBg="1"/>
      <p:bldP spid="53" grpId="0" animBg="1"/>
      <p:bldP spid="54" grpId="0"/>
      <p:bldP spid="55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/>
      <p:bldP spid="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二、计算机软硬件关系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389" y="983091"/>
            <a:ext cx="3528516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从系统组成看：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从用户角度看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从设计者角度看：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9512" y="1916832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     </a:t>
            </a:r>
            <a:r>
              <a:rPr lang="zh-CN" altLang="en-US" b="1" dirty="0" smtClean="0">
                <a:latin typeface="宋体" pitchFamily="2" charset="-122"/>
              </a:rPr>
              <a:t>软件和硬件的</a:t>
            </a:r>
            <a:r>
              <a:rPr lang="zh-CN" altLang="en-US" b="1" u="sng" dirty="0" smtClean="0">
                <a:latin typeface="宋体" pitchFamily="2" charset="-122"/>
              </a:rPr>
              <a:t>功能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逻辑上是等价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实现</a:t>
            </a:r>
            <a:r>
              <a:rPr lang="zh-CN" altLang="en-US" sz="2000" b="1" dirty="0" smtClean="0">
                <a:latin typeface="宋体" pitchFamily="2" charset="-122"/>
              </a:rPr>
              <a:t>时性能</a:t>
            </a:r>
            <a:r>
              <a:rPr lang="zh-CN" altLang="en-US" sz="2000" b="1" dirty="0" smtClean="0">
                <a:latin typeface="宋体" pitchFamily="2" charset="-122"/>
              </a:rPr>
              <a:t>、成本不同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乘法功能可用</a:t>
            </a:r>
            <a:r>
              <a:rPr lang="zh-CN" altLang="en-US" sz="2200" b="1" u="sng" dirty="0" smtClean="0">
                <a:latin typeface="宋体" pitchFamily="2" charset="-122"/>
              </a:rPr>
              <a:t>乘法指令</a:t>
            </a:r>
            <a:r>
              <a:rPr lang="zh-CN" altLang="en-US" sz="2200" b="1" dirty="0" smtClean="0">
                <a:latin typeface="宋体" pitchFamily="2" charset="-122"/>
              </a:rPr>
              <a:t>实现，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      </a:t>
            </a:r>
            <a:r>
              <a:rPr lang="zh-CN" altLang="en-US" sz="2200" b="1" dirty="0" smtClean="0">
                <a:latin typeface="宋体" pitchFamily="2" charset="-122"/>
              </a:rPr>
              <a:t>也可用</a:t>
            </a:r>
            <a:r>
              <a:rPr lang="zh-CN" altLang="en-US" sz="2200" b="1" u="sng" dirty="0" smtClean="0">
                <a:latin typeface="宋体" pitchFamily="2" charset="-122"/>
              </a:rPr>
              <a:t>加法指令＋移位指令</a:t>
            </a:r>
            <a:r>
              <a:rPr lang="zh-CN" altLang="en-US" sz="2200" b="1" dirty="0" smtClean="0">
                <a:latin typeface="宋体" pitchFamily="2" charset="-122"/>
              </a:rPr>
              <a:t>实现</a:t>
            </a:r>
            <a:endParaRPr lang="en-US" altLang="zh-CN" sz="2000" b="1" u="sng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179512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软件和硬件的</a:t>
            </a:r>
            <a:r>
              <a:rPr lang="zh-CN" altLang="en-US" b="1" u="sng" dirty="0" smtClean="0">
                <a:latin typeface="宋体" pitchFamily="2" charset="-122"/>
              </a:rPr>
              <a:t>交界面</a:t>
            </a:r>
            <a:r>
              <a:rPr lang="zh-CN" altLang="en-US" b="1" dirty="0" smtClean="0">
                <a:latin typeface="宋体" pitchFamily="2" charset="-122"/>
              </a:rPr>
              <a:t>直接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影响性能与成本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趋势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软硬件交界面上移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界面划分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计算机结构研究的内容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2771800" y="980728"/>
            <a:ext cx="619281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软件和硬件是一个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软件</a:t>
            </a:r>
            <a:r>
              <a:rPr lang="zh-CN" altLang="en-US" sz="2000" b="1" dirty="0" smtClean="0">
                <a:latin typeface="宋体" pitchFamily="2" charset="-122"/>
              </a:rPr>
              <a:t>功能靠硬件实现、硬件性能靠软件反映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9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87"/>
          <p:cNvSpPr>
            <a:spLocks noChangeArrowheads="1"/>
          </p:cNvSpPr>
          <p:nvPr/>
        </p:nvSpPr>
        <p:spPr bwMode="auto">
          <a:xfrm>
            <a:off x="4593944" y="5805264"/>
            <a:ext cx="1562232" cy="553998"/>
          </a:xfrm>
          <a:prstGeom prst="ellipse">
            <a:avLst/>
          </a:prstGeom>
          <a:solidFill>
            <a:srgbClr val="CCFFFF"/>
          </a:solidFill>
          <a:ln w="19050">
            <a:solidFill>
              <a:srgbClr val="FF3399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67544" y="1628800"/>
            <a:ext cx="3817937" cy="2716230"/>
            <a:chOff x="1042988" y="2141530"/>
            <a:chExt cx="3817937" cy="2716230"/>
          </a:xfrm>
        </p:grpSpPr>
        <p:sp>
          <p:nvSpPr>
            <p:cNvPr id="49" name="Text Box 218"/>
            <p:cNvSpPr txBox="1">
              <a:spLocks noChangeArrowheads="1"/>
            </p:cNvSpPr>
            <p:nvPr/>
          </p:nvSpPr>
          <p:spPr bwMode="auto">
            <a:xfrm>
              <a:off x="2339975" y="3657589"/>
              <a:ext cx="2159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机器语言级机器 </a:t>
              </a:r>
              <a:r>
                <a:rPr lang="en-US" altLang="zh-CN" sz="1800" b="1" dirty="0">
                  <a:latin typeface="宋体" pitchFamily="2" charset="-122"/>
                </a:rPr>
                <a:t>M1</a:t>
              </a:r>
            </a:p>
          </p:txBody>
        </p:sp>
        <p:sp>
          <p:nvSpPr>
            <p:cNvPr id="50" name="Text Box 219"/>
            <p:cNvSpPr txBox="1">
              <a:spLocks noChangeArrowheads="1"/>
            </p:cNvSpPr>
            <p:nvPr/>
          </p:nvSpPr>
          <p:spPr bwMode="auto">
            <a:xfrm>
              <a:off x="2339975" y="4082828"/>
              <a:ext cx="2159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微程序级机器 </a:t>
              </a:r>
              <a:r>
                <a:rPr lang="en-US" altLang="zh-CN" sz="1800" b="1" dirty="0">
                  <a:latin typeface="宋体" pitchFamily="2" charset="-122"/>
                </a:rPr>
                <a:t>M0</a:t>
              </a:r>
            </a:p>
          </p:txBody>
        </p:sp>
        <p:sp>
          <p:nvSpPr>
            <p:cNvPr id="51" name="AutoShape 222"/>
            <p:cNvSpPr>
              <a:spLocks/>
            </p:cNvSpPr>
            <p:nvPr/>
          </p:nvSpPr>
          <p:spPr bwMode="auto">
            <a:xfrm>
              <a:off x="2143108" y="3657589"/>
              <a:ext cx="52405" cy="1200171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223"/>
            <p:cNvSpPr txBox="1">
              <a:spLocks noChangeArrowheads="1"/>
            </p:cNvSpPr>
            <p:nvPr/>
          </p:nvSpPr>
          <p:spPr bwMode="auto">
            <a:xfrm>
              <a:off x="1547813" y="4160827"/>
              <a:ext cx="50323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53" name="AutoShape 224"/>
            <p:cNvSpPr>
              <a:spLocks/>
            </p:cNvSpPr>
            <p:nvPr/>
          </p:nvSpPr>
          <p:spPr bwMode="auto">
            <a:xfrm>
              <a:off x="2143107" y="2143116"/>
              <a:ext cx="52405" cy="1009648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25"/>
            <p:cNvSpPr txBox="1">
              <a:spLocks noChangeArrowheads="1"/>
            </p:cNvSpPr>
            <p:nvPr/>
          </p:nvSpPr>
          <p:spPr bwMode="auto">
            <a:xfrm>
              <a:off x="1546225" y="2498720"/>
              <a:ext cx="5048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55" name="Text Box 226"/>
            <p:cNvSpPr txBox="1">
              <a:spLocks noChangeArrowheads="1"/>
            </p:cNvSpPr>
            <p:nvPr/>
          </p:nvSpPr>
          <p:spPr bwMode="auto">
            <a:xfrm>
              <a:off x="2339975" y="2500306"/>
              <a:ext cx="2159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汇编语言级机器 </a:t>
              </a:r>
              <a:r>
                <a:rPr lang="en-US" altLang="zh-CN" sz="1800" b="1" dirty="0">
                  <a:latin typeface="宋体" pitchFamily="2" charset="-122"/>
                </a:rPr>
                <a:t>M3</a:t>
              </a:r>
            </a:p>
          </p:txBody>
        </p:sp>
        <p:sp>
          <p:nvSpPr>
            <p:cNvPr id="56" name="Text Box 229"/>
            <p:cNvSpPr txBox="1">
              <a:spLocks noChangeArrowheads="1"/>
            </p:cNvSpPr>
            <p:nvPr/>
          </p:nvSpPr>
          <p:spPr bwMode="auto">
            <a:xfrm>
              <a:off x="2339975" y="2141530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高级语言级机器 </a:t>
              </a:r>
              <a:r>
                <a:rPr lang="en-US" altLang="zh-CN" sz="1800" b="1" dirty="0">
                  <a:latin typeface="宋体" pitchFamily="2" charset="-122"/>
                </a:rPr>
                <a:t>M4</a:t>
              </a:r>
            </a:p>
          </p:txBody>
        </p:sp>
        <p:sp>
          <p:nvSpPr>
            <p:cNvPr id="57" name="Text Box 237"/>
            <p:cNvSpPr txBox="1">
              <a:spLocks noChangeArrowheads="1"/>
            </p:cNvSpPr>
            <p:nvPr/>
          </p:nvSpPr>
          <p:spPr bwMode="auto">
            <a:xfrm>
              <a:off x="2339975" y="2865427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操作系统级机器 </a:t>
              </a:r>
              <a:r>
                <a:rPr lang="en-US" altLang="zh-CN" sz="1800" b="1" dirty="0">
                  <a:latin typeface="宋体" pitchFamily="2" charset="-122"/>
                </a:rPr>
                <a:t>M2</a:t>
              </a:r>
            </a:p>
          </p:txBody>
        </p:sp>
        <p:sp>
          <p:nvSpPr>
            <p:cNvPr id="58" name="Line 244"/>
            <p:cNvSpPr>
              <a:spLocks noChangeShapeType="1"/>
            </p:cNvSpPr>
            <p:nvPr/>
          </p:nvSpPr>
          <p:spPr bwMode="auto">
            <a:xfrm>
              <a:off x="3419475" y="315276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45"/>
            <p:cNvSpPr>
              <a:spLocks noChangeShapeType="1"/>
            </p:cNvSpPr>
            <p:nvPr/>
          </p:nvSpPr>
          <p:spPr bwMode="auto">
            <a:xfrm>
              <a:off x="3419475" y="3944927"/>
              <a:ext cx="0" cy="14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49"/>
            <p:cNvSpPr>
              <a:spLocks noChangeShapeType="1"/>
            </p:cNvSpPr>
            <p:nvPr/>
          </p:nvSpPr>
          <p:spPr bwMode="auto">
            <a:xfrm>
              <a:off x="3419475" y="351312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" name="Group 258"/>
            <p:cNvGrpSpPr>
              <a:grpSpLocks/>
            </p:cNvGrpSpPr>
            <p:nvPr/>
          </p:nvGrpSpPr>
          <p:grpSpPr bwMode="auto">
            <a:xfrm>
              <a:off x="1042989" y="3067051"/>
              <a:ext cx="3817938" cy="576263"/>
              <a:chOff x="884" y="2160"/>
              <a:chExt cx="2405" cy="363"/>
            </a:xfrm>
          </p:grpSpPr>
          <p:sp>
            <p:nvSpPr>
              <p:cNvPr id="62" name="AutoShape 248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1860" cy="136"/>
              </a:xfrm>
              <a:prstGeom prst="parallelogram">
                <a:avLst>
                  <a:gd name="adj" fmla="val 120619"/>
                </a:avLst>
              </a:prstGeom>
              <a:solidFill>
                <a:srgbClr val="FF99CC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63" name="Text Box 255"/>
              <p:cNvSpPr txBox="1">
                <a:spLocks noChangeArrowheads="1"/>
              </p:cNvSpPr>
              <p:nvPr/>
            </p:nvSpPr>
            <p:spPr bwMode="auto">
              <a:xfrm>
                <a:off x="884" y="2160"/>
                <a:ext cx="545" cy="3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软硬件交界面</a:t>
                </a:r>
              </a:p>
            </p:txBody>
          </p:sp>
        </p:grp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AB9F-9786-4D27-8482-651DB90E2F0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57881" name="Text Box 185"/>
          <p:cNvSpPr txBox="1">
            <a:spLocks noChangeArrowheads="1"/>
          </p:cNvSpPr>
          <p:nvPr/>
        </p:nvSpPr>
        <p:spPr bwMode="auto">
          <a:xfrm>
            <a:off x="179263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计算机结构与组成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57938" name="Text Box 242"/>
          <p:cNvSpPr txBox="1">
            <a:spLocks noChangeArrowheads="1"/>
          </p:cNvSpPr>
          <p:nvPr/>
        </p:nvSpPr>
        <p:spPr bwMode="auto">
          <a:xfrm>
            <a:off x="179263" y="857232"/>
            <a:ext cx="8785225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计算机结构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Architecture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概念性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功能特性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机器语言</a:t>
            </a:r>
            <a:r>
              <a:rPr lang="zh-CN" altLang="en-US" sz="2000" b="1" u="sng" dirty="0">
                <a:latin typeface="宋体" pitchFamily="2" charset="-122"/>
              </a:rPr>
              <a:t>程序员</a:t>
            </a:r>
            <a:r>
              <a:rPr lang="zh-CN" altLang="en-US" sz="2000" b="1" dirty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57968" name="Group 272"/>
          <p:cNvGrpSpPr>
            <a:grpSpLocks/>
          </p:cNvGrpSpPr>
          <p:nvPr/>
        </p:nvGrpSpPr>
        <p:grpSpPr bwMode="auto">
          <a:xfrm>
            <a:off x="1763688" y="3861048"/>
            <a:ext cx="2159000" cy="503237"/>
            <a:chOff x="1474" y="2932"/>
            <a:chExt cx="1360" cy="317"/>
          </a:xfrm>
        </p:grpSpPr>
        <p:sp>
          <p:nvSpPr>
            <p:cNvPr id="157942" name="Line 246"/>
            <p:cNvSpPr>
              <a:spLocks noChangeShapeType="1"/>
            </p:cNvSpPr>
            <p:nvPr/>
          </p:nvSpPr>
          <p:spPr bwMode="auto">
            <a:xfrm>
              <a:off x="2154" y="2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43" name="Text Box 247"/>
            <p:cNvSpPr txBox="1">
              <a:spLocks noChangeArrowheads="1"/>
            </p:cNvSpPr>
            <p:nvPr/>
          </p:nvSpPr>
          <p:spPr bwMode="auto">
            <a:xfrm>
              <a:off x="1474" y="3067"/>
              <a:ext cx="136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数字电路级机器</a:t>
              </a:r>
            </a:p>
          </p:txBody>
        </p:sp>
      </p:grpSp>
      <p:sp>
        <p:nvSpPr>
          <p:cNvPr id="157949" name="AutoShape 253"/>
          <p:cNvSpPr>
            <a:spLocks/>
          </p:cNvSpPr>
          <p:nvPr/>
        </p:nvSpPr>
        <p:spPr bwMode="auto">
          <a:xfrm rot="10800000">
            <a:off x="4143744" y="3140968"/>
            <a:ext cx="142875" cy="714380"/>
          </a:xfrm>
          <a:prstGeom prst="leftBrace">
            <a:avLst>
              <a:gd name="adj1" fmla="val 46204"/>
              <a:gd name="adj2" fmla="val 52903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952" name="Text Box 256"/>
          <p:cNvSpPr txBox="1">
            <a:spLocks noChangeArrowheads="1"/>
          </p:cNvSpPr>
          <p:nvPr/>
        </p:nvSpPr>
        <p:spPr bwMode="auto">
          <a:xfrm>
            <a:off x="179388" y="44371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成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Organization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计算机结构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逻辑实现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计算机硬件设计人员</a:t>
            </a:r>
            <a:r>
              <a:rPr lang="zh-CN" altLang="en-US" sz="2000" b="1" dirty="0" smtClean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57977" name="Group 281"/>
          <p:cNvGrpSpPr>
            <a:grpSpLocks/>
          </p:cNvGrpSpPr>
          <p:nvPr/>
        </p:nvGrpSpPr>
        <p:grpSpPr bwMode="auto">
          <a:xfrm>
            <a:off x="4291384" y="3212976"/>
            <a:ext cx="4281488" cy="574675"/>
            <a:chOff x="2973" y="2524"/>
            <a:chExt cx="2697" cy="362"/>
          </a:xfrm>
        </p:grpSpPr>
        <p:sp>
          <p:nvSpPr>
            <p:cNvPr id="157958" name="Line 262"/>
            <p:cNvSpPr>
              <a:spLocks noChangeShapeType="1"/>
            </p:cNvSpPr>
            <p:nvPr/>
          </p:nvSpPr>
          <p:spPr bwMode="auto">
            <a:xfrm flipH="1" flipV="1">
              <a:off x="2973" y="2692"/>
              <a:ext cx="312" cy="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59" name="Rectangle 263"/>
            <p:cNvSpPr>
              <a:spLocks noChangeArrowheads="1"/>
            </p:cNvSpPr>
            <p:nvPr/>
          </p:nvSpPr>
          <p:spPr bwMode="auto">
            <a:xfrm>
              <a:off x="3379" y="2524"/>
              <a:ext cx="2291" cy="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功能部件</a:t>
              </a:r>
              <a:r>
                <a:rPr lang="zh-CN" altLang="en-US" sz="2000" b="1" dirty="0">
                  <a:latin typeface="宋体" pitchFamily="2" charset="-122"/>
                </a:rPr>
                <a:t>组织</a:t>
              </a:r>
              <a:r>
                <a:rPr lang="zh-CN" altLang="en-US" sz="2000" b="1" dirty="0" smtClean="0">
                  <a:latin typeface="宋体" pitchFamily="2" charset="-122"/>
                </a:rPr>
                <a:t>、数据通路设计、</a:t>
              </a:r>
              <a:r>
                <a:rPr lang="zh-CN" altLang="en-US" sz="2000" b="1" dirty="0">
                  <a:latin typeface="宋体" pitchFamily="2" charset="-122"/>
                </a:rPr>
                <a:t>控制机构、排队及缓冲技术等</a:t>
              </a:r>
            </a:p>
          </p:txBody>
        </p:sp>
        <p:sp>
          <p:nvSpPr>
            <p:cNvPr id="157960" name="AutoShape 264"/>
            <p:cNvSpPr>
              <a:spLocks/>
            </p:cNvSpPr>
            <p:nvPr/>
          </p:nvSpPr>
          <p:spPr bwMode="auto">
            <a:xfrm>
              <a:off x="3288" y="2569"/>
              <a:ext cx="46" cy="271"/>
            </a:xfrm>
            <a:prstGeom prst="leftBrace">
              <a:avLst>
                <a:gd name="adj1" fmla="val 49094"/>
                <a:gd name="adj2" fmla="val 47972"/>
              </a:avLst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69" name="Group 273"/>
          <p:cNvGrpSpPr>
            <a:grpSpLocks/>
          </p:cNvGrpSpPr>
          <p:nvPr/>
        </p:nvGrpSpPr>
        <p:grpSpPr bwMode="auto">
          <a:xfrm>
            <a:off x="4072308" y="4005064"/>
            <a:ext cx="3600450" cy="287337"/>
            <a:chOff x="2835" y="3068"/>
            <a:chExt cx="2268" cy="181"/>
          </a:xfrm>
        </p:grpSpPr>
        <p:sp>
          <p:nvSpPr>
            <p:cNvPr id="157937" name="Text Box 241"/>
            <p:cNvSpPr txBox="1">
              <a:spLocks noChangeArrowheads="1"/>
            </p:cNvSpPr>
            <p:nvPr/>
          </p:nvSpPr>
          <p:spPr bwMode="auto">
            <a:xfrm>
              <a:off x="3379" y="3068"/>
              <a:ext cx="172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器件技术、组装技术等</a:t>
              </a:r>
            </a:p>
          </p:txBody>
        </p:sp>
        <p:sp>
          <p:nvSpPr>
            <p:cNvPr id="157961" name="Line 265"/>
            <p:cNvSpPr>
              <a:spLocks noChangeShapeType="1"/>
            </p:cNvSpPr>
            <p:nvPr/>
          </p:nvSpPr>
          <p:spPr bwMode="auto">
            <a:xfrm flipH="1">
              <a:off x="2835" y="3159"/>
              <a:ext cx="453" cy="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962" name="AutoShape 266"/>
            <p:cNvSpPr>
              <a:spLocks/>
            </p:cNvSpPr>
            <p:nvPr/>
          </p:nvSpPr>
          <p:spPr bwMode="auto">
            <a:xfrm>
              <a:off x="3288" y="3113"/>
              <a:ext cx="46" cy="136"/>
            </a:xfrm>
            <a:prstGeom prst="leftBrace">
              <a:avLst>
                <a:gd name="adj1" fmla="val 24638"/>
                <a:gd name="adj2" fmla="val 31616"/>
              </a:avLst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157963" name="Text Box 267"/>
          <p:cNvSpPr txBox="1">
            <a:spLocks noChangeArrowheads="1"/>
          </p:cNvSpPr>
          <p:nvPr/>
        </p:nvSpPr>
        <p:spPr bwMode="auto">
          <a:xfrm>
            <a:off x="179388" y="53012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物理实现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57980" name="Group 284"/>
          <p:cNvGrpSpPr>
            <a:grpSpLocks/>
          </p:cNvGrpSpPr>
          <p:nvPr/>
        </p:nvGrpSpPr>
        <p:grpSpPr bwMode="auto">
          <a:xfrm>
            <a:off x="4937500" y="1916832"/>
            <a:ext cx="3811589" cy="865188"/>
            <a:chOff x="2699" y="1477"/>
            <a:chExt cx="2401" cy="545"/>
          </a:xfrm>
        </p:grpSpPr>
        <p:sp>
          <p:nvSpPr>
            <p:cNvPr id="157981" name="Text Box 285"/>
            <p:cNvSpPr txBox="1">
              <a:spLocks noChangeArrowheads="1"/>
            </p:cNvSpPr>
            <p:nvPr/>
          </p:nvSpPr>
          <p:spPr bwMode="auto">
            <a:xfrm>
              <a:off x="2832" y="1477"/>
              <a:ext cx="222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ISA</a:t>
              </a:r>
              <a:r>
                <a:rPr lang="en-US" altLang="zh-CN" sz="2000" dirty="0">
                  <a:latin typeface="宋体" pitchFamily="2" charset="-122"/>
                </a:rPr>
                <a:t>(</a:t>
              </a:r>
              <a:r>
                <a:rPr lang="en-US" altLang="zh-CN" sz="2000" dirty="0">
                  <a:latin typeface="+mn-lt"/>
                </a:rPr>
                <a:t>Instruction Set Architecture</a:t>
              </a:r>
              <a:r>
                <a:rPr lang="en-US" altLang="zh-CN" sz="1800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982" name="Line 286"/>
            <p:cNvSpPr>
              <a:spLocks noChangeShapeType="1"/>
            </p:cNvSpPr>
            <p:nvPr/>
          </p:nvSpPr>
          <p:spPr bwMode="auto">
            <a:xfrm flipH="1">
              <a:off x="3016" y="1659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83" name="Oval 287"/>
            <p:cNvSpPr>
              <a:spLocks noChangeArrowheads="1"/>
            </p:cNvSpPr>
            <p:nvPr/>
          </p:nvSpPr>
          <p:spPr bwMode="auto">
            <a:xfrm>
              <a:off x="2699" y="1760"/>
              <a:ext cx="2401" cy="26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84" name="Group 288"/>
          <p:cNvGrpSpPr>
            <a:grpSpLocks/>
          </p:cNvGrpSpPr>
          <p:nvPr/>
        </p:nvGrpSpPr>
        <p:grpSpPr bwMode="auto">
          <a:xfrm>
            <a:off x="4070720" y="2420888"/>
            <a:ext cx="4678364" cy="576262"/>
            <a:chOff x="2834" y="2024"/>
            <a:chExt cx="2947" cy="363"/>
          </a:xfrm>
        </p:grpSpPr>
        <p:sp>
          <p:nvSpPr>
            <p:cNvPr id="157986" name="Rectangle 290"/>
            <p:cNvSpPr>
              <a:spLocks noChangeArrowheads="1"/>
            </p:cNvSpPr>
            <p:nvPr/>
          </p:nvSpPr>
          <p:spPr bwMode="auto">
            <a:xfrm>
              <a:off x="3379" y="2024"/>
              <a:ext cx="2402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指令系统、数据</a:t>
              </a:r>
              <a:r>
                <a:rPr lang="zh-CN" altLang="en-US" sz="2000" b="1" dirty="0" smtClean="0">
                  <a:latin typeface="宋体" pitchFamily="2" charset="-122"/>
                </a:rPr>
                <a:t>表示、寻址方式</a:t>
              </a:r>
              <a:r>
                <a:rPr lang="en-US" altLang="zh-CN" sz="2000" b="1" dirty="0" smtClean="0">
                  <a:latin typeface="宋体" pitchFamily="2" charset="-122"/>
                </a:rPr>
                <a:t>,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存储系统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dirty="0">
                  <a:latin typeface="宋体" pitchFamily="2" charset="-122"/>
                </a:rPr>
                <a:t>I/O</a:t>
              </a:r>
              <a:r>
                <a:rPr lang="zh-CN" altLang="en-US" sz="2000" b="1" dirty="0">
                  <a:latin typeface="宋体" pitchFamily="2" charset="-122"/>
                </a:rPr>
                <a:t>系统、信息保护等</a:t>
              </a:r>
            </a:p>
          </p:txBody>
        </p:sp>
        <p:sp>
          <p:nvSpPr>
            <p:cNvPr id="157987" name="AutoShape 291"/>
            <p:cNvSpPr>
              <a:spLocks/>
            </p:cNvSpPr>
            <p:nvPr/>
          </p:nvSpPr>
          <p:spPr bwMode="auto">
            <a:xfrm>
              <a:off x="3288" y="2069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985" name="Line 289"/>
            <p:cNvSpPr>
              <a:spLocks noChangeShapeType="1"/>
            </p:cNvSpPr>
            <p:nvPr/>
          </p:nvSpPr>
          <p:spPr bwMode="auto">
            <a:xfrm flipH="1">
              <a:off x="2834" y="2205"/>
              <a:ext cx="454" cy="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相互关系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硬件的功能设计→逻辑实现→物理实现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5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7938" grpId="0"/>
      <p:bldP spid="157949" grpId="0" animBg="1"/>
      <p:bldP spid="157952" grpId="0"/>
      <p:bldP spid="1579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1.5 </a:t>
            </a:r>
            <a:r>
              <a:rPr lang="zh-CN" altLang="en-US" sz="3200" b="1" dirty="0" smtClean="0">
                <a:latin typeface="宋体" pitchFamily="2" charset="-122"/>
              </a:rPr>
              <a:t>计算机系统的工作过程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980728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、计算机的工作方式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79263" y="15567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存储程序方式：</a:t>
            </a:r>
            <a:r>
              <a:rPr lang="zh-CN" altLang="en-US" b="1" dirty="0" smtClean="0">
                <a:latin typeface="宋体" pitchFamily="2" charset="-122"/>
              </a:rPr>
              <a:t>程序及数据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预先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在存储器中；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</a:t>
            </a:r>
            <a:r>
              <a:rPr lang="zh-CN" altLang="en-US" b="1" dirty="0" smtClean="0">
                <a:latin typeface="宋体" pitchFamily="2" charset="-122"/>
              </a:rPr>
              <a:t>机器</a:t>
            </a:r>
            <a:r>
              <a:rPr lang="zh-CN" altLang="en-US" b="1" dirty="0">
                <a:latin typeface="宋体" pitchFamily="2" charset="-122"/>
              </a:rPr>
              <a:t>工作时，自动、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逐条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2492896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*程序的执行顺序：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指令地址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编程时：</a:t>
            </a:r>
            <a:r>
              <a:rPr lang="zh-CN" altLang="en-US" b="1" dirty="0">
                <a:latin typeface="宋体" pitchFamily="2" charset="-122"/>
              </a:rPr>
              <a:t>指令在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u="sng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zh-CN" altLang="en-US" b="1" dirty="0" smtClean="0">
                <a:latin typeface="宋体" pitchFamily="2" charset="-122"/>
              </a:rPr>
              <a:t>的首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首个</a:t>
            </a:r>
            <a:r>
              <a:rPr lang="zh-CN" altLang="en-US" sz="1800" b="1" dirty="0">
                <a:latin typeface="宋体" pitchFamily="2" charset="-122"/>
              </a:rPr>
              <a:t>单元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执行时：</a:t>
            </a:r>
            <a:r>
              <a:rPr lang="zh-CN" altLang="en-US" b="1" dirty="0">
                <a:latin typeface="宋体" pitchFamily="2" charset="-122"/>
              </a:rPr>
              <a:t>指令在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zh-CN" altLang="en-US" b="1" dirty="0" smtClean="0">
                <a:latin typeface="宋体" pitchFamily="2" charset="-122"/>
              </a:rPr>
              <a:t>中的首地址 </a:t>
            </a:r>
            <a:endParaRPr lang="en-US" altLang="zh-CN" sz="2200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2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5949280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指令地址序列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baseline="-25000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＝指令计算结果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7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85394"/>
              </p:ext>
            </p:extLst>
          </p:nvPr>
        </p:nvGraphicFramePr>
        <p:xfrm>
          <a:off x="1259632" y="3945052"/>
          <a:ext cx="4248472" cy="2004228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  <a:gridCol w="1080120"/>
              </a:tblGrid>
              <a:tr h="545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指令内容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暂用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语言描述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执行顺序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LP: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+=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⑴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⑺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⑵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⑸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⑻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&lt;3)</a:t>
                      </a:r>
                    </a:p>
                    <a:p>
                      <a:pPr marL="0" marR="0" lvl="0" indent="4572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goto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LP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⑼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COUT&gt;&gt;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⑽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76546"/>
              </p:ext>
            </p:extLst>
          </p:nvPr>
        </p:nvGraphicFramePr>
        <p:xfrm>
          <a:off x="5580113" y="3945052"/>
          <a:ext cx="3024335" cy="2004228"/>
        </p:xfrm>
        <a:graphic>
          <a:graphicData uri="http://schemas.openxmlformats.org/drawingml/2006/table">
            <a:tbl>
              <a:tblPr/>
              <a:tblGrid>
                <a:gridCol w="1224135"/>
                <a:gridCol w="1800200"/>
              </a:tblGrid>
              <a:tr h="473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物理地址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下条指令地址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执行顺序表示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utoShape 338"/>
          <p:cNvSpPr>
            <a:spLocks/>
          </p:cNvSpPr>
          <p:nvPr/>
        </p:nvSpPr>
        <p:spPr bwMode="auto">
          <a:xfrm>
            <a:off x="7092280" y="3429000"/>
            <a:ext cx="1944216" cy="308422"/>
          </a:xfrm>
          <a:prstGeom prst="borderCallout2">
            <a:avLst>
              <a:gd name="adj1" fmla="val 50595"/>
              <a:gd name="adj2" fmla="val -89"/>
              <a:gd name="adj3" fmla="val 50453"/>
              <a:gd name="adj4" fmla="val -7210"/>
              <a:gd name="adj5" fmla="val 381194"/>
              <a:gd name="adj6" fmla="val -30029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多个</a:t>
            </a:r>
            <a:r>
              <a:rPr lang="zh-CN" altLang="en-US" sz="1800" b="1" dirty="0">
                <a:latin typeface="宋体" pitchFamily="2" charset="-122"/>
              </a:rPr>
              <a:t>程序</a:t>
            </a:r>
            <a:r>
              <a:rPr lang="zh-CN" altLang="en-US" sz="1800" b="1" dirty="0" smtClean="0">
                <a:latin typeface="宋体" pitchFamily="2" charset="-122"/>
              </a:rPr>
              <a:t>共享主存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1" name="AutoShape 338"/>
          <p:cNvSpPr>
            <a:spLocks/>
          </p:cNvSpPr>
          <p:nvPr/>
        </p:nvSpPr>
        <p:spPr bwMode="auto">
          <a:xfrm>
            <a:off x="6876256" y="2688530"/>
            <a:ext cx="1894384" cy="308422"/>
          </a:xfrm>
          <a:prstGeom prst="borderCallout2">
            <a:avLst>
              <a:gd name="adj1" fmla="val 50595"/>
              <a:gd name="adj2" fmla="val -496"/>
              <a:gd name="adj3" fmla="val 49423"/>
              <a:gd name="adj4" fmla="val -8018"/>
              <a:gd name="adj5" fmla="val 135453"/>
              <a:gd name="adj6" fmla="val -5464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程序所使用的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4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16" grpId="0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*程序的执行机制：</a:t>
            </a:r>
            <a:r>
              <a:rPr lang="zh-CN" altLang="en-US" b="1" dirty="0" smtClean="0">
                <a:latin typeface="宋体" pitchFamily="2" charset="-122"/>
              </a:rPr>
              <a:t>循环的指令执行过程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5" y="980728"/>
            <a:ext cx="7056783" cy="603499"/>
            <a:chOff x="1403649" y="1340768"/>
            <a:chExt cx="7056783" cy="603499"/>
          </a:xfrm>
        </p:grpSpPr>
        <p:sp>
          <p:nvSpPr>
            <p:cNvPr id="5" name="矩形 4"/>
            <p:cNvSpPr/>
            <p:nvPr/>
          </p:nvSpPr>
          <p:spPr bwMode="auto">
            <a:xfrm>
              <a:off x="1403649" y="1340768"/>
              <a:ext cx="5184576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 Box 311"/>
            <p:cNvSpPr txBox="1">
              <a:spLocks noChangeArrowheads="1"/>
            </p:cNvSpPr>
            <p:nvPr/>
          </p:nvSpPr>
          <p:spPr bwMode="auto">
            <a:xfrm>
              <a:off x="1547664" y="1467609"/>
              <a:ext cx="1872258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 bwMode="auto">
            <a:xfrm>
              <a:off x="3419922" y="1646997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11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27"/>
            <p:cNvCxnSpPr>
              <a:stCxn id="11" idx="3"/>
              <a:endCxn id="6" idx="1"/>
            </p:cNvCxnSpPr>
            <p:nvPr/>
          </p:nvCxnSpPr>
          <p:spPr bwMode="auto">
            <a:xfrm flipH="1" flipV="1">
              <a:off x="1547664" y="1646997"/>
              <a:ext cx="6912768" cy="283"/>
            </a:xfrm>
            <a:prstGeom prst="bentConnector5">
              <a:avLst>
                <a:gd name="adj1" fmla="val -3307"/>
                <a:gd name="adj2" fmla="val 148697173"/>
                <a:gd name="adj3" fmla="val 1033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 Box 309"/>
          <p:cNvSpPr txBox="1">
            <a:spLocks noChangeArrowheads="1"/>
          </p:cNvSpPr>
          <p:nvPr/>
        </p:nvSpPr>
        <p:spPr bwMode="auto">
          <a:xfrm>
            <a:off x="142844" y="1628800"/>
            <a:ext cx="8893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顺序型指令的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计算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与</a:t>
            </a:r>
            <a:r>
              <a:rPr lang="zh-CN" altLang="en-US" sz="2000" b="1" u="sng" dirty="0" smtClean="0">
                <a:latin typeface="宋体" pitchFamily="2" charset="-122"/>
              </a:rPr>
              <a:t>指令内容</a:t>
            </a:r>
            <a:r>
              <a:rPr lang="zh-CN" altLang="en-US" sz="2000" b="1" dirty="0" smtClean="0">
                <a:latin typeface="宋体" pitchFamily="2" charset="-122"/>
              </a:rPr>
              <a:t>无关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sz="2200" b="1" dirty="0" smtClean="0">
                <a:latin typeface="宋体" pitchFamily="2" charset="-122"/>
              </a:rPr>
              <a:t>转移型指令的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计算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可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与</a:t>
            </a:r>
            <a:r>
              <a:rPr lang="zh-CN" altLang="en-US" sz="2000" b="1" u="sng" dirty="0" smtClean="0">
                <a:latin typeface="宋体" pitchFamily="2" charset="-122"/>
              </a:rPr>
              <a:t>数据操作</a:t>
            </a:r>
            <a:r>
              <a:rPr lang="zh-CN" altLang="en-US" sz="2000" b="1" dirty="0" smtClean="0">
                <a:latin typeface="宋体" pitchFamily="2" charset="-122"/>
              </a:rPr>
              <a:t>无关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5" name="Text Box 309"/>
          <p:cNvSpPr txBox="1">
            <a:spLocks noChangeArrowheads="1"/>
          </p:cNvSpPr>
          <p:nvPr/>
        </p:nvSpPr>
        <p:spPr bwMode="auto">
          <a:xfrm>
            <a:off x="142844" y="2564904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r>
              <a:rPr lang="zh-CN" altLang="en-US" b="1" dirty="0">
                <a:latin typeface="宋体" pitchFamily="2" charset="-122"/>
              </a:rPr>
              <a:t>与计算</a:t>
            </a:r>
            <a:r>
              <a:rPr lang="en-US" altLang="zh-CN" b="1" dirty="0" err="1" smtClean="0">
                <a:latin typeface="宋体" pitchFamily="2" charset="-122"/>
              </a:rPr>
              <a:t>NextPC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目标：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83769" y="3212976"/>
            <a:ext cx="6192687" cy="869797"/>
            <a:chOff x="1547665" y="3428999"/>
            <a:chExt cx="6192687" cy="869797"/>
          </a:xfrm>
        </p:grpSpPr>
        <p:sp>
          <p:nvSpPr>
            <p:cNvPr id="17" name="矩形 16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0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" name="直接箭头连接符 27"/>
            <p:cNvCxnSpPr>
              <a:stCxn id="21" idx="3"/>
              <a:endCxn id="19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627784" y="4312224"/>
            <a:ext cx="5544616" cy="1925088"/>
            <a:chOff x="1259632" y="2493214"/>
            <a:chExt cx="5544616" cy="1925088"/>
          </a:xfrm>
        </p:grpSpPr>
        <p:sp>
          <p:nvSpPr>
            <p:cNvPr id="46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7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54461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8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9" name="Text Box 408"/>
            <p:cNvSpPr txBox="1">
              <a:spLocks noChangeArrowheads="1"/>
            </p:cNvSpPr>
            <p:nvPr/>
          </p:nvSpPr>
          <p:spPr bwMode="auto">
            <a:xfrm>
              <a:off x="3995936" y="3063241"/>
              <a:ext cx="792088" cy="7978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439"/>
            <p:cNvSpPr txBox="1">
              <a:spLocks noChangeArrowheads="1"/>
            </p:cNvSpPr>
            <p:nvPr/>
          </p:nvSpPr>
          <p:spPr bwMode="auto">
            <a:xfrm>
              <a:off x="2734804" y="2564902"/>
              <a:ext cx="757076" cy="33895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/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”</a:t>
              </a:r>
            </a:p>
          </p:txBody>
        </p:sp>
        <p:sp>
          <p:nvSpPr>
            <p:cNvPr id="51" name="Text Box 460"/>
            <p:cNvSpPr txBox="1">
              <a:spLocks noChangeArrowheads="1"/>
            </p:cNvSpPr>
            <p:nvPr/>
          </p:nvSpPr>
          <p:spPr bwMode="auto">
            <a:xfrm>
              <a:off x="5364088" y="2493214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460"/>
            <p:cNvSpPr txBox="1">
              <a:spLocks noChangeArrowheads="1"/>
            </p:cNvSpPr>
            <p:nvPr/>
          </p:nvSpPr>
          <p:spPr bwMode="auto">
            <a:xfrm>
              <a:off x="5379765" y="2960785"/>
              <a:ext cx="1424483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V="1">
            <a:off x="4499992" y="5553598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203844" y="5536042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5004048" y="5249842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6156176" y="5031984"/>
            <a:ext cx="216024" cy="576064"/>
            <a:chOff x="4286248" y="4427544"/>
            <a:chExt cx="216024" cy="576064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6372200" y="5166404"/>
            <a:ext cx="857256" cy="712136"/>
            <a:chOff x="4643438" y="4699018"/>
            <a:chExt cx="857256" cy="712136"/>
          </a:xfrm>
        </p:grpSpPr>
        <p:cxnSp>
          <p:nvCxnSpPr>
            <p:cNvPr id="62" name="直接连接符 141"/>
            <p:cNvCxnSpPr/>
            <p:nvPr/>
          </p:nvCxnSpPr>
          <p:spPr bwMode="auto">
            <a:xfrm>
              <a:off x="4643438" y="4994081"/>
              <a:ext cx="714380" cy="417071"/>
            </a:xfrm>
            <a:prstGeom prst="bentConnector3">
              <a:avLst>
                <a:gd name="adj1" fmla="val 9956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141"/>
            <p:cNvCxnSpPr/>
            <p:nvPr/>
          </p:nvCxnSpPr>
          <p:spPr bwMode="auto">
            <a:xfrm>
              <a:off x="4643438" y="5138097"/>
              <a:ext cx="357192" cy="273057"/>
            </a:xfrm>
            <a:prstGeom prst="bentConnector3">
              <a:avLst>
                <a:gd name="adj1" fmla="val 10019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4298" y="4699018"/>
              <a:ext cx="0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 flipV="1">
              <a:off x="5493557" y="4699018"/>
              <a:ext cx="7137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直接连接符 65"/>
          <p:cNvCxnSpPr/>
          <p:nvPr/>
        </p:nvCxnSpPr>
        <p:spPr bwMode="auto">
          <a:xfrm>
            <a:off x="6372200" y="503039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160"/>
          <p:cNvCxnSpPr/>
          <p:nvPr/>
        </p:nvCxnSpPr>
        <p:spPr bwMode="auto">
          <a:xfrm>
            <a:off x="7740352" y="5178565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372200" y="5321604"/>
            <a:ext cx="1368152" cy="556934"/>
            <a:chOff x="5436096" y="5321604"/>
            <a:chExt cx="1368152" cy="556934"/>
          </a:xfrm>
        </p:grpSpPr>
        <p:cxnSp>
          <p:nvCxnSpPr>
            <p:cNvPr id="69" name="直接连接符 141"/>
            <p:cNvCxnSpPr/>
            <p:nvPr/>
          </p:nvCxnSpPr>
          <p:spPr bwMode="auto">
            <a:xfrm>
              <a:off x="5436096" y="5321604"/>
              <a:ext cx="1226986" cy="556934"/>
            </a:xfrm>
            <a:prstGeom prst="bentConnector3">
              <a:avLst>
                <a:gd name="adj1" fmla="val 10041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箭头连接符 160"/>
            <p:cNvCxnSpPr/>
            <p:nvPr/>
          </p:nvCxnSpPr>
          <p:spPr bwMode="auto">
            <a:xfrm>
              <a:off x="6804248" y="5389461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5076056" y="4221088"/>
            <a:ext cx="3096344" cy="1098928"/>
            <a:chOff x="4139952" y="4221088"/>
            <a:chExt cx="3096344" cy="1098928"/>
          </a:xfrm>
        </p:grpSpPr>
        <p:cxnSp>
          <p:nvCxnSpPr>
            <p:cNvPr id="72" name="直接箭头连接符 222"/>
            <p:cNvCxnSpPr/>
            <p:nvPr/>
          </p:nvCxnSpPr>
          <p:spPr bwMode="auto">
            <a:xfrm rot="5400000" flipH="1" flipV="1">
              <a:off x="5204218" y="4728098"/>
              <a:ext cx="827932" cy="355904"/>
            </a:xfrm>
            <a:prstGeom prst="bentConnector3">
              <a:avLst>
                <a:gd name="adj1" fmla="val 100474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oval" w="med" len="med"/>
              <a:tailEnd type="triangle"/>
            </a:ln>
            <a:effectLst/>
          </p:spPr>
        </p:cxnSp>
        <p:sp>
          <p:nvSpPr>
            <p:cNvPr id="74" name="Text Box 479"/>
            <p:cNvSpPr txBox="1">
              <a:spLocks noChangeArrowheads="1"/>
            </p:cNvSpPr>
            <p:nvPr/>
          </p:nvSpPr>
          <p:spPr bwMode="auto">
            <a:xfrm>
              <a:off x="4644008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222"/>
            <p:cNvCxnSpPr/>
            <p:nvPr/>
          </p:nvCxnSpPr>
          <p:spPr bwMode="auto">
            <a:xfrm flipH="1" flipV="1">
              <a:off x="4139952" y="4221088"/>
              <a:ext cx="3096344" cy="270996"/>
            </a:xfrm>
            <a:prstGeom prst="bentConnector3">
              <a:avLst>
                <a:gd name="adj1" fmla="val -7383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3167844" y="4564093"/>
            <a:ext cx="1692188" cy="1116291"/>
            <a:chOff x="2231740" y="4564093"/>
            <a:chExt cx="1692188" cy="1116291"/>
          </a:xfrm>
        </p:grpSpPr>
        <p:cxnSp>
          <p:nvCxnSpPr>
            <p:cNvPr id="88" name="直接箭头连接符 222"/>
            <p:cNvCxnSpPr/>
            <p:nvPr/>
          </p:nvCxnSpPr>
          <p:spPr bwMode="auto">
            <a:xfrm>
              <a:off x="2915816" y="4564093"/>
              <a:ext cx="25100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22"/>
            <p:cNvCxnSpPr/>
            <p:nvPr/>
          </p:nvCxnSpPr>
          <p:spPr bwMode="auto">
            <a:xfrm flipH="1">
              <a:off x="2231740" y="4564093"/>
              <a:ext cx="1692188" cy="323877"/>
            </a:xfrm>
            <a:prstGeom prst="bentConnector4">
              <a:avLst>
                <a:gd name="adj1" fmla="val -13509"/>
                <a:gd name="adj2" fmla="val -10517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22"/>
            <p:cNvCxnSpPr/>
            <p:nvPr/>
          </p:nvCxnSpPr>
          <p:spPr bwMode="auto">
            <a:xfrm rot="5400000" flipH="1" flipV="1">
              <a:off x="2033646" y="4798187"/>
              <a:ext cx="1116290" cy="648103"/>
            </a:xfrm>
            <a:prstGeom prst="bentConnector3">
              <a:avLst>
                <a:gd name="adj1" fmla="val -514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</p:grp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1394-182B-479F-95CC-F41E63C6F1B6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209526" name="Text Box 630"/>
          <p:cNvSpPr txBox="1">
            <a:spLocks noChangeArrowheads="1"/>
          </p:cNvSpPr>
          <p:nvPr/>
        </p:nvSpPr>
        <p:spPr bwMode="auto">
          <a:xfrm>
            <a:off x="179388" y="980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、模型机基本结构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可以实现指令系统中所有指令的约定功能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1" name="Text Box 629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二、程序执行过程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57224" y="2060848"/>
            <a:ext cx="7814810" cy="3263879"/>
            <a:chOff x="857224" y="2253353"/>
            <a:chExt cx="7814810" cy="3263879"/>
          </a:xfrm>
        </p:grpSpPr>
        <p:sp>
          <p:nvSpPr>
            <p:cNvPr id="107" name="AutoShape 702"/>
            <p:cNvSpPr>
              <a:spLocks noChangeArrowheads="1"/>
            </p:cNvSpPr>
            <p:nvPr/>
          </p:nvSpPr>
          <p:spPr bwMode="auto">
            <a:xfrm rot="10800000">
              <a:off x="1187625" y="2564904"/>
              <a:ext cx="863600" cy="358775"/>
            </a:xfrm>
            <a:custGeom>
              <a:avLst/>
              <a:gdLst>
                <a:gd name="G0" fmla="+- 3811 0 0"/>
                <a:gd name="G1" fmla="+- 21600 0 3811"/>
                <a:gd name="G2" fmla="*/ 3811 1 2"/>
                <a:gd name="G3" fmla="+- 21600 0 G2"/>
                <a:gd name="G4" fmla="+/ 3811 21600 2"/>
                <a:gd name="G5" fmla="+/ G1 0 2"/>
                <a:gd name="G6" fmla="*/ 21600 21600 3811"/>
                <a:gd name="G7" fmla="*/ G6 1 2"/>
                <a:gd name="G8" fmla="+- 21600 0 G7"/>
                <a:gd name="G9" fmla="*/ 21600 1 2"/>
                <a:gd name="G10" fmla="+- 3811 0 G9"/>
                <a:gd name="G11" fmla="?: G10 G8 0"/>
                <a:gd name="G12" fmla="?: G10 G7 21600"/>
                <a:gd name="T0" fmla="*/ 19694 w 21600"/>
                <a:gd name="T1" fmla="*/ 10800 h 21600"/>
                <a:gd name="T2" fmla="*/ 10800 w 21600"/>
                <a:gd name="T3" fmla="*/ 21600 h 21600"/>
                <a:gd name="T4" fmla="*/ 1906 w 21600"/>
                <a:gd name="T5" fmla="*/ 10800 h 21600"/>
                <a:gd name="T6" fmla="*/ 10800 w 21600"/>
                <a:gd name="T7" fmla="*/ 0 h 21600"/>
                <a:gd name="T8" fmla="*/ 3706 w 21600"/>
                <a:gd name="T9" fmla="*/ 3706 h 21600"/>
                <a:gd name="T10" fmla="*/ 17894 w 21600"/>
                <a:gd name="T11" fmla="*/ 178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1" y="21600"/>
                  </a:lnTo>
                  <a:lnTo>
                    <a:pt x="177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38"/>
            <p:cNvSpPr txBox="1">
              <a:spLocks noChangeArrowheads="1"/>
            </p:cNvSpPr>
            <p:nvPr/>
          </p:nvSpPr>
          <p:spPr bwMode="auto">
            <a:xfrm>
              <a:off x="899592" y="4142242"/>
              <a:ext cx="4508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CPU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Rectangle 641"/>
            <p:cNvSpPr>
              <a:spLocks noChangeArrowheads="1"/>
            </p:cNvSpPr>
            <p:nvPr/>
          </p:nvSpPr>
          <p:spPr bwMode="auto">
            <a:xfrm>
              <a:off x="1043608" y="2348880"/>
              <a:ext cx="1619571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1" name="Text Box 642"/>
            <p:cNvSpPr txBox="1">
              <a:spLocks noChangeArrowheads="1"/>
            </p:cNvSpPr>
            <p:nvPr/>
          </p:nvSpPr>
          <p:spPr bwMode="auto">
            <a:xfrm>
              <a:off x="2915816" y="4442810"/>
              <a:ext cx="576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Addr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2" name="Text Box 643"/>
            <p:cNvSpPr txBox="1">
              <a:spLocks noChangeArrowheads="1"/>
            </p:cNvSpPr>
            <p:nvPr/>
          </p:nvSpPr>
          <p:spPr bwMode="auto">
            <a:xfrm>
              <a:off x="1691680" y="4441228"/>
              <a:ext cx="57447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Data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44"/>
            <p:cNvSpPr txBox="1">
              <a:spLocks noChangeArrowheads="1"/>
            </p:cNvSpPr>
            <p:nvPr/>
          </p:nvSpPr>
          <p:spPr bwMode="auto">
            <a:xfrm>
              <a:off x="4429124" y="4441226"/>
              <a:ext cx="50006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Cmd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47"/>
            <p:cNvSpPr txBox="1">
              <a:spLocks noChangeArrowheads="1"/>
            </p:cNvSpPr>
            <p:nvPr/>
          </p:nvSpPr>
          <p:spPr bwMode="auto">
            <a:xfrm>
              <a:off x="4718295" y="2523887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116" name="Text Box 648"/>
            <p:cNvSpPr txBox="1">
              <a:spLocks noChangeArrowheads="1"/>
            </p:cNvSpPr>
            <p:nvPr/>
          </p:nvSpPr>
          <p:spPr bwMode="auto">
            <a:xfrm>
              <a:off x="3638794" y="2425448"/>
              <a:ext cx="1008063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控制信号形成部件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Text Box 650"/>
            <p:cNvSpPr txBox="1">
              <a:spLocks noChangeArrowheads="1"/>
            </p:cNvSpPr>
            <p:nvPr/>
          </p:nvSpPr>
          <p:spPr bwMode="auto">
            <a:xfrm>
              <a:off x="2846632" y="2425448"/>
              <a:ext cx="576263" cy="57150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时序部件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Text Box 654"/>
            <p:cNvSpPr txBox="1">
              <a:spLocks noChangeArrowheads="1"/>
            </p:cNvSpPr>
            <p:nvPr/>
          </p:nvSpPr>
          <p:spPr bwMode="auto">
            <a:xfrm>
              <a:off x="3708276" y="3143248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19" name="Text Box 659"/>
            <p:cNvSpPr txBox="1">
              <a:spLocks noChangeArrowheads="1"/>
            </p:cNvSpPr>
            <p:nvPr/>
          </p:nvSpPr>
          <p:spPr bwMode="auto">
            <a:xfrm>
              <a:off x="2051720" y="3496450"/>
              <a:ext cx="508096" cy="28575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kumimoji="0"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4" name="Text Box 673"/>
            <p:cNvSpPr txBox="1">
              <a:spLocks noChangeArrowheads="1"/>
            </p:cNvSpPr>
            <p:nvPr/>
          </p:nvSpPr>
          <p:spPr bwMode="auto">
            <a:xfrm>
              <a:off x="1548036" y="3071240"/>
              <a:ext cx="64770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5" name="Text Box 674"/>
            <p:cNvSpPr txBox="1">
              <a:spLocks noChangeArrowheads="1"/>
            </p:cNvSpPr>
            <p:nvPr/>
          </p:nvSpPr>
          <p:spPr bwMode="auto">
            <a:xfrm>
              <a:off x="1403648" y="2602896"/>
              <a:ext cx="45243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681"/>
            <p:cNvSpPr txBox="1">
              <a:spLocks noChangeArrowheads="1"/>
            </p:cNvSpPr>
            <p:nvPr/>
          </p:nvSpPr>
          <p:spPr bwMode="auto">
            <a:xfrm>
              <a:off x="3996654" y="3573515"/>
              <a:ext cx="647700" cy="29209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682"/>
            <p:cNvSpPr txBox="1">
              <a:spLocks noChangeArrowheads="1"/>
            </p:cNvSpPr>
            <p:nvPr/>
          </p:nvSpPr>
          <p:spPr bwMode="auto">
            <a:xfrm>
              <a:off x="3056909" y="3573515"/>
              <a:ext cx="649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endParaRPr kumimoji="0" lang="en-US" altLang="zh-CN" sz="1800" b="1">
                <a:latin typeface="宋体" pitchFamily="2" charset="-122"/>
              </a:endParaRPr>
            </a:p>
          </p:txBody>
        </p:sp>
        <p:sp>
          <p:nvSpPr>
            <p:cNvPr id="199" name="Text Box 704"/>
            <p:cNvSpPr txBox="1">
              <a:spLocks noChangeArrowheads="1"/>
            </p:cNvSpPr>
            <p:nvPr/>
          </p:nvSpPr>
          <p:spPr bwMode="auto">
            <a:xfrm>
              <a:off x="3432411" y="2579449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</a:rPr>
                <a:t>…</a:t>
              </a: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907704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rot="5400000">
              <a:off x="3346305" y="4079926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5400000">
              <a:off x="4215727" y="4079925"/>
              <a:ext cx="14287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645372" y="407992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432411" y="2496886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3432411" y="2925514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4646857" y="2496886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4646857" y="2782638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rot="5400000" flipH="1" flipV="1">
              <a:off x="4069308" y="3068736"/>
              <a:ext cx="14287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>
              <a:endCxn id="197" idx="0"/>
            </p:cNvCxnSpPr>
            <p:nvPr/>
          </p:nvCxnSpPr>
          <p:spPr bwMode="auto">
            <a:xfrm rot="5400000" flipH="1" flipV="1">
              <a:off x="2972332" y="3589008"/>
              <a:ext cx="424713" cy="393729"/>
            </a:xfrm>
            <a:prstGeom prst="bentConnector3">
              <a:avLst>
                <a:gd name="adj1" fmla="val 15382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V="1">
              <a:off x="4144288" y="3430173"/>
              <a:ext cx="1589" cy="149687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103"/>
            <p:cNvCxnSpPr/>
            <p:nvPr/>
          </p:nvCxnSpPr>
          <p:spPr bwMode="auto">
            <a:xfrm rot="16200000" flipH="1">
              <a:off x="4358713" y="3651185"/>
              <a:ext cx="428632" cy="285977"/>
            </a:xfrm>
            <a:prstGeom prst="bentConnector3">
              <a:avLst>
                <a:gd name="adj1" fmla="val -27574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rot="5400000">
              <a:off x="3345511" y="393705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rot="5400000" flipH="1" flipV="1">
              <a:off x="4216520" y="393625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125"/>
            <p:cNvCxnSpPr>
              <a:stCxn id="107" idx="1"/>
              <a:endCxn id="194" idx="3"/>
            </p:cNvCxnSpPr>
            <p:nvPr/>
          </p:nvCxnSpPr>
          <p:spPr bwMode="auto">
            <a:xfrm rot="10800000" flipH="1" flipV="1">
              <a:off x="1619424" y="2564904"/>
              <a:ext cx="576311" cy="649212"/>
            </a:xfrm>
            <a:prstGeom prst="bentConnector5">
              <a:avLst>
                <a:gd name="adj1" fmla="val -1202"/>
                <a:gd name="adj2" fmla="val -19801"/>
                <a:gd name="adj3" fmla="val 13365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1907703" y="2920386"/>
              <a:ext cx="1" cy="15085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rot="16200000" flipV="1">
              <a:off x="897484" y="3359102"/>
              <a:ext cx="1084338" cy="2160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704" y="3356992"/>
              <a:ext cx="0" cy="6522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170"/>
            <p:cNvCxnSpPr/>
            <p:nvPr/>
          </p:nvCxnSpPr>
          <p:spPr bwMode="auto">
            <a:xfrm rot="16200000" flipH="1">
              <a:off x="3827394" y="3698212"/>
              <a:ext cx="1930542" cy="273050"/>
            </a:xfrm>
            <a:prstGeom prst="bentConnector3">
              <a:avLst>
                <a:gd name="adj1" fmla="val 12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V="1">
              <a:off x="2266156" y="4430509"/>
              <a:ext cx="1588" cy="36949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3" name="Text Box 705"/>
            <p:cNvSpPr txBox="1">
              <a:spLocks noChangeArrowheads="1"/>
            </p:cNvSpPr>
            <p:nvPr/>
          </p:nvSpPr>
          <p:spPr bwMode="auto">
            <a:xfrm>
              <a:off x="1403648" y="4151359"/>
              <a:ext cx="3420793" cy="2857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7" name="直接连接符 66"/>
            <p:cNvCxnSpPr/>
            <p:nvPr/>
          </p:nvCxnSpPr>
          <p:spPr bwMode="auto">
            <a:xfrm>
              <a:off x="3491879" y="4441226"/>
              <a:ext cx="2" cy="349257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 Box 701"/>
            <p:cNvSpPr txBox="1">
              <a:spLocks noChangeArrowheads="1"/>
            </p:cNvSpPr>
            <p:nvPr/>
          </p:nvSpPr>
          <p:spPr bwMode="auto">
            <a:xfrm>
              <a:off x="3170266" y="4800006"/>
              <a:ext cx="3817938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系统总线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DBus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CBus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9" name="Text Box 639"/>
            <p:cNvSpPr txBox="1">
              <a:spLocks noChangeArrowheads="1"/>
            </p:cNvSpPr>
            <p:nvPr/>
          </p:nvSpPr>
          <p:spPr bwMode="auto">
            <a:xfrm>
              <a:off x="7923241" y="2299675"/>
              <a:ext cx="720725" cy="14224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外部设备</a:t>
              </a:r>
              <a:endParaRPr kumimoji="0" lang="en-US" altLang="zh-CN" sz="1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/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含辅存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0" name="Text Box 670"/>
            <p:cNvSpPr txBox="1">
              <a:spLocks noChangeArrowheads="1"/>
            </p:cNvSpPr>
            <p:nvPr/>
          </p:nvSpPr>
          <p:spPr bwMode="auto">
            <a:xfrm>
              <a:off x="7778778" y="4014188"/>
              <a:ext cx="863600" cy="360363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1" name="Rectangle 684"/>
            <p:cNvSpPr>
              <a:spLocks noChangeArrowheads="1"/>
            </p:cNvSpPr>
            <p:nvPr/>
          </p:nvSpPr>
          <p:spPr bwMode="auto">
            <a:xfrm>
              <a:off x="5500694" y="2299676"/>
              <a:ext cx="1943100" cy="20717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2" name="Line 685"/>
            <p:cNvSpPr>
              <a:spLocks noChangeShapeType="1"/>
            </p:cNvSpPr>
            <p:nvPr/>
          </p:nvSpPr>
          <p:spPr bwMode="auto">
            <a:xfrm>
              <a:off x="6148394" y="27298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3" name="Text Box 686"/>
            <p:cNvSpPr txBox="1">
              <a:spLocks noChangeArrowheads="1"/>
            </p:cNvSpPr>
            <p:nvPr/>
          </p:nvSpPr>
          <p:spPr bwMode="auto">
            <a:xfrm>
              <a:off x="6219832" y="3021991"/>
              <a:ext cx="225425" cy="498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……</a:t>
              </a:r>
              <a:endParaRPr kumimoji="0" lang="en-US" altLang="zh-CN" sz="1800" b="1"/>
            </a:p>
          </p:txBody>
        </p:sp>
        <p:sp>
          <p:nvSpPr>
            <p:cNvPr id="234" name="Text Box 687"/>
            <p:cNvSpPr txBox="1">
              <a:spLocks noChangeArrowheads="1"/>
            </p:cNvSpPr>
            <p:nvPr/>
          </p:nvSpPr>
          <p:spPr bwMode="auto">
            <a:xfrm>
              <a:off x="6435732" y="2652103"/>
              <a:ext cx="858838" cy="1012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存储</a:t>
              </a:r>
            </a:p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阵列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5" name="Text Box 688"/>
            <p:cNvSpPr txBox="1">
              <a:spLocks noChangeArrowheads="1"/>
            </p:cNvSpPr>
            <p:nvPr/>
          </p:nvSpPr>
          <p:spPr bwMode="auto">
            <a:xfrm>
              <a:off x="6364294" y="3880828"/>
              <a:ext cx="936625" cy="360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电路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" name="Text Box 689"/>
            <p:cNvSpPr txBox="1">
              <a:spLocks noChangeArrowheads="1"/>
            </p:cNvSpPr>
            <p:nvPr/>
          </p:nvSpPr>
          <p:spPr bwMode="auto">
            <a:xfrm>
              <a:off x="5788032" y="2585428"/>
              <a:ext cx="360363" cy="12239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地址译码器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7" name="Line 690"/>
            <p:cNvSpPr>
              <a:spLocks noChangeShapeType="1"/>
            </p:cNvSpPr>
            <p:nvPr/>
          </p:nvSpPr>
          <p:spPr bwMode="auto">
            <a:xfrm>
              <a:off x="6148394" y="2872766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8" name="Line 691"/>
            <p:cNvSpPr>
              <a:spLocks noChangeShapeType="1"/>
            </p:cNvSpPr>
            <p:nvPr/>
          </p:nvSpPr>
          <p:spPr bwMode="auto">
            <a:xfrm>
              <a:off x="6148394" y="35934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9" name="Line 692"/>
            <p:cNvSpPr>
              <a:spLocks noChangeShapeType="1"/>
            </p:cNvSpPr>
            <p:nvPr/>
          </p:nvSpPr>
          <p:spPr bwMode="auto">
            <a:xfrm>
              <a:off x="6508757" y="3664928"/>
              <a:ext cx="3175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0" name="Line 693"/>
            <p:cNvSpPr>
              <a:spLocks noChangeShapeType="1"/>
            </p:cNvSpPr>
            <p:nvPr/>
          </p:nvSpPr>
          <p:spPr bwMode="auto">
            <a:xfrm flipH="1">
              <a:off x="6651632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1" name="Line 694"/>
            <p:cNvSpPr>
              <a:spLocks noChangeShapeType="1"/>
            </p:cNvSpPr>
            <p:nvPr/>
          </p:nvSpPr>
          <p:spPr bwMode="auto">
            <a:xfrm flipH="1">
              <a:off x="7156457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2" name="Text Box 695"/>
            <p:cNvSpPr txBox="1">
              <a:spLocks noChangeArrowheads="1"/>
            </p:cNvSpPr>
            <p:nvPr/>
          </p:nvSpPr>
          <p:spPr bwMode="auto">
            <a:xfrm>
              <a:off x="6734182" y="3593491"/>
              <a:ext cx="334963" cy="249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</a:t>
              </a:r>
              <a:endParaRPr kumimoji="0" lang="en-US" altLang="zh-CN" sz="1800" b="1"/>
            </a:p>
          </p:txBody>
        </p:sp>
        <p:sp>
          <p:nvSpPr>
            <p:cNvPr id="243" name="Text Box 707"/>
            <p:cNvSpPr txBox="1">
              <a:spLocks noChangeArrowheads="1"/>
            </p:cNvSpPr>
            <p:nvPr/>
          </p:nvSpPr>
          <p:spPr bwMode="auto">
            <a:xfrm>
              <a:off x="6245232" y="2299676"/>
              <a:ext cx="982663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4" name="直接箭头连接符 163"/>
            <p:cNvCxnSpPr>
              <a:endCxn id="236" idx="1"/>
            </p:cNvCxnSpPr>
            <p:nvPr/>
          </p:nvCxnSpPr>
          <p:spPr bwMode="auto">
            <a:xfrm rot="5400000" flipH="1" flipV="1">
              <a:off x="4911331" y="3923306"/>
              <a:ext cx="1602596" cy="15080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7"/>
            <p:cNvCxnSpPr>
              <a:endCxn id="235" idx="1"/>
            </p:cNvCxnSpPr>
            <p:nvPr/>
          </p:nvCxnSpPr>
          <p:spPr bwMode="auto">
            <a:xfrm rot="5400000" flipH="1" flipV="1">
              <a:off x="5881294" y="4317007"/>
              <a:ext cx="738997" cy="22700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 rot="5400000" flipH="1" flipV="1">
              <a:off x="6566713" y="4513460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 rot="5400000" flipH="1" flipV="1">
              <a:off x="8185995" y="4584898"/>
              <a:ext cx="42862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8" name="直接箭头连接符 167"/>
            <p:cNvCxnSpPr/>
            <p:nvPr/>
          </p:nvCxnSpPr>
          <p:spPr bwMode="auto">
            <a:xfrm rot="5400000" flipH="1" flipV="1">
              <a:off x="7970886" y="4585692"/>
              <a:ext cx="428627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167"/>
            <p:cNvCxnSpPr/>
            <p:nvPr/>
          </p:nvCxnSpPr>
          <p:spPr bwMode="auto">
            <a:xfrm rot="5400000" flipH="1" flipV="1">
              <a:off x="7756575" y="4585690"/>
              <a:ext cx="428627" cy="2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167"/>
            <p:cNvCxnSpPr/>
            <p:nvPr/>
          </p:nvCxnSpPr>
          <p:spPr bwMode="auto">
            <a:xfrm rot="5400000" flipH="1" flipV="1">
              <a:off x="8042324" y="3871312"/>
              <a:ext cx="285752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rot="5400000" flipH="1" flipV="1">
              <a:off x="8257433" y="3870518"/>
              <a:ext cx="28575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857224" y="4801594"/>
              <a:ext cx="781481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547664" y="4018006"/>
              <a:ext cx="0" cy="13415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701"/>
            <p:cNvSpPr txBox="1">
              <a:spLocks noChangeArrowheads="1"/>
            </p:cNvSpPr>
            <p:nvPr/>
          </p:nvSpPr>
          <p:spPr bwMode="auto">
            <a:xfrm>
              <a:off x="1259632" y="5160046"/>
              <a:ext cx="7382746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说明：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AC—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称为累加器，既存放源操作数、又存放目的操作数的寄存器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Rectangle 641"/>
            <p:cNvSpPr>
              <a:spLocks noChangeArrowheads="1"/>
            </p:cNvSpPr>
            <p:nvPr/>
          </p:nvSpPr>
          <p:spPr bwMode="auto">
            <a:xfrm>
              <a:off x="2771800" y="2348880"/>
              <a:ext cx="2232248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 rot="5400000">
              <a:off x="2916386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H="1" flipV="1">
              <a:off x="2195734" y="3782202"/>
              <a:ext cx="2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H="1">
              <a:off x="2410966" y="3789540"/>
              <a:ext cx="794" cy="22846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212509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234032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V="1">
              <a:off x="1763688" y="3356992"/>
              <a:ext cx="0" cy="6412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1763688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Rectangle 640"/>
            <p:cNvSpPr>
              <a:spLocks noChangeArrowheads="1"/>
            </p:cNvSpPr>
            <p:nvPr/>
          </p:nvSpPr>
          <p:spPr bwMode="auto">
            <a:xfrm>
              <a:off x="857224" y="2253353"/>
              <a:ext cx="4286280" cy="21894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76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7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2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6FE-2123-4A8F-9F2B-2F14E4C29C8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57109" name="Text Box 85"/>
          <p:cNvSpPr txBox="1">
            <a:spLocks noChangeArrowheads="1"/>
          </p:cNvSpPr>
          <p:nvPr/>
        </p:nvSpPr>
        <p:spPr bwMode="auto">
          <a:xfrm>
            <a:off x="179387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*模型机的指令系统：</a:t>
            </a:r>
            <a:r>
              <a:rPr lang="zh-CN" altLang="en-US" b="1" dirty="0" smtClean="0">
                <a:latin typeface="宋体" pitchFamily="2" charset="-122"/>
              </a:rPr>
              <a:t>指令由操作码、地址码组成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7110" name="Text Box 8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、机器语言程序的形成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y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的机器语言</a:t>
            </a:r>
            <a:r>
              <a:rPr lang="zh-CN" altLang="en-US" b="1" dirty="0" smtClean="0">
                <a:latin typeface="宋体" pitchFamily="2" charset="-122"/>
              </a:rPr>
              <a:t>程序：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了解程序的基本组成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aphicFrame>
        <p:nvGraphicFramePr>
          <p:cNvPr id="257312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78680"/>
              </p:ext>
            </p:extLst>
          </p:nvPr>
        </p:nvGraphicFramePr>
        <p:xfrm>
          <a:off x="1643041" y="3618257"/>
          <a:ext cx="6529359" cy="2619055"/>
        </p:xfrm>
        <a:graphic>
          <a:graphicData uri="http://schemas.openxmlformats.org/drawingml/2006/table">
            <a:tbl>
              <a:tblPr/>
              <a:tblGrid>
                <a:gridCol w="1173182"/>
                <a:gridCol w="1612901"/>
                <a:gridCol w="3743276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指令或数据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(01010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AC←(AC)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(01011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010 01100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y←(AC)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100 00000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  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数据共存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结果数据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55576" y="836712"/>
            <a:ext cx="8280920" cy="1711059"/>
            <a:chOff x="755576" y="1349335"/>
            <a:chExt cx="8280920" cy="1711059"/>
          </a:xfrm>
        </p:grpSpPr>
        <p:sp>
          <p:nvSpPr>
            <p:cNvPr id="25" name="Text Box 202"/>
            <p:cNvSpPr txBox="1">
              <a:spLocks noChangeArrowheads="1"/>
            </p:cNvSpPr>
            <p:nvPr/>
          </p:nvSpPr>
          <p:spPr bwMode="auto">
            <a:xfrm>
              <a:off x="4211960" y="1349335"/>
              <a:ext cx="1728192" cy="35147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指令格式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" name="Text Box 202"/>
            <p:cNvSpPr txBox="1">
              <a:spLocks noChangeArrowheads="1"/>
            </p:cNvSpPr>
            <p:nvPr/>
          </p:nvSpPr>
          <p:spPr bwMode="auto">
            <a:xfrm>
              <a:off x="4211959" y="1709375"/>
              <a:ext cx="1728193" cy="279466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001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202"/>
            <p:cNvSpPr txBox="1">
              <a:spLocks noChangeArrowheads="1"/>
            </p:cNvSpPr>
            <p:nvPr/>
          </p:nvSpPr>
          <p:spPr bwMode="auto">
            <a:xfrm>
              <a:off x="755576" y="1709375"/>
              <a:ext cx="3372572" cy="2794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取数</a:t>
              </a:r>
              <a:r>
                <a:rPr lang="en-US" altLang="zh-CN" sz="2000" b="1" dirty="0" smtClean="0">
                  <a:latin typeface="宋体" pitchFamily="2" charset="-122"/>
                </a:rPr>
                <a:t>LD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860032" y="1709374"/>
              <a:ext cx="0" cy="27946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202"/>
            <p:cNvSpPr txBox="1">
              <a:spLocks noChangeArrowheads="1"/>
            </p:cNvSpPr>
            <p:nvPr/>
          </p:nvSpPr>
          <p:spPr bwMode="auto">
            <a:xfrm>
              <a:off x="4211959" y="2060849"/>
              <a:ext cx="1728193" cy="270898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010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6" name="Text Box 202"/>
            <p:cNvSpPr txBox="1">
              <a:spLocks noChangeArrowheads="1"/>
            </p:cNvSpPr>
            <p:nvPr/>
          </p:nvSpPr>
          <p:spPr bwMode="auto">
            <a:xfrm>
              <a:off x="755576" y="2069416"/>
              <a:ext cx="3372572" cy="262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存数</a:t>
              </a:r>
              <a:r>
                <a:rPr lang="en-US" altLang="zh-CN" sz="2000" b="1" dirty="0" smtClean="0">
                  <a:latin typeface="宋体" pitchFamily="2" charset="-122"/>
                </a:rPr>
                <a:t>ST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M[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]←(AC)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4860032" y="2060848"/>
              <a:ext cx="0" cy="2708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4211959" y="242088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" name="Text Box 202"/>
            <p:cNvSpPr txBox="1">
              <a:spLocks noChangeArrowheads="1"/>
            </p:cNvSpPr>
            <p:nvPr/>
          </p:nvSpPr>
          <p:spPr bwMode="auto">
            <a:xfrm>
              <a:off x="755576" y="2429456"/>
              <a:ext cx="3372572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加法</a:t>
              </a:r>
              <a:r>
                <a:rPr lang="en-US" altLang="zh-CN" sz="2000" b="1" dirty="0" smtClean="0">
                  <a:latin typeface="宋体" pitchFamily="2" charset="-122"/>
                </a:rPr>
                <a:t>ADD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←(AC)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860032" y="242088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02"/>
            <p:cNvSpPr txBox="1">
              <a:spLocks noChangeArrowheads="1"/>
            </p:cNvSpPr>
            <p:nvPr/>
          </p:nvSpPr>
          <p:spPr bwMode="auto">
            <a:xfrm>
              <a:off x="4211959" y="278092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100</a:t>
              </a:r>
              <a:r>
                <a:rPr lang="en-US" altLang="zh-CN" sz="16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" name="Text Box 202"/>
            <p:cNvSpPr txBox="1">
              <a:spLocks noChangeArrowheads="1"/>
            </p:cNvSpPr>
            <p:nvPr/>
          </p:nvSpPr>
          <p:spPr bwMode="auto">
            <a:xfrm>
              <a:off x="755576" y="2789495"/>
              <a:ext cx="3372571" cy="270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r>
                <a:rPr lang="en-US" altLang="zh-CN" sz="2000" b="1" dirty="0" smtClean="0">
                  <a:latin typeface="宋体" pitchFamily="2" charset="-122"/>
                </a:rPr>
                <a:t>HLT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4860032" y="278092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 Box 202"/>
            <p:cNvSpPr txBox="1">
              <a:spLocks noChangeArrowheads="1"/>
            </p:cNvSpPr>
            <p:nvPr/>
          </p:nvSpPr>
          <p:spPr bwMode="auto">
            <a:xfrm>
              <a:off x="767382" y="1349335"/>
              <a:ext cx="3360766" cy="3514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6" name="Text Box 202"/>
            <p:cNvSpPr txBox="1">
              <a:spLocks noChangeArrowheads="1"/>
            </p:cNvSpPr>
            <p:nvPr/>
          </p:nvSpPr>
          <p:spPr bwMode="auto">
            <a:xfrm>
              <a:off x="6064770" y="1709376"/>
              <a:ext cx="2971726" cy="2794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取到</a:t>
              </a:r>
              <a:r>
                <a:rPr lang="en-US" altLang="zh-CN" sz="2000" b="1" dirty="0">
                  <a:latin typeface="宋体" pitchFamily="2" charset="-122"/>
                </a:rPr>
                <a:t>AC</a:t>
              </a:r>
              <a:r>
                <a:rPr lang="zh-CN" altLang="en-US" sz="2000" b="1" dirty="0">
                  <a:latin typeface="宋体" pitchFamily="2" charset="-122"/>
                </a:rPr>
                <a:t>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7" name="Text Box 202"/>
            <p:cNvSpPr txBox="1">
              <a:spLocks noChangeArrowheads="1"/>
            </p:cNvSpPr>
            <p:nvPr/>
          </p:nvSpPr>
          <p:spPr bwMode="auto">
            <a:xfrm>
              <a:off x="6064770" y="206941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存到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" name="Text Box 202"/>
            <p:cNvSpPr txBox="1">
              <a:spLocks noChangeArrowheads="1"/>
            </p:cNvSpPr>
            <p:nvPr/>
          </p:nvSpPr>
          <p:spPr bwMode="auto">
            <a:xfrm>
              <a:off x="6064770" y="2429455"/>
              <a:ext cx="2971726" cy="279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内容与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 smtClean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相加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2"/>
            <p:cNvSpPr txBox="1">
              <a:spLocks noChangeArrowheads="1"/>
            </p:cNvSpPr>
            <p:nvPr/>
          </p:nvSpPr>
          <p:spPr bwMode="auto">
            <a:xfrm>
              <a:off x="6064770" y="278949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结束</a:t>
              </a:r>
              <a:r>
                <a:rPr lang="zh-CN" altLang="en-US" sz="2000" b="1" dirty="0" smtClean="0">
                  <a:latin typeface="宋体" pitchFamily="2" charset="-122"/>
                </a:rPr>
                <a:t>程序执行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0" name="Text Box 202"/>
            <p:cNvSpPr txBox="1">
              <a:spLocks noChangeArrowheads="1"/>
            </p:cNvSpPr>
            <p:nvPr/>
          </p:nvSpPr>
          <p:spPr bwMode="auto">
            <a:xfrm>
              <a:off x="6084168" y="1349335"/>
              <a:ext cx="2952328" cy="35147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指令功能说明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31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38"/>
          <p:cNvSpPr>
            <a:spLocks/>
          </p:cNvSpPr>
          <p:nvPr/>
        </p:nvSpPr>
        <p:spPr bwMode="auto">
          <a:xfrm>
            <a:off x="3900197" y="2688530"/>
            <a:ext cx="3048068" cy="308422"/>
          </a:xfrm>
          <a:prstGeom prst="borderCallout2">
            <a:avLst>
              <a:gd name="adj1" fmla="val 50595"/>
              <a:gd name="adj2" fmla="val -496"/>
              <a:gd name="adj3" fmla="val 49423"/>
              <a:gd name="adj4" fmla="val -5113"/>
              <a:gd name="adj5" fmla="val -157494"/>
              <a:gd name="adj6" fmla="val -3952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注意数据</a:t>
            </a:r>
            <a:r>
              <a:rPr lang="zh-CN" altLang="en-US" sz="1800" b="1" dirty="0">
                <a:latin typeface="宋体" pitchFamily="2" charset="-122"/>
              </a:rPr>
              <a:t>及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zh-CN" altLang="en-US" sz="1800" b="1" dirty="0" smtClean="0">
                <a:latin typeface="宋体" pitchFamily="2" charset="-122"/>
              </a:rPr>
              <a:t>表示约定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10" grpId="0" autoUpdateAnimBg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374"/>
          <p:cNvSpPr txBox="1">
            <a:spLocks noChangeArrowheads="1"/>
          </p:cNvSpPr>
          <p:nvPr/>
        </p:nvSpPr>
        <p:spPr bwMode="auto">
          <a:xfrm>
            <a:off x="179263" y="287437"/>
            <a:ext cx="8785225" cy="251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、程序执行过程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的准备：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即初始条件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latin typeface="宋体" pitchFamily="2" charset="-122"/>
              </a:rPr>
              <a:t>是</a:t>
            </a:r>
            <a:r>
              <a:rPr lang="en-US" altLang="zh-CN" sz="1800" b="1" dirty="0">
                <a:latin typeface="宋体" pitchFamily="2" charset="-122"/>
              </a:rPr>
              <a:t>OS</a:t>
            </a:r>
            <a:r>
              <a:rPr lang="zh-CN" altLang="en-US" sz="1800" b="1" dirty="0">
                <a:latin typeface="宋体" pitchFamily="2" charset="-122"/>
              </a:rPr>
              <a:t>的任务，本课程不</a:t>
            </a:r>
            <a:r>
              <a:rPr lang="zh-CN" altLang="en-US" sz="1800" b="1" dirty="0" smtClean="0">
                <a:latin typeface="宋体" pitchFamily="2" charset="-122"/>
              </a:rPr>
              <a:t>讨论</a:t>
            </a:r>
            <a:r>
              <a:rPr lang="en-US" altLang="zh-CN" sz="1800" b="1" dirty="0" smtClean="0">
                <a:latin typeface="宋体" pitchFamily="2" charset="-122"/>
              </a:rPr>
              <a:t>])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程序执行的操作过程：  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388" y="2708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①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取指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en-US" altLang="zh-CN" b="1" dirty="0" smtClean="0">
                <a:latin typeface="宋体" pitchFamily="2" charset="-122"/>
              </a:rPr>
              <a:t>→MEM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→IR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(PC)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(IR</a:t>
            </a:r>
            <a:r>
              <a:rPr lang="en-US" altLang="zh-CN" b="1" dirty="0">
                <a:latin typeface="宋体" pitchFamily="2" charset="-122"/>
              </a:rPr>
              <a:t>)→ID→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③执行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实现指令约定操作，指令转移时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重写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转①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1625" y="4582369"/>
            <a:ext cx="7344791" cy="1582935"/>
            <a:chOff x="971625" y="4508799"/>
            <a:chExt cx="7344791" cy="1582935"/>
          </a:xfrm>
        </p:grpSpPr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6803528" y="501317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sp>
          <p:nvSpPr>
            <p:cNvPr id="32" name="Text Box 113"/>
            <p:cNvSpPr txBox="1">
              <a:spLocks noChangeArrowheads="1"/>
            </p:cNvSpPr>
            <p:nvPr/>
          </p:nvSpPr>
          <p:spPr bwMode="auto">
            <a:xfrm>
              <a:off x="1908447" y="4939209"/>
              <a:ext cx="863600" cy="2900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PC</a:t>
              </a:r>
            </a:p>
          </p:txBody>
        </p:sp>
        <p:sp>
          <p:nvSpPr>
            <p:cNvPr id="33" name="Text Box 114"/>
            <p:cNvSpPr txBox="1">
              <a:spLocks noChangeArrowheads="1"/>
            </p:cNvSpPr>
            <p:nvPr/>
          </p:nvSpPr>
          <p:spPr bwMode="auto">
            <a:xfrm>
              <a:off x="2124347" y="5732959"/>
              <a:ext cx="5904037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" name="Text Box 115"/>
            <p:cNvSpPr txBox="1">
              <a:spLocks noChangeArrowheads="1"/>
            </p:cNvSpPr>
            <p:nvPr/>
          </p:nvSpPr>
          <p:spPr bwMode="auto">
            <a:xfrm>
              <a:off x="4789065" y="4581055"/>
              <a:ext cx="431800" cy="7921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>
              <a:off x="2843808" y="4508799"/>
              <a:ext cx="71913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sp>
          <p:nvSpPr>
            <p:cNvPr id="36" name="Text Box 129"/>
            <p:cNvSpPr txBox="1">
              <a:spLocks noChangeArrowheads="1"/>
            </p:cNvSpPr>
            <p:nvPr/>
          </p:nvSpPr>
          <p:spPr bwMode="auto">
            <a:xfrm>
              <a:off x="3492921" y="4939209"/>
              <a:ext cx="863600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38" name="Text Box 132"/>
            <p:cNvSpPr txBox="1">
              <a:spLocks noChangeArrowheads="1"/>
            </p:cNvSpPr>
            <p:nvPr/>
          </p:nvSpPr>
          <p:spPr bwMode="auto">
            <a:xfrm>
              <a:off x="5292080" y="4941169"/>
              <a:ext cx="686324" cy="2869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顺序型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9" name="Text Box 133"/>
            <p:cNvSpPr txBox="1">
              <a:spLocks noChangeArrowheads="1"/>
            </p:cNvSpPr>
            <p:nvPr/>
          </p:nvSpPr>
          <p:spPr bwMode="auto">
            <a:xfrm>
              <a:off x="971625" y="4509121"/>
              <a:ext cx="1368127" cy="2886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下条指令地址</a:t>
              </a:r>
            </a:p>
          </p:txBody>
        </p:sp>
        <p:sp>
          <p:nvSpPr>
            <p:cNvPr id="40" name="Text Box 134"/>
            <p:cNvSpPr txBox="1">
              <a:spLocks noChangeArrowheads="1"/>
            </p:cNvSpPr>
            <p:nvPr/>
          </p:nvSpPr>
          <p:spPr bwMode="auto">
            <a:xfrm>
              <a:off x="971625" y="5301209"/>
              <a:ext cx="1368128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当前指令地址</a:t>
              </a:r>
            </a:p>
          </p:txBody>
        </p:sp>
        <p:sp>
          <p:nvSpPr>
            <p:cNvPr id="41" name="Text Box 135"/>
            <p:cNvSpPr txBox="1">
              <a:spLocks noChangeArrowheads="1"/>
            </p:cNvSpPr>
            <p:nvPr/>
          </p:nvSpPr>
          <p:spPr bwMode="auto">
            <a:xfrm>
              <a:off x="3924969" y="5373217"/>
              <a:ext cx="1369367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当前指令内容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340793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1"/>
            <p:cNvCxnSpPr>
              <a:stCxn id="35" idx="0"/>
              <a:endCxn id="32" idx="0"/>
            </p:cNvCxnSpPr>
            <p:nvPr/>
          </p:nvCxnSpPr>
          <p:spPr bwMode="auto">
            <a:xfrm rot="16200000" flipH="1" flipV="1">
              <a:off x="2556607" y="4292439"/>
              <a:ext cx="430410" cy="863130"/>
            </a:xfrm>
            <a:prstGeom prst="bentConnector3">
              <a:avLst>
                <a:gd name="adj1" fmla="val -3020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endCxn id="35" idx="2"/>
            </p:cNvCxnSpPr>
            <p:nvPr/>
          </p:nvCxnSpPr>
          <p:spPr bwMode="auto">
            <a:xfrm flipV="1">
              <a:off x="2339752" y="4869161"/>
              <a:ext cx="863625" cy="504056"/>
            </a:xfrm>
            <a:prstGeom prst="bentConnector2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3924969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36" idx="3"/>
            </p:cNvCxnSpPr>
            <p:nvPr/>
          </p:nvCxnSpPr>
          <p:spPr bwMode="auto">
            <a:xfrm>
              <a:off x="4356521" y="5082878"/>
              <a:ext cx="432544" cy="23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5220072" y="5229202"/>
              <a:ext cx="1584176" cy="4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73083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74607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740352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179263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①程序内容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已经存放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dirty="0" smtClean="0">
                <a:latin typeface="宋体" pitchFamily="2" charset="-122"/>
              </a:rPr>
              <a:t>中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假设</a:t>
            </a:r>
            <a:r>
              <a:rPr lang="zh-CN" altLang="en-US" sz="1800" b="1" dirty="0" smtClean="0">
                <a:latin typeface="宋体" pitchFamily="2" charset="-122"/>
              </a:rPr>
              <a:t>物理地址＝逻辑地址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②程序入口地址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已经</a:t>
            </a: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340796" y="4222649"/>
            <a:ext cx="5975620" cy="1080121"/>
            <a:chOff x="2340796" y="4149079"/>
            <a:chExt cx="5975620" cy="1080121"/>
          </a:xfrm>
        </p:grpSpPr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803528" y="458080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130"/>
            <p:cNvSpPr txBox="1">
              <a:spLocks noChangeArrowheads="1"/>
            </p:cNvSpPr>
            <p:nvPr/>
          </p:nvSpPr>
          <p:spPr bwMode="auto">
            <a:xfrm>
              <a:off x="5652120" y="4509816"/>
              <a:ext cx="720304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转移型</a:t>
              </a:r>
            </a:p>
          </p:txBody>
        </p:sp>
        <p:sp>
          <p:nvSpPr>
            <p:cNvPr id="42" name="Text Box 140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792088" cy="359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转移时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5220072" y="4797153"/>
              <a:ext cx="1584176" cy="62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1"/>
            <p:cNvCxnSpPr/>
            <p:nvPr/>
          </p:nvCxnSpPr>
          <p:spPr bwMode="auto">
            <a:xfrm rot="10800000" flipV="1">
              <a:off x="2340796" y="4149079"/>
              <a:ext cx="5183533" cy="216025"/>
            </a:xfrm>
            <a:prstGeom prst="bentConnector3">
              <a:avLst>
                <a:gd name="adj1" fmla="val 99981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1"/>
            <p:cNvCxnSpPr/>
            <p:nvPr/>
          </p:nvCxnSpPr>
          <p:spPr bwMode="auto">
            <a:xfrm flipV="1">
              <a:off x="7524328" y="4149081"/>
              <a:ext cx="0" cy="432048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7" name="Text Box 130"/>
            <p:cNvSpPr txBox="1">
              <a:spLocks noChangeArrowheads="1"/>
            </p:cNvSpPr>
            <p:nvPr/>
          </p:nvSpPr>
          <p:spPr bwMode="auto">
            <a:xfrm>
              <a:off x="5906060" y="4941863"/>
              <a:ext cx="79231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转移</a:t>
              </a:r>
              <a:r>
                <a:rPr lang="zh-CN" altLang="en-US" sz="1600" b="1" dirty="0">
                  <a:latin typeface="宋体" pitchFamily="2" charset="-122"/>
                </a:rPr>
                <a:t>型</a:t>
              </a:r>
            </a:p>
          </p:txBody>
        </p:sp>
      </p:grpSp>
      <p:sp>
        <p:nvSpPr>
          <p:cNvPr id="5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948264" y="1168288"/>
            <a:ext cx="296416" cy="28803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316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528" y="571480"/>
            <a:ext cx="8568952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课程内容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19671" y="2293261"/>
            <a:ext cx="5000660" cy="2000264"/>
            <a:chOff x="1857356" y="2571744"/>
            <a:chExt cx="5000660" cy="2000264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1928794" y="2571744"/>
              <a:ext cx="4857784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计算机</a:t>
              </a:r>
              <a:r>
                <a:rPr lang="zh-CN" altLang="en-US" sz="2000" b="1" dirty="0" smtClean="0">
                  <a:latin typeface="宋体" pitchFamily="2" charset="-122"/>
                </a:rPr>
                <a:t>软件（</a:t>
              </a:r>
              <a:r>
                <a:rPr lang="zh-CN" altLang="en-US" sz="1800" b="1" u="sng" dirty="0" smtClean="0">
                  <a:latin typeface="宋体" pitchFamily="2" charset="-122"/>
                </a:rPr>
                <a:t>指令</a:t>
              </a:r>
              <a:r>
                <a:rPr lang="zh-CN" altLang="en-US" sz="2000" b="1" dirty="0" smtClean="0">
                  <a:latin typeface="宋体" pitchFamily="2" charset="-122"/>
                </a:rPr>
                <a:t>序列及</a:t>
              </a:r>
              <a:r>
                <a:rPr lang="zh-CN" altLang="en-US" sz="2000" b="1" u="sng" dirty="0" smtClean="0">
                  <a:latin typeface="宋体" pitchFamily="2" charset="-122"/>
                </a:rPr>
                <a:t>数据</a:t>
              </a:r>
              <a:r>
                <a:rPr lang="zh-CN" altLang="en-US" sz="2000" b="1" dirty="0" smtClean="0">
                  <a:latin typeface="宋体" pitchFamily="2" charset="-122"/>
                </a:rPr>
                <a:t>）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2000232" y="3203427"/>
              <a:ext cx="793228" cy="28575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控制器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2793460" y="3205707"/>
              <a:ext cx="792088" cy="28575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运算器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5357818" y="3214686"/>
              <a:ext cx="1214446" cy="285752"/>
            </a:xfrm>
            <a:prstGeom prst="rect">
              <a:avLst/>
            </a:prstGeom>
            <a:solidFill>
              <a:srgbClr val="99CCFF">
                <a:alpha val="7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4786313" y="3878249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/>
                <a:t>…</a:t>
              </a: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3786182" y="3357562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1928794" y="3143248"/>
              <a:ext cx="4857784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1990715" y="4214818"/>
              <a:ext cx="1223963" cy="285751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1990715" y="3786190"/>
              <a:ext cx="1223963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3500431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3500431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5500695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i="1" dirty="0"/>
                <a:t>n</a:t>
              </a:r>
            </a:p>
          </p:txBody>
        </p:sp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5500695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i="1" dirty="0"/>
                <a:t>n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rot="5400000">
              <a:off x="6072198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4071934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2571736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6071404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2000232" y="3643313"/>
              <a:ext cx="4714908" cy="1588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4071140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rot="5400000">
              <a:off x="2571736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rot="5400000">
              <a:off x="2721228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rot="5400000">
              <a:off x="5928528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857356" y="3071810"/>
              <a:ext cx="500066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228600" y="1269189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计算机系统概述  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计算机模型，硬件组成，层次结构，工作过程，性能指标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8600" y="5293657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存储系统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层次结构，</a:t>
            </a:r>
            <a:r>
              <a:rPr lang="en-US" altLang="zh-CN" b="1" dirty="0" smtClean="0">
                <a:latin typeface="宋体" pitchFamily="2" charset="-122"/>
              </a:rPr>
              <a:t>RAM</a:t>
            </a:r>
            <a:r>
              <a:rPr lang="zh-CN" altLang="en-US" b="1" dirty="0" smtClean="0">
                <a:latin typeface="宋体" pitchFamily="2" charset="-122"/>
              </a:rPr>
              <a:t>基础，</a:t>
            </a:r>
            <a:r>
              <a:rPr lang="zh-CN" altLang="en-US" b="1" dirty="0">
                <a:latin typeface="宋体" pitchFamily="2" charset="-122"/>
              </a:rPr>
              <a:t>主存、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的组成及原理，虚存概念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Text Box 64"/>
          <p:cNvSpPr txBox="1">
            <a:spLocks noChangeArrowheads="1"/>
          </p:cNvSpPr>
          <p:nvPr/>
        </p:nvSpPr>
        <p:spPr bwMode="auto">
          <a:xfrm>
            <a:off x="250825" y="4293525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的表示和运算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数据编码，数据表示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定点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浮点运算，运算器组成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21211" y="2636912"/>
            <a:ext cx="142876" cy="499272"/>
            <a:chOff x="5214942" y="4144174"/>
            <a:chExt cx="142876" cy="499272"/>
          </a:xfrm>
        </p:grpSpPr>
        <p:cxnSp>
          <p:nvCxnSpPr>
            <p:cNvPr id="34" name="直接箭头连接符 33"/>
            <p:cNvCxnSpPr/>
            <p:nvPr/>
          </p:nvCxnSpPr>
          <p:spPr bwMode="auto">
            <a:xfrm rot="5400000">
              <a:off x="5072860" y="4357694"/>
              <a:ext cx="427834" cy="79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椭圆 34"/>
            <p:cNvSpPr/>
            <p:nvPr/>
          </p:nvSpPr>
          <p:spPr bwMode="auto">
            <a:xfrm>
              <a:off x="5214942" y="4572008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7215" y="2874708"/>
            <a:ext cx="2357454" cy="142877"/>
            <a:chOff x="3286116" y="4359300"/>
            <a:chExt cx="2357454" cy="142877"/>
          </a:xfrm>
        </p:grpSpPr>
        <p:cxnSp>
          <p:nvCxnSpPr>
            <p:cNvPr id="37" name="直接箭头连接符 36"/>
            <p:cNvCxnSpPr>
              <a:endCxn id="38" idx="6"/>
            </p:cNvCxnSpPr>
            <p:nvPr/>
          </p:nvCxnSpPr>
          <p:spPr bwMode="auto">
            <a:xfrm rot="10800000" flipV="1">
              <a:off x="3428992" y="4359300"/>
              <a:ext cx="2214578" cy="10715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椭圆 37"/>
            <p:cNvSpPr/>
            <p:nvPr/>
          </p:nvSpPr>
          <p:spPr bwMode="auto">
            <a:xfrm>
              <a:off x="3286116" y="4430739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9" name="AutoShape 338"/>
          <p:cNvSpPr>
            <a:spLocks/>
          </p:cNvSpPr>
          <p:nvPr/>
        </p:nvSpPr>
        <p:spPr bwMode="auto">
          <a:xfrm>
            <a:off x="6804248" y="3136671"/>
            <a:ext cx="2160240" cy="364337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7104"/>
              <a:gd name="adj5" fmla="val -16805"/>
              <a:gd name="adj6" fmla="val -26881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algn="just"/>
            <a:r>
              <a:rPr lang="zh-CN" altLang="en-US" sz="2000" b="1" dirty="0" smtClean="0"/>
              <a:t>性能、性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价</a:t>
            </a:r>
            <a:r>
              <a:rPr lang="zh-CN" altLang="en-US" sz="2000" b="1" dirty="0"/>
              <a:t>组织</a:t>
            </a:r>
            <a:r>
              <a:rPr lang="en-US" altLang="zh-CN" sz="2000" b="1" dirty="0" smtClean="0"/>
              <a:t>?</a:t>
            </a:r>
            <a:endParaRPr lang="zh-CN" altLang="en-US" sz="2000" b="1" i="1" baseline="-18000" dirty="0"/>
          </a:p>
        </p:txBody>
      </p:sp>
      <p:sp>
        <p:nvSpPr>
          <p:cNvPr id="42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142844" y="332656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*机器语言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y=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执行准备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程序装入主存、入口地址写入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假设为</a:t>
            </a:r>
            <a:r>
              <a:rPr lang="en-US" altLang="zh-CN" sz="2000" b="1" dirty="0" smtClean="0">
                <a:latin typeface="宋体" pitchFamily="2" charset="-122"/>
              </a:rPr>
              <a:t>00000)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执行过程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30</a:t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043608" y="1344758"/>
            <a:ext cx="4645181" cy="1763925"/>
            <a:chOff x="1286421" y="714356"/>
            <a:chExt cx="4645181" cy="1763925"/>
          </a:xfrm>
        </p:grpSpPr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357423" y="1154842"/>
              <a:ext cx="1428760" cy="132343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001 01010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011 01011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010 01100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100 00000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857619" y="1154842"/>
              <a:ext cx="2073983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M[10]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M[11]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M[12]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428728" y="1142984"/>
              <a:ext cx="857256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00011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286421" y="714356"/>
              <a:ext cx="4586803" cy="40011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指令地址  指令内容   指令功能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3131840" y="3068960"/>
            <a:ext cx="58231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循环地执行指令，各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值不断变化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4644008" y="3573016"/>
            <a:ext cx="2331519" cy="360040"/>
          </a:xfrm>
          <a:prstGeom prst="rect">
            <a:avLst/>
          </a:prstGeom>
          <a:solidFill>
            <a:srgbClr val="FFCCFF">
              <a:alpha val="8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just"/>
            <a:r>
              <a:rPr lang="en-US" altLang="zh-CN" sz="1800" b="1" dirty="0" smtClean="0">
                <a:latin typeface="宋体" pitchFamily="2" charset="-122"/>
              </a:rPr>
              <a:t>Ad(IR)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(R)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AC</a:t>
            </a:r>
          </a:p>
        </p:txBody>
      </p:sp>
      <p:cxnSp>
        <p:nvCxnSpPr>
          <p:cNvPr id="92" name="直接连接符 10"/>
          <p:cNvCxnSpPr>
            <a:stCxn id="63" idx="3"/>
            <a:endCxn id="111" idx="1"/>
          </p:cNvCxnSpPr>
          <p:nvPr/>
        </p:nvCxnSpPr>
        <p:spPr bwMode="auto">
          <a:xfrm flipH="1">
            <a:off x="1580154" y="3753036"/>
            <a:ext cx="5395373" cy="935819"/>
          </a:xfrm>
          <a:prstGeom prst="bentConnector5">
            <a:avLst>
              <a:gd name="adj1" fmla="val -4237"/>
              <a:gd name="adj2" fmla="val 57217"/>
              <a:gd name="adj3" fmla="val 10423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直接连接符 10"/>
          <p:cNvCxnSpPr>
            <a:stCxn id="72" idx="3"/>
            <a:endCxn id="118" idx="1"/>
          </p:cNvCxnSpPr>
          <p:nvPr/>
        </p:nvCxnSpPr>
        <p:spPr bwMode="auto">
          <a:xfrm flipH="1">
            <a:off x="1580154" y="4552961"/>
            <a:ext cx="6232206" cy="923992"/>
          </a:xfrm>
          <a:prstGeom prst="bentConnector5">
            <a:avLst>
              <a:gd name="adj1" fmla="val -3668"/>
              <a:gd name="adj2" fmla="val 57309"/>
              <a:gd name="adj3" fmla="val 103668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直接连接符 10"/>
          <p:cNvCxnSpPr>
            <a:stCxn id="80" idx="3"/>
            <a:endCxn id="124" idx="1"/>
          </p:cNvCxnSpPr>
          <p:nvPr/>
        </p:nvCxnSpPr>
        <p:spPr bwMode="auto">
          <a:xfrm flipH="1">
            <a:off x="1580154" y="5336856"/>
            <a:ext cx="5512126" cy="932185"/>
          </a:xfrm>
          <a:prstGeom prst="bentConnector5">
            <a:avLst>
              <a:gd name="adj1" fmla="val -4147"/>
              <a:gd name="adj2" fmla="val 56520"/>
              <a:gd name="adj3" fmla="val 10414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1580154" y="3574726"/>
            <a:ext cx="3063854" cy="644082"/>
            <a:chOff x="357158" y="3138688"/>
            <a:chExt cx="3063854" cy="644082"/>
          </a:xfrm>
        </p:grpSpPr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84826" cy="358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2123728" y="3140968"/>
              <a:ext cx="129728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OP(IR)→ID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84708" y="3497018"/>
              <a:ext cx="1439020" cy="28461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1→PC</a:t>
              </a:r>
            </a:p>
          </p:txBody>
        </p:sp>
        <p:cxnSp>
          <p:nvCxnSpPr>
            <p:cNvPr id="68" name="直接连接符 10"/>
            <p:cNvCxnSpPr/>
            <p:nvPr/>
          </p:nvCxnSpPr>
          <p:spPr bwMode="auto">
            <a:xfrm rot="16200000" flipH="1">
              <a:off x="697489" y="3386272"/>
              <a:ext cx="299960" cy="203293"/>
            </a:xfrm>
            <a:prstGeom prst="bentConnector3">
              <a:avLst>
                <a:gd name="adj1" fmla="val 10080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66570" cy="644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580154" y="4366814"/>
            <a:ext cx="6232206" cy="658616"/>
            <a:chOff x="1364130" y="4153070"/>
            <a:chExt cx="6232206" cy="658616"/>
          </a:xfrm>
        </p:grpSpPr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4427984" y="4159197"/>
              <a:ext cx="3168352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(+)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5803546" y="4516387"/>
              <a:ext cx="928694" cy="295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AC→ALU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64130" y="4153070"/>
              <a:ext cx="3063854" cy="644082"/>
              <a:chOff x="357158" y="3138688"/>
              <a:chExt cx="3063854" cy="644082"/>
            </a:xfrm>
          </p:grpSpPr>
          <p:sp>
            <p:nvSpPr>
              <p:cNvPr id="107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09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0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1580154" y="5154912"/>
            <a:ext cx="5512126" cy="644082"/>
            <a:chOff x="1364130" y="4941168"/>
            <a:chExt cx="5512126" cy="644082"/>
          </a:xfrm>
        </p:grpSpPr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4427984" y="4942735"/>
              <a:ext cx="2448272" cy="36075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zh-CN" altLang="en-US" sz="1800" b="1" dirty="0" smtClean="0">
                  <a:latin typeface="宋体" pitchFamily="2" charset="-122"/>
                </a:rPr>
                <a:t>及</a:t>
              </a:r>
              <a:r>
                <a:rPr lang="en-US" altLang="zh-CN" sz="1800" b="1" dirty="0" smtClean="0">
                  <a:latin typeface="宋体" pitchFamily="2" charset="-122"/>
                </a:rPr>
                <a:t>(AC)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(W)</a:t>
              </a: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364130" y="4941168"/>
              <a:ext cx="3063854" cy="644082"/>
              <a:chOff x="357158" y="3138688"/>
              <a:chExt cx="3063854" cy="644082"/>
            </a:xfrm>
          </p:grpSpPr>
          <p:sp>
            <p:nvSpPr>
              <p:cNvPr id="11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16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7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8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1580154" y="5947000"/>
            <a:ext cx="3927950" cy="644082"/>
            <a:chOff x="1364130" y="5733256"/>
            <a:chExt cx="3927950" cy="644082"/>
          </a:xfrm>
        </p:grpSpPr>
        <p:sp>
          <p:nvSpPr>
            <p:cNvPr id="87" name="Text Box 65"/>
            <p:cNvSpPr txBox="1">
              <a:spLocks noChangeArrowheads="1"/>
            </p:cNvSpPr>
            <p:nvPr/>
          </p:nvSpPr>
          <p:spPr bwMode="auto">
            <a:xfrm>
              <a:off x="4427984" y="5736106"/>
              <a:ext cx="864096" cy="3571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(STOP)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364130" y="5733256"/>
              <a:ext cx="3063854" cy="644082"/>
              <a:chOff x="357158" y="3138688"/>
              <a:chExt cx="3063854" cy="644082"/>
            </a:xfrm>
          </p:grpSpPr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21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22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23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252" name="组合 251"/>
          <p:cNvGrpSpPr/>
          <p:nvPr/>
        </p:nvGrpSpPr>
        <p:grpSpPr>
          <a:xfrm>
            <a:off x="5868144" y="1344758"/>
            <a:ext cx="2952328" cy="1652764"/>
            <a:chOff x="827584" y="980728"/>
            <a:chExt cx="2952328" cy="1652764"/>
          </a:xfrm>
        </p:grpSpPr>
        <p:sp>
          <p:nvSpPr>
            <p:cNvPr id="140" name="Text Box 705"/>
            <p:cNvSpPr txBox="1">
              <a:spLocks noChangeArrowheads="1"/>
            </p:cNvSpPr>
            <p:nvPr/>
          </p:nvSpPr>
          <p:spPr bwMode="auto">
            <a:xfrm>
              <a:off x="1194081" y="1949747"/>
              <a:ext cx="2520663" cy="2551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1" name="直接连接符 56"/>
            <p:cNvCxnSpPr>
              <a:endCxn id="43" idx="1"/>
            </p:cNvCxnSpPr>
            <p:nvPr/>
          </p:nvCxnSpPr>
          <p:spPr bwMode="auto">
            <a:xfrm rot="16200000" flipV="1">
              <a:off x="2201317" y="1443141"/>
              <a:ext cx="526527" cy="285750"/>
            </a:xfrm>
            <a:prstGeom prst="bentConnector4">
              <a:avLst>
                <a:gd name="adj1" fmla="val -213"/>
                <a:gd name="adj2" fmla="val 155238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32" name="Text Box 174"/>
            <p:cNvSpPr txBox="1">
              <a:spLocks noChangeArrowheads="1"/>
            </p:cNvSpPr>
            <p:nvPr/>
          </p:nvSpPr>
          <p:spPr bwMode="auto">
            <a:xfrm>
              <a:off x="827584" y="2347740"/>
              <a:ext cx="2952328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3" name="Rectangle 175"/>
            <p:cNvSpPr>
              <a:spLocks noChangeArrowheads="1"/>
            </p:cNvSpPr>
            <p:nvPr/>
          </p:nvSpPr>
          <p:spPr bwMode="auto">
            <a:xfrm>
              <a:off x="827584" y="980728"/>
              <a:ext cx="2952328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78" descr="轮廓式菱形"/>
            <p:cNvSpPr>
              <a:spLocks noChangeArrowheads="1"/>
            </p:cNvSpPr>
            <p:nvPr/>
          </p:nvSpPr>
          <p:spPr bwMode="auto">
            <a:xfrm>
              <a:off x="2071670" y="1052736"/>
              <a:ext cx="1643074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79" descr="瓦形"/>
            <p:cNvSpPr>
              <a:spLocks noChangeArrowheads="1"/>
            </p:cNvSpPr>
            <p:nvPr/>
          </p:nvSpPr>
          <p:spPr bwMode="auto">
            <a:xfrm>
              <a:off x="899592" y="1052736"/>
              <a:ext cx="1080120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90"/>
            <p:cNvSpPr txBox="1">
              <a:spLocks noChangeArrowheads="1"/>
            </p:cNvSpPr>
            <p:nvPr/>
          </p:nvSpPr>
          <p:spPr bwMode="auto">
            <a:xfrm>
              <a:off x="1043608" y="1628824"/>
              <a:ext cx="553856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39" name="AutoShape 191"/>
            <p:cNvSpPr>
              <a:spLocks noChangeArrowheads="1"/>
            </p:cNvSpPr>
            <p:nvPr/>
          </p:nvSpPr>
          <p:spPr bwMode="auto">
            <a:xfrm rot="10800000">
              <a:off x="1194082" y="1252268"/>
              <a:ext cx="720080" cy="2547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" name="Text Box 201"/>
            <p:cNvSpPr txBox="1">
              <a:spLocks noChangeArrowheads="1"/>
            </p:cNvSpPr>
            <p:nvPr/>
          </p:nvSpPr>
          <p:spPr bwMode="auto">
            <a:xfrm>
              <a:off x="2321704" y="1573306"/>
              <a:ext cx="571503" cy="2160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>
              <a:off x="2987824" y="1556792"/>
              <a:ext cx="57207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2" name="Text Box 203"/>
            <p:cNvSpPr txBox="1">
              <a:spLocks noChangeArrowheads="1"/>
            </p:cNvSpPr>
            <p:nvPr/>
          </p:nvSpPr>
          <p:spPr bwMode="auto">
            <a:xfrm>
              <a:off x="2987824" y="1196751"/>
              <a:ext cx="357190" cy="2422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3" name="Text Box 209"/>
            <p:cNvSpPr txBox="1">
              <a:spLocks noChangeArrowheads="1"/>
            </p:cNvSpPr>
            <p:nvPr/>
          </p:nvSpPr>
          <p:spPr bwMode="auto">
            <a:xfrm>
              <a:off x="2321705" y="1196752"/>
              <a:ext cx="57150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cxnSp>
          <p:nvCxnSpPr>
            <p:cNvPr id="45" name="直接连接符 56"/>
            <p:cNvCxnSpPr>
              <a:stCxn id="38" idx="1"/>
              <a:endCxn id="155" idx="0"/>
            </p:cNvCxnSpPr>
            <p:nvPr/>
          </p:nvCxnSpPr>
          <p:spPr bwMode="auto">
            <a:xfrm rot="10800000" flipH="1">
              <a:off x="1043608" y="1252270"/>
              <a:ext cx="513840" cy="484555"/>
            </a:xfrm>
            <a:prstGeom prst="bentConnector4">
              <a:avLst>
                <a:gd name="adj1" fmla="val -16948"/>
                <a:gd name="adj2" fmla="val 124712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连接符 56"/>
            <p:cNvCxnSpPr/>
            <p:nvPr/>
          </p:nvCxnSpPr>
          <p:spPr bwMode="auto">
            <a:xfrm>
              <a:off x="1331640" y="1841665"/>
              <a:ext cx="0" cy="1080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连接符 56"/>
            <p:cNvCxnSpPr/>
            <p:nvPr/>
          </p:nvCxnSpPr>
          <p:spPr bwMode="auto">
            <a:xfrm flipV="1">
              <a:off x="1338098" y="1508343"/>
              <a:ext cx="0" cy="12671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连接符 56"/>
            <p:cNvCxnSpPr/>
            <p:nvPr/>
          </p:nvCxnSpPr>
          <p:spPr bwMode="auto">
            <a:xfrm flipV="1">
              <a:off x="1770146" y="1508343"/>
              <a:ext cx="0" cy="4414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连接符 56"/>
            <p:cNvCxnSpPr>
              <a:stCxn id="43" idx="2"/>
              <a:endCxn id="40" idx="0"/>
            </p:cNvCxnSpPr>
            <p:nvPr/>
          </p:nvCxnSpPr>
          <p:spPr bwMode="auto">
            <a:xfrm>
              <a:off x="2607456" y="1448752"/>
              <a:ext cx="0" cy="12455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连接符 56"/>
            <p:cNvCxnSpPr/>
            <p:nvPr/>
          </p:nvCxnSpPr>
          <p:spPr bwMode="auto">
            <a:xfrm flipV="1">
              <a:off x="30958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连接符 56"/>
            <p:cNvCxnSpPr/>
            <p:nvPr/>
          </p:nvCxnSpPr>
          <p:spPr bwMode="auto">
            <a:xfrm flipH="1">
              <a:off x="1835696" y="1375444"/>
              <a:ext cx="14401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连接符 56"/>
            <p:cNvCxnSpPr>
              <a:endCxn id="42" idx="2"/>
            </p:cNvCxnSpPr>
            <p:nvPr/>
          </p:nvCxnSpPr>
          <p:spPr bwMode="auto">
            <a:xfrm flipV="1">
              <a:off x="3166419" y="1439031"/>
              <a:ext cx="0" cy="11776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连接符 56"/>
            <p:cNvCxnSpPr>
              <a:endCxn id="41" idx="2"/>
            </p:cNvCxnSpPr>
            <p:nvPr/>
          </p:nvCxnSpPr>
          <p:spPr bwMode="auto">
            <a:xfrm flipV="1">
              <a:off x="3273861" y="1772792"/>
              <a:ext cx="0" cy="17695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1679603" y="2277146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连接符 56"/>
            <p:cNvCxnSpPr/>
            <p:nvPr/>
          </p:nvCxnSpPr>
          <p:spPr bwMode="auto">
            <a:xfrm rot="5400000">
              <a:off x="2858330" y="2275460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连接符 56"/>
            <p:cNvCxnSpPr/>
            <p:nvPr/>
          </p:nvCxnSpPr>
          <p:spPr bwMode="auto">
            <a:xfrm rot="5400000">
              <a:off x="2215388" y="2275460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连接符 56"/>
            <p:cNvCxnSpPr/>
            <p:nvPr/>
          </p:nvCxnSpPr>
          <p:spPr bwMode="auto">
            <a:xfrm rot="16200000" flipH="1">
              <a:off x="3345548" y="1659396"/>
              <a:ext cx="381791" cy="198914"/>
            </a:xfrm>
            <a:prstGeom prst="bentConnector3">
              <a:avLst>
                <a:gd name="adj1" fmla="val -42665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连接符 56"/>
            <p:cNvCxnSpPr/>
            <p:nvPr/>
          </p:nvCxnSpPr>
          <p:spPr bwMode="auto">
            <a:xfrm>
              <a:off x="2616575" y="1052736"/>
              <a:ext cx="0" cy="1465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90"/>
            <p:cNvSpPr txBox="1">
              <a:spLocks noChangeArrowheads="1"/>
            </p:cNvSpPr>
            <p:nvPr/>
          </p:nvSpPr>
          <p:spPr bwMode="auto">
            <a:xfrm>
              <a:off x="1308270" y="1252269"/>
              <a:ext cx="498356" cy="2497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67" name="直接连接符 56"/>
            <p:cNvCxnSpPr>
              <a:stCxn id="40" idx="2"/>
            </p:cNvCxnSpPr>
            <p:nvPr/>
          </p:nvCxnSpPr>
          <p:spPr bwMode="auto">
            <a:xfrm flipH="1">
              <a:off x="2607455" y="1789307"/>
              <a:ext cx="1" cy="16044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连接符 56"/>
            <p:cNvCxnSpPr/>
            <p:nvPr/>
          </p:nvCxnSpPr>
          <p:spPr bwMode="auto">
            <a:xfrm flipV="1">
              <a:off x="32482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5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248A-FA8B-4991-AE0A-CBD8CD25710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2000" y="33974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1.6 </a:t>
            </a:r>
            <a:r>
              <a:rPr lang="zh-CN" altLang="en-US" sz="3600" b="1" dirty="0">
                <a:latin typeface="宋体" pitchFamily="2" charset="-122"/>
              </a:rPr>
              <a:t>计算机系统的性能指标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79388" y="118169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性能指标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79388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系统性能：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计算机硬件</a:t>
            </a:r>
            <a:r>
              <a:rPr lang="zh-CN" altLang="en-US" b="1" dirty="0" smtClean="0">
                <a:latin typeface="宋体" pitchFamily="2" charset="-122"/>
              </a:rPr>
              <a:t>性能，通过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 smtClean="0">
                <a:latin typeface="宋体" pitchFamily="2" charset="-122"/>
              </a:rPr>
              <a:t>反映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79388" y="23291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179388" y="2805382"/>
            <a:ext cx="8785225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机器字长：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一次能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数据的二进制位数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</a:t>
            </a:r>
            <a:r>
              <a:rPr lang="zh-CN" altLang="en-US" sz="2000" dirty="0" smtClean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指定点整数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字长单位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二进制位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bit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CPU—</a:t>
            </a:r>
            <a:r>
              <a:rPr lang="zh-CN" altLang="en-US" b="1" dirty="0" smtClean="0">
                <a:latin typeface="宋体" pitchFamily="2" charset="-122"/>
              </a:rPr>
              <a:t>指机器字长为</a:t>
            </a:r>
            <a:r>
              <a:rPr lang="en-US" altLang="zh-CN" b="1" i="1" dirty="0">
                <a:latin typeface="+mn-lt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(</a:t>
            </a:r>
            <a:r>
              <a:rPr lang="en-US" altLang="zh-CN" sz="2000" dirty="0" smtClean="0">
                <a:latin typeface="+mn-lt"/>
              </a:rPr>
              <a:t>Intel</a:t>
            </a:r>
            <a:r>
              <a:rPr lang="en-US" altLang="zh-CN" sz="2000" b="1" dirty="0" smtClean="0">
                <a:latin typeface="宋体" pitchFamily="2" charset="-122"/>
              </a:rPr>
              <a:t> 8086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Core 2 Duo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79388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决定了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通路</a:t>
            </a:r>
            <a:r>
              <a:rPr lang="zh-CN" altLang="en-US" b="1" dirty="0" smtClean="0">
                <a:latin typeface="宋体" pitchFamily="2" charset="-122"/>
              </a:rPr>
              <a:t>的位数  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(P177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图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5.7)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/>
      <p:bldP spid="261127" grpId="0"/>
      <p:bldP spid="261128" grpId="0"/>
      <p:bldP spid="2611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1D6-EAE4-40DB-99A1-CC99F9935E07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主频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主时钟脉冲</a:t>
            </a:r>
            <a:r>
              <a:rPr lang="zh-CN" altLang="en-US" b="1" dirty="0" smtClean="0">
                <a:latin typeface="宋体" pitchFamily="2" charset="-122"/>
              </a:rPr>
              <a:t>的频率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常记为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b="1" i="1" dirty="0" smtClean="0"/>
              <a:t> 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/>
            <a:r>
              <a:rPr lang="en-US" altLang="zh-CN" sz="2000" b="1" dirty="0" smtClean="0">
                <a:latin typeface="宋体" pitchFamily="2" charset="-122"/>
              </a:rPr>
              <a:t>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→用于</a:t>
            </a:r>
            <a:r>
              <a:rPr lang="zh-CN" altLang="en-US" sz="2000" b="1" u="sng" dirty="0" smtClean="0">
                <a:latin typeface="宋体" pitchFamily="2" charset="-122"/>
              </a:rPr>
              <a:t>原子操作</a:t>
            </a:r>
            <a:r>
              <a:rPr lang="zh-CN" altLang="en-US" sz="2000" b="1" dirty="0" smtClean="0">
                <a:latin typeface="宋体" pitchFamily="2" charset="-122"/>
              </a:rPr>
              <a:t>的定时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频率单位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1GHz=1×10</a:t>
            </a:r>
            <a:r>
              <a:rPr lang="en-US" altLang="zh-CN" b="1" baseline="30000" dirty="0">
                <a:latin typeface="宋体" pitchFamily="2" charset="-122"/>
              </a:rPr>
              <a:t>3</a:t>
            </a:r>
            <a:r>
              <a:rPr lang="en-US" altLang="zh-CN" b="1" dirty="0">
                <a:latin typeface="宋体" pitchFamily="2" charset="-122"/>
              </a:rPr>
              <a:t>MHz=1×10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KHz=1×10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Hz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179388" y="21253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存储容量：</a:t>
            </a:r>
            <a:r>
              <a:rPr lang="zh-CN" altLang="en-US" b="1" dirty="0" smtClean="0">
                <a:latin typeface="宋体" pitchFamily="2" charset="-122"/>
              </a:rPr>
              <a:t>包括主存容量、辅存容量，大小均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可配置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容量单位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1GB=1×2</a:t>
            </a:r>
            <a:r>
              <a:rPr lang="en-US" altLang="zh-CN" b="1" baseline="30000" dirty="0" smtClean="0">
                <a:latin typeface="宋体" pitchFamily="2" charset="-122"/>
              </a:rPr>
              <a:t>10</a:t>
            </a:r>
            <a:r>
              <a:rPr lang="en-US" altLang="zh-CN" b="1" dirty="0" smtClean="0">
                <a:latin typeface="宋体" pitchFamily="2" charset="-122"/>
              </a:rPr>
              <a:t>MB=1×2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en-US" altLang="zh-CN" b="1" dirty="0" smtClean="0">
                <a:latin typeface="宋体" pitchFamily="2" charset="-122"/>
              </a:rPr>
              <a:t>KB=1×2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B=8×2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bit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179388" y="157885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424113" indent="-242411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(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主时钟脉冲的</a:t>
            </a:r>
            <a:r>
              <a:rPr lang="zh-CN" altLang="en-US" b="1" dirty="0">
                <a:latin typeface="宋体" pitchFamily="2" charset="-122"/>
              </a:rPr>
              <a:t>宽度</a:t>
            </a:r>
            <a:r>
              <a:rPr lang="zh-CN" altLang="en-US" b="1" dirty="0" smtClean="0">
                <a:latin typeface="宋体" pitchFamily="2" charset="-122"/>
              </a:rPr>
              <a:t>，常记为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i="1" dirty="0" smtClean="0"/>
              <a:t> 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2155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79388" y="30689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主存地址空间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主存为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最大容量</a:t>
            </a:r>
            <a:r>
              <a:rPr lang="zh-CN" altLang="en-US" b="1" dirty="0" smtClean="0">
                <a:latin typeface="宋体" pitchFamily="2" charset="-122"/>
              </a:rPr>
              <a:t>时的地址空间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可寻址空间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zh-CN" altLang="en-US" b="1" spc="-50" dirty="0">
                <a:latin typeface="宋体" pitchFamily="2" charset="-122"/>
              </a:rPr>
              <a:t>主存</a:t>
            </a:r>
            <a:r>
              <a:rPr lang="zh-CN" altLang="en-US" b="1" spc="-50" dirty="0" smtClean="0">
                <a:latin typeface="宋体" pitchFamily="2" charset="-122"/>
              </a:rPr>
              <a:t>地址空间</a:t>
            </a:r>
            <a:endParaRPr lang="zh-CN" altLang="en-US" b="1" spc="-50" dirty="0">
              <a:latin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028384" y="1412776"/>
            <a:ext cx="720080" cy="1512168"/>
            <a:chOff x="8244408" y="1052736"/>
            <a:chExt cx="720080" cy="1512168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H="1">
              <a:off x="8244408" y="1052736"/>
              <a:ext cx="72008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rot="5400000">
              <a:off x="8064388" y="1664804"/>
              <a:ext cx="1512168" cy="288032"/>
            </a:xfrm>
            <a:prstGeom prst="bentConnector3">
              <a:avLst>
                <a:gd name="adj1" fmla="val 100027"/>
              </a:avLst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403648" y="4076030"/>
            <a:ext cx="5040114" cy="2305298"/>
            <a:chOff x="2987824" y="4077072"/>
            <a:chExt cx="5040114" cy="2305298"/>
          </a:xfrm>
        </p:grpSpPr>
        <p:sp>
          <p:nvSpPr>
            <p:cNvPr id="262161" name="Rectangle 17"/>
            <p:cNvSpPr>
              <a:spLocks noChangeArrowheads="1"/>
            </p:cNvSpPr>
            <p:nvPr/>
          </p:nvSpPr>
          <p:spPr bwMode="auto">
            <a:xfrm>
              <a:off x="4427984" y="4365997"/>
              <a:ext cx="632347" cy="820738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3779913" y="4365997"/>
              <a:ext cx="1294706" cy="1584325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300" dirty="0" smtClean="0">
                  <a:latin typeface="宋体" pitchFamily="2" charset="-122"/>
                </a:rPr>
                <a:t>0…00…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0…01…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spc="300" dirty="0">
                  <a:latin typeface="宋体" pitchFamily="2" charset="-122"/>
                </a:rPr>
                <a:t>0…10…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1…11…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2163" name="Rectangle 19"/>
            <p:cNvSpPr>
              <a:spLocks noChangeArrowheads="1"/>
            </p:cNvSpPr>
            <p:nvPr/>
          </p:nvSpPr>
          <p:spPr bwMode="auto">
            <a:xfrm>
              <a:off x="5147644" y="4365997"/>
              <a:ext cx="1442142" cy="1584325"/>
            </a:xfrm>
            <a:prstGeom prst="rect">
              <a:avLst/>
            </a:prstGeom>
            <a:solidFill>
              <a:srgbClr val="99CCFF">
                <a:alpha val="25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5148064" y="5661397"/>
              <a:ext cx="144016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  <a:endParaRPr lang="en-US" altLang="zh-CN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5148064" y="4365997"/>
              <a:ext cx="1440581" cy="79223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6732686" y="4437112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配置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2160" name="AutoShape 16"/>
            <p:cNvSpPr>
              <a:spLocks/>
            </p:cNvSpPr>
            <p:nvPr/>
          </p:nvSpPr>
          <p:spPr bwMode="auto">
            <a:xfrm>
              <a:off x="6660232" y="4365997"/>
              <a:ext cx="71438" cy="792163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5147643" y="4078661"/>
              <a:ext cx="1440581" cy="28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i="1" baseline="-20000" dirty="0">
                  <a:latin typeface="+mn-lt"/>
                </a:rPr>
                <a:t>w</a:t>
              </a:r>
              <a:r>
                <a:rPr lang="en-US" altLang="zh-CN" sz="2000" b="1" baseline="-20000" dirty="0">
                  <a:latin typeface="宋体" pitchFamily="2" charset="-122"/>
                </a:rPr>
                <a:t>-1</a:t>
              </a:r>
              <a:r>
                <a:rPr lang="en-US" altLang="zh-CN" sz="1800" b="1" dirty="0"/>
                <a:t>  </a:t>
              </a:r>
              <a:r>
                <a:rPr lang="en-US" altLang="zh-CN" sz="1800" b="1" dirty="0" smtClean="0"/>
                <a:t>   …     </a:t>
              </a: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5723805" y="4797796"/>
              <a:ext cx="360363" cy="8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…</a:t>
              </a:r>
              <a:endParaRPr lang="en-US" altLang="zh-CN" sz="2000" b="1" baseline="-20000" dirty="0"/>
            </a:p>
          </p:txBody>
        </p:sp>
        <p:sp>
          <p:nvSpPr>
            <p:cNvPr id="262166" name="AutoShape 22"/>
            <p:cNvSpPr>
              <a:spLocks/>
            </p:cNvSpPr>
            <p:nvPr/>
          </p:nvSpPr>
          <p:spPr bwMode="auto">
            <a:xfrm rot="10800000">
              <a:off x="3634631" y="4365997"/>
              <a:ext cx="73025" cy="1584325"/>
            </a:xfrm>
            <a:prstGeom prst="rightBrace">
              <a:avLst>
                <a:gd name="adj1" fmla="val 18079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987824" y="4221088"/>
              <a:ext cx="648072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)</a:t>
              </a:r>
              <a:endParaRPr lang="zh-CN" altLang="en-US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62172" name="AutoShape 28"/>
            <p:cNvSpPr>
              <a:spLocks/>
            </p:cNvSpPr>
            <p:nvPr/>
          </p:nvSpPr>
          <p:spPr bwMode="auto">
            <a:xfrm rot="16200000">
              <a:off x="5832142" y="5338254"/>
              <a:ext cx="72007" cy="1440161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5148064" y="6096620"/>
              <a:ext cx="1439863" cy="2857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  <a:endParaRPr lang="zh-CN" altLang="en-US" sz="18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62185" name="AutoShape 41"/>
            <p:cNvSpPr>
              <a:spLocks/>
            </p:cNvSpPr>
            <p:nvPr/>
          </p:nvSpPr>
          <p:spPr bwMode="auto">
            <a:xfrm rot="16200000">
              <a:off x="4391473" y="5409753"/>
              <a:ext cx="73025" cy="1296143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707656" y="6094338"/>
              <a:ext cx="1439987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  <a:endParaRPr lang="zh-CN" altLang="en-US" sz="1800" b="1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2187" name="Text Box 43"/>
            <p:cNvSpPr txBox="1">
              <a:spLocks noChangeArrowheads="1"/>
            </p:cNvSpPr>
            <p:nvPr/>
          </p:nvSpPr>
          <p:spPr bwMode="auto">
            <a:xfrm>
              <a:off x="3779515" y="4077072"/>
              <a:ext cx="1296541" cy="28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2000" b="1" i="1" baseline="-20000" dirty="0" smtClean="0">
                  <a:latin typeface="+mn-lt"/>
                </a:rPr>
                <a:t>n</a:t>
              </a:r>
              <a:r>
                <a:rPr lang="en-US" altLang="zh-CN" sz="2000" b="1" baseline="-20000" dirty="0" smtClean="0">
                  <a:latin typeface="宋体" pitchFamily="2" charset="-122"/>
                </a:rPr>
                <a:t>-1 </a:t>
              </a:r>
              <a:r>
                <a:rPr lang="en-US" altLang="zh-CN" sz="2000" b="1" dirty="0" smtClean="0"/>
                <a:t> </a:t>
              </a:r>
              <a:r>
                <a:rPr lang="en-US" altLang="zh-CN" sz="1800" b="1" dirty="0" smtClean="0"/>
                <a:t>  …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8064" y="4366146"/>
              <a:ext cx="1440160" cy="288032"/>
            </a:xfrm>
            <a:prstGeom prst="rect">
              <a:avLst/>
            </a:prstGeom>
            <a:solidFill>
              <a:srgbClr val="CC99FF">
                <a:alpha val="0"/>
              </a:srgbClr>
            </a:solidFill>
            <a:ln w="12700">
              <a:solidFill>
                <a:schemeClr val="tx1"/>
              </a:solidFill>
            </a:ln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latin typeface="+mn-ea"/>
                  <a:ea typeface="+mn-ea"/>
                </a:rPr>
                <a:t>…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5436568" y="4365997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6300192" y="4366146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5436096" y="5662835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6299720" y="5662984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" name="直接箭头连接符 39"/>
            <p:cNvCxnSpPr>
              <a:stCxn id="262171" idx="1"/>
              <a:endCxn id="262186" idx="1"/>
            </p:cNvCxnSpPr>
            <p:nvPr/>
          </p:nvCxnSpPr>
          <p:spPr bwMode="auto">
            <a:xfrm rot="10800000" flipH="1" flipV="1">
              <a:off x="2987824" y="5194337"/>
              <a:ext cx="719832" cy="1043670"/>
            </a:xfrm>
            <a:prstGeom prst="bentConnector3">
              <a:avLst>
                <a:gd name="adj1" fmla="val -31757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AutoShape 16"/>
            <p:cNvSpPr>
              <a:spLocks/>
            </p:cNvSpPr>
            <p:nvPr/>
          </p:nvSpPr>
          <p:spPr bwMode="auto">
            <a:xfrm>
              <a:off x="7351415" y="4365996"/>
              <a:ext cx="100905" cy="1584177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7452320" y="4868193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最大容量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995936" y="4654178"/>
              <a:ext cx="93610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8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</p:txBody>
        </p:sp>
      </p:grpSp>
      <p:sp>
        <p:nvSpPr>
          <p:cNvPr id="38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5" name="Text Box 140"/>
          <p:cNvSpPr txBox="1">
            <a:spLocks noChangeArrowheads="1"/>
          </p:cNvSpPr>
          <p:nvPr/>
        </p:nvSpPr>
        <p:spPr bwMode="auto">
          <a:xfrm>
            <a:off x="6660232" y="4077072"/>
            <a:ext cx="2094604" cy="158417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0000"/>
              </a:lnSpc>
            </a:pP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术语：</a:t>
            </a:r>
            <a:endParaRPr lang="en-US" altLang="zh-CN" sz="18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u="none" dirty="0" smtClean="0">
                <a:latin typeface="宋体" pitchFamily="2" charset="-122"/>
              </a:rPr>
              <a:t>地址空间、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</a:t>
            </a:r>
            <a:r>
              <a:rPr lang="zh-CN" altLang="en-US" sz="1800" b="1" u="none" dirty="0" smtClean="0">
                <a:latin typeface="宋体" pitchFamily="2" charset="-122"/>
              </a:rPr>
              <a:t>线性地址空间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地址空间大小表示：</a:t>
            </a:r>
            <a:endParaRPr lang="en-US" altLang="zh-CN" sz="18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i="1" u="none" dirty="0">
                <a:latin typeface="宋体" pitchFamily="2" charset="-122"/>
              </a:rPr>
              <a:t> </a:t>
            </a:r>
            <a:r>
              <a:rPr lang="en-US" altLang="zh-CN" sz="1800" b="1" i="1" u="none" dirty="0" smtClean="0">
                <a:latin typeface="宋体" pitchFamily="2" charset="-122"/>
              </a:rPr>
              <a:t> </a:t>
            </a:r>
            <a:r>
              <a:rPr lang="en-US" altLang="zh-CN" sz="1800" b="1" i="1" u="none" dirty="0" smtClean="0">
                <a:latin typeface="+mn-lt"/>
              </a:rPr>
              <a:t>n</a:t>
            </a:r>
            <a:r>
              <a:rPr lang="zh-CN" altLang="en-US" sz="1800" b="1" u="none" dirty="0" smtClean="0">
                <a:latin typeface="宋体" pitchFamily="2" charset="-122"/>
              </a:rPr>
              <a:t>位或</a:t>
            </a:r>
            <a:r>
              <a:rPr lang="en-US" altLang="zh-CN" sz="1800" b="1" u="none" dirty="0" smtClean="0">
                <a:latin typeface="宋体" pitchFamily="2" charset="-122"/>
              </a:rPr>
              <a:t>2</a:t>
            </a:r>
            <a:r>
              <a:rPr lang="en-US" altLang="zh-CN" sz="1800" b="1" i="1" u="none" baseline="30000" dirty="0" smtClean="0">
                <a:latin typeface="+mn-lt"/>
              </a:rPr>
              <a:t>n</a:t>
            </a:r>
            <a:r>
              <a:rPr lang="zh-CN" altLang="en-US" sz="1800" b="1" u="none" dirty="0" smtClean="0">
                <a:latin typeface="宋体" pitchFamily="2" charset="-122"/>
              </a:rPr>
              <a:t>个</a:t>
            </a:r>
            <a:endParaRPr lang="en-US" altLang="zh-CN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/>
      <p:bldP spid="262152" grpId="0"/>
      <p:bldP spid="39" grpId="0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90DD-2F5E-4233-B7D8-F0064FE5DB0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79388" y="3342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56468" y="5445224"/>
            <a:ext cx="87360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单任务</a:t>
            </a:r>
            <a:r>
              <a:rPr lang="zh-CN" altLang="en-US" b="1" u="sng" dirty="0">
                <a:latin typeface="宋体" pitchFamily="2" charset="-122"/>
              </a:rPr>
              <a:t>计算机系统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软硬件总体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性能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latin typeface="宋体" pitchFamily="2" charset="-122"/>
              </a:rPr>
              <a:t>如算法</a:t>
            </a:r>
            <a:r>
              <a:rPr lang="zh-CN" altLang="en-US" sz="2000" b="1" dirty="0">
                <a:latin typeface="宋体" pitchFamily="2" charset="-122"/>
              </a:rPr>
              <a:t>及编译程序、指令系统、硬件</a:t>
            </a:r>
            <a:r>
              <a:rPr lang="zh-CN" altLang="en-US" sz="2000" b="1" dirty="0" smtClean="0">
                <a:latin typeface="宋体" pitchFamily="2" charset="-122"/>
              </a:rPr>
              <a:t>组成←</a:t>
            </a:r>
            <a:r>
              <a:rPr lang="zh-CN" altLang="en-US" sz="2000" dirty="0" smtClean="0">
                <a:latin typeface="宋体" pitchFamily="2" charset="-122"/>
              </a:rPr>
              <a:t>┘</a:t>
            </a:r>
            <a:endParaRPr lang="zh-CN" altLang="en-US" sz="2000" dirty="0">
              <a:latin typeface="宋体" pitchFamily="2" charset="-122"/>
            </a:endParaRPr>
          </a:p>
        </p:txBody>
      </p: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179388" y="2780928"/>
            <a:ext cx="8713785" cy="2741613"/>
            <a:chOff x="113" y="1439"/>
            <a:chExt cx="5489" cy="1727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13" y="1484"/>
              <a:ext cx="5489" cy="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CPU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时间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CPU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r>
                <a:rPr lang="en-US" altLang="zh-CN" b="1" i="1" dirty="0" smtClean="0">
                  <a:latin typeface="宋体" pitchFamily="2" charset="-122"/>
                </a:rPr>
                <a:t>I</a:t>
              </a:r>
              <a:r>
                <a:rPr lang="en-US" altLang="zh-CN" b="1" i="1" baseline="-18000" dirty="0" smtClean="0">
                  <a:latin typeface="+mn-lt"/>
                </a:rPr>
                <a:t>N </a:t>
              </a:r>
              <a:r>
                <a:rPr lang="en-US" altLang="zh-CN" b="1" dirty="0" smtClean="0">
                  <a:latin typeface="宋体" pitchFamily="2" charset="-122"/>
                </a:rPr>
                <a:t>×CPI×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b="1" i="1" dirty="0" smtClean="0">
                  <a:latin typeface="宋体" pitchFamily="2" charset="-122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N</a:t>
              </a:r>
              <a:r>
                <a:rPr lang="en-US" altLang="zh-CN" sz="2000" b="1" i="1" baseline="-18000" dirty="0" smtClean="0"/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程序</a:t>
              </a:r>
              <a:r>
                <a:rPr lang="zh-CN" altLang="en-US" sz="2000" b="1" dirty="0" smtClean="0">
                  <a:latin typeface="宋体" pitchFamily="2" charset="-122"/>
                </a:rPr>
                <a:t>执行指令数</a:t>
              </a:r>
              <a:r>
                <a:rPr lang="en-US" altLang="zh-CN" sz="2000" b="1" dirty="0" smtClean="0">
                  <a:latin typeface="宋体" pitchFamily="2" charset="-122"/>
                </a:rPr>
                <a:t>(≠</a:t>
              </a:r>
              <a:r>
                <a:rPr lang="zh-CN" altLang="en-US" sz="2000" b="1" dirty="0" smtClean="0">
                  <a:latin typeface="宋体" pitchFamily="2" charset="-122"/>
                </a:rPr>
                <a:t>程序代码行数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i="1" dirty="0">
                  <a:latin typeface="宋体" pitchFamily="2" charset="-122"/>
                </a:rPr>
                <a:t> </a:t>
              </a:r>
              <a:r>
                <a:rPr lang="en-US" altLang="zh-CN" sz="2000" b="1" i="1" dirty="0" smtClean="0">
                  <a:latin typeface="宋体" pitchFamily="2" charset="-122"/>
                </a:rPr>
                <a:t>         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en-US" altLang="zh-CN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CPU</a:t>
              </a:r>
              <a:r>
                <a:rPr lang="zh-CN" altLang="en-US" sz="2000" b="1" dirty="0">
                  <a:latin typeface="宋体" pitchFamily="2" charset="-122"/>
                </a:rPr>
                <a:t>主时钟周期</a:t>
              </a:r>
              <a:r>
                <a:rPr lang="en-US" altLang="zh-CN" sz="2000" b="1" dirty="0">
                  <a:latin typeface="宋体" pitchFamily="2" charset="-122"/>
                </a:rPr>
                <a:t>(=1/</a:t>
              </a:r>
              <a:r>
                <a:rPr lang="en-US" altLang="zh-CN" sz="2000" i="1" dirty="0">
                  <a:latin typeface="+mn-lt"/>
                </a:rPr>
                <a:t>f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CPI(</a:t>
              </a:r>
              <a:r>
                <a:rPr lang="en-US" altLang="zh-CN" sz="2000" dirty="0" smtClean="0">
                  <a:latin typeface="+mn-lt"/>
                </a:rPr>
                <a:t>Cycles Per Instruction</a:t>
              </a:r>
              <a:r>
                <a:rPr lang="en-US" altLang="zh-CN" sz="2000" b="1" dirty="0" smtClean="0">
                  <a:latin typeface="宋体" pitchFamily="2" charset="-122"/>
                </a:rPr>
                <a:t>)—</a:t>
              </a:r>
              <a:r>
                <a:rPr lang="zh-CN" altLang="en-US" sz="2000" b="1" dirty="0" smtClean="0">
                  <a:latin typeface="宋体" pitchFamily="2" charset="-122"/>
                </a:rPr>
                <a:t>一条指令执行所需</a:t>
              </a:r>
              <a:r>
                <a:rPr lang="en-US" altLang="zh-CN" sz="2000" b="1" i="1" dirty="0" smtClean="0">
                  <a:latin typeface="宋体" pitchFamily="2" charset="-122"/>
                </a:rPr>
                <a:t>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zh-CN" altLang="en-US" sz="2000" b="1" dirty="0" smtClean="0">
                  <a:latin typeface="宋体" pitchFamily="2" charset="-122"/>
                </a:rPr>
                <a:t>数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平均值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；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i="1" dirty="0" smtClean="0">
                  <a:latin typeface="+mn-lt"/>
                </a:rPr>
                <a:t>n</a:t>
              </a:r>
              <a:r>
                <a:rPr lang="en-US" altLang="zh-CN" sz="2000" b="1" i="1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指令系统</a:t>
              </a:r>
              <a:r>
                <a:rPr lang="zh-CN" altLang="en-US" sz="2000" b="1" dirty="0" smtClean="0">
                  <a:latin typeface="宋体" pitchFamily="2" charset="-122"/>
                </a:rPr>
                <a:t>的指令类型数，</a:t>
              </a:r>
              <a:r>
                <a:rPr lang="en-US" altLang="zh-CN" sz="2000" b="1" dirty="0" err="1" smtClean="0">
                  <a:latin typeface="宋体" pitchFamily="2" charset="-122"/>
                </a:rPr>
                <a:t>CPI</a:t>
              </a:r>
              <a:r>
                <a:rPr lang="en-US" altLang="zh-CN" sz="2000" b="1" i="1" baseline="-18000" dirty="0" err="1" smtClean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第</a:t>
              </a:r>
              <a:r>
                <a:rPr lang="en-US" altLang="zh-CN" sz="2000" i="1" dirty="0" err="1" smtClean="0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</a:t>
              </a:r>
              <a:r>
                <a:rPr lang="en-US" altLang="zh-CN" sz="2000" b="1" dirty="0" smtClean="0">
                  <a:latin typeface="宋体" pitchFamily="2" charset="-122"/>
                </a:rPr>
                <a:t>CPI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r>
                <a:rPr lang="en-US" altLang="zh-CN" sz="2000" b="1" i="1" dirty="0" smtClean="0">
                  <a:latin typeface="宋体" pitchFamily="2" charset="-122"/>
                </a:rPr>
                <a:t>         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i="1" dirty="0" smtClean="0">
                  <a:latin typeface="宋体" pitchFamily="2" charset="-122"/>
                </a:rPr>
                <a:t>          I</a:t>
              </a:r>
              <a:r>
                <a:rPr lang="en-US" altLang="zh-CN" sz="2000" b="1" i="1" baseline="-18000" dirty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程序中第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种指令的执行次数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graphicFrame>
          <p:nvGraphicFramePr>
            <p:cNvPr id="2631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526160"/>
                </p:ext>
              </p:extLst>
            </p:nvPr>
          </p:nvGraphicFramePr>
          <p:xfrm>
            <a:off x="3288" y="1439"/>
            <a:ext cx="125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414" name="公式" r:id="rId4" imgW="1130040" imgH="457200" progId="Equation.3">
                    <p:embed/>
                  </p:oleObj>
                </mc:Choice>
                <mc:Fallback>
                  <p:oleObj name="公式" r:id="rId4" imgW="1130040" imgH="457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439"/>
                          <a:ext cx="1255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813201"/>
            <a:ext cx="87360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响应时间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个任务</a:t>
            </a:r>
            <a:r>
              <a:rPr lang="zh-CN" altLang="en-US" b="1" dirty="0" smtClean="0">
                <a:latin typeface="宋体" pitchFamily="2" charset="-122"/>
              </a:rPr>
              <a:t>从提交到完成的</a:t>
            </a:r>
            <a:r>
              <a:rPr lang="zh-CN" altLang="en-US" b="1" dirty="0">
                <a:latin typeface="宋体" pitchFamily="2" charset="-122"/>
              </a:rPr>
              <a:t>总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sz="2800" b="1" baseline="-20000" dirty="0" smtClean="0">
                <a:latin typeface="宋体" pitchFamily="2" charset="-122"/>
              </a:rPr>
              <a:t>响应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en-US" altLang="zh-CN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sz="2200" b="1" dirty="0" smtClean="0">
                <a:latin typeface="宋体" pitchFamily="2" charset="-122"/>
              </a:rPr>
              <a:t>指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操作、</a:t>
            </a:r>
            <a:r>
              <a:rPr lang="en-US" altLang="zh-CN" sz="2200" b="1" dirty="0" smtClean="0">
                <a:latin typeface="宋体" pitchFamily="2" charset="-122"/>
              </a:rPr>
              <a:t>OS</a:t>
            </a:r>
            <a:r>
              <a:rPr lang="zh-CN" altLang="en-US" sz="2200" b="1" dirty="0" smtClean="0">
                <a:latin typeface="宋体" pitchFamily="2" charset="-122"/>
              </a:rPr>
              <a:t>开销等时间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79388" y="1765265"/>
            <a:ext cx="873601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优化设计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20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期间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执行其他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 smtClean="0">
                <a:solidFill>
                  <a:srgbClr val="CC3300"/>
                </a:solidFill>
                <a:latin typeface="宋体" pitchFamily="2" charset="-122"/>
              </a:rPr>
              <a:t>多任务</a:t>
            </a:r>
            <a:r>
              <a:rPr lang="zh-CN" altLang="en-US" sz="2000" b="1" u="sng" dirty="0" smtClean="0">
                <a:latin typeface="宋体" pitchFamily="2" charset="-122"/>
              </a:rPr>
              <a:t>计算机系统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指标的应用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常用来评价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en-US" altLang="zh-CN" sz="2000" b="1" baseline="-20000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用户</a:t>
            </a:r>
            <a:r>
              <a:rPr lang="en-US" altLang="zh-CN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en-US" altLang="zh-CN" sz="2000" b="1" dirty="0">
                <a:latin typeface="宋体" pitchFamily="2" charset="-122"/>
              </a:rPr>
              <a:t>＋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latin typeface="宋体" pitchFamily="2" charset="-122"/>
              </a:rPr>
              <a:t>系统</a:t>
            </a:r>
            <a:r>
              <a:rPr lang="en-US" altLang="zh-CN" sz="2000" b="1" baseline="-20000" dirty="0" smtClean="0">
                <a:latin typeface="宋体" pitchFamily="2" charset="-122"/>
              </a:rPr>
              <a:t>CPU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dirty="0" err="1" smtClean="0"/>
              <a:t>ⅠⅠ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latin typeface="宋体" pitchFamily="2" charset="-122"/>
              </a:rPr>
              <a:t>2B(</a:t>
            </a:r>
            <a:r>
              <a:rPr lang="en-US" altLang="zh-CN" dirty="0" smtClean="0">
                <a:latin typeface="+mn-lt"/>
              </a:rPr>
              <a:t>Byte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，每条指令执行时间分别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，执行了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zh-CN" altLang="en-US" b="1" dirty="0" smtClean="0">
                <a:latin typeface="宋体" pitchFamily="2" charset="-122"/>
              </a:rPr>
              <a:t>指令、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dirty="0"/>
              <a:t>Ⅱ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指令，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×8)/(2×10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类指令和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/>
              <a:t>ⅠⅠ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程序中指令数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0.3*2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0.7*2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spc="-50" dirty="0" smtClean="0">
                <a:latin typeface="宋体" pitchFamily="2" charset="-122"/>
              </a:rPr>
              <a:t>执行</a:t>
            </a:r>
            <a:r>
              <a:rPr lang="zh-CN" altLang="en-US" b="1" spc="-50" dirty="0">
                <a:latin typeface="宋体" pitchFamily="2" charset="-122"/>
              </a:rPr>
              <a:t>的指令数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b="1" spc="-50" dirty="0" smtClean="0">
                <a:latin typeface="+mn-lt"/>
              </a:rPr>
              <a:t> </a:t>
            </a:r>
            <a:r>
              <a:rPr lang="en-US" altLang="zh-CN" dirty="0" smtClean="0"/>
              <a:t>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endParaRPr lang="en-US" altLang="zh-CN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spc="-50" dirty="0" smtClean="0">
                <a:latin typeface="宋体" pitchFamily="2" charset="-122"/>
              </a:rPr>
              <a:t>    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spc="-50" dirty="0" smtClean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+mn-lt"/>
              </a:rPr>
              <a:t>  </a:t>
            </a:r>
            <a:r>
              <a:rPr lang="en-US" altLang="zh-CN" dirty="0" err="1" smtClean="0"/>
              <a:t>ⅠⅠ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endParaRPr lang="en-US" altLang="zh-CN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所</a:t>
            </a:r>
            <a:r>
              <a:rPr lang="zh-CN" altLang="en-US" b="1" dirty="0">
                <a:latin typeface="宋体" pitchFamily="2" charset="-122"/>
              </a:rPr>
              <a:t>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07904" y="4637056"/>
            <a:ext cx="54360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+mn-ea"/>
                <a:ea typeface="+mn-ea"/>
              </a:rPr>
              <a:t>×</a:t>
            </a:r>
            <a:r>
              <a:rPr lang="en-US" altLang="zh-CN" b="1" spc="-50" dirty="0" smtClean="0">
                <a:latin typeface="宋体" pitchFamily="2" charset="-122"/>
              </a:rPr>
              <a:t>(10%×30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90%)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×(20%×30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80%)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347740" y="5589240"/>
            <a:ext cx="55447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(1.17*2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×5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4.76*2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×8)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43.93×2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  <p:sp>
        <p:nvSpPr>
          <p:cNvPr id="15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 smtClean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 smtClean="0">
                <a:latin typeface="宋体" pitchFamily="2" charset="-122"/>
              </a:rPr>
              <a:t>ISA (</a:t>
            </a:r>
            <a:r>
              <a:rPr lang="en-US" altLang="zh-CN" sz="2000" dirty="0" smtClean="0">
                <a:latin typeface="+mn-lt"/>
              </a:rPr>
              <a:t>Instruction Set Architecture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r>
              <a:rPr lang="zh-CN" altLang="en-US" b="1" dirty="0">
                <a:latin typeface="宋体" pitchFamily="2" charset="-122"/>
              </a:rPr>
              <a:t>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上的运行时间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</a:t>
            </a:r>
            <a:r>
              <a:rPr lang="zh-CN" altLang="en-US" b="1" dirty="0" smtClean="0">
                <a:latin typeface="宋体" pitchFamily="2" charset="-122"/>
              </a:rPr>
              <a:t>运行所</a:t>
            </a:r>
            <a:r>
              <a:rPr lang="zh-CN" altLang="en-US" b="1" dirty="0">
                <a:latin typeface="宋体" pitchFamily="2" charset="-122"/>
              </a:rPr>
              <a:t>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zh-CN" altLang="en-US" b="1" dirty="0" smtClean="0">
                <a:latin typeface="宋体" pitchFamily="2" charset="-122"/>
              </a:rPr>
              <a:t>，欲使程序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上运行时间为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</a:t>
            </a:r>
            <a:r>
              <a:rPr lang="zh-CN" altLang="en-US" b="1" dirty="0" smtClean="0">
                <a:latin typeface="宋体" pitchFamily="2" charset="-122"/>
              </a:rPr>
              <a:t>至少为多少？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</a:t>
            </a:r>
            <a:r>
              <a:rPr lang="zh-CN" altLang="en-US" b="1" dirty="0">
                <a:latin typeface="宋体" pitchFamily="2" charset="-122"/>
              </a:rPr>
              <a:t>运行所需时钟周期</a:t>
            </a:r>
            <a:r>
              <a:rPr lang="zh-CN" altLang="en-US" b="1" dirty="0" smtClean="0">
                <a:latin typeface="宋体" pitchFamily="2" charset="-122"/>
              </a:rPr>
              <a:t>数各为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en-US" altLang="zh-CN" b="1" baseline="-14000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 </a:t>
            </a:r>
            <a:r>
              <a:rPr lang="en-US" altLang="zh-CN" b="1" dirty="0" smtClean="0">
                <a:latin typeface="+mn-lt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依题意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2×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/>
              <a:t>＝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-25000" dirty="0" smtClean="0">
                <a:latin typeface="宋体" pitchFamily="2" charset="-122"/>
              </a:rPr>
              <a:t> </a:t>
            </a:r>
            <a:r>
              <a:rPr lang="en-US" altLang="zh-CN" b="1" dirty="0" smtClean="0"/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∴主频只是影响系统性能的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因素之一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02E1-CA0C-45C3-A7C2-E719A9CDFFD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79388" y="5039965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</a:rPr>
              <a:t>多任务</a:t>
            </a:r>
            <a:r>
              <a:rPr lang="zh-CN" altLang="en-US" b="1" u="sng" dirty="0"/>
              <a:t>计算机系统</a:t>
            </a:r>
            <a:r>
              <a:rPr lang="zh-CN" altLang="en-US" b="1" dirty="0"/>
              <a:t>的</a:t>
            </a:r>
            <a:r>
              <a:rPr lang="zh-CN" altLang="en-US" b="1" u="sng" dirty="0">
                <a:solidFill>
                  <a:srgbClr val="990099"/>
                </a:solidFill>
              </a:rPr>
              <a:t>软硬件总体性能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9388" y="1799605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MIPS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每秒百万次指令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79388" y="2901791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缺点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</a:t>
            </a: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强弱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可用相对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方</a:t>
            </a:r>
            <a:r>
              <a:rPr lang="zh-CN" altLang="en-US" sz="2200" b="1" dirty="0" smtClean="0">
                <a:latin typeface="宋体" pitchFamily="2" charset="-122"/>
              </a:rPr>
              <a:t>法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179388" y="1317615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MFLOPS</a:t>
            </a:r>
            <a:r>
              <a:rPr lang="zh-CN" altLang="en-US" b="1" dirty="0" smtClean="0">
                <a:latin typeface="宋体" pitchFamily="2" charset="-122"/>
              </a:rPr>
              <a:t>代替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∵工作量定义未能统一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179388" y="357166"/>
            <a:ext cx="8736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dirty="0">
                <a:latin typeface="宋体" pitchFamily="2" charset="-122"/>
              </a:rPr>
              <a:t>时间内能处理的</a:t>
            </a:r>
            <a:r>
              <a:rPr lang="zh-CN" altLang="en-US" b="1" dirty="0" smtClean="0">
                <a:latin typeface="宋体" pitchFamily="2" charset="-122"/>
              </a:rPr>
              <a:t>工作量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P</a:t>
            </a:r>
            <a:r>
              <a:rPr lang="zh-CN" altLang="en-US" b="1" dirty="0"/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工作量</a:t>
            </a:r>
            <a:r>
              <a:rPr lang="en-US" altLang="zh-CN" b="1" dirty="0">
                <a:latin typeface="宋体" pitchFamily="2" charset="-122"/>
              </a:rPr>
              <a:t>÷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时间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179388" y="3383781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　　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MFLOPS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每秒百万次浮点运算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179388" y="450321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缺点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不能反映</a:t>
            </a:r>
            <a:r>
              <a:rPr lang="zh-CN" altLang="en-US" b="1" u="sng" dirty="0" smtClean="0"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只反映浮点操作能力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79388" y="5544021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其他指标：</a:t>
            </a:r>
            <a:r>
              <a:rPr lang="en-US" altLang="zh-CN" b="1" dirty="0">
                <a:latin typeface="宋体" pitchFamily="2" charset="-122"/>
              </a:rPr>
              <a:t>RAS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可靠性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可用性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可维护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，兼容性等</a:t>
            </a:r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5292080" y="1340768"/>
            <a:ext cx="2088232" cy="411181"/>
          </a:xfrm>
          <a:prstGeom prst="wedgeRectCallout">
            <a:avLst>
              <a:gd name="adj1" fmla="val 63575"/>
              <a:gd name="adj2" fmla="val -54408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 smtClean="0"/>
              <a:t>通常</a:t>
            </a:r>
            <a:r>
              <a:rPr lang="en-US" altLang="zh-CN" sz="2000" b="1" i="1" dirty="0" smtClean="0">
                <a:latin typeface="+mn-ea"/>
                <a:ea typeface="+mn-ea"/>
              </a:rPr>
              <a:t>T</a:t>
            </a:r>
            <a:r>
              <a:rPr lang="zh-CN" altLang="en-US" sz="2000" b="1" baseline="-16000" dirty="0" smtClean="0">
                <a:latin typeface="+mn-ea"/>
                <a:ea typeface="+mn-ea"/>
              </a:rPr>
              <a:t>总</a:t>
            </a:r>
            <a:r>
              <a:rPr lang="en-US" altLang="zh-CN" sz="2000" b="1" baseline="-14000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＜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∑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18000" dirty="0" smtClean="0">
                <a:latin typeface="宋体" pitchFamily="2" charset="-122"/>
              </a:rPr>
              <a:t>响应</a:t>
            </a:r>
            <a:r>
              <a:rPr lang="en-US" altLang="zh-CN" sz="2000" b="1" i="1" baseline="-18000" dirty="0" err="1" smtClean="0"/>
              <a:t>i</a:t>
            </a:r>
            <a:endParaRPr lang="en-US" altLang="zh-CN" sz="2000" b="1" i="1" baseline="-18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94279"/>
              </p:ext>
            </p:extLst>
          </p:nvPr>
        </p:nvGraphicFramePr>
        <p:xfrm>
          <a:off x="1942851" y="2261170"/>
          <a:ext cx="31035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00" name="Equation" r:id="rId4" imgW="1193760" imgH="266400" progId="Equation.DSMT4">
                  <p:embed/>
                </p:oleObj>
              </mc:Choice>
              <mc:Fallback>
                <p:oleObj name="Equation" r:id="rId4" imgW="119376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51" y="2261170"/>
                        <a:ext cx="31035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82811"/>
              </p:ext>
            </p:extLst>
          </p:nvPr>
        </p:nvGraphicFramePr>
        <p:xfrm>
          <a:off x="5082926" y="2231653"/>
          <a:ext cx="36655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01" name="Equation" r:id="rId6" imgW="1409400" imgH="279360" progId="Equation.DSMT4">
                  <p:embed/>
                </p:oleObj>
              </mc:Choice>
              <mc:Fallback>
                <p:oleObj name="Equation" r:id="rId6" imgW="140940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26" y="2231653"/>
                        <a:ext cx="36655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79240"/>
              </p:ext>
            </p:extLst>
          </p:nvPr>
        </p:nvGraphicFramePr>
        <p:xfrm>
          <a:off x="1982788" y="3887837"/>
          <a:ext cx="6267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02" name="Equation" r:id="rId8" imgW="2400120" imgH="266400" progId="Equation.DSMT4">
                  <p:embed/>
                </p:oleObj>
              </mc:Choice>
              <mc:Fallback>
                <p:oleObj name="Equation" r:id="rId8" imgW="2400120" imgH="26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887837"/>
                        <a:ext cx="6267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2">
            <a:hlinkClick r:id="rId10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/>
      <p:bldP spid="265230" grpId="0"/>
      <p:bldP spid="265232" grpId="0"/>
      <p:bldP spid="265244" grpId="0"/>
      <p:bldP spid="265246" grpId="0"/>
      <p:bldP spid="265247" grpId="0"/>
      <p:bldP spid="265250" grpId="0"/>
      <p:bldP spid="2652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5242-2205-42B3-90B7-E4C4C9FF1235}" type="slidenum">
              <a:rPr lang="en-US" altLang="zh-CN"/>
              <a:pPr/>
              <a:t>37</a:t>
            </a:fld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性能优化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9" y="908720"/>
            <a:ext cx="482466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、冯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诺依曼计算机的性能瓶颈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CPU-MEM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访问瓶颈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指令串行执行瓶颈：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03847" y="1400001"/>
            <a:ext cx="576076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访存频率高、用逻辑地址访问，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MEM-CPU</a:t>
            </a:r>
            <a:r>
              <a:rPr lang="zh-CN" altLang="en-US" b="1" dirty="0" smtClean="0">
                <a:latin typeface="宋体" pitchFamily="2" charset="-122"/>
              </a:rPr>
              <a:t>速度差大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受限于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需求矛盾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5732" y="2348880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下条指令地址由当前指令产生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388" y="2852936"/>
            <a:ext cx="8785225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、现代计算机的性能优化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*性能平衡设计：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延迟，提高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效率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性能设计：</a:t>
            </a:r>
            <a:r>
              <a:rPr lang="zh-CN" altLang="en-US" b="1" dirty="0">
                <a:latin typeface="宋体" pitchFamily="2" charset="-122"/>
              </a:rPr>
              <a:t>提高并行性，减少串行</a:t>
            </a:r>
            <a:r>
              <a:rPr lang="zh-CN" altLang="en-US" b="1" dirty="0" smtClean="0">
                <a:latin typeface="宋体" pitchFamily="2" charset="-122"/>
              </a:rPr>
              <a:t>损失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79388" y="378904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i="1" dirty="0" err="1">
                <a:latin typeface="宋体" pitchFamily="2" charset="-122"/>
              </a:rPr>
              <a:t>T</a:t>
            </a:r>
            <a:r>
              <a:rPr lang="en-US" altLang="zh-CN" sz="2000" b="1" baseline="-14000" dirty="0" err="1">
                <a:latin typeface="宋体" pitchFamily="2" charset="-122"/>
              </a:rPr>
              <a:t>Cache</a:t>
            </a:r>
            <a:r>
              <a:rPr lang="zh-CN" altLang="en-US" sz="2000" b="1" dirty="0">
                <a:latin typeface="宋体" pitchFamily="2" charset="-122"/>
              </a:rPr>
              <a:t>＜</a:t>
            </a:r>
            <a:r>
              <a:rPr lang="en-US" altLang="zh-CN" sz="2000" b="1" i="1" dirty="0">
                <a:latin typeface="宋体" pitchFamily="2" charset="-122"/>
              </a:rPr>
              <a:t>T</a:t>
            </a:r>
            <a:r>
              <a:rPr lang="zh-CN" altLang="en-US" sz="2000" b="1" baseline="-14000" dirty="0" smtClean="0"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，改进总线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宽度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级数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优化地址变换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变换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访问并行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79388" y="522920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开发并行性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流水线、操作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指令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线程级并行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使用数据流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乱序执行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、前瞻执行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推测执行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5525-FA2E-4E3D-ACB5-6A59B8FCBE7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、现代计算机的结构类型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en-US" altLang="zh-CN" b="1" dirty="0" smtClean="0">
                <a:latin typeface="宋体" pitchFamily="2" charset="-122"/>
              </a:rPr>
              <a:t>Flynn</a:t>
            </a:r>
            <a:r>
              <a:rPr lang="zh-CN" altLang="en-US" b="1" dirty="0" smtClean="0">
                <a:latin typeface="宋体" pitchFamily="2" charset="-122"/>
              </a:rPr>
              <a:t>分类法，有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SIMD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MISD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MIMD</a:t>
            </a:r>
            <a:r>
              <a:rPr lang="zh-CN" altLang="en-US" b="1" dirty="0" smtClean="0">
                <a:latin typeface="宋体" pitchFamily="2" charset="-122"/>
              </a:rPr>
              <a:t>四种结构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78488" name="Group 312"/>
          <p:cNvGrpSpPr>
            <a:grpSpLocks/>
          </p:cNvGrpSpPr>
          <p:nvPr/>
        </p:nvGrpSpPr>
        <p:grpSpPr bwMode="auto">
          <a:xfrm>
            <a:off x="393576" y="3318991"/>
            <a:ext cx="4105275" cy="2082800"/>
            <a:chOff x="203" y="2750"/>
            <a:chExt cx="2586" cy="1312"/>
          </a:xfrm>
        </p:grpSpPr>
        <p:sp>
          <p:nvSpPr>
            <p:cNvPr id="178489" name="Text Box 313"/>
            <p:cNvSpPr txBox="1">
              <a:spLocks noChangeArrowheads="1"/>
            </p:cNvSpPr>
            <p:nvPr/>
          </p:nvSpPr>
          <p:spPr bwMode="auto">
            <a:xfrm>
              <a:off x="930" y="3856"/>
              <a:ext cx="167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MISD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宏流水等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9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</a:p>
          </p:txBody>
        </p:sp>
        <p:sp>
          <p:nvSpPr>
            <p:cNvPr id="17849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9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</a:t>
              </a:r>
            </a:p>
          </p:txBody>
        </p:sp>
        <p:sp>
          <p:nvSpPr>
            <p:cNvPr id="17849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0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1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1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1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1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1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17852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17852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22" name="Group 346"/>
          <p:cNvGrpSpPr>
            <a:grpSpLocks/>
          </p:cNvGrpSpPr>
          <p:nvPr/>
        </p:nvGrpSpPr>
        <p:grpSpPr bwMode="auto">
          <a:xfrm>
            <a:off x="4859213" y="3318991"/>
            <a:ext cx="4105275" cy="2082800"/>
            <a:chOff x="3016" y="2750"/>
            <a:chExt cx="2586" cy="1312"/>
          </a:xfrm>
        </p:grpSpPr>
        <p:sp>
          <p:nvSpPr>
            <p:cNvPr id="178523" name="Text Box 347"/>
            <p:cNvSpPr txBox="1">
              <a:spLocks noChangeArrowheads="1"/>
            </p:cNvSpPr>
            <p:nvPr/>
          </p:nvSpPr>
          <p:spPr bwMode="auto">
            <a:xfrm>
              <a:off x="3606" y="3856"/>
              <a:ext cx="16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多处理机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52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2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DS1</a:t>
              </a:r>
            </a:p>
          </p:txBody>
        </p:sp>
        <p:sp>
          <p:nvSpPr>
            <p:cNvPr id="17852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2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3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3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4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4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4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5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17855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60" name="Group 384"/>
          <p:cNvGrpSpPr>
            <a:grpSpLocks/>
          </p:cNvGrpSpPr>
          <p:nvPr/>
        </p:nvGrpSpPr>
        <p:grpSpPr bwMode="auto">
          <a:xfrm>
            <a:off x="4930651" y="1340768"/>
            <a:ext cx="3600450" cy="1939925"/>
            <a:chOff x="3061" y="751"/>
            <a:chExt cx="2268" cy="1222"/>
          </a:xfrm>
        </p:grpSpPr>
        <p:sp>
          <p:nvSpPr>
            <p:cNvPr id="178465" name="Text Box 289"/>
            <p:cNvSpPr txBox="1">
              <a:spLocks noChangeArrowheads="1"/>
            </p:cNvSpPr>
            <p:nvPr/>
          </p:nvSpPr>
          <p:spPr bwMode="auto">
            <a:xfrm>
              <a:off x="3606" y="1767"/>
              <a:ext cx="145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SIMD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并行机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6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17846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70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471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DS1</a:t>
              </a:r>
            </a:p>
          </p:txBody>
        </p:sp>
        <p:sp>
          <p:nvSpPr>
            <p:cNvPr id="178472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3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IS</a:t>
              </a:r>
            </a:p>
          </p:txBody>
        </p:sp>
        <p:sp>
          <p:nvSpPr>
            <p:cNvPr id="178474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5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</a:p>
          </p:txBody>
        </p:sp>
        <p:sp>
          <p:nvSpPr>
            <p:cNvPr id="178477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8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79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0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1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2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3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4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5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7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56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57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58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9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Text Box 379"/>
          <p:cNvSpPr txBox="1">
            <a:spLocks noChangeArrowheads="1"/>
          </p:cNvSpPr>
          <p:nvPr/>
        </p:nvSpPr>
        <p:spPr bwMode="auto">
          <a:xfrm>
            <a:off x="179388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本课程的重点：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结构计算机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串行计算机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2501" y="1340768"/>
            <a:ext cx="4032820" cy="1911350"/>
            <a:chOff x="682501" y="1340768"/>
            <a:chExt cx="4032820" cy="1911350"/>
          </a:xfrm>
        </p:grpSpPr>
        <p:grpSp>
          <p:nvGrpSpPr>
            <p:cNvPr id="178450" name="Group 274"/>
            <p:cNvGrpSpPr>
              <a:grpSpLocks/>
            </p:cNvGrpSpPr>
            <p:nvPr/>
          </p:nvGrpSpPr>
          <p:grpSpPr bwMode="auto">
            <a:xfrm>
              <a:off x="682501" y="2099593"/>
              <a:ext cx="3529012" cy="1152525"/>
              <a:chOff x="385" y="1751"/>
              <a:chExt cx="2223" cy="726"/>
            </a:xfrm>
          </p:grpSpPr>
          <p:sp>
            <p:nvSpPr>
              <p:cNvPr id="178451" name="Text Box 275"/>
              <p:cNvSpPr txBox="1">
                <a:spLocks noChangeArrowheads="1"/>
              </p:cNvSpPr>
              <p:nvPr/>
            </p:nvSpPr>
            <p:spPr bwMode="auto">
              <a:xfrm>
                <a:off x="930" y="2271"/>
                <a:ext cx="1476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2000" b="1" dirty="0" smtClean="0"/>
                  <a:t>SISD</a:t>
                </a:r>
                <a:r>
                  <a:rPr lang="zh-CN" altLang="en-US" sz="2000" b="1" dirty="0" smtClean="0"/>
                  <a:t>结构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(</a:t>
                </a:r>
                <a:r>
                  <a:rPr lang="zh-CN" altLang="en-US" sz="2000" b="1" dirty="0" smtClean="0">
                    <a:latin typeface="+mn-ea"/>
                    <a:ea typeface="+mn-ea"/>
                  </a:rPr>
                  <a:t>串行机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)</a:t>
                </a:r>
                <a:endParaRPr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78452" name="Text Box 276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408" cy="22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dirty="0"/>
                  <a:t>CU</a:t>
                </a:r>
              </a:p>
            </p:txBody>
          </p:sp>
          <p:sp>
            <p:nvSpPr>
              <p:cNvPr id="178453" name="Text Box 277"/>
              <p:cNvSpPr txBox="1">
                <a:spLocks noChangeArrowheads="1"/>
              </p:cNvSpPr>
              <p:nvPr/>
            </p:nvSpPr>
            <p:spPr bwMode="auto">
              <a:xfrm>
                <a:off x="2136" y="1797"/>
                <a:ext cx="472" cy="227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MM</a:t>
                </a:r>
              </a:p>
            </p:txBody>
          </p:sp>
          <p:sp>
            <p:nvSpPr>
              <p:cNvPr id="178454" name="Text Box 278"/>
              <p:cNvSpPr txBox="1">
                <a:spLocks noChangeArrowheads="1"/>
              </p:cNvSpPr>
              <p:nvPr/>
            </p:nvSpPr>
            <p:spPr bwMode="auto">
              <a:xfrm>
                <a:off x="1050" y="1752"/>
                <a:ext cx="22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980" y="1933"/>
                <a:ext cx="358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56" name="Text Box 280"/>
              <p:cNvSpPr txBox="1">
                <a:spLocks noChangeArrowheads="1"/>
              </p:cNvSpPr>
              <p:nvPr/>
            </p:nvSpPr>
            <p:spPr bwMode="auto">
              <a:xfrm>
                <a:off x="1423" y="2031"/>
                <a:ext cx="18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7" name="Text Box 281"/>
              <p:cNvSpPr txBox="1">
                <a:spLocks noChangeArrowheads="1"/>
              </p:cNvSpPr>
              <p:nvPr/>
            </p:nvSpPr>
            <p:spPr bwMode="auto">
              <a:xfrm>
                <a:off x="1338" y="1798"/>
                <a:ext cx="408" cy="22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PU</a:t>
                </a:r>
              </a:p>
            </p:txBody>
          </p:sp>
          <p:sp>
            <p:nvSpPr>
              <p:cNvPr id="178458" name="Text Box 282"/>
              <p:cNvSpPr txBox="1">
                <a:spLocks noChangeArrowheads="1"/>
              </p:cNvSpPr>
              <p:nvPr/>
            </p:nvSpPr>
            <p:spPr bwMode="auto">
              <a:xfrm>
                <a:off x="1837" y="1751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DS</a:t>
                </a:r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>
                <a:off x="1747" y="1933"/>
                <a:ext cx="389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86" y="2213"/>
                <a:ext cx="199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" cy="28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8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1" cy="189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Text Box 280"/>
            <p:cNvSpPr txBox="1">
              <a:spLocks noChangeArrowheads="1"/>
            </p:cNvSpPr>
            <p:nvPr/>
          </p:nvSpPr>
          <p:spPr bwMode="auto">
            <a:xfrm>
              <a:off x="682873" y="1340768"/>
              <a:ext cx="4032448" cy="66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2000" b="1" dirty="0" smtClean="0"/>
                <a:t>注：</a:t>
              </a:r>
              <a:r>
                <a:rPr lang="en-US" altLang="zh-CN" sz="1200" b="1" baseline="-25000" dirty="0" smtClean="0"/>
                <a:t> </a:t>
              </a:r>
              <a:r>
                <a:rPr lang="en-US" altLang="zh-CN" sz="2000" dirty="0" smtClean="0"/>
                <a:t>IS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指令流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Instruction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2000" b="1" dirty="0" smtClean="0"/>
                <a:t>       </a:t>
              </a:r>
              <a:r>
                <a:rPr lang="en-US" altLang="zh-CN" sz="2000" dirty="0" smtClean="0"/>
                <a:t>DS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数据流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Data </a:t>
              </a:r>
              <a:r>
                <a:rPr lang="en-US" altLang="zh-CN" sz="2000" dirty="0"/>
                <a:t>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79388" y="5919663"/>
            <a:ext cx="4535933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P19—3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2" name="AutoShape 39"/>
          <p:cNvSpPr>
            <a:spLocks noChangeArrowheads="1"/>
          </p:cNvSpPr>
          <p:nvPr/>
        </p:nvSpPr>
        <p:spPr bwMode="auto">
          <a:xfrm>
            <a:off x="5265490" y="437321"/>
            <a:ext cx="3482974" cy="399391"/>
          </a:xfrm>
          <a:prstGeom prst="wedgeRectCallout">
            <a:avLst>
              <a:gd name="adj1" fmla="val -61082"/>
              <a:gd name="adj2" fmla="val 5343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dirty="0" smtClean="0"/>
              <a:t>Single Instruction Multiple Data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750"/>
                                        <p:tgtEl>
                                          <p:spTgt spid="17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4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6B96-F733-4C43-8A86-5C028948223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0408" name="Text Box 72"/>
          <p:cNvSpPr txBox="1">
            <a:spLocks noChangeArrowheads="1"/>
          </p:cNvSpPr>
          <p:nvPr/>
        </p:nvSpPr>
        <p:spPr bwMode="auto">
          <a:xfrm>
            <a:off x="228600" y="1231400"/>
            <a:ext cx="866457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指令的功能与格式，操作数存放，寻址方式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CISC/RISC</a:t>
            </a:r>
          </a:p>
        </p:txBody>
      </p:sp>
      <p:sp>
        <p:nvSpPr>
          <p:cNvPr id="270409" name="Text Box 73"/>
          <p:cNvSpPr txBox="1">
            <a:spLocks noChangeArrowheads="1"/>
          </p:cNvSpPr>
          <p:nvPr/>
        </p:nvSpPr>
        <p:spPr bwMode="auto">
          <a:xfrm>
            <a:off x="228600" y="5445224"/>
            <a:ext cx="87360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概念，总线的仲裁、定时与传输，总线结构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0410" name="Text Box 74"/>
          <p:cNvSpPr txBox="1">
            <a:spLocks noChangeArrowheads="1"/>
          </p:cNvSpPr>
          <p:nvPr/>
        </p:nvSpPr>
        <p:spPr bwMode="auto">
          <a:xfrm>
            <a:off x="250825" y="2112180"/>
            <a:ext cx="866457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中央处理器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的组成及工作流程，数据通路的组织，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的组成，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  <a:tabLst>
                <a:tab pos="1438275" algn="l"/>
              </a:tabLst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异常及</a:t>
            </a:r>
            <a:r>
              <a:rPr lang="zh-CN" altLang="en-US" b="1" dirty="0" smtClean="0">
                <a:latin typeface="宋体" pitchFamily="2" charset="-122"/>
              </a:rPr>
              <a:t>中断处理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中断机构的组成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指令流水</a:t>
            </a:r>
            <a:r>
              <a:rPr lang="zh-CN" altLang="en-US" b="1" dirty="0">
                <a:latin typeface="宋体" pitchFamily="2" charset="-122"/>
              </a:rPr>
              <a:t>线</a:t>
            </a:r>
          </a:p>
        </p:txBody>
      </p:sp>
      <p:sp>
        <p:nvSpPr>
          <p:cNvPr id="270441" name="Text Box 105"/>
          <p:cNvSpPr txBox="1">
            <a:spLocks noChangeArrowheads="1"/>
          </p:cNvSpPr>
          <p:nvPr/>
        </p:nvSpPr>
        <p:spPr bwMode="auto">
          <a:xfrm>
            <a:off x="250825" y="5877272"/>
            <a:ext cx="87360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7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—I/O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，外设，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组织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0442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619672" y="3429000"/>
            <a:ext cx="5000660" cy="2000264"/>
            <a:chOff x="1857356" y="2571744"/>
            <a:chExt cx="5000660" cy="2000264"/>
          </a:xfrm>
        </p:grpSpPr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928794" y="2571744"/>
              <a:ext cx="4857784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计算机</a:t>
              </a:r>
              <a:r>
                <a:rPr lang="zh-CN" altLang="en-US" sz="2000" b="1" dirty="0" smtClean="0">
                  <a:latin typeface="宋体" pitchFamily="2" charset="-122"/>
                </a:rPr>
                <a:t>软件（</a:t>
              </a:r>
              <a:r>
                <a:rPr lang="zh-CN" altLang="en-US" sz="1800" b="1" u="sng" dirty="0" smtClean="0">
                  <a:latin typeface="宋体" pitchFamily="2" charset="-122"/>
                </a:rPr>
                <a:t>指令</a:t>
              </a:r>
              <a:r>
                <a:rPr lang="zh-CN" altLang="en-US" sz="2000" b="1" dirty="0">
                  <a:latin typeface="宋体" pitchFamily="2" charset="-122"/>
                </a:rPr>
                <a:t>序列</a:t>
              </a:r>
              <a:r>
                <a:rPr lang="zh-CN" altLang="en-US" sz="2000" b="1" dirty="0" smtClean="0">
                  <a:latin typeface="宋体" pitchFamily="2" charset="-122"/>
                </a:rPr>
                <a:t>及</a:t>
              </a:r>
              <a:r>
                <a:rPr lang="zh-CN" altLang="en-US" sz="2000" b="1" u="sng" dirty="0" smtClean="0">
                  <a:latin typeface="宋体" pitchFamily="2" charset="-122"/>
                </a:rPr>
                <a:t>数据</a:t>
              </a:r>
              <a:r>
                <a:rPr lang="zh-CN" altLang="en-US" sz="2000" b="1" dirty="0" smtClean="0">
                  <a:latin typeface="宋体" pitchFamily="2" charset="-122"/>
                </a:rPr>
                <a:t>）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2000232" y="3222096"/>
              <a:ext cx="793228" cy="28575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控制器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2793459" y="3222096"/>
              <a:ext cx="802633" cy="27834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运算器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5357818" y="3214686"/>
              <a:ext cx="1214446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786313" y="3878249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/>
                <a:t>…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786182" y="3357562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928794" y="3143248"/>
              <a:ext cx="4857784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990715" y="4214818"/>
              <a:ext cx="1223963" cy="285751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1990715" y="3786190"/>
              <a:ext cx="1223963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3500431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3500431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5500695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i="1" dirty="0"/>
                <a:t>n</a:t>
              </a:r>
            </a:p>
          </p:txBody>
        </p:sp>
        <p:sp>
          <p:nvSpPr>
            <p:cNvPr id="51" name="Text Box 56"/>
            <p:cNvSpPr txBox="1">
              <a:spLocks noChangeArrowheads="1"/>
            </p:cNvSpPr>
            <p:nvPr/>
          </p:nvSpPr>
          <p:spPr bwMode="auto">
            <a:xfrm>
              <a:off x="5500695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 i="1"/>
                <a:t>n</a:t>
              </a: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 rot="5400000">
              <a:off x="6072198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071934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2571736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6071404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000232" y="3643313"/>
              <a:ext cx="4714908" cy="1588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4071140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2571736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2714612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5928528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857356" y="3071810"/>
              <a:ext cx="500066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4281342" y="3802150"/>
            <a:ext cx="1070776" cy="499272"/>
            <a:chOff x="4501356" y="2857496"/>
            <a:chExt cx="1070776" cy="499272"/>
          </a:xfrm>
        </p:grpSpPr>
        <p:cxnSp>
          <p:nvCxnSpPr>
            <p:cNvPr id="63" name="直接箭头连接符 62"/>
            <p:cNvCxnSpPr>
              <a:endCxn id="64" idx="1"/>
            </p:cNvCxnSpPr>
            <p:nvPr/>
          </p:nvCxnSpPr>
          <p:spPr bwMode="auto">
            <a:xfrm>
              <a:off x="4501356" y="2857496"/>
              <a:ext cx="948824" cy="43829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椭圆 63"/>
            <p:cNvSpPr/>
            <p:nvPr/>
          </p:nvSpPr>
          <p:spPr bwMode="auto">
            <a:xfrm>
              <a:off x="5429256" y="3285330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323528" y="571480"/>
            <a:ext cx="8569647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    课程内容</a:t>
            </a:r>
            <a:r>
              <a:rPr lang="en-US" altLang="zh-CN" sz="3200" b="1" dirty="0" smtClean="0">
                <a:solidFill>
                  <a:schemeClr val="bg1"/>
                </a:solidFill>
                <a:latin typeface="宋体" pitchFamily="2" charset="-122"/>
              </a:rPr>
              <a:t>(</a:t>
            </a:r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续</a:t>
            </a:r>
            <a:r>
              <a:rPr lang="en-US" altLang="zh-CN" sz="3200" b="1" dirty="0" smtClean="0">
                <a:solidFill>
                  <a:schemeClr val="bg1"/>
                </a:solidFill>
                <a:latin typeface="宋体" pitchFamily="2" charset="-122"/>
              </a:rPr>
              <a:t>)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68" name="AutoShape 338"/>
          <p:cNvSpPr>
            <a:spLocks/>
          </p:cNvSpPr>
          <p:nvPr/>
        </p:nvSpPr>
        <p:spPr bwMode="auto">
          <a:xfrm>
            <a:off x="3203848" y="2136263"/>
            <a:ext cx="1317234" cy="284625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7104"/>
              <a:gd name="adj5" fmla="val -42040"/>
              <a:gd name="adj6" fmla="val -28496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algn="just"/>
            <a:r>
              <a:rPr lang="zh-CN" altLang="en-US" sz="1800" b="1" dirty="0" smtClean="0"/>
              <a:t>指令的表示</a:t>
            </a:r>
            <a:endParaRPr lang="zh-CN" altLang="en-US" sz="1800" b="1" dirty="0"/>
          </a:p>
        </p:txBody>
      </p:sp>
      <p:sp>
        <p:nvSpPr>
          <p:cNvPr id="69" name="AutoShape 338"/>
          <p:cNvSpPr>
            <a:spLocks/>
          </p:cNvSpPr>
          <p:nvPr/>
        </p:nvSpPr>
        <p:spPr bwMode="auto">
          <a:xfrm>
            <a:off x="4860032" y="2132856"/>
            <a:ext cx="1760300" cy="284625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7104"/>
              <a:gd name="adj5" fmla="val -56382"/>
              <a:gd name="adj6" fmla="val -18990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algn="just"/>
            <a:r>
              <a:rPr lang="zh-CN" altLang="en-US" sz="1800" b="1" dirty="0" smtClean="0"/>
              <a:t>数据地址的表示</a:t>
            </a:r>
            <a:endParaRPr lang="zh-CN" altLang="en-US" sz="1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2423160" y="3944456"/>
            <a:ext cx="2807006" cy="348640"/>
            <a:chOff x="3143240" y="3944456"/>
            <a:chExt cx="2807006" cy="348640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143240" y="4290390"/>
              <a:ext cx="2807006" cy="270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H="1">
              <a:off x="3779912" y="3944456"/>
              <a:ext cx="1499448" cy="20405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5" name="AutoShape 338"/>
          <p:cNvSpPr>
            <a:spLocks/>
          </p:cNvSpPr>
          <p:nvPr/>
        </p:nvSpPr>
        <p:spPr bwMode="auto">
          <a:xfrm>
            <a:off x="7021412" y="2132856"/>
            <a:ext cx="1295004" cy="284625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7104"/>
              <a:gd name="adj5" fmla="val -42996"/>
              <a:gd name="adj6" fmla="val -32506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algn="just"/>
            <a:r>
              <a:rPr lang="zh-CN" altLang="en-US" sz="1800" b="1" dirty="0" smtClean="0"/>
              <a:t>地址的编码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409" grpId="0"/>
      <p:bldP spid="270410" grpId="0"/>
      <p:bldP spid="270441" grpId="0"/>
      <p:bldP spid="69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教学要求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346990"/>
            <a:ext cx="835659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先修课程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数字逻辑电路，程序设计基础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教学方式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理论教学＋实验教学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(64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   (16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参考教材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任国林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 smtClean="0">
                <a:latin typeface="宋体" pitchFamily="2" charset="-122"/>
              </a:rPr>
              <a:t>计算机组成原理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第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版</a:t>
            </a:r>
            <a:r>
              <a:rPr lang="en-US" altLang="zh-CN" b="1" dirty="0" smtClean="0">
                <a:latin typeface="宋体" pitchFamily="2" charset="-122"/>
              </a:rPr>
              <a:t>).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电子工业出版社</a:t>
            </a:r>
            <a:r>
              <a:rPr lang="en-US" altLang="zh-CN" b="1" dirty="0" smtClean="0">
                <a:latin typeface="宋体" pitchFamily="2" charset="-122"/>
              </a:rPr>
              <a:t>,2018,ISBN 978-7-121-33462-7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考核方式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平时＋实验＋考试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(10%)  (10%)  (80%)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D137-C19B-469C-BA78-A0BD1EA0AC3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2589213"/>
            <a:ext cx="7467600" cy="822341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章 计算机系统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4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 计算机模型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冯</a:t>
            </a:r>
            <a:r>
              <a:rPr lang="en-US" altLang="zh-CN" sz="2200" b="1" dirty="0"/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诺依曼计算机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硬件结构，程序组成，工作方式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程序执行过程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，存储器结构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 计算机硬件组成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基本结构，部件功能，部件互连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总线互连基础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 计算机层次结构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△</a:t>
            </a:r>
            <a:r>
              <a:rPr lang="en-US" altLang="zh-CN" sz="2200" b="1" dirty="0" smtClean="0">
                <a:latin typeface="宋体" pitchFamily="2" charset="-122"/>
              </a:rPr>
              <a:t>)             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←△表示重要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性一般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系统的层次结构，软件与硬件的关系，结构与组成的关系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 计算机工作过程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程序执行机制，程序执行的实现方法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 计算机性能指标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硬件技术指标，计算机性能指标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1115616" y="5301208"/>
            <a:ext cx="6192688" cy="864096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 anchorCtr="0"/>
          <a:lstStyle/>
          <a:p>
            <a:pPr marL="271463" indent="-271463"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accent2"/>
                </a:solidFill>
                <a:latin typeface="+mn-ea"/>
                <a:ea typeface="+mn-ea"/>
              </a:rPr>
              <a:t>总体要求：</a:t>
            </a:r>
            <a:r>
              <a:rPr lang="en-US" altLang="zh-CN" sz="2200" b="1" u="none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sz="2200" b="1" u="none" dirty="0" smtClean="0">
                <a:latin typeface="+mn-ea"/>
                <a:ea typeface="+mn-ea"/>
              </a:rPr>
              <a:t>理解硬件组成；理解硬件工作过程；</a:t>
            </a:r>
            <a:endParaRPr lang="en-US" altLang="zh-CN" sz="2200" b="1" u="none" dirty="0" smtClean="0">
              <a:latin typeface="+mn-ea"/>
              <a:ea typeface="+mn-ea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u="none" dirty="0" smtClean="0">
                <a:latin typeface="+mn-ea"/>
                <a:ea typeface="+mn-ea"/>
              </a:rPr>
              <a:t>           可根据硬件参数，分析程序性能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7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ED6D-F8CB-46AC-8769-DBEE52346B8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76808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§1.1 </a:t>
            </a:r>
            <a:r>
              <a:rPr lang="zh-CN" altLang="en-US" sz="3200" b="1" dirty="0" smtClean="0">
                <a:latin typeface="宋体" pitchFamily="2" charset="-122"/>
              </a:rPr>
              <a:t>计算机的功能与软硬件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142844" y="11171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计算机： 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指电子数字计算机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按位及跳跃</a:t>
            </a:r>
            <a:r>
              <a:rPr lang="zh-CN" altLang="en-US" b="1" dirty="0">
                <a:latin typeface="宋体" pitchFamily="2" charset="-122"/>
              </a:rPr>
              <a:t>方式</a:t>
            </a:r>
            <a:r>
              <a:rPr lang="zh-CN" altLang="en-US" b="1" dirty="0" smtClean="0">
                <a:latin typeface="宋体" pitchFamily="2" charset="-122"/>
              </a:rPr>
              <a:t>计算、具有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逻辑判断</a:t>
            </a:r>
            <a:r>
              <a:rPr lang="zh-CN" altLang="en-US" b="1" dirty="0" smtClean="0">
                <a:latin typeface="宋体" pitchFamily="2" charset="-122"/>
              </a:rPr>
              <a:t>功能的装置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6516216" y="2135706"/>
            <a:ext cx="1370011" cy="357190"/>
          </a:xfrm>
          <a:prstGeom prst="borderCallout2">
            <a:avLst>
              <a:gd name="adj1" fmla="val 54396"/>
              <a:gd name="adj2" fmla="val 0"/>
              <a:gd name="adj3" fmla="val 54396"/>
              <a:gd name="adj4" fmla="val -13772"/>
              <a:gd name="adj5" fmla="val -8954"/>
              <a:gd name="adj6" fmla="val -36252"/>
            </a:avLst>
          </a:prstGeom>
          <a:solidFill>
            <a:srgbClr val="CCFFFF">
              <a:alpha val="80000"/>
            </a:srgbClr>
          </a:solidFill>
          <a:ln w="1905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电脑的由来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179513" y="2099288"/>
            <a:ext cx="8748556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、计算机的功能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计算机的设计目标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创造工具、通信工具、</a:t>
            </a:r>
            <a:r>
              <a:rPr lang="zh-CN" altLang="en-US" b="1" u="sng" dirty="0">
                <a:latin typeface="宋体" pitchFamily="2" charset="-122"/>
              </a:rPr>
              <a:t>用户可定制</a:t>
            </a:r>
            <a:r>
              <a:rPr lang="zh-CN" altLang="en-US" b="1" u="sng" dirty="0" smtClean="0">
                <a:latin typeface="宋体" pitchFamily="2" charset="-122"/>
              </a:rPr>
              <a:t>工具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计算机的基本功能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可定制目标的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179513" y="4099138"/>
            <a:ext cx="35283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、计算机的软硬件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*计算机硬件：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*计算机软件：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0" name="Text Box 111"/>
          <p:cNvSpPr txBox="1">
            <a:spLocks noChangeArrowheads="1"/>
          </p:cNvSpPr>
          <p:nvPr/>
        </p:nvSpPr>
        <p:spPr bwMode="auto">
          <a:xfrm>
            <a:off x="2374843" y="4573577"/>
            <a:ext cx="6553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具备</a:t>
            </a:r>
            <a:r>
              <a:rPr lang="zh-CN" altLang="en-US" b="1" dirty="0" smtClean="0">
                <a:latin typeface="宋体" pitchFamily="2" charset="-122"/>
              </a:rPr>
              <a:t>特定功能的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zh-CN" altLang="en-US" b="1" dirty="0" smtClean="0">
                <a:latin typeface="宋体" pitchFamily="2" charset="-122"/>
              </a:rPr>
              <a:t>功能需求的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9388" y="55307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计算机的特征：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软件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latin typeface="宋体" pitchFamily="2" charset="-122"/>
              </a:rPr>
              <a:t>靠硬件实现，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硬件性能</a:t>
            </a:r>
            <a:r>
              <a:rPr lang="zh-CN" altLang="en-US" b="1" dirty="0">
                <a:latin typeface="宋体" pitchFamily="2" charset="-122"/>
              </a:rPr>
              <a:t>靠软件反映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7" name="Text Box 122"/>
          <p:cNvSpPr txBox="1">
            <a:spLocks noChangeArrowheads="1"/>
          </p:cNvSpPr>
          <p:nvPr/>
        </p:nvSpPr>
        <p:spPr bwMode="auto">
          <a:xfrm>
            <a:off x="4074469" y="3561514"/>
            <a:ext cx="3096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latin typeface="宋体" pitchFamily="2" charset="-122"/>
              </a:rPr>
              <a:t>用户编制的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程序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3426397" y="3085628"/>
            <a:ext cx="46019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数据处理、数据存储、数据传送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8" grpId="0"/>
      <p:bldP spid="39" grpId="0"/>
      <p:bldP spid="40" grpId="0"/>
      <p:bldP spid="41" grpId="0"/>
      <p:bldP spid="3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4D9-D184-403B-BADF-98FE0C70DAAB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174411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22849"/>
              </p:ext>
            </p:extLst>
          </p:nvPr>
        </p:nvGraphicFramePr>
        <p:xfrm>
          <a:off x="611188" y="1580306"/>
          <a:ext cx="8280400" cy="3014400"/>
        </p:xfrm>
        <a:graphic>
          <a:graphicData uri="http://schemas.openxmlformats.org/drawingml/2006/table">
            <a:tbl>
              <a:tblPr/>
              <a:tblGrid>
                <a:gridCol w="1368425"/>
                <a:gridCol w="1512267"/>
                <a:gridCol w="1512168"/>
                <a:gridCol w="1800200"/>
                <a:gridCol w="208734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第一代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第二代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第三代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第四代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1946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至今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元器件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电子管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晶体管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ULSI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磁心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半导体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纸带、磁带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4/8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8/16/32/64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单道批处理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多道批、分时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/s)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亿万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5" name="Text Box 275"/>
          <p:cNvSpPr txBox="1">
            <a:spLocks noChangeArrowheads="1"/>
          </p:cNvSpPr>
          <p:nvPr/>
        </p:nvSpPr>
        <p:spPr bwMode="auto">
          <a:xfrm>
            <a:off x="179512" y="94908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00" name="Text Box 320"/>
          <p:cNvSpPr txBox="1">
            <a:spLocks noChangeArrowheads="1"/>
          </p:cNvSpPr>
          <p:nvPr/>
        </p:nvSpPr>
        <p:spPr bwMode="auto">
          <a:xfrm>
            <a:off x="179388" y="4687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zh-CN" altLang="en-US" b="1" dirty="0" smtClean="0">
                <a:latin typeface="宋体" pitchFamily="2" charset="-122"/>
              </a:rPr>
              <a:t>第四代</a:t>
            </a:r>
            <a:r>
              <a:rPr lang="zh-CN" altLang="en-US" b="1" dirty="0">
                <a:latin typeface="宋体" pitchFamily="2" charset="-122"/>
              </a:rPr>
              <a:t>起向两极</a:t>
            </a:r>
            <a:r>
              <a:rPr lang="zh-CN" altLang="en-US" b="1" dirty="0" smtClean="0">
                <a:latin typeface="宋体" pitchFamily="2" charset="-122"/>
              </a:rPr>
              <a:t>发展     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应用普及所致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向更微型化、网络化、智能化发展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大型机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向巨型化、并行化、超高速发展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14" name="AutoShape 3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76808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1.2 </a:t>
            </a:r>
            <a:r>
              <a:rPr lang="zh-CN" altLang="en-US" sz="3200" b="1" dirty="0" smtClean="0">
                <a:latin typeface="宋体" pitchFamily="2" charset="-122"/>
              </a:rPr>
              <a:t>计算机的发展历程</a:t>
            </a:r>
            <a:endParaRPr lang="zh-CN" altLang="en-US" sz="3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2636912"/>
            <a:ext cx="5184576" cy="2385788"/>
            <a:chOff x="1835696" y="2636912"/>
            <a:chExt cx="5184576" cy="2385788"/>
          </a:xfrm>
        </p:grpSpPr>
        <p:sp>
          <p:nvSpPr>
            <p:cNvPr id="8" name="Text Box 49"/>
            <p:cNvSpPr txBox="1">
              <a:spLocks noChangeArrowheads="1"/>
            </p:cNvSpPr>
            <p:nvPr/>
          </p:nvSpPr>
          <p:spPr bwMode="auto">
            <a:xfrm>
              <a:off x="1835696" y="4727425"/>
              <a:ext cx="1584176" cy="285751"/>
            </a:xfrm>
            <a:prstGeom prst="rect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bg1">
                      <a:lumMod val="85000"/>
                    </a:schemeClr>
                  </a:solidFill>
                  <a:latin typeface="宋体" pitchFamily="2" charset="-122"/>
                </a:rPr>
                <a:t>暗算中</a:t>
              </a:r>
              <a:r>
                <a:rPr lang="zh-CN" altLang="en-US" sz="1800" b="1" dirty="0" smtClean="0">
                  <a:solidFill>
                    <a:schemeClr val="bg1">
                      <a:lumMod val="85000"/>
                    </a:schemeClr>
                  </a:solidFill>
                  <a:latin typeface="宋体" pitchFamily="2" charset="-122"/>
                </a:rPr>
                <a:t>的电台</a:t>
              </a:r>
              <a:endParaRPr lang="en-US" altLang="zh-CN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9" name="Text Box 49"/>
            <p:cNvSpPr txBox="1">
              <a:spLocks noChangeArrowheads="1"/>
            </p:cNvSpPr>
            <p:nvPr/>
          </p:nvSpPr>
          <p:spPr bwMode="auto">
            <a:xfrm>
              <a:off x="3656666" y="4736949"/>
              <a:ext cx="1563406" cy="285751"/>
            </a:xfrm>
            <a:prstGeom prst="rect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bg1">
                      <a:lumMod val="85000"/>
                    </a:schemeClr>
                  </a:solidFill>
                  <a:latin typeface="宋体" pitchFamily="2" charset="-122"/>
                </a:rPr>
                <a:t>文革中</a:t>
              </a:r>
              <a:r>
                <a:rPr lang="zh-CN" altLang="en-US" sz="1800" b="1" dirty="0" smtClean="0">
                  <a:solidFill>
                    <a:schemeClr val="bg1">
                      <a:lumMod val="85000"/>
                    </a:schemeClr>
                  </a:solidFill>
                  <a:latin typeface="宋体" pitchFamily="2" charset="-122"/>
                </a:rPr>
                <a:t>的喇叭</a:t>
              </a:r>
              <a:endParaRPr lang="en-US" altLang="zh-CN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5456866" y="4725144"/>
              <a:ext cx="1563406" cy="285751"/>
            </a:xfrm>
            <a:prstGeom prst="rect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85000"/>
                    </a:schemeClr>
                  </a:solidFill>
                  <a:latin typeface="宋体" pitchFamily="2" charset="-122"/>
                </a:rPr>
                <a:t>4004</a:t>
              </a:r>
              <a:r>
                <a:rPr lang="zh-CN" altLang="en-US" sz="1800" b="1" dirty="0" smtClean="0">
                  <a:solidFill>
                    <a:schemeClr val="bg1">
                      <a:lumMod val="85000"/>
                    </a:schemeClr>
                  </a:solidFill>
                  <a:latin typeface="宋体" pitchFamily="2" charset="-122"/>
                </a:rPr>
                <a:t>微处理器</a:t>
              </a:r>
              <a:endParaRPr lang="en-US" altLang="zh-CN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V="1">
              <a:off x="2627784" y="2636912"/>
              <a:ext cx="0" cy="2051064"/>
            </a:xfrm>
            <a:prstGeom prst="straightConnector1">
              <a:avLst/>
            </a:prstGeom>
            <a:noFill/>
            <a:ln w="158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4139952" y="2636912"/>
              <a:ext cx="0" cy="2051064"/>
            </a:xfrm>
            <a:prstGeom prst="straightConnector1">
              <a:avLst/>
            </a:prstGeom>
            <a:noFill/>
            <a:ln w="158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5796136" y="2636912"/>
              <a:ext cx="0" cy="2051064"/>
            </a:xfrm>
            <a:prstGeom prst="straightConnector1">
              <a:avLst/>
            </a:prstGeom>
            <a:noFill/>
            <a:ln w="158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41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5" grpId="0"/>
      <p:bldP spid="17440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26614</TotalTime>
  <Words>5606</Words>
  <Application>Microsoft Office PowerPoint</Application>
  <PresentationFormat>全屏显示(4:3)</PresentationFormat>
  <Paragraphs>1063</Paragraphs>
  <Slides>38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任国林</dc:creator>
  <cp:lastModifiedBy>Windows 用户</cp:lastModifiedBy>
  <cp:revision>885</cp:revision>
  <dcterms:created xsi:type="dcterms:W3CDTF">2002-02-16T03:40:16Z</dcterms:created>
  <dcterms:modified xsi:type="dcterms:W3CDTF">2019-02-25T14:53:32Z</dcterms:modified>
</cp:coreProperties>
</file>