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603" r:id="rId3"/>
    <p:sldId id="257" r:id="rId4"/>
    <p:sldId id="259" r:id="rId5"/>
    <p:sldId id="325" r:id="rId6"/>
    <p:sldId id="454" r:id="rId7"/>
    <p:sldId id="536" r:id="rId8"/>
    <p:sldId id="459" r:id="rId9"/>
    <p:sldId id="457" r:id="rId10"/>
    <p:sldId id="307" r:id="rId11"/>
    <p:sldId id="443" r:id="rId12"/>
    <p:sldId id="461" r:id="rId13"/>
    <p:sldId id="537" r:id="rId14"/>
    <p:sldId id="311" r:id="rId15"/>
    <p:sldId id="464" r:id="rId16"/>
    <p:sldId id="604" r:id="rId17"/>
    <p:sldId id="605" r:id="rId18"/>
    <p:sldId id="264" r:id="rId19"/>
    <p:sldId id="606" r:id="rId20"/>
    <p:sldId id="466" r:id="rId21"/>
    <p:sldId id="468" r:id="rId22"/>
    <p:sldId id="599" r:id="rId23"/>
    <p:sldId id="607" r:id="rId24"/>
    <p:sldId id="608" r:id="rId25"/>
    <p:sldId id="470" r:id="rId26"/>
    <p:sldId id="609" r:id="rId27"/>
    <p:sldId id="610" r:id="rId28"/>
    <p:sldId id="542" r:id="rId29"/>
    <p:sldId id="611" r:id="rId30"/>
    <p:sldId id="338" r:id="rId31"/>
    <p:sldId id="340" r:id="rId32"/>
    <p:sldId id="544" r:id="rId33"/>
    <p:sldId id="344" r:id="rId34"/>
    <p:sldId id="545" r:id="rId35"/>
    <p:sldId id="547" r:id="rId36"/>
    <p:sldId id="548" r:id="rId37"/>
    <p:sldId id="329" r:id="rId38"/>
    <p:sldId id="549" r:id="rId39"/>
    <p:sldId id="551" r:id="rId40"/>
    <p:sldId id="550" r:id="rId41"/>
    <p:sldId id="480" r:id="rId42"/>
    <p:sldId id="479" r:id="rId43"/>
    <p:sldId id="487" r:id="rId44"/>
    <p:sldId id="552" r:id="rId45"/>
    <p:sldId id="490" r:id="rId46"/>
    <p:sldId id="553" r:id="rId47"/>
    <p:sldId id="555" r:id="rId48"/>
    <p:sldId id="554" r:id="rId49"/>
    <p:sldId id="494" r:id="rId50"/>
    <p:sldId id="556" r:id="rId51"/>
    <p:sldId id="614" r:id="rId52"/>
    <p:sldId id="615" r:id="rId53"/>
    <p:sldId id="616" r:id="rId54"/>
    <p:sldId id="612" r:id="rId55"/>
    <p:sldId id="617" r:id="rId56"/>
    <p:sldId id="618" r:id="rId57"/>
    <p:sldId id="557" r:id="rId58"/>
    <p:sldId id="384" r:id="rId59"/>
    <p:sldId id="559" r:id="rId60"/>
    <p:sldId id="382" r:id="rId61"/>
    <p:sldId id="561" r:id="rId62"/>
    <p:sldId id="586" r:id="rId63"/>
    <p:sldId id="563" r:id="rId64"/>
    <p:sldId id="619" r:id="rId65"/>
    <p:sldId id="643" r:id="rId66"/>
    <p:sldId id="620" r:id="rId67"/>
    <p:sldId id="356" r:id="rId68"/>
    <p:sldId id="565" r:id="rId69"/>
    <p:sldId id="566" r:id="rId70"/>
    <p:sldId id="589" r:id="rId71"/>
    <p:sldId id="621" r:id="rId72"/>
    <p:sldId id="513" r:id="rId73"/>
    <p:sldId id="591" r:id="rId74"/>
    <p:sldId id="512" r:id="rId75"/>
    <p:sldId id="567" r:id="rId76"/>
    <p:sldId id="402" r:id="rId77"/>
    <p:sldId id="622" r:id="rId78"/>
    <p:sldId id="592" r:id="rId79"/>
    <p:sldId id="569" r:id="rId80"/>
    <p:sldId id="570" r:id="rId81"/>
    <p:sldId id="623" r:id="rId82"/>
    <p:sldId id="624" r:id="rId83"/>
    <p:sldId id="625" r:id="rId84"/>
    <p:sldId id="626" r:id="rId85"/>
    <p:sldId id="627" r:id="rId86"/>
    <p:sldId id="628" r:id="rId87"/>
    <p:sldId id="578" r:id="rId88"/>
    <p:sldId id="355" r:id="rId89"/>
    <p:sldId id="629" r:id="rId90"/>
    <p:sldId id="630" r:id="rId91"/>
    <p:sldId id="631" r:id="rId92"/>
    <p:sldId id="523" r:id="rId93"/>
    <p:sldId id="522" r:id="rId94"/>
    <p:sldId id="632" r:id="rId95"/>
    <p:sldId id="633" r:id="rId96"/>
    <p:sldId id="634" r:id="rId97"/>
    <p:sldId id="635" r:id="rId98"/>
    <p:sldId id="636" r:id="rId99"/>
    <p:sldId id="637" r:id="rId100"/>
    <p:sldId id="638" r:id="rId101"/>
    <p:sldId id="642" r:id="rId10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FFCCFF"/>
    <a:srgbClr val="CCCCFF"/>
    <a:srgbClr val="CC3300"/>
    <a:srgbClr val="CCFFFF"/>
    <a:srgbClr val="FFCC99"/>
    <a:srgbClr val="6699FF"/>
    <a:srgbClr val="99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6" autoAdjust="0"/>
    <p:restoredTop sz="91592" autoAdjust="0"/>
  </p:normalViewPr>
  <p:slideViewPr>
    <p:cSldViewPr>
      <p:cViewPr>
        <p:scale>
          <a:sx n="70" d="100"/>
          <a:sy n="70" d="100"/>
        </p:scale>
        <p:origin x="-1339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58A3C207-0F0C-4AEF-9AE8-D10CB4FF5C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295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6DB63DE6-9781-4737-8BEC-0D66A1115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5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层次结构及</a:t>
            </a:r>
            <a:r>
              <a:rPr lang="en-US" altLang="zh-CN" dirty="0" smtClean="0"/>
              <a:t>RAM</a:t>
            </a:r>
            <a:r>
              <a:rPr lang="zh-CN" altLang="en-US" dirty="0" smtClean="0"/>
              <a:t>需</a:t>
            </a:r>
            <a:r>
              <a:rPr lang="en-US" altLang="zh-CN" dirty="0" smtClean="0"/>
              <a:t>4</a:t>
            </a:r>
            <a:r>
              <a:rPr lang="zh-CN" altLang="en-US" dirty="0" smtClean="0"/>
              <a:t>学时，主存需</a:t>
            </a:r>
            <a:r>
              <a:rPr lang="en-US" altLang="zh-CN" smtClean="0"/>
              <a:t>4</a:t>
            </a:r>
            <a:r>
              <a:rPr lang="zh-CN" altLang="en-US" smtClean="0"/>
              <a:t>学时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需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学时，虚存需</a:t>
            </a:r>
            <a:r>
              <a:rPr lang="en-US" altLang="zh-CN" dirty="0" smtClean="0"/>
              <a:t>1</a:t>
            </a:r>
            <a:r>
              <a:rPr lang="zh-CN" altLang="en-US" dirty="0" smtClean="0"/>
              <a:t>学时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E65F-D318-465D-A7AF-C4E2367D811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1—8</a:t>
            </a:r>
            <a:r>
              <a:rPr lang="zh-CN" altLang="en-US" dirty="0" smtClean="0"/>
              <a:t>根</a:t>
            </a:r>
            <a:r>
              <a:rPr lang="en-US" altLang="zh-CN" dirty="0" smtClean="0"/>
              <a:t>D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AN=log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(4Kb/8</a:t>
            </a:r>
            <a:r>
              <a:rPr lang="en-US" altLang="zh-CN" dirty="0"/>
              <a:t>)=9</a:t>
            </a:r>
            <a:r>
              <a:rPr lang="zh-CN" altLang="en-US" dirty="0"/>
              <a:t>根；</a:t>
            </a:r>
            <a:r>
              <a:rPr lang="en-US" altLang="zh-CN" dirty="0"/>
              <a:t>32</a:t>
            </a:r>
            <a:r>
              <a:rPr lang="zh-CN" altLang="en-US" dirty="0"/>
              <a:t>根</a:t>
            </a:r>
            <a:r>
              <a:rPr lang="en-US" altLang="zh-CN" dirty="0" smtClean="0"/>
              <a:t>D</a:t>
            </a:r>
            <a:r>
              <a:rPr lang="zh-CN" altLang="en-US" dirty="0" smtClean="0"/>
              <a:t>时，</a:t>
            </a:r>
            <a:r>
              <a:rPr lang="en-US" altLang="zh-CN" dirty="0"/>
              <a:t>AN=7</a:t>
            </a:r>
            <a:r>
              <a:rPr lang="zh-CN" altLang="en-US" dirty="0"/>
              <a:t>根。</a:t>
            </a:r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</a:t>
            </a:r>
            <a:r>
              <a:rPr lang="en-US" altLang="zh-CN" dirty="0"/>
              <a:t>—</a:t>
            </a:r>
            <a:r>
              <a:rPr lang="zh-CN" altLang="en-US" dirty="0"/>
              <a:t>容量</a:t>
            </a:r>
            <a:r>
              <a:rPr lang="en-US" altLang="zh-CN" dirty="0"/>
              <a:t>=2</a:t>
            </a:r>
            <a:r>
              <a:rPr lang="en-US" altLang="zh-CN" baseline="30000" dirty="0"/>
              <a:t>8</a:t>
            </a:r>
            <a:r>
              <a:rPr lang="en-US" altLang="zh-CN" dirty="0"/>
              <a:t>*(8/2)=1Kb=128B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tRC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tOTD</a:t>
            </a:r>
            <a:r>
              <a:rPr lang="zh-CN" altLang="en-US" dirty="0" smtClean="0"/>
              <a:t>同时结束，原因是写操作的</a:t>
            </a:r>
            <a:r>
              <a:rPr lang="en-US" altLang="zh-CN" dirty="0" smtClean="0"/>
              <a:t>CS#</a:t>
            </a:r>
            <a:r>
              <a:rPr lang="zh-CN" altLang="en-US" dirty="0" smtClean="0"/>
              <a:t>有效时，已需要使用数据线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35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tAW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防止写到非指定的单元中；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tDH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为保证正确写入所加的保险系数，防止来不及写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tWR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内部写信号无效后到彻底写完的时间，与</a:t>
            </a:r>
            <a:r>
              <a:rPr lang="en-US" altLang="zh-CN" dirty="0" smtClean="0"/>
              <a:t>CS#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WE#</a:t>
            </a:r>
            <a:r>
              <a:rPr lang="zh-CN" altLang="en-US" dirty="0" smtClean="0"/>
              <a:t>无关，有</a:t>
            </a:r>
            <a:r>
              <a:rPr lang="en-US" altLang="zh-CN" dirty="0" err="1" smtClean="0"/>
              <a:t>tWR</a:t>
            </a:r>
            <a:r>
              <a:rPr lang="zh-CN" altLang="en-US" dirty="0" smtClean="0"/>
              <a:t>＞</a:t>
            </a:r>
            <a:r>
              <a:rPr lang="en-US" altLang="zh-CN" dirty="0" err="1" smtClean="0"/>
              <a:t>tDH</a:t>
            </a:r>
            <a:endParaRPr lang="en-US" altLang="zh-CN" dirty="0" smtClean="0"/>
          </a:p>
          <a:p>
            <a:r>
              <a:rPr lang="en-US" altLang="zh-CN" dirty="0" err="1" smtClean="0"/>
              <a:t>tW-tDW</a:t>
            </a:r>
            <a:r>
              <a:rPr lang="zh-CN" altLang="en-US" dirty="0" smtClean="0"/>
              <a:t>的最小值＝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23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1651B-D61F-49CD-BAC1-086898E421B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需定时充电→动态存储器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u="none" dirty="0" smtClean="0">
                <a:latin typeface="宋体" pitchFamily="2" charset="-122"/>
              </a:rPr>
              <a:t>RAS--row address select</a:t>
            </a:r>
            <a:r>
              <a:rPr lang="zh-CN" altLang="en-US" sz="1200" b="0" u="none" dirty="0" smtClean="0">
                <a:latin typeface="宋体" pitchFamily="2" charset="-122"/>
              </a:rPr>
              <a:t>，</a:t>
            </a:r>
            <a:r>
              <a:rPr lang="en-US" altLang="zh-CN" b="0" u="none" dirty="0" smtClean="0">
                <a:latin typeface="宋体" pitchFamily="2" charset="-122"/>
              </a:rPr>
              <a:t>CAS</a:t>
            </a:r>
            <a:r>
              <a:rPr lang="en-US" altLang="zh-CN" sz="1200" b="0" u="none" dirty="0" smtClean="0">
                <a:latin typeface="宋体" pitchFamily="2" charset="-122"/>
              </a:rPr>
              <a:t>—column address select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69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读出再生放大电路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先给其中的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D</a:t>
            </a:r>
            <a:r>
              <a:rPr lang="zh-CN" altLang="en-US" dirty="0" smtClean="0"/>
              <a:t>充电，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线→差分放大器┬→</a:t>
            </a:r>
            <a:r>
              <a:rPr lang="en-US" altLang="zh-CN" dirty="0" smtClean="0"/>
              <a:t>IO</a:t>
            </a:r>
            <a:r>
              <a:rPr lang="zh-CN" altLang="en-US" dirty="0" smtClean="0"/>
              <a:t>电路→读完成</a:t>
            </a:r>
            <a:endParaRPr lang="en-US" altLang="zh-CN" dirty="0" smtClean="0"/>
          </a:p>
          <a:p>
            <a:r>
              <a:rPr lang="en-US" altLang="zh-CN" baseline="0" dirty="0" smtClean="0"/>
              <a:t>                                                   </a:t>
            </a:r>
            <a:r>
              <a:rPr lang="zh-CN" altLang="en-US" baseline="0" dirty="0" smtClean="0"/>
              <a:t>└→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线 </a:t>
            </a:r>
            <a:r>
              <a:rPr lang="en-US" altLang="zh-CN" baseline="0" dirty="0" smtClean="0"/>
              <a:t>―</a:t>
            </a:r>
            <a:r>
              <a:rPr lang="zh-CN" altLang="en-US" baseline="0" dirty="0" smtClean="0"/>
              <a:t>→再生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 smtClean="0"/>
              <a:t>时序控制电路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CS#</a:t>
            </a:r>
            <a:r>
              <a:rPr lang="zh-CN" altLang="en-US" dirty="0" smtClean="0"/>
              <a:t>→命令”次序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 →“</a:t>
            </a:r>
            <a:r>
              <a:rPr lang="en-US" altLang="zh-CN" dirty="0" smtClean="0"/>
              <a:t>RAS#</a:t>
            </a:r>
            <a:r>
              <a:rPr lang="zh-CN" altLang="en-US" dirty="0" smtClean="0"/>
              <a:t>→</a:t>
            </a:r>
            <a:r>
              <a:rPr lang="en-US" altLang="zh-CN" dirty="0" smtClean="0"/>
              <a:t>CAS#</a:t>
            </a:r>
            <a:r>
              <a:rPr lang="zh-CN" altLang="en-US" dirty="0" smtClean="0"/>
              <a:t>→命令”次序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→信号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877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P21</a:t>
            </a:r>
            <a:r>
              <a:rPr lang="zh-CN" altLang="en-US" dirty="0" smtClean="0"/>
              <a:t>查看时序电路如何限制的（时钟发生器</a:t>
            </a:r>
            <a:r>
              <a:rPr lang="zh-CN" altLang="en-US" u="sng" dirty="0" smtClean="0"/>
              <a:t>串联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25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55E0B-BF1B-41A7-8AB9-C61D7E92EAF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FAMOS– Floating-gate</a:t>
            </a:r>
            <a:r>
              <a:rPr lang="en-US" altLang="zh-CN" baseline="0" dirty="0" smtClean="0"/>
              <a:t> Avalanche-Injection MOS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52F4F-9CB2-4DC2-BB99-7B2A7B7B5FF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Flotox</a:t>
            </a:r>
            <a:r>
              <a:rPr lang="en-US" altLang="zh-CN" dirty="0" smtClean="0"/>
              <a:t>—Floating-gate Tunnel Oxide MOS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读出</a:t>
            </a:r>
            <a:r>
              <a:rPr lang="en-US" altLang="zh-CN" dirty="0" smtClean="0"/>
              <a:t>—G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=+3V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dirty="0" smtClean="0"/>
              <a:t>不带电荷时，漏</a:t>
            </a:r>
            <a:r>
              <a:rPr lang="en-US" altLang="zh-CN" dirty="0" smtClean="0"/>
              <a:t>-</a:t>
            </a:r>
            <a:r>
              <a:rPr lang="zh-CN" altLang="en-US" dirty="0" smtClean="0"/>
              <a:t>源极形成到电沟→</a:t>
            </a:r>
            <a:r>
              <a:rPr lang="en-US" altLang="zh-CN" dirty="0" err="1" smtClean="0"/>
              <a:t>Flotox</a:t>
            </a:r>
            <a:r>
              <a:rPr lang="zh-CN" altLang="en-US" dirty="0" smtClean="0"/>
              <a:t>导通→</a:t>
            </a:r>
            <a:r>
              <a:rPr lang="en-US" altLang="zh-CN" b="0" u="none" dirty="0" smtClean="0">
                <a:latin typeface="宋体" pitchFamily="2" charset="-122"/>
              </a:rPr>
              <a:t>V</a:t>
            </a:r>
            <a:r>
              <a:rPr lang="en-US" altLang="zh-CN" b="0" u="none" baseline="-20000" dirty="0" smtClean="0">
                <a:latin typeface="宋体" pitchFamily="2" charset="-122"/>
              </a:rPr>
              <a:t>D</a:t>
            </a:r>
            <a:r>
              <a:rPr lang="en-US" altLang="zh-CN" b="0" u="none" dirty="0" smtClean="0">
                <a:latin typeface="宋体" pitchFamily="2" charset="-122"/>
              </a:rPr>
              <a:t>=0V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baseline="0" dirty="0" smtClean="0"/>
              <a:t>  </a:t>
            </a:r>
            <a:r>
              <a:rPr lang="zh-CN" altLang="en-US" dirty="0" smtClean="0"/>
              <a:t>带电荷时，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电压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dirty="0" smtClean="0"/>
              <a:t>上电荷→</a:t>
            </a:r>
            <a:r>
              <a:rPr lang="en-US" altLang="zh-CN" dirty="0" err="1" smtClean="0"/>
              <a:t>Flotox</a:t>
            </a:r>
            <a:r>
              <a:rPr lang="zh-CN" altLang="en-US" dirty="0" smtClean="0"/>
              <a:t>截止→</a:t>
            </a:r>
            <a:r>
              <a:rPr lang="en-US" altLang="zh-CN" b="0" u="none" dirty="0" smtClean="0">
                <a:latin typeface="宋体" pitchFamily="2" charset="-122"/>
              </a:rPr>
              <a:t>V</a:t>
            </a:r>
            <a:r>
              <a:rPr lang="en-US" altLang="zh-CN" b="0" u="none" baseline="-20000" dirty="0" smtClean="0">
                <a:latin typeface="宋体" pitchFamily="2" charset="-122"/>
              </a:rPr>
              <a:t>D</a:t>
            </a:r>
            <a:r>
              <a:rPr lang="zh-CN" altLang="en-US" b="0" u="none" dirty="0" smtClean="0">
                <a:latin typeface="宋体" pitchFamily="2" charset="-122"/>
              </a:rPr>
              <a:t>不变</a:t>
            </a:r>
            <a:r>
              <a:rPr lang="en-US" altLang="zh-CN" b="0" u="none" dirty="0" smtClean="0">
                <a:latin typeface="宋体" pitchFamily="2" charset="-122"/>
              </a:rPr>
              <a:t>(+5V)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en-US" altLang="zh-CN" baseline="-18000" dirty="0" smtClean="0"/>
              <a:t>C</a:t>
            </a:r>
            <a:r>
              <a:rPr lang="en-US" altLang="zh-CN" dirty="0"/>
              <a:t>≥7V</a:t>
            </a:r>
            <a:r>
              <a:rPr lang="zh-CN" altLang="en-US" dirty="0"/>
              <a:t>时，</a:t>
            </a:r>
            <a:r>
              <a:rPr lang="en-US" altLang="zh-CN" dirty="0" err="1"/>
              <a:t>Flotox</a:t>
            </a:r>
            <a:r>
              <a:rPr lang="zh-CN" altLang="en-US" dirty="0"/>
              <a:t>导通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652AC-BC39-4CC6-A538-9C39A06C7D2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—</a:t>
            </a:r>
            <a:r>
              <a:rPr lang="zh-CN" altLang="en-US" dirty="0"/>
              <a:t>是一个非负整数地址的有序集合；</a:t>
            </a:r>
          </a:p>
          <a:p>
            <a:r>
              <a:rPr lang="zh-CN" altLang="en-US" dirty="0"/>
              <a:t>线性地址空间</a:t>
            </a:r>
            <a:r>
              <a:rPr lang="en-US" altLang="zh-CN" dirty="0"/>
              <a:t>—</a:t>
            </a:r>
            <a:r>
              <a:rPr lang="zh-CN" altLang="en-US" dirty="0"/>
              <a:t>整数是连续的地址空间；</a:t>
            </a:r>
          </a:p>
          <a:p>
            <a:r>
              <a:rPr lang="zh-CN" altLang="en-US" dirty="0"/>
              <a:t>地址空间大小</a:t>
            </a:r>
            <a:r>
              <a:rPr lang="en-US" altLang="zh-CN" dirty="0"/>
              <a:t>—</a:t>
            </a:r>
            <a:r>
              <a:rPr lang="zh-CN" altLang="en-US" dirty="0"/>
              <a:t>表示最大地址所需的位数，或地址的个数。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129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各芯片</a:t>
            </a:r>
            <a:r>
              <a:rPr lang="en-US" altLang="zh-CN" dirty="0" smtClean="0"/>
              <a:t>CS#</a:t>
            </a:r>
            <a:r>
              <a:rPr lang="zh-CN" altLang="en-US" dirty="0" smtClean="0"/>
              <a:t>不同时有效时，无需再区分</a:t>
            </a:r>
            <a:r>
              <a:rPr lang="en-US" altLang="zh-CN" dirty="0" smtClean="0"/>
              <a:t>WE#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P27—DMAC</a:t>
            </a:r>
            <a:r>
              <a:rPr lang="zh-CN" altLang="en-US" dirty="0" smtClean="0"/>
              <a:t>将全部地址转换为行列地址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行列地址选择电路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534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各芯片</a:t>
            </a:r>
            <a:r>
              <a:rPr lang="en-US" altLang="zh-CN" dirty="0" smtClean="0"/>
              <a:t>CS#</a:t>
            </a:r>
            <a:r>
              <a:rPr lang="zh-CN" altLang="en-US" dirty="0" smtClean="0"/>
              <a:t>不同时有效时，无需再区分</a:t>
            </a:r>
            <a:r>
              <a:rPr lang="en-US" altLang="zh-CN" dirty="0" smtClean="0"/>
              <a:t>WE#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DRAM</a:t>
            </a:r>
            <a:r>
              <a:rPr lang="zh-CN" altLang="en-US" dirty="0" smtClean="0"/>
              <a:t>方式组成：</a:t>
            </a:r>
            <a:r>
              <a:rPr lang="en-US" altLang="zh-CN" dirty="0" smtClean="0"/>
              <a:t>2^19=2*2^18</a:t>
            </a:r>
            <a:r>
              <a:rPr lang="zh-CN" altLang="en-US" dirty="0" smtClean="0"/>
              <a:t>，需采用字扩展方式</a:t>
            </a:r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en-US" altLang="zh-CN" dirty="0" smtClean="0"/>
              <a:t>CAS#</a:t>
            </a:r>
            <a:r>
              <a:rPr lang="zh-CN" altLang="en-US" dirty="0" smtClean="0"/>
              <a:t>的好处时可以隐藏刷新时间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—DRAMC</a:t>
            </a:r>
            <a:r>
              <a:rPr lang="zh-CN" altLang="en-US" dirty="0" smtClean="0"/>
              <a:t>负责转换，</a:t>
            </a:r>
            <a:r>
              <a:rPr lang="en-US" altLang="zh-CN" dirty="0" smtClean="0"/>
              <a:t>DRAMC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的连接与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一致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27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97C67-28B3-489C-B100-03A18CEFEE4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存储器可以为主存或</a:t>
            </a:r>
            <a:r>
              <a:rPr lang="en-US" altLang="zh-CN" dirty="0" smtClean="0"/>
              <a:t>RAM</a:t>
            </a:r>
            <a:r>
              <a:rPr lang="zh-CN" altLang="en-US" dirty="0" smtClean="0"/>
              <a:t>芯片</a:t>
            </a:r>
            <a:endParaRPr lang="en-US" altLang="zh-CN" dirty="0" smtClean="0"/>
          </a:p>
          <a:p>
            <a:r>
              <a:rPr lang="en-US" altLang="zh-CN" dirty="0" smtClean="0"/>
              <a:t>EDO—</a:t>
            </a:r>
            <a:r>
              <a:rPr lang="zh-CN" altLang="en-US" dirty="0" smtClean="0"/>
              <a:t>扩展数据输出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07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P23</a:t>
            </a:r>
            <a:r>
              <a:rPr lang="zh-CN" altLang="en-US" dirty="0" smtClean="0"/>
              <a:t>看异步</a:t>
            </a:r>
            <a:r>
              <a:rPr lang="en-US" altLang="zh-CN" dirty="0" smtClean="0"/>
              <a:t>RAM</a:t>
            </a:r>
            <a:r>
              <a:rPr lang="zh-CN" altLang="en-US" u="sng" dirty="0" smtClean="0"/>
              <a:t>可以</a:t>
            </a:r>
            <a:r>
              <a:rPr lang="zh-CN" altLang="en-US" dirty="0" smtClean="0"/>
              <a:t>采用同步控制方式，同步工作方式</a:t>
            </a:r>
            <a:r>
              <a:rPr lang="zh-CN" altLang="en-US" u="sng" dirty="0" smtClean="0"/>
              <a:t>必须</a:t>
            </a:r>
            <a:r>
              <a:rPr lang="zh-CN" altLang="en-US" dirty="0" smtClean="0"/>
              <a:t>采用控制同步控制方式</a:t>
            </a:r>
            <a:r>
              <a:rPr lang="en-US" altLang="zh-CN" dirty="0" smtClean="0"/>
              <a:t>[</a:t>
            </a:r>
            <a:r>
              <a:rPr lang="zh-CN" altLang="en-US" dirty="0" smtClean="0"/>
              <a:t>时钟作为引脚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7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Tmem</a:t>
            </a:r>
            <a:r>
              <a:rPr lang="zh-CN" altLang="en-US" dirty="0" smtClean="0"/>
              <a:t>并非主存的存取时间，仅指不命中时访问主存的平均开销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spc="500" dirty="0" smtClean="0">
                <a:latin typeface="宋体" pitchFamily="2" charset="-122"/>
              </a:rPr>
              <a:t>案例  </a:t>
            </a:r>
            <a:r>
              <a:rPr lang="zh-CN" altLang="en-US" sz="1200" u="none" spc="0" baseline="0" dirty="0" smtClean="0">
                <a:latin typeface="宋体" pitchFamily="2" charset="-122"/>
              </a:rPr>
              <a:t>实验要求：</a:t>
            </a:r>
            <a:r>
              <a:rPr lang="zh-CN" altLang="en-US" sz="1200" u="none" dirty="0" smtClean="0">
                <a:latin typeface="宋体" pitchFamily="2" charset="-122"/>
              </a:rPr>
              <a:t>按组进行实验，每个组的学生仅学号末位不同</a:t>
            </a:r>
            <a:r>
              <a:rPr lang="en-US" altLang="zh-CN" sz="1200" u="none" dirty="0" smtClean="0">
                <a:latin typeface="宋体" pitchFamily="2" charset="-122"/>
              </a:rPr>
              <a:t>(</a:t>
            </a:r>
            <a:r>
              <a:rPr lang="zh-CN" altLang="en-US" sz="1200" u="none" dirty="0" smtClean="0">
                <a:latin typeface="宋体" pitchFamily="2" charset="-122"/>
              </a:rPr>
              <a:t>其余位为组号</a:t>
            </a:r>
            <a:r>
              <a:rPr lang="en-US" altLang="zh-CN" sz="1200" u="none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sz="1200" u="none" dirty="0" smtClean="0">
                <a:latin typeface="宋体" pitchFamily="2" charset="-122"/>
              </a:rPr>
              <a:t>         </a:t>
            </a:r>
            <a:r>
              <a:rPr lang="zh-CN" altLang="en-US" sz="1200" u="none" dirty="0" smtClean="0">
                <a:latin typeface="宋体" pitchFamily="2" charset="-122"/>
              </a:rPr>
              <a:t>实验室管理：只能容纳一部分组，实验时将组号（卡片）放在试验台上、离开时将卡片带走</a:t>
            </a:r>
            <a:endParaRPr lang="en-US" altLang="zh-CN" sz="1200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sz="1200" u="none" dirty="0" smtClean="0">
                <a:latin typeface="宋体" pitchFamily="2" charset="-122"/>
              </a:rPr>
              <a:t>         </a:t>
            </a:r>
            <a:r>
              <a:rPr lang="zh-CN" altLang="en-US" sz="1200" u="none" dirty="0" smtClean="0">
                <a:latin typeface="宋体" pitchFamily="2" charset="-122"/>
              </a:rPr>
              <a:t>老师的要求：①要学号为</a:t>
            </a:r>
            <a:r>
              <a:rPr lang="en-US" altLang="zh-CN" sz="1200" u="none" dirty="0" smtClean="0">
                <a:latin typeface="宋体" pitchFamily="2" charset="-122"/>
              </a:rPr>
              <a:t>X</a:t>
            </a:r>
            <a:r>
              <a:rPr lang="zh-CN" altLang="en-US" sz="1200" u="none" dirty="0" smtClean="0">
                <a:latin typeface="宋体" pitchFamily="2" charset="-122"/>
              </a:rPr>
              <a:t>的学生交作业，②</a:t>
            </a:r>
            <a:r>
              <a:rPr lang="zh-CN" altLang="en-US" sz="1200" dirty="0" smtClean="0">
                <a:latin typeface="宋体" pitchFamily="2" charset="-122"/>
              </a:rPr>
              <a:t>给</a:t>
            </a:r>
            <a:r>
              <a:rPr lang="zh-CN" altLang="en-US" sz="1200" u="none" dirty="0" smtClean="0">
                <a:latin typeface="宋体" pitchFamily="2" charset="-122"/>
              </a:rPr>
              <a:t>学号为</a:t>
            </a:r>
            <a:r>
              <a:rPr lang="en-US" altLang="zh-CN" sz="1200" u="none" dirty="0" smtClean="0">
                <a:latin typeface="宋体" pitchFamily="2" charset="-122"/>
              </a:rPr>
              <a:t>Y</a:t>
            </a:r>
            <a:r>
              <a:rPr lang="zh-CN" altLang="en-US" sz="1200" u="none" dirty="0" smtClean="0">
                <a:latin typeface="宋体" pitchFamily="2" charset="-122"/>
              </a:rPr>
              <a:t>的学生一堆奖品</a:t>
            </a:r>
            <a:endParaRPr lang="en-US" altLang="zh-CN" sz="1200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sz="1200" u="none" dirty="0" smtClean="0">
                <a:latin typeface="宋体" pitchFamily="2" charset="-122"/>
              </a:rPr>
              <a:t>         </a:t>
            </a:r>
            <a:r>
              <a:rPr lang="zh-CN" altLang="en-US" sz="1200" u="none" dirty="0" smtClean="0">
                <a:latin typeface="宋体" pitchFamily="2" charset="-122"/>
              </a:rPr>
              <a:t>实验室管理员：①找到</a:t>
            </a:r>
            <a:r>
              <a:rPr lang="en-US" altLang="zh-CN" sz="1200" u="none" dirty="0" smtClean="0">
                <a:latin typeface="宋体" pitchFamily="2" charset="-122"/>
              </a:rPr>
              <a:t>X</a:t>
            </a:r>
            <a:r>
              <a:rPr lang="zh-CN" altLang="en-US" sz="1200" u="none" dirty="0" smtClean="0">
                <a:latin typeface="宋体" pitchFamily="2" charset="-122"/>
              </a:rPr>
              <a:t>的位置，</a:t>
            </a:r>
            <a:r>
              <a:rPr lang="en-US" altLang="zh-CN" sz="1200" u="none" dirty="0" smtClean="0">
                <a:latin typeface="宋体" pitchFamily="2" charset="-122"/>
              </a:rPr>
              <a:t>X</a:t>
            </a:r>
            <a:r>
              <a:rPr lang="zh-CN" altLang="en-US" sz="1200" u="none" dirty="0" smtClean="0">
                <a:latin typeface="宋体" pitchFamily="2" charset="-122"/>
              </a:rPr>
              <a:t>旷课时等其来、安排一个位置，</a:t>
            </a:r>
            <a:r>
              <a:rPr lang="en-US" altLang="zh-CN" sz="1200" u="none" dirty="0" smtClean="0">
                <a:latin typeface="宋体" pitchFamily="2" charset="-122"/>
              </a:rPr>
              <a:t>…</a:t>
            </a:r>
            <a:r>
              <a:rPr lang="zh-CN" altLang="en-US" sz="1200" u="none" dirty="0" smtClean="0">
                <a:latin typeface="宋体" pitchFamily="2" charset="-122"/>
              </a:rPr>
              <a:t>②可以在实验结束后放回宿舍</a:t>
            </a:r>
            <a:endParaRPr lang="en-US" altLang="zh-CN" sz="1200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dirty="0" smtClean="0"/>
              <a:t>59:</a:t>
            </a:r>
            <a:r>
              <a:rPr lang="zh-CN" altLang="en-US" dirty="0" smtClean="0"/>
              <a:t>缺失开销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26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359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索引字段的好处：减少比较次数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可降低成本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，减少标记位数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356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894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20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D89BF-6764-403C-ACA2-CF6E227807A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常用数据来自快速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（保证速度），未用数据存到慢速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，慢速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中数据需调入快速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供访问；</a:t>
            </a:r>
            <a:endParaRPr lang="en-US" altLang="zh-CN" dirty="0" smtClean="0"/>
          </a:p>
          <a:p>
            <a:r>
              <a:rPr lang="zh-CN" altLang="en-US" dirty="0" smtClean="0"/>
              <a:t>         ①                               ②      │                    ③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r>
              <a:rPr lang="zh-CN" altLang="en-US" dirty="0" smtClean="0"/>
              <a:t>大容量（保证价格）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E60CF-6EB7-4EF1-AFB8-27B4C91F6718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答：主存地址标记</a:t>
            </a:r>
            <a:r>
              <a:rPr lang="en-US" altLang="zh-CN" dirty="0"/>
              <a:t>=44444H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en-US" dirty="0"/>
              <a:t>组号</a:t>
            </a:r>
            <a:r>
              <a:rPr lang="en-US" altLang="zh-CN" dirty="0"/>
              <a:t>=1111111B=7FH=127</a:t>
            </a:r>
            <a:r>
              <a:rPr lang="zh-CN" altLang="en-US" dirty="0"/>
              <a:t>，可映射到</a:t>
            </a:r>
            <a:r>
              <a:rPr lang="en-US" altLang="zh-CN" dirty="0" smtClean="0"/>
              <a:t>127#</a:t>
            </a:r>
            <a:r>
              <a:rPr lang="zh-CN" altLang="en-US" dirty="0" smtClean="0"/>
              <a:t>组</a:t>
            </a:r>
            <a:r>
              <a:rPr lang="zh-CN" altLang="en-US" dirty="0"/>
              <a:t>的任一行；</a:t>
            </a:r>
          </a:p>
          <a:p>
            <a:r>
              <a:rPr lang="zh-CN" altLang="en-US" dirty="0"/>
              <a:t>    </a:t>
            </a:r>
            <a:r>
              <a:rPr lang="zh-CN" altLang="en-US" dirty="0" smtClean="0"/>
              <a:t>因该组中标记都不是</a:t>
            </a:r>
            <a:r>
              <a:rPr lang="en-US" altLang="zh-CN" dirty="0" smtClean="0"/>
              <a:t>44444H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缺失；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需</a:t>
            </a:r>
            <a:r>
              <a:rPr lang="zh-CN" altLang="en-US" dirty="0"/>
              <a:t>调入该主存块，因组内行</a:t>
            </a:r>
            <a:r>
              <a:rPr lang="en-US" altLang="zh-CN" dirty="0"/>
              <a:t>0</a:t>
            </a:r>
            <a:r>
              <a:rPr lang="zh-CN" altLang="en-US" dirty="0"/>
              <a:t>、行</a:t>
            </a:r>
            <a:r>
              <a:rPr lang="en-US" altLang="zh-CN" dirty="0"/>
              <a:t>1</a:t>
            </a:r>
            <a:r>
              <a:rPr lang="zh-CN" altLang="en-US" dirty="0"/>
              <a:t>状态≠</a:t>
            </a:r>
            <a:r>
              <a:rPr lang="en-US" altLang="zh-CN" dirty="0"/>
              <a:t>0*</a:t>
            </a:r>
            <a:r>
              <a:rPr lang="zh-CN" altLang="en-US" dirty="0"/>
              <a:t>，调入前将替换掉</a:t>
            </a:r>
            <a:r>
              <a:rPr lang="en-US" altLang="zh-CN" dirty="0"/>
              <a:t>1</a:t>
            </a:r>
            <a:r>
              <a:rPr lang="zh-CN" altLang="en-US" dirty="0"/>
              <a:t>个块，</a:t>
            </a:r>
          </a:p>
          <a:p>
            <a:r>
              <a:rPr lang="zh-CN" altLang="en-US" dirty="0"/>
              <a:t>    </a:t>
            </a:r>
            <a:r>
              <a:rPr lang="zh-CN" altLang="en-US" dirty="0" smtClean="0"/>
              <a:t>替换</a:t>
            </a:r>
            <a:r>
              <a:rPr lang="zh-CN" altLang="en-US" dirty="0"/>
              <a:t>的是组内行</a:t>
            </a:r>
            <a:r>
              <a:rPr lang="en-US" altLang="zh-CN" dirty="0"/>
              <a:t>1</a:t>
            </a:r>
            <a:r>
              <a:rPr lang="zh-CN" altLang="en-US" dirty="0"/>
              <a:t>中的块，因为组的</a:t>
            </a:r>
            <a:r>
              <a:rPr lang="en-US" altLang="zh-CN" dirty="0"/>
              <a:t>LRU</a:t>
            </a:r>
            <a:r>
              <a:rPr lang="zh-CN" altLang="en-US" dirty="0"/>
              <a:t>位</a:t>
            </a:r>
            <a:r>
              <a:rPr lang="en-US" altLang="zh-CN" dirty="0"/>
              <a:t>=1</a:t>
            </a:r>
            <a:r>
              <a:rPr lang="zh-CN" altLang="en-US" dirty="0"/>
              <a:t>，表示行</a:t>
            </a:r>
            <a:r>
              <a:rPr lang="en-US" altLang="zh-CN" dirty="0"/>
              <a:t>1</a:t>
            </a:r>
            <a:r>
              <a:rPr lang="zh-CN" altLang="en-US" dirty="0"/>
              <a:t>中块是最久未访问块</a:t>
            </a:r>
            <a:r>
              <a:rPr lang="zh-CN" altLang="en-US" dirty="0" smtClean="0"/>
              <a:t>。替换是先写回。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进程：可并发执行的程序在一个数据集合上的运行过程</a:t>
            </a:r>
            <a:endParaRPr lang="en-US" altLang="zh-CN" dirty="0" smtClean="0"/>
          </a:p>
          <a:p>
            <a:r>
              <a:rPr lang="zh-CN" altLang="en-US" dirty="0" smtClean="0"/>
              <a:t>不同类型信息的操作方式不同 → 程序需分段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3165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虚拟主存</a:t>
            </a:r>
            <a:r>
              <a:rPr lang="en-US" altLang="zh-CN" dirty="0" smtClean="0"/>
              <a:t>~</a:t>
            </a:r>
            <a:r>
              <a:rPr lang="zh-CN" altLang="en-US" dirty="0" smtClean="0"/>
              <a:t>主存为虚存的缓冲器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445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6243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思考：段表总空间为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*</a:t>
            </a:r>
            <a:r>
              <a:rPr lang="en-US" altLang="zh-CN" dirty="0" smtClean="0"/>
              <a:t>2^16</a:t>
            </a:r>
            <a:r>
              <a:rPr lang="zh-CN" altLang="en-US" dirty="0" smtClean="0"/>
              <a:t>*</a:t>
            </a:r>
            <a:r>
              <a:rPr lang="en-US" altLang="zh-CN" dirty="0" smtClean="0"/>
              <a:t>8B=32MB</a:t>
            </a:r>
            <a:r>
              <a:rPr lang="zh-CN" altLang="en-US" dirty="0" smtClean="0"/>
              <a:t>，太大（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仅</a:t>
            </a:r>
            <a:r>
              <a:rPr lang="en-US" altLang="zh-CN" dirty="0" smtClean="0"/>
              <a:t>4MB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Exe</a:t>
            </a:r>
            <a:r>
              <a:rPr lang="zh-CN" altLang="en-US" dirty="0" smtClean="0"/>
              <a:t>文件中程序头表为结构数组，结构体中包含段类型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、段首在文件中偏移地址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p_offset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、段首的虚拟地址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p_vaddr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、段在文件中长度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p_filesz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、段在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中长度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p_memsz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zh-CN" altLang="en-US" dirty="0" smtClean="0"/>
              <a:t>文件分配表</a:t>
            </a:r>
            <a:r>
              <a:rPr lang="en-US" altLang="zh-CN" dirty="0" smtClean="0"/>
              <a:t>(FAT)</a:t>
            </a:r>
            <a:r>
              <a:rPr lang="zh-CN" altLang="en-US" dirty="0" smtClean="0"/>
              <a:t> 管理所有文件，每个文件占一个目录项；文件内容、设备空间按物理块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如扇区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进行管理，内容索引表实现文件内容到设备的映射管理。目录项中包含文件名称、类型、存取权限、内容索引表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占≥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个物理块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个物理块的设备地址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磁盘地址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、创建时间等。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前方：靠近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73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MOS</a:t>
            </a:r>
            <a:r>
              <a:rPr lang="zh-CN" altLang="en-US" dirty="0" smtClean="0"/>
              <a:t>管不带垫底电极时，</a:t>
            </a:r>
            <a:r>
              <a:rPr lang="en-US" altLang="zh-CN" dirty="0" smtClean="0"/>
              <a:t>D-S</a:t>
            </a:r>
            <a:r>
              <a:rPr lang="zh-CN" altLang="en-US" dirty="0" smtClean="0"/>
              <a:t>间用一条线表示；带垫底电极时，用三段线表示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62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E6DF1-88EF-4720-8ED6-783FF6199A1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W</a:t>
            </a:r>
            <a:r>
              <a:rPr lang="zh-CN" altLang="en-US" dirty="0"/>
              <a:t>的高</a:t>
            </a:r>
            <a:r>
              <a:rPr lang="en-US" altLang="zh-CN" dirty="0"/>
              <a:t>=3.6V</a:t>
            </a:r>
            <a:r>
              <a:rPr lang="zh-CN" altLang="en-US" dirty="0"/>
              <a:t>、低</a:t>
            </a:r>
            <a:r>
              <a:rPr lang="en-US" altLang="zh-CN" dirty="0"/>
              <a:t>=0.4V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的高电位</a:t>
            </a:r>
            <a:r>
              <a:rPr lang="en-US" altLang="zh-CN" dirty="0"/>
              <a:t>=4.2V</a:t>
            </a:r>
            <a:r>
              <a:rPr lang="zh-CN" altLang="en-US" dirty="0"/>
              <a:t>、中间电位</a:t>
            </a:r>
            <a:r>
              <a:rPr lang="en-US" altLang="zh-CN" dirty="0"/>
              <a:t>=1.4V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B9AE3-ACA4-40D6-8CA9-BEE0175F83F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低电平有效，增设片选引脚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2—3</a:t>
            </a:r>
            <a:r>
              <a:rPr lang="zh-CN" altLang="en-US" dirty="0" smtClean="0"/>
              <a:t>种，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根（</a:t>
            </a:r>
            <a:r>
              <a:rPr lang="en-US" altLang="zh-CN" dirty="0" smtClean="0"/>
              <a:t>CS#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WE#</a:t>
            </a:r>
            <a:r>
              <a:rPr lang="zh-CN" altLang="en-US" dirty="0" smtClean="0"/>
              <a:t>），读</a:t>
            </a:r>
            <a:r>
              <a:rPr lang="en-US" altLang="zh-CN" dirty="0" smtClean="0"/>
              <a:t>=…</a:t>
            </a:r>
            <a:r>
              <a:rPr lang="zh-CN" altLang="en-US" dirty="0" smtClean="0"/>
              <a:t>、写</a:t>
            </a:r>
            <a:r>
              <a:rPr lang="en-US" altLang="zh-CN" dirty="0" smtClean="0"/>
              <a:t>=…</a:t>
            </a:r>
          </a:p>
          <a:p>
            <a:r>
              <a:rPr lang="zh-CN" altLang="en-US" dirty="0" smtClean="0"/>
              <a:t>转</a:t>
            </a:r>
            <a:r>
              <a:rPr lang="en-US" altLang="zh-CN" dirty="0" smtClean="0"/>
              <a:t>P10</a:t>
            </a:r>
            <a:r>
              <a:rPr lang="zh-CN" altLang="en-US" dirty="0" smtClean="0"/>
              <a:t>看差分放大器的需求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6768F-A6D7-4A0D-9879-1EDC05C58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596AA-ADD8-495C-9502-1995ED2D2C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E5B36-082F-466F-A27F-FD170CA41E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9574-2E69-4938-937D-7BE7A9013E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9B4D-86FB-4ECF-AAA3-684F5B00CB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CF8-72BB-4143-AE17-43DB8ED7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3756-239D-42F7-BABE-9930AF0A5F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5FBB-FD6D-4679-8578-780354EAD0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AD0B46FB-961D-45CD-932A-737035D922E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u="none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BB5E4-C697-43A7-8135-FB31C4E5B1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9711-8ADF-4444-BB2B-AD4FE42A7A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56743B6A-F0BE-4ECC-820C-5678D61F99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4.xml"/><Relationship Id="rId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4.xml"/><Relationship Id="rId4" Type="http://schemas.openxmlformats.org/officeDocument/2006/relationships/slide" Target="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4.xml"/><Relationship Id="rId4" Type="http://schemas.openxmlformats.org/officeDocument/2006/relationships/slide" Target="slide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4&#31456;.pptx#-1,20,PowerPoint &#28436;&#31034;&#25991;&#31295;" TargetMode="External"/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9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7" Type="http://schemas.openxmlformats.org/officeDocument/2006/relationships/slide" Target="slide5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3.xml"/><Relationship Id="rId5" Type="http://schemas.openxmlformats.org/officeDocument/2006/relationships/slide" Target="slide81.xml"/><Relationship Id="rId4" Type="http://schemas.openxmlformats.org/officeDocument/2006/relationships/slide" Target="slide7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7" Type="http://schemas.openxmlformats.org/officeDocument/2006/relationships/slide" Target="slide6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0.xml"/><Relationship Id="rId5" Type="http://schemas.openxmlformats.org/officeDocument/2006/relationships/image" Target="../media/image4.jpeg"/><Relationship Id="rId4" Type="http://schemas.openxmlformats.org/officeDocument/2006/relationships/slide" Target="slide8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u="none" dirty="0">
                <a:latin typeface="黑体" pitchFamily="2" charset="-122"/>
                <a:ea typeface="黑体" pitchFamily="2" charset="-122"/>
              </a:rPr>
              <a:t>第三章  存储系统 </a:t>
            </a:r>
            <a:endParaRPr lang="zh-CN" altLang="en-US" sz="4400" u="none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DA34-E53E-42F3-AF03-DE2237B09B4A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86101" name="Text Box 85"/>
          <p:cNvSpPr txBox="1">
            <a:spLocks noChangeArrowheads="1"/>
          </p:cNvSpPr>
          <p:nvPr/>
        </p:nvSpPr>
        <p:spPr bwMode="auto">
          <a:xfrm>
            <a:off x="179388" y="90872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存储元的组成原理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6186" name="Text Box 170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一、静态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u="none" dirty="0">
                <a:latin typeface="+mn-lt"/>
                <a:ea typeface="黑体" pitchFamily="2" charset="-122"/>
              </a:rPr>
              <a:t>Static 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SRAM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6470" name="AutoShape 4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471" name="AutoShape 45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 Box 348"/>
          <p:cNvSpPr txBox="1">
            <a:spLocks noChangeArrowheads="1"/>
          </p:cNvSpPr>
          <p:nvPr/>
        </p:nvSpPr>
        <p:spPr bwMode="auto">
          <a:xfrm>
            <a:off x="3779912" y="1477233"/>
            <a:ext cx="5184701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 smtClean="0">
                <a:latin typeface="宋体" pitchFamily="2" charset="-122"/>
              </a:rPr>
              <a:t>若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导通→</a:t>
            </a:r>
            <a:r>
              <a:rPr lang="en-US" altLang="zh-CN" b="1" u="none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地电平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截止→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zh-CN" altLang="en-US" b="1" u="none" dirty="0" smtClean="0">
                <a:latin typeface="宋体" pitchFamily="2" charset="-122"/>
              </a:rPr>
              <a:t>高电平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更导通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稳态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22" name="Group 349"/>
          <p:cNvGrpSpPr>
            <a:grpSpLocks/>
          </p:cNvGrpSpPr>
          <p:nvPr/>
        </p:nvGrpSpPr>
        <p:grpSpPr bwMode="auto">
          <a:xfrm>
            <a:off x="323528" y="1483221"/>
            <a:ext cx="3384550" cy="2809875"/>
            <a:chOff x="521" y="1479"/>
            <a:chExt cx="2132" cy="1770"/>
          </a:xfrm>
        </p:grpSpPr>
        <p:sp>
          <p:nvSpPr>
            <p:cNvPr id="123" name="Text Box 350"/>
            <p:cNvSpPr txBox="1">
              <a:spLocks noChangeArrowheads="1"/>
            </p:cNvSpPr>
            <p:nvPr/>
          </p:nvSpPr>
          <p:spPr bwMode="auto">
            <a:xfrm>
              <a:off x="1247" y="147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字选择线</a:t>
              </a:r>
              <a:r>
                <a:rPr lang="en-US" altLang="zh-CN" sz="1800" b="1" u="none">
                  <a:latin typeface="宋体" pitchFamily="2" charset="-122"/>
                </a:rPr>
                <a:t>W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24" name="Text Box 351"/>
            <p:cNvSpPr txBox="1">
              <a:spLocks noChangeArrowheads="1"/>
            </p:cNvSpPr>
            <p:nvPr/>
          </p:nvSpPr>
          <p:spPr bwMode="auto">
            <a:xfrm>
              <a:off x="747" y="3068"/>
              <a:ext cx="16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MOS</a:t>
              </a:r>
              <a:r>
                <a:rPr lang="zh-CN" altLang="en-US" sz="1800" b="1" u="none" dirty="0">
                  <a:latin typeface="宋体" pitchFamily="2" charset="-122"/>
                </a:rPr>
                <a:t>型静态存储</a:t>
              </a:r>
              <a:r>
                <a:rPr lang="zh-CN" altLang="en-US" sz="1800" b="1" u="none" dirty="0" smtClean="0">
                  <a:latin typeface="宋体" pitchFamily="2" charset="-122"/>
                </a:rPr>
                <a:t>元组成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27" name="Line 354"/>
            <p:cNvSpPr>
              <a:spLocks noChangeShapeType="1"/>
            </p:cNvSpPr>
            <p:nvPr/>
          </p:nvSpPr>
          <p:spPr bwMode="auto">
            <a:xfrm>
              <a:off x="612" y="1661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355"/>
            <p:cNvSpPr>
              <a:spLocks noChangeArrowheads="1"/>
            </p:cNvSpPr>
            <p:nvPr/>
          </p:nvSpPr>
          <p:spPr bwMode="auto">
            <a:xfrm>
              <a:off x="658" y="1887"/>
              <a:ext cx="1814" cy="113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Text Box 356"/>
            <p:cNvSpPr txBox="1">
              <a:spLocks noChangeArrowheads="1"/>
            </p:cNvSpPr>
            <p:nvPr/>
          </p:nvSpPr>
          <p:spPr bwMode="auto">
            <a:xfrm>
              <a:off x="1610" y="1661"/>
              <a:ext cx="22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0" name="Line 357"/>
            <p:cNvSpPr>
              <a:spLocks noChangeShapeType="1"/>
            </p:cNvSpPr>
            <p:nvPr/>
          </p:nvSpPr>
          <p:spPr bwMode="auto">
            <a:xfrm>
              <a:off x="1020" y="1932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58"/>
            <p:cNvSpPr>
              <a:spLocks noChangeShapeType="1"/>
            </p:cNvSpPr>
            <p:nvPr/>
          </p:nvSpPr>
          <p:spPr bwMode="auto">
            <a:xfrm>
              <a:off x="1020" y="1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59"/>
            <p:cNvSpPr>
              <a:spLocks noChangeShapeType="1"/>
            </p:cNvSpPr>
            <p:nvPr/>
          </p:nvSpPr>
          <p:spPr bwMode="auto">
            <a:xfrm>
              <a:off x="1020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60"/>
            <p:cNvSpPr>
              <a:spLocks noChangeShapeType="1"/>
            </p:cNvSpPr>
            <p:nvPr/>
          </p:nvSpPr>
          <p:spPr bwMode="auto">
            <a:xfrm>
              <a:off x="1156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61"/>
            <p:cNvSpPr>
              <a:spLocks noChangeShapeType="1"/>
            </p:cNvSpPr>
            <p:nvPr/>
          </p:nvSpPr>
          <p:spPr bwMode="auto">
            <a:xfrm>
              <a:off x="1156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62"/>
            <p:cNvSpPr>
              <a:spLocks noChangeShapeType="1"/>
            </p:cNvSpPr>
            <p:nvPr/>
          </p:nvSpPr>
          <p:spPr bwMode="auto">
            <a:xfrm>
              <a:off x="1020" y="265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63"/>
            <p:cNvSpPr>
              <a:spLocks noChangeShapeType="1"/>
            </p:cNvSpPr>
            <p:nvPr/>
          </p:nvSpPr>
          <p:spPr bwMode="auto">
            <a:xfrm>
              <a:off x="567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64"/>
            <p:cNvSpPr>
              <a:spLocks noChangeShapeType="1"/>
            </p:cNvSpPr>
            <p:nvPr/>
          </p:nvSpPr>
          <p:spPr bwMode="auto">
            <a:xfrm>
              <a:off x="1020" y="2884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365"/>
            <p:cNvSpPr>
              <a:spLocks noChangeShapeType="1"/>
            </p:cNvSpPr>
            <p:nvPr/>
          </p:nvSpPr>
          <p:spPr bwMode="auto">
            <a:xfrm>
              <a:off x="2108" y="1932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66"/>
            <p:cNvSpPr>
              <a:spLocks noChangeShapeType="1"/>
            </p:cNvSpPr>
            <p:nvPr/>
          </p:nvSpPr>
          <p:spPr bwMode="auto">
            <a:xfrm>
              <a:off x="2109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67"/>
            <p:cNvSpPr>
              <a:spLocks noChangeShapeType="1"/>
            </p:cNvSpPr>
            <p:nvPr/>
          </p:nvSpPr>
          <p:spPr bwMode="auto">
            <a:xfrm>
              <a:off x="1745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68"/>
            <p:cNvSpPr>
              <a:spLocks noChangeShapeType="1"/>
            </p:cNvSpPr>
            <p:nvPr/>
          </p:nvSpPr>
          <p:spPr bwMode="auto">
            <a:xfrm>
              <a:off x="2109" y="2657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69"/>
            <p:cNvSpPr>
              <a:spLocks noChangeShapeType="1"/>
            </p:cNvSpPr>
            <p:nvPr/>
          </p:nvSpPr>
          <p:spPr bwMode="auto">
            <a:xfrm>
              <a:off x="2381" y="2340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70"/>
            <p:cNvSpPr>
              <a:spLocks noChangeShapeType="1"/>
            </p:cNvSpPr>
            <p:nvPr/>
          </p:nvSpPr>
          <p:spPr bwMode="auto">
            <a:xfrm>
              <a:off x="2563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71"/>
            <p:cNvSpPr>
              <a:spLocks noChangeShapeType="1"/>
            </p:cNvSpPr>
            <p:nvPr/>
          </p:nvSpPr>
          <p:spPr bwMode="auto">
            <a:xfrm>
              <a:off x="1565" y="288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72"/>
            <p:cNvSpPr>
              <a:spLocks noChangeShapeType="1"/>
            </p:cNvSpPr>
            <p:nvPr/>
          </p:nvSpPr>
          <p:spPr bwMode="auto">
            <a:xfrm>
              <a:off x="839" y="2340"/>
              <a:ext cx="1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373"/>
            <p:cNvSpPr>
              <a:spLocks noChangeShapeType="1"/>
            </p:cNvSpPr>
            <p:nvPr/>
          </p:nvSpPr>
          <p:spPr bwMode="auto">
            <a:xfrm flipV="1">
              <a:off x="1746" y="23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74"/>
            <p:cNvSpPr>
              <a:spLocks noChangeShapeType="1"/>
            </p:cNvSpPr>
            <p:nvPr/>
          </p:nvSpPr>
          <p:spPr bwMode="auto">
            <a:xfrm>
              <a:off x="1382" y="2341"/>
              <a:ext cx="36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75"/>
            <p:cNvSpPr>
              <a:spLocks noChangeShapeType="1"/>
            </p:cNvSpPr>
            <p:nvPr/>
          </p:nvSpPr>
          <p:spPr bwMode="auto">
            <a:xfrm flipV="1">
              <a:off x="1383" y="2341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76"/>
            <p:cNvSpPr>
              <a:spLocks noChangeShapeType="1"/>
            </p:cNvSpPr>
            <p:nvPr/>
          </p:nvSpPr>
          <p:spPr bwMode="auto">
            <a:xfrm>
              <a:off x="1565" y="179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Oval 377"/>
            <p:cNvSpPr>
              <a:spLocks noChangeArrowheads="1"/>
            </p:cNvSpPr>
            <p:nvPr/>
          </p:nvSpPr>
          <p:spPr bwMode="auto">
            <a:xfrm>
              <a:off x="1543" y="1751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Text Box 378"/>
            <p:cNvSpPr txBox="1">
              <a:spLocks noChangeArrowheads="1"/>
            </p:cNvSpPr>
            <p:nvPr/>
          </p:nvSpPr>
          <p:spPr bwMode="auto">
            <a:xfrm>
              <a:off x="1156" y="265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52" name="Text Box 379"/>
            <p:cNvSpPr txBox="1">
              <a:spLocks noChangeArrowheads="1"/>
            </p:cNvSpPr>
            <p:nvPr/>
          </p:nvSpPr>
          <p:spPr bwMode="auto">
            <a:xfrm>
              <a:off x="1882" y="265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53" name="Text Box 380"/>
            <p:cNvSpPr txBox="1">
              <a:spLocks noChangeArrowheads="1"/>
            </p:cNvSpPr>
            <p:nvPr/>
          </p:nvSpPr>
          <p:spPr bwMode="auto">
            <a:xfrm>
              <a:off x="1038" y="2340"/>
              <a:ext cx="1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4" name="Text Box 381"/>
            <p:cNvSpPr txBox="1">
              <a:spLocks noChangeArrowheads="1"/>
            </p:cNvSpPr>
            <p:nvPr/>
          </p:nvSpPr>
          <p:spPr bwMode="auto">
            <a:xfrm>
              <a:off x="1985" y="2340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5" name="Text Box 382"/>
            <p:cNvSpPr txBox="1">
              <a:spLocks noChangeArrowheads="1"/>
            </p:cNvSpPr>
            <p:nvPr/>
          </p:nvSpPr>
          <p:spPr bwMode="auto">
            <a:xfrm>
              <a:off x="521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6" name="Text Box 383"/>
            <p:cNvSpPr txBox="1">
              <a:spLocks noChangeArrowheads="1"/>
            </p:cNvSpPr>
            <p:nvPr/>
          </p:nvSpPr>
          <p:spPr bwMode="auto">
            <a:xfrm>
              <a:off x="2517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384"/>
            <p:cNvSpPr>
              <a:spLocks noChangeShapeType="1"/>
            </p:cNvSpPr>
            <p:nvPr/>
          </p:nvSpPr>
          <p:spPr bwMode="auto">
            <a:xfrm>
              <a:off x="2517" y="1815"/>
              <a:ext cx="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85"/>
            <p:cNvSpPr>
              <a:spLocks noChangeShapeType="1"/>
            </p:cNvSpPr>
            <p:nvPr/>
          </p:nvSpPr>
          <p:spPr bwMode="auto">
            <a:xfrm>
              <a:off x="1111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386"/>
            <p:cNvSpPr>
              <a:spLocks noChangeShapeType="1"/>
            </p:cNvSpPr>
            <p:nvPr/>
          </p:nvSpPr>
          <p:spPr bwMode="auto">
            <a:xfrm>
              <a:off x="1020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387"/>
            <p:cNvSpPr>
              <a:spLocks noChangeShapeType="1"/>
            </p:cNvSpPr>
            <p:nvPr/>
          </p:nvSpPr>
          <p:spPr bwMode="auto">
            <a:xfrm>
              <a:off x="1020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88"/>
            <p:cNvSpPr>
              <a:spLocks noChangeShapeType="1"/>
            </p:cNvSpPr>
            <p:nvPr/>
          </p:nvSpPr>
          <p:spPr bwMode="auto">
            <a:xfrm>
              <a:off x="1973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9"/>
            <p:cNvSpPr>
              <a:spLocks noChangeShapeType="1"/>
            </p:cNvSpPr>
            <p:nvPr/>
          </p:nvSpPr>
          <p:spPr bwMode="auto">
            <a:xfrm>
              <a:off x="2019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90"/>
            <p:cNvSpPr>
              <a:spLocks noChangeShapeType="1"/>
            </p:cNvSpPr>
            <p:nvPr/>
          </p:nvSpPr>
          <p:spPr bwMode="auto">
            <a:xfrm>
              <a:off x="2018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91"/>
            <p:cNvSpPr>
              <a:spLocks noChangeShapeType="1"/>
            </p:cNvSpPr>
            <p:nvPr/>
          </p:nvSpPr>
          <p:spPr bwMode="auto">
            <a:xfrm>
              <a:off x="2018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92"/>
            <p:cNvSpPr>
              <a:spLocks noChangeShapeType="1"/>
            </p:cNvSpPr>
            <p:nvPr/>
          </p:nvSpPr>
          <p:spPr bwMode="auto">
            <a:xfrm>
              <a:off x="1973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93"/>
            <p:cNvSpPr>
              <a:spLocks noChangeShapeType="1"/>
            </p:cNvSpPr>
            <p:nvPr/>
          </p:nvSpPr>
          <p:spPr bwMode="auto">
            <a:xfrm>
              <a:off x="2019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394"/>
            <p:cNvSpPr>
              <a:spLocks noChangeShapeType="1"/>
            </p:cNvSpPr>
            <p:nvPr/>
          </p:nvSpPr>
          <p:spPr bwMode="auto">
            <a:xfrm>
              <a:off x="2018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395"/>
            <p:cNvSpPr>
              <a:spLocks noChangeShapeType="1"/>
            </p:cNvSpPr>
            <p:nvPr/>
          </p:nvSpPr>
          <p:spPr bwMode="auto">
            <a:xfrm>
              <a:off x="2018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96"/>
            <p:cNvSpPr>
              <a:spLocks noChangeShapeType="1"/>
            </p:cNvSpPr>
            <p:nvPr/>
          </p:nvSpPr>
          <p:spPr bwMode="auto">
            <a:xfrm>
              <a:off x="1882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7"/>
            <p:cNvSpPr>
              <a:spLocks noChangeShapeType="1"/>
            </p:cNvSpPr>
            <p:nvPr/>
          </p:nvSpPr>
          <p:spPr bwMode="auto">
            <a:xfrm>
              <a:off x="1882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8"/>
            <p:cNvSpPr>
              <a:spLocks noChangeShapeType="1"/>
            </p:cNvSpPr>
            <p:nvPr/>
          </p:nvSpPr>
          <p:spPr bwMode="auto">
            <a:xfrm>
              <a:off x="1156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9"/>
            <p:cNvSpPr>
              <a:spLocks noChangeShapeType="1"/>
            </p:cNvSpPr>
            <p:nvPr/>
          </p:nvSpPr>
          <p:spPr bwMode="auto">
            <a:xfrm>
              <a:off x="1111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400"/>
            <p:cNvSpPr>
              <a:spLocks noChangeShapeType="1"/>
            </p:cNvSpPr>
            <p:nvPr/>
          </p:nvSpPr>
          <p:spPr bwMode="auto">
            <a:xfrm>
              <a:off x="1020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401"/>
            <p:cNvSpPr>
              <a:spLocks noChangeShapeType="1"/>
            </p:cNvSpPr>
            <p:nvPr/>
          </p:nvSpPr>
          <p:spPr bwMode="auto">
            <a:xfrm>
              <a:off x="1020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156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>
              <a:off x="1247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4"/>
            <p:cNvSpPr>
              <a:spLocks noChangeShapeType="1"/>
            </p:cNvSpPr>
            <p:nvPr/>
          </p:nvSpPr>
          <p:spPr bwMode="auto">
            <a:xfrm>
              <a:off x="1474" y="2974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405"/>
            <p:cNvSpPr>
              <a:spLocks noChangeShapeType="1"/>
            </p:cNvSpPr>
            <p:nvPr/>
          </p:nvSpPr>
          <p:spPr bwMode="auto">
            <a:xfrm flipH="1">
              <a:off x="2290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406"/>
            <p:cNvSpPr>
              <a:spLocks noChangeShapeType="1"/>
            </p:cNvSpPr>
            <p:nvPr/>
          </p:nvSpPr>
          <p:spPr bwMode="auto">
            <a:xfrm>
              <a:off x="2245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407"/>
            <p:cNvSpPr>
              <a:spLocks noChangeShapeType="1"/>
            </p:cNvSpPr>
            <p:nvPr/>
          </p:nvSpPr>
          <p:spPr bwMode="auto">
            <a:xfrm>
              <a:off x="2290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408"/>
            <p:cNvSpPr>
              <a:spLocks noChangeShapeType="1"/>
            </p:cNvSpPr>
            <p:nvPr/>
          </p:nvSpPr>
          <p:spPr bwMode="auto">
            <a:xfrm>
              <a:off x="2381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409"/>
            <p:cNvSpPr>
              <a:spLocks noChangeShapeType="1"/>
            </p:cNvSpPr>
            <p:nvPr/>
          </p:nvSpPr>
          <p:spPr bwMode="auto">
            <a:xfrm>
              <a:off x="567" y="234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10"/>
            <p:cNvSpPr>
              <a:spLocks noChangeShapeType="1"/>
            </p:cNvSpPr>
            <p:nvPr/>
          </p:nvSpPr>
          <p:spPr bwMode="auto">
            <a:xfrm flipH="1">
              <a:off x="747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11"/>
            <p:cNvSpPr>
              <a:spLocks noChangeShapeType="1"/>
            </p:cNvSpPr>
            <p:nvPr/>
          </p:nvSpPr>
          <p:spPr bwMode="auto">
            <a:xfrm>
              <a:off x="702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412"/>
            <p:cNvSpPr>
              <a:spLocks noChangeShapeType="1"/>
            </p:cNvSpPr>
            <p:nvPr/>
          </p:nvSpPr>
          <p:spPr bwMode="auto">
            <a:xfrm>
              <a:off x="747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413"/>
            <p:cNvSpPr>
              <a:spLocks noChangeShapeType="1"/>
            </p:cNvSpPr>
            <p:nvPr/>
          </p:nvSpPr>
          <p:spPr bwMode="auto">
            <a:xfrm>
              <a:off x="838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414"/>
            <p:cNvSpPr txBox="1">
              <a:spLocks noChangeArrowheads="1"/>
            </p:cNvSpPr>
            <p:nvPr/>
          </p:nvSpPr>
          <p:spPr bwMode="auto">
            <a:xfrm>
              <a:off x="748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188" name="Text Box 415"/>
            <p:cNvSpPr txBox="1">
              <a:spLocks noChangeArrowheads="1"/>
            </p:cNvSpPr>
            <p:nvPr/>
          </p:nvSpPr>
          <p:spPr bwMode="auto">
            <a:xfrm>
              <a:off x="2290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</p:txBody>
        </p:sp>
        <p:sp>
          <p:nvSpPr>
            <p:cNvPr id="189" name="Text Box 416"/>
            <p:cNvSpPr txBox="1">
              <a:spLocks noChangeArrowheads="1"/>
            </p:cNvSpPr>
            <p:nvPr/>
          </p:nvSpPr>
          <p:spPr bwMode="auto">
            <a:xfrm>
              <a:off x="1882" y="214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190" name="Text Box 417"/>
            <p:cNvSpPr txBox="1">
              <a:spLocks noChangeArrowheads="1"/>
            </p:cNvSpPr>
            <p:nvPr/>
          </p:nvSpPr>
          <p:spPr bwMode="auto">
            <a:xfrm>
              <a:off x="1156" y="214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191" name="Line 418"/>
            <p:cNvSpPr>
              <a:spLocks noChangeShapeType="1"/>
            </p:cNvSpPr>
            <p:nvPr/>
          </p:nvSpPr>
          <p:spPr bwMode="auto">
            <a:xfrm>
              <a:off x="1021" y="2341"/>
              <a:ext cx="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19"/>
            <p:cNvSpPr>
              <a:spLocks noChangeShapeType="1"/>
            </p:cNvSpPr>
            <p:nvPr/>
          </p:nvSpPr>
          <p:spPr bwMode="auto">
            <a:xfrm flipV="1">
              <a:off x="2109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52"/>
            <p:cNvSpPr>
              <a:spLocks noChangeShapeType="1"/>
            </p:cNvSpPr>
            <p:nvPr/>
          </p:nvSpPr>
          <p:spPr bwMode="auto">
            <a:xfrm>
              <a:off x="2336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53"/>
            <p:cNvSpPr>
              <a:spLocks noChangeShapeType="1"/>
            </p:cNvSpPr>
            <p:nvPr/>
          </p:nvSpPr>
          <p:spPr bwMode="auto">
            <a:xfrm>
              <a:off x="794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" name="Group 441"/>
          <p:cNvGrpSpPr>
            <a:grpSpLocks/>
          </p:cNvGrpSpPr>
          <p:nvPr/>
        </p:nvGrpSpPr>
        <p:grpSpPr bwMode="auto">
          <a:xfrm>
            <a:off x="1117278" y="2851646"/>
            <a:ext cx="1727200" cy="574675"/>
            <a:chOff x="3561" y="1161"/>
            <a:chExt cx="1088" cy="362"/>
          </a:xfrm>
        </p:grpSpPr>
        <p:grpSp>
          <p:nvGrpSpPr>
            <p:cNvPr id="195" name="Group 442"/>
            <p:cNvGrpSpPr>
              <a:grpSpLocks/>
            </p:cNvGrpSpPr>
            <p:nvPr/>
          </p:nvGrpSpPr>
          <p:grpSpPr bwMode="auto">
            <a:xfrm>
              <a:off x="3651" y="1161"/>
              <a:ext cx="998" cy="362"/>
              <a:chOff x="3651" y="1161"/>
              <a:chExt cx="998" cy="362"/>
            </a:xfrm>
          </p:grpSpPr>
          <p:sp>
            <p:nvSpPr>
              <p:cNvPr id="202" name="Line 443"/>
              <p:cNvSpPr>
                <a:spLocks noChangeShapeType="1"/>
              </p:cNvSpPr>
              <p:nvPr/>
            </p:nvSpPr>
            <p:spPr bwMode="auto">
              <a:xfrm>
                <a:off x="3696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444"/>
              <p:cNvSpPr>
                <a:spLocks noChangeShapeType="1"/>
              </p:cNvSpPr>
              <p:nvPr/>
            </p:nvSpPr>
            <p:spPr bwMode="auto">
              <a:xfrm>
                <a:off x="3696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445"/>
              <p:cNvSpPr>
                <a:spLocks noChangeShapeType="1"/>
              </p:cNvSpPr>
              <p:nvPr/>
            </p:nvSpPr>
            <p:spPr bwMode="auto">
              <a:xfrm>
                <a:off x="4286" y="1161"/>
                <a:ext cx="363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Line 446"/>
              <p:cNvSpPr>
                <a:spLocks noChangeShapeType="1"/>
              </p:cNvSpPr>
              <p:nvPr/>
            </p:nvSpPr>
            <p:spPr bwMode="auto">
              <a:xfrm flipV="1">
                <a:off x="3923" y="1162"/>
                <a:ext cx="363" cy="2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447"/>
              <p:cNvSpPr>
                <a:spLocks noChangeShapeType="1"/>
              </p:cNvSpPr>
              <p:nvPr/>
            </p:nvSpPr>
            <p:spPr bwMode="auto">
              <a:xfrm>
                <a:off x="3651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" name="Group 448"/>
            <p:cNvGrpSpPr>
              <a:grpSpLocks/>
            </p:cNvGrpSpPr>
            <p:nvPr/>
          </p:nvGrpSpPr>
          <p:grpSpPr bwMode="auto">
            <a:xfrm>
              <a:off x="3561" y="1161"/>
              <a:ext cx="998" cy="362"/>
              <a:chOff x="3561" y="1161"/>
              <a:chExt cx="998" cy="362"/>
            </a:xfrm>
          </p:grpSpPr>
          <p:sp>
            <p:nvSpPr>
              <p:cNvPr id="197" name="Line 449"/>
              <p:cNvSpPr>
                <a:spLocks noChangeShapeType="1"/>
              </p:cNvSpPr>
              <p:nvPr/>
            </p:nvSpPr>
            <p:spPr bwMode="auto">
              <a:xfrm>
                <a:off x="4285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450"/>
              <p:cNvSpPr>
                <a:spLocks noChangeShapeType="1"/>
              </p:cNvSpPr>
              <p:nvPr/>
            </p:nvSpPr>
            <p:spPr bwMode="auto">
              <a:xfrm>
                <a:off x="3922" y="1162"/>
                <a:ext cx="364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451"/>
              <p:cNvSpPr>
                <a:spLocks noChangeShapeType="1"/>
              </p:cNvSpPr>
              <p:nvPr/>
            </p:nvSpPr>
            <p:spPr bwMode="auto">
              <a:xfrm>
                <a:off x="4513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452"/>
              <p:cNvSpPr>
                <a:spLocks noChangeShapeType="1"/>
              </p:cNvSpPr>
              <p:nvPr/>
            </p:nvSpPr>
            <p:spPr bwMode="auto">
              <a:xfrm>
                <a:off x="4559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453"/>
              <p:cNvSpPr>
                <a:spLocks noChangeShapeType="1"/>
              </p:cNvSpPr>
              <p:nvPr/>
            </p:nvSpPr>
            <p:spPr bwMode="auto">
              <a:xfrm>
                <a:off x="3561" y="1161"/>
                <a:ext cx="36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7" name="Group 273"/>
          <p:cNvGrpSpPr>
            <a:grpSpLocks/>
          </p:cNvGrpSpPr>
          <p:nvPr/>
        </p:nvGrpSpPr>
        <p:grpSpPr bwMode="auto">
          <a:xfrm>
            <a:off x="3779911" y="2502396"/>
            <a:ext cx="5113263" cy="1790700"/>
            <a:chOff x="2789" y="1299"/>
            <a:chExt cx="3040" cy="1128"/>
          </a:xfrm>
        </p:grpSpPr>
        <p:sp>
          <p:nvSpPr>
            <p:cNvPr id="208" name="Text Box 266"/>
            <p:cNvSpPr txBox="1">
              <a:spLocks noChangeArrowheads="1"/>
            </p:cNvSpPr>
            <p:nvPr/>
          </p:nvSpPr>
          <p:spPr bwMode="auto">
            <a:xfrm>
              <a:off x="2789" y="1299"/>
              <a:ext cx="3040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*写入原理：</a:t>
              </a:r>
              <a:r>
                <a:rPr lang="en-US" altLang="zh-CN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正脉冲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宽度≥写延迟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>
                  <a:latin typeface="宋体" pitchFamily="2" charset="-122"/>
                </a:rPr>
                <a:t>→T</a:t>
              </a:r>
              <a:r>
                <a:rPr lang="en-US" altLang="zh-CN" b="1" u="none" baseline="-20000" dirty="0">
                  <a:latin typeface="宋体" pitchFamily="2" charset="-122"/>
                </a:rPr>
                <a:t>5</a:t>
              </a:r>
              <a:r>
                <a:rPr lang="zh-CN" altLang="en-US" b="1" u="none" dirty="0">
                  <a:latin typeface="宋体" pitchFamily="2" charset="-122"/>
                </a:rPr>
                <a:t>和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6</a:t>
              </a:r>
              <a:r>
                <a:rPr lang="zh-CN" altLang="en-US" b="1" u="none" dirty="0">
                  <a:latin typeface="宋体" pitchFamily="2" charset="-122"/>
                </a:rPr>
                <a:t>导通；</a:t>
              </a:r>
            </a:p>
            <a:p>
              <a:pPr>
                <a:lnSpc>
                  <a:spcPct val="11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</a:t>
              </a:r>
              <a:r>
                <a:rPr lang="zh-CN" altLang="en-US" b="1" u="none" dirty="0" smtClean="0">
                  <a:latin typeface="宋体" pitchFamily="2" charset="-122"/>
                </a:rPr>
                <a:t>②写</a:t>
              </a:r>
              <a:r>
                <a:rPr lang="en-US" altLang="zh-CN" b="1" u="none" dirty="0" smtClean="0">
                  <a:latin typeface="宋体" pitchFamily="2" charset="-122"/>
                </a:rPr>
                <a:t>0</a:t>
              </a:r>
              <a:r>
                <a:rPr lang="zh-CN" altLang="en-US" b="1" u="none" dirty="0" smtClean="0"/>
                <a:t>时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地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、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 smtClean="0">
                  <a:latin typeface="宋体" pitchFamily="2" charset="-122"/>
                </a:rPr>
                <a:t>→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截止→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导通；反之则写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209" name="Line 267"/>
            <p:cNvSpPr>
              <a:spLocks noChangeShapeType="1"/>
            </p:cNvSpPr>
            <p:nvPr/>
          </p:nvSpPr>
          <p:spPr bwMode="auto">
            <a:xfrm>
              <a:off x="4984" y="1886"/>
              <a:ext cx="9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0" name="Group 420"/>
          <p:cNvGrpSpPr>
            <a:grpSpLocks/>
          </p:cNvGrpSpPr>
          <p:nvPr/>
        </p:nvGrpSpPr>
        <p:grpSpPr bwMode="auto">
          <a:xfrm>
            <a:off x="467991" y="1773734"/>
            <a:ext cx="2952750" cy="933450"/>
            <a:chOff x="3152" y="482"/>
            <a:chExt cx="1860" cy="588"/>
          </a:xfrm>
        </p:grpSpPr>
        <p:sp>
          <p:nvSpPr>
            <p:cNvPr id="211" name="Line 421"/>
            <p:cNvSpPr>
              <a:spLocks noChangeShapeType="1"/>
            </p:cNvSpPr>
            <p:nvPr/>
          </p:nvSpPr>
          <p:spPr bwMode="auto">
            <a:xfrm>
              <a:off x="4876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22"/>
            <p:cNvSpPr>
              <a:spLocks noChangeShapeType="1"/>
            </p:cNvSpPr>
            <p:nvPr/>
          </p:nvSpPr>
          <p:spPr bwMode="auto">
            <a:xfrm>
              <a:off x="3334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23"/>
            <p:cNvSpPr>
              <a:spLocks noChangeShapeType="1"/>
            </p:cNvSpPr>
            <p:nvPr/>
          </p:nvSpPr>
          <p:spPr bwMode="auto">
            <a:xfrm>
              <a:off x="3152" y="482"/>
              <a:ext cx="186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24"/>
            <p:cNvSpPr>
              <a:spLocks noChangeShapeType="1"/>
            </p:cNvSpPr>
            <p:nvPr/>
          </p:nvSpPr>
          <p:spPr bwMode="auto">
            <a:xfrm flipH="1">
              <a:off x="4830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25"/>
            <p:cNvSpPr>
              <a:spLocks noChangeShapeType="1"/>
            </p:cNvSpPr>
            <p:nvPr/>
          </p:nvSpPr>
          <p:spPr bwMode="auto">
            <a:xfrm>
              <a:off x="4785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26"/>
            <p:cNvSpPr>
              <a:spLocks noChangeShapeType="1"/>
            </p:cNvSpPr>
            <p:nvPr/>
          </p:nvSpPr>
          <p:spPr bwMode="auto">
            <a:xfrm flipH="1">
              <a:off x="3287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27"/>
            <p:cNvSpPr>
              <a:spLocks noChangeShapeType="1"/>
            </p:cNvSpPr>
            <p:nvPr/>
          </p:nvSpPr>
          <p:spPr bwMode="auto">
            <a:xfrm>
              <a:off x="3242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Text Box 264"/>
          <p:cNvSpPr txBox="1">
            <a:spLocks noChangeArrowheads="1"/>
          </p:cNvSpPr>
          <p:nvPr/>
        </p:nvSpPr>
        <p:spPr bwMode="auto">
          <a:xfrm>
            <a:off x="431478" y="4293096"/>
            <a:ext cx="846169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chemeClr val="accent2"/>
                </a:solidFill>
                <a:latin typeface="宋体" pitchFamily="2" charset="-122"/>
              </a:rPr>
              <a:t>地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5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及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状态保持不变</a:t>
            </a:r>
          </a:p>
        </p:txBody>
      </p:sp>
      <p:grpSp>
        <p:nvGrpSpPr>
          <p:cNvPr id="219" name="Group 458"/>
          <p:cNvGrpSpPr>
            <a:grpSpLocks/>
          </p:cNvGrpSpPr>
          <p:nvPr/>
        </p:nvGrpSpPr>
        <p:grpSpPr bwMode="auto">
          <a:xfrm>
            <a:off x="179388" y="4797425"/>
            <a:ext cx="8713787" cy="1511300"/>
            <a:chOff x="113" y="3022"/>
            <a:chExt cx="5489" cy="952"/>
          </a:xfrm>
        </p:grpSpPr>
        <p:sp>
          <p:nvSpPr>
            <p:cNvPr id="220" name="Text Box 269"/>
            <p:cNvSpPr txBox="1">
              <a:spLocks noChangeArrowheads="1"/>
            </p:cNvSpPr>
            <p:nvPr/>
          </p:nvSpPr>
          <p:spPr bwMode="auto">
            <a:xfrm>
              <a:off x="113" y="3022"/>
              <a:ext cx="5489" cy="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*读出原理：</a:t>
              </a:r>
              <a:r>
                <a:rPr lang="en-US" altLang="zh-CN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正脉冲</a:t>
              </a:r>
              <a:r>
                <a:rPr lang="zh-CN" altLang="en-US" b="1" u="none" dirty="0">
                  <a:latin typeface="宋体" pitchFamily="2" charset="-122"/>
                </a:rPr>
                <a:t>；②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>
                  <a:latin typeface="宋体" pitchFamily="2" charset="-122"/>
                </a:rPr>
                <a:t>或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 smtClean="0">
                  <a:latin typeface="宋体" pitchFamily="2" charset="-122"/>
                </a:rPr>
                <a:t>产生电压变化</a:t>
              </a:r>
              <a:r>
                <a:rPr lang="en-US" altLang="zh-CN" sz="2000" b="1" u="none" dirty="0" smtClean="0">
                  <a:latin typeface="宋体" pitchFamily="2" charset="-122"/>
                </a:rPr>
                <a:t>(0</a:t>
              </a:r>
              <a:r>
                <a:rPr lang="zh-CN" altLang="en-US" sz="2000" b="1" u="none" dirty="0" smtClean="0"/>
                <a:t>导致</a:t>
              </a:r>
              <a:r>
                <a:rPr lang="en-US" altLang="zh-CN" sz="2000" b="1" u="none" dirty="0">
                  <a:latin typeface="宋体" pitchFamily="2" charset="-122"/>
                </a:rPr>
                <a:t>D</a:t>
              </a:r>
              <a:r>
                <a:rPr lang="zh-CN" altLang="en-US" sz="2000" b="1" u="none" dirty="0"/>
                <a:t>电压下降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 smtClean="0">
                  <a:latin typeface="宋体" pitchFamily="2" charset="-122"/>
                </a:rPr>
                <a:t>→</a:t>
              </a:r>
              <a:r>
                <a:rPr lang="zh-CN" altLang="en-US" b="1" u="none" dirty="0" smtClean="0">
                  <a:latin typeface="宋体" pitchFamily="2" charset="-122"/>
                </a:rPr>
                <a:t>用差</a:t>
              </a:r>
              <a:r>
                <a:rPr lang="zh-CN" altLang="en-US" b="1" u="none" dirty="0">
                  <a:latin typeface="宋体" pitchFamily="2" charset="-122"/>
                </a:rPr>
                <a:t>动放大器可检测出所存信息</a:t>
              </a:r>
              <a:r>
                <a:rPr lang="zh-CN" altLang="en-US" b="1" u="none" dirty="0" smtClean="0">
                  <a:latin typeface="宋体" pitchFamily="2" charset="-122"/>
                </a:rPr>
                <a:t>，且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状态保持不变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solidFill>
                    <a:srgbClr val="CC3300"/>
                  </a:solidFill>
                  <a:latin typeface="宋体" pitchFamily="2" charset="-122"/>
                </a:rPr>
                <a:t>非破坏性读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21" name="Line 270"/>
            <p:cNvSpPr>
              <a:spLocks noChangeShapeType="1"/>
            </p:cNvSpPr>
            <p:nvPr/>
          </p:nvSpPr>
          <p:spPr bwMode="auto">
            <a:xfrm>
              <a:off x="3957" y="3101"/>
              <a:ext cx="9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1"/>
            <p:cNvSpPr>
              <a:spLocks noChangeShapeType="1"/>
            </p:cNvSpPr>
            <p:nvPr/>
          </p:nvSpPr>
          <p:spPr bwMode="auto">
            <a:xfrm>
              <a:off x="4859" y="3101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" name="Group 428"/>
          <p:cNvGrpSpPr>
            <a:grpSpLocks/>
          </p:cNvGrpSpPr>
          <p:nvPr/>
        </p:nvGrpSpPr>
        <p:grpSpPr bwMode="auto">
          <a:xfrm>
            <a:off x="395238" y="2348880"/>
            <a:ext cx="3168650" cy="1584325"/>
            <a:chOff x="3107" y="845"/>
            <a:chExt cx="1996" cy="998"/>
          </a:xfrm>
        </p:grpSpPr>
        <p:grpSp>
          <p:nvGrpSpPr>
            <p:cNvPr id="224" name="Group 429"/>
            <p:cNvGrpSpPr>
              <a:grpSpLocks/>
            </p:cNvGrpSpPr>
            <p:nvPr/>
          </p:nvGrpSpPr>
          <p:grpSpPr bwMode="auto">
            <a:xfrm>
              <a:off x="3107" y="845"/>
              <a:ext cx="453" cy="998"/>
              <a:chOff x="3107" y="845"/>
              <a:chExt cx="453" cy="998"/>
            </a:xfrm>
          </p:grpSpPr>
          <p:sp>
            <p:nvSpPr>
              <p:cNvPr id="231" name="Line 430"/>
              <p:cNvSpPr>
                <a:spLocks noChangeShapeType="1"/>
              </p:cNvSpPr>
              <p:nvPr/>
            </p:nvSpPr>
            <p:spPr bwMode="auto">
              <a:xfrm>
                <a:off x="3107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431"/>
              <p:cNvSpPr>
                <a:spLocks noChangeShapeType="1"/>
              </p:cNvSpPr>
              <p:nvPr/>
            </p:nvSpPr>
            <p:spPr bwMode="auto">
              <a:xfrm>
                <a:off x="3379" y="1161"/>
                <a:ext cx="1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Line 432"/>
              <p:cNvSpPr>
                <a:spLocks noChangeShapeType="1"/>
              </p:cNvSpPr>
              <p:nvPr/>
            </p:nvSpPr>
            <p:spPr bwMode="auto">
              <a:xfrm>
                <a:off x="3107" y="1161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Line 433"/>
              <p:cNvSpPr>
                <a:spLocks noChangeShapeType="1"/>
              </p:cNvSpPr>
              <p:nvPr/>
            </p:nvSpPr>
            <p:spPr bwMode="auto">
              <a:xfrm>
                <a:off x="3287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Line 434"/>
              <p:cNvSpPr>
                <a:spLocks noChangeShapeType="1"/>
              </p:cNvSpPr>
              <p:nvPr/>
            </p:nvSpPr>
            <p:spPr bwMode="auto">
              <a:xfrm>
                <a:off x="3378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" name="Group 435"/>
            <p:cNvGrpSpPr>
              <a:grpSpLocks/>
            </p:cNvGrpSpPr>
            <p:nvPr/>
          </p:nvGrpSpPr>
          <p:grpSpPr bwMode="auto">
            <a:xfrm>
              <a:off x="4649" y="845"/>
              <a:ext cx="454" cy="998"/>
              <a:chOff x="4649" y="845"/>
              <a:chExt cx="454" cy="998"/>
            </a:xfrm>
          </p:grpSpPr>
          <p:sp>
            <p:nvSpPr>
              <p:cNvPr id="226" name="Line 436"/>
              <p:cNvSpPr>
                <a:spLocks noChangeShapeType="1"/>
              </p:cNvSpPr>
              <p:nvPr/>
            </p:nvSpPr>
            <p:spPr bwMode="auto">
              <a:xfrm>
                <a:off x="4921" y="1161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Line 437"/>
              <p:cNvSpPr>
                <a:spLocks noChangeShapeType="1"/>
              </p:cNvSpPr>
              <p:nvPr/>
            </p:nvSpPr>
            <p:spPr bwMode="auto">
              <a:xfrm>
                <a:off x="5103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Line 438"/>
              <p:cNvSpPr>
                <a:spLocks noChangeShapeType="1"/>
              </p:cNvSpPr>
              <p:nvPr/>
            </p:nvSpPr>
            <p:spPr bwMode="auto">
              <a:xfrm>
                <a:off x="4830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439"/>
              <p:cNvSpPr>
                <a:spLocks noChangeShapeType="1"/>
              </p:cNvSpPr>
              <p:nvPr/>
            </p:nvSpPr>
            <p:spPr bwMode="auto">
              <a:xfrm>
                <a:off x="4921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Line 440"/>
              <p:cNvSpPr>
                <a:spLocks noChangeShapeType="1"/>
              </p:cNvSpPr>
              <p:nvPr/>
            </p:nvSpPr>
            <p:spPr bwMode="auto">
              <a:xfrm>
                <a:off x="4649" y="1162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3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" name="AutoShape 17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7" name="直接箭头连接符 236"/>
          <p:cNvCxnSpPr/>
          <p:nvPr/>
        </p:nvCxnSpPr>
        <p:spPr bwMode="auto">
          <a:xfrm flipV="1">
            <a:off x="3275856" y="2958009"/>
            <a:ext cx="4824536" cy="14791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8" name="AutoShape 338"/>
          <p:cNvSpPr>
            <a:spLocks/>
          </p:cNvSpPr>
          <p:nvPr/>
        </p:nvSpPr>
        <p:spPr bwMode="auto">
          <a:xfrm>
            <a:off x="4034882" y="2564309"/>
            <a:ext cx="1545230" cy="351656"/>
          </a:xfrm>
          <a:prstGeom prst="borderCallout2">
            <a:avLst>
              <a:gd name="adj1" fmla="val 50722"/>
              <a:gd name="adj2" fmla="val 494"/>
              <a:gd name="adj3" fmla="val 51955"/>
              <a:gd name="adj4" fmla="val -11896"/>
              <a:gd name="adj5" fmla="val -22308"/>
              <a:gd name="adj6" fmla="val -7850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u="none" dirty="0" smtClean="0">
                <a:latin typeface="宋体" pitchFamily="2" charset="-122"/>
              </a:rPr>
              <a:t>用作上拉电阻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01" grpId="0"/>
      <p:bldP spid="121" grpId="0"/>
      <p:bldP spid="218" grpId="0"/>
      <p:bldP spid="238" grpId="0" animBg="1"/>
      <p:bldP spid="238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形标注 2 95"/>
          <p:cNvSpPr/>
          <p:nvPr/>
        </p:nvSpPr>
        <p:spPr bwMode="auto">
          <a:xfrm>
            <a:off x="4643437" y="2143116"/>
            <a:ext cx="3600971" cy="285752"/>
          </a:xfrm>
          <a:prstGeom prst="borderCallout2">
            <a:avLst>
              <a:gd name="adj1" fmla="val 45415"/>
              <a:gd name="adj2" fmla="val 269"/>
              <a:gd name="adj3" fmla="val 42395"/>
              <a:gd name="adj4" fmla="val -7997"/>
              <a:gd name="adj5" fmla="val -186442"/>
              <a:gd name="adj6" fmla="val -15452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u="none" dirty="0" smtClean="0">
                <a:solidFill>
                  <a:srgbClr val="CC3300"/>
                </a:solidFill>
                <a:latin typeface="宋体" pitchFamily="2" charset="-122"/>
              </a:rPr>
              <a:t>同一页</a:t>
            </a:r>
            <a:r>
              <a:rPr lang="zh-CN" altLang="en-US" sz="1800" b="1" u="none" dirty="0" smtClean="0">
                <a:latin typeface="宋体" pitchFamily="2" charset="-122"/>
              </a:rPr>
              <a:t>数据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如</a:t>
            </a:r>
            <a:r>
              <a:rPr lang="en-US" altLang="zh-CN" sz="1800" b="1" u="none" dirty="0" smtClean="0">
                <a:latin typeface="宋体" pitchFamily="2" charset="-122"/>
              </a:rPr>
              <a:t>4KB)</a:t>
            </a:r>
            <a:r>
              <a:rPr lang="zh-CN" altLang="en-US" sz="1800" b="1" u="none" dirty="0" smtClean="0">
                <a:latin typeface="宋体" pitchFamily="2" charset="-122"/>
              </a:rPr>
              <a:t>使用同一表项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142844" y="258563"/>
            <a:ext cx="885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、快表的组织      </a:t>
            </a:r>
            <a:r>
              <a:rPr lang="en-US" altLang="zh-CN" b="1" u="none" dirty="0"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地址变换的优化</a:t>
            </a:r>
            <a:endParaRPr lang="zh-CN" altLang="en-US" sz="2000" b="1" u="none" dirty="0" smtClean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的性能分析：</a:t>
            </a:r>
            <a:r>
              <a:rPr lang="zh-CN" altLang="en-US" b="1" u="none" dirty="0" smtClean="0">
                <a:latin typeface="宋体" pitchFamily="2" charset="-122"/>
              </a:rPr>
              <a:t>≤主存性能的一半        </a:t>
            </a:r>
            <a:r>
              <a:rPr lang="zh-CN" altLang="en-US" sz="1800" b="1" u="none" dirty="0" smtClean="0">
                <a:latin typeface="宋体" pitchFamily="2" charset="-122"/>
              </a:rPr>
              <a:t>←地址变换≥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次访存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91" name="Text Box 185"/>
          <p:cNvSpPr txBox="1">
            <a:spLocks noChangeArrowheads="1"/>
          </p:cNvSpPr>
          <p:nvPr/>
        </p:nvSpPr>
        <p:spPr bwMode="auto">
          <a:xfrm>
            <a:off x="142844" y="11652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的组织优化：</a:t>
            </a:r>
            <a:r>
              <a:rPr lang="zh-CN" altLang="en-US" b="1" u="none" dirty="0">
                <a:latin typeface="宋体" pitchFamily="2" charset="-122"/>
              </a:rPr>
              <a:t>利用</a:t>
            </a:r>
            <a:r>
              <a:rPr lang="zh-CN" altLang="en-US" b="1" dirty="0">
                <a:latin typeface="宋体" pitchFamily="2" charset="-122"/>
              </a:rPr>
              <a:t>访问局部性</a:t>
            </a:r>
            <a:r>
              <a:rPr lang="zh-CN" altLang="en-US" b="1" u="none" dirty="0" smtClean="0">
                <a:latin typeface="宋体" pitchFamily="2" charset="-122"/>
              </a:rPr>
              <a:t>，页表采用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组织，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在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MMU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中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页表缓冲器</a:t>
            </a:r>
            <a:r>
              <a:rPr lang="zh-CN" altLang="en-US" b="1" u="none" dirty="0" smtClean="0">
                <a:latin typeface="宋体" pitchFamily="2" charset="-122"/>
              </a:rPr>
              <a:t>   </a:t>
            </a:r>
            <a:r>
              <a:rPr lang="zh-CN" altLang="en-US" sz="1800" b="1" u="none" dirty="0" smtClean="0">
                <a:latin typeface="宋体" pitchFamily="2" charset="-122"/>
              </a:rPr>
              <a:t>←地址变换</a:t>
            </a:r>
            <a:r>
              <a:rPr lang="zh-CN" altLang="en-US" sz="1800" b="1" dirty="0" smtClean="0">
                <a:latin typeface="宋体" pitchFamily="2" charset="-122"/>
              </a:rPr>
              <a:t>可不访存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97" name="Text Box 167"/>
          <p:cNvSpPr txBox="1">
            <a:spLocks noChangeArrowheads="1"/>
          </p:cNvSpPr>
          <p:nvPr/>
        </p:nvSpPr>
        <p:spPr bwMode="auto">
          <a:xfrm>
            <a:off x="142845" y="2071678"/>
            <a:ext cx="810156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TLB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页表的高速缓存，又称快表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页表称为慢表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存储管理方法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TLB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条目组织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TLB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的大小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地址变换过程的改变：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3059832" y="3000372"/>
            <a:ext cx="58682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管理信息＋页表项信息    </a:t>
            </a:r>
            <a:r>
              <a:rPr lang="zh-CN" altLang="en-US" sz="1800" b="1" u="none" dirty="0" smtClean="0">
                <a:latin typeface="宋体" pitchFamily="2" charset="-122"/>
              </a:rPr>
              <a:t>←类似于</a:t>
            </a:r>
            <a:r>
              <a:rPr lang="en-US" altLang="zh-CN" sz="1800" b="1" u="none" dirty="0" smtClean="0">
                <a:latin typeface="宋体" pitchFamily="2" charset="-122"/>
              </a:rPr>
              <a:t>Cache</a:t>
            </a:r>
            <a:r>
              <a:rPr lang="zh-CN" altLang="en-US" sz="1800" b="1" u="none" dirty="0" smtClean="0">
                <a:latin typeface="宋体" pitchFamily="2" charset="-122"/>
              </a:rPr>
              <a:t>行</a:t>
            </a:r>
            <a:endParaRPr lang="en-US" altLang="zh-CN" sz="1800" b="1" u="none" dirty="0">
              <a:latin typeface="宋体" pitchFamily="2" charset="-122"/>
            </a:endParaRP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26636"/>
              </p:ext>
            </p:extLst>
          </p:nvPr>
        </p:nvGraphicFramePr>
        <p:xfrm>
          <a:off x="1833587" y="3562216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脏位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31" name="Text Box 167"/>
          <p:cNvSpPr txBox="1">
            <a:spLocks noChangeArrowheads="1"/>
          </p:cNvSpPr>
          <p:nvPr/>
        </p:nvSpPr>
        <p:spPr bwMode="auto">
          <a:xfrm>
            <a:off x="2699792" y="3929066"/>
            <a:ext cx="60842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几十行</a:t>
            </a:r>
            <a:r>
              <a:rPr lang="en-US" altLang="zh-CN" sz="2000" b="1" u="none" dirty="0" smtClean="0">
                <a:latin typeface="宋体" pitchFamily="2" charset="-122"/>
              </a:rPr>
              <a:t>         </a:t>
            </a:r>
            <a:r>
              <a:rPr lang="zh-CN" altLang="en-US" sz="1800" b="1" u="none" dirty="0" smtClean="0">
                <a:latin typeface="宋体" pitchFamily="2" charset="-122"/>
              </a:rPr>
              <a:t>←页表访问局部性</a:t>
            </a:r>
            <a:r>
              <a:rPr lang="en-US" altLang="zh-CN" sz="1800" b="1" u="none" dirty="0"/>
              <a:t>&gt;&gt;</a:t>
            </a:r>
            <a:r>
              <a:rPr lang="zh-CN" altLang="en-US" sz="1800" b="1" u="none" dirty="0">
                <a:latin typeface="宋体" pitchFamily="2" charset="-122"/>
              </a:rPr>
              <a:t>程序</a:t>
            </a:r>
            <a:r>
              <a:rPr lang="zh-CN" altLang="en-US" sz="1800" b="1" u="none" dirty="0" smtClean="0">
                <a:latin typeface="宋体" pitchFamily="2" charset="-122"/>
              </a:rPr>
              <a:t>访问局部性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132" name="Text Box 167"/>
          <p:cNvSpPr txBox="1">
            <a:spLocks noChangeArrowheads="1"/>
          </p:cNvSpPr>
          <p:nvPr/>
        </p:nvSpPr>
        <p:spPr bwMode="auto">
          <a:xfrm>
            <a:off x="3635896" y="4357694"/>
            <a:ext cx="51808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先访问</a:t>
            </a:r>
            <a:r>
              <a:rPr lang="en-US" altLang="zh-CN" b="1" u="none" dirty="0" smtClean="0">
                <a:latin typeface="宋体" pitchFamily="2" charset="-122"/>
              </a:rPr>
              <a:t>TLB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TLB</a:t>
            </a:r>
            <a:r>
              <a:rPr lang="zh-CN" altLang="en-US" b="1" u="none" dirty="0" smtClean="0">
                <a:latin typeface="宋体" pitchFamily="2" charset="-122"/>
              </a:rPr>
              <a:t>缺失时才访问页表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3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68"/>
          <p:cNvSpPr txBox="1">
            <a:spLocks noChangeArrowheads="1"/>
          </p:cNvSpPr>
          <p:nvPr/>
        </p:nvSpPr>
        <p:spPr bwMode="auto">
          <a:xfrm>
            <a:off x="3195238" y="2514962"/>
            <a:ext cx="573283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组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全相联映射、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算法、写回法策略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4546" y="4929198"/>
            <a:ext cx="5143536" cy="1428760"/>
            <a:chOff x="2214546" y="4929198"/>
            <a:chExt cx="5143536" cy="1428760"/>
          </a:xfrm>
        </p:grpSpPr>
        <p:sp>
          <p:nvSpPr>
            <p:cNvPr id="27" name="Text Box 207"/>
            <p:cNvSpPr txBox="1">
              <a:spLocks noChangeArrowheads="1"/>
            </p:cNvSpPr>
            <p:nvPr/>
          </p:nvSpPr>
          <p:spPr bwMode="auto">
            <a:xfrm>
              <a:off x="2214546" y="4929198"/>
              <a:ext cx="3571900" cy="142876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207"/>
            <p:cNvSpPr txBox="1">
              <a:spLocks noChangeArrowheads="1"/>
            </p:cNvSpPr>
            <p:nvPr/>
          </p:nvSpPr>
          <p:spPr bwMode="auto">
            <a:xfrm>
              <a:off x="3786182" y="5000636"/>
              <a:ext cx="1857388" cy="114300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207"/>
            <p:cNvSpPr txBox="1">
              <a:spLocks noChangeArrowheads="1"/>
            </p:cNvSpPr>
            <p:nvPr/>
          </p:nvSpPr>
          <p:spPr bwMode="auto">
            <a:xfrm>
              <a:off x="4214810" y="5715016"/>
              <a:ext cx="1071570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Text Box 207"/>
            <p:cNvSpPr txBox="1">
              <a:spLocks noChangeArrowheads="1"/>
            </p:cNvSpPr>
            <p:nvPr/>
          </p:nvSpPr>
          <p:spPr bwMode="auto">
            <a:xfrm>
              <a:off x="4429124" y="5072074"/>
              <a:ext cx="64294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rot="5400000" flipH="1" flipV="1">
              <a:off x="4464049" y="5536421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3857620" y="5378607"/>
              <a:ext cx="714379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r>
                <a:rPr lang="en-US" altLang="zh-CN" sz="1800" b="1" u="none" dirty="0" smtClean="0">
                  <a:latin typeface="宋体" pitchFamily="2" charset="-122"/>
                </a:rPr>
                <a:t>VPN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rot="16200000" flipH="1">
              <a:off x="4679159" y="5536422"/>
              <a:ext cx="35719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4929190" y="5357826"/>
              <a:ext cx="64294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r>
                <a:rPr lang="en-US" altLang="zh-CN" sz="1800" b="1" u="none" dirty="0" smtClean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5286380" y="5927742"/>
              <a:ext cx="164307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5929322" y="5640405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</a:t>
              </a: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5929322" y="6000768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6929454" y="5072074"/>
              <a:ext cx="428628" cy="12858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2357422" y="5784868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0" name="直接箭头连接符 39"/>
            <p:cNvCxnSpPr>
              <a:stCxn id="39" idx="3"/>
            </p:cNvCxnSpPr>
            <p:nvPr/>
          </p:nvCxnSpPr>
          <p:spPr bwMode="auto">
            <a:xfrm>
              <a:off x="2947957" y="5928537"/>
              <a:ext cx="1266853" cy="7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3071802" y="5603892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2" name="直接箭头连接符 22"/>
            <p:cNvCxnSpPr>
              <a:endCxn id="39" idx="2"/>
            </p:cNvCxnSpPr>
            <p:nvPr/>
          </p:nvCxnSpPr>
          <p:spPr bwMode="auto">
            <a:xfrm rot="10800000">
              <a:off x="2652690" y="6072206"/>
              <a:ext cx="4276764" cy="2143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475882" y="5084291"/>
              <a:ext cx="87198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芯片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1" grpId="0"/>
      <p:bldP spid="97" grpId="0"/>
      <p:bldP spid="99" grpId="0"/>
      <p:bldP spid="131" grpId="0"/>
      <p:bldP spid="132" grpId="0"/>
      <p:bldP spid="4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Box 299"/>
          <p:cNvSpPr txBox="1">
            <a:spLocks noChangeArrowheads="1"/>
          </p:cNvSpPr>
          <p:nvPr/>
        </p:nvSpPr>
        <p:spPr bwMode="auto">
          <a:xfrm>
            <a:off x="179388" y="5991671"/>
            <a:ext cx="532871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3-4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P139—34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35(</a:t>
            </a:r>
            <a:r>
              <a:rPr lang="zh-CN" altLang="en-US" b="1" u="none" dirty="0" smtClean="0">
                <a:latin typeface="宋体" pitchFamily="2" charset="-122"/>
              </a:rPr>
              <a:t>选做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101</a:t>
            </a:fld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2195736" y="1187698"/>
            <a:ext cx="1592177" cy="1493514"/>
          </a:xfrm>
          <a:prstGeom prst="bentConnector4">
            <a:avLst>
              <a:gd name="adj1" fmla="val 27117"/>
              <a:gd name="adj2" fmla="val 11530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4" name="组合 133"/>
          <p:cNvGrpSpPr/>
          <p:nvPr/>
        </p:nvGrpSpPr>
        <p:grpSpPr>
          <a:xfrm>
            <a:off x="251520" y="1052736"/>
            <a:ext cx="2160588" cy="4823271"/>
            <a:chOff x="395536" y="981993"/>
            <a:chExt cx="2160588" cy="4823271"/>
          </a:xfrm>
        </p:grpSpPr>
        <p:sp>
          <p:nvSpPr>
            <p:cNvPr id="4" name="Text Box 104"/>
            <p:cNvSpPr txBox="1">
              <a:spLocks noChangeArrowheads="1"/>
            </p:cNvSpPr>
            <p:nvPr/>
          </p:nvSpPr>
          <p:spPr bwMode="auto">
            <a:xfrm>
              <a:off x="611560" y="1597178"/>
              <a:ext cx="1728192" cy="6076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查</a:t>
              </a:r>
              <a:r>
                <a:rPr lang="en-US" altLang="zh-CN" sz="1800" b="1" u="none" dirty="0" smtClean="0">
                  <a:latin typeface="宋体" pitchFamily="2" charset="-122"/>
                </a:rPr>
                <a:t>TLB)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" name="AutoShape 105"/>
            <p:cNvSpPr>
              <a:spLocks noChangeArrowheads="1"/>
            </p:cNvSpPr>
            <p:nvPr/>
          </p:nvSpPr>
          <p:spPr bwMode="auto">
            <a:xfrm>
              <a:off x="611560" y="2452719"/>
              <a:ext cx="1728192" cy="328209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sp>
          <p:nvSpPr>
            <p:cNvPr id="6" name="AutoShape 112"/>
            <p:cNvSpPr>
              <a:spLocks noChangeArrowheads="1"/>
            </p:cNvSpPr>
            <p:nvPr/>
          </p:nvSpPr>
          <p:spPr bwMode="auto">
            <a:xfrm>
              <a:off x="395536" y="981993"/>
              <a:ext cx="2160240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接收虚地址</a:t>
              </a:r>
              <a:r>
                <a:rPr lang="en-US" altLang="zh-CN" sz="1800" b="1" u="none" dirty="0" smtClean="0">
                  <a:latin typeface="宋体" pitchFamily="2" charset="-122"/>
                </a:rPr>
                <a:t>(VP=j)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" name="AutoShape 116"/>
            <p:cNvSpPr>
              <a:spLocks noChangeArrowheads="1"/>
            </p:cNvSpPr>
            <p:nvPr/>
          </p:nvSpPr>
          <p:spPr bwMode="auto">
            <a:xfrm>
              <a:off x="395536" y="5446489"/>
              <a:ext cx="2160588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通知</a:t>
              </a:r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" name="Text Box 118"/>
            <p:cNvSpPr txBox="1">
              <a:spLocks noChangeArrowheads="1"/>
            </p:cNvSpPr>
            <p:nvPr/>
          </p:nvSpPr>
          <p:spPr bwMode="auto">
            <a:xfrm>
              <a:off x="475746" y="4869160"/>
              <a:ext cx="2008021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en-US" altLang="zh-CN" sz="1800" b="1" u="none" dirty="0" smtClean="0">
                  <a:latin typeface="宋体" pitchFamily="2" charset="-122"/>
                </a:rPr>
                <a:t>/Cache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 bwMode="auto">
            <a:xfrm>
              <a:off x="1475656" y="2204864"/>
              <a:ext cx="0" cy="2478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62"/>
            <p:cNvCxnSpPr>
              <a:stCxn id="5" idx="2"/>
              <a:endCxn id="8" idx="0"/>
            </p:cNvCxnSpPr>
            <p:nvPr/>
          </p:nvCxnSpPr>
          <p:spPr bwMode="auto">
            <a:xfrm>
              <a:off x="1475656" y="2780928"/>
              <a:ext cx="410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8" idx="2"/>
            </p:cNvCxnSpPr>
            <p:nvPr/>
          </p:nvCxnSpPr>
          <p:spPr bwMode="auto">
            <a:xfrm flipH="1">
              <a:off x="1475656" y="5229523"/>
              <a:ext cx="4101" cy="2169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endCxn id="4" idx="0"/>
            </p:cNvCxnSpPr>
            <p:nvPr/>
          </p:nvCxnSpPr>
          <p:spPr bwMode="auto">
            <a:xfrm flipH="1">
              <a:off x="1475656" y="1339503"/>
              <a:ext cx="2050" cy="2576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117"/>
            <p:cNvSpPr txBox="1">
              <a:spLocks noChangeArrowheads="1"/>
            </p:cNvSpPr>
            <p:nvPr/>
          </p:nvSpPr>
          <p:spPr bwMode="auto">
            <a:xfrm>
              <a:off x="1259186" y="2780928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9" name="Text Box 117"/>
            <p:cNvSpPr txBox="1">
              <a:spLocks noChangeArrowheads="1"/>
            </p:cNvSpPr>
            <p:nvPr/>
          </p:nvSpPr>
          <p:spPr bwMode="auto">
            <a:xfrm>
              <a:off x="2339752" y="2366466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cxnSp>
        <p:nvCxnSpPr>
          <p:cNvPr id="44" name="直接箭头连接符 75"/>
          <p:cNvCxnSpPr/>
          <p:nvPr/>
        </p:nvCxnSpPr>
        <p:spPr bwMode="auto">
          <a:xfrm rot="5400000" flipH="1">
            <a:off x="1586664" y="3228999"/>
            <a:ext cx="1947708" cy="2449554"/>
          </a:xfrm>
          <a:prstGeom prst="bentConnector4">
            <a:avLst>
              <a:gd name="adj1" fmla="val -24678"/>
              <a:gd name="adj2" fmla="val 4732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310"/>
          <p:cNvCxnSpPr/>
          <p:nvPr/>
        </p:nvCxnSpPr>
        <p:spPr bwMode="auto">
          <a:xfrm rot="10800000" flipV="1">
            <a:off x="1331643" y="825033"/>
            <a:ext cx="7632971" cy="225995"/>
          </a:xfrm>
          <a:prstGeom prst="bentConnector3">
            <a:avLst>
              <a:gd name="adj1" fmla="val 10004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8" name="组合 157"/>
          <p:cNvGrpSpPr/>
          <p:nvPr/>
        </p:nvGrpSpPr>
        <p:grpSpPr>
          <a:xfrm>
            <a:off x="2771800" y="1052736"/>
            <a:ext cx="2304256" cy="4752528"/>
            <a:chOff x="2915816" y="980728"/>
            <a:chExt cx="2304256" cy="4752528"/>
          </a:xfrm>
        </p:grpSpPr>
        <p:sp>
          <p:nvSpPr>
            <p:cNvPr id="46" name="Text Box 128"/>
            <p:cNvSpPr txBox="1">
              <a:spLocks noChangeArrowheads="1"/>
            </p:cNvSpPr>
            <p:nvPr/>
          </p:nvSpPr>
          <p:spPr bwMode="auto">
            <a:xfrm>
              <a:off x="4139952" y="5445224"/>
              <a:ext cx="946949" cy="25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缺失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2915816" y="980728"/>
              <a:ext cx="2304256" cy="47525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4"/>
            <p:cNvSpPr txBox="1">
              <a:spLocks noChangeArrowheads="1"/>
            </p:cNvSpPr>
            <p:nvPr/>
          </p:nvSpPr>
          <p:spPr bwMode="auto">
            <a:xfrm>
              <a:off x="3059832" y="1124744"/>
              <a:ext cx="1744194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查页表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" name="AutoShape 105"/>
            <p:cNvSpPr>
              <a:spLocks noChangeArrowheads="1"/>
            </p:cNvSpPr>
            <p:nvPr/>
          </p:nvSpPr>
          <p:spPr bwMode="auto">
            <a:xfrm>
              <a:off x="3058316" y="1934025"/>
              <a:ext cx="1741991" cy="32305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cxnSp>
          <p:nvCxnSpPr>
            <p:cNvPr id="13" name="直接箭头连接符 12"/>
            <p:cNvCxnSpPr>
              <a:stCxn id="10" idx="2"/>
              <a:endCxn id="12" idx="0"/>
            </p:cNvCxnSpPr>
            <p:nvPr/>
          </p:nvCxnSpPr>
          <p:spPr bwMode="auto">
            <a:xfrm flipH="1">
              <a:off x="3929312" y="1700808"/>
              <a:ext cx="2617" cy="233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12" idx="2"/>
              <a:endCxn id="30" idx="0"/>
            </p:cNvCxnSpPr>
            <p:nvPr/>
          </p:nvCxnSpPr>
          <p:spPr bwMode="auto">
            <a:xfrm>
              <a:off x="3929312" y="2257081"/>
              <a:ext cx="5462" cy="232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 Box 117"/>
            <p:cNvSpPr txBox="1">
              <a:spLocks noChangeArrowheads="1"/>
            </p:cNvSpPr>
            <p:nvPr/>
          </p:nvSpPr>
          <p:spPr bwMode="auto">
            <a:xfrm>
              <a:off x="3707904" y="225669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29" name="Text Box 92"/>
            <p:cNvSpPr txBox="1">
              <a:spLocks noChangeArrowheads="1"/>
            </p:cNvSpPr>
            <p:nvPr/>
          </p:nvSpPr>
          <p:spPr bwMode="auto">
            <a:xfrm>
              <a:off x="3058316" y="5009683"/>
              <a:ext cx="1741990" cy="36353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产生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AutoShape 114"/>
            <p:cNvSpPr>
              <a:spLocks noChangeArrowheads="1"/>
            </p:cNvSpPr>
            <p:nvPr/>
          </p:nvSpPr>
          <p:spPr bwMode="auto">
            <a:xfrm>
              <a:off x="2987824" y="2489401"/>
              <a:ext cx="1893900" cy="355604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 smtClean="0">
                  <a:latin typeface="宋体" pitchFamily="2" charset="-122"/>
                </a:rPr>
                <a:t>空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" name="Text Box 117"/>
            <p:cNvSpPr txBox="1">
              <a:spLocks noChangeArrowheads="1"/>
            </p:cNvSpPr>
            <p:nvPr/>
          </p:nvSpPr>
          <p:spPr bwMode="auto">
            <a:xfrm>
              <a:off x="4838709" y="2438174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706328" y="2831201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Text Box 124"/>
            <p:cNvSpPr txBox="1">
              <a:spLocks noChangeArrowheads="1"/>
            </p:cNvSpPr>
            <p:nvPr/>
          </p:nvSpPr>
          <p:spPr bwMode="auto">
            <a:xfrm>
              <a:off x="3058317" y="3140646"/>
              <a:ext cx="1752914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牺牲条目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4" name="直接箭头连接符 75"/>
            <p:cNvCxnSpPr>
              <a:stCxn id="30" idx="3"/>
            </p:cNvCxnSpPr>
            <p:nvPr/>
          </p:nvCxnSpPr>
          <p:spPr bwMode="auto">
            <a:xfrm flipH="1">
              <a:off x="3934775" y="2667203"/>
              <a:ext cx="946949" cy="2207744"/>
            </a:xfrm>
            <a:prstGeom prst="bentConnector4">
              <a:avLst>
                <a:gd name="adj1" fmla="val -24141"/>
                <a:gd name="adj2" fmla="val 1000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>
              <a:stCxn id="33" idx="2"/>
              <a:endCxn id="38" idx="0"/>
            </p:cNvCxnSpPr>
            <p:nvPr/>
          </p:nvCxnSpPr>
          <p:spPr bwMode="auto">
            <a:xfrm>
              <a:off x="3934774" y="35010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81"/>
            <p:cNvCxnSpPr>
              <a:stCxn id="37" idx="2"/>
              <a:endCxn id="29" idx="0"/>
            </p:cNvCxnSpPr>
            <p:nvPr/>
          </p:nvCxnSpPr>
          <p:spPr bwMode="auto">
            <a:xfrm flipH="1">
              <a:off x="3929311" y="4725466"/>
              <a:ext cx="1" cy="284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3058317" y="4365104"/>
              <a:ext cx="1741989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页表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8" name="AutoShape 114"/>
            <p:cNvSpPr>
              <a:spLocks noChangeArrowheads="1"/>
            </p:cNvSpPr>
            <p:nvPr/>
          </p:nvSpPr>
          <p:spPr bwMode="auto">
            <a:xfrm>
              <a:off x="2987825" y="3717032"/>
              <a:ext cx="1893900" cy="372262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需</a:t>
              </a:r>
              <a:r>
                <a:rPr lang="zh-CN" altLang="en-US" sz="1800" b="1" u="none" dirty="0" smtClean="0">
                  <a:latin typeface="宋体" pitchFamily="2" charset="-122"/>
                </a:rPr>
                <a:t>写回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9" name="直接箭头连接符 38"/>
            <p:cNvCxnSpPr>
              <a:stCxn id="38" idx="2"/>
              <a:endCxn id="37" idx="0"/>
            </p:cNvCxnSpPr>
            <p:nvPr/>
          </p:nvCxnSpPr>
          <p:spPr bwMode="auto">
            <a:xfrm flipH="1">
              <a:off x="3929312" y="4089294"/>
              <a:ext cx="5463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0" idx="2"/>
              <a:endCxn id="33" idx="0"/>
            </p:cNvCxnSpPr>
            <p:nvPr/>
          </p:nvCxnSpPr>
          <p:spPr bwMode="auto">
            <a:xfrm>
              <a:off x="3934774" y="2845005"/>
              <a:ext cx="0" cy="2956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8" idx="3"/>
            </p:cNvCxnSpPr>
            <p:nvPr/>
          </p:nvCxnSpPr>
          <p:spPr bwMode="auto">
            <a:xfrm>
              <a:off x="4881725" y="3903163"/>
              <a:ext cx="2450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121"/>
            <p:cNvSpPr txBox="1">
              <a:spLocks noChangeArrowheads="1"/>
            </p:cNvSpPr>
            <p:nvPr/>
          </p:nvSpPr>
          <p:spPr bwMode="auto">
            <a:xfrm>
              <a:off x="4838833" y="3665805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3" name="Text Box 117"/>
            <p:cNvSpPr txBox="1">
              <a:spLocks noChangeArrowheads="1"/>
            </p:cNvSpPr>
            <p:nvPr/>
          </p:nvSpPr>
          <p:spPr bwMode="auto">
            <a:xfrm>
              <a:off x="3716050" y="4104680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1"/>
            <p:cNvSpPr txBox="1">
              <a:spLocks noChangeArrowheads="1"/>
            </p:cNvSpPr>
            <p:nvPr/>
          </p:nvSpPr>
          <p:spPr bwMode="auto">
            <a:xfrm>
              <a:off x="4788024" y="184482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35" name="Text Box 260"/>
          <p:cNvSpPr txBox="1">
            <a:spLocks noChangeArrowheads="1"/>
          </p:cNvSpPr>
          <p:nvPr/>
        </p:nvSpPr>
        <p:spPr bwMode="auto">
          <a:xfrm>
            <a:off x="179388" y="27418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页式虚拟存储器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工作过程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4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5508104" y="825035"/>
            <a:ext cx="3456511" cy="5340269"/>
            <a:chOff x="5508104" y="825035"/>
            <a:chExt cx="3456511" cy="5340269"/>
          </a:xfrm>
        </p:grpSpPr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5508104" y="1052736"/>
              <a:ext cx="3384376" cy="511256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92"/>
            <p:cNvSpPr txBox="1">
              <a:spLocks noChangeArrowheads="1"/>
            </p:cNvSpPr>
            <p:nvPr/>
          </p:nvSpPr>
          <p:spPr bwMode="auto">
            <a:xfrm>
              <a:off x="5653636" y="5153699"/>
              <a:ext cx="2304255" cy="3635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装入</a:t>
              </a:r>
              <a:r>
                <a:rPr lang="zh-CN" altLang="en-US" sz="1800" b="1" u="none" dirty="0" smtClean="0">
                  <a:latin typeface="宋体" pitchFamily="2" charset="-122"/>
                </a:rPr>
                <a:t>目标页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到页框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13" name="Text Box 95"/>
            <p:cNvSpPr txBox="1">
              <a:spLocks noChangeArrowheads="1"/>
            </p:cNvSpPr>
            <p:nvPr/>
          </p:nvSpPr>
          <p:spPr bwMode="auto">
            <a:xfrm>
              <a:off x="5655150" y="1178513"/>
              <a:ext cx="1725161" cy="5943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</a:t>
              </a:r>
              <a:r>
                <a:rPr lang="zh-CN" altLang="en-US" sz="1800" b="1" u="none" dirty="0">
                  <a:latin typeface="宋体" pitchFamily="2" charset="-122"/>
                </a:rPr>
                <a:t>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辅存地址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spc="-100" dirty="0" smtClean="0">
                  <a:latin typeface="宋体" pitchFamily="2" charset="-122"/>
                </a:rPr>
                <a:t>(</a:t>
              </a:r>
              <a:r>
                <a:rPr lang="zh-CN" altLang="en-US" sz="1800" b="1" u="none" spc="-100" dirty="0" smtClean="0">
                  <a:latin typeface="宋体" pitchFamily="2" charset="-122"/>
                </a:rPr>
                <a:t>查外页表</a:t>
              </a:r>
              <a:r>
                <a:rPr lang="en-US" altLang="zh-CN" sz="1800" b="1" u="none" spc="-100" dirty="0" smtClean="0">
                  <a:latin typeface="宋体" pitchFamily="2" charset="-122"/>
                </a:rPr>
                <a:t>)</a:t>
              </a:r>
              <a:endParaRPr lang="zh-CN" altLang="en-US" sz="1800" b="1" u="none" spc="-100" dirty="0">
                <a:latin typeface="宋体" pitchFamily="2" charset="-122"/>
              </a:endParaRPr>
            </a:p>
          </p:txBody>
        </p:sp>
        <p:sp>
          <p:nvSpPr>
            <p:cNvPr id="114" name="AutoShape 105"/>
            <p:cNvSpPr>
              <a:spLocks noChangeArrowheads="1"/>
            </p:cNvSpPr>
            <p:nvPr/>
          </p:nvSpPr>
          <p:spPr bwMode="auto">
            <a:xfrm>
              <a:off x="5940151" y="1988840"/>
              <a:ext cx="1152129" cy="33986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cxnSp>
          <p:nvCxnSpPr>
            <p:cNvPr id="115" name="直接箭头连接符 114"/>
            <p:cNvCxnSpPr>
              <a:stCxn id="113" idx="2"/>
              <a:endCxn id="114" idx="0"/>
            </p:cNvCxnSpPr>
            <p:nvPr/>
          </p:nvCxnSpPr>
          <p:spPr bwMode="auto">
            <a:xfrm flipH="1">
              <a:off x="6516216" y="1772817"/>
              <a:ext cx="1515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>
              <a:stCxn id="114" idx="2"/>
              <a:endCxn id="117" idx="0"/>
            </p:cNvCxnSpPr>
            <p:nvPr/>
          </p:nvCxnSpPr>
          <p:spPr bwMode="auto">
            <a:xfrm>
              <a:off x="6516216" y="2328700"/>
              <a:ext cx="1516" cy="3082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AutoShape 114"/>
            <p:cNvSpPr>
              <a:spLocks noChangeArrowheads="1"/>
            </p:cNvSpPr>
            <p:nvPr/>
          </p:nvSpPr>
          <p:spPr bwMode="auto">
            <a:xfrm>
              <a:off x="5655150" y="2636912"/>
              <a:ext cx="1725164" cy="355604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 smtClean="0">
                  <a:latin typeface="宋体" pitchFamily="2" charset="-122"/>
                </a:rPr>
                <a:t>空页框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8" name="Text Box 117"/>
            <p:cNvSpPr txBox="1">
              <a:spLocks noChangeArrowheads="1"/>
            </p:cNvSpPr>
            <p:nvPr/>
          </p:nvSpPr>
          <p:spPr bwMode="auto">
            <a:xfrm>
              <a:off x="6301707" y="2978712"/>
              <a:ext cx="214314" cy="234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9" name="Text Box 121"/>
            <p:cNvSpPr txBox="1">
              <a:spLocks noChangeArrowheads="1"/>
            </p:cNvSpPr>
            <p:nvPr/>
          </p:nvSpPr>
          <p:spPr bwMode="auto">
            <a:xfrm>
              <a:off x="7380312" y="2593479"/>
              <a:ext cx="143892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0" name="Text Box 124"/>
            <p:cNvSpPr txBox="1">
              <a:spLocks noChangeArrowheads="1"/>
            </p:cNvSpPr>
            <p:nvPr/>
          </p:nvSpPr>
          <p:spPr bwMode="auto">
            <a:xfrm>
              <a:off x="5653634" y="3284662"/>
              <a:ext cx="1728192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牺牲页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1" name="Text Box 128"/>
            <p:cNvSpPr txBox="1">
              <a:spLocks noChangeArrowheads="1"/>
            </p:cNvSpPr>
            <p:nvPr/>
          </p:nvSpPr>
          <p:spPr bwMode="auto">
            <a:xfrm>
              <a:off x="8244408" y="4221212"/>
              <a:ext cx="432048" cy="17280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缺页处理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软件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2" name="直接箭头连接符 75"/>
            <p:cNvCxnSpPr>
              <a:stCxn id="117" idx="3"/>
            </p:cNvCxnSpPr>
            <p:nvPr/>
          </p:nvCxnSpPr>
          <p:spPr bwMode="auto">
            <a:xfrm flipH="1">
              <a:off x="6517792" y="2814714"/>
              <a:ext cx="862522" cy="2149538"/>
            </a:xfrm>
            <a:prstGeom prst="bentConnector4">
              <a:avLst>
                <a:gd name="adj1" fmla="val -32026"/>
                <a:gd name="adj2" fmla="val 10022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>
              <a:stCxn id="120" idx="2"/>
              <a:endCxn id="126" idx="0"/>
            </p:cNvCxnSpPr>
            <p:nvPr/>
          </p:nvCxnSpPr>
          <p:spPr bwMode="auto">
            <a:xfrm>
              <a:off x="6517730" y="3645024"/>
              <a:ext cx="75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81"/>
            <p:cNvCxnSpPr/>
            <p:nvPr/>
          </p:nvCxnSpPr>
          <p:spPr bwMode="auto">
            <a:xfrm>
              <a:off x="6516216" y="4869160"/>
              <a:ext cx="0" cy="26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 Box 126"/>
            <p:cNvSpPr txBox="1">
              <a:spLocks noChangeArrowheads="1"/>
            </p:cNvSpPr>
            <p:nvPr/>
          </p:nvSpPr>
          <p:spPr bwMode="auto">
            <a:xfrm>
              <a:off x="5653634" y="4509120"/>
              <a:ext cx="1728192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页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交换区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6" name="AutoShape 114"/>
            <p:cNvSpPr>
              <a:spLocks noChangeArrowheads="1"/>
            </p:cNvSpPr>
            <p:nvPr/>
          </p:nvSpPr>
          <p:spPr bwMode="auto">
            <a:xfrm>
              <a:off x="5655150" y="3861048"/>
              <a:ext cx="1726676" cy="372262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页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 smtClean="0">
                  <a:latin typeface="宋体" pitchFamily="2" charset="-122"/>
                </a:rPr>
                <a:t>写过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7" name="直接箭头连接符 126"/>
            <p:cNvCxnSpPr>
              <a:stCxn id="126" idx="2"/>
              <a:endCxn id="125" idx="0"/>
            </p:cNvCxnSpPr>
            <p:nvPr/>
          </p:nvCxnSpPr>
          <p:spPr bwMode="auto">
            <a:xfrm flipH="1">
              <a:off x="6517730" y="4233310"/>
              <a:ext cx="758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直接箭头连接符 127"/>
            <p:cNvCxnSpPr>
              <a:stCxn id="117" idx="2"/>
              <a:endCxn id="120" idx="0"/>
            </p:cNvCxnSpPr>
            <p:nvPr/>
          </p:nvCxnSpPr>
          <p:spPr bwMode="auto">
            <a:xfrm flipH="1">
              <a:off x="6517730" y="2992516"/>
              <a:ext cx="2" cy="292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直接箭头连接符 128"/>
            <p:cNvCxnSpPr>
              <a:stCxn id="126" idx="3"/>
            </p:cNvCxnSpPr>
            <p:nvPr/>
          </p:nvCxnSpPr>
          <p:spPr bwMode="auto">
            <a:xfrm>
              <a:off x="7381826" y="4047179"/>
              <a:ext cx="286520" cy="57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2" name="Text Box 117"/>
            <p:cNvSpPr txBox="1">
              <a:spLocks noChangeArrowheads="1"/>
            </p:cNvSpPr>
            <p:nvPr/>
          </p:nvSpPr>
          <p:spPr bwMode="auto">
            <a:xfrm>
              <a:off x="6301707" y="2316343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6" name="Text Box 121"/>
            <p:cNvSpPr txBox="1">
              <a:spLocks noChangeArrowheads="1"/>
            </p:cNvSpPr>
            <p:nvPr/>
          </p:nvSpPr>
          <p:spPr bwMode="auto">
            <a:xfrm>
              <a:off x="7092280" y="1916832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7" name="Text Box 121"/>
            <p:cNvSpPr txBox="1">
              <a:spLocks noChangeArrowheads="1"/>
            </p:cNvSpPr>
            <p:nvPr/>
          </p:nvSpPr>
          <p:spPr bwMode="auto">
            <a:xfrm>
              <a:off x="7381826" y="3806693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8" name="Text Box 117"/>
            <p:cNvSpPr txBox="1">
              <a:spLocks noChangeArrowheads="1"/>
            </p:cNvSpPr>
            <p:nvPr/>
          </p:nvSpPr>
          <p:spPr bwMode="auto">
            <a:xfrm>
              <a:off x="6301707" y="422121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9" name="Text Box 118"/>
            <p:cNvSpPr txBox="1">
              <a:spLocks noChangeArrowheads="1"/>
            </p:cNvSpPr>
            <p:nvPr/>
          </p:nvSpPr>
          <p:spPr bwMode="auto">
            <a:xfrm>
              <a:off x="5653636" y="5732933"/>
              <a:ext cx="2304255" cy="36036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修改</a:t>
              </a:r>
              <a:r>
                <a:rPr lang="zh-CN" altLang="en-US" sz="1800" b="1" u="none" dirty="0" smtClean="0">
                  <a:latin typeface="宋体" pitchFamily="2" charset="-122"/>
                </a:rPr>
                <a:t>页表项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第</a:t>
              </a:r>
              <a:r>
                <a:rPr lang="en-US" altLang="zh-CN" sz="1800" b="1" u="none" dirty="0" smtClean="0">
                  <a:latin typeface="宋体" pitchFamily="2" charset="-122"/>
                </a:rPr>
                <a:t>j</a:t>
              </a: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 bwMode="auto">
            <a:xfrm>
              <a:off x="6516216" y="551723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310"/>
            <p:cNvCxnSpPr/>
            <p:nvPr/>
          </p:nvCxnSpPr>
          <p:spPr bwMode="auto">
            <a:xfrm rot="5400000" flipH="1" flipV="1">
              <a:off x="5106285" y="2234967"/>
              <a:ext cx="5268262" cy="2448398"/>
            </a:xfrm>
            <a:prstGeom prst="bentConnector3">
              <a:avLst>
                <a:gd name="adj1" fmla="val -38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0" name="组合 59"/>
          <p:cNvGrpSpPr/>
          <p:nvPr/>
        </p:nvGrpSpPr>
        <p:grpSpPr>
          <a:xfrm>
            <a:off x="6518488" y="1178514"/>
            <a:ext cx="2301984" cy="2466510"/>
            <a:chOff x="6518488" y="1178514"/>
            <a:chExt cx="2301984" cy="2466510"/>
          </a:xfrm>
        </p:grpSpPr>
        <p:sp>
          <p:nvSpPr>
            <p:cNvPr id="149" name="Text Box 517"/>
            <p:cNvSpPr txBox="1">
              <a:spLocks noChangeArrowheads="1"/>
            </p:cNvSpPr>
            <p:nvPr/>
          </p:nvSpPr>
          <p:spPr bwMode="auto">
            <a:xfrm>
              <a:off x="7668346" y="1394537"/>
              <a:ext cx="1152126" cy="59430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虚存</a:t>
              </a:r>
              <a:r>
                <a:rPr lang="en-US" altLang="zh-CN" sz="1800" b="1" u="none" dirty="0" smtClean="0"/>
                <a:t>-</a:t>
              </a:r>
              <a:r>
                <a:rPr lang="zh-CN" altLang="en-US" sz="1800" b="1" u="none" dirty="0" smtClean="0"/>
                <a:t>文件地址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变换</a:t>
              </a:r>
              <a:endParaRPr lang="zh-CN" altLang="en-US" sz="1800" b="1" u="none" dirty="0">
                <a:solidFill>
                  <a:srgbClr val="FF3399"/>
                </a:solidFill>
              </a:endParaRPr>
            </a:p>
          </p:txBody>
        </p:sp>
        <p:cxnSp>
          <p:nvCxnSpPr>
            <p:cNvPr id="150" name="直接箭头连接符 49"/>
            <p:cNvCxnSpPr/>
            <p:nvPr/>
          </p:nvCxnSpPr>
          <p:spPr bwMode="auto">
            <a:xfrm flipV="1">
              <a:off x="7092280" y="1178514"/>
              <a:ext cx="433562" cy="98025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1" name="AutoShape 105"/>
            <p:cNvSpPr>
              <a:spLocks noChangeArrowheads="1"/>
            </p:cNvSpPr>
            <p:nvPr/>
          </p:nvSpPr>
          <p:spPr bwMode="auto">
            <a:xfrm>
              <a:off x="7741742" y="2316343"/>
              <a:ext cx="1006722" cy="37239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/>
                <a:t>成功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?</a:t>
              </a:r>
              <a:endParaRPr lang="zh-CN" altLang="en-US" b="1" u="none" dirty="0">
                <a:latin typeface="+mn-ea"/>
                <a:ea typeface="+mn-ea"/>
              </a:endParaRPr>
            </a:p>
          </p:txBody>
        </p:sp>
        <p:cxnSp>
          <p:nvCxnSpPr>
            <p:cNvPr id="152" name="直接箭头连接符 151"/>
            <p:cNvCxnSpPr>
              <a:stCxn id="149" idx="2"/>
              <a:endCxn id="151" idx="0"/>
            </p:cNvCxnSpPr>
            <p:nvPr/>
          </p:nvCxnSpPr>
          <p:spPr bwMode="auto">
            <a:xfrm>
              <a:off x="8244409" y="1988840"/>
              <a:ext cx="694" cy="327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H="1">
              <a:off x="6518488" y="2492896"/>
              <a:ext cx="12218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>
              <a:stCxn id="151" idx="2"/>
              <a:endCxn id="160" idx="0"/>
            </p:cNvCxnSpPr>
            <p:nvPr/>
          </p:nvCxnSpPr>
          <p:spPr bwMode="auto">
            <a:xfrm flipH="1">
              <a:off x="8244803" y="2688740"/>
              <a:ext cx="300" cy="3348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6" name="Text Box 121"/>
            <p:cNvSpPr txBox="1">
              <a:spLocks noChangeArrowheads="1"/>
            </p:cNvSpPr>
            <p:nvPr/>
          </p:nvSpPr>
          <p:spPr bwMode="auto">
            <a:xfrm>
              <a:off x="8028384" y="262666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57" name="直接箭头连接符 62"/>
            <p:cNvCxnSpPr>
              <a:endCxn id="149" idx="0"/>
            </p:cNvCxnSpPr>
            <p:nvPr/>
          </p:nvCxnSpPr>
          <p:spPr bwMode="auto">
            <a:xfrm>
              <a:off x="7525086" y="1196752"/>
              <a:ext cx="719323" cy="19778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9" name="Text Box 121"/>
            <p:cNvSpPr txBox="1">
              <a:spLocks noChangeArrowheads="1"/>
            </p:cNvSpPr>
            <p:nvPr/>
          </p:nvSpPr>
          <p:spPr bwMode="auto">
            <a:xfrm>
              <a:off x="7524452" y="226662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60" name="Text Box 517"/>
            <p:cNvSpPr txBox="1">
              <a:spLocks noChangeArrowheads="1"/>
            </p:cNvSpPr>
            <p:nvPr/>
          </p:nvSpPr>
          <p:spPr bwMode="auto">
            <a:xfrm>
              <a:off x="7957165" y="3023593"/>
              <a:ext cx="575275" cy="62143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系统异常</a:t>
              </a:r>
              <a:endParaRPr lang="zh-CN" altLang="en-US" sz="1800" b="1" u="none" dirty="0"/>
            </a:p>
          </p:txBody>
        </p:sp>
      </p:grpSp>
      <p:cxnSp>
        <p:nvCxnSpPr>
          <p:cNvPr id="109" name="直接箭头连接符 176"/>
          <p:cNvCxnSpPr/>
          <p:nvPr/>
        </p:nvCxnSpPr>
        <p:spPr bwMode="auto">
          <a:xfrm flipV="1">
            <a:off x="4644008" y="1178513"/>
            <a:ext cx="1861441" cy="1002667"/>
          </a:xfrm>
          <a:prstGeom prst="bentConnector4">
            <a:avLst>
              <a:gd name="adj1" fmla="val 28724"/>
              <a:gd name="adj2" fmla="val 122799"/>
            </a:avLst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80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426-54D0-44A1-9577-C8C33015F96A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组成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75558" name="Text Box 102"/>
          <p:cNvSpPr txBox="1">
            <a:spLocks noChangeArrowheads="1"/>
          </p:cNvSpPr>
          <p:nvPr/>
        </p:nvSpPr>
        <p:spPr bwMode="auto">
          <a:xfrm>
            <a:off x="179388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存储芯片基本组成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有存储矩阵、</a:t>
            </a:r>
            <a:r>
              <a:rPr lang="zh-CN" altLang="en-US" b="1" u="none" dirty="0">
                <a:latin typeface="宋体" pitchFamily="2" charset="-122"/>
              </a:rPr>
              <a:t>地址译码器、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门、读写电路、控制电路等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75630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1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3" name="AutoShape 17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43" name="Text Box 187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存储矩阵：</a:t>
            </a:r>
            <a:r>
              <a:rPr lang="zh-CN" altLang="en-US" b="1" u="none" dirty="0" smtClean="0">
                <a:latin typeface="宋体" pitchFamily="2" charset="-122"/>
              </a:rPr>
              <a:t>由所有存储单元组成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排列方式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一维、二维，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常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正方形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连线最短、信号</a:t>
            </a:r>
            <a:r>
              <a:rPr lang="zh-CN" altLang="en-US" sz="1800" b="1" u="none" dirty="0">
                <a:latin typeface="宋体" pitchFamily="2" charset="-122"/>
              </a:rPr>
              <a:t>延迟</a:t>
            </a:r>
            <a:r>
              <a:rPr lang="zh-CN" altLang="en-US" sz="1800" b="1" u="none" dirty="0" smtClean="0">
                <a:latin typeface="宋体" pitchFamily="2" charset="-122"/>
              </a:rPr>
              <a:t>最小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译码要求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与排列方式相对应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2125" y="1843879"/>
            <a:ext cx="4970115" cy="2809257"/>
            <a:chOff x="1762125" y="1773410"/>
            <a:chExt cx="4970115" cy="2809257"/>
          </a:xfrm>
        </p:grpSpPr>
        <p:sp>
          <p:nvSpPr>
            <p:cNvPr id="275560" name="Text Box 104"/>
            <p:cNvSpPr txBox="1">
              <a:spLocks noChangeArrowheads="1"/>
            </p:cNvSpPr>
            <p:nvPr/>
          </p:nvSpPr>
          <p:spPr bwMode="auto">
            <a:xfrm>
              <a:off x="3060775" y="1946448"/>
              <a:ext cx="360362" cy="1081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61" name="Text Box 105"/>
            <p:cNvSpPr txBox="1">
              <a:spLocks noChangeArrowheads="1"/>
            </p:cNvSpPr>
            <p:nvPr/>
          </p:nvSpPr>
          <p:spPr bwMode="auto">
            <a:xfrm>
              <a:off x="5220940" y="1873423"/>
              <a:ext cx="1438275" cy="11541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64×64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存储</a:t>
              </a:r>
              <a:r>
                <a:rPr lang="zh-CN" altLang="en-US" sz="2000" b="1" u="none" dirty="0">
                  <a:latin typeface="宋体" pitchFamily="2" charset="-122"/>
                </a:rPr>
                <a:t>矩阵</a:t>
              </a:r>
            </a:p>
          </p:txBody>
        </p:sp>
        <p:sp>
          <p:nvSpPr>
            <p:cNvPr id="275562" name="Text Box 106"/>
            <p:cNvSpPr txBox="1">
              <a:spLocks noChangeArrowheads="1"/>
            </p:cNvSpPr>
            <p:nvPr/>
          </p:nvSpPr>
          <p:spPr bwMode="auto">
            <a:xfrm>
              <a:off x="5363022" y="3243435"/>
              <a:ext cx="1152028" cy="2571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 smtClean="0">
                  <a:latin typeface="宋体" pitchFamily="2" charset="-122"/>
                </a:rPr>
                <a:t>门</a:t>
              </a:r>
              <a:endParaRPr lang="zh-CN" altLang="en-US" sz="1800" b="1" u="none" dirty="0"/>
            </a:p>
          </p:txBody>
        </p:sp>
        <p:sp>
          <p:nvSpPr>
            <p:cNvPr id="275563" name="Text Box 107"/>
            <p:cNvSpPr txBox="1">
              <a:spLocks noChangeArrowheads="1"/>
            </p:cNvSpPr>
            <p:nvPr/>
          </p:nvSpPr>
          <p:spPr bwMode="auto">
            <a:xfrm>
              <a:off x="4426818" y="4280595"/>
              <a:ext cx="9366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WE</a:t>
              </a:r>
            </a:p>
          </p:txBody>
        </p:sp>
        <p:sp>
          <p:nvSpPr>
            <p:cNvPr id="275564" name="Text Box 108"/>
            <p:cNvSpPr txBox="1">
              <a:spLocks noChangeArrowheads="1"/>
            </p:cNvSpPr>
            <p:nvPr/>
          </p:nvSpPr>
          <p:spPr bwMode="auto">
            <a:xfrm>
              <a:off x="5795615" y="2956098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75565" name="Line 109"/>
            <p:cNvSpPr>
              <a:spLocks noChangeShapeType="1"/>
            </p:cNvSpPr>
            <p:nvPr/>
          </p:nvSpPr>
          <p:spPr bwMode="auto">
            <a:xfrm>
              <a:off x="4716115" y="20178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6" name="Line 110"/>
            <p:cNvSpPr>
              <a:spLocks noChangeShapeType="1"/>
            </p:cNvSpPr>
            <p:nvPr/>
          </p:nvSpPr>
          <p:spPr bwMode="auto">
            <a:xfrm flipH="1">
              <a:off x="5002881" y="3415914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7" name="Text Box 111"/>
            <p:cNvSpPr txBox="1">
              <a:spLocks noChangeArrowheads="1"/>
            </p:cNvSpPr>
            <p:nvPr/>
          </p:nvSpPr>
          <p:spPr bwMode="auto">
            <a:xfrm>
              <a:off x="4787553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68" name="Line 112"/>
            <p:cNvSpPr>
              <a:spLocks noChangeShapeType="1"/>
            </p:cNvSpPr>
            <p:nvPr/>
          </p:nvSpPr>
          <p:spPr bwMode="auto">
            <a:xfrm flipV="1">
              <a:off x="5508278" y="3027535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9" name="Text Box 113"/>
            <p:cNvSpPr txBox="1">
              <a:spLocks noChangeArrowheads="1"/>
            </p:cNvSpPr>
            <p:nvPr/>
          </p:nvSpPr>
          <p:spPr bwMode="auto">
            <a:xfrm>
              <a:off x="4357340" y="1946448"/>
              <a:ext cx="358775" cy="1081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275570" name="Line 114"/>
            <p:cNvSpPr>
              <a:spLocks noChangeShapeType="1"/>
            </p:cNvSpPr>
            <p:nvPr/>
          </p:nvSpPr>
          <p:spPr bwMode="auto">
            <a:xfrm flipV="1">
              <a:off x="5651153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1" name="Line 115"/>
            <p:cNvSpPr>
              <a:spLocks noChangeShapeType="1"/>
            </p:cNvSpPr>
            <p:nvPr/>
          </p:nvSpPr>
          <p:spPr bwMode="auto">
            <a:xfrm flipV="1">
              <a:off x="6371878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2" name="Line 116"/>
            <p:cNvSpPr>
              <a:spLocks noChangeShapeType="1"/>
            </p:cNvSpPr>
            <p:nvPr/>
          </p:nvSpPr>
          <p:spPr bwMode="auto">
            <a:xfrm>
              <a:off x="4716115" y="22337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3" name="Line 117"/>
            <p:cNvSpPr>
              <a:spLocks noChangeShapeType="1"/>
            </p:cNvSpPr>
            <p:nvPr/>
          </p:nvSpPr>
          <p:spPr bwMode="auto">
            <a:xfrm>
              <a:off x="4716115" y="28814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4" name="Line 118"/>
            <p:cNvSpPr>
              <a:spLocks noChangeShapeType="1"/>
            </p:cNvSpPr>
            <p:nvPr/>
          </p:nvSpPr>
          <p:spPr bwMode="auto">
            <a:xfrm>
              <a:off x="3421137" y="28814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5" name="Line 119"/>
            <p:cNvSpPr>
              <a:spLocks noChangeShapeType="1"/>
            </p:cNvSpPr>
            <p:nvPr/>
          </p:nvSpPr>
          <p:spPr bwMode="auto">
            <a:xfrm>
              <a:off x="3421137" y="22337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6" name="Line 120"/>
            <p:cNvSpPr>
              <a:spLocks noChangeShapeType="1"/>
            </p:cNvSpPr>
            <p:nvPr/>
          </p:nvSpPr>
          <p:spPr bwMode="auto">
            <a:xfrm>
              <a:off x="3421137" y="20178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7" name="Line 121"/>
            <p:cNvSpPr>
              <a:spLocks noChangeShapeType="1"/>
            </p:cNvSpPr>
            <p:nvPr/>
          </p:nvSpPr>
          <p:spPr bwMode="auto">
            <a:xfrm flipV="1">
              <a:off x="2482925" y="2205210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9" name="Line 123"/>
            <p:cNvSpPr>
              <a:spLocks noChangeShapeType="1"/>
            </p:cNvSpPr>
            <p:nvPr/>
          </p:nvSpPr>
          <p:spPr bwMode="auto">
            <a:xfrm flipV="1">
              <a:off x="2482925" y="238142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0" name="Line 124"/>
            <p:cNvSpPr>
              <a:spLocks noChangeShapeType="1"/>
            </p:cNvSpPr>
            <p:nvPr/>
          </p:nvSpPr>
          <p:spPr bwMode="auto">
            <a:xfrm flipV="1">
              <a:off x="2482925" y="278147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1" name="Text Box 125"/>
            <p:cNvSpPr txBox="1">
              <a:spLocks noChangeArrowheads="1"/>
            </p:cNvSpPr>
            <p:nvPr/>
          </p:nvSpPr>
          <p:spPr bwMode="auto">
            <a:xfrm>
              <a:off x="3418706" y="1773410"/>
              <a:ext cx="287337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63</a:t>
              </a:r>
            </a:p>
          </p:txBody>
        </p:sp>
        <p:sp>
          <p:nvSpPr>
            <p:cNvPr id="275582" name="Text Box 126"/>
            <p:cNvSpPr txBox="1">
              <a:spLocks noChangeArrowheads="1"/>
            </p:cNvSpPr>
            <p:nvPr/>
          </p:nvSpPr>
          <p:spPr bwMode="auto">
            <a:xfrm>
              <a:off x="2122562" y="1987723"/>
              <a:ext cx="360362" cy="936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275583" name="Text Box 127"/>
            <p:cNvSpPr txBox="1">
              <a:spLocks noChangeArrowheads="1"/>
            </p:cNvSpPr>
            <p:nvPr/>
          </p:nvSpPr>
          <p:spPr bwMode="auto">
            <a:xfrm>
              <a:off x="5292378" y="3730179"/>
              <a:ext cx="1295400" cy="2746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84" name="Line 128"/>
            <p:cNvSpPr>
              <a:spLocks noChangeShapeType="1"/>
            </p:cNvSpPr>
            <p:nvPr/>
          </p:nvSpPr>
          <p:spPr bwMode="auto">
            <a:xfrm flipV="1">
              <a:off x="5508278" y="3500609"/>
              <a:ext cx="0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5" name="Line 129"/>
            <p:cNvSpPr>
              <a:spLocks noChangeShapeType="1"/>
            </p:cNvSpPr>
            <p:nvPr/>
          </p:nvSpPr>
          <p:spPr bwMode="auto">
            <a:xfrm flipH="1" flipV="1">
              <a:off x="5651152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6" name="Line 130"/>
            <p:cNvSpPr>
              <a:spLocks noChangeShapeType="1"/>
            </p:cNvSpPr>
            <p:nvPr/>
          </p:nvSpPr>
          <p:spPr bwMode="auto">
            <a:xfrm flipH="1" flipV="1">
              <a:off x="6371877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7" name="Line 131"/>
            <p:cNvSpPr>
              <a:spLocks noChangeShapeType="1"/>
            </p:cNvSpPr>
            <p:nvPr/>
          </p:nvSpPr>
          <p:spPr bwMode="auto">
            <a:xfrm flipV="1">
              <a:off x="55797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8" name="Line 132"/>
            <p:cNvSpPr>
              <a:spLocks noChangeShapeType="1"/>
            </p:cNvSpPr>
            <p:nvPr/>
          </p:nvSpPr>
          <p:spPr bwMode="auto">
            <a:xfrm flipV="1">
              <a:off x="57956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9" name="Line 133"/>
            <p:cNvSpPr>
              <a:spLocks noChangeShapeType="1"/>
            </p:cNvSpPr>
            <p:nvPr/>
          </p:nvSpPr>
          <p:spPr bwMode="auto">
            <a:xfrm flipV="1">
              <a:off x="62274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0" name="Text Box 134"/>
            <p:cNvSpPr txBox="1">
              <a:spLocks noChangeArrowheads="1"/>
            </p:cNvSpPr>
            <p:nvPr/>
          </p:nvSpPr>
          <p:spPr bwMode="auto">
            <a:xfrm>
              <a:off x="5797203" y="3933750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1" name="Text Box 135"/>
            <p:cNvSpPr txBox="1">
              <a:spLocks noChangeArrowheads="1"/>
            </p:cNvSpPr>
            <p:nvPr/>
          </p:nvSpPr>
          <p:spPr bwMode="auto">
            <a:xfrm>
              <a:off x="5479703" y="4222304"/>
              <a:ext cx="9636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275592" name="Text Box 136"/>
            <p:cNvSpPr txBox="1">
              <a:spLocks noChangeArrowheads="1"/>
            </p:cNvSpPr>
            <p:nvPr/>
          </p:nvSpPr>
          <p:spPr bwMode="auto">
            <a:xfrm>
              <a:off x="5797203" y="3452448"/>
              <a:ext cx="431800" cy="2295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3" name="Text Box 137"/>
            <p:cNvSpPr txBox="1">
              <a:spLocks noChangeArrowheads="1"/>
            </p:cNvSpPr>
            <p:nvPr/>
          </p:nvSpPr>
          <p:spPr bwMode="auto">
            <a:xfrm>
              <a:off x="3996978" y="3192636"/>
              <a:ext cx="1005904" cy="381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读写电路</a:t>
              </a:r>
              <a:endParaRPr lang="zh-CN" altLang="en-US" sz="1800" b="1" u="none" dirty="0"/>
            </a:p>
          </p:txBody>
        </p:sp>
        <p:sp>
          <p:nvSpPr>
            <p:cNvPr id="275595" name="Text Box 139"/>
            <p:cNvSpPr txBox="1">
              <a:spLocks noChangeArrowheads="1"/>
            </p:cNvSpPr>
            <p:nvPr/>
          </p:nvSpPr>
          <p:spPr bwMode="auto">
            <a:xfrm>
              <a:off x="3850605" y="3717032"/>
              <a:ext cx="1152525" cy="2746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控制电路</a:t>
              </a:r>
            </a:p>
          </p:txBody>
        </p:sp>
        <p:sp>
          <p:nvSpPr>
            <p:cNvPr id="275596" name="Line 140"/>
            <p:cNvSpPr>
              <a:spLocks noChangeShapeType="1"/>
            </p:cNvSpPr>
            <p:nvPr/>
          </p:nvSpPr>
          <p:spPr bwMode="auto">
            <a:xfrm flipH="1" flipV="1">
              <a:off x="4715792" y="3566491"/>
              <a:ext cx="1588" cy="1555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9" name="Line 143"/>
            <p:cNvSpPr>
              <a:spLocks noChangeShapeType="1"/>
            </p:cNvSpPr>
            <p:nvPr/>
          </p:nvSpPr>
          <p:spPr bwMode="auto">
            <a:xfrm flipV="1">
              <a:off x="4355430" y="3573635"/>
              <a:ext cx="0" cy="14843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0" name="Line 144"/>
            <p:cNvSpPr>
              <a:spLocks noChangeShapeType="1"/>
            </p:cNvSpPr>
            <p:nvPr/>
          </p:nvSpPr>
          <p:spPr bwMode="auto">
            <a:xfrm flipH="1">
              <a:off x="2625725" y="3487476"/>
              <a:ext cx="2889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1" name="Text Box 145"/>
            <p:cNvSpPr txBox="1">
              <a:spLocks noChangeArrowheads="1"/>
            </p:cNvSpPr>
            <p:nvPr/>
          </p:nvSpPr>
          <p:spPr bwMode="auto">
            <a:xfrm>
              <a:off x="1762125" y="3343013"/>
              <a:ext cx="6477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275603" name="Line 147"/>
            <p:cNvSpPr>
              <a:spLocks noChangeShapeType="1"/>
            </p:cNvSpPr>
            <p:nvPr/>
          </p:nvSpPr>
          <p:spPr bwMode="auto">
            <a:xfrm flipV="1">
              <a:off x="4858667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4" name="Line 148"/>
            <p:cNvSpPr>
              <a:spLocks noChangeShapeType="1"/>
            </p:cNvSpPr>
            <p:nvPr/>
          </p:nvSpPr>
          <p:spPr bwMode="auto">
            <a:xfrm flipV="1">
              <a:off x="3993480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5" name="Text Box 149"/>
            <p:cNvSpPr txBox="1">
              <a:spLocks noChangeArrowheads="1"/>
            </p:cNvSpPr>
            <p:nvPr/>
          </p:nvSpPr>
          <p:spPr bwMode="auto">
            <a:xfrm>
              <a:off x="3561680" y="428059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片选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CS</a:t>
              </a:r>
            </a:p>
          </p:txBody>
        </p:sp>
        <p:sp>
          <p:nvSpPr>
            <p:cNvPr id="275606" name="Line 150"/>
            <p:cNvSpPr>
              <a:spLocks noChangeShapeType="1"/>
            </p:cNvSpPr>
            <p:nvPr/>
          </p:nvSpPr>
          <p:spPr bwMode="auto">
            <a:xfrm>
              <a:off x="4050630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7" name="Line 151"/>
            <p:cNvSpPr>
              <a:spLocks noChangeShapeType="1"/>
            </p:cNvSpPr>
            <p:nvPr/>
          </p:nvSpPr>
          <p:spPr bwMode="auto">
            <a:xfrm>
              <a:off x="5036914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8" name="Rectangle 152"/>
            <p:cNvSpPr>
              <a:spLocks noChangeArrowheads="1"/>
            </p:cNvSpPr>
            <p:nvPr/>
          </p:nvSpPr>
          <p:spPr bwMode="auto">
            <a:xfrm>
              <a:off x="2626965" y="1806748"/>
              <a:ext cx="4105275" cy="2414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613" name="Text Box 157"/>
            <p:cNvSpPr txBox="1">
              <a:spLocks noChangeArrowheads="1"/>
            </p:cNvSpPr>
            <p:nvPr/>
          </p:nvSpPr>
          <p:spPr bwMode="auto">
            <a:xfrm>
              <a:off x="2698825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620" name="Line 164"/>
            <p:cNvSpPr>
              <a:spLocks noChangeShapeType="1"/>
            </p:cNvSpPr>
            <p:nvPr/>
          </p:nvSpPr>
          <p:spPr bwMode="auto">
            <a:xfrm flipH="1">
              <a:off x="2409825" y="348747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0"/>
            <p:cNvSpPr>
              <a:spLocks noChangeShapeType="1"/>
            </p:cNvSpPr>
            <p:nvPr/>
          </p:nvSpPr>
          <p:spPr bwMode="auto">
            <a:xfrm flipH="1">
              <a:off x="5002882" y="3343906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3"/>
            <p:cNvSpPr txBox="1">
              <a:spLocks noChangeArrowheads="1"/>
            </p:cNvSpPr>
            <p:nvPr/>
          </p:nvSpPr>
          <p:spPr bwMode="auto">
            <a:xfrm>
              <a:off x="2914650" y="3356060"/>
              <a:ext cx="864096" cy="275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73" name="Line 144"/>
            <p:cNvSpPr>
              <a:spLocks noChangeShapeType="1"/>
            </p:cNvSpPr>
            <p:nvPr/>
          </p:nvSpPr>
          <p:spPr bwMode="auto">
            <a:xfrm flipH="1">
              <a:off x="3778745" y="3487922"/>
              <a:ext cx="21602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 flipV="1">
              <a:off x="2770186" y="3271898"/>
              <a:ext cx="122458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17"/>
            <p:cNvSpPr>
              <a:spLocks noChangeShapeType="1"/>
            </p:cNvSpPr>
            <p:nvPr/>
          </p:nvSpPr>
          <p:spPr bwMode="auto">
            <a:xfrm>
              <a:off x="2770187" y="3271898"/>
              <a:ext cx="447" cy="2169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58" grpId="0"/>
      <p:bldP spid="2756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5A82-146F-4262-A20E-2F83D5743662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302184" name="Text Box 104"/>
          <p:cNvSpPr txBox="1">
            <a:spLocks noChangeArrowheads="1"/>
          </p:cNvSpPr>
          <p:nvPr/>
        </p:nvSpPr>
        <p:spPr bwMode="auto">
          <a:xfrm>
            <a:off x="179388" y="35588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地址译码器：</a:t>
            </a:r>
            <a:r>
              <a:rPr lang="zh-CN" altLang="en-US" b="1" u="none" dirty="0" smtClean="0">
                <a:latin typeface="宋体" pitchFamily="2" charset="-122"/>
              </a:rPr>
              <a:t>有单译码、双译码两种方式</a:t>
            </a:r>
            <a:endParaRPr lang="zh-CN" altLang="en-US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双译码方式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每行存储元共用</a:t>
            </a:r>
            <a:r>
              <a:rPr lang="zh-CN" altLang="en-US" sz="2200" b="1" dirty="0" smtClean="0">
                <a:latin typeface="宋体" pitchFamily="2" charset="-122"/>
              </a:rPr>
              <a:t>字线</a:t>
            </a:r>
            <a:r>
              <a:rPr lang="en-US" altLang="zh-CN" sz="2200" b="1" dirty="0" smtClean="0">
                <a:latin typeface="宋体" pitchFamily="2" charset="-122"/>
              </a:rPr>
              <a:t>W</a:t>
            </a:r>
            <a:r>
              <a:rPr lang="zh-CN" altLang="en-US" sz="2200" b="1" u="none" dirty="0" smtClean="0">
                <a:latin typeface="宋体" pitchFamily="2" charset="-122"/>
              </a:rPr>
              <a:t>，每列存储元共用</a:t>
            </a:r>
            <a:r>
              <a:rPr lang="zh-CN" altLang="en-US" sz="2200" b="1" dirty="0" smtClean="0">
                <a:latin typeface="宋体" pitchFamily="2" charset="-122"/>
              </a:rPr>
              <a:t>数据线</a:t>
            </a:r>
            <a:r>
              <a:rPr lang="en-US" altLang="zh-CN" sz="2200" b="1" dirty="0">
                <a:latin typeface="宋体" pitchFamily="2" charset="-122"/>
              </a:rPr>
              <a:t>D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302185" name="Text Box 105"/>
          <p:cNvSpPr txBox="1">
            <a:spLocks noChangeArrowheads="1"/>
          </p:cNvSpPr>
          <p:nvPr/>
        </p:nvSpPr>
        <p:spPr bwMode="auto">
          <a:xfrm>
            <a:off x="183258" y="45735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驱动器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①同</a:t>
            </a:r>
            <a:r>
              <a:rPr lang="zh-CN" altLang="en-US" b="1" u="none" dirty="0" smtClean="0">
                <a:latin typeface="宋体" pitchFamily="2" charset="-122"/>
              </a:rPr>
              <a:t>一行的存储</a:t>
            </a:r>
            <a:r>
              <a:rPr lang="zh-CN" altLang="en-US" b="1" u="none" dirty="0">
                <a:latin typeface="宋体" pitchFamily="2" charset="-122"/>
              </a:rPr>
              <a:t>元</a:t>
            </a:r>
            <a:r>
              <a:rPr lang="zh-CN" altLang="en-US" b="1" dirty="0">
                <a:latin typeface="宋体" pitchFamily="2" charset="-122"/>
              </a:rPr>
              <a:t>共用</a:t>
            </a:r>
            <a:r>
              <a:rPr lang="zh-CN" altLang="en-US" b="1" u="none" dirty="0" smtClean="0">
                <a:latin typeface="宋体" pitchFamily="2" charset="-122"/>
              </a:rPr>
              <a:t>字线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，需增加驱动能力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   ②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dirty="0" smtClean="0">
                <a:latin typeface="宋体" pitchFamily="2" charset="-122"/>
              </a:rPr>
              <a:t>传送</a:t>
            </a:r>
            <a:r>
              <a:rPr lang="zh-CN" altLang="en-US" b="1" u="none" dirty="0" smtClean="0">
                <a:latin typeface="宋体" pitchFamily="2" charset="-122"/>
              </a:rPr>
              <a:t>到所有连接部件，需增加驱动能力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2205" name="AutoShape 1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09" name="AutoShape 1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105"/>
          <p:cNvSpPr txBox="1">
            <a:spLocks noChangeArrowheads="1"/>
          </p:cNvSpPr>
          <p:nvPr/>
        </p:nvSpPr>
        <p:spPr bwMode="auto">
          <a:xfrm>
            <a:off x="179512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*I/O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门：</a:t>
            </a:r>
            <a:r>
              <a:rPr lang="zh-CN" altLang="en-US" b="1" u="none" dirty="0" smtClean="0">
                <a:latin typeface="宋体" pitchFamily="2" charset="-122"/>
              </a:rPr>
              <a:t>从所有列的存储</a:t>
            </a:r>
            <a:r>
              <a:rPr lang="zh-CN" altLang="en-US" b="1" u="none" dirty="0">
                <a:latin typeface="宋体" pitchFamily="2" charset="-122"/>
              </a:rPr>
              <a:t>单</a:t>
            </a:r>
            <a:r>
              <a:rPr lang="zh-CN" altLang="en-US" b="1" u="none" dirty="0" smtClean="0">
                <a:latin typeface="宋体" pitchFamily="2" charset="-122"/>
              </a:rPr>
              <a:t>元中，选择一个存储单元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6068" y="1412776"/>
            <a:ext cx="5472236" cy="3154183"/>
            <a:chOff x="1836068" y="1412776"/>
            <a:chExt cx="5472236" cy="3154183"/>
          </a:xfrm>
        </p:grpSpPr>
        <p:sp>
          <p:nvSpPr>
            <p:cNvPr id="95" name="Rectangle 101"/>
            <p:cNvSpPr>
              <a:spLocks noChangeArrowheads="1"/>
            </p:cNvSpPr>
            <p:nvPr/>
          </p:nvSpPr>
          <p:spPr bwMode="auto">
            <a:xfrm>
              <a:off x="4786783" y="2996804"/>
              <a:ext cx="2449513" cy="562315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81" name="Rectangle 101"/>
            <p:cNvSpPr>
              <a:spLocks noChangeArrowheads="1"/>
            </p:cNvSpPr>
            <p:nvPr/>
          </p:nvSpPr>
          <p:spPr bwMode="auto">
            <a:xfrm>
              <a:off x="4787354" y="1470764"/>
              <a:ext cx="2449513" cy="1223987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auto">
            <a:xfrm flipV="1">
              <a:off x="4139581" y="1543789"/>
              <a:ext cx="25924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7" name="Text Box 7"/>
            <p:cNvSpPr txBox="1">
              <a:spLocks noChangeArrowheads="1"/>
            </p:cNvSpPr>
            <p:nvPr/>
          </p:nvSpPr>
          <p:spPr bwMode="auto">
            <a:xfrm>
              <a:off x="5146129" y="1975589"/>
              <a:ext cx="36195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088" name="Line 8"/>
            <p:cNvSpPr>
              <a:spLocks noChangeShapeType="1"/>
            </p:cNvSpPr>
            <p:nvPr/>
          </p:nvSpPr>
          <p:spPr bwMode="auto">
            <a:xfrm>
              <a:off x="5652542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auto">
            <a:xfrm>
              <a:off x="557951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0" name="Line 10"/>
            <p:cNvSpPr>
              <a:spLocks noChangeShapeType="1"/>
            </p:cNvSpPr>
            <p:nvPr/>
          </p:nvSpPr>
          <p:spPr bwMode="auto">
            <a:xfrm>
              <a:off x="557951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auto">
            <a:xfrm>
              <a:off x="5292179" y="154378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2" name="Line 12"/>
            <p:cNvSpPr>
              <a:spLocks noChangeShapeType="1"/>
            </p:cNvSpPr>
            <p:nvPr/>
          </p:nvSpPr>
          <p:spPr bwMode="auto">
            <a:xfrm>
              <a:off x="4139581" y="2334711"/>
              <a:ext cx="25924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3" name="Line 13"/>
            <p:cNvSpPr>
              <a:spLocks noChangeShapeType="1"/>
            </p:cNvSpPr>
            <p:nvPr/>
          </p:nvSpPr>
          <p:spPr bwMode="auto">
            <a:xfrm>
              <a:off x="5292179" y="233629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4" name="Text Box 14"/>
            <p:cNvSpPr txBox="1">
              <a:spLocks noChangeArrowheads="1"/>
            </p:cNvSpPr>
            <p:nvPr/>
          </p:nvSpPr>
          <p:spPr bwMode="auto">
            <a:xfrm>
              <a:off x="2774603" y="1472351"/>
              <a:ext cx="358775" cy="9350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X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095" name="Line 15"/>
            <p:cNvSpPr>
              <a:spLocks noChangeShapeType="1"/>
            </p:cNvSpPr>
            <p:nvPr/>
          </p:nvSpPr>
          <p:spPr bwMode="auto">
            <a:xfrm>
              <a:off x="2485678" y="168666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6" name="Line 16"/>
            <p:cNvSpPr>
              <a:spLocks noChangeShapeType="1"/>
            </p:cNvSpPr>
            <p:nvPr/>
          </p:nvSpPr>
          <p:spPr bwMode="auto">
            <a:xfrm>
              <a:off x="2485678" y="21914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7" name="Text Box 17"/>
            <p:cNvSpPr txBox="1">
              <a:spLocks noChangeArrowheads="1"/>
            </p:cNvSpPr>
            <p:nvPr/>
          </p:nvSpPr>
          <p:spPr bwMode="auto">
            <a:xfrm>
              <a:off x="2411760" y="1761276"/>
              <a:ext cx="287338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auto">
            <a:xfrm>
              <a:off x="2123728" y="1470764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</p:txBody>
        </p:sp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 flipH="1">
              <a:off x="4931817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493181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493181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2" name="Line 22"/>
            <p:cNvSpPr>
              <a:spLocks noChangeShapeType="1"/>
            </p:cNvSpPr>
            <p:nvPr/>
          </p:nvSpPr>
          <p:spPr bwMode="auto">
            <a:xfrm>
              <a:off x="4931817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4" name="Text Box 24"/>
            <p:cNvSpPr txBox="1">
              <a:spLocks noChangeArrowheads="1"/>
            </p:cNvSpPr>
            <p:nvPr/>
          </p:nvSpPr>
          <p:spPr bwMode="auto">
            <a:xfrm>
              <a:off x="4715917" y="2739668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06" name="Text Box 26"/>
            <p:cNvSpPr txBox="1">
              <a:spLocks noChangeArrowheads="1"/>
            </p:cNvSpPr>
            <p:nvPr/>
          </p:nvSpPr>
          <p:spPr bwMode="auto">
            <a:xfrm>
              <a:off x="3995192" y="3126280"/>
              <a:ext cx="649287" cy="5762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 flipV="1">
              <a:off x="2771229" y="3269154"/>
              <a:ext cx="12239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8" name="Line 28"/>
            <p:cNvSpPr>
              <a:spLocks noChangeShapeType="1"/>
            </p:cNvSpPr>
            <p:nvPr/>
          </p:nvSpPr>
          <p:spPr bwMode="auto">
            <a:xfrm>
              <a:off x="5650954" y="3197964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9" name="Line 29"/>
            <p:cNvSpPr>
              <a:spLocks noChangeShapeType="1"/>
            </p:cNvSpPr>
            <p:nvPr/>
          </p:nvSpPr>
          <p:spPr bwMode="auto">
            <a:xfrm>
              <a:off x="5074692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0" name="Line 30"/>
            <p:cNvSpPr>
              <a:spLocks noChangeShapeType="1"/>
            </p:cNvSpPr>
            <p:nvPr/>
          </p:nvSpPr>
          <p:spPr bwMode="auto">
            <a:xfrm>
              <a:off x="5292179" y="3170976"/>
              <a:ext cx="794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1" name="Line 31"/>
            <p:cNvSpPr>
              <a:spLocks noChangeShapeType="1"/>
            </p:cNvSpPr>
            <p:nvPr/>
          </p:nvSpPr>
          <p:spPr bwMode="auto">
            <a:xfrm flipV="1">
              <a:off x="4211092" y="3702541"/>
              <a:ext cx="1588" cy="5754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2" name="Text Box 32"/>
            <p:cNvSpPr txBox="1">
              <a:spLocks noChangeArrowheads="1"/>
            </p:cNvSpPr>
            <p:nvPr/>
          </p:nvSpPr>
          <p:spPr bwMode="auto">
            <a:xfrm>
              <a:off x="3995192" y="4279622"/>
              <a:ext cx="7207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 写</a:t>
              </a:r>
              <a:endParaRPr lang="zh-CN" altLang="en-US" sz="18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302113" name="Text Box 33"/>
            <p:cNvSpPr txBox="1">
              <a:spLocks noChangeArrowheads="1"/>
            </p:cNvSpPr>
            <p:nvPr/>
          </p:nvSpPr>
          <p:spPr bwMode="auto">
            <a:xfrm>
              <a:off x="5795417" y="1975589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 dirty="0"/>
                <a:t>…</a:t>
              </a:r>
            </a:p>
          </p:txBody>
        </p:sp>
        <p:sp>
          <p:nvSpPr>
            <p:cNvPr id="302116" name="Line 36"/>
            <p:cNvSpPr>
              <a:spLocks noChangeShapeType="1"/>
            </p:cNvSpPr>
            <p:nvPr/>
          </p:nvSpPr>
          <p:spPr bwMode="auto">
            <a:xfrm>
              <a:off x="4931817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auto">
            <a:xfrm>
              <a:off x="5146129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8" name="Line 38"/>
            <p:cNvSpPr>
              <a:spLocks noChangeShapeType="1"/>
            </p:cNvSpPr>
            <p:nvPr/>
          </p:nvSpPr>
          <p:spPr bwMode="auto">
            <a:xfrm>
              <a:off x="5147717" y="3170976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9" name="Line 39"/>
            <p:cNvSpPr>
              <a:spLocks noChangeShapeType="1"/>
            </p:cNvSpPr>
            <p:nvPr/>
          </p:nvSpPr>
          <p:spPr bwMode="auto">
            <a:xfrm>
              <a:off x="5508079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0" name="Line 40"/>
            <p:cNvSpPr>
              <a:spLocks noChangeShapeType="1"/>
            </p:cNvSpPr>
            <p:nvPr/>
          </p:nvSpPr>
          <p:spPr bwMode="auto">
            <a:xfrm>
              <a:off x="5508079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1" name="Line 41"/>
            <p:cNvSpPr>
              <a:spLocks noChangeShapeType="1"/>
            </p:cNvSpPr>
            <p:nvPr/>
          </p:nvSpPr>
          <p:spPr bwMode="auto">
            <a:xfrm>
              <a:off x="5435054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2" name="Line 42"/>
            <p:cNvSpPr>
              <a:spLocks noChangeShapeType="1"/>
            </p:cNvSpPr>
            <p:nvPr/>
          </p:nvSpPr>
          <p:spPr bwMode="auto">
            <a:xfrm>
              <a:off x="5508079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3" name="Text Box 43"/>
            <p:cNvSpPr txBox="1">
              <a:spLocks noChangeArrowheads="1"/>
            </p:cNvSpPr>
            <p:nvPr/>
          </p:nvSpPr>
          <p:spPr bwMode="auto">
            <a:xfrm>
              <a:off x="5219154" y="3773978"/>
              <a:ext cx="15859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124" name="Line 44"/>
            <p:cNvSpPr>
              <a:spLocks noChangeShapeType="1"/>
            </p:cNvSpPr>
            <p:nvPr/>
          </p:nvSpPr>
          <p:spPr bwMode="auto">
            <a:xfrm flipV="1">
              <a:off x="5722540" y="4060547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5" name="Text Box 45"/>
            <p:cNvSpPr txBox="1">
              <a:spLocks noChangeArrowheads="1"/>
            </p:cNvSpPr>
            <p:nvPr/>
          </p:nvSpPr>
          <p:spPr bwMode="auto">
            <a:xfrm>
              <a:off x="5796384" y="3990697"/>
              <a:ext cx="43180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126" name="Line 46"/>
            <p:cNvSpPr>
              <a:spLocks noChangeShapeType="1"/>
            </p:cNvSpPr>
            <p:nvPr/>
          </p:nvSpPr>
          <p:spPr bwMode="auto">
            <a:xfrm flipV="1">
              <a:off x="6344985" y="4060547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7" name="Line 47"/>
            <p:cNvSpPr>
              <a:spLocks noChangeShapeType="1"/>
            </p:cNvSpPr>
            <p:nvPr/>
          </p:nvSpPr>
          <p:spPr bwMode="auto">
            <a:xfrm>
              <a:off x="4644479" y="3344014"/>
              <a:ext cx="1727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8" name="Line 48"/>
            <p:cNvSpPr>
              <a:spLocks noChangeShapeType="1"/>
            </p:cNvSpPr>
            <p:nvPr/>
          </p:nvSpPr>
          <p:spPr bwMode="auto">
            <a:xfrm>
              <a:off x="4644479" y="3486889"/>
              <a:ext cx="24463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9" name="Line 49"/>
            <p:cNvSpPr>
              <a:spLocks noChangeShapeType="1"/>
            </p:cNvSpPr>
            <p:nvPr/>
          </p:nvSpPr>
          <p:spPr bwMode="auto">
            <a:xfrm>
              <a:off x="4931817" y="3199551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1" name="Text Box 51"/>
            <p:cNvSpPr txBox="1">
              <a:spLocks noChangeArrowheads="1"/>
            </p:cNvSpPr>
            <p:nvPr/>
          </p:nvSpPr>
          <p:spPr bwMode="auto">
            <a:xfrm>
              <a:off x="1836068" y="3415204"/>
              <a:ext cx="6477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02132" name="Text Box 52"/>
            <p:cNvSpPr txBox="1">
              <a:spLocks noChangeArrowheads="1"/>
            </p:cNvSpPr>
            <p:nvPr/>
          </p:nvSpPr>
          <p:spPr bwMode="auto">
            <a:xfrm>
              <a:off x="5652170" y="4278034"/>
              <a:ext cx="93541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 </a:t>
              </a:r>
              <a:r>
                <a:rPr lang="en-US" altLang="zh-CN" sz="1800" b="1" u="none" dirty="0" smtClean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</p:txBody>
        </p:sp>
        <p:sp>
          <p:nvSpPr>
            <p:cNvPr id="302133" name="Text Box 53"/>
            <p:cNvSpPr txBox="1">
              <a:spLocks noChangeArrowheads="1"/>
            </p:cNvSpPr>
            <p:nvPr/>
          </p:nvSpPr>
          <p:spPr bwMode="auto">
            <a:xfrm>
              <a:off x="6587579" y="1975589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134" name="Line 54"/>
            <p:cNvSpPr>
              <a:spLocks noChangeShapeType="1"/>
            </p:cNvSpPr>
            <p:nvPr/>
          </p:nvSpPr>
          <p:spPr bwMode="auto">
            <a:xfrm flipH="1">
              <a:off x="7092404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5" name="Line 55"/>
            <p:cNvSpPr>
              <a:spLocks noChangeShapeType="1"/>
            </p:cNvSpPr>
            <p:nvPr/>
          </p:nvSpPr>
          <p:spPr bwMode="auto">
            <a:xfrm>
              <a:off x="702096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6" name="Line 56"/>
            <p:cNvSpPr>
              <a:spLocks noChangeShapeType="1"/>
            </p:cNvSpPr>
            <p:nvPr/>
          </p:nvSpPr>
          <p:spPr bwMode="auto">
            <a:xfrm>
              <a:off x="702096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7" name="Line 57"/>
            <p:cNvSpPr>
              <a:spLocks noChangeShapeType="1"/>
            </p:cNvSpPr>
            <p:nvPr/>
          </p:nvSpPr>
          <p:spPr bwMode="auto">
            <a:xfrm>
              <a:off x="6733629" y="154378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8" name="Line 58"/>
            <p:cNvSpPr>
              <a:spLocks noChangeShapeType="1"/>
            </p:cNvSpPr>
            <p:nvPr/>
          </p:nvSpPr>
          <p:spPr bwMode="auto">
            <a:xfrm>
              <a:off x="6733629" y="233629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9" name="Line 59"/>
            <p:cNvSpPr>
              <a:spLocks noChangeShapeType="1"/>
            </p:cNvSpPr>
            <p:nvPr/>
          </p:nvSpPr>
          <p:spPr bwMode="auto">
            <a:xfrm flipH="1">
              <a:off x="6371679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0" name="Line 60"/>
            <p:cNvSpPr>
              <a:spLocks noChangeShapeType="1"/>
            </p:cNvSpPr>
            <p:nvPr/>
          </p:nvSpPr>
          <p:spPr bwMode="auto">
            <a:xfrm>
              <a:off x="637326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1" name="Line 61"/>
            <p:cNvSpPr>
              <a:spLocks noChangeShapeType="1"/>
            </p:cNvSpPr>
            <p:nvPr/>
          </p:nvSpPr>
          <p:spPr bwMode="auto">
            <a:xfrm>
              <a:off x="637326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2" name="Line 62"/>
            <p:cNvSpPr>
              <a:spLocks noChangeShapeType="1"/>
            </p:cNvSpPr>
            <p:nvPr/>
          </p:nvSpPr>
          <p:spPr bwMode="auto">
            <a:xfrm>
              <a:off x="6373267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5" name="Line 65"/>
            <p:cNvSpPr>
              <a:spLocks noChangeShapeType="1"/>
            </p:cNvSpPr>
            <p:nvPr/>
          </p:nvSpPr>
          <p:spPr bwMode="auto">
            <a:xfrm>
              <a:off x="7141617" y="2766655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6" name="Line 66"/>
            <p:cNvSpPr>
              <a:spLocks noChangeShapeType="1"/>
            </p:cNvSpPr>
            <p:nvPr/>
          </p:nvSpPr>
          <p:spPr bwMode="auto">
            <a:xfrm>
              <a:off x="7092404" y="3197964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7" name="Line 67"/>
            <p:cNvSpPr>
              <a:spLocks noChangeShapeType="1"/>
            </p:cNvSpPr>
            <p:nvPr/>
          </p:nvSpPr>
          <p:spPr bwMode="auto">
            <a:xfrm>
              <a:off x="6516142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0" name="Line 70"/>
            <p:cNvSpPr>
              <a:spLocks noChangeShapeType="1"/>
            </p:cNvSpPr>
            <p:nvPr/>
          </p:nvSpPr>
          <p:spPr bwMode="auto">
            <a:xfrm>
              <a:off x="6373267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1" name="Line 71"/>
            <p:cNvSpPr>
              <a:spLocks noChangeShapeType="1"/>
            </p:cNvSpPr>
            <p:nvPr/>
          </p:nvSpPr>
          <p:spPr bwMode="auto">
            <a:xfrm>
              <a:off x="6587579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2" name="Line 72"/>
            <p:cNvSpPr>
              <a:spLocks noChangeShapeType="1"/>
            </p:cNvSpPr>
            <p:nvPr/>
          </p:nvSpPr>
          <p:spPr bwMode="auto">
            <a:xfrm>
              <a:off x="6589167" y="3170976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3" name="Line 73"/>
            <p:cNvSpPr>
              <a:spLocks noChangeShapeType="1"/>
            </p:cNvSpPr>
            <p:nvPr/>
          </p:nvSpPr>
          <p:spPr bwMode="auto">
            <a:xfrm>
              <a:off x="6949529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4" name="Line 74"/>
            <p:cNvSpPr>
              <a:spLocks noChangeShapeType="1"/>
            </p:cNvSpPr>
            <p:nvPr/>
          </p:nvSpPr>
          <p:spPr bwMode="auto">
            <a:xfrm>
              <a:off x="6949529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5" name="Line 75"/>
            <p:cNvSpPr>
              <a:spLocks noChangeShapeType="1"/>
            </p:cNvSpPr>
            <p:nvPr/>
          </p:nvSpPr>
          <p:spPr bwMode="auto">
            <a:xfrm>
              <a:off x="6876504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6" name="Line 76"/>
            <p:cNvSpPr>
              <a:spLocks noChangeShapeType="1"/>
            </p:cNvSpPr>
            <p:nvPr/>
          </p:nvSpPr>
          <p:spPr bwMode="auto">
            <a:xfrm>
              <a:off x="6949529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7" name="Line 77"/>
            <p:cNvSpPr>
              <a:spLocks noChangeShapeType="1"/>
            </p:cNvSpPr>
            <p:nvPr/>
          </p:nvSpPr>
          <p:spPr bwMode="auto">
            <a:xfrm>
              <a:off x="6373267" y="3199551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8" name="Line 78"/>
            <p:cNvSpPr>
              <a:spLocks noChangeShapeType="1"/>
            </p:cNvSpPr>
            <p:nvPr/>
          </p:nvSpPr>
          <p:spPr bwMode="auto">
            <a:xfrm>
              <a:off x="6732042" y="3170976"/>
              <a:ext cx="0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9" name="Text Box 79"/>
            <p:cNvSpPr txBox="1">
              <a:spLocks noChangeArrowheads="1"/>
            </p:cNvSpPr>
            <p:nvPr/>
          </p:nvSpPr>
          <p:spPr bwMode="auto">
            <a:xfrm>
              <a:off x="4500017" y="1614631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60" name="Text Box 80"/>
            <p:cNvSpPr txBox="1">
              <a:spLocks noChangeArrowheads="1"/>
            </p:cNvSpPr>
            <p:nvPr/>
          </p:nvSpPr>
          <p:spPr bwMode="auto">
            <a:xfrm>
              <a:off x="5650954" y="3487534"/>
              <a:ext cx="79216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71" name="Text Box 91"/>
            <p:cNvSpPr txBox="1">
              <a:spLocks noChangeArrowheads="1"/>
            </p:cNvSpPr>
            <p:nvPr/>
          </p:nvSpPr>
          <p:spPr bwMode="auto">
            <a:xfrm>
              <a:off x="5003254" y="161522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2" name="Text Box 92"/>
            <p:cNvSpPr txBox="1">
              <a:spLocks noChangeArrowheads="1"/>
            </p:cNvSpPr>
            <p:nvPr/>
          </p:nvSpPr>
          <p:spPr bwMode="auto">
            <a:xfrm>
              <a:off x="6444704" y="161522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3" name="Text Box 93"/>
            <p:cNvSpPr txBox="1">
              <a:spLocks noChangeArrowheads="1"/>
            </p:cNvSpPr>
            <p:nvPr/>
          </p:nvSpPr>
          <p:spPr bwMode="auto">
            <a:xfrm>
              <a:off x="5004842" y="240773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4" name="Text Box 94"/>
            <p:cNvSpPr txBox="1">
              <a:spLocks noChangeArrowheads="1"/>
            </p:cNvSpPr>
            <p:nvPr/>
          </p:nvSpPr>
          <p:spPr bwMode="auto">
            <a:xfrm>
              <a:off x="6446292" y="240773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6" name="Text Box 96"/>
            <p:cNvSpPr txBox="1">
              <a:spLocks noChangeArrowheads="1"/>
            </p:cNvSpPr>
            <p:nvPr/>
          </p:nvSpPr>
          <p:spPr bwMode="auto">
            <a:xfrm>
              <a:off x="5652542" y="2738080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7" name="Text Box 97"/>
            <p:cNvSpPr txBox="1">
              <a:spLocks noChangeArrowheads="1"/>
            </p:cNvSpPr>
            <p:nvPr/>
          </p:nvSpPr>
          <p:spPr bwMode="auto">
            <a:xfrm>
              <a:off x="6155779" y="2738080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8" name="Text Box 98"/>
            <p:cNvSpPr txBox="1">
              <a:spLocks noChangeArrowheads="1"/>
            </p:cNvSpPr>
            <p:nvPr/>
          </p:nvSpPr>
          <p:spPr bwMode="auto">
            <a:xfrm>
              <a:off x="7092404" y="2738080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9" name="Line 99"/>
            <p:cNvSpPr>
              <a:spLocks noChangeShapeType="1"/>
            </p:cNvSpPr>
            <p:nvPr/>
          </p:nvSpPr>
          <p:spPr bwMode="auto">
            <a:xfrm>
              <a:off x="5704929" y="2766655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0" name="Line 100"/>
            <p:cNvSpPr>
              <a:spLocks noChangeShapeType="1"/>
            </p:cNvSpPr>
            <p:nvPr/>
          </p:nvSpPr>
          <p:spPr bwMode="auto">
            <a:xfrm flipV="1">
              <a:off x="4500017" y="3702540"/>
              <a:ext cx="0" cy="5754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6" name="Text Box 106"/>
            <p:cNvSpPr txBox="1">
              <a:spLocks noChangeArrowheads="1"/>
            </p:cNvSpPr>
            <p:nvPr/>
          </p:nvSpPr>
          <p:spPr bwMode="auto">
            <a:xfrm>
              <a:off x="3779217" y="1470764"/>
              <a:ext cx="360363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302187" name="Line 107"/>
            <p:cNvSpPr>
              <a:spLocks noChangeShapeType="1"/>
            </p:cNvSpPr>
            <p:nvPr/>
          </p:nvSpPr>
          <p:spPr bwMode="auto">
            <a:xfrm flipV="1">
              <a:off x="3133378" y="1542201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8" name="Line 108"/>
            <p:cNvSpPr>
              <a:spLocks noChangeShapeType="1"/>
            </p:cNvSpPr>
            <p:nvPr/>
          </p:nvSpPr>
          <p:spPr bwMode="auto">
            <a:xfrm flipV="1">
              <a:off x="3133378" y="2334711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9" name="Text Box 109"/>
            <p:cNvSpPr txBox="1">
              <a:spLocks noChangeArrowheads="1"/>
            </p:cNvSpPr>
            <p:nvPr/>
          </p:nvSpPr>
          <p:spPr bwMode="auto">
            <a:xfrm>
              <a:off x="3203848" y="1542623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90" name="Text Box 110"/>
            <p:cNvSpPr txBox="1">
              <a:spLocks noChangeArrowheads="1"/>
            </p:cNvSpPr>
            <p:nvPr/>
          </p:nvSpPr>
          <p:spPr bwMode="auto">
            <a:xfrm>
              <a:off x="2915816" y="3413616"/>
              <a:ext cx="86449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驱动器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2191" name="Line 111"/>
            <p:cNvSpPr>
              <a:spLocks noChangeShapeType="1"/>
            </p:cNvSpPr>
            <p:nvPr/>
          </p:nvSpPr>
          <p:spPr bwMode="auto">
            <a:xfrm flipH="1" flipV="1">
              <a:off x="3778721" y="3558079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2" name="Line 112"/>
            <p:cNvSpPr>
              <a:spLocks noChangeShapeType="1"/>
            </p:cNvSpPr>
            <p:nvPr/>
          </p:nvSpPr>
          <p:spPr bwMode="auto">
            <a:xfrm flipH="1" flipV="1">
              <a:off x="2484016" y="3558847"/>
              <a:ext cx="4318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3" name="Line 113"/>
            <p:cNvSpPr>
              <a:spLocks noChangeShapeType="1"/>
            </p:cNvSpPr>
            <p:nvPr/>
          </p:nvSpPr>
          <p:spPr bwMode="auto">
            <a:xfrm flipV="1">
              <a:off x="3203029" y="3702541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4" name="Line 114"/>
            <p:cNvSpPr>
              <a:spLocks noChangeShapeType="1"/>
            </p:cNvSpPr>
            <p:nvPr/>
          </p:nvSpPr>
          <p:spPr bwMode="auto">
            <a:xfrm flipH="1" flipV="1">
              <a:off x="3203029" y="3918441"/>
              <a:ext cx="10080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7" name="Line 117"/>
            <p:cNvSpPr>
              <a:spLocks noChangeShapeType="1"/>
            </p:cNvSpPr>
            <p:nvPr/>
          </p:nvSpPr>
          <p:spPr bwMode="auto">
            <a:xfrm>
              <a:off x="2771800" y="3270741"/>
              <a:ext cx="1216" cy="2865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101"/>
            <p:cNvSpPr>
              <a:spLocks noChangeArrowheads="1"/>
            </p:cNvSpPr>
            <p:nvPr/>
          </p:nvSpPr>
          <p:spPr bwMode="auto">
            <a:xfrm>
              <a:off x="2627784" y="1412776"/>
              <a:ext cx="4678956" cy="27581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5796136" y="2997647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85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B5E5-9FD8-4734-8C6B-22919B4555AA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434349" name="Group 173"/>
          <p:cNvGrpSpPr>
            <a:grpSpLocks/>
          </p:cNvGrpSpPr>
          <p:nvPr/>
        </p:nvGrpSpPr>
        <p:grpSpPr bwMode="auto">
          <a:xfrm>
            <a:off x="179388" y="279339"/>
            <a:ext cx="8785225" cy="503237"/>
            <a:chOff x="113" y="119"/>
            <a:chExt cx="5534" cy="317"/>
          </a:xfrm>
        </p:grpSpPr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113" y="119"/>
              <a:ext cx="55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读写电路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>
                  <a:latin typeface="宋体" pitchFamily="2" charset="-122"/>
                </a:rPr>
                <a:t>根据</a:t>
              </a:r>
              <a:r>
                <a:rPr lang="zh-CN" altLang="en-US" b="1" u="none" dirty="0" smtClean="0">
                  <a:latin typeface="宋体" pitchFamily="2" charset="-122"/>
                </a:rPr>
                <a:t>内部的读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写信号，检测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控制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及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线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>
              <a:off x="4625" y="20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4253" name="Text Box 77"/>
          <p:cNvSpPr txBox="1">
            <a:spLocks noChangeArrowheads="1"/>
          </p:cNvSpPr>
          <p:nvPr/>
        </p:nvSpPr>
        <p:spPr bwMode="auto">
          <a:xfrm>
            <a:off x="179512" y="251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控制电路：</a:t>
            </a:r>
            <a:r>
              <a:rPr lang="zh-CN" altLang="en-US" b="1" u="none" dirty="0" smtClean="0">
                <a:latin typeface="宋体" pitchFamily="2" charset="-122"/>
              </a:rPr>
              <a:t>根据外部引脚信号，产生</a:t>
            </a:r>
            <a:r>
              <a:rPr lang="zh-CN" altLang="en-US" b="1" u="none" dirty="0">
                <a:latin typeface="宋体" pitchFamily="2" charset="-122"/>
              </a:rPr>
              <a:t>内部的读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写</a:t>
            </a:r>
            <a:r>
              <a:rPr lang="zh-CN" altLang="en-US" b="1" u="none" dirty="0" smtClean="0">
                <a:latin typeface="宋体" pitchFamily="2" charset="-122"/>
              </a:rPr>
              <a:t>信号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3433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4345" name="Group 169"/>
          <p:cNvGrpSpPr>
            <a:grpSpLocks/>
          </p:cNvGrpSpPr>
          <p:nvPr/>
        </p:nvGrpSpPr>
        <p:grpSpPr bwMode="auto">
          <a:xfrm>
            <a:off x="1114425" y="854559"/>
            <a:ext cx="5832475" cy="1657350"/>
            <a:chOff x="521" y="527"/>
            <a:chExt cx="3674" cy="1044"/>
          </a:xfrm>
        </p:grpSpPr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836" y="527"/>
              <a:ext cx="2132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191" name="Text Box 15"/>
            <p:cNvSpPr txBox="1">
              <a:spLocks noChangeArrowheads="1"/>
            </p:cNvSpPr>
            <p:nvPr/>
          </p:nvSpPr>
          <p:spPr bwMode="auto">
            <a:xfrm>
              <a:off x="521" y="935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数据</a:t>
              </a:r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17" name="Text Box 41"/>
            <p:cNvSpPr txBox="1">
              <a:spLocks noChangeArrowheads="1"/>
            </p:cNvSpPr>
            <p:nvPr/>
          </p:nvSpPr>
          <p:spPr bwMode="auto">
            <a:xfrm>
              <a:off x="1881" y="754"/>
              <a:ext cx="10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差分读出放大器</a:t>
              </a:r>
              <a:endParaRPr lang="zh-CN" altLang="en-US" sz="1800" b="1" u="none"/>
            </a:p>
          </p:txBody>
        </p:sp>
        <p:sp>
          <p:nvSpPr>
            <p:cNvPr id="434218" name="Text Box 42"/>
            <p:cNvSpPr txBox="1">
              <a:spLocks noChangeArrowheads="1"/>
            </p:cNvSpPr>
            <p:nvPr/>
          </p:nvSpPr>
          <p:spPr bwMode="auto">
            <a:xfrm>
              <a:off x="2336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FF3399"/>
                  </a:solidFill>
                </a:rPr>
                <a:t>读</a:t>
              </a:r>
            </a:p>
          </p:txBody>
        </p:sp>
        <p:sp>
          <p:nvSpPr>
            <p:cNvPr id="434219" name="Text Box 43"/>
            <p:cNvSpPr txBox="1">
              <a:spLocks noChangeArrowheads="1"/>
            </p:cNvSpPr>
            <p:nvPr/>
          </p:nvSpPr>
          <p:spPr bwMode="auto">
            <a:xfrm>
              <a:off x="3242" y="79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写放大器</a:t>
              </a:r>
              <a:endParaRPr lang="zh-CN" altLang="en-US" sz="1800" b="1" u="none"/>
            </a:p>
          </p:txBody>
        </p:sp>
        <p:sp>
          <p:nvSpPr>
            <p:cNvPr id="434220" name="Line 44"/>
            <p:cNvSpPr>
              <a:spLocks noChangeShapeType="1"/>
            </p:cNvSpPr>
            <p:nvPr/>
          </p:nvSpPr>
          <p:spPr bwMode="auto">
            <a:xfrm>
              <a:off x="3378" y="663"/>
              <a:ext cx="6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1" name="Line 45"/>
            <p:cNvSpPr>
              <a:spLocks noChangeShapeType="1"/>
            </p:cNvSpPr>
            <p:nvPr/>
          </p:nvSpPr>
          <p:spPr bwMode="auto">
            <a:xfrm>
              <a:off x="1746" y="1025"/>
              <a:ext cx="4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2" name="Line 46"/>
            <p:cNvSpPr>
              <a:spLocks noChangeShapeType="1"/>
            </p:cNvSpPr>
            <p:nvPr/>
          </p:nvSpPr>
          <p:spPr bwMode="auto">
            <a:xfrm>
              <a:off x="3016" y="663"/>
              <a:ext cx="0" cy="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3" name="Line 47"/>
            <p:cNvSpPr>
              <a:spLocks noChangeShapeType="1"/>
            </p:cNvSpPr>
            <p:nvPr/>
          </p:nvSpPr>
          <p:spPr bwMode="auto">
            <a:xfrm flipH="1" flipV="1">
              <a:off x="2335" y="1071"/>
              <a:ext cx="1" cy="5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4" name="AutoShape 48"/>
            <p:cNvSpPr>
              <a:spLocks noChangeArrowheads="1"/>
            </p:cNvSpPr>
            <p:nvPr/>
          </p:nvSpPr>
          <p:spPr bwMode="auto">
            <a:xfrm rot="16200000">
              <a:off x="2244" y="890"/>
              <a:ext cx="181" cy="272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5" name="Oval 49"/>
            <p:cNvSpPr>
              <a:spLocks noChangeArrowheads="1"/>
            </p:cNvSpPr>
            <p:nvPr/>
          </p:nvSpPr>
          <p:spPr bwMode="auto">
            <a:xfrm>
              <a:off x="3378" y="1004"/>
              <a:ext cx="45" cy="4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6" name="Line 50"/>
            <p:cNvSpPr>
              <a:spLocks noChangeShapeType="1"/>
            </p:cNvSpPr>
            <p:nvPr/>
          </p:nvSpPr>
          <p:spPr bwMode="auto">
            <a:xfrm>
              <a:off x="3787" y="1025"/>
              <a:ext cx="0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7" name="Line 51"/>
            <p:cNvSpPr>
              <a:spLocks noChangeShapeType="1"/>
            </p:cNvSpPr>
            <p:nvPr/>
          </p:nvSpPr>
          <p:spPr bwMode="auto">
            <a:xfrm flipV="1">
              <a:off x="2880" y="1252"/>
              <a:ext cx="9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8" name="Line 52"/>
            <p:cNvSpPr>
              <a:spLocks noChangeShapeType="1"/>
            </p:cNvSpPr>
            <p:nvPr/>
          </p:nvSpPr>
          <p:spPr bwMode="auto">
            <a:xfrm>
              <a:off x="3877" y="663"/>
              <a:ext cx="1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9" name="Line 53"/>
            <p:cNvSpPr>
              <a:spLocks noChangeShapeType="1"/>
            </p:cNvSpPr>
            <p:nvPr/>
          </p:nvSpPr>
          <p:spPr bwMode="auto">
            <a:xfrm>
              <a:off x="2471" y="980"/>
              <a:ext cx="4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0" name="Line 54"/>
            <p:cNvSpPr>
              <a:spLocks noChangeShapeType="1"/>
            </p:cNvSpPr>
            <p:nvPr/>
          </p:nvSpPr>
          <p:spPr bwMode="auto">
            <a:xfrm flipV="1">
              <a:off x="2880" y="980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1" name="AutoShape 55"/>
            <p:cNvSpPr>
              <a:spLocks noChangeArrowheads="1"/>
            </p:cNvSpPr>
            <p:nvPr/>
          </p:nvSpPr>
          <p:spPr bwMode="auto">
            <a:xfrm rot="5400000">
              <a:off x="3197" y="572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2" name="Line 56"/>
            <p:cNvSpPr>
              <a:spLocks noChangeShapeType="1"/>
            </p:cNvSpPr>
            <p:nvPr/>
          </p:nvSpPr>
          <p:spPr bwMode="auto">
            <a:xfrm flipV="1">
              <a:off x="3288" y="708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3" name="Line 57"/>
            <p:cNvSpPr>
              <a:spLocks noChangeShapeType="1"/>
            </p:cNvSpPr>
            <p:nvPr/>
          </p:nvSpPr>
          <p:spPr bwMode="auto">
            <a:xfrm flipH="1">
              <a:off x="3106" y="798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4" name="Line 58"/>
            <p:cNvSpPr>
              <a:spLocks noChangeShapeType="1"/>
            </p:cNvSpPr>
            <p:nvPr/>
          </p:nvSpPr>
          <p:spPr bwMode="auto">
            <a:xfrm>
              <a:off x="3106" y="799"/>
              <a:ext cx="0" cy="7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5" name="Line 59"/>
            <p:cNvSpPr>
              <a:spLocks noChangeShapeType="1"/>
            </p:cNvSpPr>
            <p:nvPr/>
          </p:nvSpPr>
          <p:spPr bwMode="auto">
            <a:xfrm>
              <a:off x="2471" y="1071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6" name="Line 60"/>
            <p:cNvSpPr>
              <a:spLocks noChangeShapeType="1"/>
            </p:cNvSpPr>
            <p:nvPr/>
          </p:nvSpPr>
          <p:spPr bwMode="auto">
            <a:xfrm>
              <a:off x="4081" y="947"/>
              <a:ext cx="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7" name="Text Box 61"/>
            <p:cNvSpPr txBox="1">
              <a:spLocks noChangeArrowheads="1"/>
            </p:cNvSpPr>
            <p:nvPr/>
          </p:nvSpPr>
          <p:spPr bwMode="auto">
            <a:xfrm>
              <a:off x="4059" y="572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38" name="Line 62"/>
            <p:cNvSpPr>
              <a:spLocks noChangeShapeType="1"/>
            </p:cNvSpPr>
            <p:nvPr/>
          </p:nvSpPr>
          <p:spPr bwMode="auto">
            <a:xfrm>
              <a:off x="3424" y="1025"/>
              <a:ext cx="6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9" name="AutoShape 63"/>
            <p:cNvSpPr>
              <a:spLocks noChangeArrowheads="1"/>
            </p:cNvSpPr>
            <p:nvPr/>
          </p:nvSpPr>
          <p:spPr bwMode="auto">
            <a:xfrm rot="5400000">
              <a:off x="3197" y="935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0" name="Line 64"/>
            <p:cNvSpPr>
              <a:spLocks noChangeShapeType="1"/>
            </p:cNvSpPr>
            <p:nvPr/>
          </p:nvSpPr>
          <p:spPr bwMode="auto">
            <a:xfrm flipV="1">
              <a:off x="3288" y="1071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1" name="Line 65"/>
            <p:cNvSpPr>
              <a:spLocks noChangeShapeType="1"/>
            </p:cNvSpPr>
            <p:nvPr/>
          </p:nvSpPr>
          <p:spPr bwMode="auto">
            <a:xfrm>
              <a:off x="3106" y="1162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2" name="Line 66"/>
            <p:cNvSpPr>
              <a:spLocks noChangeShapeType="1"/>
            </p:cNvSpPr>
            <p:nvPr/>
          </p:nvSpPr>
          <p:spPr bwMode="auto">
            <a:xfrm>
              <a:off x="3016" y="1025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3" name="Line 67"/>
            <p:cNvSpPr>
              <a:spLocks noChangeShapeType="1"/>
            </p:cNvSpPr>
            <p:nvPr/>
          </p:nvSpPr>
          <p:spPr bwMode="auto">
            <a:xfrm flipV="1">
              <a:off x="1111" y="663"/>
              <a:ext cx="20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4" name="Line 68"/>
            <p:cNvSpPr>
              <a:spLocks noChangeShapeType="1"/>
            </p:cNvSpPr>
            <p:nvPr/>
          </p:nvSpPr>
          <p:spPr bwMode="auto">
            <a:xfrm flipV="1">
              <a:off x="2789" y="1343"/>
              <a:ext cx="10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5" name="Line 69"/>
            <p:cNvSpPr>
              <a:spLocks noChangeShapeType="1"/>
            </p:cNvSpPr>
            <p:nvPr/>
          </p:nvSpPr>
          <p:spPr bwMode="auto">
            <a:xfrm flipV="1">
              <a:off x="2789" y="1071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6" name="Text Box 70"/>
            <p:cNvSpPr txBox="1">
              <a:spLocks noChangeArrowheads="1"/>
            </p:cNvSpPr>
            <p:nvPr/>
          </p:nvSpPr>
          <p:spPr bwMode="auto">
            <a:xfrm>
              <a:off x="4059" y="93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247" name="Text Box 71"/>
            <p:cNvSpPr txBox="1">
              <a:spLocks noChangeArrowheads="1"/>
            </p:cNvSpPr>
            <p:nvPr/>
          </p:nvSpPr>
          <p:spPr bwMode="auto">
            <a:xfrm>
              <a:off x="3107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 dirty="0">
                  <a:solidFill>
                    <a:srgbClr val="FF3399"/>
                  </a:solidFill>
                </a:rPr>
                <a:t>写</a:t>
              </a:r>
            </a:p>
          </p:txBody>
        </p:sp>
        <p:sp>
          <p:nvSpPr>
            <p:cNvPr id="434249" name="Line 73"/>
            <p:cNvSpPr>
              <a:spLocks noChangeShapeType="1"/>
            </p:cNvSpPr>
            <p:nvPr/>
          </p:nvSpPr>
          <p:spPr bwMode="auto">
            <a:xfrm>
              <a:off x="974" y="1026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50" name="Line 74"/>
            <p:cNvSpPr>
              <a:spLocks noChangeShapeType="1"/>
            </p:cNvSpPr>
            <p:nvPr/>
          </p:nvSpPr>
          <p:spPr bwMode="auto">
            <a:xfrm flipV="1">
              <a:off x="1111" y="663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340" name="Text Box 164"/>
            <p:cNvSpPr txBox="1">
              <a:spLocks noChangeArrowheads="1"/>
            </p:cNvSpPr>
            <p:nvPr/>
          </p:nvSpPr>
          <p:spPr bwMode="auto">
            <a:xfrm>
              <a:off x="1202" y="890"/>
              <a:ext cx="544" cy="2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驱动器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</p:grpSp>
      <p:grpSp>
        <p:nvGrpSpPr>
          <p:cNvPr id="434346" name="Group 170"/>
          <p:cNvGrpSpPr>
            <a:grpSpLocks/>
          </p:cNvGrpSpPr>
          <p:nvPr/>
        </p:nvGrpSpPr>
        <p:grpSpPr bwMode="auto">
          <a:xfrm>
            <a:off x="7164392" y="927088"/>
            <a:ext cx="1511301" cy="863600"/>
            <a:chOff x="4287" y="572"/>
            <a:chExt cx="952" cy="544"/>
          </a:xfrm>
        </p:grpSpPr>
        <p:sp>
          <p:nvSpPr>
            <p:cNvPr id="434342" name="Text Box 166"/>
            <p:cNvSpPr txBox="1">
              <a:spLocks noChangeArrowheads="1"/>
            </p:cNvSpPr>
            <p:nvPr/>
          </p:nvSpPr>
          <p:spPr bwMode="auto">
            <a:xfrm>
              <a:off x="4559" y="572"/>
              <a:ext cx="680" cy="5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000000"/>
                  </a:solidFill>
                  <a:latin typeface="宋体" pitchFamily="2" charset="-122"/>
                </a:rPr>
                <a:t>存储单元</a:t>
              </a:r>
              <a:endParaRPr lang="zh-CN" altLang="en-US" sz="1800" b="1" u="none" dirty="0">
                <a:solidFill>
                  <a:srgbClr val="000000"/>
                </a:solidFill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000000"/>
                  </a:solidFill>
                  <a:latin typeface="宋体" pitchFamily="2" charset="-122"/>
                </a:rPr>
                <a:t>所选</a:t>
              </a: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343" name="Line 167"/>
            <p:cNvSpPr>
              <a:spLocks noChangeShapeType="1"/>
            </p:cNvSpPr>
            <p:nvPr/>
          </p:nvSpPr>
          <p:spPr bwMode="auto">
            <a:xfrm>
              <a:off x="4287" y="102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344" name="Line 168"/>
            <p:cNvSpPr>
              <a:spLocks noChangeShapeType="1"/>
            </p:cNvSpPr>
            <p:nvPr/>
          </p:nvSpPr>
          <p:spPr bwMode="auto">
            <a:xfrm>
              <a:off x="4287" y="66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763688" y="3483791"/>
            <a:ext cx="6410944" cy="1879900"/>
            <a:chOff x="2481536" y="3140968"/>
            <a:chExt cx="6410944" cy="1879900"/>
          </a:xfrm>
        </p:grpSpPr>
        <p:sp>
          <p:nvSpPr>
            <p:cNvPr id="127" name="Text Box 84"/>
            <p:cNvSpPr txBox="1">
              <a:spLocks noChangeArrowheads="1"/>
            </p:cNvSpPr>
            <p:nvPr/>
          </p:nvSpPr>
          <p:spPr bwMode="auto">
            <a:xfrm>
              <a:off x="2915816" y="3140968"/>
              <a:ext cx="288032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8" name="Line 85"/>
            <p:cNvSpPr>
              <a:spLocks noChangeShapeType="1"/>
            </p:cNvSpPr>
            <p:nvPr/>
          </p:nvSpPr>
          <p:spPr bwMode="auto">
            <a:xfrm>
              <a:off x="2925865" y="3201651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87"/>
            <p:cNvSpPr>
              <a:spLocks noChangeArrowheads="1"/>
            </p:cNvSpPr>
            <p:nvPr/>
          </p:nvSpPr>
          <p:spPr bwMode="auto">
            <a:xfrm>
              <a:off x="3419872" y="3284984"/>
              <a:ext cx="5472608" cy="1368152"/>
            </a:xfrm>
            <a:prstGeom prst="rect">
              <a:avLst/>
            </a:prstGeom>
            <a:solidFill>
              <a:srgbClr val="CCFFFF">
                <a:alpha val="75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 flipH="1">
              <a:off x="3565872" y="3693584"/>
              <a:ext cx="273630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04"/>
            <p:cNvSpPr>
              <a:spLocks noChangeShapeType="1"/>
            </p:cNvSpPr>
            <p:nvPr/>
          </p:nvSpPr>
          <p:spPr bwMode="auto">
            <a:xfrm flipH="1">
              <a:off x="3204716" y="3357191"/>
              <a:ext cx="446426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09"/>
            <p:cNvSpPr>
              <a:spLocks noChangeShapeType="1"/>
            </p:cNvSpPr>
            <p:nvPr/>
          </p:nvSpPr>
          <p:spPr bwMode="auto">
            <a:xfrm>
              <a:off x="6301308" y="3693584"/>
              <a:ext cx="222" cy="527579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10"/>
            <p:cNvSpPr>
              <a:spLocks noChangeShapeType="1"/>
            </p:cNvSpPr>
            <p:nvPr/>
          </p:nvSpPr>
          <p:spPr bwMode="auto">
            <a:xfrm flipH="1">
              <a:off x="3203848" y="4581127"/>
              <a:ext cx="3098328" cy="39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118"/>
            <p:cNvSpPr txBox="1">
              <a:spLocks noChangeArrowheads="1"/>
            </p:cNvSpPr>
            <p:nvPr/>
          </p:nvSpPr>
          <p:spPr bwMode="auto">
            <a:xfrm>
              <a:off x="6588224" y="4078288"/>
              <a:ext cx="2161505" cy="4308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1# SRAM(128×4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 smtClean="0">
                <a:latin typeface="宋体" pitchFamily="2" charset="-122"/>
              </a:endParaRPr>
            </a:p>
          </p:txBody>
        </p:sp>
        <p:sp>
          <p:nvSpPr>
            <p:cNvPr id="135" name="Text Box 119"/>
            <p:cNvSpPr txBox="1">
              <a:spLocks noChangeArrowheads="1"/>
            </p:cNvSpPr>
            <p:nvPr/>
          </p:nvSpPr>
          <p:spPr bwMode="auto">
            <a:xfrm>
              <a:off x="3851920" y="4076700"/>
              <a:ext cx="2160241" cy="4324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#</a:t>
              </a:r>
              <a:r>
                <a:rPr lang="zh-CN" altLang="en-US" sz="18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SRAM(128×4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6" name="Line 120"/>
            <p:cNvSpPr>
              <a:spLocks noChangeShapeType="1"/>
            </p:cNvSpPr>
            <p:nvPr/>
          </p:nvSpPr>
          <p:spPr bwMode="auto">
            <a:xfrm>
              <a:off x="6301308" y="4381822"/>
              <a:ext cx="868" cy="1997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22"/>
            <p:cNvSpPr>
              <a:spLocks noChangeShapeType="1"/>
            </p:cNvSpPr>
            <p:nvPr/>
          </p:nvSpPr>
          <p:spPr bwMode="auto">
            <a:xfrm>
              <a:off x="3563888" y="4221088"/>
              <a:ext cx="288032" cy="75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23"/>
            <p:cNvSpPr>
              <a:spLocks noChangeShapeType="1"/>
            </p:cNvSpPr>
            <p:nvPr/>
          </p:nvSpPr>
          <p:spPr bwMode="auto">
            <a:xfrm flipH="1">
              <a:off x="4932040" y="3357191"/>
              <a:ext cx="24" cy="6497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24"/>
            <p:cNvSpPr>
              <a:spLocks noChangeShapeType="1"/>
            </p:cNvSpPr>
            <p:nvPr/>
          </p:nvSpPr>
          <p:spPr bwMode="auto">
            <a:xfrm flipV="1">
              <a:off x="3565872" y="4381897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25"/>
            <p:cNvSpPr>
              <a:spLocks noChangeShapeType="1"/>
            </p:cNvSpPr>
            <p:nvPr/>
          </p:nvSpPr>
          <p:spPr bwMode="auto">
            <a:xfrm flipH="1">
              <a:off x="3565872" y="4372769"/>
              <a:ext cx="0" cy="20835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27"/>
            <p:cNvSpPr>
              <a:spLocks noChangeShapeType="1"/>
            </p:cNvSpPr>
            <p:nvPr/>
          </p:nvSpPr>
          <p:spPr bwMode="auto">
            <a:xfrm flipV="1">
              <a:off x="3563888" y="3693584"/>
              <a:ext cx="0" cy="52750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Text Box 80"/>
            <p:cNvSpPr txBox="1">
              <a:spLocks noChangeArrowheads="1"/>
            </p:cNvSpPr>
            <p:nvPr/>
          </p:nvSpPr>
          <p:spPr bwMode="auto">
            <a:xfrm>
              <a:off x="2481536" y="3789040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 smtClean="0">
                  <a:latin typeface="+mn-ea"/>
                  <a:ea typeface="+mn-ea"/>
                </a:rPr>
                <a:t>6</a:t>
              </a:r>
              <a:r>
                <a:rPr lang="zh-CN" altLang="en-US" sz="1800" b="1" u="none" dirty="0" smtClean="0"/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3" name="Line 122"/>
            <p:cNvSpPr>
              <a:spLocks noChangeShapeType="1"/>
            </p:cNvSpPr>
            <p:nvPr/>
          </p:nvSpPr>
          <p:spPr bwMode="auto">
            <a:xfrm>
              <a:off x="6301308" y="4221088"/>
              <a:ext cx="28691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24"/>
            <p:cNvSpPr>
              <a:spLocks noChangeShapeType="1"/>
            </p:cNvSpPr>
            <p:nvPr/>
          </p:nvSpPr>
          <p:spPr bwMode="auto">
            <a:xfrm flipV="1">
              <a:off x="6302176" y="4381822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23"/>
            <p:cNvSpPr>
              <a:spLocks noChangeShapeType="1"/>
            </p:cNvSpPr>
            <p:nvPr/>
          </p:nvSpPr>
          <p:spPr bwMode="auto">
            <a:xfrm>
              <a:off x="7668344" y="3356992"/>
              <a:ext cx="0" cy="6502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3851920" y="4729846"/>
              <a:ext cx="216024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地址范围：</a:t>
              </a: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127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6588223" y="4737538"/>
              <a:ext cx="2161505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地址范围：</a:t>
              </a:r>
              <a:r>
                <a:rPr lang="en-US" altLang="zh-CN" sz="1800" b="1" u="none" dirty="0" smtClean="0">
                  <a:latin typeface="宋体" pitchFamily="2" charset="-122"/>
                </a:rPr>
                <a:t>128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255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8" name="Oval 92"/>
            <p:cNvSpPr>
              <a:spLocks noChangeArrowheads="1"/>
            </p:cNvSpPr>
            <p:nvPr/>
          </p:nvSpPr>
          <p:spPr bwMode="auto">
            <a:xfrm>
              <a:off x="4891006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Oval 92"/>
            <p:cNvSpPr>
              <a:spLocks noChangeArrowheads="1"/>
            </p:cNvSpPr>
            <p:nvPr/>
          </p:nvSpPr>
          <p:spPr bwMode="auto">
            <a:xfrm>
              <a:off x="7631508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2915816" y="3429000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solidFill>
                    <a:srgbClr val="990099"/>
                  </a:solidFill>
                  <a:latin typeface="宋体" pitchFamily="2" charset="-122"/>
                </a:rPr>
                <a:t>7</a:t>
              </a:r>
              <a:endParaRPr lang="en-US" altLang="zh-CN" sz="1800" b="1" u="none" baseline="-16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 flipH="1">
              <a:off x="3216775" y="3573016"/>
              <a:ext cx="20309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27"/>
            <p:cNvSpPr>
              <a:spLocks noChangeShapeType="1"/>
            </p:cNvSpPr>
            <p:nvPr/>
          </p:nvSpPr>
          <p:spPr bwMode="auto">
            <a:xfrm flipV="1">
              <a:off x="3216775" y="3933055"/>
              <a:ext cx="347113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80"/>
            <p:cNvSpPr txBox="1">
              <a:spLocks noChangeArrowheads="1"/>
            </p:cNvSpPr>
            <p:nvPr/>
          </p:nvSpPr>
          <p:spPr bwMode="auto">
            <a:xfrm>
              <a:off x="2483768" y="4437112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2000" b="1" u="none" baseline="-20000" dirty="0" smtClean="0">
                  <a:latin typeface="+mn-ea"/>
                  <a:ea typeface="+mn-ea"/>
                </a:rPr>
                <a:t>3</a:t>
              </a:r>
              <a:r>
                <a:rPr lang="zh-CN" altLang="en-US" sz="1800" b="1" u="none" dirty="0" smtClean="0"/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4" name="Text Box 79"/>
            <p:cNvSpPr txBox="1">
              <a:spLocks noChangeArrowheads="1"/>
            </p:cNvSpPr>
            <p:nvPr/>
          </p:nvSpPr>
          <p:spPr bwMode="auto">
            <a:xfrm>
              <a:off x="7749784" y="3443093"/>
              <a:ext cx="109183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256×4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702024" y="3814521"/>
            <a:ext cx="3924175" cy="605374"/>
            <a:chOff x="3419872" y="3471698"/>
            <a:chExt cx="3924175" cy="605374"/>
          </a:xfrm>
        </p:grpSpPr>
        <p:sp>
          <p:nvSpPr>
            <p:cNvPr id="156" name="Rectangle 91"/>
            <p:cNvSpPr>
              <a:spLocks noChangeArrowheads="1"/>
            </p:cNvSpPr>
            <p:nvPr/>
          </p:nvSpPr>
          <p:spPr bwMode="auto">
            <a:xfrm>
              <a:off x="6660232" y="3471698"/>
              <a:ext cx="142875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 smtClean="0">
                  <a:latin typeface="+mn-ea"/>
                  <a:ea typeface="+mn-ea"/>
                </a:rPr>
                <a:t>1</a:t>
              </a:r>
              <a:endParaRPr lang="zh-CN" altLang="en-US" sz="1600" u="none" dirty="0">
                <a:latin typeface="+mn-ea"/>
                <a:ea typeface="+mn-ea"/>
              </a:endParaRPr>
            </a:p>
          </p:txBody>
        </p:sp>
        <p:sp>
          <p:nvSpPr>
            <p:cNvPr id="157" name="Oval 92"/>
            <p:cNvSpPr>
              <a:spLocks noChangeArrowheads="1"/>
            </p:cNvSpPr>
            <p:nvPr/>
          </p:nvSpPr>
          <p:spPr bwMode="auto">
            <a:xfrm>
              <a:off x="6803107" y="3549039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06"/>
            <p:cNvSpPr>
              <a:spLocks noChangeShapeType="1"/>
            </p:cNvSpPr>
            <p:nvPr/>
          </p:nvSpPr>
          <p:spPr bwMode="auto">
            <a:xfrm flipH="1">
              <a:off x="7308304" y="3573464"/>
              <a:ext cx="24" cy="42885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07"/>
            <p:cNvSpPr>
              <a:spLocks noChangeShapeType="1"/>
            </p:cNvSpPr>
            <p:nvPr/>
          </p:nvSpPr>
          <p:spPr bwMode="auto">
            <a:xfrm flipV="1">
              <a:off x="6876256" y="3573016"/>
              <a:ext cx="432072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>
              <a:off x="4572000" y="3573016"/>
              <a:ext cx="0" cy="43204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16"/>
            <p:cNvSpPr>
              <a:spLocks noChangeShapeType="1"/>
            </p:cNvSpPr>
            <p:nvPr/>
          </p:nvSpPr>
          <p:spPr bwMode="auto">
            <a:xfrm>
              <a:off x="3419872" y="3573016"/>
              <a:ext cx="3241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Oval 92"/>
            <p:cNvSpPr>
              <a:spLocks noChangeArrowheads="1"/>
            </p:cNvSpPr>
            <p:nvPr/>
          </p:nvSpPr>
          <p:spPr bwMode="auto">
            <a:xfrm>
              <a:off x="4542739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Oval 92"/>
            <p:cNvSpPr>
              <a:spLocks noChangeArrowheads="1"/>
            </p:cNvSpPr>
            <p:nvPr/>
          </p:nvSpPr>
          <p:spPr bwMode="auto">
            <a:xfrm>
              <a:off x="7272610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Text Box 80"/>
            <p:cNvSpPr txBox="1">
              <a:spLocks noChangeArrowheads="1"/>
            </p:cNvSpPr>
            <p:nvPr/>
          </p:nvSpPr>
          <p:spPr bwMode="auto">
            <a:xfrm>
              <a:off x="4211960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5" name="Line 85"/>
            <p:cNvSpPr>
              <a:spLocks noChangeShapeType="1"/>
            </p:cNvSpPr>
            <p:nvPr/>
          </p:nvSpPr>
          <p:spPr bwMode="auto">
            <a:xfrm>
              <a:off x="4217823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80"/>
            <p:cNvSpPr txBox="1">
              <a:spLocks noChangeArrowheads="1"/>
            </p:cNvSpPr>
            <p:nvPr/>
          </p:nvSpPr>
          <p:spPr bwMode="auto">
            <a:xfrm>
              <a:off x="6956403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7" name="Line 85"/>
            <p:cNvSpPr>
              <a:spLocks noChangeShapeType="1"/>
            </p:cNvSpPr>
            <p:nvPr/>
          </p:nvSpPr>
          <p:spPr bwMode="auto">
            <a:xfrm>
              <a:off x="6962266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" name="Text Box 77"/>
          <p:cNvSpPr txBox="1">
            <a:spLocks noChangeArrowheads="1"/>
          </p:cNvSpPr>
          <p:nvPr/>
        </p:nvSpPr>
        <p:spPr bwMode="auto">
          <a:xfrm>
            <a:off x="179512" y="30148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 smtClean="0">
                <a:latin typeface="宋体" pitchFamily="2" charset="-122"/>
              </a:rPr>
              <a:t>小圆圈啥意思？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怎样做才能支持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zh-CN" altLang="en-US" b="1" u="none" dirty="0" smtClean="0">
                <a:latin typeface="宋体" pitchFamily="2" charset="-122"/>
              </a:rPr>
              <a:t>扩展？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179512" y="53656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 smtClean="0">
                <a:latin typeface="宋体" pitchFamily="2" charset="-122"/>
              </a:rPr>
              <a:t>内部的读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写信号共有几种状态？外部最少设置几根引脚？表示内部信号状态的逻辑是什么？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70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AutoShape 63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6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53" grpId="0"/>
      <p:bldP spid="168" grpId="0"/>
      <p:bldP spid="1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E566-16E7-4A69-AC88-13B1EA53468A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93907" name="Text Box 723"/>
          <p:cNvSpPr txBox="1">
            <a:spLocks noChangeArrowheads="1"/>
          </p:cNvSpPr>
          <p:nvPr/>
        </p:nvSpPr>
        <p:spPr bwMode="auto">
          <a:xfrm>
            <a:off x="179388" y="367719"/>
            <a:ext cx="8785225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芯片的引脚组织：</a:t>
            </a:r>
            <a:r>
              <a:rPr lang="zh-CN" altLang="en-US" b="1" u="none" dirty="0" smtClean="0">
                <a:latin typeface="宋体" pitchFamily="2" charset="-122"/>
              </a:rPr>
              <a:t>若芯片容量为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，存储单元长度为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zh-CN" altLang="en-US" b="1" u="none" dirty="0" smtClean="0">
                <a:latin typeface="+mn-lt"/>
              </a:rPr>
              <a:t>，</a:t>
            </a:r>
            <a:endParaRPr lang="zh-CN" altLang="en-US" b="1" u="none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                 存储单元数量为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baseline="30000" dirty="0" smtClean="0">
                <a:latin typeface="+mn-lt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，则有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baseline="30000" dirty="0" smtClean="0">
                <a:latin typeface="+mn-lt"/>
              </a:rPr>
              <a:t>n</a:t>
            </a:r>
            <a:r>
              <a:rPr lang="en-US" altLang="zh-CN" b="1" u="none" dirty="0" smtClean="0">
                <a:latin typeface="宋体" pitchFamily="2" charset="-122"/>
              </a:rPr>
              <a:t>×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en-US" altLang="zh-CN" b="1" u="none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数据引脚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地址引脚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片选引脚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读写引脚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93908" name="Text Box 724"/>
          <p:cNvSpPr txBox="1">
            <a:spLocks noChangeArrowheads="1"/>
          </p:cNvSpPr>
          <p:nvPr/>
        </p:nvSpPr>
        <p:spPr bwMode="auto">
          <a:xfrm>
            <a:off x="2555776" y="1773039"/>
            <a:ext cx="6192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有单向、双向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种方式，引脚数分别为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                    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都是单向，引脚数为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sz="2200" b="1" u="none" dirty="0" smtClean="0">
                <a:latin typeface="宋体" pitchFamily="2" charset="-122"/>
              </a:rPr>
              <a:t>/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n</a:t>
            </a:r>
          </a:p>
        </p:txBody>
      </p:sp>
      <p:sp>
        <p:nvSpPr>
          <p:cNvPr id="93909" name="Text Box 725"/>
          <p:cNvSpPr txBox="1">
            <a:spLocks noChangeArrowheads="1"/>
          </p:cNvSpPr>
          <p:nvPr/>
        </p:nvSpPr>
        <p:spPr bwMode="auto">
          <a:xfrm>
            <a:off x="179388" y="371713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u="none" dirty="0" smtClean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的容量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4Kbit</a:t>
            </a:r>
            <a:r>
              <a:rPr lang="zh-CN" altLang="en-US" b="1" u="none" dirty="0" smtClean="0">
                <a:latin typeface="宋体" pitchFamily="2" charset="-122"/>
              </a:rPr>
              <a:t>、数据</a:t>
            </a:r>
            <a:r>
              <a:rPr lang="zh-CN" altLang="en-US" b="1" u="none" dirty="0">
                <a:latin typeface="宋体" pitchFamily="2" charset="-122"/>
              </a:rPr>
              <a:t>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双向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根，地址引脚为多少根？若数据引脚改为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根，地址引脚为多少根？</a:t>
            </a:r>
          </a:p>
        </p:txBody>
      </p:sp>
      <p:sp>
        <p:nvSpPr>
          <p:cNvPr id="93910" name="Text Box 726"/>
          <p:cNvSpPr txBox="1">
            <a:spLocks noChangeArrowheads="1"/>
          </p:cNvSpPr>
          <p:nvPr/>
        </p:nvSpPr>
        <p:spPr bwMode="auto">
          <a:xfrm>
            <a:off x="179388" y="472678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u="none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数据</a:t>
            </a:r>
            <a:r>
              <a:rPr lang="zh-CN" altLang="en-US" b="1" u="none" dirty="0">
                <a:latin typeface="宋体" pitchFamily="2" charset="-122"/>
              </a:rPr>
              <a:t>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单向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根、地址</a:t>
            </a:r>
            <a:r>
              <a:rPr lang="zh-CN" altLang="en-US" b="1" u="none" dirty="0" smtClean="0">
                <a:latin typeface="宋体" pitchFamily="2" charset="-122"/>
              </a:rPr>
              <a:t>引脚为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</a:t>
            </a:r>
            <a:r>
              <a:rPr lang="zh-CN" altLang="en-US" b="1" u="none" dirty="0" smtClean="0">
                <a:latin typeface="宋体" pitchFamily="2" charset="-122"/>
              </a:rPr>
              <a:t>，该芯片的容量</a:t>
            </a:r>
            <a:r>
              <a:rPr lang="zh-CN" altLang="en-US" b="1" u="none" dirty="0">
                <a:latin typeface="宋体" pitchFamily="2" charset="-122"/>
              </a:rPr>
              <a:t>为多少个字节？</a:t>
            </a:r>
          </a:p>
        </p:txBody>
      </p:sp>
      <p:sp>
        <p:nvSpPr>
          <p:cNvPr id="93914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55900" y="2709143"/>
            <a:ext cx="6264696" cy="1015663"/>
            <a:chOff x="2699792" y="2636912"/>
            <a:chExt cx="6264696" cy="1015663"/>
          </a:xfrm>
        </p:grpSpPr>
        <p:sp>
          <p:nvSpPr>
            <p:cNvPr id="12" name="Text Box 724"/>
            <p:cNvSpPr txBox="1">
              <a:spLocks noChangeArrowheads="1"/>
            </p:cNvSpPr>
            <p:nvPr/>
          </p:nvSpPr>
          <p:spPr bwMode="auto">
            <a:xfrm>
              <a:off x="2699792" y="2636912"/>
              <a:ext cx="626469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有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两种方式，差别为内部是</a:t>
              </a:r>
              <a:r>
                <a:rPr lang="en-US" altLang="zh-CN" b="1" u="none" dirty="0" smtClean="0">
                  <a:latin typeface="宋体" pitchFamily="2" charset="-122"/>
                </a:rPr>
                <a:t>/</a:t>
              </a:r>
              <a:r>
                <a:rPr lang="zh-CN" altLang="en-US" b="1" u="none" dirty="0" smtClean="0">
                  <a:latin typeface="宋体" pitchFamily="2" charset="-122"/>
                </a:rPr>
                <a:t>否有</a:t>
              </a:r>
              <a:r>
                <a:rPr lang="zh-CN" altLang="en-US" b="1" dirty="0" smtClean="0">
                  <a:latin typeface="宋体" pitchFamily="2" charset="-122"/>
                </a:rPr>
                <a:t>非门</a:t>
              </a:r>
              <a:endParaRPr lang="en-US" altLang="zh-CN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latin typeface="宋体" pitchFamily="2" charset="-122"/>
                </a:rPr>
                <a:t>根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有</a:t>
              </a:r>
              <a:r>
                <a:rPr lang="en-US" altLang="zh-CN" sz="2000" b="1" u="none" dirty="0" smtClean="0">
                  <a:latin typeface="宋体" pitchFamily="2" charset="-122"/>
                </a:rPr>
                <a:t>3</a:t>
              </a:r>
              <a:r>
                <a:rPr lang="zh-CN" altLang="en-US" sz="2000" b="1" u="none" dirty="0" smtClean="0">
                  <a:latin typeface="宋体" pitchFamily="2" charset="-122"/>
                </a:rPr>
                <a:t>种状态，可借用片选引脚实现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i="1" u="none" dirty="0">
                <a:latin typeface="+mn-lt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131840" y="2759156"/>
              <a:ext cx="255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8" grpId="0"/>
      <p:bldP spid="93909" grpId="0"/>
      <p:bldP spid="939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D34-8D00-4D0E-97A1-96B8D326619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79388" y="34725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芯片组成示例：</a:t>
            </a:r>
            <a:r>
              <a:rPr lang="en-US" altLang="zh-CN" b="1" u="none" dirty="0" smtClean="0">
                <a:latin typeface="宋体" pitchFamily="2" charset="-122"/>
              </a:rPr>
              <a:t>Intel </a:t>
            </a:r>
            <a:r>
              <a:rPr lang="en-US" altLang="zh-CN" b="1" u="none" dirty="0">
                <a:latin typeface="宋体" pitchFamily="2" charset="-122"/>
              </a:rPr>
              <a:t>2114 SRAM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</a:t>
            </a:r>
            <a:r>
              <a:rPr lang="en-US" altLang="zh-CN" sz="2200" b="1" u="none" dirty="0" smtClean="0">
                <a:latin typeface="宋体" pitchFamily="2" charset="-122"/>
              </a:rPr>
              <a:t>1K×4b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zh-CN" altLang="en-US" sz="2200" b="1" u="none" dirty="0">
                <a:latin typeface="宋体" pitchFamily="2" charset="-122"/>
              </a:rPr>
              <a:t>数据</a:t>
            </a:r>
            <a:r>
              <a:rPr lang="zh-CN" altLang="en-US" sz="2200" b="1" u="none" dirty="0" smtClean="0">
                <a:latin typeface="宋体" pitchFamily="2" charset="-122"/>
              </a:rPr>
              <a:t>引脚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双向</a:t>
            </a:r>
            <a:r>
              <a:rPr lang="en-US" altLang="zh-CN" sz="2200" b="1" u="none" dirty="0">
                <a:latin typeface="宋体" pitchFamily="2" charset="-122"/>
              </a:rPr>
              <a:t>)=4</a:t>
            </a:r>
            <a:r>
              <a:rPr lang="zh-CN" altLang="en-US" sz="2200" b="1" u="none" dirty="0" smtClean="0">
                <a:latin typeface="宋体" pitchFamily="2" charset="-122"/>
              </a:rPr>
              <a:t>根，</a:t>
            </a:r>
            <a:r>
              <a:rPr lang="zh-CN" altLang="en-US" sz="2200" b="1" u="none" dirty="0">
                <a:latin typeface="宋体" pitchFamily="2" charset="-122"/>
              </a:rPr>
              <a:t>地址引脚</a:t>
            </a:r>
            <a:r>
              <a:rPr lang="en-US" altLang="zh-CN" sz="2200" b="1" u="none" dirty="0">
                <a:latin typeface="宋体" pitchFamily="2" charset="-122"/>
              </a:rPr>
              <a:t>=10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</a:p>
        </p:txBody>
      </p:sp>
      <p:sp>
        <p:nvSpPr>
          <p:cNvPr id="306629" name="Text Box 453"/>
          <p:cNvSpPr txBox="1">
            <a:spLocks noChangeArrowheads="1"/>
          </p:cNvSpPr>
          <p:nvPr/>
        </p:nvSpPr>
        <p:spPr bwMode="auto">
          <a:xfrm>
            <a:off x="179388" y="1283081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正方形存储矩阵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64×64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，双译码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64</a:t>
            </a:r>
            <a:r>
              <a:rPr lang="zh-CN" altLang="en-US" sz="2000" b="1" u="none" dirty="0" smtClean="0">
                <a:latin typeface="宋体" pitchFamily="2" charset="-122"/>
              </a:rPr>
              <a:t>、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[64/4])</a:t>
            </a:r>
            <a:r>
              <a:rPr lang="zh-CN" altLang="en-US" sz="2200" b="1" u="none" dirty="0" smtClean="0">
                <a:latin typeface="宋体" pitchFamily="2" charset="-122"/>
              </a:rPr>
              <a:t>；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          读写电路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u="none" dirty="0" smtClean="0">
                <a:latin typeface="宋体" pitchFamily="2" charset="-122"/>
              </a:rPr>
              <a:t>4</a:t>
            </a:r>
            <a:r>
              <a:rPr lang="zh-CN" altLang="en-US" sz="2200" b="1" u="none" dirty="0" smtClean="0">
                <a:latin typeface="宋体" pitchFamily="2" charset="-122"/>
              </a:rPr>
              <a:t>位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I/O</a:t>
            </a:r>
            <a:r>
              <a:rPr lang="zh-CN" altLang="en-US" sz="2200" b="1" u="none" dirty="0" smtClean="0">
                <a:latin typeface="宋体" pitchFamily="2" charset="-122"/>
              </a:rPr>
              <a:t>门</a:t>
            </a:r>
            <a:r>
              <a:rPr lang="en-US" altLang="zh-CN" sz="2200" b="1" u="none" dirty="0">
                <a:latin typeface="宋体" pitchFamily="2" charset="-122"/>
              </a:rPr>
              <a:t>(4</a:t>
            </a:r>
            <a:r>
              <a:rPr lang="zh-CN" altLang="en-US" sz="2200" b="1" u="none" dirty="0">
                <a:latin typeface="宋体" pitchFamily="2" charset="-122"/>
              </a:rPr>
              <a:t>位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306810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1266" y="2301453"/>
            <a:ext cx="7632701" cy="4079875"/>
            <a:chOff x="1011266" y="2143116"/>
            <a:chExt cx="7632701" cy="4079875"/>
          </a:xfrm>
        </p:grpSpPr>
        <p:sp>
          <p:nvSpPr>
            <p:cNvPr id="187" name="Rectangle 475"/>
            <p:cNvSpPr>
              <a:spLocks noChangeArrowheads="1"/>
            </p:cNvSpPr>
            <p:nvPr/>
          </p:nvSpPr>
          <p:spPr bwMode="auto">
            <a:xfrm>
              <a:off x="2988518" y="3691986"/>
              <a:ext cx="5584011" cy="140388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endParaRPr lang="en-US" altLang="zh-CN" sz="1600" b="1" u="none" dirty="0" smtClean="0">
                <a:latin typeface="+mn-ea"/>
                <a:ea typeface="+mn-ea"/>
              </a:endParaRPr>
            </a:p>
            <a:p>
              <a:endParaRPr lang="en-US" altLang="zh-CN" sz="1600" b="1" u="none" dirty="0">
                <a:latin typeface="+mn-ea"/>
                <a:ea typeface="+mn-ea"/>
              </a:endParaRPr>
            </a:p>
            <a:p>
              <a:r>
                <a:rPr lang="en-US" altLang="zh-CN" sz="1600" b="1" u="none" dirty="0" smtClean="0">
                  <a:latin typeface="+mn-ea"/>
                  <a:ea typeface="+mn-ea"/>
                </a:rPr>
                <a:t>                             I/O</a:t>
              </a:r>
              <a:r>
                <a:rPr lang="zh-CN" altLang="en-US" sz="1600" b="1" u="none" dirty="0" smtClean="0">
                  <a:latin typeface="+mn-ea"/>
                  <a:ea typeface="+mn-ea"/>
                </a:rPr>
                <a:t>门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196" name="Rectangle 475"/>
            <p:cNvSpPr>
              <a:spLocks noChangeArrowheads="1"/>
            </p:cNvSpPr>
            <p:nvPr/>
          </p:nvSpPr>
          <p:spPr bwMode="auto">
            <a:xfrm>
              <a:off x="3021861" y="3725854"/>
              <a:ext cx="3247206" cy="469915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475"/>
            <p:cNvSpPr>
              <a:spLocks noChangeArrowheads="1"/>
            </p:cNvSpPr>
            <p:nvPr/>
          </p:nvSpPr>
          <p:spPr bwMode="auto">
            <a:xfrm>
              <a:off x="6250015" y="3725854"/>
              <a:ext cx="2263373" cy="46109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34" name="Rectangle 458"/>
            <p:cNvSpPr>
              <a:spLocks noChangeArrowheads="1"/>
            </p:cNvSpPr>
            <p:nvPr/>
          </p:nvSpPr>
          <p:spPr bwMode="auto">
            <a:xfrm>
              <a:off x="1587529" y="2143116"/>
              <a:ext cx="7056438" cy="3743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36" name="Text Box 460"/>
            <p:cNvSpPr txBox="1">
              <a:spLocks noChangeArrowheads="1"/>
            </p:cNvSpPr>
            <p:nvPr/>
          </p:nvSpPr>
          <p:spPr bwMode="auto">
            <a:xfrm>
              <a:off x="1731991" y="2289166"/>
              <a:ext cx="358775" cy="10795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行译码器</a:t>
              </a:r>
            </a:p>
          </p:txBody>
        </p:sp>
        <p:sp>
          <p:nvSpPr>
            <p:cNvPr id="306637" name="Line 461"/>
            <p:cNvSpPr>
              <a:spLocks noChangeShapeType="1"/>
            </p:cNvSpPr>
            <p:nvPr/>
          </p:nvSpPr>
          <p:spPr bwMode="auto">
            <a:xfrm flipV="1">
              <a:off x="1371629" y="2571741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8" name="Line 462"/>
            <p:cNvSpPr>
              <a:spLocks noChangeShapeType="1"/>
            </p:cNvSpPr>
            <p:nvPr/>
          </p:nvSpPr>
          <p:spPr bwMode="auto">
            <a:xfrm flipV="1">
              <a:off x="1371629" y="3076566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9" name="Text Box 463"/>
            <p:cNvSpPr txBox="1">
              <a:spLocks noChangeArrowheads="1"/>
            </p:cNvSpPr>
            <p:nvPr/>
          </p:nvSpPr>
          <p:spPr bwMode="auto">
            <a:xfrm>
              <a:off x="1371629" y="2647941"/>
              <a:ext cx="287338" cy="430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6640" name="Text Box 464"/>
            <p:cNvSpPr txBox="1">
              <a:spLocks noChangeArrowheads="1"/>
            </p:cNvSpPr>
            <p:nvPr/>
          </p:nvSpPr>
          <p:spPr bwMode="auto">
            <a:xfrm>
              <a:off x="1011266" y="2357429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8</a:t>
              </a:r>
            </a:p>
          </p:txBody>
        </p:sp>
        <p:sp>
          <p:nvSpPr>
            <p:cNvPr id="306643" name="Text Box 467"/>
            <p:cNvSpPr txBox="1">
              <a:spLocks noChangeArrowheads="1"/>
            </p:cNvSpPr>
            <p:nvPr/>
          </p:nvSpPr>
          <p:spPr bwMode="auto">
            <a:xfrm>
              <a:off x="4033866" y="5454641"/>
              <a:ext cx="35306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06644" name="Line 468"/>
            <p:cNvSpPr>
              <a:spLocks noChangeShapeType="1"/>
            </p:cNvSpPr>
            <p:nvPr/>
          </p:nvSpPr>
          <p:spPr bwMode="auto">
            <a:xfrm flipV="1">
              <a:off x="5259416" y="5740391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5" name="Line 469"/>
            <p:cNvSpPr>
              <a:spLocks noChangeShapeType="1"/>
            </p:cNvSpPr>
            <p:nvPr/>
          </p:nvSpPr>
          <p:spPr bwMode="auto">
            <a:xfrm flipV="1">
              <a:off x="5980141" y="5740391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7" name="Line 471"/>
            <p:cNvSpPr>
              <a:spLocks noChangeShapeType="1"/>
            </p:cNvSpPr>
            <p:nvPr/>
          </p:nvSpPr>
          <p:spPr bwMode="auto">
            <a:xfrm>
              <a:off x="2738466" y="4951404"/>
              <a:ext cx="56181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8" name="Text Box 472"/>
            <p:cNvSpPr txBox="1">
              <a:spLocks noChangeArrowheads="1"/>
            </p:cNvSpPr>
            <p:nvPr/>
          </p:nvSpPr>
          <p:spPr bwMode="auto">
            <a:xfrm>
              <a:off x="5187979" y="5957879"/>
              <a:ext cx="1368425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9</a:t>
              </a:r>
            </a:p>
          </p:txBody>
        </p:sp>
        <p:sp>
          <p:nvSpPr>
            <p:cNvPr id="306649" name="Text Box 473"/>
            <p:cNvSpPr txBox="1">
              <a:spLocks noChangeArrowheads="1"/>
            </p:cNvSpPr>
            <p:nvPr/>
          </p:nvSpPr>
          <p:spPr bwMode="auto">
            <a:xfrm>
              <a:off x="2236816" y="2574916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0" name="Text Box 474"/>
            <p:cNvSpPr txBox="1">
              <a:spLocks noChangeArrowheads="1"/>
            </p:cNvSpPr>
            <p:nvPr/>
          </p:nvSpPr>
          <p:spPr bwMode="auto">
            <a:xfrm>
              <a:off x="5261004" y="5095866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2" name="Line 476"/>
            <p:cNvSpPr>
              <a:spLocks noChangeShapeType="1"/>
            </p:cNvSpPr>
            <p:nvPr/>
          </p:nvSpPr>
          <p:spPr bwMode="auto">
            <a:xfrm>
              <a:off x="3892579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3" name="Line 477"/>
            <p:cNvSpPr>
              <a:spLocks noChangeShapeType="1"/>
            </p:cNvSpPr>
            <p:nvPr/>
          </p:nvSpPr>
          <p:spPr bwMode="auto">
            <a:xfrm flipH="1">
              <a:off x="3532216" y="3987791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4" name="Line 478"/>
            <p:cNvSpPr>
              <a:spLocks noChangeShapeType="1"/>
            </p:cNvSpPr>
            <p:nvPr/>
          </p:nvSpPr>
          <p:spPr bwMode="auto">
            <a:xfrm flipH="1">
              <a:off x="3171854" y="4016366"/>
              <a:ext cx="1588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5" name="Line 479"/>
            <p:cNvSpPr>
              <a:spLocks noChangeShapeType="1"/>
            </p:cNvSpPr>
            <p:nvPr/>
          </p:nvSpPr>
          <p:spPr bwMode="auto">
            <a:xfrm flipH="1">
              <a:off x="4324379" y="4016366"/>
              <a:ext cx="1588" cy="7921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6" name="Line 480"/>
            <p:cNvSpPr>
              <a:spLocks noChangeShapeType="1"/>
            </p:cNvSpPr>
            <p:nvPr/>
          </p:nvSpPr>
          <p:spPr bwMode="auto">
            <a:xfrm>
              <a:off x="4684741" y="3987791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7" name="Line 481"/>
            <p:cNvSpPr>
              <a:spLocks noChangeShapeType="1"/>
            </p:cNvSpPr>
            <p:nvPr/>
          </p:nvSpPr>
          <p:spPr bwMode="auto">
            <a:xfrm>
              <a:off x="3532216" y="4159241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8" name="Line 482"/>
            <p:cNvSpPr>
              <a:spLocks noChangeShapeType="1"/>
            </p:cNvSpPr>
            <p:nvPr/>
          </p:nvSpPr>
          <p:spPr bwMode="auto">
            <a:xfrm>
              <a:off x="5043516" y="4016366"/>
              <a:ext cx="0" cy="9350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0" name="Line 484"/>
            <p:cNvSpPr>
              <a:spLocks noChangeShapeType="1"/>
            </p:cNvSpPr>
            <p:nvPr/>
          </p:nvSpPr>
          <p:spPr bwMode="auto">
            <a:xfrm>
              <a:off x="7204104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1" name="Line 485"/>
            <p:cNvSpPr>
              <a:spLocks noChangeShapeType="1"/>
            </p:cNvSpPr>
            <p:nvPr/>
          </p:nvSpPr>
          <p:spPr bwMode="auto">
            <a:xfrm flipH="1">
              <a:off x="6843741" y="3986204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2" name="Line 486"/>
            <p:cNvSpPr>
              <a:spLocks noChangeShapeType="1"/>
            </p:cNvSpPr>
            <p:nvPr/>
          </p:nvSpPr>
          <p:spPr bwMode="auto">
            <a:xfrm>
              <a:off x="6484966" y="4014779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3" name="Line 487"/>
            <p:cNvSpPr>
              <a:spLocks noChangeShapeType="1"/>
            </p:cNvSpPr>
            <p:nvPr/>
          </p:nvSpPr>
          <p:spPr bwMode="auto">
            <a:xfrm flipH="1">
              <a:off x="7635904" y="4014779"/>
              <a:ext cx="1588" cy="7937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4" name="Line 488"/>
            <p:cNvSpPr>
              <a:spLocks noChangeShapeType="1"/>
            </p:cNvSpPr>
            <p:nvPr/>
          </p:nvSpPr>
          <p:spPr bwMode="auto">
            <a:xfrm>
              <a:off x="7996266" y="3986204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5" name="Line 489"/>
            <p:cNvSpPr>
              <a:spLocks noChangeShapeType="1"/>
            </p:cNvSpPr>
            <p:nvPr/>
          </p:nvSpPr>
          <p:spPr bwMode="auto">
            <a:xfrm>
              <a:off x="6843741" y="4157654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6" name="Line 490"/>
            <p:cNvSpPr>
              <a:spLocks noChangeShapeType="1"/>
            </p:cNvSpPr>
            <p:nvPr/>
          </p:nvSpPr>
          <p:spPr bwMode="auto">
            <a:xfrm>
              <a:off x="8355041" y="4014779"/>
              <a:ext cx="1588" cy="9366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3" name="Rectangle 497"/>
            <p:cNvSpPr>
              <a:spLocks noChangeArrowheads="1"/>
            </p:cNvSpPr>
            <p:nvPr/>
          </p:nvSpPr>
          <p:spPr bwMode="auto">
            <a:xfrm>
              <a:off x="3028979" y="2216141"/>
              <a:ext cx="5472113" cy="1439863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9" name="Line 493"/>
            <p:cNvSpPr>
              <a:spLocks noChangeShapeType="1"/>
            </p:cNvSpPr>
            <p:nvPr/>
          </p:nvSpPr>
          <p:spPr bwMode="auto">
            <a:xfrm flipH="1">
              <a:off x="4106891" y="4159241"/>
              <a:ext cx="1588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0" name="Line 494"/>
            <p:cNvSpPr>
              <a:spLocks noChangeShapeType="1"/>
            </p:cNvSpPr>
            <p:nvPr/>
          </p:nvSpPr>
          <p:spPr bwMode="auto">
            <a:xfrm flipH="1">
              <a:off x="7420004" y="4159241"/>
              <a:ext cx="0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4" name="Line 498"/>
            <p:cNvSpPr>
              <a:spLocks noChangeShapeType="1"/>
            </p:cNvSpPr>
            <p:nvPr/>
          </p:nvSpPr>
          <p:spPr bwMode="auto">
            <a:xfrm>
              <a:off x="3173441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5" name="Text Box 499"/>
            <p:cNvSpPr txBox="1">
              <a:spLocks noChangeArrowheads="1"/>
            </p:cNvSpPr>
            <p:nvPr/>
          </p:nvSpPr>
          <p:spPr bwMode="auto">
            <a:xfrm>
              <a:off x="2957541" y="372902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76" name="Line 500"/>
            <p:cNvSpPr>
              <a:spLocks noChangeShapeType="1"/>
            </p:cNvSpPr>
            <p:nvPr/>
          </p:nvSpPr>
          <p:spPr bwMode="auto">
            <a:xfrm>
              <a:off x="3316316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7" name="Line 501"/>
            <p:cNvSpPr>
              <a:spLocks noChangeShapeType="1"/>
            </p:cNvSpPr>
            <p:nvPr/>
          </p:nvSpPr>
          <p:spPr bwMode="auto">
            <a:xfrm>
              <a:off x="3173441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8" name="Line 502"/>
            <p:cNvSpPr>
              <a:spLocks noChangeShapeType="1"/>
            </p:cNvSpPr>
            <p:nvPr/>
          </p:nvSpPr>
          <p:spPr bwMode="auto">
            <a:xfrm>
              <a:off x="338775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9" name="Line 503"/>
            <p:cNvSpPr>
              <a:spLocks noChangeShapeType="1"/>
            </p:cNvSpPr>
            <p:nvPr/>
          </p:nvSpPr>
          <p:spPr bwMode="auto">
            <a:xfrm>
              <a:off x="3389341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0" name="Line 504"/>
            <p:cNvSpPr>
              <a:spLocks noChangeShapeType="1"/>
            </p:cNvSpPr>
            <p:nvPr/>
          </p:nvSpPr>
          <p:spPr bwMode="auto">
            <a:xfrm>
              <a:off x="3749704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1" name="Line 505"/>
            <p:cNvSpPr>
              <a:spLocks noChangeShapeType="1"/>
            </p:cNvSpPr>
            <p:nvPr/>
          </p:nvSpPr>
          <p:spPr bwMode="auto">
            <a:xfrm>
              <a:off x="3749704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2" name="Line 506"/>
            <p:cNvSpPr>
              <a:spLocks noChangeShapeType="1"/>
            </p:cNvSpPr>
            <p:nvPr/>
          </p:nvSpPr>
          <p:spPr bwMode="auto">
            <a:xfrm>
              <a:off x="36766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3" name="Line 507"/>
            <p:cNvSpPr>
              <a:spLocks noChangeShapeType="1"/>
            </p:cNvSpPr>
            <p:nvPr/>
          </p:nvSpPr>
          <p:spPr bwMode="auto">
            <a:xfrm>
              <a:off x="3749704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4" name="Line 508"/>
            <p:cNvSpPr>
              <a:spLocks noChangeShapeType="1"/>
            </p:cNvSpPr>
            <p:nvPr/>
          </p:nvSpPr>
          <p:spPr bwMode="auto">
            <a:xfrm>
              <a:off x="4325966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5" name="Line 509"/>
            <p:cNvSpPr>
              <a:spLocks noChangeShapeType="1"/>
            </p:cNvSpPr>
            <p:nvPr/>
          </p:nvSpPr>
          <p:spPr bwMode="auto">
            <a:xfrm>
              <a:off x="5094316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6" name="Line 510"/>
            <p:cNvSpPr>
              <a:spLocks noChangeShapeType="1"/>
            </p:cNvSpPr>
            <p:nvPr/>
          </p:nvSpPr>
          <p:spPr bwMode="auto">
            <a:xfrm>
              <a:off x="4468841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7" name="Line 511"/>
            <p:cNvSpPr>
              <a:spLocks noChangeShapeType="1"/>
            </p:cNvSpPr>
            <p:nvPr/>
          </p:nvSpPr>
          <p:spPr bwMode="auto">
            <a:xfrm>
              <a:off x="4325966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8" name="Line 512"/>
            <p:cNvSpPr>
              <a:spLocks noChangeShapeType="1"/>
            </p:cNvSpPr>
            <p:nvPr/>
          </p:nvSpPr>
          <p:spPr bwMode="auto">
            <a:xfrm>
              <a:off x="45402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9" name="Line 513"/>
            <p:cNvSpPr>
              <a:spLocks noChangeShapeType="1"/>
            </p:cNvSpPr>
            <p:nvPr/>
          </p:nvSpPr>
          <p:spPr bwMode="auto">
            <a:xfrm>
              <a:off x="4541866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0" name="Line 514"/>
            <p:cNvSpPr>
              <a:spLocks noChangeShapeType="1"/>
            </p:cNvSpPr>
            <p:nvPr/>
          </p:nvSpPr>
          <p:spPr bwMode="auto">
            <a:xfrm>
              <a:off x="4902229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1" name="Line 515"/>
            <p:cNvSpPr>
              <a:spLocks noChangeShapeType="1"/>
            </p:cNvSpPr>
            <p:nvPr/>
          </p:nvSpPr>
          <p:spPr bwMode="auto">
            <a:xfrm>
              <a:off x="4902229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2" name="Line 516"/>
            <p:cNvSpPr>
              <a:spLocks noChangeShapeType="1"/>
            </p:cNvSpPr>
            <p:nvPr/>
          </p:nvSpPr>
          <p:spPr bwMode="auto">
            <a:xfrm>
              <a:off x="482920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3" name="Line 517"/>
            <p:cNvSpPr>
              <a:spLocks noChangeShapeType="1"/>
            </p:cNvSpPr>
            <p:nvPr/>
          </p:nvSpPr>
          <p:spPr bwMode="auto">
            <a:xfrm>
              <a:off x="4902229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4" name="Text Box 518"/>
            <p:cNvSpPr txBox="1">
              <a:spLocks noChangeArrowheads="1"/>
            </p:cNvSpPr>
            <p:nvPr/>
          </p:nvSpPr>
          <p:spPr bwMode="auto">
            <a:xfrm>
              <a:off x="38941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5" name="Text Box 519"/>
            <p:cNvSpPr txBox="1">
              <a:spLocks noChangeArrowheads="1"/>
            </p:cNvSpPr>
            <p:nvPr/>
          </p:nvSpPr>
          <p:spPr bwMode="auto">
            <a:xfrm>
              <a:off x="4108479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6" name="Text Box 520"/>
            <p:cNvSpPr txBox="1">
              <a:spLocks noChangeArrowheads="1"/>
            </p:cNvSpPr>
            <p:nvPr/>
          </p:nvSpPr>
          <p:spPr bwMode="auto">
            <a:xfrm>
              <a:off x="5045104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7" name="Line 521"/>
            <p:cNvSpPr>
              <a:spLocks noChangeShapeType="1"/>
            </p:cNvSpPr>
            <p:nvPr/>
          </p:nvSpPr>
          <p:spPr bwMode="auto">
            <a:xfrm>
              <a:off x="3946554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8" name="Line 522"/>
            <p:cNvSpPr>
              <a:spLocks noChangeShapeType="1"/>
            </p:cNvSpPr>
            <p:nvPr/>
          </p:nvSpPr>
          <p:spPr bwMode="auto">
            <a:xfrm>
              <a:off x="6484966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9" name="Text Box 523"/>
            <p:cNvSpPr txBox="1">
              <a:spLocks noChangeArrowheads="1"/>
            </p:cNvSpPr>
            <p:nvPr/>
          </p:nvSpPr>
          <p:spPr bwMode="auto">
            <a:xfrm>
              <a:off x="62690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00" name="Line 524"/>
            <p:cNvSpPr>
              <a:spLocks noChangeShapeType="1"/>
            </p:cNvSpPr>
            <p:nvPr/>
          </p:nvSpPr>
          <p:spPr bwMode="auto">
            <a:xfrm>
              <a:off x="6627841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1" name="Line 525"/>
            <p:cNvSpPr>
              <a:spLocks noChangeShapeType="1"/>
            </p:cNvSpPr>
            <p:nvPr/>
          </p:nvSpPr>
          <p:spPr bwMode="auto">
            <a:xfrm>
              <a:off x="6484966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2" name="Line 526"/>
            <p:cNvSpPr>
              <a:spLocks noChangeShapeType="1"/>
            </p:cNvSpPr>
            <p:nvPr/>
          </p:nvSpPr>
          <p:spPr bwMode="auto">
            <a:xfrm>
              <a:off x="669927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3" name="Line 527"/>
            <p:cNvSpPr>
              <a:spLocks noChangeShapeType="1"/>
            </p:cNvSpPr>
            <p:nvPr/>
          </p:nvSpPr>
          <p:spPr bwMode="auto">
            <a:xfrm>
              <a:off x="6700866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4" name="Line 528"/>
            <p:cNvSpPr>
              <a:spLocks noChangeShapeType="1"/>
            </p:cNvSpPr>
            <p:nvPr/>
          </p:nvSpPr>
          <p:spPr bwMode="auto">
            <a:xfrm>
              <a:off x="7061229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5" name="Line 529"/>
            <p:cNvSpPr>
              <a:spLocks noChangeShapeType="1"/>
            </p:cNvSpPr>
            <p:nvPr/>
          </p:nvSpPr>
          <p:spPr bwMode="auto">
            <a:xfrm>
              <a:off x="7061229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6" name="Line 530"/>
            <p:cNvSpPr>
              <a:spLocks noChangeShapeType="1"/>
            </p:cNvSpPr>
            <p:nvPr/>
          </p:nvSpPr>
          <p:spPr bwMode="auto">
            <a:xfrm>
              <a:off x="69882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7" name="Line 531"/>
            <p:cNvSpPr>
              <a:spLocks noChangeShapeType="1"/>
            </p:cNvSpPr>
            <p:nvPr/>
          </p:nvSpPr>
          <p:spPr bwMode="auto">
            <a:xfrm>
              <a:off x="7061229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8" name="Line 532"/>
            <p:cNvSpPr>
              <a:spLocks noChangeShapeType="1"/>
            </p:cNvSpPr>
            <p:nvPr/>
          </p:nvSpPr>
          <p:spPr bwMode="auto">
            <a:xfrm>
              <a:off x="7637491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9" name="Line 533"/>
            <p:cNvSpPr>
              <a:spLocks noChangeShapeType="1"/>
            </p:cNvSpPr>
            <p:nvPr/>
          </p:nvSpPr>
          <p:spPr bwMode="auto">
            <a:xfrm>
              <a:off x="8405841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0" name="Line 534"/>
            <p:cNvSpPr>
              <a:spLocks noChangeShapeType="1"/>
            </p:cNvSpPr>
            <p:nvPr/>
          </p:nvSpPr>
          <p:spPr bwMode="auto">
            <a:xfrm>
              <a:off x="7780366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1" name="Line 535"/>
            <p:cNvSpPr>
              <a:spLocks noChangeShapeType="1"/>
            </p:cNvSpPr>
            <p:nvPr/>
          </p:nvSpPr>
          <p:spPr bwMode="auto">
            <a:xfrm>
              <a:off x="7637491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2" name="Line 536"/>
            <p:cNvSpPr>
              <a:spLocks noChangeShapeType="1"/>
            </p:cNvSpPr>
            <p:nvPr/>
          </p:nvSpPr>
          <p:spPr bwMode="auto">
            <a:xfrm>
              <a:off x="78518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3" name="Line 537"/>
            <p:cNvSpPr>
              <a:spLocks noChangeShapeType="1"/>
            </p:cNvSpPr>
            <p:nvPr/>
          </p:nvSpPr>
          <p:spPr bwMode="auto">
            <a:xfrm>
              <a:off x="7853391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4" name="Line 538"/>
            <p:cNvSpPr>
              <a:spLocks noChangeShapeType="1"/>
            </p:cNvSpPr>
            <p:nvPr/>
          </p:nvSpPr>
          <p:spPr bwMode="auto">
            <a:xfrm>
              <a:off x="8213754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5" name="Line 539"/>
            <p:cNvSpPr>
              <a:spLocks noChangeShapeType="1"/>
            </p:cNvSpPr>
            <p:nvPr/>
          </p:nvSpPr>
          <p:spPr bwMode="auto">
            <a:xfrm>
              <a:off x="8213754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6" name="Line 540"/>
            <p:cNvSpPr>
              <a:spLocks noChangeShapeType="1"/>
            </p:cNvSpPr>
            <p:nvPr/>
          </p:nvSpPr>
          <p:spPr bwMode="auto">
            <a:xfrm>
              <a:off x="814072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7" name="Line 541"/>
            <p:cNvSpPr>
              <a:spLocks noChangeShapeType="1"/>
            </p:cNvSpPr>
            <p:nvPr/>
          </p:nvSpPr>
          <p:spPr bwMode="auto">
            <a:xfrm>
              <a:off x="8213754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8" name="Text Box 542"/>
            <p:cNvSpPr txBox="1">
              <a:spLocks noChangeArrowheads="1"/>
            </p:cNvSpPr>
            <p:nvPr/>
          </p:nvSpPr>
          <p:spPr bwMode="auto">
            <a:xfrm>
              <a:off x="7205691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19" name="Text Box 543"/>
            <p:cNvSpPr txBox="1">
              <a:spLocks noChangeArrowheads="1"/>
            </p:cNvSpPr>
            <p:nvPr/>
          </p:nvSpPr>
          <p:spPr bwMode="auto">
            <a:xfrm>
              <a:off x="7420004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0" name="Text Box 544"/>
            <p:cNvSpPr txBox="1">
              <a:spLocks noChangeArrowheads="1"/>
            </p:cNvSpPr>
            <p:nvPr/>
          </p:nvSpPr>
          <p:spPr bwMode="auto">
            <a:xfrm>
              <a:off x="8356629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1" name="Line 545"/>
            <p:cNvSpPr>
              <a:spLocks noChangeShapeType="1"/>
            </p:cNvSpPr>
            <p:nvPr/>
          </p:nvSpPr>
          <p:spPr bwMode="auto">
            <a:xfrm>
              <a:off x="7258079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2" name="Text Box 546"/>
            <p:cNvSpPr txBox="1">
              <a:spLocks noChangeArrowheads="1"/>
            </p:cNvSpPr>
            <p:nvPr/>
          </p:nvSpPr>
          <p:spPr bwMode="auto">
            <a:xfrm>
              <a:off x="5403879" y="37274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24" name="Text Box 548"/>
            <p:cNvSpPr txBox="1">
              <a:spLocks noChangeArrowheads="1"/>
            </p:cNvSpPr>
            <p:nvPr/>
          </p:nvSpPr>
          <p:spPr bwMode="auto">
            <a:xfrm>
              <a:off x="1011266" y="4160829"/>
              <a:ext cx="360363" cy="790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306726" name="Line 550"/>
            <p:cNvSpPr>
              <a:spLocks noChangeShapeType="1"/>
            </p:cNvSpPr>
            <p:nvPr/>
          </p:nvSpPr>
          <p:spPr bwMode="auto">
            <a:xfrm flipV="1">
              <a:off x="5619779" y="5743566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2" name="Text Box 576"/>
            <p:cNvSpPr txBox="1">
              <a:spLocks noChangeArrowheads="1"/>
            </p:cNvSpPr>
            <p:nvPr/>
          </p:nvSpPr>
          <p:spPr bwMode="auto">
            <a:xfrm>
              <a:off x="2090766" y="2357429"/>
              <a:ext cx="360363" cy="1225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63</a:t>
              </a:r>
            </a:p>
          </p:txBody>
        </p:sp>
        <p:sp>
          <p:nvSpPr>
            <p:cNvPr id="306753" name="Line 577"/>
            <p:cNvSpPr>
              <a:spLocks noChangeShapeType="1"/>
            </p:cNvSpPr>
            <p:nvPr/>
          </p:nvSpPr>
          <p:spPr bwMode="auto">
            <a:xfrm flipV="1">
              <a:off x="6340504" y="5741979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4" name="Text Box 578"/>
            <p:cNvSpPr txBox="1">
              <a:spLocks noChangeArrowheads="1"/>
            </p:cNvSpPr>
            <p:nvPr/>
          </p:nvSpPr>
          <p:spPr bwMode="auto">
            <a:xfrm>
              <a:off x="4106891" y="5167304"/>
              <a:ext cx="37449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                        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15</a:t>
              </a:r>
            </a:p>
          </p:txBody>
        </p:sp>
        <p:sp>
          <p:nvSpPr>
            <p:cNvPr id="306757" name="Text Box 581"/>
            <p:cNvSpPr txBox="1">
              <a:spLocks noChangeArrowheads="1"/>
            </p:cNvSpPr>
            <p:nvPr/>
          </p:nvSpPr>
          <p:spPr bwMode="auto">
            <a:xfrm>
              <a:off x="3387754" y="2792404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58" name="Line 582"/>
            <p:cNvSpPr>
              <a:spLocks noChangeShapeType="1"/>
            </p:cNvSpPr>
            <p:nvPr/>
          </p:nvSpPr>
          <p:spPr bwMode="auto">
            <a:xfrm>
              <a:off x="38211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9" name="Line 583"/>
            <p:cNvSpPr>
              <a:spLocks noChangeShapeType="1"/>
            </p:cNvSpPr>
            <p:nvPr/>
          </p:nvSpPr>
          <p:spPr bwMode="auto">
            <a:xfrm>
              <a:off x="3533804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0" name="Line 584"/>
            <p:cNvSpPr>
              <a:spLocks noChangeShapeType="1"/>
            </p:cNvSpPr>
            <p:nvPr/>
          </p:nvSpPr>
          <p:spPr bwMode="auto">
            <a:xfrm>
              <a:off x="31734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1" name="Text Box 585"/>
            <p:cNvSpPr txBox="1">
              <a:spLocks noChangeArrowheads="1"/>
            </p:cNvSpPr>
            <p:nvPr/>
          </p:nvSpPr>
          <p:spPr bwMode="auto">
            <a:xfrm>
              <a:off x="3892579" y="2792404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62" name="Text Box 586"/>
            <p:cNvSpPr txBox="1">
              <a:spLocks noChangeArrowheads="1"/>
            </p:cNvSpPr>
            <p:nvPr/>
          </p:nvSpPr>
          <p:spPr bwMode="auto">
            <a:xfrm>
              <a:off x="4540279" y="2792404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3" name="Line 587"/>
            <p:cNvSpPr>
              <a:spLocks noChangeShapeType="1"/>
            </p:cNvSpPr>
            <p:nvPr/>
          </p:nvSpPr>
          <p:spPr bwMode="auto">
            <a:xfrm>
              <a:off x="49736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4" name="Line 588"/>
            <p:cNvSpPr>
              <a:spLocks noChangeShapeType="1"/>
            </p:cNvSpPr>
            <p:nvPr/>
          </p:nvSpPr>
          <p:spPr bwMode="auto">
            <a:xfrm>
              <a:off x="4686329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5" name="Line 589"/>
            <p:cNvSpPr>
              <a:spLocks noChangeShapeType="1"/>
            </p:cNvSpPr>
            <p:nvPr/>
          </p:nvSpPr>
          <p:spPr bwMode="auto">
            <a:xfrm>
              <a:off x="43259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6" name="Text Box 590"/>
            <p:cNvSpPr txBox="1">
              <a:spLocks noChangeArrowheads="1"/>
            </p:cNvSpPr>
            <p:nvPr/>
          </p:nvSpPr>
          <p:spPr bwMode="auto">
            <a:xfrm>
              <a:off x="3246466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7" name="Text Box 591"/>
            <p:cNvSpPr txBox="1">
              <a:spLocks noChangeArrowheads="1"/>
            </p:cNvSpPr>
            <p:nvPr/>
          </p:nvSpPr>
          <p:spPr bwMode="auto">
            <a:xfrm>
              <a:off x="4398991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8" name="Text Box 592"/>
            <p:cNvSpPr txBox="1">
              <a:spLocks noChangeArrowheads="1"/>
            </p:cNvSpPr>
            <p:nvPr/>
          </p:nvSpPr>
          <p:spPr bwMode="auto">
            <a:xfrm>
              <a:off x="6699279" y="2790816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9" name="Line 593"/>
            <p:cNvSpPr>
              <a:spLocks noChangeShapeType="1"/>
            </p:cNvSpPr>
            <p:nvPr/>
          </p:nvSpPr>
          <p:spPr bwMode="auto">
            <a:xfrm>
              <a:off x="71326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0" name="Line 594"/>
            <p:cNvSpPr>
              <a:spLocks noChangeShapeType="1"/>
            </p:cNvSpPr>
            <p:nvPr/>
          </p:nvSpPr>
          <p:spPr bwMode="auto">
            <a:xfrm>
              <a:off x="6845329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1" name="Line 595"/>
            <p:cNvSpPr>
              <a:spLocks noChangeShapeType="1"/>
            </p:cNvSpPr>
            <p:nvPr/>
          </p:nvSpPr>
          <p:spPr bwMode="auto">
            <a:xfrm>
              <a:off x="64849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2" name="Text Box 596"/>
            <p:cNvSpPr txBox="1">
              <a:spLocks noChangeArrowheads="1"/>
            </p:cNvSpPr>
            <p:nvPr/>
          </p:nvSpPr>
          <p:spPr bwMode="auto">
            <a:xfrm>
              <a:off x="7204104" y="2790816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73" name="Text Box 597"/>
            <p:cNvSpPr txBox="1">
              <a:spLocks noChangeArrowheads="1"/>
            </p:cNvSpPr>
            <p:nvPr/>
          </p:nvSpPr>
          <p:spPr bwMode="auto">
            <a:xfrm>
              <a:off x="7851804" y="2790816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74" name="Line 598"/>
            <p:cNvSpPr>
              <a:spLocks noChangeShapeType="1"/>
            </p:cNvSpPr>
            <p:nvPr/>
          </p:nvSpPr>
          <p:spPr bwMode="auto">
            <a:xfrm>
              <a:off x="82851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5" name="Line 599"/>
            <p:cNvSpPr>
              <a:spLocks noChangeShapeType="1"/>
            </p:cNvSpPr>
            <p:nvPr/>
          </p:nvSpPr>
          <p:spPr bwMode="auto">
            <a:xfrm>
              <a:off x="7997854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6" name="Line 600"/>
            <p:cNvSpPr>
              <a:spLocks noChangeShapeType="1"/>
            </p:cNvSpPr>
            <p:nvPr/>
          </p:nvSpPr>
          <p:spPr bwMode="auto">
            <a:xfrm>
              <a:off x="76374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7" name="Text Box 601"/>
            <p:cNvSpPr txBox="1">
              <a:spLocks noChangeArrowheads="1"/>
            </p:cNvSpPr>
            <p:nvPr/>
          </p:nvSpPr>
          <p:spPr bwMode="auto">
            <a:xfrm>
              <a:off x="6557991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8" name="Text Box 602"/>
            <p:cNvSpPr txBox="1">
              <a:spLocks noChangeArrowheads="1"/>
            </p:cNvSpPr>
            <p:nvPr/>
          </p:nvSpPr>
          <p:spPr bwMode="auto">
            <a:xfrm>
              <a:off x="7710516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9" name="Text Box 603"/>
            <p:cNvSpPr txBox="1">
              <a:spLocks noChangeArrowheads="1"/>
            </p:cNvSpPr>
            <p:nvPr/>
          </p:nvSpPr>
          <p:spPr bwMode="auto">
            <a:xfrm>
              <a:off x="5114954" y="2863841"/>
              <a:ext cx="12239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64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×64</a:t>
              </a:r>
              <a:r>
                <a:rPr lang="zh-CN" altLang="en-US" sz="1800" b="1" u="none" dirty="0">
                  <a:latin typeface="宋体" pitchFamily="2" charset="-122"/>
                </a:rPr>
                <a:t>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6780" name="Text Box 604"/>
            <p:cNvSpPr txBox="1">
              <a:spLocks noChangeArrowheads="1"/>
            </p:cNvSpPr>
            <p:nvPr/>
          </p:nvSpPr>
          <p:spPr bwMode="auto">
            <a:xfrm>
              <a:off x="5403879" y="32956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635" name="Line 459"/>
            <p:cNvSpPr>
              <a:spLocks noChangeShapeType="1"/>
            </p:cNvSpPr>
            <p:nvPr/>
          </p:nvSpPr>
          <p:spPr bwMode="auto">
            <a:xfrm>
              <a:off x="2090766" y="3294054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1" name="Line 605"/>
            <p:cNvSpPr>
              <a:spLocks noChangeShapeType="1"/>
            </p:cNvSpPr>
            <p:nvPr/>
          </p:nvSpPr>
          <p:spPr bwMode="auto">
            <a:xfrm flipV="1">
              <a:off x="2090766" y="2359016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475"/>
            <p:cNvSpPr>
              <a:spLocks noChangeArrowheads="1"/>
            </p:cNvSpPr>
            <p:nvPr/>
          </p:nvSpPr>
          <p:spPr bwMode="auto">
            <a:xfrm>
              <a:off x="1687566" y="4149080"/>
              <a:ext cx="1109635" cy="938212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580"/>
            <p:cNvSpPr>
              <a:spLocks noChangeArrowheads="1"/>
            </p:cNvSpPr>
            <p:nvPr/>
          </p:nvSpPr>
          <p:spPr bwMode="auto">
            <a:xfrm>
              <a:off x="3100416" y="2402939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580"/>
            <p:cNvSpPr>
              <a:spLocks noChangeArrowheads="1"/>
            </p:cNvSpPr>
            <p:nvPr/>
          </p:nvSpPr>
          <p:spPr bwMode="auto">
            <a:xfrm>
              <a:off x="6397601" y="2399682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7" name="Line 491"/>
            <p:cNvSpPr>
              <a:spLocks noChangeShapeType="1"/>
            </p:cNvSpPr>
            <p:nvPr/>
          </p:nvSpPr>
          <p:spPr bwMode="auto">
            <a:xfrm>
              <a:off x="2738466" y="4303704"/>
              <a:ext cx="37465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1" name="Text Box 495"/>
            <p:cNvSpPr txBox="1">
              <a:spLocks noChangeArrowheads="1"/>
            </p:cNvSpPr>
            <p:nvPr/>
          </p:nvSpPr>
          <p:spPr bwMode="auto">
            <a:xfrm>
              <a:off x="2740054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672" name="Text Box 496"/>
            <p:cNvSpPr txBox="1">
              <a:spLocks noChangeArrowheads="1"/>
            </p:cNvSpPr>
            <p:nvPr/>
          </p:nvSpPr>
          <p:spPr bwMode="auto">
            <a:xfrm>
              <a:off x="5619779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3" name="Line 547"/>
            <p:cNvSpPr>
              <a:spLocks noChangeShapeType="1"/>
            </p:cNvSpPr>
            <p:nvPr/>
          </p:nvSpPr>
          <p:spPr bwMode="auto">
            <a:xfrm flipV="1">
              <a:off x="1371629" y="4879966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5" name="Text Box 549"/>
            <p:cNvSpPr txBox="1">
              <a:spLocks noChangeArrowheads="1"/>
            </p:cNvSpPr>
            <p:nvPr/>
          </p:nvSpPr>
          <p:spPr bwMode="auto">
            <a:xfrm>
              <a:off x="1371629" y="4446579"/>
              <a:ext cx="287338" cy="431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7" name="Text Box 551"/>
            <p:cNvSpPr txBox="1">
              <a:spLocks noChangeArrowheads="1"/>
            </p:cNvSpPr>
            <p:nvPr/>
          </p:nvSpPr>
          <p:spPr bwMode="auto">
            <a:xfrm>
              <a:off x="1731991" y="4737091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读写电路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6728" name="Line 552"/>
            <p:cNvSpPr>
              <a:spLocks noChangeShapeType="1"/>
            </p:cNvSpPr>
            <p:nvPr/>
          </p:nvSpPr>
          <p:spPr bwMode="auto">
            <a:xfrm flipV="1">
              <a:off x="1874866" y="45196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9" name="Line 553"/>
            <p:cNvSpPr>
              <a:spLocks noChangeShapeType="1"/>
            </p:cNvSpPr>
            <p:nvPr/>
          </p:nvSpPr>
          <p:spPr bwMode="auto">
            <a:xfrm flipV="1">
              <a:off x="2451129" y="4519604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1" name="Text Box 465"/>
            <p:cNvSpPr txBox="1">
              <a:spLocks noChangeArrowheads="1"/>
            </p:cNvSpPr>
            <p:nvPr/>
          </p:nvSpPr>
          <p:spPr bwMode="auto">
            <a:xfrm>
              <a:off x="1731991" y="4232266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r>
                <a:rPr lang="zh-CN" altLang="en-US" sz="1800" b="1" u="none" dirty="0" smtClean="0">
                  <a:latin typeface="宋体" pitchFamily="2" charset="-122"/>
                </a:rPr>
                <a:t>电路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6642" name="Line 466"/>
            <p:cNvSpPr>
              <a:spLocks noChangeShapeType="1"/>
            </p:cNvSpPr>
            <p:nvPr/>
          </p:nvSpPr>
          <p:spPr bwMode="auto">
            <a:xfrm flipV="1">
              <a:off x="1371629" y="4376729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8" name="Line 492"/>
            <p:cNvSpPr>
              <a:spLocks noChangeShapeType="1"/>
            </p:cNvSpPr>
            <p:nvPr/>
          </p:nvSpPr>
          <p:spPr bwMode="auto">
            <a:xfrm flipV="1">
              <a:off x="2738466" y="4448166"/>
              <a:ext cx="44656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6" name="Line 470"/>
            <p:cNvSpPr>
              <a:spLocks noChangeShapeType="1"/>
            </p:cNvSpPr>
            <p:nvPr/>
          </p:nvSpPr>
          <p:spPr bwMode="auto">
            <a:xfrm>
              <a:off x="2738466" y="4806941"/>
              <a:ext cx="4897438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6730" name="Group 554"/>
            <p:cNvGrpSpPr>
              <a:grpSpLocks/>
            </p:cNvGrpSpPr>
            <p:nvPr/>
          </p:nvGrpSpPr>
          <p:grpSpPr bwMode="auto">
            <a:xfrm>
              <a:off x="1587529" y="5022841"/>
              <a:ext cx="1152525" cy="1200150"/>
              <a:chOff x="2699" y="1842"/>
              <a:chExt cx="726" cy="756"/>
            </a:xfrm>
          </p:grpSpPr>
          <p:sp>
            <p:nvSpPr>
              <p:cNvPr id="306731" name="Text Box 555"/>
              <p:cNvSpPr txBox="1">
                <a:spLocks noChangeArrowheads="1"/>
              </p:cNvSpPr>
              <p:nvPr/>
            </p:nvSpPr>
            <p:spPr bwMode="auto">
              <a:xfrm>
                <a:off x="3243" y="1843"/>
                <a:ext cx="18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读</a:t>
                </a:r>
              </a:p>
            </p:txBody>
          </p:sp>
          <p:sp>
            <p:nvSpPr>
              <p:cNvPr id="306732" name="Text Box 556"/>
              <p:cNvSpPr txBox="1">
                <a:spLocks noChangeArrowheads="1"/>
              </p:cNvSpPr>
              <p:nvPr/>
            </p:nvSpPr>
            <p:spPr bwMode="auto">
              <a:xfrm>
                <a:off x="2699" y="1843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写</a:t>
                </a:r>
              </a:p>
            </p:txBody>
          </p:sp>
          <p:sp>
            <p:nvSpPr>
              <p:cNvPr id="306733" name="Text Box 557"/>
              <p:cNvSpPr txBox="1">
                <a:spLocks noChangeArrowheads="1"/>
              </p:cNvSpPr>
              <p:nvPr/>
            </p:nvSpPr>
            <p:spPr bwMode="auto">
              <a:xfrm>
                <a:off x="2699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06734" name="Line 558"/>
              <p:cNvSpPr>
                <a:spLocks noChangeShapeType="1"/>
              </p:cNvSpPr>
              <p:nvPr/>
            </p:nvSpPr>
            <p:spPr bwMode="auto">
              <a:xfrm>
                <a:off x="2710" y="2456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35" name="Text Box 559"/>
              <p:cNvSpPr txBox="1">
                <a:spLocks noChangeArrowheads="1"/>
              </p:cNvSpPr>
              <p:nvPr/>
            </p:nvSpPr>
            <p:spPr bwMode="auto">
              <a:xfrm>
                <a:off x="2744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36" name="Oval 560"/>
              <p:cNvSpPr>
                <a:spLocks noChangeArrowheads="1"/>
              </p:cNvSpPr>
              <p:nvPr/>
            </p:nvSpPr>
            <p:spPr bwMode="auto">
              <a:xfrm>
                <a:off x="2765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7" name="Oval 561"/>
              <p:cNvSpPr>
                <a:spLocks noChangeArrowheads="1"/>
              </p:cNvSpPr>
              <p:nvPr/>
            </p:nvSpPr>
            <p:spPr bwMode="auto">
              <a:xfrm>
                <a:off x="2949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8" name="Oval 562"/>
              <p:cNvSpPr>
                <a:spLocks noChangeArrowheads="1"/>
              </p:cNvSpPr>
              <p:nvPr/>
            </p:nvSpPr>
            <p:spPr bwMode="auto">
              <a:xfrm>
                <a:off x="2768" y="2320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9" name="Line 563"/>
              <p:cNvSpPr>
                <a:spLocks noChangeShapeType="1"/>
              </p:cNvSpPr>
              <p:nvPr/>
            </p:nvSpPr>
            <p:spPr bwMode="auto">
              <a:xfrm flipH="1" flipV="1">
                <a:off x="2971" y="2296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0" name="Line 564"/>
              <p:cNvSpPr>
                <a:spLocks noChangeShapeType="1"/>
              </p:cNvSpPr>
              <p:nvPr/>
            </p:nvSpPr>
            <p:spPr bwMode="auto">
              <a:xfrm flipH="1" flipV="1">
                <a:off x="2880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1" name="Line 565"/>
              <p:cNvSpPr>
                <a:spLocks noChangeShapeType="1"/>
              </p:cNvSpPr>
              <p:nvPr/>
            </p:nvSpPr>
            <p:spPr bwMode="auto">
              <a:xfrm flipV="1">
                <a:off x="3152" y="2205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2" name="Line 566"/>
              <p:cNvSpPr>
                <a:spLocks noChangeShapeType="1"/>
              </p:cNvSpPr>
              <p:nvPr/>
            </p:nvSpPr>
            <p:spPr bwMode="auto">
              <a:xfrm flipH="1" flipV="1">
                <a:off x="3243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3" name="Line 567"/>
              <p:cNvSpPr>
                <a:spLocks noChangeShapeType="1"/>
              </p:cNvSpPr>
              <p:nvPr/>
            </p:nvSpPr>
            <p:spPr bwMode="auto">
              <a:xfrm flipH="1" flipV="1">
                <a:off x="2789" y="2205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4" name="Text Box 568"/>
              <p:cNvSpPr txBox="1">
                <a:spLocks noChangeArrowheads="1"/>
              </p:cNvSpPr>
              <p:nvPr/>
            </p:nvSpPr>
            <p:spPr bwMode="auto">
              <a:xfrm>
                <a:off x="3107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45" name="Oval 569"/>
              <p:cNvSpPr>
                <a:spLocks noChangeArrowheads="1"/>
              </p:cNvSpPr>
              <p:nvPr/>
            </p:nvSpPr>
            <p:spPr bwMode="auto">
              <a:xfrm>
                <a:off x="3128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46" name="Line 570"/>
              <p:cNvSpPr>
                <a:spLocks noChangeShapeType="1"/>
              </p:cNvSpPr>
              <p:nvPr/>
            </p:nvSpPr>
            <p:spPr bwMode="auto">
              <a:xfrm flipH="1" flipV="1">
                <a:off x="3333" y="2160"/>
                <a:ext cx="1" cy="27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7" name="Line 571"/>
              <p:cNvSpPr>
                <a:spLocks noChangeShapeType="1"/>
              </p:cNvSpPr>
              <p:nvPr/>
            </p:nvSpPr>
            <p:spPr bwMode="auto">
              <a:xfrm flipH="1" flipV="1">
                <a:off x="2971" y="2205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8" name="Line 572"/>
              <p:cNvSpPr>
                <a:spLocks noChangeShapeType="1"/>
              </p:cNvSpPr>
              <p:nvPr/>
            </p:nvSpPr>
            <p:spPr bwMode="auto">
              <a:xfrm flipH="1" flipV="1">
                <a:off x="2789" y="2341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9" name="Oval 573"/>
              <p:cNvSpPr>
                <a:spLocks noChangeArrowheads="1"/>
              </p:cNvSpPr>
              <p:nvPr/>
            </p:nvSpPr>
            <p:spPr bwMode="auto">
              <a:xfrm>
                <a:off x="3313" y="2272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50" name="Text Box 574"/>
              <p:cNvSpPr txBox="1">
                <a:spLocks noChangeArrowheads="1"/>
              </p:cNvSpPr>
              <p:nvPr/>
            </p:nvSpPr>
            <p:spPr bwMode="auto">
              <a:xfrm>
                <a:off x="3243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06751" name="Line 575"/>
              <p:cNvSpPr>
                <a:spLocks noChangeShapeType="1"/>
              </p:cNvSpPr>
              <p:nvPr/>
            </p:nvSpPr>
            <p:spPr bwMode="auto">
              <a:xfrm>
                <a:off x="3246" y="2456"/>
                <a:ext cx="1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6782" name="Line 606"/>
            <p:cNvSpPr>
              <a:spLocks noChangeShapeType="1"/>
            </p:cNvSpPr>
            <p:nvPr/>
          </p:nvSpPr>
          <p:spPr bwMode="auto">
            <a:xfrm>
              <a:off x="3533804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3" name="Line 607"/>
            <p:cNvSpPr>
              <a:spLocks noChangeShapeType="1"/>
            </p:cNvSpPr>
            <p:nvPr/>
          </p:nvSpPr>
          <p:spPr bwMode="auto">
            <a:xfrm>
              <a:off x="4686329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4" name="Text Box 608"/>
            <p:cNvSpPr txBox="1">
              <a:spLocks noChangeArrowheads="1"/>
            </p:cNvSpPr>
            <p:nvPr/>
          </p:nvSpPr>
          <p:spPr bwMode="auto">
            <a:xfrm>
              <a:off x="3244879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5" name="Text Box 609"/>
            <p:cNvSpPr txBox="1">
              <a:spLocks noChangeArrowheads="1"/>
            </p:cNvSpPr>
            <p:nvPr/>
          </p:nvSpPr>
          <p:spPr bwMode="auto">
            <a:xfrm>
              <a:off x="4397404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6" name="Line 610"/>
            <p:cNvSpPr>
              <a:spLocks noChangeShapeType="1"/>
            </p:cNvSpPr>
            <p:nvPr/>
          </p:nvSpPr>
          <p:spPr bwMode="auto">
            <a:xfrm>
              <a:off x="6845329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7" name="Line 611"/>
            <p:cNvSpPr>
              <a:spLocks noChangeShapeType="1"/>
            </p:cNvSpPr>
            <p:nvPr/>
          </p:nvSpPr>
          <p:spPr bwMode="auto">
            <a:xfrm>
              <a:off x="7997854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8" name="Text Box 612"/>
            <p:cNvSpPr txBox="1">
              <a:spLocks noChangeArrowheads="1"/>
            </p:cNvSpPr>
            <p:nvPr/>
          </p:nvSpPr>
          <p:spPr bwMode="auto">
            <a:xfrm>
              <a:off x="6556404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89" name="Text Box 613"/>
            <p:cNvSpPr txBox="1">
              <a:spLocks noChangeArrowheads="1"/>
            </p:cNvSpPr>
            <p:nvPr/>
          </p:nvSpPr>
          <p:spPr bwMode="auto">
            <a:xfrm>
              <a:off x="7708929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90" name="Line 614"/>
            <p:cNvSpPr>
              <a:spLocks noChangeShapeType="1"/>
            </p:cNvSpPr>
            <p:nvPr/>
          </p:nvSpPr>
          <p:spPr bwMode="auto">
            <a:xfrm>
              <a:off x="38211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1" name="Line 615"/>
            <p:cNvSpPr>
              <a:spLocks noChangeShapeType="1"/>
            </p:cNvSpPr>
            <p:nvPr/>
          </p:nvSpPr>
          <p:spPr bwMode="auto">
            <a:xfrm>
              <a:off x="31734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2" name="Line 616"/>
            <p:cNvSpPr>
              <a:spLocks noChangeShapeType="1"/>
            </p:cNvSpPr>
            <p:nvPr/>
          </p:nvSpPr>
          <p:spPr bwMode="auto">
            <a:xfrm>
              <a:off x="49736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3" name="Line 617"/>
            <p:cNvSpPr>
              <a:spLocks noChangeShapeType="1"/>
            </p:cNvSpPr>
            <p:nvPr/>
          </p:nvSpPr>
          <p:spPr bwMode="auto">
            <a:xfrm>
              <a:off x="43259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4" name="Line 618"/>
            <p:cNvSpPr>
              <a:spLocks noChangeShapeType="1"/>
            </p:cNvSpPr>
            <p:nvPr/>
          </p:nvSpPr>
          <p:spPr bwMode="auto">
            <a:xfrm>
              <a:off x="71326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5" name="Line 619"/>
            <p:cNvSpPr>
              <a:spLocks noChangeShapeType="1"/>
            </p:cNvSpPr>
            <p:nvPr/>
          </p:nvSpPr>
          <p:spPr bwMode="auto">
            <a:xfrm>
              <a:off x="64849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6" name="Line 620"/>
            <p:cNvSpPr>
              <a:spLocks noChangeShapeType="1"/>
            </p:cNvSpPr>
            <p:nvPr/>
          </p:nvSpPr>
          <p:spPr bwMode="auto">
            <a:xfrm>
              <a:off x="82851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7" name="Line 621"/>
            <p:cNvSpPr>
              <a:spLocks noChangeShapeType="1"/>
            </p:cNvSpPr>
            <p:nvPr/>
          </p:nvSpPr>
          <p:spPr bwMode="auto">
            <a:xfrm>
              <a:off x="76374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8" name="Text Box 622"/>
            <p:cNvSpPr txBox="1">
              <a:spLocks noChangeArrowheads="1"/>
            </p:cNvSpPr>
            <p:nvPr/>
          </p:nvSpPr>
          <p:spPr bwMode="auto">
            <a:xfrm>
              <a:off x="5403879" y="2359016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99" name="Line 623"/>
            <p:cNvSpPr>
              <a:spLocks noChangeShapeType="1"/>
            </p:cNvSpPr>
            <p:nvPr/>
          </p:nvSpPr>
          <p:spPr bwMode="auto">
            <a:xfrm flipH="1">
              <a:off x="8356629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0" name="Line 624"/>
            <p:cNvSpPr>
              <a:spLocks noChangeShapeType="1"/>
            </p:cNvSpPr>
            <p:nvPr/>
          </p:nvSpPr>
          <p:spPr bwMode="auto">
            <a:xfrm>
              <a:off x="3894166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1" name="Line 625"/>
            <p:cNvSpPr>
              <a:spLocks noChangeShapeType="1"/>
            </p:cNvSpPr>
            <p:nvPr/>
          </p:nvSpPr>
          <p:spPr bwMode="auto">
            <a:xfrm flipH="1">
              <a:off x="3173441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2" name="Line 626"/>
            <p:cNvSpPr>
              <a:spLocks noChangeShapeType="1"/>
            </p:cNvSpPr>
            <p:nvPr/>
          </p:nvSpPr>
          <p:spPr bwMode="auto">
            <a:xfrm flipH="1">
              <a:off x="5045104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3" name="Line 627"/>
            <p:cNvSpPr>
              <a:spLocks noChangeShapeType="1"/>
            </p:cNvSpPr>
            <p:nvPr/>
          </p:nvSpPr>
          <p:spPr bwMode="auto">
            <a:xfrm flipH="1">
              <a:off x="4324379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4" name="Line 628"/>
            <p:cNvSpPr>
              <a:spLocks noChangeShapeType="1"/>
            </p:cNvSpPr>
            <p:nvPr/>
          </p:nvSpPr>
          <p:spPr bwMode="auto">
            <a:xfrm>
              <a:off x="7205691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5" name="Line 629"/>
            <p:cNvSpPr>
              <a:spLocks noChangeShapeType="1"/>
            </p:cNvSpPr>
            <p:nvPr/>
          </p:nvSpPr>
          <p:spPr bwMode="auto">
            <a:xfrm flipH="1">
              <a:off x="6484966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6" name="Line 630"/>
            <p:cNvSpPr>
              <a:spLocks noChangeShapeType="1"/>
            </p:cNvSpPr>
            <p:nvPr/>
          </p:nvSpPr>
          <p:spPr bwMode="auto">
            <a:xfrm flipH="1">
              <a:off x="7635904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3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6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370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芯片的读写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时序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MEM</a:t>
            </a:r>
            <a:r>
              <a:rPr lang="zh-CN" altLang="en-US" sz="2000" b="1" u="none" dirty="0">
                <a:latin typeface="宋体" pitchFamily="2" charset="-122"/>
              </a:rPr>
              <a:t>对引脚信号的</a:t>
            </a:r>
            <a:r>
              <a:rPr lang="zh-CN" altLang="en-US" sz="2000" b="1" u="none" dirty="0">
                <a:solidFill>
                  <a:srgbClr val="FF3300"/>
                </a:solidFill>
                <a:latin typeface="宋体" pitchFamily="2" charset="-122"/>
              </a:rPr>
              <a:t>时序要求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179388" y="799544"/>
            <a:ext cx="8785225" cy="1477328"/>
            <a:chOff x="179388" y="764704"/>
            <a:chExt cx="8785225" cy="1477328"/>
          </a:xfrm>
        </p:grpSpPr>
        <p:sp>
          <p:nvSpPr>
            <p:cNvPr id="4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CS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开始操作</a:t>
              </a:r>
              <a:r>
                <a:rPr lang="en-US" altLang="zh-CN" b="1" u="none" dirty="0" smtClean="0">
                  <a:latin typeface="宋体" pitchFamily="2" charset="-122"/>
                </a:rPr>
                <a:t>(</a:t>
              </a:r>
              <a:r>
                <a:rPr lang="zh-CN" altLang="en-US" b="1" dirty="0" smtClean="0">
                  <a:latin typeface="宋体" pitchFamily="2" charset="-122"/>
                </a:rPr>
                <a:t>响应</a:t>
              </a:r>
              <a:r>
                <a:rPr lang="zh-CN" altLang="en-US" b="1" u="none" dirty="0" smtClean="0">
                  <a:latin typeface="宋体" pitchFamily="2" charset="-122"/>
                </a:rPr>
                <a:t>命令</a:t>
              </a:r>
              <a:r>
                <a:rPr lang="en-US" altLang="zh-CN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CS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结束操作</a:t>
              </a:r>
              <a:endParaRPr lang="en-US" altLang="zh-CN" b="1" u="none" dirty="0" smtClean="0">
                <a:latin typeface="宋体" pitchFamily="2" charset="-122"/>
              </a:endParaRPr>
            </a:p>
          </p:txBody>
        </p:sp>
        <p:sp>
          <p:nvSpPr>
            <p:cNvPr id="6" name="Line 558"/>
            <p:cNvSpPr>
              <a:spLocks noChangeShapeType="1"/>
            </p:cNvSpPr>
            <p:nvPr/>
          </p:nvSpPr>
          <p:spPr bwMode="auto">
            <a:xfrm>
              <a:off x="1062658" y="1810916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58"/>
            <p:cNvSpPr>
              <a:spLocks noChangeShapeType="1"/>
            </p:cNvSpPr>
            <p:nvPr/>
          </p:nvSpPr>
          <p:spPr bwMode="auto">
            <a:xfrm>
              <a:off x="1043608" y="1340768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92080" y="1738906"/>
            <a:ext cx="3096344" cy="385468"/>
            <a:chOff x="4608519" y="1856562"/>
            <a:chExt cx="3096344" cy="385468"/>
          </a:xfrm>
        </p:grpSpPr>
        <p:sp>
          <p:nvSpPr>
            <p:cNvPr id="10" name="Text Box 722"/>
            <p:cNvSpPr txBox="1">
              <a:spLocks noChangeArrowheads="1"/>
            </p:cNvSpPr>
            <p:nvPr/>
          </p:nvSpPr>
          <p:spPr bwMode="auto">
            <a:xfrm>
              <a:off x="5328599" y="1958292"/>
              <a:ext cx="2376264" cy="2837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命令信号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已</a:t>
              </a:r>
              <a:r>
                <a:rPr lang="zh-CN" altLang="en-US" sz="1800" b="1" u="none" dirty="0">
                  <a:latin typeface="宋体" pitchFamily="2" charset="-122"/>
                </a:rPr>
                <a:t>稳定</a:t>
              </a:r>
            </a:p>
          </p:txBody>
        </p:sp>
        <p:sp>
          <p:nvSpPr>
            <p:cNvPr id="11" name="Line 723"/>
            <p:cNvSpPr>
              <a:spLocks noChangeShapeType="1"/>
            </p:cNvSpPr>
            <p:nvPr/>
          </p:nvSpPr>
          <p:spPr bwMode="auto">
            <a:xfrm flipH="1" flipV="1">
              <a:off x="4608519" y="1856562"/>
              <a:ext cx="720080" cy="24993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71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参数</a:t>
            </a:r>
            <a:r>
              <a:rPr lang="zh-CN" altLang="en-US" b="1" u="none" dirty="0" smtClean="0">
                <a:latin typeface="宋体" pitchFamily="2" charset="-122"/>
              </a:rPr>
              <a:t>值由厂家给出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最小值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179512" y="4985305"/>
            <a:ext cx="8785101" cy="1396023"/>
            <a:chOff x="179512" y="5013176"/>
            <a:chExt cx="8785101" cy="1396023"/>
          </a:xfrm>
        </p:grpSpPr>
        <p:sp>
          <p:nvSpPr>
            <p:cNvPr id="114" name="Text Box 371"/>
            <p:cNvSpPr txBox="1">
              <a:spLocks noChangeArrowheads="1"/>
            </p:cNvSpPr>
            <p:nvPr/>
          </p:nvSpPr>
          <p:spPr bwMode="auto">
            <a:xfrm>
              <a:off x="179512" y="5013176"/>
              <a:ext cx="8785101" cy="1396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地址后</a:t>
              </a:r>
              <a:r>
                <a:rPr lang="en-US" altLang="zh-CN" b="1" u="none" dirty="0" err="1" smtClean="0">
                  <a:solidFill>
                    <a:srgbClr val="990099"/>
                  </a:solidFill>
                  <a:latin typeface="宋体" pitchFamily="2" charset="-122"/>
                </a:rPr>
                <a:t>t</a:t>
              </a:r>
              <a:r>
                <a:rPr lang="en-US" altLang="zh-CN" b="1" u="none" baseline="-16000" dirty="0" err="1" smtClean="0">
                  <a:solidFill>
                    <a:srgbClr val="990099"/>
                  </a:solidFill>
                  <a:latin typeface="宋体" pitchFamily="2" charset="-122"/>
                </a:rPr>
                <a:t>AW</a:t>
              </a:r>
              <a:r>
                <a:rPr lang="zh-CN" altLang="en-US" b="1" u="none" dirty="0" smtClean="0">
                  <a:latin typeface="宋体" pitchFamily="2" charset="-122"/>
                </a:rPr>
                <a:t>有效    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对指定单元操作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               ②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在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有效前</a:t>
              </a:r>
              <a:r>
                <a:rPr lang="zh-CN" altLang="en-US" b="1" u="none" dirty="0" smtClean="0">
                  <a:latin typeface="宋体" pitchFamily="2" charset="-122"/>
                </a:rPr>
                <a:t>无效</a:t>
              </a:r>
              <a:r>
                <a:rPr lang="en-US" altLang="zh-CN" b="1" u="none" dirty="0" smtClean="0">
                  <a:latin typeface="宋体" pitchFamily="2" charset="-122"/>
                </a:rPr>
                <a:t>(R)</a:t>
              </a:r>
              <a:r>
                <a:rPr lang="zh-CN" altLang="en-US" b="1" u="none" dirty="0" smtClean="0">
                  <a:latin typeface="宋体" pitchFamily="2" charset="-122"/>
                </a:rPr>
                <a:t> 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防止误写入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</a:t>
              </a:r>
              <a:r>
                <a:rPr lang="zh-CN" altLang="en-US" b="1" u="none" dirty="0" smtClean="0">
                  <a:latin typeface="宋体" pitchFamily="2" charset="-122"/>
                </a:rPr>
                <a:t>③下次操作不受数据线影响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RC</a:t>
              </a:r>
              <a:r>
                <a:rPr lang="zh-CN" altLang="en-US" sz="2000" b="1" u="none" dirty="0">
                  <a:latin typeface="宋体" pitchFamily="2" charset="-122"/>
                </a:rPr>
                <a:t>≥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CO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+t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OTD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15" name="Line 558"/>
            <p:cNvSpPr>
              <a:spLocks noChangeShapeType="1"/>
            </p:cNvSpPr>
            <p:nvPr/>
          </p:nvSpPr>
          <p:spPr bwMode="auto">
            <a:xfrm>
              <a:off x="2915816" y="5122352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58"/>
            <p:cNvSpPr>
              <a:spLocks noChangeShapeType="1"/>
            </p:cNvSpPr>
            <p:nvPr/>
          </p:nvSpPr>
          <p:spPr bwMode="auto">
            <a:xfrm>
              <a:off x="3544738" y="5550208"/>
              <a:ext cx="28813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58"/>
            <p:cNvSpPr>
              <a:spLocks noChangeShapeType="1"/>
            </p:cNvSpPr>
            <p:nvPr/>
          </p:nvSpPr>
          <p:spPr bwMode="auto">
            <a:xfrm>
              <a:off x="2896766" y="5554400"/>
              <a:ext cx="287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99915" y="2636912"/>
            <a:ext cx="7200154" cy="2232249"/>
            <a:chOff x="899915" y="2636912"/>
            <a:chExt cx="7200154" cy="2232249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860032" y="2996952"/>
              <a:ext cx="3240037" cy="1795191"/>
              <a:chOff x="4788024" y="3210472"/>
              <a:chExt cx="3240037" cy="1795191"/>
            </a:xfrm>
          </p:grpSpPr>
          <p:sp>
            <p:nvSpPr>
              <p:cNvPr id="76" name="Text Box 713"/>
              <p:cNvSpPr txBox="1">
                <a:spLocks noChangeArrowheads="1"/>
              </p:cNvSpPr>
              <p:nvPr/>
            </p:nvSpPr>
            <p:spPr bwMode="auto">
              <a:xfrm>
                <a:off x="4788024" y="3210472"/>
                <a:ext cx="3240037" cy="1795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两次操作间隔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地址译码时间</a:t>
                </a:r>
                <a:r>
                  <a:rPr lang="en-US" altLang="zh-CN" sz="1800" b="1" u="none" dirty="0">
                    <a:latin typeface="宋体"/>
                  </a:rPr>
                  <a:t>(</a:t>
                </a:r>
                <a:r>
                  <a:rPr lang="zh-CN" altLang="en-US" sz="1800" b="1" u="none" dirty="0">
                    <a:latin typeface="宋体"/>
                  </a:rPr>
                  <a:t>选定单元</a:t>
                </a:r>
                <a:r>
                  <a:rPr lang="en-US" altLang="zh-CN" sz="1800" b="1" u="none" dirty="0">
                    <a:latin typeface="宋体"/>
                  </a:rPr>
                  <a:t>)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CO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/>
                  </a:rPr>
                  <a:t>从</a:t>
                </a:r>
                <a:r>
                  <a:rPr lang="en-US" altLang="zh-CN" sz="1800" b="1" u="none" dirty="0" smtClean="0">
                    <a:latin typeface="宋体"/>
                  </a:rPr>
                  <a:t>CS</a:t>
                </a:r>
                <a:r>
                  <a:rPr lang="zh-CN" altLang="en-US" sz="1800" b="1" u="none" dirty="0" smtClean="0">
                    <a:latin typeface="宋体"/>
                  </a:rPr>
                  <a:t>有效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→数据输出稳定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OTD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从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CS</a:t>
                </a:r>
                <a:r>
                  <a:rPr lang="zh-CN" altLang="en-US" sz="1800" b="1" u="none" dirty="0">
                    <a:latin typeface="宋体" pitchFamily="2" charset="-122"/>
                  </a:rPr>
                  <a:t>无效→数据引脚高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阻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</p:txBody>
          </p:sp>
          <p:sp>
            <p:nvSpPr>
              <p:cNvPr id="78" name="Line 718"/>
              <p:cNvSpPr>
                <a:spLocks noChangeShapeType="1"/>
              </p:cNvSpPr>
              <p:nvPr/>
            </p:nvSpPr>
            <p:spPr bwMode="auto">
              <a:xfrm>
                <a:off x="5642272" y="436260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718"/>
              <p:cNvSpPr>
                <a:spLocks noChangeShapeType="1"/>
              </p:cNvSpPr>
              <p:nvPr/>
            </p:nvSpPr>
            <p:spPr bwMode="auto">
              <a:xfrm>
                <a:off x="5642272" y="472264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899915" y="2636912"/>
              <a:ext cx="3600400" cy="2232249"/>
              <a:chOff x="899915" y="2636912"/>
              <a:chExt cx="3600400" cy="2232249"/>
            </a:xfrm>
          </p:grpSpPr>
          <p:sp>
            <p:nvSpPr>
              <p:cNvPr id="17" name="Line 656"/>
              <p:cNvSpPr>
                <a:spLocks noChangeShapeType="1"/>
              </p:cNvSpPr>
              <p:nvPr/>
            </p:nvSpPr>
            <p:spPr bwMode="auto">
              <a:xfrm>
                <a:off x="1549128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57"/>
              <p:cNvSpPr>
                <a:spLocks noChangeShapeType="1"/>
              </p:cNvSpPr>
              <p:nvPr/>
            </p:nvSpPr>
            <p:spPr bwMode="auto">
              <a:xfrm>
                <a:off x="1549128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58"/>
              <p:cNvSpPr>
                <a:spLocks noChangeShapeType="1"/>
              </p:cNvSpPr>
              <p:nvPr/>
            </p:nvSpPr>
            <p:spPr bwMode="auto">
              <a:xfrm>
                <a:off x="1834878" y="3136799"/>
                <a:ext cx="2016794" cy="9139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59"/>
              <p:cNvSpPr>
                <a:spLocks noChangeShapeType="1"/>
              </p:cNvSpPr>
              <p:nvPr/>
            </p:nvSpPr>
            <p:spPr bwMode="auto">
              <a:xfrm>
                <a:off x="1837606" y="3425726"/>
                <a:ext cx="2015777" cy="327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60"/>
              <p:cNvSpPr>
                <a:spLocks noChangeShapeType="1"/>
              </p:cNvSpPr>
              <p:nvPr/>
            </p:nvSpPr>
            <p:spPr bwMode="auto">
              <a:xfrm flipV="1">
                <a:off x="1549128" y="3510533"/>
                <a:ext cx="432048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61"/>
              <p:cNvSpPr>
                <a:spLocks noChangeShapeType="1"/>
              </p:cNvSpPr>
              <p:nvPr/>
            </p:nvSpPr>
            <p:spPr bwMode="auto">
              <a:xfrm flipV="1">
                <a:off x="1563516" y="4716837"/>
                <a:ext cx="1712663" cy="694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62"/>
              <p:cNvSpPr>
                <a:spLocks noChangeShapeType="1"/>
              </p:cNvSpPr>
              <p:nvPr/>
            </p:nvSpPr>
            <p:spPr bwMode="auto">
              <a:xfrm>
                <a:off x="2124051" y="3797870"/>
                <a:ext cx="1223814" cy="42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663"/>
              <p:cNvSpPr>
                <a:spLocks noChangeShapeType="1"/>
              </p:cNvSpPr>
              <p:nvPr/>
            </p:nvSpPr>
            <p:spPr bwMode="auto">
              <a:xfrm flipV="1">
                <a:off x="3347864" y="350894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64"/>
              <p:cNvSpPr>
                <a:spLocks noChangeShapeType="1"/>
              </p:cNvSpPr>
              <p:nvPr/>
            </p:nvSpPr>
            <p:spPr bwMode="auto">
              <a:xfrm>
                <a:off x="3490740" y="3508946"/>
                <a:ext cx="651024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65"/>
              <p:cNvSpPr>
                <a:spLocks noChangeShapeType="1"/>
              </p:cNvSpPr>
              <p:nvPr/>
            </p:nvSpPr>
            <p:spPr bwMode="auto">
              <a:xfrm>
                <a:off x="3420195" y="4581821"/>
                <a:ext cx="648072" cy="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666"/>
              <p:cNvSpPr>
                <a:spLocks noChangeShapeType="1"/>
              </p:cNvSpPr>
              <p:nvPr/>
            </p:nvSpPr>
            <p:spPr bwMode="auto">
              <a:xfrm flipV="1">
                <a:off x="3420195" y="4869160"/>
                <a:ext cx="648072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75"/>
              <p:cNvSpPr>
                <a:spLocks noChangeShapeType="1"/>
              </p:cNvSpPr>
              <p:nvPr/>
            </p:nvSpPr>
            <p:spPr bwMode="auto">
              <a:xfrm flipV="1">
                <a:off x="3996259" y="3136799"/>
                <a:ext cx="504056" cy="84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676"/>
              <p:cNvSpPr>
                <a:spLocks noChangeShapeType="1"/>
              </p:cNvSpPr>
              <p:nvPr/>
            </p:nvSpPr>
            <p:spPr bwMode="auto">
              <a:xfrm flipV="1">
                <a:off x="3996829" y="3429000"/>
                <a:ext cx="503486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77"/>
              <p:cNvSpPr>
                <a:spLocks noChangeShapeType="1"/>
              </p:cNvSpPr>
              <p:nvPr/>
            </p:nvSpPr>
            <p:spPr bwMode="auto">
              <a:xfrm>
                <a:off x="4205315" y="4724696"/>
                <a:ext cx="295000" cy="15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678"/>
              <p:cNvSpPr>
                <a:spLocks noChangeShapeType="1"/>
              </p:cNvSpPr>
              <p:nvPr/>
            </p:nvSpPr>
            <p:spPr bwMode="auto">
              <a:xfrm>
                <a:off x="3923928" y="2708920"/>
                <a:ext cx="7562" cy="10965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681"/>
              <p:cNvSpPr txBox="1">
                <a:spLocks noChangeArrowheads="1"/>
              </p:cNvSpPr>
              <p:nvPr/>
            </p:nvSpPr>
            <p:spPr bwMode="auto">
              <a:xfrm>
                <a:off x="2412454" y="2853472"/>
                <a:ext cx="287338" cy="309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>
                    <a:latin typeface="宋体" pitchFamily="2" charset="-122"/>
                  </a:rPr>
                  <a:t>A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3" name="Line 682"/>
              <p:cNvSpPr>
                <a:spLocks noChangeShapeType="1"/>
              </p:cNvSpPr>
              <p:nvPr/>
            </p:nvSpPr>
            <p:spPr bwMode="auto">
              <a:xfrm flipV="1">
                <a:off x="2732311" y="2996952"/>
                <a:ext cx="680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683"/>
              <p:cNvSpPr>
                <a:spLocks noChangeShapeType="1"/>
              </p:cNvSpPr>
              <p:nvPr/>
            </p:nvSpPr>
            <p:spPr bwMode="auto">
              <a:xfrm flipH="1" flipV="1">
                <a:off x="1763687" y="2996952"/>
                <a:ext cx="6414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684"/>
              <p:cNvSpPr txBox="1">
                <a:spLocks noChangeArrowheads="1"/>
              </p:cNvSpPr>
              <p:nvPr/>
            </p:nvSpPr>
            <p:spPr bwMode="auto">
              <a:xfrm>
                <a:off x="2699792" y="2636912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6" name="Line 685"/>
              <p:cNvSpPr>
                <a:spLocks noChangeShapeType="1"/>
              </p:cNvSpPr>
              <p:nvPr/>
            </p:nvSpPr>
            <p:spPr bwMode="auto">
              <a:xfrm flipV="1">
                <a:off x="3132187" y="2780928"/>
                <a:ext cx="795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686"/>
              <p:cNvSpPr>
                <a:spLocks noChangeShapeType="1"/>
              </p:cNvSpPr>
              <p:nvPr/>
            </p:nvSpPr>
            <p:spPr bwMode="auto">
              <a:xfrm flipH="1">
                <a:off x="1766484" y="2780928"/>
                <a:ext cx="9320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689"/>
              <p:cNvSpPr txBox="1">
                <a:spLocks noChangeArrowheads="1"/>
              </p:cNvSpPr>
              <p:nvPr/>
            </p:nvSpPr>
            <p:spPr bwMode="auto">
              <a:xfrm>
                <a:off x="1115939" y="3530626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83" name="Line 690"/>
              <p:cNvSpPr>
                <a:spLocks noChangeShapeType="1"/>
              </p:cNvSpPr>
              <p:nvPr/>
            </p:nvSpPr>
            <p:spPr bwMode="auto">
              <a:xfrm>
                <a:off x="1142610" y="3562376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Text Box 691"/>
              <p:cNvSpPr txBox="1">
                <a:spLocks noChangeArrowheads="1"/>
              </p:cNvSpPr>
              <p:nvPr/>
            </p:nvSpPr>
            <p:spPr bwMode="auto">
              <a:xfrm>
                <a:off x="928291" y="4581128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51" name="Line 692"/>
              <p:cNvSpPr>
                <a:spLocks noChangeShapeType="1"/>
              </p:cNvSpPr>
              <p:nvPr/>
            </p:nvSpPr>
            <p:spPr bwMode="auto">
              <a:xfrm>
                <a:off x="1563516" y="3933056"/>
                <a:ext cx="2936799" cy="392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694"/>
              <p:cNvSpPr txBox="1">
                <a:spLocks noChangeArrowheads="1"/>
              </p:cNvSpPr>
              <p:nvPr/>
            </p:nvSpPr>
            <p:spPr bwMode="auto">
              <a:xfrm>
                <a:off x="1160265" y="3933056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81" name="Line 695"/>
              <p:cNvSpPr>
                <a:spLocks noChangeShapeType="1"/>
              </p:cNvSpPr>
              <p:nvPr/>
            </p:nvSpPr>
            <p:spPr bwMode="auto">
              <a:xfrm>
                <a:off x="1166584" y="3964806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99"/>
              <p:cNvSpPr>
                <a:spLocks noChangeShapeType="1"/>
              </p:cNvSpPr>
              <p:nvPr/>
            </p:nvSpPr>
            <p:spPr bwMode="auto">
              <a:xfrm flipV="1">
                <a:off x="1692003" y="314166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700"/>
              <p:cNvSpPr>
                <a:spLocks noChangeShapeType="1"/>
              </p:cNvSpPr>
              <p:nvPr/>
            </p:nvSpPr>
            <p:spPr bwMode="auto">
              <a:xfrm>
                <a:off x="1692003" y="313848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703"/>
              <p:cNvSpPr txBox="1">
                <a:spLocks noChangeArrowheads="1"/>
              </p:cNvSpPr>
              <p:nvPr/>
            </p:nvSpPr>
            <p:spPr bwMode="auto">
              <a:xfrm>
                <a:off x="3619979" y="4221088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OTD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1" name="Line 704"/>
              <p:cNvSpPr>
                <a:spLocks noChangeShapeType="1"/>
              </p:cNvSpPr>
              <p:nvPr/>
            </p:nvSpPr>
            <p:spPr bwMode="auto">
              <a:xfrm flipH="1">
                <a:off x="3419872" y="4416351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05"/>
              <p:cNvSpPr>
                <a:spLocks noChangeShapeType="1"/>
              </p:cNvSpPr>
              <p:nvPr/>
            </p:nvSpPr>
            <p:spPr bwMode="auto">
              <a:xfrm>
                <a:off x="4028490" y="4416351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706"/>
              <p:cNvSpPr>
                <a:spLocks noChangeShapeType="1"/>
              </p:cNvSpPr>
              <p:nvPr/>
            </p:nvSpPr>
            <p:spPr bwMode="auto">
              <a:xfrm>
                <a:off x="1764826" y="2708921"/>
                <a:ext cx="1658" cy="2160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707"/>
              <p:cNvSpPr txBox="1">
                <a:spLocks noChangeArrowheads="1"/>
              </p:cNvSpPr>
              <p:nvPr/>
            </p:nvSpPr>
            <p:spPr bwMode="auto">
              <a:xfrm>
                <a:off x="2556099" y="4293096"/>
                <a:ext cx="3524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CO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5" name="Line 708"/>
              <p:cNvSpPr>
                <a:spLocks noChangeShapeType="1"/>
              </p:cNvSpPr>
              <p:nvPr/>
            </p:nvSpPr>
            <p:spPr bwMode="auto">
              <a:xfrm>
                <a:off x="2915445" y="4437112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709"/>
              <p:cNvSpPr>
                <a:spLocks noChangeShapeType="1"/>
              </p:cNvSpPr>
              <p:nvPr/>
            </p:nvSpPr>
            <p:spPr bwMode="auto">
              <a:xfrm flipH="1">
                <a:off x="2052042" y="4437112"/>
                <a:ext cx="4320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714"/>
              <p:cNvSpPr>
                <a:spLocks noChangeShapeType="1"/>
              </p:cNvSpPr>
              <p:nvPr/>
            </p:nvSpPr>
            <p:spPr bwMode="auto">
              <a:xfrm>
                <a:off x="1981176" y="35089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715"/>
              <p:cNvSpPr txBox="1">
                <a:spLocks noChangeArrowheads="1"/>
              </p:cNvSpPr>
              <p:nvPr/>
            </p:nvSpPr>
            <p:spPr bwMode="auto">
              <a:xfrm>
                <a:off x="3497136" y="4579416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</a:p>
            </p:txBody>
          </p:sp>
          <p:sp>
            <p:nvSpPr>
              <p:cNvPr id="84" name="Text Box 691"/>
              <p:cNvSpPr txBox="1">
                <a:spLocks noChangeArrowheads="1"/>
              </p:cNvSpPr>
              <p:nvPr/>
            </p:nvSpPr>
            <p:spPr bwMode="auto">
              <a:xfrm>
                <a:off x="899915" y="3140968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87" name="Line 663"/>
              <p:cNvSpPr>
                <a:spLocks noChangeShapeType="1"/>
              </p:cNvSpPr>
              <p:nvPr/>
            </p:nvSpPr>
            <p:spPr bwMode="auto">
              <a:xfrm flipV="1">
                <a:off x="1979712" y="3933952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63"/>
              <p:cNvSpPr>
                <a:spLocks noChangeShapeType="1"/>
              </p:cNvSpPr>
              <p:nvPr/>
            </p:nvSpPr>
            <p:spPr bwMode="auto">
              <a:xfrm flipV="1">
                <a:off x="1835696" y="3933952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60"/>
              <p:cNvSpPr>
                <a:spLocks noChangeShapeType="1"/>
              </p:cNvSpPr>
              <p:nvPr/>
            </p:nvSpPr>
            <p:spPr bwMode="auto">
              <a:xfrm flipV="1">
                <a:off x="1549128" y="4221289"/>
                <a:ext cx="434714" cy="69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63"/>
              <p:cNvSpPr>
                <a:spLocks noChangeShapeType="1"/>
              </p:cNvSpPr>
              <p:nvPr/>
            </p:nvSpPr>
            <p:spPr bwMode="auto">
              <a:xfrm flipV="1">
                <a:off x="3276179" y="4576671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663"/>
              <p:cNvSpPr>
                <a:spLocks noChangeShapeType="1"/>
              </p:cNvSpPr>
              <p:nvPr/>
            </p:nvSpPr>
            <p:spPr bwMode="auto">
              <a:xfrm flipH="1" flipV="1">
                <a:off x="3277318" y="4716837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663"/>
              <p:cNvSpPr>
                <a:spLocks noChangeShapeType="1"/>
              </p:cNvSpPr>
              <p:nvPr/>
            </p:nvSpPr>
            <p:spPr bwMode="auto">
              <a:xfrm flipV="1">
                <a:off x="4062194" y="4717859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663"/>
              <p:cNvSpPr>
                <a:spLocks noChangeShapeType="1"/>
              </p:cNvSpPr>
              <p:nvPr/>
            </p:nvSpPr>
            <p:spPr bwMode="auto">
              <a:xfrm flipH="1" flipV="1">
                <a:off x="4064475" y="4572821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699"/>
              <p:cNvSpPr>
                <a:spLocks noChangeShapeType="1"/>
              </p:cNvSpPr>
              <p:nvPr/>
            </p:nvSpPr>
            <p:spPr bwMode="auto">
              <a:xfrm flipV="1">
                <a:off x="3853384" y="314156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700"/>
              <p:cNvSpPr>
                <a:spLocks noChangeShapeType="1"/>
              </p:cNvSpPr>
              <p:nvPr/>
            </p:nvSpPr>
            <p:spPr bwMode="auto">
              <a:xfrm>
                <a:off x="3853384" y="313838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4"/>
              <p:cNvSpPr>
                <a:spLocks noChangeShapeType="1"/>
              </p:cNvSpPr>
              <p:nvPr/>
            </p:nvSpPr>
            <p:spPr bwMode="auto">
              <a:xfrm>
                <a:off x="3347864" y="3933952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660"/>
              <p:cNvSpPr>
                <a:spLocks noChangeShapeType="1"/>
              </p:cNvSpPr>
              <p:nvPr/>
            </p:nvSpPr>
            <p:spPr bwMode="auto">
              <a:xfrm>
                <a:off x="3491880" y="4226383"/>
                <a:ext cx="1008435" cy="559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14"/>
              <p:cNvSpPr>
                <a:spLocks noChangeShapeType="1"/>
              </p:cNvSpPr>
              <p:nvPr/>
            </p:nvSpPr>
            <p:spPr bwMode="auto">
              <a:xfrm>
                <a:off x="3491880" y="3933952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14"/>
              <p:cNvSpPr>
                <a:spLocks noChangeShapeType="1"/>
              </p:cNvSpPr>
              <p:nvPr/>
            </p:nvSpPr>
            <p:spPr bwMode="auto">
              <a:xfrm>
                <a:off x="3635896" y="3933952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714"/>
              <p:cNvSpPr>
                <a:spLocks noChangeShapeType="1"/>
              </p:cNvSpPr>
              <p:nvPr/>
            </p:nvSpPr>
            <p:spPr bwMode="auto">
              <a:xfrm>
                <a:off x="4141763" y="350100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660"/>
              <p:cNvSpPr>
                <a:spLocks noChangeShapeType="1"/>
              </p:cNvSpPr>
              <p:nvPr/>
            </p:nvSpPr>
            <p:spPr bwMode="auto">
              <a:xfrm flipV="1">
                <a:off x="4284639" y="3788346"/>
                <a:ext cx="215676" cy="69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680"/>
              <p:cNvSpPr>
                <a:spLocks noChangeShapeType="1"/>
              </p:cNvSpPr>
              <p:nvPr/>
            </p:nvSpPr>
            <p:spPr bwMode="auto">
              <a:xfrm>
                <a:off x="3419871" y="2924944"/>
                <a:ext cx="1912" cy="16568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663"/>
              <p:cNvSpPr>
                <a:spLocks noChangeShapeType="1"/>
              </p:cNvSpPr>
              <p:nvPr/>
            </p:nvSpPr>
            <p:spPr bwMode="auto">
              <a:xfrm flipV="1">
                <a:off x="1691680" y="3933214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678"/>
              <p:cNvSpPr>
                <a:spLocks noChangeShapeType="1"/>
              </p:cNvSpPr>
              <p:nvPr/>
            </p:nvSpPr>
            <p:spPr bwMode="auto">
              <a:xfrm flipH="1">
                <a:off x="2051149" y="3507384"/>
                <a:ext cx="1142" cy="10524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678"/>
              <p:cNvSpPr>
                <a:spLocks noChangeShapeType="1"/>
              </p:cNvSpPr>
              <p:nvPr/>
            </p:nvSpPr>
            <p:spPr bwMode="auto">
              <a:xfrm flipH="1">
                <a:off x="4211960" y="3530626"/>
                <a:ext cx="1812" cy="13385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232"/>
          <p:cNvSpPr txBox="1">
            <a:spLocks noChangeArrowheads="1"/>
          </p:cNvSpPr>
          <p:nvPr/>
        </p:nvSpPr>
        <p:spPr bwMode="auto">
          <a:xfrm>
            <a:off x="179388" y="35944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写周期时序：</a:t>
            </a:r>
          </a:p>
        </p:txBody>
      </p:sp>
      <p:sp>
        <p:nvSpPr>
          <p:cNvPr id="16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Text Box 232"/>
          <p:cNvSpPr txBox="1">
            <a:spLocks noChangeArrowheads="1"/>
          </p:cNvSpPr>
          <p:nvPr/>
        </p:nvSpPr>
        <p:spPr bwMode="auto">
          <a:xfrm>
            <a:off x="179512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存取周期：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max(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en-US" altLang="zh-CN" b="1" u="none" dirty="0" err="1" smtClean="0">
                <a:latin typeface="宋体" pitchFamily="2" charset="-122"/>
              </a:rPr>
              <a:t>,t</a:t>
            </a:r>
            <a:r>
              <a:rPr lang="en-US" altLang="zh-CN" b="1" u="none" baseline="-20000" dirty="0" err="1" smtClean="0">
                <a:latin typeface="宋体" pitchFamily="2" charset="-122"/>
              </a:rPr>
              <a:t>WC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，一般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en-US" altLang="zh-CN" b="1" u="none" dirty="0" smtClean="0">
                <a:latin typeface="宋体" pitchFamily="2" charset="-122"/>
              </a:rPr>
              <a:t>=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WC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98019" y="946497"/>
            <a:ext cx="7585141" cy="2262933"/>
            <a:chOff x="1198019" y="946497"/>
            <a:chExt cx="7585141" cy="2262933"/>
          </a:xfrm>
        </p:grpSpPr>
        <p:grpSp>
          <p:nvGrpSpPr>
            <p:cNvPr id="153" name="组合 152"/>
            <p:cNvGrpSpPr/>
            <p:nvPr/>
          </p:nvGrpSpPr>
          <p:grpSpPr>
            <a:xfrm>
              <a:off x="4932040" y="1052736"/>
              <a:ext cx="3851120" cy="2016224"/>
              <a:chOff x="4994622" y="1383780"/>
              <a:chExt cx="3851120" cy="2016224"/>
            </a:xfrm>
          </p:grpSpPr>
          <p:sp>
            <p:nvSpPr>
              <p:cNvPr id="65" name="Text Box 713"/>
              <p:cNvSpPr txBox="1">
                <a:spLocks noChangeArrowheads="1"/>
              </p:cNvSpPr>
              <p:nvPr/>
            </p:nvSpPr>
            <p:spPr bwMode="auto">
              <a:xfrm>
                <a:off x="4994622" y="1383780"/>
                <a:ext cx="3851120" cy="201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WC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写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写数时间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(CS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有效→无效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地址译码</a:t>
                </a:r>
                <a:r>
                  <a:rPr lang="zh-CN" altLang="en-US" sz="1800" b="1" u="none" dirty="0" smtClean="0">
                    <a:latin typeface="宋体"/>
                  </a:rPr>
                  <a:t>时间</a:t>
                </a:r>
                <a:r>
                  <a:rPr lang="en-US" altLang="zh-CN" sz="1800" b="1" u="none" dirty="0" smtClean="0">
                    <a:latin typeface="宋体"/>
                  </a:rPr>
                  <a:t>(</a:t>
                </a:r>
                <a:r>
                  <a:rPr lang="zh-CN" altLang="en-US" sz="1800" b="1" u="none" dirty="0" smtClean="0">
                    <a:latin typeface="宋体"/>
                  </a:rPr>
                  <a:t>选定单元</a:t>
                </a:r>
                <a:r>
                  <a:rPr lang="en-US" altLang="zh-CN" sz="1800" b="1" u="none" dirty="0" smtClean="0">
                    <a:latin typeface="宋体"/>
                  </a:rPr>
                  <a:t>)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WR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/>
                  </a:rPr>
                  <a:t>写恢复时间</a:t>
                </a:r>
                <a:r>
                  <a:rPr lang="en-US" altLang="zh-CN" sz="1800" b="1" u="none" dirty="0" smtClean="0">
                    <a:latin typeface="宋体"/>
                  </a:rPr>
                  <a:t>(</a:t>
                </a:r>
                <a:r>
                  <a:rPr lang="zh-CN" altLang="en-US" sz="1800" b="1" u="none" dirty="0" smtClean="0">
                    <a:latin typeface="宋体"/>
                  </a:rPr>
                  <a:t>内部写无效→完成</a:t>
                </a:r>
                <a:r>
                  <a:rPr lang="en-US" altLang="zh-CN" sz="1800" b="1" u="none" dirty="0" smtClean="0">
                    <a:latin typeface="宋体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DW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—WE</a:t>
                </a:r>
                <a:r>
                  <a:rPr lang="zh-CN" altLang="en-US" sz="1800" b="1" u="none" dirty="0" smtClean="0">
                    <a:latin typeface="宋体"/>
                  </a:rPr>
                  <a:t>有效后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数据写入时间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DH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—CS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无效后数据保持时间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</p:txBody>
          </p:sp>
          <p:sp>
            <p:nvSpPr>
              <p:cNvPr id="66" name="Line 718"/>
              <p:cNvSpPr>
                <a:spLocks noChangeShapeType="1"/>
              </p:cNvSpPr>
              <p:nvPr/>
            </p:nvSpPr>
            <p:spPr bwMode="auto">
              <a:xfrm>
                <a:off x="5580112" y="280270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718"/>
              <p:cNvSpPr>
                <a:spLocks noChangeShapeType="1"/>
              </p:cNvSpPr>
              <p:nvPr/>
            </p:nvSpPr>
            <p:spPr bwMode="auto">
              <a:xfrm>
                <a:off x="6649470" y="17815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718"/>
              <p:cNvSpPr>
                <a:spLocks noChangeShapeType="1"/>
              </p:cNvSpPr>
              <p:nvPr/>
            </p:nvSpPr>
            <p:spPr bwMode="auto">
              <a:xfrm>
                <a:off x="5580112" y="31572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198019" y="946497"/>
              <a:ext cx="3451396" cy="2262933"/>
              <a:chOff x="1198019" y="946497"/>
              <a:chExt cx="3451396" cy="2262933"/>
            </a:xfrm>
          </p:grpSpPr>
          <p:sp>
            <p:nvSpPr>
              <p:cNvPr id="7" name="Line 656"/>
              <p:cNvSpPr>
                <a:spLocks noChangeShapeType="1"/>
              </p:cNvSpPr>
              <p:nvPr/>
            </p:nvSpPr>
            <p:spPr bwMode="auto">
              <a:xfrm>
                <a:off x="1847232" y="1270448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657"/>
              <p:cNvSpPr>
                <a:spLocks noChangeShapeType="1"/>
              </p:cNvSpPr>
              <p:nvPr/>
            </p:nvSpPr>
            <p:spPr bwMode="auto">
              <a:xfrm>
                <a:off x="1847232" y="1559373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658"/>
              <p:cNvSpPr>
                <a:spLocks noChangeShapeType="1"/>
              </p:cNvSpPr>
              <p:nvPr/>
            </p:nvSpPr>
            <p:spPr bwMode="auto">
              <a:xfrm>
                <a:off x="2132981" y="1268760"/>
                <a:ext cx="2078632" cy="486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659"/>
              <p:cNvSpPr>
                <a:spLocks noChangeShapeType="1"/>
              </p:cNvSpPr>
              <p:nvPr/>
            </p:nvSpPr>
            <p:spPr bwMode="auto">
              <a:xfrm>
                <a:off x="2135712" y="1557687"/>
                <a:ext cx="2086096" cy="327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660"/>
              <p:cNvSpPr>
                <a:spLocks noChangeShapeType="1"/>
              </p:cNvSpPr>
              <p:nvPr/>
            </p:nvSpPr>
            <p:spPr bwMode="auto">
              <a:xfrm flipV="1">
                <a:off x="1847231" y="1701501"/>
                <a:ext cx="508666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661"/>
              <p:cNvSpPr>
                <a:spLocks noChangeShapeType="1"/>
              </p:cNvSpPr>
              <p:nvPr/>
            </p:nvSpPr>
            <p:spPr bwMode="auto">
              <a:xfrm>
                <a:off x="1861622" y="3062932"/>
                <a:ext cx="920574" cy="248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662"/>
              <p:cNvSpPr>
                <a:spLocks noChangeShapeType="1"/>
              </p:cNvSpPr>
              <p:nvPr/>
            </p:nvSpPr>
            <p:spPr bwMode="auto">
              <a:xfrm flipV="1">
                <a:off x="2493046" y="1987253"/>
                <a:ext cx="1224930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663"/>
              <p:cNvSpPr>
                <a:spLocks noChangeShapeType="1"/>
              </p:cNvSpPr>
              <p:nvPr/>
            </p:nvSpPr>
            <p:spPr bwMode="auto">
              <a:xfrm flipV="1">
                <a:off x="3722908" y="169991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664"/>
              <p:cNvSpPr>
                <a:spLocks noChangeShapeType="1"/>
              </p:cNvSpPr>
              <p:nvPr/>
            </p:nvSpPr>
            <p:spPr bwMode="auto">
              <a:xfrm flipV="1">
                <a:off x="3865784" y="1691977"/>
                <a:ext cx="504395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665"/>
              <p:cNvSpPr>
                <a:spLocks noChangeShapeType="1"/>
              </p:cNvSpPr>
              <p:nvPr/>
            </p:nvSpPr>
            <p:spPr bwMode="auto">
              <a:xfrm>
                <a:off x="2920301" y="2920835"/>
                <a:ext cx="1155904" cy="181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666"/>
              <p:cNvSpPr>
                <a:spLocks noChangeShapeType="1"/>
              </p:cNvSpPr>
              <p:nvPr/>
            </p:nvSpPr>
            <p:spPr bwMode="auto">
              <a:xfrm>
                <a:off x="2913087" y="3208537"/>
                <a:ext cx="1145009" cy="89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75"/>
              <p:cNvSpPr>
                <a:spLocks noChangeShapeType="1"/>
              </p:cNvSpPr>
              <p:nvPr/>
            </p:nvSpPr>
            <p:spPr bwMode="auto">
              <a:xfrm flipV="1">
                <a:off x="4370178" y="1273624"/>
                <a:ext cx="27923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76"/>
              <p:cNvSpPr>
                <a:spLocks noChangeShapeType="1"/>
              </p:cNvSpPr>
              <p:nvPr/>
            </p:nvSpPr>
            <p:spPr bwMode="auto">
              <a:xfrm>
                <a:off x="4370179" y="1557687"/>
                <a:ext cx="279235" cy="327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77"/>
              <p:cNvSpPr>
                <a:spLocks noChangeShapeType="1"/>
              </p:cNvSpPr>
              <p:nvPr/>
            </p:nvSpPr>
            <p:spPr bwMode="auto">
              <a:xfrm>
                <a:off x="4211960" y="3062931"/>
                <a:ext cx="388542" cy="282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79"/>
              <p:cNvSpPr>
                <a:spLocks noChangeShapeType="1"/>
              </p:cNvSpPr>
              <p:nvPr/>
            </p:nvSpPr>
            <p:spPr bwMode="auto">
              <a:xfrm>
                <a:off x="4287059" y="946497"/>
                <a:ext cx="0" cy="13999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 Box 684"/>
              <p:cNvSpPr txBox="1">
                <a:spLocks noChangeArrowheads="1"/>
              </p:cNvSpPr>
              <p:nvPr/>
            </p:nvSpPr>
            <p:spPr bwMode="auto">
              <a:xfrm>
                <a:off x="2915816" y="946497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8" name="Line 685"/>
              <p:cNvSpPr>
                <a:spLocks noChangeShapeType="1"/>
              </p:cNvSpPr>
              <p:nvPr/>
            </p:nvSpPr>
            <p:spPr bwMode="auto">
              <a:xfrm>
                <a:off x="3384489" y="1124744"/>
                <a:ext cx="899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86"/>
              <p:cNvSpPr>
                <a:spLocks noChangeShapeType="1"/>
              </p:cNvSpPr>
              <p:nvPr/>
            </p:nvSpPr>
            <p:spPr bwMode="auto">
              <a:xfrm flipH="1">
                <a:off x="2051720" y="1124744"/>
                <a:ext cx="7843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689"/>
              <p:cNvSpPr txBox="1">
                <a:spLocks noChangeArrowheads="1"/>
              </p:cNvSpPr>
              <p:nvPr/>
            </p:nvSpPr>
            <p:spPr bwMode="auto">
              <a:xfrm>
                <a:off x="1414043" y="1700808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1" name="Line 690"/>
              <p:cNvSpPr>
                <a:spLocks noChangeShapeType="1"/>
              </p:cNvSpPr>
              <p:nvPr/>
            </p:nvSpPr>
            <p:spPr bwMode="auto">
              <a:xfrm>
                <a:off x="1440714" y="1732558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691"/>
              <p:cNvSpPr txBox="1">
                <a:spLocks noChangeArrowheads="1"/>
              </p:cNvSpPr>
              <p:nvPr/>
            </p:nvSpPr>
            <p:spPr bwMode="auto">
              <a:xfrm>
                <a:off x="1226395" y="2887861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33" name="Line 692"/>
              <p:cNvSpPr>
                <a:spLocks noChangeShapeType="1"/>
              </p:cNvSpPr>
              <p:nvPr/>
            </p:nvSpPr>
            <p:spPr bwMode="auto">
              <a:xfrm>
                <a:off x="1861620" y="2645743"/>
                <a:ext cx="2787795" cy="392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694"/>
              <p:cNvSpPr txBox="1">
                <a:spLocks noChangeArrowheads="1"/>
              </p:cNvSpPr>
              <p:nvPr/>
            </p:nvSpPr>
            <p:spPr bwMode="auto">
              <a:xfrm>
                <a:off x="1458369" y="2314649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35" name="Line 695"/>
              <p:cNvSpPr>
                <a:spLocks noChangeShapeType="1"/>
              </p:cNvSpPr>
              <p:nvPr/>
            </p:nvSpPr>
            <p:spPr bwMode="auto">
              <a:xfrm>
                <a:off x="1464688" y="2346399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99"/>
              <p:cNvSpPr>
                <a:spLocks noChangeShapeType="1"/>
              </p:cNvSpPr>
              <p:nvPr/>
            </p:nvSpPr>
            <p:spPr bwMode="auto">
              <a:xfrm flipV="1">
                <a:off x="1990107" y="12736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00"/>
              <p:cNvSpPr>
                <a:spLocks noChangeShapeType="1"/>
              </p:cNvSpPr>
              <p:nvPr/>
            </p:nvSpPr>
            <p:spPr bwMode="auto">
              <a:xfrm>
                <a:off x="1990107" y="12704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703"/>
              <p:cNvSpPr txBox="1">
                <a:spLocks noChangeArrowheads="1"/>
              </p:cNvSpPr>
              <p:nvPr/>
            </p:nvSpPr>
            <p:spPr bwMode="auto">
              <a:xfrm>
                <a:off x="3779912" y="2633366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1" name="Line 706"/>
              <p:cNvSpPr>
                <a:spLocks noChangeShapeType="1"/>
              </p:cNvSpPr>
              <p:nvPr/>
            </p:nvSpPr>
            <p:spPr bwMode="auto">
              <a:xfrm>
                <a:off x="2051720" y="946497"/>
                <a:ext cx="9824" cy="22620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707"/>
              <p:cNvSpPr txBox="1">
                <a:spLocks noChangeArrowheads="1"/>
              </p:cNvSpPr>
              <p:nvPr/>
            </p:nvSpPr>
            <p:spPr bwMode="auto">
              <a:xfrm>
                <a:off x="2843808" y="2010172"/>
                <a:ext cx="324321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3" name="Line 708"/>
              <p:cNvSpPr>
                <a:spLocks noChangeShapeType="1"/>
              </p:cNvSpPr>
              <p:nvPr/>
            </p:nvSpPr>
            <p:spPr bwMode="auto">
              <a:xfrm>
                <a:off x="3195016" y="2204864"/>
                <a:ext cx="599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714"/>
              <p:cNvSpPr>
                <a:spLocks noChangeShapeType="1"/>
              </p:cNvSpPr>
              <p:nvPr/>
            </p:nvSpPr>
            <p:spPr bwMode="auto">
              <a:xfrm>
                <a:off x="2355897" y="1699915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715"/>
              <p:cNvSpPr txBox="1">
                <a:spLocks noChangeArrowheads="1"/>
              </p:cNvSpPr>
              <p:nvPr/>
            </p:nvSpPr>
            <p:spPr bwMode="auto">
              <a:xfrm>
                <a:off x="3280341" y="2921398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输</a:t>
                </a:r>
                <a:r>
                  <a:rPr lang="zh-CN" altLang="en-US" sz="1800" b="1" u="none" dirty="0">
                    <a:latin typeface="宋体" pitchFamily="2" charset="-122"/>
                  </a:rPr>
                  <a:t>入</a:t>
                </a:r>
              </a:p>
            </p:txBody>
          </p:sp>
          <p:sp>
            <p:nvSpPr>
              <p:cNvPr id="47" name="Line 716"/>
              <p:cNvSpPr>
                <a:spLocks noChangeShapeType="1"/>
              </p:cNvSpPr>
              <p:nvPr/>
            </p:nvSpPr>
            <p:spPr bwMode="auto">
              <a:xfrm>
                <a:off x="3798166" y="1699914"/>
                <a:ext cx="0" cy="11530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691"/>
              <p:cNvSpPr txBox="1">
                <a:spLocks noChangeArrowheads="1"/>
              </p:cNvSpPr>
              <p:nvPr/>
            </p:nvSpPr>
            <p:spPr bwMode="auto">
              <a:xfrm>
                <a:off x="1198019" y="1303685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49" name="Line 663"/>
              <p:cNvSpPr>
                <a:spLocks noChangeShapeType="1"/>
              </p:cNvSpPr>
              <p:nvPr/>
            </p:nvSpPr>
            <p:spPr bwMode="auto">
              <a:xfrm flipH="1" flipV="1">
                <a:off x="2334821" y="2355627"/>
                <a:ext cx="148947" cy="28803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663"/>
              <p:cNvSpPr>
                <a:spLocks noChangeShapeType="1"/>
              </p:cNvSpPr>
              <p:nvPr/>
            </p:nvSpPr>
            <p:spPr bwMode="auto">
              <a:xfrm flipH="1" flipV="1">
                <a:off x="2202209" y="2360688"/>
                <a:ext cx="137543" cy="28386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663"/>
              <p:cNvSpPr>
                <a:spLocks noChangeShapeType="1"/>
              </p:cNvSpPr>
              <p:nvPr/>
            </p:nvSpPr>
            <p:spPr bwMode="auto">
              <a:xfrm flipH="1" flipV="1">
                <a:off x="2042319" y="2348880"/>
                <a:ext cx="153417" cy="29567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660"/>
              <p:cNvSpPr>
                <a:spLocks noChangeShapeType="1"/>
              </p:cNvSpPr>
              <p:nvPr/>
            </p:nvSpPr>
            <p:spPr bwMode="auto">
              <a:xfrm flipV="1">
                <a:off x="1861622" y="2360688"/>
                <a:ext cx="494275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663"/>
              <p:cNvSpPr>
                <a:spLocks noChangeShapeType="1"/>
              </p:cNvSpPr>
              <p:nvPr/>
            </p:nvSpPr>
            <p:spPr bwMode="auto">
              <a:xfrm flipV="1">
                <a:off x="2771352" y="2918651"/>
                <a:ext cx="144465" cy="14016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663"/>
              <p:cNvSpPr>
                <a:spLocks noChangeShapeType="1"/>
              </p:cNvSpPr>
              <p:nvPr/>
            </p:nvSpPr>
            <p:spPr bwMode="auto">
              <a:xfrm flipH="1" flipV="1">
                <a:off x="2771352" y="3058819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63"/>
              <p:cNvSpPr>
                <a:spLocks noChangeShapeType="1"/>
              </p:cNvSpPr>
              <p:nvPr/>
            </p:nvSpPr>
            <p:spPr bwMode="auto">
              <a:xfrm flipV="1">
                <a:off x="4058096" y="3065414"/>
                <a:ext cx="163712" cy="14401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663"/>
              <p:cNvSpPr>
                <a:spLocks noChangeShapeType="1"/>
              </p:cNvSpPr>
              <p:nvPr/>
            </p:nvSpPr>
            <p:spPr bwMode="auto">
              <a:xfrm flipH="1" flipV="1">
                <a:off x="4067944" y="2922650"/>
                <a:ext cx="153864" cy="14276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699"/>
              <p:cNvSpPr>
                <a:spLocks noChangeShapeType="1"/>
              </p:cNvSpPr>
              <p:nvPr/>
            </p:nvSpPr>
            <p:spPr bwMode="auto">
              <a:xfrm flipV="1">
                <a:off x="4213101" y="12735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700"/>
              <p:cNvSpPr>
                <a:spLocks noChangeShapeType="1"/>
              </p:cNvSpPr>
              <p:nvPr/>
            </p:nvSpPr>
            <p:spPr bwMode="auto">
              <a:xfrm>
                <a:off x="4213101" y="12703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714"/>
              <p:cNvSpPr>
                <a:spLocks noChangeShapeType="1"/>
              </p:cNvSpPr>
              <p:nvPr/>
            </p:nvSpPr>
            <p:spPr bwMode="auto">
              <a:xfrm flipH="1">
                <a:off x="3716835" y="2355627"/>
                <a:ext cx="145157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660"/>
              <p:cNvSpPr>
                <a:spLocks noChangeShapeType="1"/>
              </p:cNvSpPr>
              <p:nvPr/>
            </p:nvSpPr>
            <p:spPr bwMode="auto">
              <a:xfrm>
                <a:off x="3865783" y="2357711"/>
                <a:ext cx="783631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14"/>
              <p:cNvSpPr>
                <a:spLocks noChangeShapeType="1"/>
              </p:cNvSpPr>
              <p:nvPr/>
            </p:nvSpPr>
            <p:spPr bwMode="auto">
              <a:xfrm flipH="1">
                <a:off x="3856758" y="2360688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Text Box 365"/>
              <p:cNvSpPr txBox="1">
                <a:spLocks noChangeArrowheads="1"/>
              </p:cNvSpPr>
              <p:nvPr/>
            </p:nvSpPr>
            <p:spPr bwMode="auto">
              <a:xfrm>
                <a:off x="2051720" y="2066731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Text Box 703"/>
              <p:cNvSpPr txBox="1">
                <a:spLocks noChangeArrowheads="1"/>
              </p:cNvSpPr>
              <p:nvPr/>
            </p:nvSpPr>
            <p:spPr bwMode="auto">
              <a:xfrm>
                <a:off x="3195017" y="2633366"/>
                <a:ext cx="37894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9" name="Line 678"/>
              <p:cNvSpPr>
                <a:spLocks noChangeShapeType="1"/>
              </p:cNvSpPr>
              <p:nvPr/>
            </p:nvSpPr>
            <p:spPr bwMode="auto">
              <a:xfrm>
                <a:off x="2924749" y="2635872"/>
                <a:ext cx="3174" cy="2827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708"/>
              <p:cNvSpPr>
                <a:spLocks noChangeShapeType="1"/>
              </p:cNvSpPr>
              <p:nvPr/>
            </p:nvSpPr>
            <p:spPr bwMode="auto">
              <a:xfrm>
                <a:off x="3542542" y="2815159"/>
                <a:ext cx="248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709"/>
              <p:cNvSpPr>
                <a:spLocks noChangeShapeType="1"/>
              </p:cNvSpPr>
              <p:nvPr/>
            </p:nvSpPr>
            <p:spPr bwMode="auto">
              <a:xfrm flipH="1">
                <a:off x="2924747" y="2815159"/>
                <a:ext cx="270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Text Box 372"/>
              <p:cNvSpPr txBox="1">
                <a:spLocks noChangeArrowheads="1"/>
              </p:cNvSpPr>
              <p:nvPr/>
            </p:nvSpPr>
            <p:spPr bwMode="auto">
              <a:xfrm>
                <a:off x="3859535" y="2060848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WR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3" name="Line 708"/>
              <p:cNvSpPr>
                <a:spLocks noChangeShapeType="1"/>
              </p:cNvSpPr>
              <p:nvPr/>
            </p:nvSpPr>
            <p:spPr bwMode="auto">
              <a:xfrm flipH="1">
                <a:off x="4283968" y="2203004"/>
                <a:ext cx="13575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708"/>
              <p:cNvSpPr>
                <a:spLocks noChangeShapeType="1"/>
              </p:cNvSpPr>
              <p:nvPr/>
            </p:nvSpPr>
            <p:spPr bwMode="auto">
              <a:xfrm>
                <a:off x="1907704" y="2203004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714"/>
              <p:cNvSpPr>
                <a:spLocks noChangeShapeType="1"/>
              </p:cNvSpPr>
              <p:nvPr/>
            </p:nvSpPr>
            <p:spPr bwMode="auto">
              <a:xfrm flipH="1">
                <a:off x="4009158" y="2357711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714"/>
              <p:cNvSpPr>
                <a:spLocks noChangeShapeType="1"/>
              </p:cNvSpPr>
              <p:nvPr/>
            </p:nvSpPr>
            <p:spPr bwMode="auto">
              <a:xfrm flipH="1">
                <a:off x="4144790" y="2357711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714"/>
              <p:cNvSpPr>
                <a:spLocks noChangeShapeType="1"/>
              </p:cNvSpPr>
              <p:nvPr/>
            </p:nvSpPr>
            <p:spPr bwMode="auto">
              <a:xfrm>
                <a:off x="4355976" y="169197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660"/>
              <p:cNvSpPr>
                <a:spLocks noChangeShapeType="1"/>
              </p:cNvSpPr>
              <p:nvPr/>
            </p:nvSpPr>
            <p:spPr bwMode="auto">
              <a:xfrm>
                <a:off x="4499992" y="1979315"/>
                <a:ext cx="149423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709"/>
              <p:cNvSpPr>
                <a:spLocks noChangeShapeType="1"/>
              </p:cNvSpPr>
              <p:nvPr/>
            </p:nvSpPr>
            <p:spPr bwMode="auto">
              <a:xfrm flipH="1" flipV="1">
                <a:off x="2409947" y="2204418"/>
                <a:ext cx="486818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78"/>
              <p:cNvSpPr>
                <a:spLocks noChangeShapeType="1"/>
              </p:cNvSpPr>
              <p:nvPr/>
            </p:nvSpPr>
            <p:spPr bwMode="auto">
              <a:xfrm>
                <a:off x="2411759" y="1700808"/>
                <a:ext cx="7787" cy="936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78"/>
              <p:cNvSpPr>
                <a:spLocks noChangeShapeType="1"/>
              </p:cNvSpPr>
              <p:nvPr/>
            </p:nvSpPr>
            <p:spPr bwMode="auto">
              <a:xfrm>
                <a:off x="4208786" y="2671143"/>
                <a:ext cx="2827" cy="53739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79511" y="3356992"/>
            <a:ext cx="8819996" cy="1015663"/>
            <a:chOff x="179511" y="3356992"/>
            <a:chExt cx="8819996" cy="1015663"/>
          </a:xfrm>
        </p:grpSpPr>
        <p:sp>
          <p:nvSpPr>
            <p:cNvPr id="156" name="Text Box 371"/>
            <p:cNvSpPr txBox="1">
              <a:spLocks noChangeArrowheads="1"/>
            </p:cNvSpPr>
            <p:nvPr/>
          </p:nvSpPr>
          <p:spPr bwMode="auto">
            <a:xfrm>
              <a:off x="179511" y="3356992"/>
              <a:ext cx="881999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至少在地址后</a:t>
              </a:r>
              <a:r>
                <a:rPr lang="en-US" altLang="zh-CN" b="1" u="none" dirty="0" err="1" smtClean="0">
                  <a:latin typeface="宋体" pitchFamily="2" charset="-122"/>
                </a:rPr>
                <a:t>t</a:t>
              </a:r>
              <a:r>
                <a:rPr lang="en-US" altLang="zh-CN" b="1" u="none" baseline="-16000" dirty="0" err="1" smtClean="0">
                  <a:latin typeface="宋体" pitchFamily="2" charset="-122"/>
                </a:rPr>
                <a:t>AW</a:t>
              </a:r>
              <a:r>
                <a:rPr lang="zh-CN" altLang="en-US" b="1" u="none" dirty="0" smtClean="0">
                  <a:latin typeface="宋体" pitchFamily="2" charset="-122"/>
                </a:rPr>
                <a:t>有效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对指定单元操作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</a:t>
              </a:r>
              <a:r>
                <a:rPr lang="zh-CN" altLang="en-US" b="1" u="none" dirty="0">
                  <a:latin typeface="宋体" pitchFamily="2" charset="-122"/>
                </a:rPr>
                <a:t>②</a:t>
              </a:r>
              <a:r>
                <a:rPr lang="zh-CN" altLang="en-US" b="1" u="none" dirty="0" smtClean="0">
                  <a:latin typeface="宋体" pitchFamily="2" charset="-122"/>
                </a:rPr>
                <a:t>数据在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无效前</a:t>
              </a:r>
              <a:r>
                <a:rPr lang="en-US" altLang="zh-CN" b="1" u="none" dirty="0" err="1" smtClean="0">
                  <a:latin typeface="宋体" pitchFamily="2" charset="-122"/>
                </a:rPr>
                <a:t>t</a:t>
              </a:r>
              <a:r>
                <a:rPr lang="en-US" altLang="zh-CN" b="1" u="none" baseline="-18000" dirty="0" err="1" smtClean="0">
                  <a:latin typeface="宋体" pitchFamily="2" charset="-122"/>
                </a:rPr>
                <a:t>W</a:t>
              </a:r>
              <a:r>
                <a:rPr lang="en-US" altLang="zh-CN" b="1" u="none" dirty="0" err="1" smtClean="0">
                  <a:latin typeface="宋体" pitchFamily="2" charset="-122"/>
                </a:rPr>
                <a:t>-t</a:t>
              </a:r>
              <a:r>
                <a:rPr lang="en-US" altLang="zh-CN" b="1" u="none" baseline="-16000" dirty="0" err="1" smtClean="0">
                  <a:latin typeface="宋体" pitchFamily="2" charset="-122"/>
                </a:rPr>
                <a:t>DW</a:t>
              </a:r>
              <a:r>
                <a:rPr lang="zh-CN" altLang="en-US" b="1" u="none" dirty="0" smtClean="0">
                  <a:latin typeface="宋体" pitchFamily="2" charset="-122"/>
                </a:rPr>
                <a:t>发送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保证来得及写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57" name="Line 558"/>
            <p:cNvSpPr>
              <a:spLocks noChangeShapeType="1"/>
            </p:cNvSpPr>
            <p:nvPr/>
          </p:nvSpPr>
          <p:spPr bwMode="auto">
            <a:xfrm>
              <a:off x="2915816" y="3472433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58"/>
            <p:cNvSpPr>
              <a:spLocks noChangeShapeType="1"/>
            </p:cNvSpPr>
            <p:nvPr/>
          </p:nvSpPr>
          <p:spPr bwMode="auto">
            <a:xfrm>
              <a:off x="3499469" y="3481958"/>
              <a:ext cx="3143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558"/>
            <p:cNvSpPr>
              <a:spLocks noChangeShapeType="1"/>
            </p:cNvSpPr>
            <p:nvPr/>
          </p:nvSpPr>
          <p:spPr bwMode="auto">
            <a:xfrm>
              <a:off x="3854178" y="3933056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232"/>
          <p:cNvSpPr txBox="1">
            <a:spLocks noChangeArrowheads="1"/>
          </p:cNvSpPr>
          <p:nvPr/>
        </p:nvSpPr>
        <p:spPr bwMode="auto">
          <a:xfrm>
            <a:off x="179512" y="4819218"/>
            <a:ext cx="8785225" cy="553998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反思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学习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有何用？重点是什么？如何学习？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91" name="Text Box 232"/>
          <p:cNvSpPr txBox="1">
            <a:spLocks noChangeArrowheads="1"/>
          </p:cNvSpPr>
          <p:nvPr/>
        </p:nvSpPr>
        <p:spPr bwMode="auto">
          <a:xfrm>
            <a:off x="179512" y="5301208"/>
            <a:ext cx="878522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</a:t>
            </a:r>
            <a:r>
              <a:rPr lang="zh-CN" altLang="en-US" sz="2000" b="1" u="none" dirty="0" smtClean="0">
                <a:latin typeface="宋体" pitchFamily="2" charset="-122"/>
              </a:rPr>
              <a:t>目标是能设计主存、实现主存访问控制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←主存≈∑</a:t>
            </a:r>
            <a:r>
              <a:rPr lang="en-US" altLang="zh-CN" sz="2000" b="1" u="none" dirty="0" smtClean="0">
                <a:latin typeface="宋体" pitchFamily="2" charset="-122"/>
              </a:rPr>
              <a:t>SRAM)</a:t>
            </a: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</a:t>
            </a:r>
            <a:r>
              <a:rPr lang="zh-CN" altLang="en-US" sz="2000" b="1" u="none" dirty="0" smtClean="0">
                <a:latin typeface="宋体" pitchFamily="2" charset="-122"/>
              </a:rPr>
              <a:t>设计需求～引脚连接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en-US" altLang="zh-CN" sz="2000" b="1" u="none" dirty="0" smtClean="0">
                <a:latin typeface="宋体" pitchFamily="2" charset="-122"/>
              </a:rPr>
              <a:t>SRAM</a:t>
            </a:r>
            <a:r>
              <a:rPr lang="zh-CN" altLang="en-US" sz="2000" b="1" u="none" dirty="0" smtClean="0">
                <a:latin typeface="宋体" pitchFamily="2" charset="-122"/>
              </a:rPr>
              <a:t>组成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，访问时信号时序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en-US" altLang="zh-CN" sz="2000" b="1" u="none" dirty="0" smtClean="0">
                <a:latin typeface="宋体" pitchFamily="2" charset="-122"/>
              </a:rPr>
              <a:t>SRAM</a:t>
            </a:r>
            <a:r>
              <a:rPr lang="zh-CN" altLang="en-US" sz="2000" b="1" u="none" dirty="0" smtClean="0">
                <a:latin typeface="宋体" pitchFamily="2" charset="-122"/>
              </a:rPr>
              <a:t>原理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</a:t>
            </a:r>
            <a:r>
              <a:rPr lang="zh-CN" altLang="en-US" sz="2000" b="1" u="none" dirty="0" smtClean="0">
                <a:latin typeface="宋体" pitchFamily="2" charset="-122"/>
              </a:rPr>
              <a:t>理解概念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看得懂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、掌握原理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能应用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、关注芯片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非存储元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54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87" grpId="0" animBg="1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Box 610"/>
          <p:cNvSpPr txBox="1">
            <a:spLocks noChangeArrowheads="1"/>
          </p:cNvSpPr>
          <p:nvPr/>
        </p:nvSpPr>
        <p:spPr bwMode="auto">
          <a:xfrm>
            <a:off x="179387" y="2773377"/>
            <a:ext cx="87852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写入原理：</a:t>
            </a:r>
            <a:r>
              <a:rPr lang="en-US" altLang="zh-CN" b="1" u="none" dirty="0" smtClean="0">
                <a:latin typeface="宋体" pitchFamily="2" charset="-122"/>
              </a:rPr>
              <a:t>①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D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线</a:t>
            </a:r>
            <a:r>
              <a:rPr lang="zh-CN" altLang="en-US" b="1" u="none" dirty="0" smtClean="0">
                <a:latin typeface="宋体" pitchFamily="2" charset="-122"/>
              </a:rPr>
              <a:t>上→对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16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充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脉冲</a:t>
            </a:r>
            <a:r>
              <a:rPr lang="zh-CN" altLang="en-US" b="1" u="none" dirty="0" smtClean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</a:t>
            </a:r>
            <a:r>
              <a:rPr lang="en-US" altLang="zh-CN" b="1" u="none" dirty="0" smtClean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对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20000" dirty="0" smtClean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充电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利用</a:t>
            </a:r>
            <a:r>
              <a:rPr lang="en-US" altLang="zh-CN" sz="2000" b="1" u="none" dirty="0" smtClean="0">
                <a:latin typeface="宋体" pitchFamily="2" charset="-122"/>
              </a:rPr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E6DB-37E5-4F41-846A-F0FCAFC8C80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动态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lang="en-US" altLang="zh-CN" b="1" u="none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 smtClean="0">
                <a:latin typeface="+mn-lt"/>
                <a:ea typeface="黑体" pitchFamily="2" charset="-122"/>
              </a:rPr>
              <a:t>Dynamic </a:t>
            </a:r>
            <a:r>
              <a:rPr lang="en-US" altLang="zh-CN" u="none" dirty="0">
                <a:latin typeface="+mn-lt"/>
                <a:ea typeface="黑体" pitchFamily="2" charset="-122"/>
              </a:rPr>
              <a:t>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DRAM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80" name="Text Box 244"/>
          <p:cNvSpPr txBox="1">
            <a:spLocks noChangeArrowheads="1"/>
          </p:cNvSpPr>
          <p:nvPr/>
        </p:nvSpPr>
        <p:spPr bwMode="auto">
          <a:xfrm>
            <a:off x="179388" y="14127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元的组成原理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单管</a:t>
            </a:r>
            <a:r>
              <a:rPr lang="en-US" altLang="zh-CN" b="1" u="none" dirty="0" smtClean="0">
                <a:latin typeface="宋体" pitchFamily="2" charset="-122"/>
              </a:rPr>
              <a:t>MOS</a:t>
            </a:r>
            <a:r>
              <a:rPr lang="zh-CN" altLang="en-US" b="1" u="none" dirty="0">
                <a:latin typeface="宋体" pitchFamily="2" charset="-122"/>
              </a:rPr>
              <a:t>型</a:t>
            </a:r>
          </a:p>
        </p:txBody>
      </p:sp>
      <p:sp>
        <p:nvSpPr>
          <p:cNvPr id="14675" name="Text Box 339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DRAM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的目标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降低</a:t>
            </a:r>
            <a:r>
              <a:rPr lang="zh-CN" altLang="en-US" b="1" u="none" dirty="0">
                <a:latin typeface="宋体" pitchFamily="2" charset="-122"/>
              </a:rPr>
              <a:t>功耗、节约成本</a:t>
            </a:r>
          </a:p>
        </p:txBody>
      </p:sp>
      <p:sp>
        <p:nvSpPr>
          <p:cNvPr id="14948" name="AutoShape 6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Text Box 348"/>
          <p:cNvSpPr txBox="1">
            <a:spLocks noChangeArrowheads="1"/>
          </p:cNvSpPr>
          <p:nvPr/>
        </p:nvSpPr>
        <p:spPr bwMode="auto">
          <a:xfrm>
            <a:off x="179512" y="1844824"/>
            <a:ext cx="633670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1675" indent="-19716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 smtClean="0">
                <a:latin typeface="宋体" pitchFamily="2" charset="-122"/>
              </a:rPr>
              <a:t>无放电回路时，电容中的电荷可以保持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7068" y="1268288"/>
            <a:ext cx="2087067" cy="1944688"/>
            <a:chOff x="719733" y="3789040"/>
            <a:chExt cx="2087067" cy="1944688"/>
          </a:xfrm>
        </p:grpSpPr>
        <p:sp>
          <p:nvSpPr>
            <p:cNvPr id="149" name="Text Box 572"/>
            <p:cNvSpPr txBox="1">
              <a:spLocks noChangeArrowheads="1"/>
            </p:cNvSpPr>
            <p:nvPr/>
          </p:nvSpPr>
          <p:spPr bwMode="auto">
            <a:xfrm>
              <a:off x="1583333" y="5444803"/>
              <a:ext cx="8636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2" name="Text Box 575"/>
            <p:cNvSpPr txBox="1">
              <a:spLocks noChangeArrowheads="1"/>
            </p:cNvSpPr>
            <p:nvPr/>
          </p:nvSpPr>
          <p:spPr bwMode="auto">
            <a:xfrm>
              <a:off x="2376587" y="4797103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solidFill>
                    <a:srgbClr val="990099"/>
                  </a:solidFill>
                  <a:latin typeface="宋体" pitchFamily="2" charset="-122"/>
                </a:rPr>
                <a:t>D</a:t>
              </a:r>
            </a:p>
          </p:txBody>
        </p:sp>
        <p:sp>
          <p:nvSpPr>
            <p:cNvPr id="153" name="Rectangle 576"/>
            <p:cNvSpPr>
              <a:spLocks noChangeArrowheads="1"/>
            </p:cNvSpPr>
            <p:nvPr/>
          </p:nvSpPr>
          <p:spPr bwMode="auto">
            <a:xfrm>
              <a:off x="827584" y="4220840"/>
              <a:ext cx="1008063" cy="100806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577"/>
            <p:cNvSpPr>
              <a:spLocks noChangeShapeType="1"/>
            </p:cNvSpPr>
            <p:nvPr/>
          </p:nvSpPr>
          <p:spPr bwMode="auto">
            <a:xfrm>
              <a:off x="1690787" y="4508178"/>
              <a:ext cx="2889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78"/>
            <p:cNvSpPr>
              <a:spLocks noChangeShapeType="1"/>
            </p:cNvSpPr>
            <p:nvPr/>
          </p:nvSpPr>
          <p:spPr bwMode="auto">
            <a:xfrm flipV="1">
              <a:off x="1043484" y="4509765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579"/>
            <p:cNvSpPr txBox="1">
              <a:spLocks noChangeArrowheads="1"/>
            </p:cNvSpPr>
            <p:nvPr/>
          </p:nvSpPr>
          <p:spPr bwMode="auto">
            <a:xfrm>
              <a:off x="719733" y="3789040"/>
              <a:ext cx="1223963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字选择</a:t>
              </a:r>
              <a:r>
                <a:rPr lang="zh-CN" altLang="en-US" sz="1800" b="1" u="none" dirty="0" smtClean="0">
                  <a:latin typeface="宋体" pitchFamily="2" charset="-122"/>
                </a:rPr>
                <a:t>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580"/>
            <p:cNvSpPr>
              <a:spLocks noChangeShapeType="1"/>
            </p:cNvSpPr>
            <p:nvPr/>
          </p:nvSpPr>
          <p:spPr bwMode="auto">
            <a:xfrm>
              <a:off x="937121" y="5086028"/>
              <a:ext cx="2159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81"/>
            <p:cNvSpPr>
              <a:spLocks noChangeShapeType="1"/>
            </p:cNvSpPr>
            <p:nvPr/>
          </p:nvSpPr>
          <p:spPr bwMode="auto">
            <a:xfrm flipH="1">
              <a:off x="1548309" y="4290690"/>
              <a:ext cx="1444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82"/>
            <p:cNvSpPr>
              <a:spLocks noChangeShapeType="1"/>
            </p:cNvSpPr>
            <p:nvPr/>
          </p:nvSpPr>
          <p:spPr bwMode="auto">
            <a:xfrm>
              <a:off x="1476871" y="436371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83"/>
            <p:cNvSpPr>
              <a:spLocks noChangeShapeType="1"/>
            </p:cNvSpPr>
            <p:nvPr/>
          </p:nvSpPr>
          <p:spPr bwMode="auto">
            <a:xfrm>
              <a:off x="1619746" y="4077965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84"/>
            <p:cNvSpPr>
              <a:spLocks noChangeShapeType="1"/>
            </p:cNvSpPr>
            <p:nvPr/>
          </p:nvSpPr>
          <p:spPr bwMode="auto">
            <a:xfrm>
              <a:off x="1548309" y="436530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85"/>
            <p:cNvSpPr>
              <a:spLocks noChangeShapeType="1"/>
            </p:cNvSpPr>
            <p:nvPr/>
          </p:nvSpPr>
          <p:spPr bwMode="auto">
            <a:xfrm>
              <a:off x="1692771" y="436371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86"/>
            <p:cNvSpPr>
              <a:spLocks noChangeShapeType="1"/>
            </p:cNvSpPr>
            <p:nvPr/>
          </p:nvSpPr>
          <p:spPr bwMode="auto">
            <a:xfrm flipV="1">
              <a:off x="791516" y="4077965"/>
              <a:ext cx="1979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587"/>
            <p:cNvSpPr txBox="1">
              <a:spLocks noChangeArrowheads="1"/>
            </p:cNvSpPr>
            <p:nvPr/>
          </p:nvSpPr>
          <p:spPr bwMode="auto">
            <a:xfrm>
              <a:off x="1548309" y="4508178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65" name="Line 588"/>
            <p:cNvSpPr>
              <a:spLocks noChangeShapeType="1"/>
            </p:cNvSpPr>
            <p:nvPr/>
          </p:nvSpPr>
          <p:spPr bwMode="auto">
            <a:xfrm>
              <a:off x="1980208" y="3808090"/>
              <a:ext cx="0" cy="1636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589"/>
            <p:cNvSpPr>
              <a:spLocks noChangeShapeType="1"/>
            </p:cNvSpPr>
            <p:nvPr/>
          </p:nvSpPr>
          <p:spPr bwMode="auto">
            <a:xfrm flipH="1">
              <a:off x="970459" y="4725665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590"/>
            <p:cNvSpPr>
              <a:spLocks noChangeShapeType="1"/>
            </p:cNvSpPr>
            <p:nvPr/>
          </p:nvSpPr>
          <p:spPr bwMode="auto">
            <a:xfrm flipH="1">
              <a:off x="970459" y="4797103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591"/>
            <p:cNvSpPr>
              <a:spLocks noChangeShapeType="1"/>
            </p:cNvSpPr>
            <p:nvPr/>
          </p:nvSpPr>
          <p:spPr bwMode="auto">
            <a:xfrm>
              <a:off x="1040309" y="4509765"/>
              <a:ext cx="317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592"/>
            <p:cNvSpPr>
              <a:spLocks noChangeShapeType="1"/>
            </p:cNvSpPr>
            <p:nvPr/>
          </p:nvSpPr>
          <p:spPr bwMode="auto">
            <a:xfrm flipH="1">
              <a:off x="1041896" y="4797103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593"/>
            <p:cNvSpPr>
              <a:spLocks noChangeShapeType="1"/>
            </p:cNvSpPr>
            <p:nvPr/>
          </p:nvSpPr>
          <p:spPr bwMode="auto">
            <a:xfrm flipH="1">
              <a:off x="2194024" y="4943153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594"/>
            <p:cNvSpPr>
              <a:spLocks noChangeShapeType="1"/>
            </p:cNvSpPr>
            <p:nvPr/>
          </p:nvSpPr>
          <p:spPr bwMode="auto">
            <a:xfrm flipH="1">
              <a:off x="2194024" y="5014590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595"/>
            <p:cNvSpPr>
              <a:spLocks noChangeShapeType="1"/>
            </p:cNvSpPr>
            <p:nvPr/>
          </p:nvSpPr>
          <p:spPr bwMode="auto">
            <a:xfrm>
              <a:off x="2265462" y="4797103"/>
              <a:ext cx="1588" cy="1460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596"/>
            <p:cNvSpPr>
              <a:spLocks noChangeShapeType="1"/>
            </p:cNvSpPr>
            <p:nvPr/>
          </p:nvSpPr>
          <p:spPr bwMode="auto">
            <a:xfrm flipH="1">
              <a:off x="2267049" y="5014590"/>
              <a:ext cx="0" cy="1444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597"/>
            <p:cNvSpPr>
              <a:spLocks noChangeShapeType="1"/>
            </p:cNvSpPr>
            <p:nvPr/>
          </p:nvSpPr>
          <p:spPr bwMode="auto">
            <a:xfrm flipH="1">
              <a:off x="1979712" y="4797103"/>
              <a:ext cx="2873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Text Box 598"/>
            <p:cNvSpPr txBox="1">
              <a:spLocks noChangeArrowheads="1"/>
            </p:cNvSpPr>
            <p:nvPr/>
          </p:nvSpPr>
          <p:spPr bwMode="auto">
            <a:xfrm>
              <a:off x="1187946" y="4652640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</a:p>
          </p:txBody>
        </p:sp>
        <p:sp>
          <p:nvSpPr>
            <p:cNvPr id="151" name="Line 574"/>
            <p:cNvSpPr>
              <a:spLocks noChangeShapeType="1"/>
            </p:cNvSpPr>
            <p:nvPr/>
          </p:nvSpPr>
          <p:spPr bwMode="auto">
            <a:xfrm flipV="1">
              <a:off x="2167037" y="5157465"/>
              <a:ext cx="217488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83"/>
            <p:cNvSpPr>
              <a:spLocks noChangeShapeType="1"/>
            </p:cNvSpPr>
            <p:nvPr/>
          </p:nvSpPr>
          <p:spPr bwMode="auto">
            <a:xfrm>
              <a:off x="2555776" y="4077073"/>
              <a:ext cx="0" cy="2136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77"/>
            <p:cNvSpPr>
              <a:spLocks noChangeShapeType="1"/>
            </p:cNvSpPr>
            <p:nvPr/>
          </p:nvSpPr>
          <p:spPr bwMode="auto">
            <a:xfrm flipV="1">
              <a:off x="1709539" y="5317758"/>
              <a:ext cx="2710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" name="Text Box 611"/>
          <p:cNvSpPr txBox="1">
            <a:spLocks noChangeArrowheads="1"/>
          </p:cNvSpPr>
          <p:nvPr/>
        </p:nvSpPr>
        <p:spPr bwMode="auto">
          <a:xfrm>
            <a:off x="179387" y="3717032"/>
            <a:ext cx="87852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2275" indent="-29622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chemeClr val="accent2"/>
                </a:solidFill>
                <a:latin typeface="宋体" pitchFamily="2" charset="-122"/>
              </a:rPr>
              <a:t>地</a:t>
            </a:r>
            <a:r>
              <a:rPr lang="zh-CN" altLang="en-US" b="1" u="none" dirty="0" smtClean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截止</a:t>
            </a:r>
            <a:r>
              <a:rPr lang="en-US" altLang="zh-CN" b="1" u="none" dirty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信息保持在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会</a:t>
            </a:r>
            <a:r>
              <a:rPr lang="zh-CN" altLang="en-US" sz="2000" b="1" u="none" dirty="0">
                <a:latin typeface="宋体" pitchFamily="2" charset="-122"/>
              </a:rPr>
              <a:t>缓慢泄漏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6" name="Text Box 635"/>
          <p:cNvSpPr txBox="1">
            <a:spLocks noChangeArrowheads="1"/>
          </p:cNvSpPr>
          <p:nvPr/>
        </p:nvSpPr>
        <p:spPr bwMode="auto">
          <a:xfrm>
            <a:off x="179388" y="4213537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*读出原理：</a:t>
            </a:r>
            <a:r>
              <a:rPr lang="en-US" altLang="zh-CN" b="1" u="none" dirty="0" smtClean="0">
                <a:latin typeface="宋体" pitchFamily="2" charset="-122"/>
              </a:rPr>
              <a:t>①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D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正脉冲</a:t>
            </a:r>
            <a:r>
              <a:rPr lang="zh-CN" altLang="en-US" b="1" u="none" dirty="0">
                <a:latin typeface="宋体" pitchFamily="2" charset="-122"/>
              </a:rPr>
              <a:t>→对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预充电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</a:t>
            </a:r>
            <a:r>
              <a:rPr lang="zh-CN" altLang="en-US" b="1" u="none" dirty="0" smtClean="0">
                <a:latin typeface="宋体" pitchFamily="2" charset="-122"/>
              </a:rPr>
              <a:t>  ②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脉冲</a:t>
            </a:r>
            <a:r>
              <a:rPr lang="en-US" altLang="zh-CN" b="1" u="none" dirty="0" smtClean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读出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线上</a:t>
            </a:r>
            <a:r>
              <a:rPr lang="zh-CN" altLang="en-US" b="1" u="none" dirty="0">
                <a:latin typeface="宋体" pitchFamily="2" charset="-122"/>
              </a:rPr>
              <a:t>电压变化</a:t>
            </a:r>
            <a:r>
              <a:rPr lang="en-US" altLang="zh-CN" sz="2000" b="1" u="none" dirty="0" smtClean="0">
                <a:latin typeface="宋体" pitchFamily="2" charset="-122"/>
              </a:rPr>
              <a:t>(C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S</a:t>
            </a:r>
            <a:r>
              <a:rPr lang="zh-CN" altLang="en-US" sz="2000" b="1" u="none" dirty="0" smtClean="0">
                <a:latin typeface="宋体" pitchFamily="2" charset="-122"/>
              </a:rPr>
              <a:t>已变→</a:t>
            </a:r>
            <a:r>
              <a:rPr lang="zh-CN" altLang="en-US" sz="2000" b="1" u="none" dirty="0" smtClean="0">
                <a:solidFill>
                  <a:srgbClr val="CC3300"/>
                </a:solidFill>
                <a:latin typeface="宋体" pitchFamily="2" charset="-122"/>
              </a:rPr>
              <a:t>破坏性读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③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所读数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重新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写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20000" dirty="0" smtClean="0">
                <a:latin typeface="宋体" pitchFamily="2" charset="-122"/>
              </a:rPr>
              <a:t>S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    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zh-CN" altLang="en-US" sz="2000" b="1" u="none" dirty="0" smtClean="0">
                <a:latin typeface="宋体" pitchFamily="2" charset="-122"/>
              </a:rPr>
              <a:t>称为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再生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18" name="Text Box 636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刷新原理：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zh-CN" altLang="en-US" b="1" u="none" dirty="0">
                <a:latin typeface="宋体" pitchFamily="2" charset="-122"/>
              </a:rPr>
              <a:t>读</a:t>
            </a:r>
            <a:r>
              <a:rPr lang="zh-CN" altLang="en-US" b="1" u="none" dirty="0" smtClean="0">
                <a:latin typeface="宋体" pitchFamily="2" charset="-122"/>
              </a:rPr>
              <a:t>操作，</a:t>
            </a:r>
            <a:r>
              <a:rPr lang="zh-CN" altLang="en-US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但</a:t>
            </a:r>
            <a:r>
              <a:rPr lang="zh-CN" altLang="en-US" b="1" u="none" dirty="0" smtClean="0">
                <a:latin typeface="宋体" pitchFamily="2" charset="-122"/>
              </a:rPr>
              <a:t>不输出数据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68344" y="1319560"/>
            <a:ext cx="689711" cy="1584325"/>
            <a:chOff x="7707321" y="1319560"/>
            <a:chExt cx="689711" cy="1584325"/>
          </a:xfrm>
        </p:grpSpPr>
        <p:sp>
          <p:nvSpPr>
            <p:cNvPr id="192" name="Line 618"/>
            <p:cNvSpPr>
              <a:spLocks noChangeShapeType="1"/>
            </p:cNvSpPr>
            <p:nvPr/>
          </p:nvSpPr>
          <p:spPr bwMode="auto">
            <a:xfrm flipH="1">
              <a:off x="7993071" y="1319560"/>
              <a:ext cx="1588" cy="158432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19"/>
            <p:cNvSpPr>
              <a:spLocks noChangeShapeType="1"/>
            </p:cNvSpPr>
            <p:nvPr/>
          </p:nvSpPr>
          <p:spPr bwMode="auto">
            <a:xfrm flipH="1">
              <a:off x="8208971" y="2427164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620"/>
            <p:cNvSpPr>
              <a:spLocks noChangeShapeType="1"/>
            </p:cNvSpPr>
            <p:nvPr/>
          </p:nvSpPr>
          <p:spPr bwMode="auto">
            <a:xfrm flipH="1">
              <a:off x="8208971" y="2498601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621"/>
            <p:cNvSpPr>
              <a:spLocks noChangeShapeType="1"/>
            </p:cNvSpPr>
            <p:nvPr/>
          </p:nvSpPr>
          <p:spPr bwMode="auto">
            <a:xfrm>
              <a:off x="8280409" y="2281114"/>
              <a:ext cx="1588" cy="14605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622"/>
            <p:cNvSpPr>
              <a:spLocks noChangeShapeType="1"/>
            </p:cNvSpPr>
            <p:nvPr/>
          </p:nvSpPr>
          <p:spPr bwMode="auto">
            <a:xfrm flipH="1">
              <a:off x="8277969" y="2498600"/>
              <a:ext cx="4027" cy="14366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623"/>
            <p:cNvSpPr>
              <a:spLocks noChangeShapeType="1"/>
            </p:cNvSpPr>
            <p:nvPr/>
          </p:nvSpPr>
          <p:spPr bwMode="auto">
            <a:xfrm flipH="1">
              <a:off x="7994659" y="2281114"/>
              <a:ext cx="28733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624"/>
            <p:cNvSpPr>
              <a:spLocks noChangeShapeType="1"/>
            </p:cNvSpPr>
            <p:nvPr/>
          </p:nvSpPr>
          <p:spPr bwMode="auto">
            <a:xfrm flipV="1">
              <a:off x="8174964" y="2636912"/>
              <a:ext cx="22206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625"/>
            <p:cNvSpPr>
              <a:spLocks noChangeShapeType="1"/>
            </p:cNvSpPr>
            <p:nvPr/>
          </p:nvSpPr>
          <p:spPr bwMode="auto">
            <a:xfrm>
              <a:off x="7707321" y="1992189"/>
              <a:ext cx="2889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626"/>
            <p:cNvSpPr>
              <a:spLocks noChangeShapeType="1"/>
            </p:cNvSpPr>
            <p:nvPr/>
          </p:nvSpPr>
          <p:spPr bwMode="auto">
            <a:xfrm>
              <a:off x="7707321" y="1847726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2537" y="1561976"/>
            <a:ext cx="1439863" cy="285750"/>
            <a:chOff x="6769076" y="1561976"/>
            <a:chExt cx="1439863" cy="285750"/>
          </a:xfrm>
        </p:grpSpPr>
        <p:sp>
          <p:nvSpPr>
            <p:cNvPr id="187" name="Line 613"/>
            <p:cNvSpPr>
              <a:spLocks noChangeShapeType="1"/>
            </p:cNvSpPr>
            <p:nvPr/>
          </p:nvSpPr>
          <p:spPr bwMode="auto">
            <a:xfrm flipV="1">
              <a:off x="6769076" y="1561976"/>
              <a:ext cx="1439863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614"/>
            <p:cNvSpPr>
              <a:spLocks noChangeShapeType="1"/>
            </p:cNvSpPr>
            <p:nvPr/>
          </p:nvSpPr>
          <p:spPr bwMode="auto">
            <a:xfrm flipH="1">
              <a:off x="7564398" y="1774701"/>
              <a:ext cx="144463" cy="158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615"/>
            <p:cNvSpPr>
              <a:spLocks noChangeShapeType="1"/>
            </p:cNvSpPr>
            <p:nvPr/>
          </p:nvSpPr>
          <p:spPr bwMode="auto">
            <a:xfrm>
              <a:off x="7492960" y="1847726"/>
              <a:ext cx="288925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616"/>
            <p:cNvSpPr>
              <a:spLocks noChangeShapeType="1"/>
            </p:cNvSpPr>
            <p:nvPr/>
          </p:nvSpPr>
          <p:spPr bwMode="auto">
            <a:xfrm>
              <a:off x="7634248" y="1561976"/>
              <a:ext cx="1588" cy="214313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07430" y="1849313"/>
            <a:ext cx="616898" cy="721121"/>
            <a:chOff x="6948958" y="1849313"/>
            <a:chExt cx="616898" cy="721121"/>
          </a:xfrm>
        </p:grpSpPr>
        <p:sp>
          <p:nvSpPr>
            <p:cNvPr id="202" name="Line 628"/>
            <p:cNvSpPr>
              <a:spLocks noChangeShapeType="1"/>
            </p:cNvSpPr>
            <p:nvPr/>
          </p:nvSpPr>
          <p:spPr bwMode="auto">
            <a:xfrm flipV="1">
              <a:off x="7061031" y="1993776"/>
              <a:ext cx="5048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629"/>
            <p:cNvSpPr>
              <a:spLocks noChangeShapeType="1"/>
            </p:cNvSpPr>
            <p:nvPr/>
          </p:nvSpPr>
          <p:spPr bwMode="auto">
            <a:xfrm>
              <a:off x="6948958" y="2570038"/>
              <a:ext cx="216570" cy="3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630"/>
            <p:cNvSpPr>
              <a:spLocks noChangeShapeType="1"/>
            </p:cNvSpPr>
            <p:nvPr/>
          </p:nvSpPr>
          <p:spPr bwMode="auto">
            <a:xfrm flipH="1">
              <a:off x="6988006" y="2209676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631"/>
            <p:cNvSpPr>
              <a:spLocks noChangeShapeType="1"/>
            </p:cNvSpPr>
            <p:nvPr/>
          </p:nvSpPr>
          <p:spPr bwMode="auto">
            <a:xfrm flipH="1">
              <a:off x="6988006" y="2281113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632"/>
            <p:cNvSpPr>
              <a:spLocks noChangeShapeType="1"/>
            </p:cNvSpPr>
            <p:nvPr/>
          </p:nvSpPr>
          <p:spPr bwMode="auto">
            <a:xfrm>
              <a:off x="7057856" y="1993776"/>
              <a:ext cx="3175" cy="2159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633"/>
            <p:cNvSpPr>
              <a:spLocks noChangeShapeType="1"/>
            </p:cNvSpPr>
            <p:nvPr/>
          </p:nvSpPr>
          <p:spPr bwMode="auto">
            <a:xfrm flipH="1">
              <a:off x="7059443" y="2281113"/>
              <a:ext cx="1588" cy="2873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634"/>
            <p:cNvSpPr>
              <a:spLocks noChangeShapeType="1"/>
            </p:cNvSpPr>
            <p:nvPr/>
          </p:nvSpPr>
          <p:spPr bwMode="auto">
            <a:xfrm>
              <a:off x="7565856" y="1849313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6" name="Group 599"/>
          <p:cNvGrpSpPr>
            <a:grpSpLocks/>
          </p:cNvGrpSpPr>
          <p:nvPr/>
        </p:nvGrpSpPr>
        <p:grpSpPr bwMode="auto">
          <a:xfrm>
            <a:off x="7668344" y="1268760"/>
            <a:ext cx="708026" cy="1584325"/>
            <a:chOff x="3017" y="2024"/>
            <a:chExt cx="446" cy="998"/>
          </a:xfrm>
        </p:grpSpPr>
        <p:sp>
          <p:nvSpPr>
            <p:cNvPr id="177" name="Line 600"/>
            <p:cNvSpPr>
              <a:spLocks noChangeShapeType="1"/>
            </p:cNvSpPr>
            <p:nvPr/>
          </p:nvSpPr>
          <p:spPr bwMode="auto">
            <a:xfrm flipH="1">
              <a:off x="3197" y="2024"/>
              <a:ext cx="1" cy="998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601"/>
            <p:cNvSpPr>
              <a:spLocks noChangeShapeType="1"/>
            </p:cNvSpPr>
            <p:nvPr/>
          </p:nvSpPr>
          <p:spPr bwMode="auto">
            <a:xfrm flipH="1">
              <a:off x="3333" y="2751"/>
              <a:ext cx="9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02"/>
            <p:cNvSpPr>
              <a:spLocks noChangeShapeType="1"/>
            </p:cNvSpPr>
            <p:nvPr/>
          </p:nvSpPr>
          <p:spPr bwMode="auto">
            <a:xfrm flipH="1">
              <a:off x="3333" y="2796"/>
              <a:ext cx="9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603"/>
            <p:cNvSpPr>
              <a:spLocks noChangeShapeType="1"/>
            </p:cNvSpPr>
            <p:nvPr/>
          </p:nvSpPr>
          <p:spPr bwMode="auto">
            <a:xfrm>
              <a:off x="3378" y="2659"/>
              <a:ext cx="1" cy="92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04"/>
            <p:cNvSpPr>
              <a:spLocks noChangeShapeType="1"/>
            </p:cNvSpPr>
            <p:nvPr/>
          </p:nvSpPr>
          <p:spPr bwMode="auto">
            <a:xfrm flipH="1">
              <a:off x="3378" y="2796"/>
              <a:ext cx="1" cy="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605"/>
            <p:cNvSpPr>
              <a:spLocks noChangeShapeType="1"/>
            </p:cNvSpPr>
            <p:nvPr/>
          </p:nvSpPr>
          <p:spPr bwMode="auto">
            <a:xfrm flipH="1">
              <a:off x="3198" y="2659"/>
              <a:ext cx="18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606"/>
            <p:cNvSpPr>
              <a:spLocks noChangeShapeType="1"/>
            </p:cNvSpPr>
            <p:nvPr/>
          </p:nvSpPr>
          <p:spPr bwMode="auto">
            <a:xfrm flipV="1">
              <a:off x="3314" y="2886"/>
              <a:ext cx="14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607"/>
            <p:cNvSpPr>
              <a:spLocks noChangeShapeType="1"/>
            </p:cNvSpPr>
            <p:nvPr/>
          </p:nvSpPr>
          <p:spPr bwMode="auto">
            <a:xfrm>
              <a:off x="3017" y="2477"/>
              <a:ext cx="182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608"/>
            <p:cNvSpPr>
              <a:spLocks noChangeShapeType="1"/>
            </p:cNvSpPr>
            <p:nvPr/>
          </p:nvSpPr>
          <p:spPr bwMode="auto">
            <a:xfrm>
              <a:off x="3017" y="2386"/>
              <a:ext cx="0" cy="9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3059832" y="3645024"/>
            <a:ext cx="288032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AutoShape 338"/>
          <p:cNvSpPr>
            <a:spLocks/>
          </p:cNvSpPr>
          <p:nvPr/>
        </p:nvSpPr>
        <p:spPr bwMode="auto">
          <a:xfrm>
            <a:off x="8028384" y="3272798"/>
            <a:ext cx="1080120" cy="351656"/>
          </a:xfrm>
          <a:prstGeom prst="borderCallout2">
            <a:avLst>
              <a:gd name="adj1" fmla="val -3450"/>
              <a:gd name="adj2" fmla="val 50098"/>
              <a:gd name="adj3" fmla="val -40138"/>
              <a:gd name="adj4" fmla="val 50384"/>
              <a:gd name="adj5" fmla="val -188436"/>
              <a:gd name="adj6" fmla="val 3985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u="none" dirty="0" smtClean="0">
                <a:latin typeface="宋体" pitchFamily="2" charset="-122"/>
              </a:rPr>
              <a:t>一列共用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14580" grpId="0"/>
      <p:bldP spid="209" grpId="0"/>
      <p:bldP spid="215" grpId="0"/>
      <p:bldP spid="216" grpId="0"/>
      <p:bldP spid="218" grpId="0"/>
      <p:bldP spid="76" grpId="0" animBg="1"/>
      <p:bldP spid="7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9513" y="829161"/>
            <a:ext cx="550862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(1)DRAM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数据引脚：</a:t>
            </a:r>
            <a:r>
              <a:rPr lang="zh-CN" altLang="en-US" b="1" u="none" dirty="0">
                <a:latin typeface="宋体" pitchFamily="2" charset="-122"/>
              </a:rPr>
              <a:t>有单向、双向两种</a:t>
            </a:r>
            <a:r>
              <a:rPr lang="zh-CN" altLang="en-US" b="1" u="none" dirty="0" smtClean="0">
                <a:latin typeface="宋体" pitchFamily="2" charset="-122"/>
              </a:rPr>
              <a:t>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*地址引脚：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*控制引脚：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724"/>
          <p:cNvSpPr txBox="1">
            <a:spLocks noChangeArrowheads="1"/>
          </p:cNvSpPr>
          <p:nvPr/>
        </p:nvSpPr>
        <p:spPr bwMode="auto">
          <a:xfrm>
            <a:off x="2195736" y="1772816"/>
            <a:ext cx="66612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引脚数为</a:t>
            </a:r>
            <a:r>
              <a:rPr lang="en-US" altLang="zh-CN" b="1" u="none" dirty="0" smtClean="0">
                <a:latin typeface="宋体" pitchFamily="2" charset="-122"/>
              </a:rPr>
              <a:t>[log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en-US" altLang="zh-CN" b="1" u="none" dirty="0" smtClean="0">
                <a:latin typeface="宋体" pitchFamily="2" charset="-122"/>
              </a:rPr>
              <a:t>)]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/2</a:t>
            </a:r>
            <a:r>
              <a:rPr lang="zh-CN" altLang="en-US" b="1" u="none" dirty="0" smtClean="0">
                <a:latin typeface="宋体" pitchFamily="2" charset="-122"/>
              </a:rPr>
              <a:t>   →地址</a:t>
            </a:r>
            <a:r>
              <a:rPr lang="zh-CN" altLang="en-US" b="1" u="none" dirty="0">
                <a:latin typeface="宋体" pitchFamily="2" charset="-122"/>
              </a:rPr>
              <a:t>分两</a:t>
            </a:r>
            <a:r>
              <a:rPr lang="zh-CN" altLang="en-US" b="1" u="none" dirty="0" smtClean="0">
                <a:latin typeface="宋体" pitchFamily="2" charset="-122"/>
              </a:rPr>
              <a:t>次接收</a:t>
            </a:r>
            <a:endParaRPr lang="en-US" altLang="zh-CN" b="1" u="none" dirty="0" smtClean="0">
              <a:latin typeface="宋体" pitchFamily="2" charset="-122"/>
            </a:endParaRPr>
          </a:p>
          <a:p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集成度高</a:t>
            </a:r>
            <a:r>
              <a:rPr lang="zh-CN" altLang="en-US" sz="1800" b="1" u="none" dirty="0" smtClean="0">
                <a:solidFill>
                  <a:srgbClr val="FF3399"/>
                </a:solidFill>
                <a:latin typeface="宋体" pitchFamily="2" charset="-122"/>
              </a:rPr>
              <a:t>→尽量</a:t>
            </a:r>
            <a:r>
              <a:rPr lang="zh-CN" altLang="en-US" sz="1800" b="1" u="none" dirty="0" smtClean="0">
                <a:latin typeface="宋体" pitchFamily="2" charset="-122"/>
              </a:rPr>
              <a:t>减少芯片面积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      (</a:t>
            </a:r>
            <a:r>
              <a:rPr lang="zh-CN" altLang="en-US" sz="1800" b="1" u="none" dirty="0" smtClean="0">
                <a:latin typeface="宋体" pitchFamily="2" charset="-122"/>
              </a:rPr>
              <a:t>行地址＋列地址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9263" y="2636912"/>
            <a:ext cx="8785225" cy="490519"/>
            <a:chOff x="179263" y="2634297"/>
            <a:chExt cx="8785225" cy="490519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179263" y="2634297"/>
              <a:ext cx="8785225" cy="490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             </a:t>
              </a:r>
              <a:r>
                <a:rPr lang="zh-CN" altLang="en-US" b="1" u="none" dirty="0" smtClean="0">
                  <a:latin typeface="宋体" pitchFamily="2" charset="-122"/>
                </a:rPr>
                <a:t>行地址选通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、列地址选通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、读</a:t>
              </a:r>
              <a:r>
                <a:rPr lang="en-US" altLang="zh-CN" b="1" u="none" dirty="0" smtClean="0">
                  <a:latin typeface="宋体" pitchFamily="2" charset="-122"/>
                </a:rPr>
                <a:t>/</a:t>
              </a:r>
              <a:r>
                <a:rPr lang="zh-CN" altLang="en-US" b="1" u="none" dirty="0" smtClean="0">
                  <a:latin typeface="宋体" pitchFamily="2" charset="-122"/>
                </a:rPr>
                <a:t>写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851920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6147461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7657184" y="2741240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179512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刷新操作的实现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稍后讨论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611560" y="3702597"/>
            <a:ext cx="3900563" cy="1598611"/>
            <a:chOff x="857224" y="3630589"/>
            <a:chExt cx="3900563" cy="1598611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4059218"/>
              <a:ext cx="2126828" cy="719140"/>
              <a:chOff x="2643174" y="3565530"/>
              <a:chExt cx="2126828" cy="719140"/>
            </a:xfrm>
          </p:grpSpPr>
          <p:sp>
            <p:nvSpPr>
              <p:cNvPr id="18" name="Line 179"/>
              <p:cNvSpPr>
                <a:spLocks noChangeShapeType="1"/>
              </p:cNvSpPr>
              <p:nvPr/>
            </p:nvSpPr>
            <p:spPr bwMode="auto">
              <a:xfrm flipH="1">
                <a:off x="2643174" y="356553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9"/>
              <p:cNvSpPr>
                <a:spLocks noChangeShapeType="1"/>
              </p:cNvSpPr>
              <p:nvPr/>
            </p:nvSpPr>
            <p:spPr bwMode="auto">
              <a:xfrm>
                <a:off x="2786050" y="3565530"/>
                <a:ext cx="1983952" cy="9444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9"/>
              <p:cNvSpPr>
                <a:spLocks noChangeShapeType="1"/>
              </p:cNvSpPr>
              <p:nvPr/>
            </p:nvSpPr>
            <p:spPr bwMode="auto">
              <a:xfrm flipH="1">
                <a:off x="3579278" y="3997332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99"/>
              <p:cNvSpPr>
                <a:spLocks noChangeShapeType="1"/>
              </p:cNvSpPr>
              <p:nvPr/>
            </p:nvSpPr>
            <p:spPr bwMode="auto">
              <a:xfrm>
                <a:off x="3723740" y="3997332"/>
                <a:ext cx="1046262" cy="0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57224" y="3630589"/>
              <a:ext cx="3900563" cy="1598611"/>
              <a:chOff x="857224" y="3138487"/>
              <a:chExt cx="3900563" cy="1598611"/>
            </a:xfrm>
          </p:grpSpPr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7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5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7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53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7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3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70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1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188"/>
            <p:cNvSpPr>
              <a:spLocks noChangeShapeType="1"/>
            </p:cNvSpPr>
            <p:nvPr/>
          </p:nvSpPr>
          <p:spPr bwMode="auto">
            <a:xfrm flipH="1">
              <a:off x="4214810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9"/>
            <p:cNvSpPr>
              <a:spLocks noChangeShapeType="1"/>
            </p:cNvSpPr>
            <p:nvPr/>
          </p:nvSpPr>
          <p:spPr bwMode="auto">
            <a:xfrm>
              <a:off x="4357685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8"/>
            <p:cNvSpPr>
              <a:spLocks noChangeShapeType="1"/>
            </p:cNvSpPr>
            <p:nvPr/>
          </p:nvSpPr>
          <p:spPr bwMode="auto">
            <a:xfrm>
              <a:off x="3708350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>
              <a:off x="3705190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491880" y="3068960"/>
            <a:ext cx="5348970" cy="553998"/>
            <a:chOff x="3615518" y="2996952"/>
            <a:chExt cx="5348970" cy="553998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3615518" y="2996952"/>
              <a:ext cx="5348970" cy="55399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借用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实现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操作期间</a:t>
              </a:r>
              <a:r>
                <a:rPr lang="zh-CN" altLang="en-US" sz="2000" b="1" u="none" dirty="0">
                  <a:latin typeface="宋体" pitchFamily="2" charset="-122"/>
                </a:rPr>
                <a:t>全部</a:t>
              </a:r>
              <a:r>
                <a:rPr lang="zh-CN" altLang="en-US" sz="2000" b="1" u="none" dirty="0" smtClean="0">
                  <a:latin typeface="宋体" pitchFamily="2" charset="-122"/>
                </a:rPr>
                <a:t>有效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4336874" y="3113979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组合 151"/>
          <p:cNvGrpSpPr/>
          <p:nvPr/>
        </p:nvGrpSpPr>
        <p:grpSpPr>
          <a:xfrm>
            <a:off x="4788024" y="3702597"/>
            <a:ext cx="3900563" cy="1598611"/>
            <a:chOff x="4932040" y="3630589"/>
            <a:chExt cx="3900563" cy="1598611"/>
          </a:xfrm>
        </p:grpSpPr>
        <p:grpSp>
          <p:nvGrpSpPr>
            <p:cNvPr id="95" name="组合 94"/>
            <p:cNvGrpSpPr/>
            <p:nvPr/>
          </p:nvGrpSpPr>
          <p:grpSpPr>
            <a:xfrm>
              <a:off x="4932040" y="3630589"/>
              <a:ext cx="3900563" cy="1598611"/>
              <a:chOff x="857224" y="3138487"/>
              <a:chExt cx="3900563" cy="1598611"/>
            </a:xfrm>
          </p:grpSpPr>
          <p:sp>
            <p:nvSpPr>
              <p:cNvPr id="96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111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13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9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3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9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4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136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13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5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" name="Line 188"/>
            <p:cNvSpPr>
              <a:spLocks noChangeShapeType="1"/>
            </p:cNvSpPr>
            <p:nvPr/>
          </p:nvSpPr>
          <p:spPr bwMode="auto">
            <a:xfrm flipH="1">
              <a:off x="8289626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89"/>
            <p:cNvSpPr>
              <a:spLocks noChangeShapeType="1"/>
            </p:cNvSpPr>
            <p:nvPr/>
          </p:nvSpPr>
          <p:spPr bwMode="auto">
            <a:xfrm>
              <a:off x="8432501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78"/>
            <p:cNvSpPr>
              <a:spLocks noChangeShapeType="1"/>
            </p:cNvSpPr>
            <p:nvPr/>
          </p:nvSpPr>
          <p:spPr bwMode="auto">
            <a:xfrm>
              <a:off x="7783166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99"/>
            <p:cNvSpPr>
              <a:spLocks noChangeShapeType="1"/>
            </p:cNvSpPr>
            <p:nvPr/>
          </p:nvSpPr>
          <p:spPr bwMode="auto">
            <a:xfrm>
              <a:off x="7780006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6702600" y="4066750"/>
              <a:ext cx="2126828" cy="715967"/>
              <a:chOff x="2658942" y="3570289"/>
              <a:chExt cx="2126828" cy="715967"/>
            </a:xfrm>
          </p:grpSpPr>
          <p:sp>
            <p:nvSpPr>
              <p:cNvPr id="145" name="Line 179"/>
              <p:cNvSpPr>
                <a:spLocks noChangeShapeType="1"/>
              </p:cNvSpPr>
              <p:nvPr/>
            </p:nvSpPr>
            <p:spPr bwMode="auto">
              <a:xfrm flipH="1">
                <a:off x="4243118" y="357029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81"/>
              <p:cNvSpPr>
                <a:spLocks noChangeShapeType="1"/>
              </p:cNvSpPr>
              <p:nvPr/>
            </p:nvSpPr>
            <p:spPr bwMode="auto">
              <a:xfrm>
                <a:off x="4387134" y="3570289"/>
                <a:ext cx="398636" cy="191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82"/>
              <p:cNvSpPr>
                <a:spLocks noChangeShapeType="1"/>
              </p:cNvSpPr>
              <p:nvPr/>
            </p:nvSpPr>
            <p:spPr bwMode="auto">
              <a:xfrm>
                <a:off x="4390430" y="3994560"/>
                <a:ext cx="39273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180"/>
              <p:cNvSpPr>
                <a:spLocks noChangeShapeType="1"/>
              </p:cNvSpPr>
              <p:nvPr/>
            </p:nvSpPr>
            <p:spPr bwMode="auto">
              <a:xfrm flipH="1">
                <a:off x="4243118" y="3998918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52"/>
              <p:cNvSpPr>
                <a:spLocks noChangeShapeType="1"/>
              </p:cNvSpPr>
              <p:nvPr/>
            </p:nvSpPr>
            <p:spPr bwMode="auto">
              <a:xfrm>
                <a:off x="2658942" y="3857628"/>
                <a:ext cx="158702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78"/>
              <p:cNvSpPr>
                <a:spLocks noChangeShapeType="1"/>
              </p:cNvSpPr>
              <p:nvPr/>
            </p:nvSpPr>
            <p:spPr bwMode="auto">
              <a:xfrm>
                <a:off x="3604600" y="4281897"/>
                <a:ext cx="641368" cy="43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3707904" y="3068960"/>
            <a:ext cx="4518670" cy="504056"/>
            <a:chOff x="3923928" y="3068960"/>
            <a:chExt cx="4518670" cy="504056"/>
          </a:xfrm>
        </p:grpSpPr>
        <p:sp>
          <p:nvSpPr>
            <p:cNvPr id="157" name="Text Box 722"/>
            <p:cNvSpPr txBox="1">
              <a:spLocks noChangeArrowheads="1"/>
            </p:cNvSpPr>
            <p:nvPr/>
          </p:nvSpPr>
          <p:spPr bwMode="auto">
            <a:xfrm>
              <a:off x="3923928" y="3275486"/>
              <a:ext cx="2002621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Row Address Strobe</a:t>
              </a:r>
              <a:endParaRPr lang="zh-CN" altLang="en-US" sz="1800" b="1" u="none" dirty="0">
                <a:latin typeface="+mn-ea"/>
              </a:endParaRPr>
            </a:p>
          </p:txBody>
        </p:sp>
        <p:sp>
          <p:nvSpPr>
            <p:cNvPr id="161" name="Text Box 722"/>
            <p:cNvSpPr txBox="1">
              <a:spLocks noChangeArrowheads="1"/>
            </p:cNvSpPr>
            <p:nvPr/>
          </p:nvSpPr>
          <p:spPr bwMode="auto">
            <a:xfrm>
              <a:off x="6179916" y="3275486"/>
              <a:ext cx="2262682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Column</a:t>
              </a:r>
              <a:r>
                <a:rPr lang="en-US" altLang="zh-CN" sz="1800" u="none" dirty="0" smtClean="0"/>
                <a:t> </a:t>
              </a:r>
              <a:r>
                <a:rPr lang="en-US" altLang="zh-CN" sz="1800" u="none" dirty="0"/>
                <a:t>Address Strobe</a:t>
              </a:r>
              <a:endParaRPr lang="zh-CN" altLang="en-US" sz="1800" b="1" u="none" dirty="0">
                <a:latin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V="1">
              <a:off x="4283968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V="1">
              <a:off x="6558584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5" name="Text Box 33"/>
          <p:cNvSpPr txBox="1">
            <a:spLocks noChangeArrowheads="1"/>
          </p:cNvSpPr>
          <p:nvPr/>
        </p:nvSpPr>
        <p:spPr bwMode="auto">
          <a:xfrm>
            <a:off x="179513" y="3091026"/>
            <a:ext cx="35352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片选功能的实现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1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1628800"/>
            <a:ext cx="8785225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⑴层次结构存储系统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MEM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技术指标，程序访问局部性，层次结构存储系统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⑵半导体存储器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SRAM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</a:t>
            </a:r>
            <a:r>
              <a:rPr lang="zh-CN" altLang="en-US" sz="2200" b="1" u="none" spc="-100" dirty="0" smtClean="0">
                <a:solidFill>
                  <a:schemeClr val="tx1"/>
                </a:solidFill>
                <a:latin typeface="宋体" pitchFamily="2" charset="-122"/>
              </a:rPr>
              <a:t>组成、读写时序，</a:t>
            </a:r>
            <a:r>
              <a:rPr lang="en-US" altLang="zh-CN" sz="2200" b="1" u="none" spc="-100" dirty="0" smtClean="0">
                <a:latin typeface="宋体" pitchFamily="2" charset="-122"/>
              </a:rPr>
              <a:t>DRAM</a:t>
            </a:r>
            <a:r>
              <a:rPr lang="zh-CN" altLang="en-US" sz="2200" b="1" u="none" spc="-100" dirty="0" smtClean="0">
                <a:latin typeface="宋体" pitchFamily="2" charset="-122"/>
              </a:rPr>
              <a:t>的组成、读写时序、刷新，</a:t>
            </a:r>
            <a:r>
              <a:rPr lang="en-US" altLang="zh-CN" sz="2200" b="1" u="none" spc="-100" dirty="0" smtClean="0">
                <a:latin typeface="宋体" pitchFamily="2" charset="-122"/>
              </a:rPr>
              <a:t>ROM</a:t>
            </a:r>
            <a:r>
              <a:rPr lang="en-US" altLang="zh-CN" sz="2000" b="1" u="none" spc="-100" dirty="0" smtClean="0">
                <a:latin typeface="宋体" pitchFamily="2" charset="-122"/>
              </a:rPr>
              <a:t>(×)</a:t>
            </a:r>
            <a:endParaRPr lang="en-US" altLang="zh-CN" sz="2200" b="1" u="none" spc="-100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⑶主存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tx1"/>
                </a:solidFill>
              </a:rPr>
              <a:t>     </a:t>
            </a:r>
            <a:r>
              <a:rPr lang="en-US" altLang="zh-CN" sz="2200" b="1" u="none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基本组成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、逻辑设计、与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的连接，提高访存速度的技术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⑷高速缓存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(Cache)</a:t>
            </a: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</a:t>
            </a:r>
            <a:r>
              <a:rPr lang="zh-CN" altLang="en-US" sz="2200" b="1" u="none" dirty="0" smtClean="0">
                <a:latin typeface="宋体" pitchFamily="2" charset="-122"/>
              </a:rPr>
              <a:t>原理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空间管理、工作过程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，地址映射、替换算法、写策略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⑸虚拟存储器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spc="-100" dirty="0" smtClean="0"/>
              <a:t>△</a:t>
            </a:r>
            <a:r>
              <a:rPr lang="en-US" altLang="zh-CN" sz="2000" b="1" u="none" spc="-100" dirty="0" smtClean="0">
                <a:latin typeface="+mn-ea"/>
                <a:ea typeface="+mn-ea"/>
              </a:rPr>
              <a:t>)</a:t>
            </a:r>
            <a:endParaRPr lang="en-US" altLang="zh-CN" sz="2200" b="1" u="none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组成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组成、工作过程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的存储管理方式，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的实现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4" name="Text Box 128"/>
          <p:cNvSpPr txBox="1">
            <a:spLocks noChangeArrowheads="1"/>
          </p:cNvSpPr>
          <p:nvPr/>
        </p:nvSpPr>
        <p:spPr bwMode="auto">
          <a:xfrm>
            <a:off x="179388" y="369355"/>
            <a:ext cx="8785225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内容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solidFill>
                  <a:schemeClr val="accent2"/>
                </a:solidFill>
                <a:latin typeface="宋体" pitchFamily="2" charset="-122"/>
              </a:rPr>
              <a:t>组织</a:t>
            </a:r>
            <a:r>
              <a:rPr lang="en-US" altLang="zh-CN" sz="2200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单一</a:t>
            </a:r>
            <a:r>
              <a:rPr lang="en-US" altLang="zh-CN" sz="2200" b="1" u="none" dirty="0" smtClean="0">
                <a:latin typeface="宋体" pitchFamily="2" charset="-122"/>
              </a:rPr>
              <a:t>MEM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sz="2200" b="1" u="none" dirty="0" smtClean="0">
                <a:latin typeface="宋体" pitchFamily="2" charset="-122"/>
              </a:rPr>
              <a:t>层次</a:t>
            </a:r>
            <a:r>
              <a:rPr lang="en-US" altLang="zh-CN" sz="2200" b="1" u="none" dirty="0" smtClean="0">
                <a:latin typeface="宋体" pitchFamily="2" charset="-122"/>
              </a:rPr>
              <a:t>MEM</a:t>
            </a:r>
            <a:r>
              <a:rPr lang="zh-CN" altLang="en-US" sz="2200" u="none" dirty="0" smtClean="0">
                <a:latin typeface="宋体" pitchFamily="2" charset="-122"/>
              </a:rPr>
              <a:t>─┬</a:t>
            </a:r>
            <a:r>
              <a:rPr lang="zh-CN" altLang="en-US" sz="2200" b="1" u="none" dirty="0" smtClean="0">
                <a:latin typeface="宋体" pitchFamily="2" charset="-122"/>
              </a:rPr>
              <a:t>→主存、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组成，</a:t>
            </a:r>
            <a:r>
              <a:rPr lang="zh-CN" altLang="en-US" sz="2200" b="1" u="none" dirty="0">
                <a:latin typeface="宋体" pitchFamily="2" charset="-122"/>
              </a:rPr>
              <a:t>虚</a:t>
            </a:r>
            <a:r>
              <a:rPr lang="zh-CN" altLang="en-US" sz="2200" b="1" u="none" dirty="0" smtClean="0">
                <a:latin typeface="宋体" pitchFamily="2" charset="-122"/>
              </a:rPr>
              <a:t>存</a:t>
            </a:r>
            <a:r>
              <a:rPr lang="zh-CN" altLang="en-US" sz="2200" b="1" u="none" dirty="0">
                <a:latin typeface="宋体" pitchFamily="2" charset="-122"/>
              </a:rPr>
              <a:t>组成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en-US" altLang="zh-CN" sz="2200" b="1" u="none" dirty="0" smtClean="0">
                <a:latin typeface="宋体" pitchFamily="2" charset="-122"/>
              </a:rPr>
              <a:t>  SRAM/DRAM</a:t>
            </a:r>
            <a:r>
              <a:rPr lang="zh-CN" altLang="en-US" sz="2200" b="1" u="none" dirty="0">
                <a:latin typeface="宋体" pitchFamily="2" charset="-122"/>
              </a:rPr>
              <a:t>组成→</a:t>
            </a:r>
            <a:r>
              <a:rPr lang="zh-CN" altLang="en-US" sz="2200" u="none" dirty="0">
                <a:latin typeface="宋体" pitchFamily="2" charset="-122"/>
              </a:rPr>
              <a:t>┘</a:t>
            </a:r>
            <a:r>
              <a:rPr lang="zh-CN" altLang="en-US" sz="2200" b="1" u="none" dirty="0">
                <a:latin typeface="宋体" pitchFamily="2" charset="-122"/>
              </a:rPr>
              <a:t>         </a:t>
            </a:r>
            <a:r>
              <a:rPr lang="zh-CN" altLang="en-US" sz="2200" b="1" u="none" dirty="0" smtClean="0">
                <a:latin typeface="宋体" pitchFamily="2" charset="-122"/>
              </a:rPr>
              <a:t>  </a:t>
            </a:r>
            <a:r>
              <a:rPr lang="zh-CN" altLang="en-US" sz="2200" u="none" dirty="0" smtClean="0"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程序→主存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5" name="Text Box 51"/>
          <p:cNvSpPr txBox="1">
            <a:spLocks noChangeArrowheads="1"/>
          </p:cNvSpPr>
          <p:nvPr/>
        </p:nvSpPr>
        <p:spPr bwMode="auto">
          <a:xfrm>
            <a:off x="683568" y="5953061"/>
            <a:ext cx="7560840" cy="428267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lIns="36000" tIns="10800" rIns="36000" bIns="10800" anchor="ctr" anchorCtr="0"/>
          <a:lstStyle/>
          <a:p>
            <a:pPr marL="271463" indent="-271463">
              <a:lnSpc>
                <a:spcPct val="125000"/>
              </a:lnSpc>
            </a:pPr>
            <a:r>
              <a:rPr lang="zh-CN" altLang="en-US" sz="2200" b="1" u="none" smtClean="0">
                <a:solidFill>
                  <a:schemeClr val="accent2"/>
                </a:solidFill>
              </a:rPr>
              <a:t>总体要求：</a:t>
            </a:r>
            <a:r>
              <a:rPr lang="en-US" altLang="zh-CN" sz="2200" b="1" u="none" dirty="0" smtClean="0">
                <a:solidFill>
                  <a:schemeClr val="accent2"/>
                </a:solidFill>
              </a:rPr>
              <a:t>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可设计主存、连接主存，掌握缓冲器的组成原理</a:t>
            </a:r>
            <a:endParaRPr lang="en-US" altLang="zh-CN" sz="2200" b="1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8338-A241-4928-9022-A5733127714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9865" name="Text Box 617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2)DRAM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的基本组成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有存储矩阵、地址译码器、读写电路</a:t>
            </a:r>
            <a:r>
              <a:rPr lang="zh-CN" altLang="en-US" b="1" u="none" dirty="0">
                <a:latin typeface="宋体" pitchFamily="2" charset="-122"/>
              </a:rPr>
              <a:t>等， </a:t>
            </a:r>
            <a:r>
              <a:rPr lang="zh-CN" altLang="en-US" b="1" u="none" dirty="0" smtClean="0">
                <a:latin typeface="宋体" pitchFamily="2" charset="-122"/>
              </a:rPr>
              <a:t>      </a:t>
            </a:r>
            <a:r>
              <a:rPr lang="zh-CN" altLang="en-US" sz="2000" b="1" u="none" dirty="0" smtClean="0">
                <a:latin typeface="宋体" pitchFamily="2" charset="-122"/>
              </a:rPr>
              <a:t>←类似于</a:t>
            </a:r>
            <a:r>
              <a:rPr lang="en-US" altLang="zh-CN" sz="2000" b="1" u="none" dirty="0" smtClean="0">
                <a:latin typeface="宋体" pitchFamily="2" charset="-122"/>
              </a:rPr>
              <a:t>SRAM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需设置地址</a:t>
            </a:r>
            <a:r>
              <a:rPr lang="zh-CN" altLang="en-US" b="1" u="none" dirty="0">
                <a:latin typeface="宋体" pitchFamily="2" charset="-122"/>
              </a:rPr>
              <a:t>锁存器、时序</a:t>
            </a:r>
            <a:r>
              <a:rPr lang="zh-CN" altLang="en-US" b="1" u="none" dirty="0" smtClean="0">
                <a:latin typeface="宋体" pitchFamily="2" charset="-122"/>
              </a:rPr>
              <a:t>控制电路、再生电路   </a:t>
            </a:r>
            <a:r>
              <a:rPr lang="zh-CN" altLang="en-US" sz="2000" b="1" u="none" dirty="0" smtClean="0">
                <a:latin typeface="宋体" pitchFamily="2" charset="-122"/>
              </a:rPr>
              <a:t>←与</a:t>
            </a:r>
            <a:r>
              <a:rPr lang="en-US" altLang="zh-CN" sz="2000" b="1" u="none" dirty="0" smtClean="0">
                <a:latin typeface="宋体" pitchFamily="2" charset="-122"/>
              </a:rPr>
              <a:t>SRAM</a:t>
            </a:r>
            <a:r>
              <a:rPr lang="zh-CN" altLang="en-US" sz="2000" b="1" u="none" dirty="0" smtClean="0">
                <a:latin typeface="宋体" pitchFamily="2" charset="-122"/>
              </a:rPr>
              <a:t>相比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2233" y="1772816"/>
            <a:ext cx="5906071" cy="4032250"/>
            <a:chOff x="1474788" y="1845022"/>
            <a:chExt cx="5906071" cy="4032250"/>
          </a:xfrm>
        </p:grpSpPr>
        <p:sp>
          <p:nvSpPr>
            <p:cNvPr id="102" name="Rectangle 647"/>
            <p:cNvSpPr>
              <a:spLocks noChangeArrowheads="1"/>
            </p:cNvSpPr>
            <p:nvPr/>
          </p:nvSpPr>
          <p:spPr bwMode="auto">
            <a:xfrm>
              <a:off x="3852864" y="4221013"/>
              <a:ext cx="3025773" cy="432297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t" anchorCtr="0"/>
            <a:lstStyle/>
            <a:p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门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309873" name="Rectangle 625"/>
            <p:cNvSpPr>
              <a:spLocks noChangeArrowheads="1"/>
            </p:cNvSpPr>
            <p:nvPr/>
          </p:nvSpPr>
          <p:spPr bwMode="auto">
            <a:xfrm>
              <a:off x="2267744" y="1845022"/>
              <a:ext cx="5113115" cy="4032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74" name="Text Box 626"/>
            <p:cNvSpPr txBox="1">
              <a:spLocks noChangeArrowheads="1"/>
            </p:cNvSpPr>
            <p:nvPr/>
          </p:nvSpPr>
          <p:spPr bwMode="auto">
            <a:xfrm>
              <a:off x="3492501" y="2062510"/>
              <a:ext cx="360363" cy="11509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75" name="Line 627"/>
            <p:cNvSpPr>
              <a:spLocks noChangeShapeType="1"/>
            </p:cNvSpPr>
            <p:nvPr/>
          </p:nvSpPr>
          <p:spPr bwMode="auto">
            <a:xfrm>
              <a:off x="2195513" y="2637185"/>
              <a:ext cx="5048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6" name="Text Box 628"/>
            <p:cNvSpPr txBox="1">
              <a:spLocks noChangeArrowheads="1"/>
            </p:cNvSpPr>
            <p:nvPr/>
          </p:nvSpPr>
          <p:spPr bwMode="auto">
            <a:xfrm>
              <a:off x="2411264" y="4365972"/>
              <a:ext cx="11509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309877" name="Line 629"/>
            <p:cNvSpPr>
              <a:spLocks noChangeShapeType="1"/>
            </p:cNvSpPr>
            <p:nvPr/>
          </p:nvSpPr>
          <p:spPr bwMode="auto">
            <a:xfrm>
              <a:off x="1979960" y="4551163"/>
              <a:ext cx="431800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8" name="Line 630"/>
            <p:cNvSpPr>
              <a:spLocks noChangeShapeType="1"/>
            </p:cNvSpPr>
            <p:nvPr/>
          </p:nvSpPr>
          <p:spPr bwMode="auto">
            <a:xfrm flipV="1">
              <a:off x="1979464" y="5013672"/>
              <a:ext cx="5032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9" name="Text Box 631"/>
            <p:cNvSpPr txBox="1">
              <a:spLocks noChangeArrowheads="1"/>
            </p:cNvSpPr>
            <p:nvPr/>
          </p:nvSpPr>
          <p:spPr bwMode="auto">
            <a:xfrm>
              <a:off x="4932363" y="4725640"/>
              <a:ext cx="19431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80" name="Line 632"/>
            <p:cNvSpPr>
              <a:spLocks noChangeShapeType="1"/>
            </p:cNvSpPr>
            <p:nvPr/>
          </p:nvSpPr>
          <p:spPr bwMode="auto">
            <a:xfrm flipV="1">
              <a:off x="5580063" y="501297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1" name="Text Box 633"/>
            <p:cNvSpPr txBox="1">
              <a:spLocks noChangeArrowheads="1"/>
            </p:cNvSpPr>
            <p:nvPr/>
          </p:nvSpPr>
          <p:spPr bwMode="auto">
            <a:xfrm>
              <a:off x="5726113" y="4941540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882" name="Line 634"/>
            <p:cNvSpPr>
              <a:spLocks noChangeShapeType="1"/>
            </p:cNvSpPr>
            <p:nvPr/>
          </p:nvSpPr>
          <p:spPr bwMode="auto">
            <a:xfrm flipH="1" flipV="1">
              <a:off x="6300788" y="501297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3" name="Line 635"/>
            <p:cNvSpPr>
              <a:spLocks noChangeShapeType="1"/>
            </p:cNvSpPr>
            <p:nvPr/>
          </p:nvSpPr>
          <p:spPr bwMode="auto">
            <a:xfrm flipV="1">
              <a:off x="3563938" y="4555474"/>
              <a:ext cx="28797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4" name="Text Box 636"/>
            <p:cNvSpPr txBox="1">
              <a:spLocks noChangeArrowheads="1"/>
            </p:cNvSpPr>
            <p:nvPr/>
          </p:nvSpPr>
          <p:spPr bwMode="auto">
            <a:xfrm>
              <a:off x="1690539" y="4436219"/>
              <a:ext cx="360363" cy="2170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9885" name="Text Box 637"/>
            <p:cNvSpPr txBox="1">
              <a:spLocks noChangeArrowheads="1"/>
            </p:cNvSpPr>
            <p:nvPr/>
          </p:nvSpPr>
          <p:spPr bwMode="auto">
            <a:xfrm>
              <a:off x="5292726" y="4190335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887" name="Line 639"/>
            <p:cNvSpPr>
              <a:spLocks noChangeShapeType="1"/>
            </p:cNvSpPr>
            <p:nvPr/>
          </p:nvSpPr>
          <p:spPr bwMode="auto">
            <a:xfrm>
              <a:off x="4643438" y="4334797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8" name="Line 640"/>
            <p:cNvSpPr>
              <a:spLocks noChangeShapeType="1"/>
            </p:cNvSpPr>
            <p:nvPr/>
          </p:nvSpPr>
          <p:spPr bwMode="auto">
            <a:xfrm>
              <a:off x="4786313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9" name="Line 641"/>
            <p:cNvSpPr>
              <a:spLocks noChangeShapeType="1"/>
            </p:cNvSpPr>
            <p:nvPr/>
          </p:nvSpPr>
          <p:spPr bwMode="auto">
            <a:xfrm>
              <a:off x="4643438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0" name="Line 642"/>
            <p:cNvSpPr>
              <a:spLocks noChangeShapeType="1"/>
            </p:cNvSpPr>
            <p:nvPr/>
          </p:nvSpPr>
          <p:spPr bwMode="auto">
            <a:xfrm>
              <a:off x="4857751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1" name="Line 643"/>
            <p:cNvSpPr>
              <a:spLocks noChangeShapeType="1"/>
            </p:cNvSpPr>
            <p:nvPr/>
          </p:nvSpPr>
          <p:spPr bwMode="auto">
            <a:xfrm>
              <a:off x="4859338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2" name="Line 644"/>
            <p:cNvSpPr>
              <a:spLocks noChangeShapeType="1"/>
            </p:cNvSpPr>
            <p:nvPr/>
          </p:nvSpPr>
          <p:spPr bwMode="auto">
            <a:xfrm>
              <a:off x="5003801" y="4363372"/>
              <a:ext cx="0" cy="3622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3" name="Text Box 645"/>
            <p:cNvSpPr txBox="1">
              <a:spLocks noChangeArrowheads="1"/>
            </p:cNvSpPr>
            <p:nvPr/>
          </p:nvSpPr>
          <p:spPr bwMode="auto">
            <a:xfrm>
              <a:off x="4140201" y="3573810"/>
              <a:ext cx="1079500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  <p:sp>
          <p:nvSpPr>
            <p:cNvPr id="309894" name="Line 646"/>
            <p:cNvSpPr>
              <a:spLocks noChangeShapeType="1"/>
            </p:cNvSpPr>
            <p:nvPr/>
          </p:nvSpPr>
          <p:spPr bwMode="auto">
            <a:xfrm>
              <a:off x="4643438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5" name="Rectangle 647"/>
            <p:cNvSpPr>
              <a:spLocks noChangeArrowheads="1"/>
            </p:cNvSpPr>
            <p:nvPr/>
          </p:nvSpPr>
          <p:spPr bwMode="auto">
            <a:xfrm>
              <a:off x="4427538" y="2062510"/>
              <a:ext cx="2592388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96" name="Line 648"/>
            <p:cNvSpPr>
              <a:spLocks noChangeShapeType="1"/>
            </p:cNvSpPr>
            <p:nvPr/>
          </p:nvSpPr>
          <p:spPr bwMode="auto">
            <a:xfrm>
              <a:off x="3851276" y="2132360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7" name="Text Box 649"/>
            <p:cNvSpPr txBox="1">
              <a:spLocks noChangeArrowheads="1"/>
            </p:cNvSpPr>
            <p:nvPr/>
          </p:nvSpPr>
          <p:spPr bwMode="auto">
            <a:xfrm>
              <a:off x="4786313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898" name="Line 650"/>
            <p:cNvSpPr>
              <a:spLocks noChangeShapeType="1"/>
            </p:cNvSpPr>
            <p:nvPr/>
          </p:nvSpPr>
          <p:spPr bwMode="auto">
            <a:xfrm>
              <a:off x="4930776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9" name="Rectangle 651"/>
            <p:cNvSpPr>
              <a:spLocks noChangeArrowheads="1"/>
            </p:cNvSpPr>
            <p:nvPr/>
          </p:nvSpPr>
          <p:spPr bwMode="auto">
            <a:xfrm>
              <a:off x="4787901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00" name="Line 652"/>
            <p:cNvSpPr>
              <a:spLocks noChangeShapeType="1"/>
            </p:cNvSpPr>
            <p:nvPr/>
          </p:nvSpPr>
          <p:spPr bwMode="auto">
            <a:xfrm>
              <a:off x="4643438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1" name="Line 653"/>
            <p:cNvSpPr>
              <a:spLocks noChangeShapeType="1"/>
            </p:cNvSpPr>
            <p:nvPr/>
          </p:nvSpPr>
          <p:spPr bwMode="auto">
            <a:xfrm>
              <a:off x="3851276" y="3140422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2" name="Line 654"/>
            <p:cNvSpPr>
              <a:spLocks noChangeShapeType="1"/>
            </p:cNvSpPr>
            <p:nvPr/>
          </p:nvSpPr>
          <p:spPr bwMode="auto">
            <a:xfrm>
              <a:off x="4930776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3" name="Line 655"/>
            <p:cNvSpPr>
              <a:spLocks noChangeShapeType="1"/>
            </p:cNvSpPr>
            <p:nvPr/>
          </p:nvSpPr>
          <p:spPr bwMode="auto">
            <a:xfrm>
              <a:off x="4643438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4" name="Text Box 656"/>
            <p:cNvSpPr txBox="1">
              <a:spLocks noChangeArrowheads="1"/>
            </p:cNvSpPr>
            <p:nvPr/>
          </p:nvSpPr>
          <p:spPr bwMode="auto">
            <a:xfrm>
              <a:off x="5364163" y="314201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5" name="Text Box 657"/>
            <p:cNvSpPr txBox="1">
              <a:spLocks noChangeArrowheads="1"/>
            </p:cNvSpPr>
            <p:nvPr/>
          </p:nvSpPr>
          <p:spPr bwMode="auto">
            <a:xfrm>
              <a:off x="5364163" y="2133947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6" name="Text Box 658"/>
            <p:cNvSpPr txBox="1">
              <a:spLocks noChangeArrowheads="1"/>
            </p:cNvSpPr>
            <p:nvPr/>
          </p:nvSpPr>
          <p:spPr bwMode="auto">
            <a:xfrm>
              <a:off x="3059113" y="2062510"/>
              <a:ext cx="357188" cy="11509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6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11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09907" name="Text Box 659"/>
            <p:cNvSpPr txBox="1">
              <a:spLocks noChangeArrowheads="1"/>
            </p:cNvSpPr>
            <p:nvPr/>
          </p:nvSpPr>
          <p:spPr bwMode="auto">
            <a:xfrm>
              <a:off x="5219701" y="5014565"/>
              <a:ext cx="15827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5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9908" name="Text Box 660"/>
            <p:cNvSpPr txBox="1">
              <a:spLocks noChangeArrowheads="1"/>
            </p:cNvSpPr>
            <p:nvPr/>
          </p:nvSpPr>
          <p:spPr bwMode="auto">
            <a:xfrm>
              <a:off x="5364163" y="271021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64×64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09909" name="Rectangle 661"/>
            <p:cNvSpPr>
              <a:spLocks noChangeArrowheads="1"/>
            </p:cNvSpPr>
            <p:nvPr/>
          </p:nvSpPr>
          <p:spPr bwMode="auto">
            <a:xfrm>
              <a:off x="4787901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10" name="Line 662"/>
            <p:cNvSpPr>
              <a:spLocks noChangeShapeType="1"/>
            </p:cNvSpPr>
            <p:nvPr/>
          </p:nvSpPr>
          <p:spPr bwMode="auto">
            <a:xfrm flipH="1">
              <a:off x="4643437" y="4150073"/>
              <a:ext cx="1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1" name="Text Box 663"/>
            <p:cNvSpPr txBox="1">
              <a:spLocks noChangeArrowheads="1"/>
            </p:cNvSpPr>
            <p:nvPr/>
          </p:nvSpPr>
          <p:spPr bwMode="auto">
            <a:xfrm>
              <a:off x="4429126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12" name="Line 664"/>
            <p:cNvSpPr>
              <a:spLocks noChangeShapeType="1"/>
            </p:cNvSpPr>
            <p:nvPr/>
          </p:nvSpPr>
          <p:spPr bwMode="auto">
            <a:xfrm>
              <a:off x="4643438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3" name="Line 665"/>
            <p:cNvSpPr>
              <a:spLocks noChangeShapeType="1"/>
            </p:cNvSpPr>
            <p:nvPr/>
          </p:nvSpPr>
          <p:spPr bwMode="auto">
            <a:xfrm>
              <a:off x="6445251" y="433462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4" name="Line 666"/>
            <p:cNvSpPr>
              <a:spLocks noChangeShapeType="1"/>
            </p:cNvSpPr>
            <p:nvPr/>
          </p:nvSpPr>
          <p:spPr bwMode="auto">
            <a:xfrm>
              <a:off x="6588126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5" name="Line 667"/>
            <p:cNvSpPr>
              <a:spLocks noChangeShapeType="1"/>
            </p:cNvSpPr>
            <p:nvPr/>
          </p:nvSpPr>
          <p:spPr bwMode="auto">
            <a:xfrm>
              <a:off x="6445251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6" name="Line 668"/>
            <p:cNvSpPr>
              <a:spLocks noChangeShapeType="1"/>
            </p:cNvSpPr>
            <p:nvPr/>
          </p:nvSpPr>
          <p:spPr bwMode="auto">
            <a:xfrm>
              <a:off x="6659563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7" name="Line 669"/>
            <p:cNvSpPr>
              <a:spLocks noChangeShapeType="1"/>
            </p:cNvSpPr>
            <p:nvPr/>
          </p:nvSpPr>
          <p:spPr bwMode="auto">
            <a:xfrm>
              <a:off x="6661151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8" name="Line 670"/>
            <p:cNvSpPr>
              <a:spLocks noChangeShapeType="1"/>
            </p:cNvSpPr>
            <p:nvPr/>
          </p:nvSpPr>
          <p:spPr bwMode="auto">
            <a:xfrm>
              <a:off x="6804026" y="4353847"/>
              <a:ext cx="1588" cy="3717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0" name="Line 672"/>
            <p:cNvSpPr>
              <a:spLocks noChangeShapeType="1"/>
            </p:cNvSpPr>
            <p:nvPr/>
          </p:nvSpPr>
          <p:spPr bwMode="auto">
            <a:xfrm>
              <a:off x="6445251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1" name="Text Box 673"/>
            <p:cNvSpPr txBox="1">
              <a:spLocks noChangeArrowheads="1"/>
            </p:cNvSpPr>
            <p:nvPr/>
          </p:nvSpPr>
          <p:spPr bwMode="auto">
            <a:xfrm>
              <a:off x="6588126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922" name="Line 674"/>
            <p:cNvSpPr>
              <a:spLocks noChangeShapeType="1"/>
            </p:cNvSpPr>
            <p:nvPr/>
          </p:nvSpPr>
          <p:spPr bwMode="auto">
            <a:xfrm>
              <a:off x="6732588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3" name="Rectangle 675"/>
            <p:cNvSpPr>
              <a:spLocks noChangeArrowheads="1"/>
            </p:cNvSpPr>
            <p:nvPr/>
          </p:nvSpPr>
          <p:spPr bwMode="auto">
            <a:xfrm>
              <a:off x="6589713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4" name="Line 676"/>
            <p:cNvSpPr>
              <a:spLocks noChangeShapeType="1"/>
            </p:cNvSpPr>
            <p:nvPr/>
          </p:nvSpPr>
          <p:spPr bwMode="auto">
            <a:xfrm>
              <a:off x="6445251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5" name="Line 677"/>
            <p:cNvSpPr>
              <a:spLocks noChangeShapeType="1"/>
            </p:cNvSpPr>
            <p:nvPr/>
          </p:nvSpPr>
          <p:spPr bwMode="auto">
            <a:xfrm>
              <a:off x="6732588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6" name="Line 678"/>
            <p:cNvSpPr>
              <a:spLocks noChangeShapeType="1"/>
            </p:cNvSpPr>
            <p:nvPr/>
          </p:nvSpPr>
          <p:spPr bwMode="auto">
            <a:xfrm>
              <a:off x="6445251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7" name="Rectangle 679"/>
            <p:cNvSpPr>
              <a:spLocks noChangeArrowheads="1"/>
            </p:cNvSpPr>
            <p:nvPr/>
          </p:nvSpPr>
          <p:spPr bwMode="auto">
            <a:xfrm>
              <a:off x="6589713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8" name="Line 680"/>
            <p:cNvSpPr>
              <a:spLocks noChangeShapeType="1"/>
            </p:cNvSpPr>
            <p:nvPr/>
          </p:nvSpPr>
          <p:spPr bwMode="auto">
            <a:xfrm flipH="1">
              <a:off x="6443663" y="4150073"/>
              <a:ext cx="0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9" name="Text Box 681"/>
            <p:cNvSpPr txBox="1">
              <a:spLocks noChangeArrowheads="1"/>
            </p:cNvSpPr>
            <p:nvPr/>
          </p:nvSpPr>
          <p:spPr bwMode="auto">
            <a:xfrm>
              <a:off x="6230938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30" name="Line 682"/>
            <p:cNvSpPr>
              <a:spLocks noChangeShapeType="1"/>
            </p:cNvSpPr>
            <p:nvPr/>
          </p:nvSpPr>
          <p:spPr bwMode="auto">
            <a:xfrm>
              <a:off x="6445251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1" name="Line 683"/>
            <p:cNvSpPr>
              <a:spLocks noChangeShapeType="1"/>
            </p:cNvSpPr>
            <p:nvPr/>
          </p:nvSpPr>
          <p:spPr bwMode="auto">
            <a:xfrm flipH="1" flipV="1">
              <a:off x="3779316" y="3716685"/>
              <a:ext cx="0" cy="14414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2" name="Text Box 684"/>
            <p:cNvSpPr txBox="1">
              <a:spLocks noChangeArrowheads="1"/>
            </p:cNvSpPr>
            <p:nvPr/>
          </p:nvSpPr>
          <p:spPr bwMode="auto">
            <a:xfrm>
              <a:off x="5219701" y="364366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……</a:t>
              </a:r>
            </a:p>
          </p:txBody>
        </p:sp>
        <p:grpSp>
          <p:nvGrpSpPr>
            <p:cNvPr id="309933" name="Group 685"/>
            <p:cNvGrpSpPr>
              <a:grpSpLocks/>
            </p:cNvGrpSpPr>
            <p:nvPr/>
          </p:nvGrpSpPr>
          <p:grpSpPr bwMode="auto">
            <a:xfrm>
              <a:off x="1619101" y="5445472"/>
              <a:ext cx="287338" cy="287338"/>
              <a:chOff x="295" y="2251"/>
              <a:chExt cx="181" cy="181"/>
            </a:xfrm>
          </p:grpSpPr>
          <p:sp>
            <p:nvSpPr>
              <p:cNvPr id="309934" name="Text Box 686"/>
              <p:cNvSpPr txBox="1">
                <a:spLocks noChangeArrowheads="1"/>
              </p:cNvSpPr>
              <p:nvPr/>
            </p:nvSpPr>
            <p:spPr bwMode="auto">
              <a:xfrm>
                <a:off x="295" y="2251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09935" name="Line 687"/>
              <p:cNvSpPr>
                <a:spLocks noChangeShapeType="1"/>
              </p:cNvSpPr>
              <p:nvPr/>
            </p:nvSpPr>
            <p:spPr bwMode="auto">
              <a:xfrm>
                <a:off x="295" y="2284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9936" name="Text Box 688"/>
            <p:cNvSpPr txBox="1">
              <a:spLocks noChangeArrowheads="1"/>
            </p:cNvSpPr>
            <p:nvPr/>
          </p:nvSpPr>
          <p:spPr bwMode="auto">
            <a:xfrm>
              <a:off x="2482701" y="4942235"/>
              <a:ext cx="1152525" cy="7191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时序控制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9937" name="Text Box 689"/>
            <p:cNvSpPr txBox="1">
              <a:spLocks noChangeArrowheads="1"/>
            </p:cNvSpPr>
            <p:nvPr/>
          </p:nvSpPr>
          <p:spPr bwMode="auto">
            <a:xfrm>
              <a:off x="2700338" y="2062510"/>
              <a:ext cx="360363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309938" name="Line 690"/>
            <p:cNvSpPr>
              <a:spLocks noChangeShapeType="1"/>
            </p:cNvSpPr>
            <p:nvPr/>
          </p:nvSpPr>
          <p:spPr bwMode="auto">
            <a:xfrm>
              <a:off x="3060701" y="234984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9" name="Line 691"/>
            <p:cNvSpPr>
              <a:spLocks noChangeShapeType="1"/>
            </p:cNvSpPr>
            <p:nvPr/>
          </p:nvSpPr>
          <p:spPr bwMode="auto">
            <a:xfrm>
              <a:off x="3060701" y="2926110"/>
              <a:ext cx="4302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0" name="Text Box 692"/>
            <p:cNvSpPr txBox="1">
              <a:spLocks noChangeArrowheads="1"/>
            </p:cNvSpPr>
            <p:nvPr/>
          </p:nvSpPr>
          <p:spPr bwMode="auto">
            <a:xfrm>
              <a:off x="3997326" y="2278410"/>
              <a:ext cx="358775" cy="717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941" name="Text Box 693"/>
            <p:cNvSpPr txBox="1">
              <a:spLocks noChangeArrowheads="1"/>
            </p:cNvSpPr>
            <p:nvPr/>
          </p:nvSpPr>
          <p:spPr bwMode="auto">
            <a:xfrm>
              <a:off x="3205163" y="249431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942" name="Line 694"/>
            <p:cNvSpPr>
              <a:spLocks noChangeShapeType="1"/>
            </p:cNvSpPr>
            <p:nvPr/>
          </p:nvSpPr>
          <p:spPr bwMode="auto">
            <a:xfrm flipV="1">
              <a:off x="2841476" y="4653310"/>
              <a:ext cx="1588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3" name="Text Box 695"/>
            <p:cNvSpPr txBox="1">
              <a:spLocks noChangeArrowheads="1"/>
            </p:cNvSpPr>
            <p:nvPr/>
          </p:nvSpPr>
          <p:spPr bwMode="auto">
            <a:xfrm>
              <a:off x="5148263" y="5301902"/>
              <a:ext cx="158273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309944" name="Line 696"/>
            <p:cNvSpPr>
              <a:spLocks noChangeShapeType="1"/>
            </p:cNvSpPr>
            <p:nvPr/>
          </p:nvSpPr>
          <p:spPr bwMode="auto">
            <a:xfrm flipV="1">
              <a:off x="5940426" y="5587776"/>
              <a:ext cx="0" cy="2174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5" name="Line 697"/>
            <p:cNvSpPr>
              <a:spLocks noChangeShapeType="1"/>
            </p:cNvSpPr>
            <p:nvPr/>
          </p:nvSpPr>
          <p:spPr bwMode="auto">
            <a:xfrm flipV="1">
              <a:off x="2484437" y="1989485"/>
              <a:ext cx="47524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6" name="Line 698"/>
            <p:cNvSpPr>
              <a:spLocks noChangeShapeType="1"/>
            </p:cNvSpPr>
            <p:nvPr/>
          </p:nvSpPr>
          <p:spPr bwMode="auto">
            <a:xfrm>
              <a:off x="2484438" y="1989485"/>
              <a:ext cx="0" cy="6477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7" name="Line 699"/>
            <p:cNvSpPr>
              <a:spLocks noChangeShapeType="1"/>
            </p:cNvSpPr>
            <p:nvPr/>
          </p:nvSpPr>
          <p:spPr bwMode="auto">
            <a:xfrm>
              <a:off x="7236842" y="1989485"/>
              <a:ext cx="1" cy="381577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8" name="Line 700"/>
            <p:cNvSpPr>
              <a:spLocks noChangeShapeType="1"/>
            </p:cNvSpPr>
            <p:nvPr/>
          </p:nvSpPr>
          <p:spPr bwMode="auto">
            <a:xfrm flipV="1">
              <a:off x="5939632" y="5805264"/>
              <a:ext cx="129721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9" name="Line 701"/>
            <p:cNvSpPr>
              <a:spLocks noChangeShapeType="1"/>
            </p:cNvSpPr>
            <p:nvPr/>
          </p:nvSpPr>
          <p:spPr bwMode="auto">
            <a:xfrm>
              <a:off x="1979464" y="5301010"/>
              <a:ext cx="501650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0" name="Line 702"/>
            <p:cNvSpPr>
              <a:spLocks noChangeShapeType="1"/>
            </p:cNvSpPr>
            <p:nvPr/>
          </p:nvSpPr>
          <p:spPr bwMode="auto">
            <a:xfrm flipV="1">
              <a:off x="1979464" y="5589935"/>
              <a:ext cx="5016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9951" name="Group 703"/>
            <p:cNvGrpSpPr>
              <a:grpSpLocks/>
            </p:cNvGrpSpPr>
            <p:nvPr/>
          </p:nvGrpSpPr>
          <p:grpSpPr bwMode="auto">
            <a:xfrm>
              <a:off x="1547664" y="4869210"/>
              <a:ext cx="431800" cy="288925"/>
              <a:chOff x="340" y="2704"/>
              <a:chExt cx="272" cy="182"/>
            </a:xfrm>
          </p:grpSpPr>
          <p:sp>
            <p:nvSpPr>
              <p:cNvPr id="309952" name="Line 704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3" name="Text Box 705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grpSp>
          <p:nvGrpSpPr>
            <p:cNvPr id="309954" name="Group 706"/>
            <p:cNvGrpSpPr>
              <a:grpSpLocks/>
            </p:cNvGrpSpPr>
            <p:nvPr/>
          </p:nvGrpSpPr>
          <p:grpSpPr bwMode="auto">
            <a:xfrm>
              <a:off x="1547664" y="5156547"/>
              <a:ext cx="431800" cy="288925"/>
              <a:chOff x="340" y="2704"/>
              <a:chExt cx="272" cy="182"/>
            </a:xfrm>
          </p:grpSpPr>
          <p:sp>
            <p:nvSpPr>
              <p:cNvPr id="309955" name="Line 707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6" name="Text Box 708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sp>
          <p:nvSpPr>
            <p:cNvPr id="309957" name="Text Box 709"/>
            <p:cNvSpPr txBox="1">
              <a:spLocks noChangeArrowheads="1"/>
            </p:cNvSpPr>
            <p:nvPr/>
          </p:nvSpPr>
          <p:spPr bwMode="auto">
            <a:xfrm>
              <a:off x="1474788" y="2494310"/>
              <a:ext cx="7207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5</a:t>
              </a:r>
              <a:r>
                <a:rPr lang="en-US" altLang="zh-CN" sz="1800" b="1" u="none" dirty="0" smtClean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09958" name="Line 710"/>
            <p:cNvSpPr>
              <a:spLocks noChangeShapeType="1"/>
            </p:cNvSpPr>
            <p:nvPr/>
          </p:nvSpPr>
          <p:spPr bwMode="auto">
            <a:xfrm flipH="1" flipV="1">
              <a:off x="2843213" y="3500785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9" name="Line 711"/>
            <p:cNvSpPr>
              <a:spLocks noChangeShapeType="1"/>
            </p:cNvSpPr>
            <p:nvPr/>
          </p:nvSpPr>
          <p:spPr bwMode="auto">
            <a:xfrm flipV="1">
              <a:off x="3635226" y="5374035"/>
              <a:ext cx="151303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0" name="Text Box 712"/>
            <p:cNvSpPr txBox="1">
              <a:spLocks noChangeArrowheads="1"/>
            </p:cNvSpPr>
            <p:nvPr/>
          </p:nvSpPr>
          <p:spPr bwMode="auto">
            <a:xfrm>
              <a:off x="2987526" y="3745260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1" name="Text Box 713"/>
            <p:cNvSpPr txBox="1">
              <a:spLocks noChangeArrowheads="1"/>
            </p:cNvSpPr>
            <p:nvPr/>
          </p:nvSpPr>
          <p:spPr bwMode="auto">
            <a:xfrm>
              <a:off x="4211638" y="5401022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列时钟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2" name="Line 714"/>
            <p:cNvSpPr>
              <a:spLocks noChangeShapeType="1"/>
            </p:cNvSpPr>
            <p:nvPr/>
          </p:nvSpPr>
          <p:spPr bwMode="auto">
            <a:xfrm flipV="1">
              <a:off x="3635226" y="5156545"/>
              <a:ext cx="142876" cy="158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3" name="Text Box 715"/>
            <p:cNvSpPr txBox="1">
              <a:spLocks noChangeArrowheads="1"/>
            </p:cNvSpPr>
            <p:nvPr/>
          </p:nvSpPr>
          <p:spPr bwMode="auto">
            <a:xfrm>
              <a:off x="2912914" y="4686647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写时钟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9964" name="Line 716"/>
            <p:cNvSpPr>
              <a:spLocks noChangeShapeType="1"/>
            </p:cNvSpPr>
            <p:nvPr/>
          </p:nvSpPr>
          <p:spPr bwMode="auto">
            <a:xfrm>
              <a:off x="2841475" y="3716685"/>
              <a:ext cx="9382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5" name="Text Box 717"/>
            <p:cNvSpPr txBox="1">
              <a:spLocks noChangeArrowheads="1"/>
            </p:cNvSpPr>
            <p:nvPr/>
          </p:nvSpPr>
          <p:spPr bwMode="auto">
            <a:xfrm>
              <a:off x="6011863" y="3573810"/>
              <a:ext cx="1006475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</p:grpSp>
      <p:sp>
        <p:nvSpPr>
          <p:cNvPr id="309967" name="Text Box 719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芯片操作：</a:t>
            </a:r>
            <a:r>
              <a:rPr lang="zh-CN" altLang="en-US" b="1" u="none" dirty="0">
                <a:latin typeface="宋体" pitchFamily="2" charset="-122"/>
              </a:rPr>
              <a:t>读、写、</a:t>
            </a:r>
            <a:r>
              <a:rPr lang="zh-CN" altLang="en-US" b="1" u="none" dirty="0" smtClean="0">
                <a:latin typeface="宋体" pitchFamily="2" charset="-122"/>
              </a:rPr>
              <a:t>刷新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9968" name="AutoShape 7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7596336" y="3429000"/>
            <a:ext cx="1152128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19835"/>
              <a:gd name="adj5" fmla="val 123386"/>
              <a:gd name="adj6" fmla="val -5212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破坏性读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106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7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39552" y="3360118"/>
            <a:ext cx="1872208" cy="1479773"/>
            <a:chOff x="539552" y="3360118"/>
            <a:chExt cx="1872208" cy="1479773"/>
          </a:xfrm>
        </p:grpSpPr>
        <p:sp>
          <p:nvSpPr>
            <p:cNvPr id="104" name="AutoShape 331"/>
            <p:cNvSpPr>
              <a:spLocks/>
            </p:cNvSpPr>
            <p:nvPr/>
          </p:nvSpPr>
          <p:spPr bwMode="auto">
            <a:xfrm>
              <a:off x="539552" y="3360118"/>
              <a:ext cx="1227556" cy="644946"/>
            </a:xfrm>
            <a:prstGeom prst="borderCallout2">
              <a:avLst>
                <a:gd name="adj1" fmla="val 50061"/>
                <a:gd name="adj2" fmla="val 101729"/>
                <a:gd name="adj3" fmla="val 50061"/>
                <a:gd name="adj4" fmla="val 116563"/>
                <a:gd name="adj5" fmla="val -23720"/>
                <a:gd name="adj6" fmla="val 166319"/>
              </a:avLst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 type="none" w="sm" len="med"/>
              <a:tailEnd type="arrow" w="med" len="med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+mn-ea"/>
                  <a:ea typeface="+mn-ea"/>
                </a:rPr>
                <a:t>地址分</a:t>
              </a:r>
              <a:endParaRPr lang="en-US" altLang="zh-CN" sz="1800" b="1" u="none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1800" b="1" u="none" dirty="0" smtClean="0">
                  <a:latin typeface="+mn-ea"/>
                  <a:ea typeface="+mn-ea"/>
                </a:rPr>
                <a:t>两次接收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>
              <a:off x="1153330" y="4484856"/>
              <a:ext cx="1258430" cy="35503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9" name="直接箭头连接符 108"/>
            <p:cNvCxnSpPr>
              <a:stCxn id="104" idx="1"/>
            </p:cNvCxnSpPr>
            <p:nvPr/>
          </p:nvCxnSpPr>
          <p:spPr bwMode="auto">
            <a:xfrm>
              <a:off x="1153330" y="4005064"/>
              <a:ext cx="0" cy="49361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EFF-AE30-4C30-AC41-20659B63275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1765" name="Text Box 46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b="1" u="none" dirty="0" smtClean="0">
                <a:latin typeface="宋体" pitchFamily="2" charset="-122"/>
              </a:rPr>
              <a:t>Intel 2116 DRAM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</a:t>
            </a:r>
            <a:r>
              <a:rPr lang="en-US" altLang="zh-CN" sz="2200" b="1" u="none" dirty="0" smtClean="0">
                <a:latin typeface="宋体" pitchFamily="2" charset="-122"/>
              </a:rPr>
              <a:t>16K×1b</a:t>
            </a:r>
            <a:r>
              <a:rPr lang="zh-CN" altLang="en-US" sz="2200" b="1" u="none" dirty="0" smtClean="0">
                <a:latin typeface="宋体" pitchFamily="2" charset="-122"/>
              </a:rPr>
              <a:t>，地址</a:t>
            </a:r>
            <a:r>
              <a:rPr lang="zh-CN" altLang="en-US" sz="2200" b="1" u="none" dirty="0">
                <a:latin typeface="宋体" pitchFamily="2" charset="-122"/>
              </a:rPr>
              <a:t>引脚</a:t>
            </a:r>
            <a:r>
              <a:rPr lang="en-US" altLang="zh-CN" sz="2200" b="1" u="none" dirty="0" smtClean="0">
                <a:latin typeface="宋体" pitchFamily="2" charset="-122"/>
              </a:rPr>
              <a:t>=7</a:t>
            </a:r>
            <a:r>
              <a:rPr lang="zh-CN" altLang="en-US" sz="2200" b="1" u="none" dirty="0" smtClean="0">
                <a:latin typeface="宋体" pitchFamily="2" charset="-122"/>
              </a:rPr>
              <a:t>根，数据引脚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单向</a:t>
            </a:r>
            <a:r>
              <a:rPr lang="en-US" altLang="zh-CN" sz="2200" b="1" u="none" dirty="0" smtClean="0">
                <a:latin typeface="宋体" pitchFamily="2" charset="-122"/>
              </a:rPr>
              <a:t>)=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zh-CN" altLang="en-US" sz="2200" b="1" u="none" dirty="0" smtClean="0">
                <a:latin typeface="宋体" pitchFamily="2" charset="-122"/>
              </a:rPr>
              <a:t>根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311766" name="Text Box 470"/>
          <p:cNvSpPr txBox="1">
            <a:spLocks noChangeArrowheads="1"/>
          </p:cNvSpPr>
          <p:nvPr/>
        </p:nvSpPr>
        <p:spPr bwMode="auto">
          <a:xfrm>
            <a:off x="179388" y="12188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存储矩阵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2×</a:t>
            </a:r>
            <a:r>
              <a:rPr lang="en-US" altLang="zh-CN" sz="2200" b="1" u="none" dirty="0" smtClean="0">
                <a:latin typeface="宋体" pitchFamily="2" charset="-122"/>
              </a:rPr>
              <a:t>64×128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降功耗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zh-CN" altLang="en-US" sz="2000" b="1" u="none" dirty="0" smtClean="0">
                <a:latin typeface="宋体" pitchFamily="2" charset="-122"/>
              </a:rPr>
              <a:t>时钟发生器</a:t>
            </a:r>
            <a:r>
              <a:rPr lang="en-US" altLang="zh-CN" sz="1800" b="1" u="none" dirty="0" smtClean="0">
                <a:latin typeface="宋体" pitchFamily="2" charset="-122"/>
              </a:rPr>
              <a:t>(3</a:t>
            </a:r>
            <a:r>
              <a:rPr lang="zh-CN" altLang="en-US" sz="1800" b="1" u="none" dirty="0" smtClean="0">
                <a:latin typeface="宋体" pitchFamily="2" charset="-122"/>
              </a:rPr>
              <a:t>个串联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12049" name="AutoShape 7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7544" y="1844328"/>
            <a:ext cx="8456607" cy="3672904"/>
            <a:chOff x="723905" y="1844328"/>
            <a:chExt cx="8456607" cy="3672904"/>
          </a:xfrm>
        </p:grpSpPr>
        <p:sp>
          <p:nvSpPr>
            <p:cNvPr id="96" name="矩形 95"/>
            <p:cNvSpPr/>
            <p:nvPr/>
          </p:nvSpPr>
          <p:spPr bwMode="auto">
            <a:xfrm>
              <a:off x="1660142" y="4585649"/>
              <a:ext cx="5072098" cy="857256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18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                                                  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时序控制电路</a:t>
              </a:r>
            </a:p>
          </p:txBody>
        </p:sp>
        <p:sp>
          <p:nvSpPr>
            <p:cNvPr id="311960" name="Text Box 664"/>
            <p:cNvSpPr txBox="1">
              <a:spLocks noChangeArrowheads="1"/>
            </p:cNvSpPr>
            <p:nvPr/>
          </p:nvSpPr>
          <p:spPr bwMode="auto">
            <a:xfrm>
              <a:off x="3954434" y="1988790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6:64</a:t>
              </a:r>
              <a:r>
                <a:rPr lang="zh-CN" altLang="en-US" sz="1600" b="1" u="none" dirty="0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1961" name="Text Box 665"/>
            <p:cNvSpPr txBox="1">
              <a:spLocks noChangeArrowheads="1"/>
            </p:cNvSpPr>
            <p:nvPr/>
          </p:nvSpPr>
          <p:spPr bwMode="auto">
            <a:xfrm>
              <a:off x="4962497" y="1987203"/>
              <a:ext cx="1439862" cy="50641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存储</a:t>
              </a:r>
              <a:r>
                <a:rPr lang="zh-CN" altLang="en-US" sz="1600" b="1" u="none" dirty="0">
                  <a:latin typeface="宋体" pitchFamily="2" charset="-122"/>
                </a:rPr>
                <a:t>矩阵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64×128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11962" name="Text Box 666"/>
            <p:cNvSpPr txBox="1">
              <a:spLocks noChangeArrowheads="1"/>
            </p:cNvSpPr>
            <p:nvPr/>
          </p:nvSpPr>
          <p:spPr bwMode="auto">
            <a:xfrm>
              <a:off x="4962497" y="2782540"/>
              <a:ext cx="1439862" cy="5032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128</a:t>
              </a:r>
              <a:r>
                <a:rPr lang="zh-CN" altLang="en-US" sz="1600" b="1" u="none" dirty="0">
                  <a:latin typeface="宋体" pitchFamily="2" charset="-122"/>
                </a:rPr>
                <a:t>个读出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再生放大器</a:t>
              </a:r>
            </a:p>
          </p:txBody>
        </p:sp>
        <p:sp>
          <p:nvSpPr>
            <p:cNvPr id="311963" name="Text Box 667"/>
            <p:cNvSpPr txBox="1">
              <a:spLocks noChangeArrowheads="1"/>
            </p:cNvSpPr>
            <p:nvPr/>
          </p:nvSpPr>
          <p:spPr bwMode="auto">
            <a:xfrm>
              <a:off x="4962497" y="3285778"/>
              <a:ext cx="1439862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7:128</a:t>
              </a:r>
              <a:r>
                <a:rPr lang="zh-CN" altLang="en-US" sz="1600" b="1" u="none" dirty="0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11964" name="Text Box 668"/>
            <p:cNvSpPr txBox="1">
              <a:spLocks noChangeArrowheads="1"/>
            </p:cNvSpPr>
            <p:nvPr/>
          </p:nvSpPr>
          <p:spPr bwMode="auto">
            <a:xfrm>
              <a:off x="4962497" y="3789015"/>
              <a:ext cx="1439862" cy="5048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存储</a:t>
              </a:r>
              <a:r>
                <a:rPr lang="zh-CN" altLang="en-US" sz="1600" b="1" u="none" dirty="0">
                  <a:latin typeface="宋体" pitchFamily="2" charset="-122"/>
                </a:rPr>
                <a:t>矩阵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64×128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11965" name="Text Box 669"/>
            <p:cNvSpPr txBox="1">
              <a:spLocks noChangeArrowheads="1"/>
            </p:cNvSpPr>
            <p:nvPr/>
          </p:nvSpPr>
          <p:spPr bwMode="auto">
            <a:xfrm>
              <a:off x="1852251" y="4726608"/>
              <a:ext cx="12954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行时钟发生器</a:t>
              </a:r>
            </a:p>
          </p:txBody>
        </p:sp>
        <p:sp>
          <p:nvSpPr>
            <p:cNvPr id="311966" name="Text Box 670"/>
            <p:cNvSpPr txBox="1">
              <a:spLocks noChangeArrowheads="1"/>
            </p:cNvSpPr>
            <p:nvPr/>
          </p:nvSpPr>
          <p:spPr bwMode="auto">
            <a:xfrm>
              <a:off x="3581038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>
                  <a:latin typeface="宋体" pitchFamily="2" charset="-122"/>
                </a:rPr>
                <a:t>列时钟发生器</a:t>
              </a:r>
            </a:p>
          </p:txBody>
        </p:sp>
        <p:sp>
          <p:nvSpPr>
            <p:cNvPr id="311967" name="Text Box 671"/>
            <p:cNvSpPr txBox="1">
              <a:spLocks noChangeArrowheads="1"/>
            </p:cNvSpPr>
            <p:nvPr/>
          </p:nvSpPr>
          <p:spPr bwMode="auto">
            <a:xfrm>
              <a:off x="5309826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写时钟发生器</a:t>
              </a:r>
            </a:p>
          </p:txBody>
        </p:sp>
        <p:sp>
          <p:nvSpPr>
            <p:cNvPr id="311968" name="Line 672"/>
            <p:cNvSpPr>
              <a:spLocks noChangeShapeType="1"/>
            </p:cNvSpPr>
            <p:nvPr/>
          </p:nvSpPr>
          <p:spPr bwMode="auto">
            <a:xfrm flipV="1">
              <a:off x="3149238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69" name="Line 673"/>
            <p:cNvSpPr>
              <a:spLocks noChangeShapeType="1"/>
            </p:cNvSpPr>
            <p:nvPr/>
          </p:nvSpPr>
          <p:spPr bwMode="auto">
            <a:xfrm flipV="1">
              <a:off x="4878026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0" name="Line 674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1" name="Line 675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0" cy="142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2" name="Line 676"/>
            <p:cNvSpPr>
              <a:spLocks noChangeShapeType="1"/>
            </p:cNvSpPr>
            <p:nvPr/>
          </p:nvSpPr>
          <p:spPr bwMode="auto">
            <a:xfrm flipV="1">
              <a:off x="1331640" y="5158408"/>
              <a:ext cx="196047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3" name="Line 677"/>
            <p:cNvSpPr>
              <a:spLocks noChangeShapeType="1"/>
            </p:cNvSpPr>
            <p:nvPr/>
          </p:nvSpPr>
          <p:spPr bwMode="auto">
            <a:xfrm flipV="1">
              <a:off x="1331640" y="4869483"/>
              <a:ext cx="50375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4" name="Line 678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5" name="Line 679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0" cy="3587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6" name="Line 680"/>
            <p:cNvSpPr>
              <a:spLocks noChangeShapeType="1"/>
            </p:cNvSpPr>
            <p:nvPr/>
          </p:nvSpPr>
          <p:spPr bwMode="auto">
            <a:xfrm flipV="1">
              <a:off x="1331639" y="5374308"/>
              <a:ext cx="368926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7" name="Line 681"/>
            <p:cNvSpPr>
              <a:spLocks noChangeShapeType="1"/>
            </p:cNvSpPr>
            <p:nvPr/>
          </p:nvSpPr>
          <p:spPr bwMode="auto">
            <a:xfrm>
              <a:off x="6605225" y="4940920"/>
              <a:ext cx="34448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8" name="Line 682"/>
            <p:cNvSpPr>
              <a:spLocks noChangeShapeType="1"/>
            </p:cNvSpPr>
            <p:nvPr/>
          </p:nvSpPr>
          <p:spPr bwMode="auto">
            <a:xfrm>
              <a:off x="3292113" y="4653583"/>
              <a:ext cx="0" cy="14446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9" name="Line 683"/>
            <p:cNvSpPr>
              <a:spLocks noChangeShapeType="1"/>
            </p:cNvSpPr>
            <p:nvPr/>
          </p:nvSpPr>
          <p:spPr bwMode="auto">
            <a:xfrm flipV="1">
              <a:off x="1763688" y="4653582"/>
              <a:ext cx="1528426" cy="79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0" name="Line 684"/>
            <p:cNvSpPr>
              <a:spLocks noChangeShapeType="1"/>
            </p:cNvSpPr>
            <p:nvPr/>
          </p:nvSpPr>
          <p:spPr bwMode="auto">
            <a:xfrm flipV="1">
              <a:off x="2298671" y="3644203"/>
              <a:ext cx="0" cy="86491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1" name="Line 685"/>
            <p:cNvSpPr>
              <a:spLocks noChangeShapeType="1"/>
            </p:cNvSpPr>
            <p:nvPr/>
          </p:nvSpPr>
          <p:spPr bwMode="auto">
            <a:xfrm>
              <a:off x="2298672" y="4509120"/>
              <a:ext cx="5153648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2" name="Line 686"/>
            <p:cNvSpPr>
              <a:spLocks noChangeShapeType="1"/>
            </p:cNvSpPr>
            <p:nvPr/>
          </p:nvSpPr>
          <p:spPr bwMode="auto">
            <a:xfrm flipV="1">
              <a:off x="5020901" y="4509120"/>
              <a:ext cx="0" cy="2905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3" name="Text Box 687"/>
            <p:cNvSpPr txBox="1">
              <a:spLocks noChangeArrowheads="1"/>
            </p:cNvSpPr>
            <p:nvPr/>
          </p:nvSpPr>
          <p:spPr bwMode="auto">
            <a:xfrm>
              <a:off x="7095183" y="2852936"/>
              <a:ext cx="1365249" cy="359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输入缓冲器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11984" name="Text Box 688"/>
            <p:cNvSpPr txBox="1">
              <a:spLocks noChangeArrowheads="1"/>
            </p:cNvSpPr>
            <p:nvPr/>
          </p:nvSpPr>
          <p:spPr bwMode="auto">
            <a:xfrm>
              <a:off x="7095183" y="3717578"/>
              <a:ext cx="1365249" cy="2881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输出驱动器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11985" name="Line 689"/>
            <p:cNvSpPr>
              <a:spLocks noChangeShapeType="1"/>
            </p:cNvSpPr>
            <p:nvPr/>
          </p:nvSpPr>
          <p:spPr bwMode="auto">
            <a:xfrm flipV="1">
              <a:off x="6402359" y="3069878"/>
              <a:ext cx="69282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6" name="Line 690"/>
            <p:cNvSpPr>
              <a:spLocks noChangeShapeType="1"/>
            </p:cNvSpPr>
            <p:nvPr/>
          </p:nvSpPr>
          <p:spPr bwMode="auto">
            <a:xfrm flipH="1" flipV="1">
              <a:off x="6804247" y="3861048"/>
              <a:ext cx="290935" cy="99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7" name="Line 691"/>
            <p:cNvSpPr>
              <a:spLocks noChangeShapeType="1"/>
            </p:cNvSpPr>
            <p:nvPr/>
          </p:nvSpPr>
          <p:spPr bwMode="auto">
            <a:xfrm flipV="1">
              <a:off x="6948264" y="3429447"/>
              <a:ext cx="0" cy="15114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8" name="Line 692"/>
            <p:cNvSpPr>
              <a:spLocks noChangeShapeType="1"/>
            </p:cNvSpPr>
            <p:nvPr/>
          </p:nvSpPr>
          <p:spPr bwMode="auto">
            <a:xfrm flipH="1" flipV="1">
              <a:off x="7810773" y="3212976"/>
              <a:ext cx="1587" cy="2159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9" name="Line 693"/>
            <p:cNvSpPr>
              <a:spLocks noChangeShapeType="1"/>
            </p:cNvSpPr>
            <p:nvPr/>
          </p:nvSpPr>
          <p:spPr bwMode="auto">
            <a:xfrm flipV="1">
              <a:off x="6949715" y="4221087"/>
              <a:ext cx="862646" cy="14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0" name="Line 694"/>
            <p:cNvSpPr>
              <a:spLocks noChangeShapeType="1"/>
            </p:cNvSpPr>
            <p:nvPr/>
          </p:nvSpPr>
          <p:spPr bwMode="auto">
            <a:xfrm flipV="1">
              <a:off x="8462714" y="3861048"/>
              <a:ext cx="28575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1" name="Line 695"/>
            <p:cNvSpPr>
              <a:spLocks noChangeShapeType="1"/>
            </p:cNvSpPr>
            <p:nvPr/>
          </p:nvSpPr>
          <p:spPr bwMode="auto">
            <a:xfrm flipH="1" flipV="1">
              <a:off x="8461127" y="3069878"/>
              <a:ext cx="28733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2" name="Line 696"/>
            <p:cNvSpPr>
              <a:spLocks noChangeShapeType="1"/>
            </p:cNvSpPr>
            <p:nvPr/>
          </p:nvSpPr>
          <p:spPr bwMode="auto">
            <a:xfrm>
              <a:off x="2699792" y="2132856"/>
              <a:ext cx="1008111" cy="3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3" name="Line 697"/>
            <p:cNvSpPr>
              <a:spLocks noChangeShapeType="1"/>
            </p:cNvSpPr>
            <p:nvPr/>
          </p:nvSpPr>
          <p:spPr bwMode="auto">
            <a:xfrm flipV="1">
              <a:off x="4170334" y="2493615"/>
              <a:ext cx="1587" cy="287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4" name="Text Box 698"/>
            <p:cNvSpPr txBox="1">
              <a:spLocks noChangeArrowheads="1"/>
            </p:cNvSpPr>
            <p:nvPr/>
          </p:nvSpPr>
          <p:spPr bwMode="auto">
            <a:xfrm>
              <a:off x="899592" y="4726608"/>
              <a:ext cx="431800" cy="719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 WE</a:t>
              </a:r>
            </a:p>
          </p:txBody>
        </p:sp>
        <p:sp>
          <p:nvSpPr>
            <p:cNvPr id="311995" name="Line 699"/>
            <p:cNvSpPr>
              <a:spLocks noChangeShapeType="1"/>
            </p:cNvSpPr>
            <p:nvPr/>
          </p:nvSpPr>
          <p:spPr bwMode="auto">
            <a:xfrm>
              <a:off x="928167" y="4769470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6" name="Line 700"/>
            <p:cNvSpPr>
              <a:spLocks noChangeShapeType="1"/>
            </p:cNvSpPr>
            <p:nvPr/>
          </p:nvSpPr>
          <p:spPr bwMode="auto">
            <a:xfrm>
              <a:off x="1025317" y="53314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7" name="Text Box 701"/>
            <p:cNvSpPr txBox="1">
              <a:spLocks noChangeArrowheads="1"/>
            </p:cNvSpPr>
            <p:nvPr/>
          </p:nvSpPr>
          <p:spPr bwMode="auto">
            <a:xfrm>
              <a:off x="8778524" y="2925415"/>
              <a:ext cx="32998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311998" name="Text Box 702"/>
            <p:cNvSpPr txBox="1">
              <a:spLocks noChangeArrowheads="1"/>
            </p:cNvSpPr>
            <p:nvPr/>
          </p:nvSpPr>
          <p:spPr bwMode="auto">
            <a:xfrm>
              <a:off x="8747695" y="3717032"/>
              <a:ext cx="43281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OUT</a:t>
              </a:r>
            </a:p>
          </p:txBody>
        </p:sp>
        <p:sp>
          <p:nvSpPr>
            <p:cNvPr id="311999" name="Line 703"/>
            <p:cNvSpPr>
              <a:spLocks noChangeShapeType="1"/>
            </p:cNvSpPr>
            <p:nvPr/>
          </p:nvSpPr>
          <p:spPr bwMode="auto">
            <a:xfrm>
              <a:off x="924034" y="5052045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0" name="Text Box 704"/>
            <p:cNvSpPr txBox="1">
              <a:spLocks noChangeArrowheads="1"/>
            </p:cNvSpPr>
            <p:nvPr/>
          </p:nvSpPr>
          <p:spPr bwMode="auto">
            <a:xfrm>
              <a:off x="3954434" y="3789015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6:64</a:t>
              </a:r>
              <a:r>
                <a:rPr lang="zh-CN" altLang="en-US" sz="1600" b="1" u="none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2001" name="Line 705"/>
            <p:cNvSpPr>
              <a:spLocks noChangeShapeType="1"/>
            </p:cNvSpPr>
            <p:nvPr/>
          </p:nvSpPr>
          <p:spPr bwMode="auto">
            <a:xfrm flipH="1" flipV="1">
              <a:off x="5106959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2" name="Line 706"/>
            <p:cNvSpPr>
              <a:spLocks noChangeShapeType="1"/>
            </p:cNvSpPr>
            <p:nvPr/>
          </p:nvSpPr>
          <p:spPr bwMode="auto">
            <a:xfrm flipH="1" flipV="1">
              <a:off x="6257897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3" name="Line 707"/>
            <p:cNvSpPr>
              <a:spLocks noChangeShapeType="1"/>
            </p:cNvSpPr>
            <p:nvPr/>
          </p:nvSpPr>
          <p:spPr bwMode="auto">
            <a:xfrm flipH="1" flipV="1">
              <a:off x="5106959" y="3717578"/>
              <a:ext cx="0" cy="7302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4" name="Line 708"/>
            <p:cNvSpPr>
              <a:spLocks noChangeShapeType="1"/>
            </p:cNvSpPr>
            <p:nvPr/>
          </p:nvSpPr>
          <p:spPr bwMode="auto">
            <a:xfrm flipH="1" flipV="1">
              <a:off x="6257897" y="3646140"/>
              <a:ext cx="0" cy="1444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5" name="Line 709"/>
            <p:cNvSpPr>
              <a:spLocks noChangeShapeType="1"/>
            </p:cNvSpPr>
            <p:nvPr/>
          </p:nvSpPr>
          <p:spPr bwMode="auto">
            <a:xfrm flipH="1" flipV="1">
              <a:off x="4457672" y="3717578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6" name="Line 710"/>
            <p:cNvSpPr>
              <a:spLocks noChangeShapeType="1"/>
            </p:cNvSpPr>
            <p:nvPr/>
          </p:nvSpPr>
          <p:spPr bwMode="auto">
            <a:xfrm flipH="1" flipV="1">
              <a:off x="4746597" y="3644553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7" name="Line 711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1587" cy="11509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8" name="Line 712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9" name="Line 713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0" name="Line 714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0" cy="10080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1" name="Text Box 715"/>
            <p:cNvSpPr txBox="1">
              <a:spLocks noChangeArrowheads="1"/>
            </p:cNvSpPr>
            <p:nvPr/>
          </p:nvSpPr>
          <p:spPr bwMode="auto">
            <a:xfrm>
              <a:off x="5322859" y="3573115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2" name="Text Box 716"/>
            <p:cNvSpPr txBox="1">
              <a:spLocks noChangeArrowheads="1"/>
            </p:cNvSpPr>
            <p:nvPr/>
          </p:nvSpPr>
          <p:spPr bwMode="auto">
            <a:xfrm>
              <a:off x="5322859" y="2420590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3" name="Text Box 717"/>
            <p:cNvSpPr txBox="1">
              <a:spLocks noChangeArrowheads="1"/>
            </p:cNvSpPr>
            <p:nvPr/>
          </p:nvSpPr>
          <p:spPr bwMode="auto">
            <a:xfrm>
              <a:off x="4457672" y="2780953"/>
              <a:ext cx="287337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12014" name="Line 718"/>
            <p:cNvSpPr>
              <a:spLocks noChangeShapeType="1"/>
            </p:cNvSpPr>
            <p:nvPr/>
          </p:nvSpPr>
          <p:spPr bwMode="auto">
            <a:xfrm>
              <a:off x="4170334" y="2996853"/>
              <a:ext cx="1587" cy="7937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5" name="Line 719"/>
            <p:cNvSpPr>
              <a:spLocks noChangeShapeType="1"/>
            </p:cNvSpPr>
            <p:nvPr/>
          </p:nvSpPr>
          <p:spPr bwMode="auto">
            <a:xfrm>
              <a:off x="3707903" y="3212753"/>
              <a:ext cx="464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7" name="Text Box 721"/>
            <p:cNvSpPr txBox="1">
              <a:spLocks noChangeArrowheads="1"/>
            </p:cNvSpPr>
            <p:nvPr/>
          </p:nvSpPr>
          <p:spPr bwMode="auto">
            <a:xfrm>
              <a:off x="2771726" y="2277567"/>
              <a:ext cx="64814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12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7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12018" name="Text Box 722"/>
            <p:cNvSpPr txBox="1">
              <a:spLocks noChangeArrowheads="1"/>
            </p:cNvSpPr>
            <p:nvPr/>
          </p:nvSpPr>
          <p:spPr bwMode="auto">
            <a:xfrm>
              <a:off x="2771478" y="184432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312019" name="Text Box 723"/>
            <p:cNvSpPr txBox="1">
              <a:spLocks noChangeArrowheads="1"/>
            </p:cNvSpPr>
            <p:nvPr/>
          </p:nvSpPr>
          <p:spPr bwMode="auto">
            <a:xfrm>
              <a:off x="2699792" y="3068960"/>
              <a:ext cx="611981" cy="321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6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12020" name="Oval 724"/>
            <p:cNvSpPr>
              <a:spLocks noChangeArrowheads="1"/>
            </p:cNvSpPr>
            <p:nvPr/>
          </p:nvSpPr>
          <p:spPr bwMode="auto">
            <a:xfrm>
              <a:off x="4135409" y="2780953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23" name="Line 727"/>
            <p:cNvSpPr>
              <a:spLocks noChangeShapeType="1"/>
            </p:cNvSpPr>
            <p:nvPr/>
          </p:nvSpPr>
          <p:spPr bwMode="auto">
            <a:xfrm flipV="1">
              <a:off x="2339752" y="249289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4" name="Line 728"/>
            <p:cNvSpPr>
              <a:spLocks noChangeShapeType="1"/>
            </p:cNvSpPr>
            <p:nvPr/>
          </p:nvSpPr>
          <p:spPr bwMode="auto">
            <a:xfrm flipV="1">
              <a:off x="1763688" y="2708796"/>
              <a:ext cx="576064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6" name="Line 730"/>
            <p:cNvSpPr>
              <a:spLocks noChangeShapeType="1"/>
            </p:cNvSpPr>
            <p:nvPr/>
          </p:nvSpPr>
          <p:spPr bwMode="auto">
            <a:xfrm flipV="1">
              <a:off x="1763688" y="2708920"/>
              <a:ext cx="0" cy="19454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7" name="Text Box 731"/>
            <p:cNvSpPr txBox="1">
              <a:spLocks noChangeArrowheads="1"/>
            </p:cNvSpPr>
            <p:nvPr/>
          </p:nvSpPr>
          <p:spPr bwMode="auto">
            <a:xfrm>
              <a:off x="723905" y="2060848"/>
              <a:ext cx="607735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6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12028" name="Line 732"/>
            <p:cNvSpPr>
              <a:spLocks noChangeShapeType="1"/>
            </p:cNvSpPr>
            <p:nvPr/>
          </p:nvSpPr>
          <p:spPr bwMode="auto">
            <a:xfrm flipV="1">
              <a:off x="6804248" y="3069878"/>
              <a:ext cx="1588" cy="79117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9" name="Text Box 733"/>
            <p:cNvSpPr txBox="1">
              <a:spLocks noChangeArrowheads="1"/>
            </p:cNvSpPr>
            <p:nvPr/>
          </p:nvSpPr>
          <p:spPr bwMode="auto">
            <a:xfrm>
              <a:off x="1938308" y="3140968"/>
              <a:ext cx="761484" cy="5032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列地址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33" name="Line 737"/>
            <p:cNvSpPr>
              <a:spLocks noChangeShapeType="1"/>
            </p:cNvSpPr>
            <p:nvPr/>
          </p:nvSpPr>
          <p:spPr bwMode="auto">
            <a:xfrm flipH="1">
              <a:off x="3707904" y="2133253"/>
              <a:ext cx="0" cy="107949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35" name="Rectangle 739"/>
            <p:cNvSpPr>
              <a:spLocks noChangeArrowheads="1"/>
            </p:cNvSpPr>
            <p:nvPr/>
          </p:nvSpPr>
          <p:spPr bwMode="auto">
            <a:xfrm>
              <a:off x="4098897" y="2852390"/>
              <a:ext cx="144462" cy="144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38" name="Text Box 742"/>
            <p:cNvSpPr txBox="1">
              <a:spLocks noChangeArrowheads="1"/>
            </p:cNvSpPr>
            <p:nvPr/>
          </p:nvSpPr>
          <p:spPr bwMode="auto">
            <a:xfrm>
              <a:off x="1938308" y="1987204"/>
              <a:ext cx="761484" cy="5064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行地址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42" name="Rectangle 746"/>
            <p:cNvSpPr>
              <a:spLocks noChangeArrowheads="1"/>
            </p:cNvSpPr>
            <p:nvPr/>
          </p:nvSpPr>
          <p:spPr bwMode="auto">
            <a:xfrm>
              <a:off x="1511548" y="1844328"/>
              <a:ext cx="7093247" cy="3672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44" name="Line 748"/>
            <p:cNvSpPr>
              <a:spLocks noChangeShapeType="1"/>
            </p:cNvSpPr>
            <p:nvPr/>
          </p:nvSpPr>
          <p:spPr bwMode="auto">
            <a:xfrm>
              <a:off x="6948264" y="3428876"/>
              <a:ext cx="862509" cy="57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5" name="Line 749"/>
            <p:cNvSpPr>
              <a:spLocks noChangeShapeType="1"/>
            </p:cNvSpPr>
            <p:nvPr/>
          </p:nvSpPr>
          <p:spPr bwMode="auto">
            <a:xfrm flipH="1" flipV="1">
              <a:off x="7810773" y="4005064"/>
              <a:ext cx="1587" cy="21748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6" name="Line 750"/>
            <p:cNvSpPr>
              <a:spLocks noChangeShapeType="1"/>
            </p:cNvSpPr>
            <p:nvPr/>
          </p:nvSpPr>
          <p:spPr bwMode="auto">
            <a:xfrm flipV="1">
              <a:off x="7452320" y="4005063"/>
              <a:ext cx="0" cy="50405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V="1">
              <a:off x="1331640" y="2258476"/>
              <a:ext cx="606669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>
              <a:endCxn id="312029" idx="1"/>
            </p:cNvCxnSpPr>
            <p:nvPr/>
          </p:nvCxnSpPr>
          <p:spPr bwMode="auto">
            <a:xfrm rot="16200000" flipH="1">
              <a:off x="1211937" y="2666215"/>
              <a:ext cx="1134109" cy="31863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312029" idx="3"/>
              <a:endCxn id="311963" idx="3"/>
            </p:cNvCxnSpPr>
            <p:nvPr/>
          </p:nvCxnSpPr>
          <p:spPr bwMode="auto">
            <a:xfrm>
              <a:off x="2699792" y="3392587"/>
              <a:ext cx="3702567" cy="36860"/>
            </a:xfrm>
            <a:prstGeom prst="bentConnector5">
              <a:avLst>
                <a:gd name="adj1" fmla="val 15189"/>
                <a:gd name="adj2" fmla="val 2694867"/>
                <a:gd name="adj3" fmla="val 106174"/>
              </a:avLst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stCxn id="312038" idx="3"/>
              <a:endCxn id="311960" idx="1"/>
            </p:cNvCxnSpPr>
            <p:nvPr/>
          </p:nvCxnSpPr>
          <p:spPr bwMode="auto">
            <a:xfrm>
              <a:off x="2699792" y="2240410"/>
              <a:ext cx="1254642" cy="7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01"/>
            <p:cNvCxnSpPr>
              <a:endCxn id="312000" idx="1"/>
            </p:cNvCxnSpPr>
            <p:nvPr/>
          </p:nvCxnSpPr>
          <p:spPr bwMode="auto">
            <a:xfrm rot="16200000" flipH="1">
              <a:off x="2824634" y="2911628"/>
              <a:ext cx="1797048" cy="462552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86" name="Text Box 470"/>
          <p:cNvSpPr txBox="1">
            <a:spLocks noChangeArrowheads="1"/>
          </p:cNvSpPr>
          <p:nvPr/>
        </p:nvSpPr>
        <p:spPr bwMode="auto">
          <a:xfrm>
            <a:off x="179512" y="5553090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※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单向数据引脚的优点：</a:t>
            </a:r>
            <a:r>
              <a:rPr lang="zh-CN" altLang="en-US" sz="2000" b="1" u="none" dirty="0" smtClean="0">
                <a:latin typeface="+mn-ea"/>
                <a:ea typeface="+mn-ea"/>
              </a:rPr>
              <a:t>便于</a:t>
            </a:r>
            <a:r>
              <a:rPr lang="zh-CN" altLang="en-US" sz="2000" b="1" u="none" dirty="0">
                <a:latin typeface="+mn-ea"/>
                <a:ea typeface="+mn-ea"/>
              </a:rPr>
              <a:t>缩短操作</a:t>
            </a:r>
            <a:r>
              <a:rPr lang="zh-CN" altLang="en-US" sz="2000" b="1" u="none" dirty="0" smtClean="0">
                <a:latin typeface="+mn-ea"/>
                <a:ea typeface="+mn-ea"/>
              </a:rPr>
              <a:t>延迟</a:t>
            </a:r>
            <a:r>
              <a:rPr lang="en-US" altLang="zh-CN" sz="1800" b="1" u="none" dirty="0" smtClean="0"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latin typeface="+mn-ea"/>
                <a:ea typeface="+mn-ea"/>
              </a:rPr>
              <a:t>如信号方向转换</a:t>
            </a:r>
            <a:r>
              <a:rPr lang="en-US" altLang="zh-CN" sz="1800" b="1" u="none" dirty="0" smtClean="0">
                <a:latin typeface="+mn-ea"/>
                <a:ea typeface="+mn-ea"/>
              </a:rPr>
              <a:t>)</a:t>
            </a:r>
            <a:r>
              <a:rPr lang="zh-CN" altLang="en-US" sz="2000" b="1" u="none" dirty="0" smtClean="0">
                <a:latin typeface="+mn-ea"/>
                <a:ea typeface="+mn-ea"/>
              </a:rPr>
              <a:t>、</a:t>
            </a:r>
            <a:endParaRPr lang="en-US" altLang="zh-CN" sz="2000" b="1" u="none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+mn-ea"/>
                <a:ea typeface="+mn-ea"/>
              </a:rPr>
              <a:t> </a:t>
            </a:r>
            <a:r>
              <a:rPr lang="en-US" altLang="zh-CN" sz="2000" b="1" u="none" dirty="0" smtClean="0">
                <a:latin typeface="+mn-ea"/>
                <a:ea typeface="+mn-ea"/>
              </a:rPr>
              <a:t>                              </a:t>
            </a:r>
            <a:r>
              <a:rPr lang="zh-CN" altLang="en-US" sz="2000" b="1" u="none" dirty="0" smtClean="0">
                <a:latin typeface="+mn-ea"/>
                <a:ea typeface="+mn-ea"/>
              </a:rPr>
              <a:t>便于器件连接</a:t>
            </a:r>
            <a:r>
              <a:rPr lang="en-US" altLang="zh-CN" sz="1800" b="1" u="none" dirty="0" smtClean="0"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latin typeface="+mn-ea"/>
                <a:ea typeface="+mn-ea"/>
              </a:rPr>
              <a:t>入端</a:t>
            </a:r>
            <a:r>
              <a:rPr lang="en-US" altLang="zh-CN" sz="1800" b="1" u="none" dirty="0" smtClean="0"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latin typeface="+mn-ea"/>
                <a:ea typeface="+mn-ea"/>
              </a:rPr>
              <a:t>出端连接不同信号线</a:t>
            </a:r>
            <a:r>
              <a:rPr lang="en-US" altLang="zh-CN" sz="18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88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7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72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766" grpId="0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15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芯片的操作时序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9388" y="764704"/>
            <a:ext cx="8713092" cy="1400383"/>
            <a:chOff x="179388" y="764704"/>
            <a:chExt cx="8713092" cy="1400383"/>
          </a:xfrm>
        </p:grpSpPr>
        <p:sp>
          <p:nvSpPr>
            <p:cNvPr id="7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713092" cy="1400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RAS</a:t>
              </a:r>
              <a:r>
                <a:rPr lang="zh-CN" altLang="en-US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开始操作，</a:t>
              </a:r>
              <a:r>
                <a:rPr lang="zh-CN" altLang="en-US" sz="2200" b="1" spc="-100" dirty="0" smtClean="0">
                  <a:latin typeface="宋体" pitchFamily="2" charset="-122"/>
                </a:rPr>
                <a:t>接收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行、列地址及命令，</a:t>
              </a:r>
              <a:r>
                <a:rPr lang="zh-CN" altLang="en-US" sz="2200" b="1" spc="-100" dirty="0" smtClean="0">
                  <a:latin typeface="宋体" pitchFamily="2" charset="-122"/>
                </a:rPr>
                <a:t>响应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命令</a:t>
              </a:r>
              <a:endParaRPr lang="en-US" altLang="zh-CN" sz="2200" b="1" u="none" spc="-100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RAS</a:t>
              </a:r>
              <a:r>
                <a:rPr lang="zh-CN" altLang="en-US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结束操作</a:t>
              </a:r>
              <a:endParaRPr lang="en-US" altLang="zh-CN" sz="2200" b="1" u="none" dirty="0" smtClean="0">
                <a:latin typeface="宋体" pitchFamily="2" charset="-122"/>
              </a:endParaRPr>
            </a:p>
          </p:txBody>
        </p:sp>
        <p:sp>
          <p:nvSpPr>
            <p:cNvPr id="8" name="Line 558"/>
            <p:cNvSpPr>
              <a:spLocks noChangeShapeType="1"/>
            </p:cNvSpPr>
            <p:nvPr/>
          </p:nvSpPr>
          <p:spPr bwMode="auto">
            <a:xfrm>
              <a:off x="1000300" y="1753766"/>
              <a:ext cx="4218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58"/>
            <p:cNvSpPr>
              <a:spLocks noChangeShapeType="1"/>
            </p:cNvSpPr>
            <p:nvPr/>
          </p:nvSpPr>
          <p:spPr bwMode="auto">
            <a:xfrm>
              <a:off x="971600" y="1331243"/>
              <a:ext cx="4640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 Box 157"/>
          <p:cNvSpPr txBox="1">
            <a:spLocks noChangeArrowheads="1"/>
          </p:cNvSpPr>
          <p:nvPr/>
        </p:nvSpPr>
        <p:spPr bwMode="auto">
          <a:xfrm>
            <a:off x="179388" y="20608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教材上的图不</a:t>
            </a:r>
            <a:r>
              <a:rPr lang="zh-CN" altLang="en-US" sz="2000" b="1" u="none" dirty="0">
                <a:latin typeface="宋体" pitchFamily="2" charset="-122"/>
              </a:rPr>
              <a:t>理想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7860" y="2492896"/>
            <a:ext cx="8072612" cy="2738015"/>
            <a:chOff x="747860" y="2492896"/>
            <a:chExt cx="8072612" cy="2738015"/>
          </a:xfrm>
        </p:grpSpPr>
        <p:grpSp>
          <p:nvGrpSpPr>
            <p:cNvPr id="230" name="组合 229"/>
            <p:cNvGrpSpPr/>
            <p:nvPr/>
          </p:nvGrpSpPr>
          <p:grpSpPr>
            <a:xfrm>
              <a:off x="5109637" y="2634284"/>
              <a:ext cx="3710835" cy="2129307"/>
              <a:chOff x="5076056" y="2634284"/>
              <a:chExt cx="3710835" cy="2129307"/>
            </a:xfrm>
          </p:grpSpPr>
          <p:sp>
            <p:nvSpPr>
              <p:cNvPr id="214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634284"/>
                <a:ext cx="3710835" cy="2129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</a:t>
                </a:r>
                <a:r>
                  <a:rPr lang="zh-CN" altLang="en-US" sz="1800" b="1" u="none" dirty="0">
                    <a:latin typeface="宋体" pitchFamily="2" charset="-122"/>
                  </a:rPr>
                  <a:t>操作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AH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--</a:t>
                </a:r>
                <a:r>
                  <a:rPr lang="zh-CN" altLang="en-US" sz="1800" b="1" u="none" dirty="0">
                    <a:latin typeface="宋体" pitchFamily="2" charset="-122"/>
                  </a:rPr>
                  <a:t>地址锁存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延迟 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 smtClean="0">
                    <a:latin typeface="宋体" pitchFamily="2" charset="-122"/>
                  </a:rPr>
                  <a:t>RCL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信号延迟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有效→数据输出稳定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DOH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—RAS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无效→数据引脚高阻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再生时间</a:t>
                </a:r>
              </a:p>
            </p:txBody>
          </p:sp>
          <p:sp>
            <p:nvSpPr>
              <p:cNvPr id="215" name="Line 380"/>
              <p:cNvSpPr>
                <a:spLocks noChangeShapeType="1"/>
              </p:cNvSpPr>
              <p:nvPr/>
            </p:nvSpPr>
            <p:spPr bwMode="auto">
              <a:xfrm>
                <a:off x="5695671" y="4177595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385"/>
              <p:cNvSpPr>
                <a:spLocks noChangeShapeType="1"/>
              </p:cNvSpPr>
              <p:nvPr/>
            </p:nvSpPr>
            <p:spPr bwMode="auto">
              <a:xfrm>
                <a:off x="5686053" y="3880098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386"/>
              <p:cNvSpPr>
                <a:spLocks noChangeShapeType="1"/>
              </p:cNvSpPr>
              <p:nvPr/>
            </p:nvSpPr>
            <p:spPr bwMode="auto">
              <a:xfrm>
                <a:off x="6274840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385"/>
              <p:cNvSpPr>
                <a:spLocks noChangeShapeType="1"/>
              </p:cNvSpPr>
              <p:nvPr/>
            </p:nvSpPr>
            <p:spPr bwMode="auto">
              <a:xfrm>
                <a:off x="5688616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747860" y="2492896"/>
              <a:ext cx="4112172" cy="2738015"/>
              <a:chOff x="711944" y="2563193"/>
              <a:chExt cx="4112172" cy="2738015"/>
            </a:xfrm>
          </p:grpSpPr>
          <p:sp>
            <p:nvSpPr>
              <p:cNvPr id="119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1332409" y="5156745"/>
                <a:ext cx="237490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>
                <a:off x="1908671" y="3788317"/>
                <a:ext cx="1871241" cy="21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 flipV="1">
                <a:off x="3779912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V="1">
                <a:off x="3851771" y="5012283"/>
                <a:ext cx="720725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 flipV="1">
                <a:off x="3851771" y="5299620"/>
                <a:ext cx="720725" cy="158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>
                <a:off x="3704134" y="5158333"/>
                <a:ext cx="147637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 flipV="1">
                <a:off x="3704134" y="5013870"/>
                <a:ext cx="147637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>
                <a:off x="4572496" y="5013870"/>
                <a:ext cx="142875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4572496" y="5158333"/>
                <a:ext cx="142875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286"/>
              <p:cNvSpPr>
                <a:spLocks noChangeShapeType="1"/>
              </p:cNvSpPr>
              <p:nvPr/>
            </p:nvSpPr>
            <p:spPr bwMode="auto">
              <a:xfrm flipV="1">
                <a:off x="4715371" y="5155159"/>
                <a:ext cx="108745" cy="158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87"/>
              <p:cNvSpPr>
                <a:spLocks noChangeShapeType="1"/>
              </p:cNvSpPr>
              <p:nvPr/>
            </p:nvSpPr>
            <p:spPr bwMode="auto">
              <a:xfrm flipH="1">
                <a:off x="4427984" y="2563193"/>
                <a:ext cx="1143" cy="1417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292"/>
              <p:cNvSpPr txBox="1">
                <a:spLocks noChangeArrowheads="1"/>
              </p:cNvSpPr>
              <p:nvPr/>
            </p:nvSpPr>
            <p:spPr bwMode="auto">
              <a:xfrm>
                <a:off x="2815061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Line 293"/>
              <p:cNvSpPr>
                <a:spLocks noChangeShapeType="1"/>
              </p:cNvSpPr>
              <p:nvPr/>
            </p:nvSpPr>
            <p:spPr bwMode="auto">
              <a:xfrm flipV="1">
                <a:off x="3154143" y="2888879"/>
                <a:ext cx="733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94"/>
              <p:cNvSpPr>
                <a:spLocks noChangeShapeType="1"/>
              </p:cNvSpPr>
              <p:nvPr/>
            </p:nvSpPr>
            <p:spPr bwMode="auto">
              <a:xfrm flipH="1">
                <a:off x="1837232" y="2888879"/>
                <a:ext cx="8975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06"/>
              <p:cNvSpPr>
                <a:spLocks noChangeShapeType="1"/>
              </p:cNvSpPr>
              <p:nvPr/>
            </p:nvSpPr>
            <p:spPr bwMode="auto">
              <a:xfrm>
                <a:off x="4716959" y="4723358"/>
                <a:ext cx="198" cy="577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Text Box 322"/>
              <p:cNvSpPr txBox="1">
                <a:spLocks noChangeArrowheads="1"/>
              </p:cNvSpPr>
              <p:nvPr/>
            </p:nvSpPr>
            <p:spPr bwMode="auto">
              <a:xfrm>
                <a:off x="3996234" y="5025159"/>
                <a:ext cx="504825" cy="271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4" name="Text Box 323"/>
              <p:cNvSpPr txBox="1">
                <a:spLocks noChangeArrowheads="1"/>
              </p:cNvSpPr>
              <p:nvPr/>
            </p:nvSpPr>
            <p:spPr bwMode="auto">
              <a:xfrm>
                <a:off x="4141093" y="4725144"/>
                <a:ext cx="430907" cy="21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DOH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5" name="Line 324"/>
              <p:cNvSpPr>
                <a:spLocks noChangeShapeType="1"/>
              </p:cNvSpPr>
              <p:nvPr/>
            </p:nvSpPr>
            <p:spPr bwMode="auto">
              <a:xfrm flipH="1">
                <a:off x="3982836" y="4869160"/>
                <a:ext cx="1571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325"/>
              <p:cNvSpPr>
                <a:spLocks noChangeShapeType="1"/>
              </p:cNvSpPr>
              <p:nvPr/>
            </p:nvSpPr>
            <p:spPr bwMode="auto">
              <a:xfrm flipV="1">
                <a:off x="4571999" y="4867820"/>
                <a:ext cx="145157" cy="13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Text Box 326"/>
              <p:cNvSpPr txBox="1">
                <a:spLocks noChangeArrowheads="1"/>
              </p:cNvSpPr>
              <p:nvPr/>
            </p:nvSpPr>
            <p:spPr bwMode="auto">
              <a:xfrm>
                <a:off x="3059832" y="4744194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8" name="Line 327"/>
              <p:cNvSpPr>
                <a:spLocks noChangeShapeType="1"/>
              </p:cNvSpPr>
              <p:nvPr/>
            </p:nvSpPr>
            <p:spPr bwMode="auto">
              <a:xfrm flipV="1">
                <a:off x="3594122" y="4867820"/>
                <a:ext cx="257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328"/>
              <p:cNvSpPr>
                <a:spLocks noChangeShapeType="1"/>
              </p:cNvSpPr>
              <p:nvPr/>
            </p:nvSpPr>
            <p:spPr bwMode="auto">
              <a:xfrm flipH="1" flipV="1">
                <a:off x="2771800" y="4867820"/>
                <a:ext cx="25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3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4" name="Line 349"/>
              <p:cNvSpPr>
                <a:spLocks noChangeShapeType="1"/>
              </p:cNvSpPr>
              <p:nvPr/>
            </p:nvSpPr>
            <p:spPr bwMode="auto">
              <a:xfrm>
                <a:off x="1330822" y="3929609"/>
                <a:ext cx="1369132" cy="25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350"/>
              <p:cNvSpPr>
                <a:spLocks noChangeShapeType="1"/>
              </p:cNvSpPr>
              <p:nvPr/>
            </p:nvSpPr>
            <p:spPr bwMode="auto">
              <a:xfrm flipV="1">
                <a:off x="2842667" y="4220120"/>
                <a:ext cx="935285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351"/>
              <p:cNvSpPr>
                <a:spLocks noChangeShapeType="1"/>
              </p:cNvSpPr>
              <p:nvPr/>
            </p:nvSpPr>
            <p:spPr bwMode="auto">
              <a:xfrm flipV="1">
                <a:off x="3779912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352"/>
              <p:cNvSpPr>
                <a:spLocks noChangeShapeType="1"/>
              </p:cNvSpPr>
              <p:nvPr/>
            </p:nvSpPr>
            <p:spPr bwMode="auto">
              <a:xfrm flipV="1">
                <a:off x="3922787" y="3932199"/>
                <a:ext cx="901325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356"/>
              <p:cNvSpPr>
                <a:spLocks noChangeShapeType="1"/>
              </p:cNvSpPr>
              <p:nvPr/>
            </p:nvSpPr>
            <p:spPr bwMode="auto">
              <a:xfrm>
                <a:off x="2699792" y="392960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359"/>
              <p:cNvSpPr>
                <a:spLocks noChangeShapeType="1"/>
              </p:cNvSpPr>
              <p:nvPr/>
            </p:nvSpPr>
            <p:spPr bwMode="auto">
              <a:xfrm>
                <a:off x="2483768" y="3058418"/>
                <a:ext cx="0" cy="5643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Text Box 360"/>
              <p:cNvSpPr txBox="1">
                <a:spLocks noChangeArrowheads="1"/>
              </p:cNvSpPr>
              <p:nvPr/>
            </p:nvSpPr>
            <p:spPr bwMode="auto">
              <a:xfrm>
                <a:off x="2028538" y="3361154"/>
                <a:ext cx="36036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2" name="Line 361"/>
              <p:cNvSpPr>
                <a:spLocks noChangeShapeType="1"/>
              </p:cNvSpPr>
              <p:nvPr/>
            </p:nvSpPr>
            <p:spPr bwMode="auto">
              <a:xfrm>
                <a:off x="2339752" y="3500536"/>
                <a:ext cx="145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Line 362"/>
              <p:cNvSpPr>
                <a:spLocks noChangeShapeType="1"/>
              </p:cNvSpPr>
              <p:nvPr/>
            </p:nvSpPr>
            <p:spPr bwMode="auto">
              <a:xfrm flipH="1">
                <a:off x="1835695" y="3500536"/>
                <a:ext cx="180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363"/>
              <p:cNvSpPr>
                <a:spLocks noChangeShapeType="1"/>
              </p:cNvSpPr>
              <p:nvPr/>
            </p:nvSpPr>
            <p:spPr bwMode="auto">
              <a:xfrm>
                <a:off x="2771800" y="3356074"/>
                <a:ext cx="0" cy="1871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364"/>
              <p:cNvSpPr>
                <a:spLocks noChangeShapeType="1"/>
              </p:cNvSpPr>
              <p:nvPr/>
            </p:nvSpPr>
            <p:spPr bwMode="auto">
              <a:xfrm>
                <a:off x="3419872" y="3058418"/>
                <a:ext cx="818" cy="5135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365"/>
              <p:cNvSpPr>
                <a:spLocks noChangeShapeType="1"/>
              </p:cNvSpPr>
              <p:nvPr/>
            </p:nvSpPr>
            <p:spPr bwMode="auto">
              <a:xfrm flipH="1">
                <a:off x="2771800" y="3500536"/>
                <a:ext cx="1809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Text Box 373"/>
              <p:cNvSpPr txBox="1">
                <a:spLocks noChangeArrowheads="1"/>
              </p:cNvSpPr>
              <p:nvPr/>
            </p:nvSpPr>
            <p:spPr bwMode="auto">
              <a:xfrm>
                <a:off x="2931056" y="3396362"/>
                <a:ext cx="360362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8" name="Line 374"/>
              <p:cNvSpPr>
                <a:spLocks noChangeShapeType="1"/>
              </p:cNvSpPr>
              <p:nvPr/>
            </p:nvSpPr>
            <p:spPr bwMode="auto">
              <a:xfrm>
                <a:off x="3275856" y="3500536"/>
                <a:ext cx="1444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375"/>
              <p:cNvSpPr>
                <a:spLocks noChangeShapeType="1"/>
              </p:cNvSpPr>
              <p:nvPr/>
            </p:nvSpPr>
            <p:spPr bwMode="auto">
              <a:xfrm flipH="1">
                <a:off x="3851920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Text Box 382"/>
              <p:cNvSpPr txBox="1">
                <a:spLocks noChangeArrowheads="1"/>
              </p:cNvSpPr>
              <p:nvPr/>
            </p:nvSpPr>
            <p:spPr bwMode="auto">
              <a:xfrm>
                <a:off x="2101116" y="3952106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RCL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71" name="Line 383"/>
              <p:cNvSpPr>
                <a:spLocks noChangeShapeType="1"/>
              </p:cNvSpPr>
              <p:nvPr/>
            </p:nvSpPr>
            <p:spPr bwMode="auto">
              <a:xfrm>
                <a:off x="2483768" y="4075361"/>
                <a:ext cx="286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384"/>
              <p:cNvSpPr>
                <a:spLocks noChangeShapeType="1"/>
              </p:cNvSpPr>
              <p:nvPr/>
            </p:nvSpPr>
            <p:spPr bwMode="auto">
              <a:xfrm flipH="1" flipV="1">
                <a:off x="1835646" y="4075361"/>
                <a:ext cx="257075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4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6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77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8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107586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477"/>
              <p:cNvSpPr>
                <a:spLocks noChangeShapeType="1"/>
              </p:cNvSpPr>
              <p:nvPr/>
            </p:nvSpPr>
            <p:spPr bwMode="auto">
              <a:xfrm flipV="1">
                <a:off x="2412901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478"/>
              <p:cNvSpPr>
                <a:spLocks noChangeShapeType="1"/>
              </p:cNvSpPr>
              <p:nvPr/>
            </p:nvSpPr>
            <p:spPr bwMode="auto">
              <a:xfrm>
                <a:off x="3779912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479"/>
              <p:cNvSpPr>
                <a:spLocks noChangeShapeType="1"/>
              </p:cNvSpPr>
              <p:nvPr/>
            </p:nvSpPr>
            <p:spPr bwMode="auto">
              <a:xfrm>
                <a:off x="3995936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480"/>
              <p:cNvSpPr>
                <a:spLocks noChangeShapeType="1"/>
              </p:cNvSpPr>
              <p:nvPr/>
            </p:nvSpPr>
            <p:spPr bwMode="auto">
              <a:xfrm>
                <a:off x="4211960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482"/>
              <p:cNvSpPr>
                <a:spLocks noChangeShapeType="1"/>
              </p:cNvSpPr>
              <p:nvPr/>
            </p:nvSpPr>
            <p:spPr bwMode="auto">
              <a:xfrm flipV="1">
                <a:off x="3925069" y="4651919"/>
                <a:ext cx="899043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483"/>
              <p:cNvSpPr>
                <a:spLocks noChangeShapeType="1"/>
              </p:cNvSpPr>
              <p:nvPr/>
            </p:nvSpPr>
            <p:spPr bwMode="auto">
              <a:xfrm>
                <a:off x="4427984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Line 358"/>
              <p:cNvSpPr>
                <a:spLocks noChangeShapeType="1"/>
              </p:cNvSpPr>
              <p:nvPr/>
            </p:nvSpPr>
            <p:spPr bwMode="auto">
              <a:xfrm>
                <a:off x="1835695" y="2563193"/>
                <a:ext cx="1" cy="2738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477"/>
              <p:cNvSpPr>
                <a:spLocks noChangeShapeType="1"/>
              </p:cNvSpPr>
              <p:nvPr/>
            </p:nvSpPr>
            <p:spPr bwMode="auto">
              <a:xfrm flipV="1">
                <a:off x="2195736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477"/>
              <p:cNvSpPr>
                <a:spLocks noChangeShapeType="1"/>
              </p:cNvSpPr>
              <p:nvPr/>
            </p:nvSpPr>
            <p:spPr bwMode="auto">
              <a:xfrm flipV="1">
                <a:off x="1980853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Text Box 326"/>
              <p:cNvSpPr txBox="1">
                <a:spLocks noChangeArrowheads="1"/>
              </p:cNvSpPr>
              <p:nvPr/>
            </p:nvSpPr>
            <p:spPr bwMode="auto">
              <a:xfrm>
                <a:off x="3131840" y="3859337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CAS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98" name="Line 327"/>
              <p:cNvSpPr>
                <a:spLocks noChangeShapeType="1"/>
              </p:cNvSpPr>
              <p:nvPr/>
            </p:nvSpPr>
            <p:spPr bwMode="auto">
              <a:xfrm flipV="1">
                <a:off x="3594122" y="3980508"/>
                <a:ext cx="2577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328"/>
              <p:cNvSpPr>
                <a:spLocks noChangeShapeType="1"/>
              </p:cNvSpPr>
              <p:nvPr/>
            </p:nvSpPr>
            <p:spPr bwMode="auto">
              <a:xfrm flipH="1">
                <a:off x="2771799" y="3980508"/>
                <a:ext cx="3394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275"/>
              <p:cNvSpPr>
                <a:spLocks noChangeShapeType="1"/>
              </p:cNvSpPr>
              <p:nvPr/>
            </p:nvSpPr>
            <p:spPr bwMode="auto">
              <a:xfrm flipV="1">
                <a:off x="4501059" y="3788531"/>
                <a:ext cx="32305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Line 275"/>
              <p:cNvSpPr>
                <a:spLocks noChangeShapeType="1"/>
              </p:cNvSpPr>
              <p:nvPr/>
            </p:nvSpPr>
            <p:spPr bwMode="auto">
              <a:xfrm flipV="1">
                <a:off x="3925069" y="3499297"/>
                <a:ext cx="430907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Line 318"/>
              <p:cNvSpPr>
                <a:spLocks noChangeShapeType="1"/>
              </p:cNvSpPr>
              <p:nvPr/>
            </p:nvSpPr>
            <p:spPr bwMode="auto">
              <a:xfrm>
                <a:off x="4355976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5011465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10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11" name="Text Box 292"/>
              <p:cNvSpPr txBox="1">
                <a:spLocks noChangeArrowheads="1"/>
              </p:cNvSpPr>
              <p:nvPr/>
            </p:nvSpPr>
            <p:spPr bwMode="auto">
              <a:xfrm>
                <a:off x="3067003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12" name="Line 293"/>
              <p:cNvSpPr>
                <a:spLocks noChangeShapeType="1"/>
              </p:cNvSpPr>
              <p:nvPr/>
            </p:nvSpPr>
            <p:spPr bwMode="auto">
              <a:xfrm flipV="1">
                <a:off x="3491880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294"/>
              <p:cNvSpPr>
                <a:spLocks noChangeShapeType="1"/>
              </p:cNvSpPr>
              <p:nvPr/>
            </p:nvSpPr>
            <p:spPr bwMode="auto">
              <a:xfrm flipH="1">
                <a:off x="1835697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3" name="AutoShape 7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6511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" name="AutoShape 75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9512" y="5332129"/>
            <a:ext cx="8712968" cy="1015663"/>
            <a:chOff x="179512" y="5332129"/>
            <a:chExt cx="8712968" cy="1015663"/>
          </a:xfrm>
        </p:grpSpPr>
        <p:sp>
          <p:nvSpPr>
            <p:cNvPr id="221" name="Text Box 371"/>
            <p:cNvSpPr txBox="1">
              <a:spLocks noChangeArrowheads="1"/>
            </p:cNvSpPr>
            <p:nvPr/>
          </p:nvSpPr>
          <p:spPr bwMode="auto">
            <a:xfrm>
              <a:off x="179512" y="5332129"/>
              <a:ext cx="871296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在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r>
                <a:rPr lang="en-US" altLang="zh-CN" b="1" u="none" dirty="0" smtClean="0">
                  <a:latin typeface="宋体" pitchFamily="2" charset="-122"/>
                </a:rPr>
                <a:t>   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RCL</a:t>
              </a:r>
              <a:r>
                <a:rPr lang="zh-CN" altLang="en-US" sz="2000" b="1" u="none" dirty="0" smtClean="0">
                  <a:latin typeface="宋体" pitchFamily="2" charset="-122"/>
                </a:rPr>
                <a:t>≥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8000" dirty="0" err="1" smtClean="0">
                  <a:latin typeface="宋体" pitchFamily="2" charset="-122"/>
                </a:rPr>
                <a:t>AH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CAS</a:t>
              </a:r>
              <a:r>
                <a:rPr lang="zh-CN" altLang="en-US" sz="2000" b="1" u="none" baseline="-16000" dirty="0" smtClean="0">
                  <a:latin typeface="宋体" pitchFamily="2" charset="-122"/>
                </a:rPr>
                <a:t>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8000" dirty="0" err="1" smtClean="0">
                  <a:latin typeface="宋体" pitchFamily="2" charset="-122"/>
                </a:rPr>
                <a:t>CAC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</a:t>
              </a:r>
              <a:r>
                <a:rPr lang="zh-CN" altLang="en-US" b="1" u="none" dirty="0" smtClean="0">
                  <a:latin typeface="宋体" pitchFamily="2" charset="-122"/>
                </a:rPr>
                <a:t>②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可在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前</a:t>
              </a:r>
              <a:r>
                <a:rPr lang="zh-CN" altLang="en-US" b="1" u="none" dirty="0" smtClean="0">
                  <a:latin typeface="宋体" pitchFamily="2" charset="-122"/>
                </a:rPr>
                <a:t>无效</a:t>
              </a:r>
              <a:r>
                <a:rPr lang="en-US" altLang="zh-CN" b="1" u="none" dirty="0" smtClean="0">
                  <a:latin typeface="宋体" pitchFamily="2" charset="-122"/>
                </a:rPr>
                <a:t>(R) </a:t>
              </a:r>
              <a:r>
                <a:rPr lang="zh-CN" altLang="en-US" b="1" u="none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可减少延迟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200" b="1" u="none" dirty="0">
                <a:latin typeface="宋体" pitchFamily="2" charset="-122"/>
              </a:endParaRPr>
            </a:p>
          </p:txBody>
        </p:sp>
        <p:sp>
          <p:nvSpPr>
            <p:cNvPr id="223" name="Line 558"/>
            <p:cNvSpPr>
              <a:spLocks noChangeShapeType="1"/>
            </p:cNvSpPr>
            <p:nvPr/>
          </p:nvSpPr>
          <p:spPr bwMode="auto">
            <a:xfrm>
              <a:off x="3718098" y="5445224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58"/>
            <p:cNvSpPr>
              <a:spLocks noChangeShapeType="1"/>
            </p:cNvSpPr>
            <p:nvPr/>
          </p:nvSpPr>
          <p:spPr bwMode="auto">
            <a:xfrm>
              <a:off x="2915816" y="5445224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58"/>
            <p:cNvSpPr>
              <a:spLocks noChangeShapeType="1"/>
            </p:cNvSpPr>
            <p:nvPr/>
          </p:nvSpPr>
          <p:spPr bwMode="auto">
            <a:xfrm>
              <a:off x="2921582" y="5924897"/>
              <a:ext cx="3085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558"/>
            <p:cNvSpPr>
              <a:spLocks noChangeShapeType="1"/>
            </p:cNvSpPr>
            <p:nvPr/>
          </p:nvSpPr>
          <p:spPr bwMode="auto">
            <a:xfrm>
              <a:off x="3852589" y="5924897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17" name="Text Box 157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写周期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教材上的图不</a:t>
            </a:r>
            <a:r>
              <a:rPr lang="zh-CN" altLang="en-US" sz="2000" b="1" u="none" dirty="0">
                <a:latin typeface="宋体" pitchFamily="2" charset="-122"/>
              </a:rPr>
              <a:t>理想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24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 Box 157"/>
          <p:cNvSpPr txBox="1">
            <a:spLocks noChangeArrowheads="1"/>
          </p:cNvSpPr>
          <p:nvPr/>
        </p:nvSpPr>
        <p:spPr bwMode="auto">
          <a:xfrm>
            <a:off x="179512" y="501317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b="1" u="none" dirty="0" smtClean="0">
                <a:latin typeface="宋体" pitchFamily="2" charset="-122"/>
              </a:rPr>
              <a:t>某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8000" dirty="0" err="1" smtClean="0">
                <a:latin typeface="宋体" pitchFamily="2" charset="-122"/>
              </a:rPr>
              <a:t>AH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0.4</a:t>
            </a:r>
            <a:r>
              <a:rPr lang="en-US" altLang="zh-CN" u="none" dirty="0" smtClean="0">
                <a:latin typeface="+mn-lt"/>
              </a:rPr>
              <a:t>μ</a:t>
            </a:r>
            <a:r>
              <a:rPr lang="en-US" altLang="zh-CN" b="1" u="none" dirty="0" smtClean="0">
                <a:latin typeface="宋体" pitchFamily="2" charset="-122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8000" dirty="0" err="1" smtClean="0">
                <a:latin typeface="宋体" pitchFamily="2" charset="-122"/>
              </a:rPr>
              <a:t>RC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5.6</a:t>
            </a:r>
            <a:r>
              <a:rPr lang="en-US" altLang="zh-CN" u="none" dirty="0" smtClean="0"/>
              <a:t>μ</a:t>
            </a:r>
            <a:r>
              <a:rPr lang="en-US" altLang="zh-CN" b="1" u="none" dirty="0" smtClean="0">
                <a:latin typeface="宋体" pitchFamily="2" charset="-122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，访问时的控制信号与</a:t>
            </a:r>
            <a:r>
              <a:rPr lang="en-US" altLang="zh-CN" b="1" u="none" dirty="0" smtClean="0">
                <a:latin typeface="宋体" pitchFamily="2" charset="-122"/>
              </a:rPr>
              <a:t>1MHz</a:t>
            </a:r>
            <a:r>
              <a:rPr lang="zh-CN" altLang="en-US" b="1" u="none" dirty="0" smtClean="0">
                <a:latin typeface="宋体" pitchFamily="2" charset="-122"/>
              </a:rPr>
              <a:t>的时钟脉冲</a:t>
            </a:r>
            <a:r>
              <a:rPr lang="zh-CN" altLang="en-US" b="1" dirty="0" smtClean="0">
                <a:latin typeface="宋体" pitchFamily="2" charset="-122"/>
              </a:rPr>
              <a:t>同步</a:t>
            </a:r>
            <a:r>
              <a:rPr lang="zh-CN" altLang="en-US" b="1" u="none" dirty="0" smtClean="0">
                <a:latin typeface="宋体" pitchFamily="2" charset="-122"/>
              </a:rPr>
              <a:t>，访问间隔</a:t>
            </a:r>
            <a:r>
              <a:rPr lang="zh-CN" altLang="en-US" b="1" dirty="0" smtClean="0">
                <a:latin typeface="宋体" pitchFamily="2" charset="-122"/>
              </a:rPr>
              <a:t>至少</a:t>
            </a:r>
            <a:r>
              <a:rPr lang="zh-CN" altLang="en-US" b="1" u="none" dirty="0" smtClean="0">
                <a:latin typeface="宋体" pitchFamily="2" charset="-122"/>
              </a:rPr>
              <a:t>为多少？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16000" y="908720"/>
            <a:ext cx="6740376" cy="2599223"/>
            <a:chOff x="1216000" y="1700808"/>
            <a:chExt cx="6740376" cy="2599223"/>
          </a:xfrm>
        </p:grpSpPr>
        <p:sp>
          <p:nvSpPr>
            <p:cNvPr id="73" name="Text Box 372"/>
            <p:cNvSpPr txBox="1">
              <a:spLocks noChangeArrowheads="1"/>
            </p:cNvSpPr>
            <p:nvPr/>
          </p:nvSpPr>
          <p:spPr bwMode="auto">
            <a:xfrm>
              <a:off x="5436097" y="2221350"/>
              <a:ext cx="2520279" cy="128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 smtClean="0">
                  <a:latin typeface="宋体" pitchFamily="2" charset="-122"/>
                </a:rPr>
                <a:t>WC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读周期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两次间隔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DW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数据写入时间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DH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latin typeface="宋体" pitchFamily="2" charset="-122"/>
                </a:rPr>
                <a:t>保持</a:t>
              </a:r>
              <a:r>
                <a:rPr lang="zh-CN" altLang="en-US" sz="1800" b="1" u="none" dirty="0" smtClean="0">
                  <a:latin typeface="宋体" pitchFamily="2" charset="-122"/>
                </a:rPr>
                <a:t>时间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其它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同读周期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16000" y="1700808"/>
              <a:ext cx="4004072" cy="2599223"/>
              <a:chOff x="1216000" y="1700808"/>
              <a:chExt cx="4004072" cy="2599223"/>
            </a:xfrm>
          </p:grpSpPr>
          <p:sp>
            <p:nvSpPr>
              <p:cNvPr id="4" name="Line 267"/>
              <p:cNvSpPr>
                <a:spLocks noChangeShapeType="1"/>
              </p:cNvSpPr>
              <p:nvPr/>
            </p:nvSpPr>
            <p:spPr bwMode="auto">
              <a:xfrm>
                <a:off x="1908845" y="206597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268"/>
              <p:cNvSpPr>
                <a:spLocks noChangeShapeType="1"/>
              </p:cNvSpPr>
              <p:nvPr/>
            </p:nvSpPr>
            <p:spPr bwMode="auto">
              <a:xfrm>
                <a:off x="1908845" y="235489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269"/>
              <p:cNvSpPr>
                <a:spLocks noChangeShapeType="1"/>
              </p:cNvSpPr>
              <p:nvPr/>
            </p:nvSpPr>
            <p:spPr bwMode="auto">
              <a:xfrm>
                <a:off x="2194595" y="2068351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270"/>
              <p:cNvSpPr>
                <a:spLocks noChangeShapeType="1"/>
              </p:cNvSpPr>
              <p:nvPr/>
            </p:nvSpPr>
            <p:spPr bwMode="auto">
              <a:xfrm flipV="1">
                <a:off x="2196827" y="2354102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271"/>
              <p:cNvSpPr>
                <a:spLocks noChangeShapeType="1"/>
              </p:cNvSpPr>
              <p:nvPr/>
            </p:nvSpPr>
            <p:spPr bwMode="auto">
              <a:xfrm flipV="1">
                <a:off x="1835696" y="2498218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272"/>
              <p:cNvSpPr>
                <a:spLocks noChangeShapeType="1"/>
              </p:cNvSpPr>
              <p:nvPr/>
            </p:nvSpPr>
            <p:spPr bwMode="auto">
              <a:xfrm flipV="1">
                <a:off x="1836465" y="4153957"/>
                <a:ext cx="1224383" cy="1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273"/>
              <p:cNvSpPr>
                <a:spLocks noChangeShapeType="1"/>
              </p:cNvSpPr>
              <p:nvPr/>
            </p:nvSpPr>
            <p:spPr bwMode="auto">
              <a:xfrm flipV="1">
                <a:off x="2412728" y="2786153"/>
                <a:ext cx="1874030" cy="9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74"/>
              <p:cNvSpPr>
                <a:spLocks noChangeShapeType="1"/>
              </p:cNvSpPr>
              <p:nvPr/>
            </p:nvSpPr>
            <p:spPr bwMode="auto">
              <a:xfrm flipV="1">
                <a:off x="4283968" y="249821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275"/>
              <p:cNvSpPr>
                <a:spLocks noChangeShapeType="1"/>
              </p:cNvSpPr>
              <p:nvPr/>
            </p:nvSpPr>
            <p:spPr bwMode="auto">
              <a:xfrm flipV="1">
                <a:off x="4427984" y="2499806"/>
                <a:ext cx="50519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76"/>
              <p:cNvSpPr>
                <a:spLocks noChangeShapeType="1"/>
              </p:cNvSpPr>
              <p:nvPr/>
            </p:nvSpPr>
            <p:spPr bwMode="auto">
              <a:xfrm>
                <a:off x="3207468" y="4011106"/>
                <a:ext cx="1365673" cy="1287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77"/>
              <p:cNvSpPr>
                <a:spLocks noChangeShapeType="1"/>
              </p:cNvSpPr>
              <p:nvPr/>
            </p:nvSpPr>
            <p:spPr bwMode="auto">
              <a:xfrm>
                <a:off x="3207470" y="4300029"/>
                <a:ext cx="1364530" cy="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78"/>
              <p:cNvSpPr>
                <a:spLocks noChangeShapeType="1"/>
              </p:cNvSpPr>
              <p:nvPr/>
            </p:nvSpPr>
            <p:spPr bwMode="auto">
              <a:xfrm>
                <a:off x="3059832" y="4157156"/>
                <a:ext cx="147637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79"/>
              <p:cNvSpPr>
                <a:spLocks noChangeShapeType="1"/>
              </p:cNvSpPr>
              <p:nvPr/>
            </p:nvSpPr>
            <p:spPr bwMode="auto">
              <a:xfrm flipV="1">
                <a:off x="3059832" y="4012693"/>
                <a:ext cx="147637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80"/>
              <p:cNvSpPr>
                <a:spLocks noChangeShapeType="1"/>
              </p:cNvSpPr>
              <p:nvPr/>
            </p:nvSpPr>
            <p:spPr bwMode="auto">
              <a:xfrm>
                <a:off x="4573141" y="4010288"/>
                <a:ext cx="142875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81"/>
              <p:cNvSpPr>
                <a:spLocks noChangeShapeType="1"/>
              </p:cNvSpPr>
              <p:nvPr/>
            </p:nvSpPr>
            <p:spPr bwMode="auto">
              <a:xfrm flipV="1">
                <a:off x="4573141" y="4154751"/>
                <a:ext cx="142875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85"/>
              <p:cNvSpPr>
                <a:spLocks noChangeShapeType="1"/>
              </p:cNvSpPr>
              <p:nvPr/>
            </p:nvSpPr>
            <p:spPr bwMode="auto">
              <a:xfrm flipV="1">
                <a:off x="4067945" y="2353410"/>
                <a:ext cx="667172" cy="69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86"/>
              <p:cNvSpPr>
                <a:spLocks noChangeShapeType="1"/>
              </p:cNvSpPr>
              <p:nvPr/>
            </p:nvSpPr>
            <p:spPr bwMode="auto">
              <a:xfrm>
                <a:off x="4713733" y="4153163"/>
                <a:ext cx="290315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87"/>
              <p:cNvSpPr>
                <a:spLocks noChangeShapeType="1"/>
              </p:cNvSpPr>
              <p:nvPr/>
            </p:nvSpPr>
            <p:spPr bwMode="auto">
              <a:xfrm>
                <a:off x="5002906" y="1772816"/>
                <a:ext cx="1142" cy="13688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00"/>
              <p:cNvSpPr>
                <a:spLocks noChangeShapeType="1"/>
              </p:cNvSpPr>
              <p:nvPr/>
            </p:nvSpPr>
            <p:spPr bwMode="auto">
              <a:xfrm flipV="1">
                <a:off x="1836466" y="3650248"/>
                <a:ext cx="309671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18"/>
              <p:cNvSpPr>
                <a:spLocks noChangeShapeType="1"/>
              </p:cNvSpPr>
              <p:nvPr/>
            </p:nvSpPr>
            <p:spPr bwMode="auto">
              <a:xfrm>
                <a:off x="2269852" y="249980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322"/>
              <p:cNvSpPr txBox="1">
                <a:spLocks noChangeArrowheads="1"/>
              </p:cNvSpPr>
              <p:nvPr/>
            </p:nvSpPr>
            <p:spPr bwMode="auto">
              <a:xfrm>
                <a:off x="3707135" y="4023982"/>
                <a:ext cx="504825" cy="271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输入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47" name="Text Box 326"/>
              <p:cNvSpPr txBox="1">
                <a:spLocks noChangeArrowheads="1"/>
              </p:cNvSpPr>
              <p:nvPr/>
            </p:nvSpPr>
            <p:spPr bwMode="auto">
              <a:xfrm>
                <a:off x="4356224" y="3722181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8" name="Line 327"/>
              <p:cNvSpPr>
                <a:spLocks noChangeShapeType="1"/>
              </p:cNvSpPr>
              <p:nvPr/>
            </p:nvSpPr>
            <p:spPr bwMode="auto">
              <a:xfrm flipV="1">
                <a:off x="4098178" y="3866643"/>
                <a:ext cx="257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28"/>
              <p:cNvSpPr>
                <a:spLocks noChangeShapeType="1"/>
              </p:cNvSpPr>
              <p:nvPr/>
            </p:nvSpPr>
            <p:spPr bwMode="auto">
              <a:xfrm flipH="1" flipV="1">
                <a:off x="3275285" y="3866643"/>
                <a:ext cx="324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338"/>
              <p:cNvSpPr>
                <a:spLocks noChangeShapeType="1"/>
              </p:cNvSpPr>
              <p:nvPr/>
            </p:nvSpPr>
            <p:spPr bwMode="auto">
              <a:xfrm flipV="1">
                <a:off x="3131841" y="2065175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339"/>
              <p:cNvSpPr>
                <a:spLocks noChangeShapeType="1"/>
              </p:cNvSpPr>
              <p:nvPr/>
            </p:nvSpPr>
            <p:spPr bwMode="auto">
              <a:xfrm>
                <a:off x="3131840" y="2354894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Text Box 344"/>
              <p:cNvSpPr txBox="1">
                <a:spLocks noChangeArrowheads="1"/>
              </p:cNvSpPr>
              <p:nvPr/>
            </p:nvSpPr>
            <p:spPr bwMode="auto">
              <a:xfrm>
                <a:off x="2195736" y="2065176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59" name="Text Box 345"/>
              <p:cNvSpPr txBox="1">
                <a:spLocks noChangeArrowheads="1"/>
              </p:cNvSpPr>
              <p:nvPr/>
            </p:nvSpPr>
            <p:spPr bwMode="auto">
              <a:xfrm>
                <a:off x="3131840" y="2057241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60" name="Line 349"/>
              <p:cNvSpPr>
                <a:spLocks noChangeShapeType="1"/>
              </p:cNvSpPr>
              <p:nvPr/>
            </p:nvSpPr>
            <p:spPr bwMode="auto">
              <a:xfrm flipV="1">
                <a:off x="1834877" y="2924462"/>
                <a:ext cx="1372593" cy="397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350"/>
              <p:cNvSpPr>
                <a:spLocks noChangeShapeType="1"/>
              </p:cNvSpPr>
              <p:nvPr/>
            </p:nvSpPr>
            <p:spPr bwMode="auto">
              <a:xfrm flipV="1">
                <a:off x="3346723" y="3218943"/>
                <a:ext cx="940035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351"/>
              <p:cNvSpPr>
                <a:spLocks noChangeShapeType="1"/>
              </p:cNvSpPr>
              <p:nvPr/>
            </p:nvSpPr>
            <p:spPr bwMode="auto">
              <a:xfrm flipV="1">
                <a:off x="4283968" y="2928431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352"/>
              <p:cNvSpPr>
                <a:spLocks noChangeShapeType="1"/>
              </p:cNvSpPr>
              <p:nvPr/>
            </p:nvSpPr>
            <p:spPr bwMode="auto">
              <a:xfrm flipV="1">
                <a:off x="4427984" y="2930018"/>
                <a:ext cx="79208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356"/>
              <p:cNvSpPr>
                <a:spLocks noChangeShapeType="1"/>
              </p:cNvSpPr>
              <p:nvPr/>
            </p:nvSpPr>
            <p:spPr bwMode="auto">
              <a:xfrm>
                <a:off x="3203848" y="2928431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358"/>
              <p:cNvSpPr>
                <a:spLocks noChangeShapeType="1"/>
              </p:cNvSpPr>
              <p:nvPr/>
            </p:nvSpPr>
            <p:spPr bwMode="auto">
              <a:xfrm>
                <a:off x="2341663" y="1772816"/>
                <a:ext cx="0" cy="2477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363"/>
              <p:cNvSpPr>
                <a:spLocks noChangeShapeType="1"/>
              </p:cNvSpPr>
              <p:nvPr/>
            </p:nvSpPr>
            <p:spPr bwMode="auto">
              <a:xfrm flipH="1">
                <a:off x="3275856" y="2858160"/>
                <a:ext cx="2574" cy="11545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375"/>
              <p:cNvSpPr>
                <a:spLocks noChangeShapeType="1"/>
              </p:cNvSpPr>
              <p:nvPr/>
            </p:nvSpPr>
            <p:spPr bwMode="auto">
              <a:xfrm>
                <a:off x="4355976" y="2354998"/>
                <a:ext cx="818" cy="16689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Text Box 404"/>
              <p:cNvSpPr txBox="1">
                <a:spLocks noChangeArrowheads="1"/>
              </p:cNvSpPr>
              <p:nvPr/>
            </p:nvSpPr>
            <p:spPr bwMode="auto">
              <a:xfrm>
                <a:off x="1331640" y="2499806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1" name="Line 405"/>
              <p:cNvSpPr>
                <a:spLocks noChangeShapeType="1"/>
              </p:cNvSpPr>
              <p:nvPr/>
            </p:nvSpPr>
            <p:spPr bwMode="auto">
              <a:xfrm>
                <a:off x="1392466" y="2539648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436"/>
              <p:cNvSpPr txBox="1">
                <a:spLocks noChangeArrowheads="1"/>
              </p:cNvSpPr>
              <p:nvPr/>
            </p:nvSpPr>
            <p:spPr bwMode="auto">
              <a:xfrm>
                <a:off x="1475086" y="3372931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9" name="Line 437"/>
              <p:cNvSpPr>
                <a:spLocks noChangeShapeType="1"/>
              </p:cNvSpPr>
              <p:nvPr/>
            </p:nvSpPr>
            <p:spPr bwMode="auto">
              <a:xfrm flipV="1">
                <a:off x="1506772" y="3411984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06" name="Text Box 439"/>
              <p:cNvSpPr txBox="1">
                <a:spLocks noChangeArrowheads="1"/>
              </p:cNvSpPr>
              <p:nvPr/>
            </p:nvSpPr>
            <p:spPr bwMode="auto">
              <a:xfrm>
                <a:off x="1331640" y="2918906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7" name="Line 440"/>
              <p:cNvSpPr>
                <a:spLocks noChangeShapeType="1"/>
              </p:cNvSpPr>
              <p:nvPr/>
            </p:nvSpPr>
            <p:spPr bwMode="auto">
              <a:xfrm>
                <a:off x="1383328" y="2957324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476"/>
              <p:cNvSpPr>
                <a:spLocks noChangeShapeType="1"/>
              </p:cNvSpPr>
              <p:nvPr/>
            </p:nvSpPr>
            <p:spPr bwMode="auto">
              <a:xfrm>
                <a:off x="1834876" y="3361324"/>
                <a:ext cx="932663" cy="89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482"/>
              <p:cNvSpPr>
                <a:spLocks noChangeShapeType="1"/>
              </p:cNvSpPr>
              <p:nvPr/>
            </p:nvSpPr>
            <p:spPr bwMode="auto">
              <a:xfrm flipV="1">
                <a:off x="4428307" y="3361323"/>
                <a:ext cx="504875" cy="89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699"/>
              <p:cNvSpPr>
                <a:spLocks noChangeShapeType="1"/>
              </p:cNvSpPr>
              <p:nvPr/>
            </p:nvSpPr>
            <p:spPr bwMode="auto">
              <a:xfrm flipV="1">
                <a:off x="2051720" y="206835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700"/>
              <p:cNvSpPr>
                <a:spLocks noChangeShapeType="1"/>
              </p:cNvSpPr>
              <p:nvPr/>
            </p:nvSpPr>
            <p:spPr bwMode="auto">
              <a:xfrm>
                <a:off x="2051720" y="206517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699"/>
              <p:cNvSpPr>
                <a:spLocks noChangeShapeType="1"/>
              </p:cNvSpPr>
              <p:nvPr/>
            </p:nvSpPr>
            <p:spPr bwMode="auto">
              <a:xfrm flipV="1">
                <a:off x="2989411" y="2069247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700"/>
              <p:cNvSpPr>
                <a:spLocks noChangeShapeType="1"/>
              </p:cNvSpPr>
              <p:nvPr/>
            </p:nvSpPr>
            <p:spPr bwMode="auto">
              <a:xfrm>
                <a:off x="2987824" y="2066072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699"/>
              <p:cNvSpPr>
                <a:spLocks noChangeShapeType="1"/>
              </p:cNvSpPr>
              <p:nvPr/>
            </p:nvSpPr>
            <p:spPr bwMode="auto">
              <a:xfrm flipV="1">
                <a:off x="3923928" y="206835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700"/>
              <p:cNvSpPr>
                <a:spLocks noChangeShapeType="1"/>
              </p:cNvSpPr>
              <p:nvPr/>
            </p:nvSpPr>
            <p:spPr bwMode="auto">
              <a:xfrm>
                <a:off x="3923928" y="206517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477"/>
              <p:cNvSpPr>
                <a:spLocks noChangeShapeType="1"/>
              </p:cNvSpPr>
              <p:nvPr/>
            </p:nvSpPr>
            <p:spPr bwMode="auto">
              <a:xfrm flipH="1" flipV="1">
                <a:off x="2770659" y="3362216"/>
                <a:ext cx="145157" cy="28922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477"/>
              <p:cNvSpPr>
                <a:spLocks noChangeShapeType="1"/>
              </p:cNvSpPr>
              <p:nvPr/>
            </p:nvSpPr>
            <p:spPr bwMode="auto">
              <a:xfrm flipH="1" flipV="1">
                <a:off x="2555206" y="3363404"/>
                <a:ext cx="144586" cy="28803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699"/>
              <p:cNvSpPr>
                <a:spLocks noChangeShapeType="1"/>
              </p:cNvSpPr>
              <p:nvPr/>
            </p:nvSpPr>
            <p:spPr bwMode="auto">
              <a:xfrm flipV="1">
                <a:off x="4735117" y="2069247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700"/>
              <p:cNvSpPr>
                <a:spLocks noChangeShapeType="1"/>
              </p:cNvSpPr>
              <p:nvPr/>
            </p:nvSpPr>
            <p:spPr bwMode="auto">
              <a:xfrm>
                <a:off x="4735117" y="2066072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285"/>
              <p:cNvSpPr>
                <a:spLocks noChangeShapeType="1"/>
              </p:cNvSpPr>
              <p:nvPr/>
            </p:nvSpPr>
            <p:spPr bwMode="auto">
              <a:xfrm flipV="1">
                <a:off x="4877992" y="2353410"/>
                <a:ext cx="342080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285"/>
              <p:cNvSpPr>
                <a:spLocks noChangeShapeType="1"/>
              </p:cNvSpPr>
              <p:nvPr/>
            </p:nvSpPr>
            <p:spPr bwMode="auto">
              <a:xfrm>
                <a:off x="4067944" y="2066073"/>
                <a:ext cx="701508" cy="158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Line 285"/>
              <p:cNvSpPr>
                <a:spLocks noChangeShapeType="1"/>
              </p:cNvSpPr>
              <p:nvPr/>
            </p:nvSpPr>
            <p:spPr bwMode="auto">
              <a:xfrm flipV="1">
                <a:off x="4877991" y="2057241"/>
                <a:ext cx="342081" cy="883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318"/>
              <p:cNvSpPr>
                <a:spLocks noChangeShapeType="1"/>
              </p:cNvSpPr>
              <p:nvPr/>
            </p:nvSpPr>
            <p:spPr bwMode="auto">
              <a:xfrm>
                <a:off x="4932039" y="249812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275"/>
              <p:cNvSpPr>
                <a:spLocks noChangeShapeType="1"/>
              </p:cNvSpPr>
              <p:nvPr/>
            </p:nvSpPr>
            <p:spPr bwMode="auto">
              <a:xfrm>
                <a:off x="5073774" y="2786152"/>
                <a:ext cx="146298" cy="99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Text Box 691"/>
              <p:cNvSpPr txBox="1">
                <a:spLocks noChangeArrowheads="1"/>
              </p:cNvSpPr>
              <p:nvPr/>
            </p:nvSpPr>
            <p:spPr bwMode="auto">
              <a:xfrm>
                <a:off x="1216000" y="4010288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04" name="Text Box 691"/>
              <p:cNvSpPr txBox="1">
                <a:spLocks noChangeArrowheads="1"/>
              </p:cNvSpPr>
              <p:nvPr/>
            </p:nvSpPr>
            <p:spPr bwMode="auto">
              <a:xfrm>
                <a:off x="1216000" y="2066072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11" name="Text Box 292"/>
              <p:cNvSpPr txBox="1">
                <a:spLocks noChangeArrowheads="1"/>
              </p:cNvSpPr>
              <p:nvPr/>
            </p:nvSpPr>
            <p:spPr bwMode="auto">
              <a:xfrm>
                <a:off x="3571057" y="1700808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12" name="Line 293"/>
              <p:cNvSpPr>
                <a:spLocks noChangeShapeType="1"/>
              </p:cNvSpPr>
              <p:nvPr/>
            </p:nvSpPr>
            <p:spPr bwMode="auto">
              <a:xfrm flipV="1">
                <a:off x="4067225" y="1844824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294"/>
              <p:cNvSpPr>
                <a:spLocks noChangeShapeType="1"/>
              </p:cNvSpPr>
              <p:nvPr/>
            </p:nvSpPr>
            <p:spPr bwMode="auto">
              <a:xfrm flipH="1">
                <a:off x="2339752" y="1844824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477"/>
              <p:cNvSpPr>
                <a:spLocks noChangeShapeType="1"/>
              </p:cNvSpPr>
              <p:nvPr/>
            </p:nvSpPr>
            <p:spPr bwMode="auto">
              <a:xfrm flipH="1" flipV="1">
                <a:off x="2339182" y="3362216"/>
                <a:ext cx="144586" cy="28803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351"/>
              <p:cNvSpPr>
                <a:spLocks noChangeShapeType="1"/>
              </p:cNvSpPr>
              <p:nvPr/>
            </p:nvSpPr>
            <p:spPr bwMode="auto">
              <a:xfrm flipV="1">
                <a:off x="4283968" y="3361323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Line 351"/>
              <p:cNvSpPr>
                <a:spLocks noChangeShapeType="1"/>
              </p:cNvSpPr>
              <p:nvPr/>
            </p:nvSpPr>
            <p:spPr bwMode="auto">
              <a:xfrm flipV="1">
                <a:off x="4501133" y="336221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Line 351"/>
              <p:cNvSpPr>
                <a:spLocks noChangeShapeType="1"/>
              </p:cNvSpPr>
              <p:nvPr/>
            </p:nvSpPr>
            <p:spPr bwMode="auto">
              <a:xfrm flipV="1">
                <a:off x="4717157" y="336221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Text Box 326"/>
              <p:cNvSpPr txBox="1">
                <a:spLocks noChangeArrowheads="1"/>
              </p:cNvSpPr>
              <p:nvPr/>
            </p:nvSpPr>
            <p:spPr bwMode="auto">
              <a:xfrm>
                <a:off x="3635896" y="3737793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87" name="Line 375"/>
              <p:cNvSpPr>
                <a:spLocks noChangeShapeType="1"/>
              </p:cNvSpPr>
              <p:nvPr/>
            </p:nvSpPr>
            <p:spPr bwMode="auto">
              <a:xfrm>
                <a:off x="4714875" y="3722180"/>
                <a:ext cx="1141" cy="5709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8" name="AutoShape 75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79512" y="3637473"/>
            <a:ext cx="8640960" cy="1438855"/>
            <a:chOff x="179512" y="3637473"/>
            <a:chExt cx="8640960" cy="1438855"/>
          </a:xfrm>
        </p:grpSpPr>
        <p:sp>
          <p:nvSpPr>
            <p:cNvPr id="90" name="Text Box 371"/>
            <p:cNvSpPr txBox="1">
              <a:spLocks noChangeArrowheads="1"/>
            </p:cNvSpPr>
            <p:nvPr/>
          </p:nvSpPr>
          <p:spPr bwMode="auto">
            <a:xfrm>
              <a:off x="179512" y="3637473"/>
              <a:ext cx="8640960" cy="1438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在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r>
                <a:rPr lang="en-US" altLang="zh-CN" b="1" u="none" dirty="0" smtClean="0">
                  <a:latin typeface="宋体" pitchFamily="2" charset="-122"/>
                </a:rPr>
                <a:t> 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间隔＞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8000" dirty="0" err="1" smtClean="0">
                  <a:latin typeface="宋体" pitchFamily="2" charset="-122"/>
                </a:rPr>
                <a:t>AH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</a:t>
              </a:r>
              <a:r>
                <a:rPr lang="zh-CN" altLang="en-US" b="1" u="none" dirty="0" smtClean="0">
                  <a:latin typeface="宋体" pitchFamily="2" charset="-122"/>
                </a:rPr>
                <a:t>②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在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前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r>
                <a:rPr lang="en-US" altLang="zh-CN" b="1" u="none" dirty="0" smtClean="0">
                  <a:latin typeface="宋体" pitchFamily="2" charset="-122"/>
                </a:rPr>
                <a:t>(W) </a:t>
              </a:r>
              <a:r>
                <a:rPr lang="zh-CN" altLang="en-US" b="1" u="none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可减少延迟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latin typeface="宋体" pitchFamily="2" charset="-122"/>
                </a:rPr>
                <a:t>               </a:t>
              </a:r>
              <a:r>
                <a:rPr lang="zh-CN" altLang="en-US" sz="2200" b="1" u="none" dirty="0" smtClean="0">
                  <a:latin typeface="宋体" pitchFamily="2" charset="-122"/>
                </a:rPr>
                <a:t>③数据保持到</a:t>
              </a:r>
              <a:r>
                <a:rPr lang="en-US" altLang="zh-CN" sz="2200" b="1" u="none" dirty="0" smtClean="0">
                  <a:latin typeface="宋体" pitchFamily="2" charset="-122"/>
                </a:rPr>
                <a:t>WE</a:t>
              </a:r>
              <a:r>
                <a:rPr lang="zh-CN" altLang="en-US" sz="2200" b="1" u="none" dirty="0" smtClean="0">
                  <a:latin typeface="宋体" pitchFamily="2" charset="-122"/>
                </a:rPr>
                <a:t>无效后  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en-US" altLang="zh-CN" sz="22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200" b="1" u="none" baseline="-16000" dirty="0" err="1" smtClean="0">
                  <a:latin typeface="宋体" pitchFamily="2" charset="-122"/>
                </a:rPr>
                <a:t>DW</a:t>
              </a:r>
              <a:r>
                <a:rPr lang="en-US" altLang="zh-CN" sz="2200" b="1" u="none" dirty="0" err="1" smtClean="0">
                  <a:latin typeface="宋体" pitchFamily="2" charset="-122"/>
                </a:rPr>
                <a:t>+t</a:t>
              </a:r>
              <a:r>
                <a:rPr lang="en-US" altLang="zh-CN" sz="2200" b="1" u="none" baseline="-16000" dirty="0" err="1" smtClean="0">
                  <a:latin typeface="宋体" pitchFamily="2" charset="-122"/>
                </a:rPr>
                <a:t>DH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endParaRPr lang="en-US" altLang="zh-CN" sz="2200" b="1" u="none" dirty="0">
                <a:latin typeface="宋体" pitchFamily="2" charset="-122"/>
              </a:endParaRPr>
            </a:p>
          </p:txBody>
        </p:sp>
        <p:sp>
          <p:nvSpPr>
            <p:cNvPr id="91" name="Line 558"/>
            <p:cNvSpPr>
              <a:spLocks noChangeShapeType="1"/>
            </p:cNvSpPr>
            <p:nvPr/>
          </p:nvSpPr>
          <p:spPr bwMode="auto">
            <a:xfrm>
              <a:off x="3718098" y="3750568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558"/>
            <p:cNvSpPr>
              <a:spLocks noChangeShapeType="1"/>
            </p:cNvSpPr>
            <p:nvPr/>
          </p:nvSpPr>
          <p:spPr bwMode="auto">
            <a:xfrm>
              <a:off x="2915816" y="3750568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558"/>
            <p:cNvSpPr>
              <a:spLocks noChangeShapeType="1"/>
            </p:cNvSpPr>
            <p:nvPr/>
          </p:nvSpPr>
          <p:spPr bwMode="auto">
            <a:xfrm>
              <a:off x="2921582" y="4208469"/>
              <a:ext cx="3085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58"/>
            <p:cNvSpPr>
              <a:spLocks noChangeShapeType="1"/>
            </p:cNvSpPr>
            <p:nvPr/>
          </p:nvSpPr>
          <p:spPr bwMode="auto">
            <a:xfrm>
              <a:off x="3563888" y="4208469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58"/>
            <p:cNvSpPr>
              <a:spLocks noChangeShapeType="1"/>
            </p:cNvSpPr>
            <p:nvPr/>
          </p:nvSpPr>
          <p:spPr bwMode="auto">
            <a:xfrm>
              <a:off x="4252581" y="4653136"/>
              <a:ext cx="3085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8" name="Text Box 372"/>
          <p:cNvSpPr txBox="1">
            <a:spLocks noChangeArrowheads="1"/>
          </p:cNvSpPr>
          <p:nvPr/>
        </p:nvSpPr>
        <p:spPr bwMode="auto">
          <a:xfrm>
            <a:off x="1475656" y="5965360"/>
            <a:ext cx="6995661" cy="42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err="1" smtClean="0">
                <a:latin typeface="宋体" pitchFamily="2" charset="-122"/>
              </a:rPr>
              <a:t>t</a:t>
            </a:r>
            <a:r>
              <a:rPr lang="en-US" altLang="zh-CN" sz="2000" b="1" u="none" baseline="-16000" dirty="0" err="1" smtClean="0">
                <a:latin typeface="宋体" pitchFamily="2" charset="-122"/>
              </a:rPr>
              <a:t>RCL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 err="1" smtClean="0">
                <a:latin typeface="宋体" pitchFamily="2" charset="-122"/>
              </a:rPr>
              <a:t>t</a:t>
            </a:r>
            <a:r>
              <a:rPr lang="en-US" altLang="zh-CN" sz="2000" b="1" u="none" baseline="-16000" dirty="0" err="1" smtClean="0">
                <a:latin typeface="宋体" pitchFamily="2" charset="-122"/>
              </a:rPr>
              <a:t>RC</a:t>
            </a:r>
            <a:r>
              <a:rPr lang="zh-CN" altLang="en-US" sz="2000" b="1" u="none" dirty="0" smtClean="0">
                <a:latin typeface="宋体" pitchFamily="2" charset="-122"/>
              </a:rPr>
              <a:t>－</a:t>
            </a:r>
            <a:r>
              <a:rPr lang="en-US" altLang="zh-CN" sz="2000" b="1" u="none" dirty="0" err="1" smtClean="0">
                <a:latin typeface="宋体" pitchFamily="2" charset="-122"/>
              </a:rPr>
              <a:t>t</a:t>
            </a:r>
            <a:r>
              <a:rPr lang="en-US" altLang="zh-CN" sz="2000" b="1" u="none" baseline="-16000" dirty="0" err="1" smtClean="0">
                <a:latin typeface="宋体" pitchFamily="2" charset="-122"/>
              </a:rPr>
              <a:t>RCL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max(0.4</a:t>
            </a:r>
            <a:r>
              <a:rPr lang="en-US" altLang="zh-CN" sz="2000" u="none" dirty="0" smtClean="0"/>
              <a:t>μ</a:t>
            </a:r>
            <a:r>
              <a:rPr lang="en-US" altLang="zh-CN" sz="2000" b="1" u="none" dirty="0" smtClean="0">
                <a:latin typeface="宋体" pitchFamily="2" charset="-122"/>
              </a:rPr>
              <a:t>s,1</a:t>
            </a:r>
            <a:r>
              <a:rPr lang="en-US" altLang="zh-CN" sz="2000" u="none" dirty="0" smtClean="0"/>
              <a:t>μ</a:t>
            </a:r>
            <a:r>
              <a:rPr lang="en-US" altLang="zh-CN" sz="2000" b="1" u="none" dirty="0" smtClean="0">
                <a:latin typeface="宋体" pitchFamily="2" charset="-122"/>
              </a:rPr>
              <a:t>s)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(5.6</a:t>
            </a:r>
            <a:r>
              <a:rPr lang="en-US" altLang="zh-CN" sz="2000" u="none" dirty="0" smtClean="0"/>
              <a:t>μ</a:t>
            </a:r>
            <a:r>
              <a:rPr lang="en-US" altLang="zh-CN" sz="2000" b="1" u="none" dirty="0" smtClean="0">
                <a:latin typeface="宋体" pitchFamily="2" charset="-122"/>
              </a:rPr>
              <a:t>s</a:t>
            </a:r>
            <a:r>
              <a:rPr lang="zh-CN" altLang="en-US" sz="2000" b="1" u="none" dirty="0" smtClean="0">
                <a:latin typeface="宋体" pitchFamily="2" charset="-122"/>
              </a:rPr>
              <a:t>－</a:t>
            </a:r>
            <a:r>
              <a:rPr lang="en-US" altLang="zh-CN" sz="2000" b="1" u="none" dirty="0" smtClean="0">
                <a:latin typeface="宋体" pitchFamily="2" charset="-122"/>
              </a:rPr>
              <a:t>0.4</a:t>
            </a:r>
            <a:r>
              <a:rPr lang="en-US" altLang="zh-CN" sz="2000" u="none" dirty="0"/>
              <a:t>μ</a:t>
            </a:r>
            <a:r>
              <a:rPr lang="en-US" altLang="zh-CN" sz="2000" b="1" u="none" dirty="0">
                <a:latin typeface="宋体" pitchFamily="2" charset="-122"/>
              </a:rPr>
              <a:t>s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7</a:t>
            </a:r>
            <a:r>
              <a:rPr lang="en-US" altLang="zh-CN" sz="2000" u="none" dirty="0"/>
              <a:t>μ</a:t>
            </a:r>
            <a:r>
              <a:rPr lang="en-US" altLang="zh-CN" sz="2000" b="1" u="none" dirty="0">
                <a:latin typeface="宋体" pitchFamily="2" charset="-122"/>
              </a:rPr>
              <a:t>s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9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79388" y="2154922"/>
            <a:ext cx="8785225" cy="553998"/>
            <a:chOff x="179388" y="2269469"/>
            <a:chExt cx="8785225" cy="553998"/>
          </a:xfrm>
        </p:grpSpPr>
        <p:sp>
          <p:nvSpPr>
            <p:cNvPr id="66" name="Text Box 355"/>
            <p:cNvSpPr txBox="1">
              <a:spLocks noChangeArrowheads="1"/>
            </p:cNvSpPr>
            <p:nvPr/>
          </p:nvSpPr>
          <p:spPr bwMode="auto">
            <a:xfrm>
              <a:off x="179388" y="2269469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刷新周期时序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 smtClean="0">
                  <a:latin typeface="宋体" pitchFamily="2" charset="-122"/>
                </a:rPr>
                <a:t>与</a:t>
              </a:r>
              <a:r>
                <a:rPr lang="zh-CN" altLang="en-US" b="1" u="none" dirty="0">
                  <a:latin typeface="宋体" pitchFamily="2" charset="-122"/>
                </a:rPr>
                <a:t>读周期类似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dirty="0" smtClean="0">
                  <a:latin typeface="宋体" pitchFamily="2" charset="-122"/>
                </a:rPr>
                <a:t>一直无效</a:t>
              </a:r>
              <a:r>
                <a:rPr lang="zh-CN" altLang="en-US" b="1" u="none" dirty="0" smtClean="0">
                  <a:latin typeface="宋体" pitchFamily="2" charset="-122"/>
                </a:rPr>
                <a:t>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→</a:t>
              </a:r>
              <a:r>
                <a:rPr lang="en-US" altLang="zh-CN" sz="2000" b="1" u="none" dirty="0" smtClean="0">
                  <a:latin typeface="宋体" pitchFamily="2" charset="-122"/>
                </a:rPr>
                <a:t>WE</a:t>
              </a:r>
              <a:r>
                <a:rPr lang="zh-CN" altLang="en-US" sz="2000" b="1" u="none" dirty="0" smtClean="0">
                  <a:latin typeface="宋体" pitchFamily="2" charset="-122"/>
                </a:rPr>
                <a:t>值任意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67" name="Line 514"/>
            <p:cNvSpPr>
              <a:spLocks noChangeShapeType="1"/>
            </p:cNvSpPr>
            <p:nvPr/>
          </p:nvSpPr>
          <p:spPr bwMode="auto">
            <a:xfrm>
              <a:off x="5076056" y="2381538"/>
              <a:ext cx="4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514"/>
            <p:cNvSpPr>
              <a:spLocks noChangeShapeType="1"/>
            </p:cNvSpPr>
            <p:nvPr/>
          </p:nvSpPr>
          <p:spPr bwMode="auto">
            <a:xfrm>
              <a:off x="7596336" y="2446743"/>
              <a:ext cx="243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3" name="Text Box 213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芯片的刷新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刷新操作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214"/>
          <p:cNvSpPr txBox="1">
            <a:spLocks noChangeArrowheads="1"/>
          </p:cNvSpPr>
          <p:nvPr/>
        </p:nvSpPr>
        <p:spPr bwMode="auto">
          <a:xfrm>
            <a:off x="179388" y="11893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刷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需求：</a:t>
            </a:r>
            <a:r>
              <a:rPr lang="zh-CN" altLang="en-US" b="1" u="none" dirty="0" smtClean="0">
                <a:latin typeface="宋体" pitchFamily="2" charset="-122"/>
              </a:rPr>
              <a:t>刷新的存储元与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缓冲器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断开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211"/>
          <p:cNvSpPr txBox="1">
            <a:spLocks noChangeArrowheads="1"/>
          </p:cNvSpPr>
          <p:nvPr/>
        </p:nvSpPr>
        <p:spPr bwMode="auto">
          <a:xfrm>
            <a:off x="7088860" y="980728"/>
            <a:ext cx="1500198" cy="642942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列译码器输出</a:t>
            </a:r>
            <a:r>
              <a:rPr lang="zh-CN" altLang="en-US" sz="1800" b="1" u="none" dirty="0">
                <a:solidFill>
                  <a:schemeClr val="accent2"/>
                </a:solidFill>
                <a:latin typeface="宋体" pitchFamily="2" charset="-122"/>
              </a:rPr>
              <a:t>全部无效</a:t>
            </a:r>
          </a:p>
        </p:txBody>
      </p:sp>
      <p:sp>
        <p:nvSpPr>
          <p:cNvPr id="7" name="Text Box 95"/>
          <p:cNvSpPr txBox="1">
            <a:spLocks noChangeArrowheads="1"/>
          </p:cNvSpPr>
          <p:nvPr/>
        </p:nvSpPr>
        <p:spPr bwMode="auto">
          <a:xfrm>
            <a:off x="179388" y="1650866"/>
            <a:ext cx="85348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*行刷新操作：</a:t>
            </a:r>
            <a:r>
              <a:rPr lang="zh-CN" altLang="en-US" b="1" u="none" dirty="0" smtClean="0">
                <a:latin typeface="宋体" pitchFamily="2" charset="-122"/>
              </a:rPr>
              <a:t>同一行的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zh-CN" altLang="en-US" b="1" u="none" dirty="0" smtClean="0">
                <a:latin typeface="宋体" pitchFamily="2" charset="-122"/>
              </a:rPr>
              <a:t>存储元</a:t>
            </a:r>
            <a:r>
              <a:rPr lang="zh-CN" altLang="en-US" b="1" u="none" dirty="0">
                <a:latin typeface="宋体" pitchFamily="2" charset="-122"/>
              </a:rPr>
              <a:t>可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同时</a:t>
            </a:r>
            <a:r>
              <a:rPr lang="zh-CN" altLang="en-US" b="1" u="none" dirty="0" smtClean="0">
                <a:latin typeface="宋体" pitchFamily="2" charset="-122"/>
              </a:rPr>
              <a:t>刷新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6679042" y="1338488"/>
            <a:ext cx="409818" cy="214314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 flipH="1">
            <a:off x="6679042" y="2060848"/>
            <a:ext cx="648072" cy="2061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7" name="组合 76"/>
          <p:cNvGrpSpPr/>
          <p:nvPr/>
        </p:nvGrpSpPr>
        <p:grpSpPr>
          <a:xfrm>
            <a:off x="927968" y="2706515"/>
            <a:ext cx="7820496" cy="2450677"/>
            <a:chOff x="711944" y="2563193"/>
            <a:chExt cx="7820496" cy="2450677"/>
          </a:xfrm>
        </p:grpSpPr>
        <p:grpSp>
          <p:nvGrpSpPr>
            <p:cNvPr id="78" name="组合 77"/>
            <p:cNvGrpSpPr/>
            <p:nvPr/>
          </p:nvGrpSpPr>
          <p:grpSpPr>
            <a:xfrm>
              <a:off x="5076056" y="3497586"/>
              <a:ext cx="3456384" cy="937815"/>
              <a:chOff x="5076056" y="2993530"/>
              <a:chExt cx="3456384" cy="937815"/>
            </a:xfrm>
          </p:grpSpPr>
          <p:sp>
            <p:nvSpPr>
              <p:cNvPr id="148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993530"/>
                <a:ext cx="3456384" cy="937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RFC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刷新周期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，＝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endParaRPr lang="zh-CN" altLang="en-US" sz="1800" b="1" u="none" baseline="-18000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 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 smtClean="0">
                    <a:latin typeface="宋体" pitchFamily="2" charset="-122"/>
                  </a:rPr>
                  <a:t>RC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信号最大延迟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149" name="Line 386"/>
              <p:cNvSpPr>
                <a:spLocks noChangeShapeType="1"/>
              </p:cNvSpPr>
              <p:nvPr/>
            </p:nvSpPr>
            <p:spPr bwMode="auto">
              <a:xfrm>
                <a:off x="6212943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85"/>
              <p:cNvSpPr>
                <a:spLocks noChangeShapeType="1"/>
              </p:cNvSpPr>
              <p:nvPr/>
            </p:nvSpPr>
            <p:spPr bwMode="auto">
              <a:xfrm>
                <a:off x="5626719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11944" y="2563193"/>
              <a:ext cx="4112172" cy="2450677"/>
              <a:chOff x="711944" y="2563193"/>
              <a:chExt cx="4112172" cy="2450677"/>
            </a:xfrm>
          </p:grpSpPr>
          <p:sp>
            <p:nvSpPr>
              <p:cNvPr id="80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72"/>
              <p:cNvSpPr>
                <a:spLocks noChangeShapeType="1"/>
              </p:cNvSpPr>
              <p:nvPr/>
            </p:nvSpPr>
            <p:spPr bwMode="auto">
              <a:xfrm flipV="1">
                <a:off x="1332409" y="4868813"/>
                <a:ext cx="3455492" cy="1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73"/>
              <p:cNvSpPr>
                <a:spLocks noChangeShapeType="1"/>
              </p:cNvSpPr>
              <p:nvPr/>
            </p:nvSpPr>
            <p:spPr bwMode="auto">
              <a:xfrm flipV="1">
                <a:off x="1908671" y="3787823"/>
                <a:ext cx="2015257" cy="49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74"/>
              <p:cNvSpPr>
                <a:spLocks noChangeShapeType="1"/>
              </p:cNvSpPr>
              <p:nvPr/>
            </p:nvSpPr>
            <p:spPr bwMode="auto">
              <a:xfrm flipV="1">
                <a:off x="3925069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275"/>
              <p:cNvSpPr>
                <a:spLocks noChangeShapeType="1"/>
              </p:cNvSpPr>
              <p:nvPr/>
            </p:nvSpPr>
            <p:spPr bwMode="auto">
              <a:xfrm flipV="1">
                <a:off x="4068514" y="3500983"/>
                <a:ext cx="14458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87"/>
              <p:cNvSpPr>
                <a:spLocks noChangeShapeType="1"/>
              </p:cNvSpPr>
              <p:nvPr/>
            </p:nvSpPr>
            <p:spPr bwMode="auto">
              <a:xfrm flipH="1">
                <a:off x="4426841" y="2563193"/>
                <a:ext cx="1143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Text Box 292"/>
              <p:cNvSpPr txBox="1">
                <a:spLocks noChangeArrowheads="1"/>
              </p:cNvSpPr>
              <p:nvPr/>
            </p:nvSpPr>
            <p:spPr bwMode="auto">
              <a:xfrm>
                <a:off x="2778969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2" name="Line 293"/>
              <p:cNvSpPr>
                <a:spLocks noChangeShapeType="1"/>
              </p:cNvSpPr>
              <p:nvPr/>
            </p:nvSpPr>
            <p:spPr bwMode="auto">
              <a:xfrm flipV="1">
                <a:off x="3081686" y="2888879"/>
                <a:ext cx="914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94"/>
              <p:cNvSpPr>
                <a:spLocks noChangeShapeType="1"/>
              </p:cNvSpPr>
              <p:nvPr/>
            </p:nvSpPr>
            <p:spPr bwMode="auto">
              <a:xfrm flipH="1">
                <a:off x="1834555" y="2888879"/>
                <a:ext cx="10069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Text Box 326"/>
              <p:cNvSpPr txBox="1">
                <a:spLocks noChangeArrowheads="1"/>
              </p:cNvSpPr>
              <p:nvPr/>
            </p:nvSpPr>
            <p:spPr bwMode="auto">
              <a:xfrm>
                <a:off x="2267744" y="4005064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7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0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1" name="Line 349"/>
              <p:cNvSpPr>
                <a:spLocks noChangeShapeType="1"/>
              </p:cNvSpPr>
              <p:nvPr/>
            </p:nvSpPr>
            <p:spPr bwMode="auto">
              <a:xfrm>
                <a:off x="1330821" y="3929608"/>
                <a:ext cx="3493291" cy="259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51"/>
              <p:cNvSpPr>
                <a:spLocks noChangeShapeType="1"/>
              </p:cNvSpPr>
              <p:nvPr/>
            </p:nvSpPr>
            <p:spPr bwMode="auto">
              <a:xfrm flipV="1">
                <a:off x="1763688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52"/>
              <p:cNvSpPr>
                <a:spLocks noChangeShapeType="1"/>
              </p:cNvSpPr>
              <p:nvPr/>
            </p:nvSpPr>
            <p:spPr bwMode="auto">
              <a:xfrm>
                <a:off x="4067944" y="4221088"/>
                <a:ext cx="75616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63"/>
              <p:cNvSpPr>
                <a:spLocks noChangeShapeType="1"/>
              </p:cNvSpPr>
              <p:nvPr/>
            </p:nvSpPr>
            <p:spPr bwMode="auto">
              <a:xfrm>
                <a:off x="3059832" y="3356074"/>
                <a:ext cx="0" cy="16562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75"/>
              <p:cNvSpPr>
                <a:spLocks noChangeShapeType="1"/>
              </p:cNvSpPr>
              <p:nvPr/>
            </p:nvSpPr>
            <p:spPr bwMode="auto">
              <a:xfrm flipH="1">
                <a:off x="3969739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8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0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11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2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2809132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478"/>
              <p:cNvSpPr>
                <a:spLocks noChangeShapeType="1"/>
              </p:cNvSpPr>
              <p:nvPr/>
            </p:nvSpPr>
            <p:spPr bwMode="auto">
              <a:xfrm>
                <a:off x="3925069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479"/>
              <p:cNvSpPr>
                <a:spLocks noChangeShapeType="1"/>
              </p:cNvSpPr>
              <p:nvPr/>
            </p:nvSpPr>
            <p:spPr bwMode="auto">
              <a:xfrm>
                <a:off x="4141093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482"/>
              <p:cNvSpPr>
                <a:spLocks noChangeShapeType="1"/>
              </p:cNvSpPr>
              <p:nvPr/>
            </p:nvSpPr>
            <p:spPr bwMode="auto">
              <a:xfrm flipV="1">
                <a:off x="4068514" y="4651919"/>
                <a:ext cx="755598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358"/>
              <p:cNvSpPr>
                <a:spLocks noChangeShapeType="1"/>
              </p:cNvSpPr>
              <p:nvPr/>
            </p:nvSpPr>
            <p:spPr bwMode="auto">
              <a:xfrm flipH="1">
                <a:off x="1833416" y="2563193"/>
                <a:ext cx="570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5"/>
              <p:cNvSpPr>
                <a:spLocks noChangeShapeType="1"/>
              </p:cNvSpPr>
              <p:nvPr/>
            </p:nvSpPr>
            <p:spPr bwMode="auto">
              <a:xfrm flipV="1">
                <a:off x="4572000" y="3788531"/>
                <a:ext cx="25211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>
                <a:off x="4211961" y="3499297"/>
                <a:ext cx="216594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318"/>
              <p:cNvSpPr>
                <a:spLocks noChangeShapeType="1"/>
              </p:cNvSpPr>
              <p:nvPr/>
            </p:nvSpPr>
            <p:spPr bwMode="auto">
              <a:xfrm>
                <a:off x="4429125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4725144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35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36" name="Text Box 292"/>
              <p:cNvSpPr txBox="1">
                <a:spLocks noChangeArrowheads="1"/>
              </p:cNvSpPr>
              <p:nvPr/>
            </p:nvSpPr>
            <p:spPr bwMode="auto">
              <a:xfrm>
                <a:off x="3065862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RFC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7" name="Line 293"/>
              <p:cNvSpPr>
                <a:spLocks noChangeShapeType="1"/>
              </p:cNvSpPr>
              <p:nvPr/>
            </p:nvSpPr>
            <p:spPr bwMode="auto">
              <a:xfrm flipV="1">
                <a:off x="3490022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294"/>
              <p:cNvSpPr>
                <a:spLocks noChangeShapeType="1"/>
              </p:cNvSpPr>
              <p:nvPr/>
            </p:nvSpPr>
            <p:spPr bwMode="auto">
              <a:xfrm flipH="1">
                <a:off x="1834556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476"/>
              <p:cNvSpPr>
                <a:spLocks noChangeShapeType="1"/>
              </p:cNvSpPr>
              <p:nvPr/>
            </p:nvSpPr>
            <p:spPr bwMode="auto">
              <a:xfrm>
                <a:off x="1331640" y="4221088"/>
                <a:ext cx="43180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51"/>
              <p:cNvSpPr>
                <a:spLocks noChangeShapeType="1"/>
              </p:cNvSpPr>
              <p:nvPr/>
            </p:nvSpPr>
            <p:spPr bwMode="auto">
              <a:xfrm flipV="1">
                <a:off x="1620813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51"/>
              <p:cNvSpPr>
                <a:spLocks noChangeShapeType="1"/>
              </p:cNvSpPr>
              <p:nvPr/>
            </p:nvSpPr>
            <p:spPr bwMode="auto">
              <a:xfrm flipV="1">
                <a:off x="1475656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478"/>
              <p:cNvSpPr>
                <a:spLocks noChangeShapeType="1"/>
              </p:cNvSpPr>
              <p:nvPr/>
            </p:nvSpPr>
            <p:spPr bwMode="auto">
              <a:xfrm>
                <a:off x="39250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478"/>
              <p:cNvSpPr>
                <a:spLocks noChangeShapeType="1"/>
              </p:cNvSpPr>
              <p:nvPr/>
            </p:nvSpPr>
            <p:spPr bwMode="auto">
              <a:xfrm>
                <a:off x="40774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478"/>
              <p:cNvSpPr>
                <a:spLocks noChangeShapeType="1"/>
              </p:cNvSpPr>
              <p:nvPr/>
            </p:nvSpPr>
            <p:spPr bwMode="auto">
              <a:xfrm>
                <a:off x="42298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293"/>
              <p:cNvSpPr>
                <a:spLocks noChangeShapeType="1"/>
              </p:cNvSpPr>
              <p:nvPr/>
            </p:nvSpPr>
            <p:spPr bwMode="auto">
              <a:xfrm flipV="1">
                <a:off x="2626643" y="4077072"/>
                <a:ext cx="433189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294"/>
              <p:cNvSpPr>
                <a:spLocks noChangeShapeType="1"/>
              </p:cNvSpPr>
              <p:nvPr/>
            </p:nvSpPr>
            <p:spPr bwMode="auto">
              <a:xfrm flipH="1" flipV="1">
                <a:off x="1835694" y="4077072"/>
                <a:ext cx="395537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Oval 645"/>
              <p:cNvSpPr>
                <a:spLocks noChangeArrowheads="1"/>
              </p:cNvSpPr>
              <p:nvPr/>
            </p:nvSpPr>
            <p:spPr bwMode="auto">
              <a:xfrm>
                <a:off x="2987824" y="3428554"/>
                <a:ext cx="144463" cy="144462"/>
              </a:xfrm>
              <a:prstGeom prst="ellipse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 type="non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2" name="Text Box 95"/>
          <p:cNvSpPr txBox="1">
            <a:spLocks noChangeArrowheads="1"/>
          </p:cNvSpPr>
          <p:nvPr/>
        </p:nvSpPr>
        <p:spPr bwMode="auto">
          <a:xfrm>
            <a:off x="179512" y="5169966"/>
            <a:ext cx="87129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*刷新操作的实现：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无需设置刷新引脚，</a:t>
            </a:r>
            <a:endParaRPr lang="en-US" altLang="zh-CN" b="1" u="none" dirty="0" smtClean="0">
              <a:latin typeface="宋体" pitchFamily="2" charset="-122"/>
            </a:endParaRPr>
          </a:p>
          <a:p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    </a:t>
            </a:r>
            <a:r>
              <a:rPr lang="zh-CN" altLang="en-US" b="1" u="none" dirty="0" smtClean="0">
                <a:latin typeface="宋体" pitchFamily="2" charset="-122"/>
              </a:rPr>
              <a:t>用时钟发生器检测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zh-CN" altLang="en-US" b="1" u="none" dirty="0" smtClean="0">
                <a:latin typeface="宋体" pitchFamily="2" charset="-122"/>
              </a:rPr>
              <a:t>的时刻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区分读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8" name="AutoShape 213"/>
          <p:cNvSpPr>
            <a:spLocks noChangeArrowheads="1"/>
          </p:cNvSpPr>
          <p:nvPr/>
        </p:nvSpPr>
        <p:spPr bwMode="auto">
          <a:xfrm rot="10800000">
            <a:off x="7183098" y="1700808"/>
            <a:ext cx="574675" cy="285752"/>
          </a:xfrm>
          <a:custGeom>
            <a:avLst/>
            <a:gdLst>
              <a:gd name="G0" fmla="+- 15196 0 0"/>
              <a:gd name="G1" fmla="+- 2967 0 0"/>
              <a:gd name="G2" fmla="+- 12158 0 2967"/>
              <a:gd name="G3" fmla="+- G2 0 2967"/>
              <a:gd name="G4" fmla="*/ G3 32768 32059"/>
              <a:gd name="G5" fmla="*/ G4 1 2"/>
              <a:gd name="G6" fmla="+- 21600 0 15196"/>
              <a:gd name="G7" fmla="*/ G6 2967 6079"/>
              <a:gd name="G8" fmla="+- G7 15196 0"/>
              <a:gd name="T0" fmla="*/ 15196 w 21600"/>
              <a:gd name="T1" fmla="*/ 0 h 21600"/>
              <a:gd name="T2" fmla="*/ 15196 w 21600"/>
              <a:gd name="T3" fmla="*/ 12158 h 21600"/>
              <a:gd name="T4" fmla="*/ 318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96" y="0"/>
                </a:lnTo>
                <a:lnTo>
                  <a:pt x="15196" y="2967"/>
                </a:lnTo>
                <a:lnTo>
                  <a:pt x="12427" y="2967"/>
                </a:lnTo>
                <a:cubicBezTo>
                  <a:pt x="5564" y="2967"/>
                  <a:pt x="0" y="7082"/>
                  <a:pt x="0" y="12158"/>
                </a:cubicBezTo>
                <a:lnTo>
                  <a:pt x="0" y="21600"/>
                </a:lnTo>
                <a:lnTo>
                  <a:pt x="6362" y="21600"/>
                </a:lnTo>
                <a:lnTo>
                  <a:pt x="6362" y="12158"/>
                </a:lnTo>
                <a:cubicBezTo>
                  <a:pt x="6362" y="10519"/>
                  <a:pt x="9077" y="9191"/>
                  <a:pt x="12427" y="9191"/>
                </a:cubicBezTo>
                <a:lnTo>
                  <a:pt x="15196" y="9191"/>
                </a:lnTo>
                <a:lnTo>
                  <a:pt x="15196" y="1215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516216" y="2564904"/>
            <a:ext cx="1633005" cy="720080"/>
            <a:chOff x="6641422" y="3140968"/>
            <a:chExt cx="1633005" cy="720080"/>
          </a:xfrm>
        </p:grpSpPr>
        <p:sp>
          <p:nvSpPr>
            <p:cNvPr id="154" name="Text Box 211"/>
            <p:cNvSpPr txBox="1">
              <a:spLocks noChangeArrowheads="1"/>
            </p:cNvSpPr>
            <p:nvPr/>
          </p:nvSpPr>
          <p:spPr bwMode="auto">
            <a:xfrm>
              <a:off x="6660232" y="3501156"/>
              <a:ext cx="1614195" cy="359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时序电路限制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55" name="直接箭头连接符 154"/>
            <p:cNvCxnSpPr/>
            <p:nvPr/>
          </p:nvCxnSpPr>
          <p:spPr bwMode="auto">
            <a:xfrm>
              <a:off x="6641422" y="3212828"/>
              <a:ext cx="367735" cy="2883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7780297" y="3140968"/>
              <a:ext cx="183867" cy="35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09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52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6EB4-66D0-4206-88FD-AB427A64457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3557" name="Text Box 213"/>
          <p:cNvSpPr txBox="1">
            <a:spLocks noChangeArrowheads="1"/>
          </p:cNvSpPr>
          <p:nvPr/>
        </p:nvSpPr>
        <p:spPr bwMode="auto">
          <a:xfrm>
            <a:off x="179388" y="406301"/>
            <a:ext cx="8857108" cy="169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刷新方式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刷新周期：</a:t>
            </a:r>
            <a:r>
              <a:rPr lang="zh-CN" altLang="en-US" b="1" spc="-100" dirty="0">
                <a:latin typeface="宋体" pitchFamily="2" charset="-122"/>
              </a:rPr>
              <a:t>同一存储</a:t>
            </a:r>
            <a:r>
              <a:rPr lang="zh-CN" altLang="en-US" b="1" spc="-100" dirty="0" smtClean="0">
                <a:latin typeface="宋体" pitchFamily="2" charset="-122"/>
              </a:rPr>
              <a:t>元</a:t>
            </a:r>
            <a:r>
              <a:rPr lang="zh-CN" altLang="en-US" b="1" u="none" spc="-100" dirty="0" smtClean="0">
                <a:latin typeface="宋体" pitchFamily="2" charset="-122"/>
              </a:rPr>
              <a:t>相邻两</a:t>
            </a:r>
            <a:r>
              <a:rPr lang="zh-CN" altLang="en-US" b="1" u="none" spc="-100" dirty="0">
                <a:latin typeface="宋体" pitchFamily="2" charset="-122"/>
              </a:rPr>
              <a:t>次刷新的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最大</a:t>
            </a:r>
            <a:r>
              <a:rPr lang="zh-CN" altLang="en-US" b="1" spc="-100" dirty="0" smtClean="0">
                <a:latin typeface="宋体" pitchFamily="2" charset="-122"/>
              </a:rPr>
              <a:t>间隔时间</a:t>
            </a:r>
            <a:r>
              <a:rPr lang="zh-CN" altLang="en-US" b="1" u="none" spc="-100" dirty="0" smtClean="0">
                <a:latin typeface="宋体" pitchFamily="2" charset="-122"/>
              </a:rPr>
              <a:t> </a:t>
            </a:r>
            <a:endParaRPr lang="en-US" altLang="zh-CN" b="1" u="none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       </a:t>
            </a:r>
            <a:r>
              <a:rPr lang="zh-CN" altLang="en-US" sz="2000" u="none" dirty="0" smtClean="0"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latin typeface="宋体" pitchFamily="2" charset="-122"/>
              </a:rPr>
              <a:t>→等于</a:t>
            </a:r>
            <a:r>
              <a:rPr lang="zh-CN" altLang="en-US" sz="2000" b="1" u="none" dirty="0" smtClean="0">
                <a:solidFill>
                  <a:schemeClr val="accent2"/>
                </a:solidFill>
                <a:latin typeface="宋体" pitchFamily="2" charset="-122"/>
              </a:rPr>
              <a:t>同一行</a:t>
            </a:r>
            <a:r>
              <a:rPr lang="zh-CN" altLang="en-US" sz="2000" b="1" u="none" dirty="0" smtClean="0">
                <a:latin typeface="宋体" pitchFamily="2" charset="-122"/>
              </a:rPr>
              <a:t>    所有行</a:t>
            </a:r>
            <a:r>
              <a:rPr lang="zh-CN" altLang="en-US" sz="2000" u="none" dirty="0" smtClean="0">
                <a:latin typeface="宋体" pitchFamily="2" charset="-122"/>
              </a:rPr>
              <a:t>─┴</a:t>
            </a:r>
            <a:r>
              <a:rPr lang="zh-CN" altLang="en-US" sz="2000" b="1" u="none" dirty="0" smtClean="0">
                <a:latin typeface="宋体" pitchFamily="2" charset="-122"/>
              </a:rPr>
              <a:t>→不同</a:t>
            </a:r>
            <a:r>
              <a:rPr lang="zh-CN" altLang="en-US" sz="2000" b="1" u="none" dirty="0" smtClean="0">
                <a:solidFill>
                  <a:schemeClr val="accent2"/>
                </a:solidFill>
                <a:latin typeface="宋体" pitchFamily="2" charset="-122"/>
              </a:rPr>
              <a:t>刷新方式</a:t>
            </a:r>
            <a:r>
              <a:rPr lang="zh-CN" altLang="en-US" sz="2000" b="1" u="none" dirty="0" smtClean="0">
                <a:latin typeface="宋体" pitchFamily="2" charset="-122"/>
              </a:rPr>
              <a:t> 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   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行刷新</a:t>
            </a:r>
            <a:r>
              <a:rPr lang="en-US" altLang="zh-CN" sz="1800" b="1" u="none" dirty="0" smtClean="0">
                <a:latin typeface="宋体" pitchFamily="2" charset="-122"/>
              </a:rPr>
              <a:t>)                 (</a:t>
            </a:r>
            <a:r>
              <a:rPr lang="zh-CN" altLang="en-US" sz="1800" b="1" u="none" dirty="0" smtClean="0">
                <a:latin typeface="宋体" pitchFamily="2" charset="-122"/>
              </a:rPr>
              <a:t>不同行</a:t>
            </a:r>
            <a:r>
              <a:rPr lang="zh-CN" altLang="en-US" sz="1800" b="1" u="none" dirty="0">
                <a:latin typeface="宋体" pitchFamily="2" charset="-122"/>
              </a:rPr>
              <a:t>的</a:t>
            </a:r>
            <a:r>
              <a:rPr lang="zh-CN" altLang="en-US" sz="1800" b="1" u="none" dirty="0" smtClean="0">
                <a:latin typeface="宋体" pitchFamily="2" charset="-122"/>
              </a:rPr>
              <a:t>间隔方式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313570" name="Text Box 226"/>
          <p:cNvSpPr txBox="1">
            <a:spLocks noChangeArrowheads="1"/>
          </p:cNvSpPr>
          <p:nvPr/>
        </p:nvSpPr>
        <p:spPr bwMode="auto">
          <a:xfrm>
            <a:off x="179388" y="20608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集中式刷新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行刷新操作</a:t>
            </a:r>
            <a:r>
              <a:rPr lang="zh-CN" altLang="en-US" b="1" dirty="0" smtClean="0">
                <a:latin typeface="宋体" pitchFamily="2" charset="-122"/>
              </a:rPr>
              <a:t>集中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dirty="0" smtClean="0">
                <a:latin typeface="宋体" pitchFamily="2" charset="-122"/>
              </a:rPr>
              <a:t>一起连续</a:t>
            </a:r>
            <a:r>
              <a:rPr lang="zh-CN" altLang="en-US" b="1" u="none" dirty="0" smtClean="0">
                <a:latin typeface="宋体" pitchFamily="2" charset="-122"/>
              </a:rPr>
              <a:t>进行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13607" name="Text Box 263"/>
          <p:cNvSpPr txBox="1">
            <a:spLocks noChangeArrowheads="1"/>
          </p:cNvSpPr>
          <p:nvPr/>
        </p:nvSpPr>
        <p:spPr bwMode="auto">
          <a:xfrm>
            <a:off x="179388" y="518398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存在</a:t>
            </a:r>
            <a:r>
              <a:rPr lang="en-US" altLang="zh-CN" b="1" u="none" dirty="0" smtClean="0">
                <a:latin typeface="+mn-ea"/>
                <a:ea typeface="+mn-ea"/>
              </a:rPr>
              <a:t>“</a:t>
            </a:r>
            <a:r>
              <a:rPr lang="zh-CN" altLang="en-US" b="1" u="none" dirty="0" smtClean="0">
                <a:latin typeface="+mn-ea"/>
                <a:ea typeface="+mn-ea"/>
              </a:rPr>
              <a:t>死区</a:t>
            </a:r>
            <a:r>
              <a:rPr lang="en-US" altLang="zh-CN" b="1" u="none" dirty="0" smtClean="0">
                <a:latin typeface="+mn-ea"/>
                <a:ea typeface="+mn-ea"/>
              </a:rPr>
              <a:t>”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不能</a:t>
            </a:r>
            <a:r>
              <a:rPr lang="zh-CN" altLang="en-US" sz="2000" b="1" u="none" dirty="0" smtClean="0">
                <a:latin typeface="宋体" pitchFamily="2" charset="-122"/>
              </a:rPr>
              <a:t>进行</a:t>
            </a:r>
            <a:r>
              <a:rPr lang="en-US" altLang="zh-CN" sz="2000" b="1" u="none" dirty="0" smtClean="0">
                <a:latin typeface="宋体" pitchFamily="2" charset="-122"/>
              </a:rPr>
              <a:t>R/W</a:t>
            </a:r>
            <a:r>
              <a:rPr lang="zh-CN" altLang="en-US" sz="2000" b="1" u="none" dirty="0" smtClean="0">
                <a:latin typeface="宋体" pitchFamily="2" charset="-122"/>
              </a:rPr>
              <a:t>操作</a:t>
            </a:r>
            <a:r>
              <a:rPr lang="zh-CN" altLang="en-US" sz="2000" b="1" u="none" dirty="0">
                <a:latin typeface="宋体" pitchFamily="2" charset="-122"/>
              </a:rPr>
              <a:t>的时间段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3608" name="AutoShape 2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403648" y="2636912"/>
            <a:ext cx="6624736" cy="1224136"/>
            <a:chOff x="1907704" y="1196752"/>
            <a:chExt cx="6624736" cy="1224136"/>
          </a:xfrm>
        </p:grpSpPr>
        <p:sp>
          <p:nvSpPr>
            <p:cNvPr id="57" name="Line 229"/>
            <p:cNvSpPr>
              <a:spLocks noChangeShapeType="1"/>
            </p:cNvSpPr>
            <p:nvPr/>
          </p:nvSpPr>
          <p:spPr bwMode="auto">
            <a:xfrm>
              <a:off x="1907706" y="1772816"/>
              <a:ext cx="4320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>
              <a:off x="1907706" y="1934072"/>
              <a:ext cx="54215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43"/>
            <p:cNvSpPr txBox="1">
              <a:spLocks noChangeArrowheads="1"/>
            </p:cNvSpPr>
            <p:nvPr/>
          </p:nvSpPr>
          <p:spPr bwMode="auto">
            <a:xfrm>
              <a:off x="2086870" y="1916832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0" name="Text Box 260"/>
            <p:cNvSpPr txBox="1">
              <a:spLocks noChangeArrowheads="1"/>
            </p:cNvSpPr>
            <p:nvPr/>
          </p:nvSpPr>
          <p:spPr bwMode="auto">
            <a:xfrm>
              <a:off x="6406703" y="1268760"/>
              <a:ext cx="2125737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存取</a:t>
              </a:r>
              <a:r>
                <a:rPr lang="zh-CN" altLang="en-US" sz="1800" b="1" u="none" dirty="0">
                  <a:latin typeface="宋体" pitchFamily="2" charset="-122"/>
                </a:rPr>
                <a:t>周期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m—</a:t>
              </a:r>
              <a:r>
                <a:rPr lang="zh-CN" altLang="en-US" sz="1800" b="1" u="none" dirty="0">
                  <a:latin typeface="宋体" pitchFamily="2" charset="-122"/>
                </a:rPr>
                <a:t>行刷新</a:t>
              </a:r>
              <a:r>
                <a:rPr lang="zh-CN" altLang="en-US" sz="1800" b="1" u="none" dirty="0" smtClean="0">
                  <a:latin typeface="宋体" pitchFamily="2" charset="-122"/>
                </a:rPr>
                <a:t>的次数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n+m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可</a:t>
              </a:r>
              <a:r>
                <a:rPr lang="zh-CN" altLang="en-US" sz="1800" b="1" u="none" dirty="0">
                  <a:latin typeface="宋体" pitchFamily="2" charset="-122"/>
                </a:rPr>
                <a:t>访</a:t>
              </a:r>
              <a:r>
                <a:rPr lang="zh-CN" altLang="en-US" sz="1800" b="1" u="none" dirty="0" smtClean="0">
                  <a:latin typeface="宋体" pitchFamily="2" charset="-122"/>
                </a:rPr>
                <a:t>存</a:t>
              </a:r>
              <a:r>
                <a:rPr lang="zh-CN" altLang="en-US" sz="1800" b="1" u="none" dirty="0">
                  <a:latin typeface="宋体" pitchFamily="2" charset="-122"/>
                </a:rPr>
                <a:t>总</a:t>
              </a:r>
              <a:r>
                <a:rPr lang="zh-CN" altLang="en-US" sz="1800" b="1" u="none" dirty="0" smtClean="0">
                  <a:latin typeface="宋体" pitchFamily="2" charset="-122"/>
                </a:rPr>
                <a:t>次数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1" name="Text Box 231"/>
            <p:cNvSpPr txBox="1">
              <a:spLocks noChangeArrowheads="1"/>
            </p:cNvSpPr>
            <p:nvPr/>
          </p:nvSpPr>
          <p:spPr bwMode="auto">
            <a:xfrm>
              <a:off x="1917032" y="1484784"/>
              <a:ext cx="4311154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dirty="0" smtClean="0"/>
                <a:t> 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… 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n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  …  </a:t>
              </a:r>
              <a:r>
                <a:rPr lang="en-US" altLang="zh-CN" sz="1800" b="1" u="none" dirty="0" err="1"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m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62" name="Line 228"/>
            <p:cNvSpPr>
              <a:spLocks noChangeShapeType="1"/>
            </p:cNvSpPr>
            <p:nvPr/>
          </p:nvSpPr>
          <p:spPr bwMode="auto">
            <a:xfrm>
              <a:off x="1917033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36"/>
            <p:cNvSpPr>
              <a:spLocks noChangeShapeType="1"/>
            </p:cNvSpPr>
            <p:nvPr/>
          </p:nvSpPr>
          <p:spPr bwMode="auto">
            <a:xfrm>
              <a:off x="2449862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42"/>
            <p:cNvSpPr>
              <a:spLocks noChangeShapeType="1"/>
            </p:cNvSpPr>
            <p:nvPr/>
          </p:nvSpPr>
          <p:spPr bwMode="auto">
            <a:xfrm>
              <a:off x="2449862" y="1934072"/>
              <a:ext cx="5667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36"/>
            <p:cNvSpPr>
              <a:spLocks noChangeShapeType="1"/>
            </p:cNvSpPr>
            <p:nvPr/>
          </p:nvSpPr>
          <p:spPr bwMode="auto">
            <a:xfrm>
              <a:off x="3016599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42"/>
            <p:cNvSpPr>
              <a:spLocks noChangeShapeType="1"/>
            </p:cNvSpPr>
            <p:nvPr/>
          </p:nvSpPr>
          <p:spPr bwMode="auto">
            <a:xfrm>
              <a:off x="360293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36"/>
            <p:cNvSpPr>
              <a:spLocks noChangeShapeType="1"/>
            </p:cNvSpPr>
            <p:nvPr/>
          </p:nvSpPr>
          <p:spPr bwMode="auto">
            <a:xfrm>
              <a:off x="4138962" y="1268760"/>
              <a:ext cx="992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360293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2"/>
            <p:cNvSpPr>
              <a:spLocks noChangeShapeType="1"/>
            </p:cNvSpPr>
            <p:nvPr/>
          </p:nvSpPr>
          <p:spPr bwMode="auto">
            <a:xfrm>
              <a:off x="468305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36"/>
            <p:cNvSpPr>
              <a:spLocks noChangeShapeType="1"/>
            </p:cNvSpPr>
            <p:nvPr/>
          </p:nvSpPr>
          <p:spPr bwMode="auto">
            <a:xfrm>
              <a:off x="5220074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>
              <a:off x="468305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42"/>
            <p:cNvSpPr>
              <a:spLocks noChangeShapeType="1"/>
            </p:cNvSpPr>
            <p:nvPr/>
          </p:nvSpPr>
          <p:spPr bwMode="auto">
            <a:xfrm>
              <a:off x="5691165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36"/>
            <p:cNvSpPr>
              <a:spLocks noChangeShapeType="1"/>
            </p:cNvSpPr>
            <p:nvPr/>
          </p:nvSpPr>
          <p:spPr bwMode="auto">
            <a:xfrm>
              <a:off x="5691165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8"/>
            <p:cNvSpPr>
              <a:spLocks noChangeShapeType="1"/>
            </p:cNvSpPr>
            <p:nvPr/>
          </p:nvSpPr>
          <p:spPr bwMode="auto">
            <a:xfrm>
              <a:off x="6228186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49"/>
            <p:cNvSpPr>
              <a:spLocks noChangeShapeType="1"/>
            </p:cNvSpPr>
            <p:nvPr/>
          </p:nvSpPr>
          <p:spPr bwMode="auto">
            <a:xfrm>
              <a:off x="3706914" y="1358455"/>
              <a:ext cx="43522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50"/>
            <p:cNvSpPr>
              <a:spLocks noChangeShapeType="1"/>
            </p:cNvSpPr>
            <p:nvPr/>
          </p:nvSpPr>
          <p:spPr bwMode="auto">
            <a:xfrm flipH="1">
              <a:off x="1907704" y="1358455"/>
              <a:ext cx="54215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51"/>
            <p:cNvSpPr txBox="1">
              <a:spLocks noChangeArrowheads="1"/>
            </p:cNvSpPr>
            <p:nvPr/>
          </p:nvSpPr>
          <p:spPr bwMode="auto">
            <a:xfrm>
              <a:off x="2449861" y="1196752"/>
              <a:ext cx="1257053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空闲</a:t>
              </a:r>
            </a:p>
          </p:txBody>
        </p:sp>
        <p:sp>
          <p:nvSpPr>
            <p:cNvPr id="78" name="Line 252"/>
            <p:cNvSpPr>
              <a:spLocks noChangeShapeType="1"/>
            </p:cNvSpPr>
            <p:nvPr/>
          </p:nvSpPr>
          <p:spPr bwMode="auto">
            <a:xfrm>
              <a:off x="5578898" y="1340768"/>
              <a:ext cx="64928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3"/>
            <p:cNvSpPr>
              <a:spLocks noChangeShapeType="1"/>
            </p:cNvSpPr>
            <p:nvPr/>
          </p:nvSpPr>
          <p:spPr bwMode="auto">
            <a:xfrm flipH="1">
              <a:off x="4138962" y="1358455"/>
              <a:ext cx="7210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54"/>
            <p:cNvSpPr txBox="1">
              <a:spLocks noChangeArrowheads="1"/>
            </p:cNvSpPr>
            <p:nvPr/>
          </p:nvSpPr>
          <p:spPr bwMode="auto">
            <a:xfrm>
              <a:off x="4964610" y="1196752"/>
              <a:ext cx="61428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刷新</a:t>
              </a:r>
            </a:p>
          </p:txBody>
        </p:sp>
        <p:sp>
          <p:nvSpPr>
            <p:cNvPr id="81" name="Line 255"/>
            <p:cNvSpPr>
              <a:spLocks noChangeShapeType="1"/>
            </p:cNvSpPr>
            <p:nvPr/>
          </p:nvSpPr>
          <p:spPr bwMode="auto">
            <a:xfrm>
              <a:off x="5076057" y="2294558"/>
              <a:ext cx="115212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56"/>
            <p:cNvSpPr>
              <a:spLocks noChangeShapeType="1"/>
            </p:cNvSpPr>
            <p:nvPr/>
          </p:nvSpPr>
          <p:spPr bwMode="auto">
            <a:xfrm flipH="1">
              <a:off x="1917033" y="2294558"/>
              <a:ext cx="12857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57"/>
            <p:cNvSpPr txBox="1">
              <a:spLocks noChangeArrowheads="1"/>
            </p:cNvSpPr>
            <p:nvPr/>
          </p:nvSpPr>
          <p:spPr bwMode="auto">
            <a:xfrm>
              <a:off x="3275983" y="2132856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</p:grpSp>
      <p:sp>
        <p:nvSpPr>
          <p:cNvPr id="84" name="Text Box 263"/>
          <p:cNvSpPr txBox="1">
            <a:spLocks noChangeArrowheads="1"/>
          </p:cNvSpPr>
          <p:nvPr/>
        </p:nvSpPr>
        <p:spPr bwMode="auto">
          <a:xfrm>
            <a:off x="179512" y="3887837"/>
            <a:ext cx="8856984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u="none" dirty="0" smtClean="0">
                <a:latin typeface="宋体" pitchFamily="2" charset="-122"/>
              </a:rPr>
              <a:t>若</a:t>
            </a:r>
            <a:r>
              <a:rPr lang="en-US" altLang="zh-CN" sz="2200" b="1" u="none" dirty="0" smtClean="0">
                <a:latin typeface="宋体" pitchFamily="2" charset="-122"/>
              </a:rPr>
              <a:t>DRAM</a:t>
            </a:r>
            <a:r>
              <a:rPr lang="zh-CN" altLang="en-US" sz="2200" b="1" u="none" dirty="0" smtClean="0">
                <a:latin typeface="宋体" pitchFamily="2" charset="-122"/>
              </a:rPr>
              <a:t>容量为</a:t>
            </a:r>
            <a:r>
              <a:rPr lang="en-US" altLang="zh-CN" sz="2200" b="1" u="none" dirty="0" smtClean="0">
                <a:latin typeface="宋体" pitchFamily="2" charset="-122"/>
              </a:rPr>
              <a:t>1K×4</a:t>
            </a:r>
            <a:r>
              <a:rPr lang="zh-CN" altLang="en-US" sz="2200" b="1" u="none" dirty="0" smtClean="0">
                <a:latin typeface="宋体" pitchFamily="2" charset="-122"/>
              </a:rPr>
              <a:t>位、</a:t>
            </a:r>
            <a:r>
              <a:rPr lang="en-US" altLang="zh-CN" sz="2200" b="1" u="none" dirty="0" err="1" smtClean="0">
                <a:latin typeface="宋体" pitchFamily="2" charset="-122"/>
              </a:rPr>
              <a:t>t</a:t>
            </a:r>
            <a:r>
              <a:rPr lang="en-US" altLang="zh-CN" sz="2200" b="1" u="none" baseline="-18000" dirty="0" err="1" smtClean="0">
                <a:latin typeface="宋体" pitchFamily="2" charset="-122"/>
              </a:rPr>
              <a:t>C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0.5</a:t>
            </a:r>
            <a:r>
              <a:rPr lang="en-US" altLang="zh-CN" sz="2200" u="none" dirty="0" smtClean="0">
                <a:latin typeface="+mn-lt"/>
              </a:rPr>
              <a:t>μ</a:t>
            </a:r>
            <a:r>
              <a:rPr lang="en-US" altLang="zh-CN" sz="2200" b="1" u="none" dirty="0" smtClean="0">
                <a:latin typeface="宋体" pitchFamily="2" charset="-122"/>
              </a:rPr>
              <a:t>s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</a:t>
            </a:r>
            <a:r>
              <a:rPr lang="zh-CN" altLang="en-US" sz="2200" b="1" u="none" dirty="0" smtClean="0">
                <a:latin typeface="宋体" pitchFamily="2" charset="-122"/>
              </a:rPr>
              <a:t>则</a:t>
            </a:r>
            <a:r>
              <a:rPr lang="en-US" altLang="zh-CN" sz="2200" b="1" u="none" dirty="0" smtClean="0">
                <a:latin typeface="宋体" pitchFamily="2" charset="-122"/>
              </a:rPr>
              <a:t>n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>
                <a:latin typeface="宋体" pitchFamily="2" charset="-122"/>
              </a:rPr>
              <a:t>m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2ms/(0.5</a:t>
            </a:r>
            <a:r>
              <a:rPr lang="en-US" altLang="zh-CN" sz="2200" u="none" dirty="0"/>
              <a:t>μ</a:t>
            </a:r>
            <a:r>
              <a:rPr lang="en-US" altLang="zh-CN" sz="2200" b="1" u="none" dirty="0">
                <a:latin typeface="宋体" pitchFamily="2" charset="-122"/>
              </a:rPr>
              <a:t>s)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4×10</a:t>
            </a:r>
            <a:r>
              <a:rPr lang="en-US" altLang="zh-CN" sz="2200" b="1" u="none" baseline="30000" dirty="0" smtClean="0">
                <a:latin typeface="宋体" pitchFamily="2" charset="-122"/>
              </a:rPr>
              <a:t>3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4000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             由于</a:t>
            </a:r>
            <a:r>
              <a:rPr lang="en-US" altLang="zh-CN" sz="2200" b="1" u="none" dirty="0" smtClean="0">
                <a:latin typeface="宋体" pitchFamily="2" charset="-122"/>
              </a:rPr>
              <a:t>1K×4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en-US" altLang="zh-CN" sz="2200" b="1" u="none" dirty="0">
                <a:latin typeface="宋体" pitchFamily="2" charset="-122"/>
              </a:rPr>
              <a:t>×2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zh-CN" altLang="en-US" sz="2200" b="1" u="none" dirty="0" smtClean="0">
                <a:latin typeface="宋体" pitchFamily="2" charset="-122"/>
              </a:rPr>
              <a:t>，故</a:t>
            </a:r>
            <a:r>
              <a:rPr lang="en-US" altLang="zh-CN" sz="2200" b="1" u="none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2</a:t>
            </a:r>
            <a:r>
              <a:rPr lang="en-US" altLang="zh-CN" sz="2200" b="1" u="none" baseline="30000" dirty="0" smtClean="0">
                <a:latin typeface="宋体" pitchFamily="2" charset="-122"/>
              </a:rPr>
              <a:t>6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n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3936</a:t>
            </a:r>
            <a:endParaRPr lang="zh-CN" altLang="en-US" sz="22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570" grpId="0"/>
      <p:bldP spid="313607" grpId="0"/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170" name="Text Box 115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分散式刷新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行刷新操作</a:t>
            </a:r>
            <a:r>
              <a:rPr lang="zh-CN" altLang="en-US" b="1" dirty="0" smtClean="0">
                <a:latin typeface="宋体" pitchFamily="2" charset="-122"/>
              </a:rPr>
              <a:t>分散</a:t>
            </a:r>
            <a:r>
              <a:rPr lang="zh-CN" altLang="en-US" b="1" dirty="0">
                <a:latin typeface="宋体" pitchFamily="2" charset="-122"/>
              </a:rPr>
              <a:t>在每个存取周期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19052" y="908720"/>
            <a:ext cx="6193308" cy="1251199"/>
            <a:chOff x="1907705" y="2897881"/>
            <a:chExt cx="6193308" cy="1251199"/>
          </a:xfrm>
        </p:grpSpPr>
        <p:sp>
          <p:nvSpPr>
            <p:cNvPr id="134" name="Text Box 231"/>
            <p:cNvSpPr txBox="1">
              <a:spLocks noChangeArrowheads="1"/>
            </p:cNvSpPr>
            <p:nvPr/>
          </p:nvSpPr>
          <p:spPr bwMode="auto">
            <a:xfrm>
              <a:off x="1907705" y="3191204"/>
              <a:ext cx="619330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 smtClean="0">
                  <a:latin typeface="宋体" pitchFamily="2" charset="-122"/>
                </a:rPr>
                <a:t> 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  …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err="1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 smtClean="0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m+1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空闲</a:t>
              </a:r>
              <a:r>
                <a:rPr lang="zh-CN" altLang="en-US" sz="1800" b="1" u="none" baseline="-25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k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空闲</a:t>
              </a:r>
              <a:endParaRPr lang="en-US" altLang="zh-CN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4" name="Line 229"/>
            <p:cNvSpPr>
              <a:spLocks noChangeShapeType="1"/>
            </p:cNvSpPr>
            <p:nvPr/>
          </p:nvSpPr>
          <p:spPr bwMode="auto">
            <a:xfrm>
              <a:off x="1907706" y="3501008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2"/>
            <p:cNvSpPr>
              <a:spLocks noChangeShapeType="1"/>
            </p:cNvSpPr>
            <p:nvPr/>
          </p:nvSpPr>
          <p:spPr bwMode="auto">
            <a:xfrm>
              <a:off x="1917032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243"/>
            <p:cNvSpPr txBox="1">
              <a:spLocks noChangeArrowheads="1"/>
            </p:cNvSpPr>
            <p:nvPr/>
          </p:nvSpPr>
          <p:spPr bwMode="auto">
            <a:xfrm>
              <a:off x="2050827" y="3645024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5" name="Line 228"/>
            <p:cNvSpPr>
              <a:spLocks noChangeShapeType="1"/>
            </p:cNvSpPr>
            <p:nvPr/>
          </p:nvSpPr>
          <p:spPr bwMode="auto">
            <a:xfrm>
              <a:off x="1917033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36"/>
            <p:cNvSpPr>
              <a:spLocks noChangeShapeType="1"/>
            </p:cNvSpPr>
            <p:nvPr/>
          </p:nvSpPr>
          <p:spPr bwMode="auto">
            <a:xfrm>
              <a:off x="2411760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36"/>
            <p:cNvSpPr>
              <a:spLocks noChangeShapeType="1"/>
            </p:cNvSpPr>
            <p:nvPr/>
          </p:nvSpPr>
          <p:spPr bwMode="auto">
            <a:xfrm>
              <a:off x="2915816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5"/>
            <p:cNvSpPr>
              <a:spLocks noChangeShapeType="1"/>
            </p:cNvSpPr>
            <p:nvPr/>
          </p:nvSpPr>
          <p:spPr bwMode="auto">
            <a:xfrm>
              <a:off x="5651501" y="4022750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56"/>
            <p:cNvSpPr>
              <a:spLocks noChangeShapeType="1"/>
            </p:cNvSpPr>
            <p:nvPr/>
          </p:nvSpPr>
          <p:spPr bwMode="auto">
            <a:xfrm flipH="1">
              <a:off x="1917033" y="4022750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257"/>
            <p:cNvSpPr txBox="1">
              <a:spLocks noChangeArrowheads="1"/>
            </p:cNvSpPr>
            <p:nvPr/>
          </p:nvSpPr>
          <p:spPr bwMode="auto">
            <a:xfrm>
              <a:off x="3780037" y="3861048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27" name="Line 228"/>
            <p:cNvSpPr>
              <a:spLocks noChangeShapeType="1"/>
            </p:cNvSpPr>
            <p:nvPr/>
          </p:nvSpPr>
          <p:spPr bwMode="auto">
            <a:xfrm>
              <a:off x="8028384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2"/>
            <p:cNvSpPr>
              <a:spLocks noChangeShapeType="1"/>
            </p:cNvSpPr>
            <p:nvPr/>
          </p:nvSpPr>
          <p:spPr bwMode="auto">
            <a:xfrm>
              <a:off x="2421091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>
              <a:off x="292514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6"/>
            <p:cNvSpPr>
              <a:spLocks noChangeShapeType="1"/>
            </p:cNvSpPr>
            <p:nvPr/>
          </p:nvSpPr>
          <p:spPr bwMode="auto">
            <a:xfrm>
              <a:off x="341987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6"/>
            <p:cNvSpPr>
              <a:spLocks noChangeShapeType="1"/>
            </p:cNvSpPr>
            <p:nvPr/>
          </p:nvSpPr>
          <p:spPr bwMode="auto">
            <a:xfrm flipH="1">
              <a:off x="3923927" y="2996952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342920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>
              <a:off x="442798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36"/>
            <p:cNvSpPr>
              <a:spLocks noChangeShapeType="1"/>
            </p:cNvSpPr>
            <p:nvPr/>
          </p:nvSpPr>
          <p:spPr bwMode="auto">
            <a:xfrm>
              <a:off x="492271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36"/>
            <p:cNvSpPr>
              <a:spLocks noChangeShapeType="1"/>
            </p:cNvSpPr>
            <p:nvPr/>
          </p:nvSpPr>
          <p:spPr bwMode="auto">
            <a:xfrm>
              <a:off x="5426768" y="2996952"/>
              <a:ext cx="0" cy="86409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>
              <a:off x="493204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36"/>
            <p:cNvSpPr>
              <a:spLocks noChangeShapeType="1"/>
            </p:cNvSpPr>
            <p:nvPr/>
          </p:nvSpPr>
          <p:spPr bwMode="auto">
            <a:xfrm>
              <a:off x="4427984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5436096" y="3645024"/>
              <a:ext cx="6480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6"/>
            <p:cNvSpPr>
              <a:spLocks noChangeShapeType="1"/>
            </p:cNvSpPr>
            <p:nvPr/>
          </p:nvSpPr>
          <p:spPr bwMode="auto">
            <a:xfrm>
              <a:off x="608416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36"/>
            <p:cNvSpPr>
              <a:spLocks noChangeShapeType="1"/>
            </p:cNvSpPr>
            <p:nvPr/>
          </p:nvSpPr>
          <p:spPr bwMode="auto">
            <a:xfrm>
              <a:off x="6588126" y="2996952"/>
              <a:ext cx="98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>
              <a:off x="609349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2"/>
            <p:cNvSpPr>
              <a:spLocks noChangeShapeType="1"/>
            </p:cNvSpPr>
            <p:nvPr/>
          </p:nvSpPr>
          <p:spPr bwMode="auto">
            <a:xfrm>
              <a:off x="7029600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36"/>
            <p:cNvSpPr>
              <a:spLocks noChangeShapeType="1"/>
            </p:cNvSpPr>
            <p:nvPr/>
          </p:nvSpPr>
          <p:spPr bwMode="auto">
            <a:xfrm>
              <a:off x="752432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>
              <a:off x="753365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36"/>
            <p:cNvSpPr>
              <a:spLocks noChangeShapeType="1"/>
            </p:cNvSpPr>
            <p:nvPr/>
          </p:nvSpPr>
          <p:spPr bwMode="auto">
            <a:xfrm>
              <a:off x="7029600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Text Box 251"/>
            <p:cNvSpPr txBox="1">
              <a:spLocks noChangeArrowheads="1"/>
            </p:cNvSpPr>
            <p:nvPr/>
          </p:nvSpPr>
          <p:spPr bwMode="auto">
            <a:xfrm>
              <a:off x="2123728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8" name="Text Box 251"/>
            <p:cNvSpPr txBox="1">
              <a:spLocks noChangeArrowheads="1"/>
            </p:cNvSpPr>
            <p:nvPr/>
          </p:nvSpPr>
          <p:spPr bwMode="auto">
            <a:xfrm>
              <a:off x="3131242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9" name="Text Box 251"/>
            <p:cNvSpPr txBox="1">
              <a:spLocks noChangeArrowheads="1"/>
            </p:cNvSpPr>
            <p:nvPr/>
          </p:nvSpPr>
          <p:spPr bwMode="auto">
            <a:xfrm>
              <a:off x="4643410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0" name="Text Box 251"/>
            <p:cNvSpPr txBox="1">
              <a:spLocks noChangeArrowheads="1"/>
            </p:cNvSpPr>
            <p:nvPr/>
          </p:nvSpPr>
          <p:spPr bwMode="auto">
            <a:xfrm>
              <a:off x="5580112" y="2897881"/>
              <a:ext cx="86399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m+1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1" name="Text Box 251"/>
            <p:cNvSpPr txBox="1">
              <a:spLocks noChangeArrowheads="1"/>
            </p:cNvSpPr>
            <p:nvPr/>
          </p:nvSpPr>
          <p:spPr bwMode="auto">
            <a:xfrm>
              <a:off x="7209324" y="2924504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k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262" name="Text Box 263"/>
          <p:cNvSpPr txBox="1">
            <a:spLocks noChangeArrowheads="1"/>
          </p:cNvSpPr>
          <p:nvPr/>
        </p:nvSpPr>
        <p:spPr bwMode="auto">
          <a:xfrm>
            <a:off x="179512" y="220486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u="none" dirty="0">
                <a:latin typeface="宋体" pitchFamily="2" charset="-122"/>
              </a:rPr>
              <a:t>续</a:t>
            </a:r>
            <a:r>
              <a:rPr lang="zh-CN" altLang="en-US" sz="2200" b="1" u="none" dirty="0" smtClean="0">
                <a:latin typeface="宋体" pitchFamily="2" charset="-122"/>
              </a:rPr>
              <a:t>例</a:t>
            </a:r>
            <a:r>
              <a:rPr lang="en-US" altLang="zh-CN" sz="2200" b="1" u="none" dirty="0" smtClean="0">
                <a:latin typeface="宋体" pitchFamily="2" charset="-122"/>
              </a:rPr>
              <a:t>1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k</a:t>
            </a:r>
            <a:r>
              <a:rPr lang="zh-CN" altLang="en-US" sz="2200" b="1" u="none" dirty="0" smtClean="0">
                <a:latin typeface="宋体" pitchFamily="2" charset="-122"/>
              </a:rPr>
              <a:t>＝？             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2000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63" name="Text Box 155"/>
          <p:cNvSpPr txBox="1">
            <a:spLocks noChangeArrowheads="1"/>
          </p:cNvSpPr>
          <p:nvPr/>
        </p:nvSpPr>
        <p:spPr bwMode="auto">
          <a:xfrm>
            <a:off x="179388" y="27089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避免</a:t>
            </a:r>
            <a:r>
              <a:rPr lang="zh-CN" altLang="en-US" b="1" u="none" dirty="0" smtClean="0">
                <a:latin typeface="宋体" pitchFamily="2" charset="-122"/>
              </a:rPr>
              <a:t>了死区，</a:t>
            </a:r>
            <a:r>
              <a:rPr lang="zh-CN" altLang="en-US" b="1" u="none" dirty="0">
                <a:latin typeface="宋体" pitchFamily="2" charset="-122"/>
              </a:rPr>
              <a:t>但</a:t>
            </a:r>
            <a:r>
              <a:rPr lang="zh-CN" altLang="en-US" b="1" u="none" dirty="0" smtClean="0">
                <a:latin typeface="宋体" pitchFamily="2" charset="-122"/>
              </a:rPr>
              <a:t>增加了存取周期</a:t>
            </a:r>
            <a:endParaRPr lang="en-US" altLang="zh-CN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64" name="Text Box 156"/>
          <p:cNvSpPr txBox="1">
            <a:spLocks noChangeArrowheads="1"/>
          </p:cNvSpPr>
          <p:nvPr/>
        </p:nvSpPr>
        <p:spPr bwMode="auto">
          <a:xfrm>
            <a:off x="179388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异步式刷新：</a:t>
            </a:r>
            <a:r>
              <a:rPr lang="zh-CN" altLang="en-US" b="1" u="none" dirty="0">
                <a:latin typeface="宋体" pitchFamily="2" charset="-122"/>
              </a:rPr>
              <a:t>将行</a:t>
            </a:r>
            <a:r>
              <a:rPr lang="zh-CN" altLang="en-US" b="1" u="none" dirty="0" smtClean="0">
                <a:latin typeface="宋体" pitchFamily="2" charset="-122"/>
              </a:rPr>
              <a:t>刷新操作</a:t>
            </a:r>
            <a:r>
              <a:rPr lang="zh-CN" altLang="en-US" b="1" dirty="0" smtClean="0">
                <a:latin typeface="宋体" pitchFamily="2" charset="-122"/>
              </a:rPr>
              <a:t>均匀分布</a:t>
            </a:r>
            <a:r>
              <a:rPr lang="zh-CN" altLang="en-US" b="1" dirty="0">
                <a:latin typeface="宋体" pitchFamily="2" charset="-122"/>
              </a:rPr>
              <a:t>在刷新周期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19673" y="3761977"/>
            <a:ext cx="6192687" cy="1251199"/>
            <a:chOff x="1619673" y="3761977"/>
            <a:chExt cx="6192687" cy="1251199"/>
          </a:xfrm>
        </p:grpSpPr>
        <p:sp>
          <p:nvSpPr>
            <p:cNvPr id="267" name="Line 229"/>
            <p:cNvSpPr>
              <a:spLocks noChangeShapeType="1"/>
            </p:cNvSpPr>
            <p:nvPr/>
          </p:nvSpPr>
          <p:spPr bwMode="auto">
            <a:xfrm>
              <a:off x="1619673" y="4365104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42"/>
            <p:cNvSpPr>
              <a:spLocks noChangeShapeType="1"/>
            </p:cNvSpPr>
            <p:nvPr/>
          </p:nvSpPr>
          <p:spPr bwMode="auto">
            <a:xfrm>
              <a:off x="162899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Text Box 243"/>
            <p:cNvSpPr txBox="1">
              <a:spLocks noChangeArrowheads="1"/>
            </p:cNvSpPr>
            <p:nvPr/>
          </p:nvSpPr>
          <p:spPr bwMode="auto">
            <a:xfrm>
              <a:off x="1762794" y="4509120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70" name="Line 228"/>
            <p:cNvSpPr>
              <a:spLocks noChangeShapeType="1"/>
            </p:cNvSpPr>
            <p:nvPr/>
          </p:nvSpPr>
          <p:spPr bwMode="auto">
            <a:xfrm>
              <a:off x="1629000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36"/>
            <p:cNvSpPr>
              <a:spLocks noChangeShapeType="1"/>
            </p:cNvSpPr>
            <p:nvPr/>
          </p:nvSpPr>
          <p:spPr bwMode="auto">
            <a:xfrm>
              <a:off x="21237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36"/>
            <p:cNvSpPr>
              <a:spLocks noChangeShapeType="1"/>
            </p:cNvSpPr>
            <p:nvPr/>
          </p:nvSpPr>
          <p:spPr bwMode="auto">
            <a:xfrm>
              <a:off x="2483768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55"/>
            <p:cNvSpPr>
              <a:spLocks noChangeShapeType="1"/>
            </p:cNvSpPr>
            <p:nvPr/>
          </p:nvSpPr>
          <p:spPr bwMode="auto">
            <a:xfrm>
              <a:off x="5363468" y="4886846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56"/>
            <p:cNvSpPr>
              <a:spLocks noChangeShapeType="1"/>
            </p:cNvSpPr>
            <p:nvPr/>
          </p:nvSpPr>
          <p:spPr bwMode="auto">
            <a:xfrm flipH="1">
              <a:off x="1629000" y="4886846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Text Box 257"/>
            <p:cNvSpPr txBox="1">
              <a:spLocks noChangeArrowheads="1"/>
            </p:cNvSpPr>
            <p:nvPr/>
          </p:nvSpPr>
          <p:spPr bwMode="auto">
            <a:xfrm>
              <a:off x="3492004" y="4725144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76" name="Line 228"/>
            <p:cNvSpPr>
              <a:spLocks noChangeShapeType="1"/>
            </p:cNvSpPr>
            <p:nvPr/>
          </p:nvSpPr>
          <p:spPr bwMode="auto">
            <a:xfrm>
              <a:off x="7740351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36"/>
            <p:cNvSpPr>
              <a:spLocks noChangeShapeType="1"/>
            </p:cNvSpPr>
            <p:nvPr/>
          </p:nvSpPr>
          <p:spPr bwMode="auto">
            <a:xfrm>
              <a:off x="2987824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36"/>
            <p:cNvSpPr>
              <a:spLocks noChangeShapeType="1"/>
            </p:cNvSpPr>
            <p:nvPr/>
          </p:nvSpPr>
          <p:spPr bwMode="auto">
            <a:xfrm flipH="1">
              <a:off x="3491880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42"/>
            <p:cNvSpPr>
              <a:spLocks noChangeShapeType="1"/>
            </p:cNvSpPr>
            <p:nvPr/>
          </p:nvSpPr>
          <p:spPr bwMode="auto">
            <a:xfrm>
              <a:off x="298782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Text Box 251"/>
            <p:cNvSpPr txBox="1">
              <a:spLocks noChangeArrowheads="1"/>
            </p:cNvSpPr>
            <p:nvPr/>
          </p:nvSpPr>
          <p:spPr bwMode="auto">
            <a:xfrm>
              <a:off x="1908327" y="3761977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01" name="Line 242"/>
            <p:cNvSpPr>
              <a:spLocks noChangeShapeType="1"/>
            </p:cNvSpPr>
            <p:nvPr/>
          </p:nvSpPr>
          <p:spPr bwMode="auto">
            <a:xfrm>
              <a:off x="248376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231"/>
            <p:cNvSpPr txBox="1">
              <a:spLocks noChangeArrowheads="1"/>
            </p:cNvSpPr>
            <p:nvPr/>
          </p:nvSpPr>
          <p:spPr bwMode="auto">
            <a:xfrm>
              <a:off x="1628678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3" name="Text Box 231"/>
            <p:cNvSpPr txBox="1">
              <a:spLocks noChangeArrowheads="1"/>
            </p:cNvSpPr>
            <p:nvPr/>
          </p:nvSpPr>
          <p:spPr bwMode="auto">
            <a:xfrm>
              <a:off x="5478644" y="4055540"/>
              <a:ext cx="2333716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err="1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 smtClean="0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4" name="Line 242"/>
            <p:cNvSpPr>
              <a:spLocks noChangeShapeType="1"/>
            </p:cNvSpPr>
            <p:nvPr/>
          </p:nvSpPr>
          <p:spPr bwMode="auto">
            <a:xfrm>
              <a:off x="350083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236"/>
            <p:cNvSpPr>
              <a:spLocks noChangeShapeType="1"/>
            </p:cNvSpPr>
            <p:nvPr/>
          </p:nvSpPr>
          <p:spPr bwMode="auto">
            <a:xfrm>
              <a:off x="3995562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36"/>
            <p:cNvSpPr>
              <a:spLocks noChangeShapeType="1"/>
            </p:cNvSpPr>
            <p:nvPr/>
          </p:nvSpPr>
          <p:spPr bwMode="auto">
            <a:xfrm>
              <a:off x="4355603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36"/>
            <p:cNvSpPr>
              <a:spLocks noChangeShapeType="1"/>
            </p:cNvSpPr>
            <p:nvPr/>
          </p:nvSpPr>
          <p:spPr bwMode="auto">
            <a:xfrm>
              <a:off x="4859659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36"/>
            <p:cNvSpPr>
              <a:spLocks noChangeShapeType="1"/>
            </p:cNvSpPr>
            <p:nvPr/>
          </p:nvSpPr>
          <p:spPr bwMode="auto">
            <a:xfrm flipH="1">
              <a:off x="5363715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242"/>
            <p:cNvSpPr>
              <a:spLocks noChangeShapeType="1"/>
            </p:cNvSpPr>
            <p:nvPr/>
          </p:nvSpPr>
          <p:spPr bwMode="auto">
            <a:xfrm>
              <a:off x="485965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242"/>
            <p:cNvSpPr>
              <a:spLocks noChangeShapeType="1"/>
            </p:cNvSpPr>
            <p:nvPr/>
          </p:nvSpPr>
          <p:spPr bwMode="auto">
            <a:xfrm>
              <a:off x="4355603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Text Box 231"/>
            <p:cNvSpPr txBox="1">
              <a:spLocks noChangeArrowheads="1"/>
            </p:cNvSpPr>
            <p:nvPr/>
          </p:nvSpPr>
          <p:spPr bwMode="auto">
            <a:xfrm>
              <a:off x="3500513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14" name="Line 236"/>
            <p:cNvSpPr>
              <a:spLocks noChangeShapeType="1"/>
            </p:cNvSpPr>
            <p:nvPr/>
          </p:nvSpPr>
          <p:spPr bwMode="auto">
            <a:xfrm flipH="1">
              <a:off x="5868144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242"/>
            <p:cNvSpPr>
              <a:spLocks noChangeShapeType="1"/>
            </p:cNvSpPr>
            <p:nvPr/>
          </p:nvSpPr>
          <p:spPr bwMode="auto">
            <a:xfrm>
              <a:off x="587709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236"/>
            <p:cNvSpPr>
              <a:spLocks noChangeShapeType="1"/>
            </p:cNvSpPr>
            <p:nvPr/>
          </p:nvSpPr>
          <p:spPr bwMode="auto">
            <a:xfrm>
              <a:off x="6371826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36"/>
            <p:cNvSpPr>
              <a:spLocks noChangeShapeType="1"/>
            </p:cNvSpPr>
            <p:nvPr/>
          </p:nvSpPr>
          <p:spPr bwMode="auto">
            <a:xfrm>
              <a:off x="6741571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236"/>
            <p:cNvSpPr>
              <a:spLocks noChangeShapeType="1"/>
            </p:cNvSpPr>
            <p:nvPr/>
          </p:nvSpPr>
          <p:spPr bwMode="auto">
            <a:xfrm>
              <a:off x="72456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242"/>
            <p:cNvSpPr>
              <a:spLocks noChangeShapeType="1"/>
            </p:cNvSpPr>
            <p:nvPr/>
          </p:nvSpPr>
          <p:spPr bwMode="auto">
            <a:xfrm>
              <a:off x="7245627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242"/>
            <p:cNvSpPr>
              <a:spLocks noChangeShapeType="1"/>
            </p:cNvSpPr>
            <p:nvPr/>
          </p:nvSpPr>
          <p:spPr bwMode="auto">
            <a:xfrm>
              <a:off x="6741571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251"/>
            <p:cNvSpPr txBox="1">
              <a:spLocks noChangeArrowheads="1"/>
            </p:cNvSpPr>
            <p:nvPr/>
          </p:nvSpPr>
          <p:spPr bwMode="auto">
            <a:xfrm>
              <a:off x="3811500" y="37888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23" name="Text Box 251"/>
            <p:cNvSpPr txBox="1">
              <a:spLocks noChangeArrowheads="1"/>
            </p:cNvSpPr>
            <p:nvPr/>
          </p:nvSpPr>
          <p:spPr bwMode="auto">
            <a:xfrm>
              <a:off x="6228807" y="37890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324" name="Text Box 201"/>
          <p:cNvSpPr txBox="1">
            <a:spLocks noChangeArrowheads="1"/>
          </p:cNvSpPr>
          <p:nvPr/>
        </p:nvSpPr>
        <p:spPr bwMode="auto">
          <a:xfrm>
            <a:off x="179388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可忽略死区，</a:t>
            </a:r>
            <a:r>
              <a:rPr lang="zh-CN" altLang="en-US" b="1" u="none" dirty="0" smtClean="0">
                <a:latin typeface="宋体" pitchFamily="2" charset="-122"/>
              </a:rPr>
              <a:t>存取周期不变     </a:t>
            </a:r>
            <a:r>
              <a:rPr lang="zh-CN" altLang="en-US" b="1" u="none" dirty="0">
                <a:solidFill>
                  <a:srgbClr val="FF3300"/>
                </a:solidFill>
                <a:latin typeface="宋体" pitchFamily="2" charset="-122"/>
              </a:rPr>
              <a:t>→最常用</a:t>
            </a:r>
          </a:p>
        </p:txBody>
      </p:sp>
      <p:sp>
        <p:nvSpPr>
          <p:cNvPr id="325" name="AutoShape 2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Text Box 263"/>
          <p:cNvSpPr txBox="1">
            <a:spLocks noChangeArrowheads="1"/>
          </p:cNvSpPr>
          <p:nvPr/>
        </p:nvSpPr>
        <p:spPr bwMode="auto">
          <a:xfrm>
            <a:off x="179512" y="503524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u="none" dirty="0">
                <a:latin typeface="宋体" pitchFamily="2" charset="-122"/>
              </a:rPr>
              <a:t>续</a:t>
            </a:r>
            <a:r>
              <a:rPr lang="zh-CN" altLang="en-US" sz="2200" b="1" u="none" dirty="0" smtClean="0">
                <a:latin typeface="宋体" pitchFamily="2" charset="-122"/>
              </a:rPr>
              <a:t>例</a:t>
            </a:r>
            <a:r>
              <a:rPr lang="en-US" altLang="zh-CN" sz="2200" b="1" u="none" dirty="0" smtClean="0">
                <a:latin typeface="宋体" pitchFamily="2" charset="-122"/>
              </a:rPr>
              <a:t>1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d</a:t>
            </a:r>
            <a:r>
              <a:rPr lang="zh-CN" altLang="en-US" sz="2200" b="1" u="none" dirty="0" smtClean="0">
                <a:latin typeface="宋体" pitchFamily="2" charset="-122"/>
              </a:rPr>
              <a:t>＝？              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4000/2</a:t>
            </a:r>
            <a:r>
              <a:rPr lang="en-US" altLang="zh-CN" sz="2000" b="1" u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6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－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1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/>
      <p:bldP spid="264" grpId="0"/>
      <p:bldP spid="324" grpId="0"/>
      <p:bldP spid="3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芯片刷新的实现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常由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r>
              <a:rPr lang="zh-CN" altLang="en-US" b="1" dirty="0" smtClean="0">
                <a:latin typeface="宋体" pitchFamily="2" charset="-122"/>
              </a:rPr>
              <a:t>外部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电路</a:t>
            </a:r>
            <a:r>
              <a:rPr lang="zh-CN" altLang="en-US" b="1" u="none" dirty="0">
                <a:latin typeface="宋体" pitchFamily="2" charset="-122"/>
              </a:rPr>
              <a:t>实现，如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(DRAMC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37" name="Text Box 232"/>
          <p:cNvSpPr txBox="1">
            <a:spLocks noChangeArrowheads="1"/>
          </p:cNvSpPr>
          <p:nvPr/>
        </p:nvSpPr>
        <p:spPr bwMode="auto">
          <a:xfrm>
            <a:off x="179388" y="1772816"/>
            <a:ext cx="892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*DRAMC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刷新电路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刷新的时机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按</a:t>
            </a:r>
            <a:r>
              <a:rPr lang="zh-CN" altLang="en-US" sz="2200" b="1" dirty="0" smtClean="0">
                <a:latin typeface="宋体" pitchFamily="2" charset="-122"/>
              </a:rPr>
              <a:t>预定</a:t>
            </a:r>
            <a:r>
              <a:rPr lang="zh-CN" altLang="en-US" sz="2200" b="1" u="none" dirty="0" smtClean="0">
                <a:latin typeface="宋体" pitchFamily="2" charset="-122"/>
              </a:rPr>
              <a:t>的刷新</a:t>
            </a:r>
            <a:r>
              <a:rPr lang="zh-CN" altLang="en-US" sz="2200" b="1" u="none" dirty="0">
                <a:latin typeface="宋体" pitchFamily="2" charset="-122"/>
              </a:rPr>
              <a:t>方式，</a:t>
            </a:r>
            <a:r>
              <a:rPr lang="zh-CN" altLang="en-US" sz="2200" b="1" dirty="0">
                <a:latin typeface="宋体" pitchFamily="2" charset="-122"/>
              </a:rPr>
              <a:t>定时</a:t>
            </a:r>
            <a:r>
              <a:rPr lang="zh-CN" altLang="en-US" sz="2200" b="1" u="none" dirty="0">
                <a:latin typeface="宋体" pitchFamily="2" charset="-122"/>
              </a:rPr>
              <a:t>产生行刷新</a:t>
            </a:r>
            <a:r>
              <a:rPr lang="zh-CN" altLang="en-US" sz="2200" b="1" u="none" dirty="0" smtClean="0">
                <a:latin typeface="宋体" pitchFamily="2" charset="-122"/>
              </a:rPr>
              <a:t>命令</a:t>
            </a:r>
            <a:endParaRPr lang="en-US" altLang="zh-CN" sz="2200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刷新的地址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由计数器产生，初值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刷新行数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在系统启动时设置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195363" y="3356992"/>
            <a:ext cx="6481093" cy="1937549"/>
            <a:chOff x="2195363" y="3075627"/>
            <a:chExt cx="6481093" cy="1937549"/>
          </a:xfrm>
        </p:grpSpPr>
        <p:sp>
          <p:nvSpPr>
            <p:cNvPr id="5" name="Rectangle 234"/>
            <p:cNvSpPr>
              <a:spLocks noChangeArrowheads="1"/>
            </p:cNvSpPr>
            <p:nvPr/>
          </p:nvSpPr>
          <p:spPr bwMode="auto">
            <a:xfrm>
              <a:off x="2195363" y="3076021"/>
              <a:ext cx="4463528" cy="19371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7811268" y="3076021"/>
              <a:ext cx="865188" cy="19355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芯片</a:t>
              </a:r>
            </a:p>
          </p:txBody>
        </p:sp>
        <p:sp>
          <p:nvSpPr>
            <p:cNvPr id="7" name="Text Box 237"/>
            <p:cNvSpPr txBox="1">
              <a:spLocks noChangeArrowheads="1"/>
            </p:cNvSpPr>
            <p:nvPr/>
          </p:nvSpPr>
          <p:spPr bwMode="auto">
            <a:xfrm>
              <a:off x="6658891" y="3220037"/>
              <a:ext cx="108108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</a:p>
          </p:txBody>
        </p:sp>
        <p:sp>
          <p:nvSpPr>
            <p:cNvPr id="8" name="Text Box 238"/>
            <p:cNvSpPr txBox="1">
              <a:spLocks noChangeArrowheads="1"/>
            </p:cNvSpPr>
            <p:nvPr/>
          </p:nvSpPr>
          <p:spPr bwMode="auto">
            <a:xfrm>
              <a:off x="2339354" y="3213370"/>
              <a:ext cx="1800225" cy="36670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刷新地址计数器</a:t>
              </a: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725095" y="4205132"/>
              <a:ext cx="792163" cy="7350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定时</a:t>
              </a:r>
            </a:p>
            <a:p>
              <a:pPr algn="ctr"/>
              <a:r>
                <a:rPr lang="zh-CN" altLang="en-US" sz="1800" b="1" u="none" dirty="0"/>
                <a:t>发生器</a:t>
              </a:r>
            </a:p>
          </p:txBody>
        </p:sp>
        <p:sp>
          <p:nvSpPr>
            <p:cNvPr id="10" name="Text Box 242"/>
            <p:cNvSpPr txBox="1">
              <a:spLocks noChangeArrowheads="1"/>
            </p:cNvSpPr>
            <p:nvPr/>
          </p:nvSpPr>
          <p:spPr bwMode="auto">
            <a:xfrm>
              <a:off x="2843435" y="4559149"/>
              <a:ext cx="1368723" cy="3667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刷新定时器</a:t>
              </a:r>
            </a:p>
          </p:txBody>
        </p:sp>
        <p:sp>
          <p:nvSpPr>
            <p:cNvPr id="11" name="Line 243"/>
            <p:cNvSpPr>
              <a:spLocks noChangeShapeType="1"/>
            </p:cNvSpPr>
            <p:nvPr/>
          </p:nvSpPr>
          <p:spPr bwMode="auto">
            <a:xfrm>
              <a:off x="4139604" y="3429394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45"/>
            <p:cNvSpPr>
              <a:spLocks noChangeShapeType="1"/>
            </p:cNvSpPr>
            <p:nvPr/>
          </p:nvSpPr>
          <p:spPr bwMode="auto">
            <a:xfrm>
              <a:off x="5291707" y="4580680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9"/>
            <p:cNvSpPr>
              <a:spLocks noChangeShapeType="1"/>
            </p:cNvSpPr>
            <p:nvPr/>
          </p:nvSpPr>
          <p:spPr bwMode="auto">
            <a:xfrm flipV="1">
              <a:off x="5939779" y="4012124"/>
              <a:ext cx="0" cy="19300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50"/>
            <p:cNvSpPr>
              <a:spLocks noChangeShapeType="1"/>
            </p:cNvSpPr>
            <p:nvPr/>
          </p:nvSpPr>
          <p:spPr bwMode="auto">
            <a:xfrm flipV="1">
              <a:off x="3347491" y="4012125"/>
              <a:ext cx="259228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1"/>
            <p:cNvSpPr>
              <a:spLocks noChangeShapeType="1"/>
            </p:cNvSpPr>
            <p:nvPr/>
          </p:nvSpPr>
          <p:spPr bwMode="auto">
            <a:xfrm flipV="1">
              <a:off x="3347491" y="3580077"/>
              <a:ext cx="0" cy="42344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52"/>
            <p:cNvSpPr>
              <a:spLocks noChangeShapeType="1"/>
            </p:cNvSpPr>
            <p:nvPr/>
          </p:nvSpPr>
          <p:spPr bwMode="auto">
            <a:xfrm flipV="1">
              <a:off x="6517258" y="4579787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3"/>
            <p:cNvSpPr>
              <a:spLocks noChangeShapeType="1"/>
            </p:cNvSpPr>
            <p:nvPr/>
          </p:nvSpPr>
          <p:spPr bwMode="auto">
            <a:xfrm flipV="1">
              <a:off x="6517258" y="4290861"/>
              <a:ext cx="1294010" cy="15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4"/>
            <p:cNvSpPr>
              <a:spLocks noChangeShapeType="1"/>
            </p:cNvSpPr>
            <p:nvPr/>
          </p:nvSpPr>
          <p:spPr bwMode="auto">
            <a:xfrm>
              <a:off x="6517258" y="4867124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5"/>
            <p:cNvSpPr>
              <a:spLocks noChangeShapeType="1"/>
            </p:cNvSpPr>
            <p:nvPr/>
          </p:nvSpPr>
          <p:spPr bwMode="auto">
            <a:xfrm flipV="1">
              <a:off x="6517258" y="3508069"/>
              <a:ext cx="129401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56"/>
            <p:cNvSpPr>
              <a:spLocks noChangeShapeType="1"/>
            </p:cNvSpPr>
            <p:nvPr/>
          </p:nvSpPr>
          <p:spPr bwMode="auto">
            <a:xfrm>
              <a:off x="4212158" y="4732205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70"/>
            <p:cNvSpPr txBox="1">
              <a:spLocks noChangeArrowheads="1"/>
            </p:cNvSpPr>
            <p:nvPr/>
          </p:nvSpPr>
          <p:spPr bwMode="auto">
            <a:xfrm>
              <a:off x="5363145" y="4300157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</a:p>
          </p:txBody>
        </p:sp>
        <p:sp>
          <p:nvSpPr>
            <p:cNvPr id="22" name="Text Box 271"/>
            <p:cNvSpPr txBox="1">
              <a:spLocks noChangeArrowheads="1"/>
            </p:cNvSpPr>
            <p:nvPr/>
          </p:nvSpPr>
          <p:spPr bwMode="auto">
            <a:xfrm>
              <a:off x="4282008" y="4444173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</a:p>
          </p:txBody>
        </p:sp>
        <p:sp>
          <p:nvSpPr>
            <p:cNvPr id="23" name="Text Box 272"/>
            <p:cNvSpPr txBox="1">
              <a:spLocks noChangeArrowheads="1"/>
            </p:cNvSpPr>
            <p:nvPr/>
          </p:nvSpPr>
          <p:spPr bwMode="auto">
            <a:xfrm>
              <a:off x="4211041" y="3148029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</a:p>
          </p:txBody>
        </p:sp>
        <p:sp>
          <p:nvSpPr>
            <p:cNvPr id="35" name="Text Box 318"/>
            <p:cNvSpPr txBox="1">
              <a:spLocks noChangeArrowheads="1"/>
            </p:cNvSpPr>
            <p:nvPr/>
          </p:nvSpPr>
          <p:spPr bwMode="auto">
            <a:xfrm>
              <a:off x="6947891" y="4003524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6" name="Line 319"/>
            <p:cNvSpPr>
              <a:spLocks noChangeShapeType="1"/>
            </p:cNvSpPr>
            <p:nvPr/>
          </p:nvSpPr>
          <p:spPr bwMode="auto">
            <a:xfrm>
              <a:off x="6966941" y="404702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1"/>
            <p:cNvSpPr txBox="1">
              <a:spLocks noChangeArrowheads="1"/>
            </p:cNvSpPr>
            <p:nvPr/>
          </p:nvSpPr>
          <p:spPr bwMode="auto">
            <a:xfrm>
              <a:off x="7017741" y="4600424"/>
              <a:ext cx="2889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4" name="Line 322"/>
            <p:cNvSpPr>
              <a:spLocks noChangeShapeType="1"/>
            </p:cNvSpPr>
            <p:nvPr/>
          </p:nvSpPr>
          <p:spPr bwMode="auto">
            <a:xfrm flipV="1">
              <a:off x="7028854" y="4644557"/>
              <a:ext cx="231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324"/>
            <p:cNvSpPr txBox="1">
              <a:spLocks noChangeArrowheads="1"/>
            </p:cNvSpPr>
            <p:nvPr/>
          </p:nvSpPr>
          <p:spPr bwMode="auto">
            <a:xfrm>
              <a:off x="6947891" y="4292449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Line 325"/>
            <p:cNvSpPr>
              <a:spLocks noChangeShapeType="1"/>
            </p:cNvSpPr>
            <p:nvPr/>
          </p:nvSpPr>
          <p:spPr bwMode="auto">
            <a:xfrm>
              <a:off x="6966941" y="4335947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336"/>
            <p:cNvSpPr txBox="1">
              <a:spLocks noChangeArrowheads="1"/>
            </p:cNvSpPr>
            <p:nvPr/>
          </p:nvSpPr>
          <p:spPr bwMode="auto">
            <a:xfrm>
              <a:off x="5651053" y="3220037"/>
              <a:ext cx="864790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行列地址选择</a:t>
              </a:r>
              <a:endParaRPr lang="zh-CN" altLang="en-US" sz="1800" b="1" u="none" dirty="0"/>
            </a:p>
          </p:txBody>
        </p:sp>
        <p:sp>
          <p:nvSpPr>
            <p:cNvPr id="50" name="Line 248"/>
            <p:cNvSpPr>
              <a:spLocks noChangeShapeType="1"/>
            </p:cNvSpPr>
            <p:nvPr/>
          </p:nvSpPr>
          <p:spPr bwMode="auto">
            <a:xfrm flipV="1">
              <a:off x="6227811" y="3796101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43"/>
            <p:cNvSpPr>
              <a:spLocks noChangeShapeType="1"/>
            </p:cNvSpPr>
            <p:nvPr/>
          </p:nvSpPr>
          <p:spPr bwMode="auto">
            <a:xfrm>
              <a:off x="5219699" y="3508069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rot="16200000" flipH="1" flipV="1">
              <a:off x="5672990" y="642104"/>
              <a:ext cx="137349" cy="5004395"/>
            </a:xfrm>
            <a:prstGeom prst="bentConnector3">
              <a:avLst>
                <a:gd name="adj1" fmla="val -7628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827584" y="3501402"/>
            <a:ext cx="4464123" cy="1705819"/>
            <a:chOff x="683941" y="2996952"/>
            <a:chExt cx="4464123" cy="1705819"/>
          </a:xfrm>
        </p:grpSpPr>
        <p:sp>
          <p:nvSpPr>
            <p:cNvPr id="41" name="Text Box 335"/>
            <p:cNvSpPr txBox="1">
              <a:spLocks noChangeArrowheads="1"/>
            </p:cNvSpPr>
            <p:nvPr/>
          </p:nvSpPr>
          <p:spPr bwMode="auto">
            <a:xfrm>
              <a:off x="683941" y="3212853"/>
              <a:ext cx="575691" cy="112321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42" name="Text Box 336"/>
            <p:cNvSpPr txBox="1">
              <a:spLocks noChangeArrowheads="1"/>
            </p:cNvSpPr>
            <p:nvPr/>
          </p:nvSpPr>
          <p:spPr bwMode="auto">
            <a:xfrm>
              <a:off x="4427835" y="2996952"/>
              <a:ext cx="648221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</a:t>
              </a:r>
              <a:r>
                <a:rPr lang="zh-CN" altLang="en-US" sz="1800" b="1" u="none" dirty="0"/>
                <a:t>开关</a:t>
              </a:r>
            </a:p>
          </p:txBody>
        </p:sp>
        <p:sp>
          <p:nvSpPr>
            <p:cNvPr id="43" name="Text Box 337"/>
            <p:cNvSpPr txBox="1">
              <a:spLocks noChangeArrowheads="1"/>
            </p:cNvSpPr>
            <p:nvPr/>
          </p:nvSpPr>
          <p:spPr bwMode="auto">
            <a:xfrm>
              <a:off x="4498776" y="3982046"/>
              <a:ext cx="649288" cy="7207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仲裁</a:t>
              </a:r>
            </a:p>
            <a:p>
              <a:pPr algn="ctr"/>
              <a:r>
                <a:rPr lang="zh-CN" altLang="en-US" sz="1800" b="1" u="none" dirty="0"/>
                <a:t>电路</a:t>
              </a:r>
            </a:p>
          </p:txBody>
        </p:sp>
        <p:sp>
          <p:nvSpPr>
            <p:cNvPr id="44" name="Line 338"/>
            <p:cNvSpPr>
              <a:spLocks noChangeShapeType="1"/>
            </p:cNvSpPr>
            <p:nvPr/>
          </p:nvSpPr>
          <p:spPr bwMode="auto">
            <a:xfrm flipV="1">
              <a:off x="1259632" y="3501008"/>
              <a:ext cx="316835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39"/>
            <p:cNvSpPr>
              <a:spLocks noChangeShapeType="1"/>
            </p:cNvSpPr>
            <p:nvPr/>
          </p:nvSpPr>
          <p:spPr bwMode="auto">
            <a:xfrm flipV="1">
              <a:off x="1259632" y="4147493"/>
              <a:ext cx="32413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340"/>
            <p:cNvSpPr txBox="1">
              <a:spLocks noChangeArrowheads="1"/>
            </p:cNvSpPr>
            <p:nvPr/>
          </p:nvSpPr>
          <p:spPr bwMode="auto">
            <a:xfrm>
              <a:off x="1404466" y="3212083"/>
              <a:ext cx="5032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</a:rPr>
                <a:t>地址</a:t>
              </a:r>
            </a:p>
          </p:txBody>
        </p:sp>
        <p:sp>
          <p:nvSpPr>
            <p:cNvPr id="47" name="Text Box 341"/>
            <p:cNvSpPr txBox="1">
              <a:spLocks noChangeArrowheads="1"/>
            </p:cNvSpPr>
            <p:nvPr/>
          </p:nvSpPr>
          <p:spPr bwMode="auto">
            <a:xfrm>
              <a:off x="1330995" y="3789040"/>
              <a:ext cx="7207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</a:p>
          </p:txBody>
        </p:sp>
        <p:sp>
          <p:nvSpPr>
            <p:cNvPr id="48" name="Line 248"/>
            <p:cNvSpPr>
              <a:spLocks noChangeShapeType="1"/>
            </p:cNvSpPr>
            <p:nvPr/>
          </p:nvSpPr>
          <p:spPr bwMode="auto">
            <a:xfrm flipV="1">
              <a:off x="4789288" y="3573214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Text Box 232"/>
          <p:cNvSpPr txBox="1">
            <a:spLocks noChangeArrowheads="1"/>
          </p:cNvSpPr>
          <p:nvPr/>
        </p:nvSpPr>
        <p:spPr bwMode="auto">
          <a:xfrm>
            <a:off x="179512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刷新与操作的冲突处理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增加仲裁电路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刷新的优先级较高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0" name="Text Box 330"/>
          <p:cNvSpPr txBox="1">
            <a:spLocks noChangeArrowheads="1"/>
          </p:cNvSpPr>
          <p:nvPr/>
        </p:nvSpPr>
        <p:spPr bwMode="auto">
          <a:xfrm>
            <a:off x="179388" y="1290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*DRAMC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的主要功能：</a:t>
            </a:r>
            <a:r>
              <a:rPr lang="zh-CN" altLang="en-US" b="1" dirty="0" smtClean="0">
                <a:latin typeface="宋体" pitchFamily="2" charset="-122"/>
              </a:rPr>
              <a:t>管理</a:t>
            </a:r>
            <a:r>
              <a:rPr lang="zh-CN" altLang="en-US" b="1" u="none" dirty="0" smtClean="0">
                <a:latin typeface="宋体" pitchFamily="2" charset="-122"/>
              </a:rPr>
              <a:t>对主存的操作，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刷新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572000" y="1700808"/>
            <a:ext cx="1942870" cy="216024"/>
            <a:chOff x="4716021" y="1700808"/>
            <a:chExt cx="1942870" cy="216024"/>
          </a:xfrm>
        </p:grpSpPr>
        <p:cxnSp>
          <p:nvCxnSpPr>
            <p:cNvPr id="64" name="直接箭头连接符 63"/>
            <p:cNvCxnSpPr/>
            <p:nvPr/>
          </p:nvCxnSpPr>
          <p:spPr bwMode="auto">
            <a:xfrm flipV="1">
              <a:off x="4716021" y="17008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 flipV="1">
              <a:off x="4716023" y="1700808"/>
              <a:ext cx="1942868" cy="216024"/>
            </a:xfrm>
            <a:prstGeom prst="bentConnector3">
              <a:avLst>
                <a:gd name="adj1" fmla="val -49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3" name="AutoShape 1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571478" y="3717032"/>
            <a:ext cx="720229" cy="1298107"/>
            <a:chOff x="4571478" y="3717032"/>
            <a:chExt cx="720229" cy="1298107"/>
          </a:xfrm>
        </p:grpSpPr>
        <p:cxnSp>
          <p:nvCxnSpPr>
            <p:cNvPr id="57" name="直接连接符 56"/>
            <p:cNvCxnSpPr/>
            <p:nvPr/>
          </p:nvCxnSpPr>
          <p:spPr bwMode="auto">
            <a:xfrm flipV="1">
              <a:off x="4642419" y="4862045"/>
              <a:ext cx="649288" cy="1530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571478" y="3717032"/>
              <a:ext cx="648221" cy="724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AutoShape 13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E7F-3BA1-4EF9-A07E-BE39201A5FC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41456" name="Text Box 1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的比较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41459" name="Text Box 115"/>
          <p:cNvSpPr txBox="1">
            <a:spLocks noChangeArrowheads="1"/>
          </p:cNvSpPr>
          <p:nvPr/>
        </p:nvSpPr>
        <p:spPr bwMode="auto">
          <a:xfrm>
            <a:off x="179388" y="268540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的应用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SRAM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 smtClean="0">
                <a:latin typeface="宋体" pitchFamily="2" charset="-122"/>
              </a:rPr>
              <a:t>高速度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容量不大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如</a:t>
            </a:r>
            <a:r>
              <a:rPr lang="en-US" altLang="zh-CN" b="1" u="none" dirty="0"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DRAM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>
                <a:latin typeface="宋体" pitchFamily="2" charset="-122"/>
              </a:rPr>
              <a:t>大容量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速度一般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如主存</a:t>
            </a:r>
          </a:p>
        </p:txBody>
      </p:sp>
      <p:sp>
        <p:nvSpPr>
          <p:cNvPr id="441460" name="Text Box 116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的特点：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相对于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存储元所需元件少，</a:t>
            </a:r>
            <a:r>
              <a:rPr lang="zh-CN" altLang="en-US" b="1" u="none" dirty="0">
                <a:latin typeface="宋体" pitchFamily="2" charset="-122"/>
              </a:rPr>
              <a:t>地址</a:t>
            </a:r>
            <a:r>
              <a:rPr lang="zh-CN" altLang="en-US" b="1" u="none" dirty="0" smtClean="0">
                <a:latin typeface="宋体" pitchFamily="2" charset="-122"/>
              </a:rPr>
              <a:t>引脚减半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优点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集成度高、功耗低</a:t>
            </a:r>
            <a:r>
              <a:rPr lang="en-US" altLang="zh-CN" sz="2000" b="1" u="none" dirty="0" smtClean="0">
                <a:latin typeface="宋体" pitchFamily="2" charset="-122"/>
              </a:rPr>
              <a:t>(1/4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、成本低</a:t>
            </a:r>
            <a:r>
              <a:rPr lang="en-US" altLang="zh-CN" sz="2000" b="1" u="none" dirty="0" smtClean="0">
                <a:latin typeface="宋体" pitchFamily="2" charset="-122"/>
              </a:rPr>
              <a:t>(1/100)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缺点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速度慢</a:t>
            </a:r>
            <a:r>
              <a:rPr lang="en-US" altLang="zh-CN" sz="2000" b="1" u="none" dirty="0" smtClean="0">
                <a:latin typeface="宋体" pitchFamily="2" charset="-122"/>
              </a:rPr>
              <a:t>(1/10)             </a:t>
            </a:r>
            <a:r>
              <a:rPr lang="en-US" altLang="zh-CN" sz="1800" b="1" u="none" dirty="0" smtClean="0"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使用电容所致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" name="Text Box 117"/>
          <p:cNvSpPr txBox="1">
            <a:spLocks noChangeArrowheads="1"/>
          </p:cNvSpPr>
          <p:nvPr/>
        </p:nvSpPr>
        <p:spPr bwMode="auto">
          <a:xfrm>
            <a:off x="179389" y="5847655"/>
            <a:ext cx="439261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3-1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P137—3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4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59" grpId="0"/>
      <p:bldP spid="441460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三、只读存储器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>
                <a:latin typeface="+mn-lt"/>
                <a:ea typeface="Arial Unicode MS" pitchFamily="34" charset="-122"/>
                <a:cs typeface="Arial Unicode MS" pitchFamily="34" charset="-122"/>
              </a:rPr>
              <a:t>Read only Memory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 smtClean="0">
                <a:latin typeface="+mn-lt"/>
                <a:ea typeface="+mn-ea"/>
              </a:rPr>
              <a:t>ROM</a:t>
            </a:r>
            <a:r>
              <a:rPr lang="en-US" altLang="zh-CN" b="1" u="none" dirty="0" smtClean="0">
                <a:latin typeface="黑体" pitchFamily="2" charset="-122"/>
                <a:ea typeface="黑体" pitchFamily="2" charset="-122"/>
              </a:rPr>
              <a:t>)    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不考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的应用特点：</a:t>
            </a:r>
            <a:r>
              <a:rPr lang="zh-CN" altLang="en-US" b="1" u="none" dirty="0" smtClean="0">
                <a:latin typeface="宋体" pitchFamily="2" charset="-122"/>
              </a:rPr>
              <a:t>非易失性，可修改，容量小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412776"/>
            <a:ext cx="8641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的组织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存取方式，存储介质为半导体器件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512" y="1909281"/>
            <a:ext cx="864108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的基本组成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类似于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存储元</a:t>
            </a:r>
            <a:r>
              <a:rPr lang="zh-CN" altLang="en-US" b="1" u="none" dirty="0" smtClean="0">
                <a:latin typeface="宋体" pitchFamily="2" charset="-122"/>
              </a:rPr>
              <a:t>的实现及操作不同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MROM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EPROM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EEPROM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Flash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79388" y="2852936"/>
            <a:ext cx="48244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掩膜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Masked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ROM, MROM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不</a:t>
            </a:r>
            <a:r>
              <a:rPr lang="zh-CN" altLang="en-US" b="1" u="none" dirty="0" smtClean="0">
                <a:latin typeface="宋体" pitchFamily="2" charset="-122"/>
              </a:rPr>
              <a:t>可编程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修改信息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存储元的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状态：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无</a:t>
            </a:r>
            <a:r>
              <a:rPr lang="en-US" altLang="zh-CN" b="1" dirty="0">
                <a:latin typeface="宋体" pitchFamily="2" charset="-122"/>
              </a:rPr>
              <a:t>MOS</a:t>
            </a:r>
            <a:r>
              <a:rPr lang="zh-CN" altLang="en-US" b="1" dirty="0">
                <a:latin typeface="宋体" pitchFamily="2" charset="-122"/>
              </a:rPr>
              <a:t>管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zh-CN" altLang="en-US" b="1" u="none" dirty="0"/>
              <a:t> 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sp>
        <p:nvSpPr>
          <p:cNvPr id="18" name="Text Box 166"/>
          <p:cNvSpPr txBox="1">
            <a:spLocks noChangeArrowheads="1"/>
          </p:cNvSpPr>
          <p:nvPr/>
        </p:nvSpPr>
        <p:spPr bwMode="auto">
          <a:xfrm>
            <a:off x="179389" y="4725144"/>
            <a:ext cx="48244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zh-CN" altLang="en-US" b="1" u="none" dirty="0" smtClean="0">
                <a:latin typeface="宋体" pitchFamily="2" charset="-122"/>
              </a:rPr>
              <a:t>在字选线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latin typeface="宋体" pitchFamily="2" charset="-122"/>
              </a:rPr>
              <a:t>电压，</a:t>
            </a:r>
            <a:r>
              <a:rPr lang="zh-CN" altLang="en-US" b="1" u="none" dirty="0">
                <a:latin typeface="宋体" pitchFamily="2" charset="-122"/>
              </a:rPr>
              <a:t>数据线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输出电压不同</a:t>
            </a:r>
          </a:p>
        </p:txBody>
      </p:sp>
      <p:grpSp>
        <p:nvGrpSpPr>
          <p:cNvPr id="176" name="组合 175"/>
          <p:cNvGrpSpPr/>
          <p:nvPr/>
        </p:nvGrpSpPr>
        <p:grpSpPr>
          <a:xfrm>
            <a:off x="4716016" y="2996952"/>
            <a:ext cx="4320480" cy="3344247"/>
            <a:chOff x="2483768" y="1956588"/>
            <a:chExt cx="4320480" cy="3344247"/>
          </a:xfrm>
        </p:grpSpPr>
        <p:sp>
          <p:nvSpPr>
            <p:cNvPr id="177" name="Line 12"/>
            <p:cNvSpPr>
              <a:spLocks noChangeShapeType="1"/>
            </p:cNvSpPr>
            <p:nvPr/>
          </p:nvSpPr>
          <p:spPr bwMode="auto">
            <a:xfrm flipV="1">
              <a:off x="3963193" y="2099463"/>
              <a:ext cx="23018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3098006" y="2316950"/>
              <a:ext cx="285750" cy="15113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行地址译码器</a:t>
              </a: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 flipV="1">
              <a:off x="2809081" y="2820188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15"/>
            <p:cNvSpPr txBox="1">
              <a:spLocks noChangeArrowheads="1"/>
            </p:cNvSpPr>
            <p:nvPr/>
          </p:nvSpPr>
          <p:spPr bwMode="auto">
            <a:xfrm>
              <a:off x="2483768" y="2634233"/>
              <a:ext cx="288925" cy="86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</p:txBody>
        </p:sp>
        <p:sp>
          <p:nvSpPr>
            <p:cNvPr id="181" name="Text Box 16"/>
            <p:cNvSpPr txBox="1">
              <a:spLocks noChangeArrowheads="1"/>
            </p:cNvSpPr>
            <p:nvPr/>
          </p:nvSpPr>
          <p:spPr bwMode="auto">
            <a:xfrm>
              <a:off x="6336506" y="195658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5618956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5618956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5545931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5618956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>
              <a:off x="5474493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5690393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3"/>
            <p:cNvSpPr>
              <a:spLocks noChangeShapeType="1"/>
            </p:cNvSpPr>
            <p:nvPr/>
          </p:nvSpPr>
          <p:spPr bwMode="auto">
            <a:xfrm>
              <a:off x="5690393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4"/>
            <p:cNvSpPr>
              <a:spLocks noChangeShapeType="1"/>
            </p:cNvSpPr>
            <p:nvPr/>
          </p:nvSpPr>
          <p:spPr bwMode="auto">
            <a:xfrm>
              <a:off x="5474493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5"/>
            <p:cNvSpPr>
              <a:spLocks noChangeShapeType="1"/>
            </p:cNvSpPr>
            <p:nvPr/>
          </p:nvSpPr>
          <p:spPr bwMode="auto">
            <a:xfrm flipV="1">
              <a:off x="3383756" y="2459825"/>
              <a:ext cx="25209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6"/>
            <p:cNvSpPr>
              <a:spLocks noChangeShapeType="1"/>
            </p:cNvSpPr>
            <p:nvPr/>
          </p:nvSpPr>
          <p:spPr bwMode="auto">
            <a:xfrm flipV="1">
              <a:off x="3383755" y="2890831"/>
              <a:ext cx="266461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7"/>
            <p:cNvSpPr>
              <a:spLocks noChangeShapeType="1"/>
            </p:cNvSpPr>
            <p:nvPr/>
          </p:nvSpPr>
          <p:spPr bwMode="auto">
            <a:xfrm>
              <a:off x="3383756" y="3682200"/>
              <a:ext cx="2520950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8"/>
            <p:cNvSpPr>
              <a:spLocks noChangeShapeType="1"/>
            </p:cNvSpPr>
            <p:nvPr/>
          </p:nvSpPr>
          <p:spPr bwMode="auto">
            <a:xfrm>
              <a:off x="4610893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9"/>
            <p:cNvSpPr>
              <a:spLocks noChangeShapeType="1"/>
            </p:cNvSpPr>
            <p:nvPr/>
          </p:nvSpPr>
          <p:spPr bwMode="auto">
            <a:xfrm>
              <a:off x="4610893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30"/>
            <p:cNvSpPr>
              <a:spLocks noChangeShapeType="1"/>
            </p:cNvSpPr>
            <p:nvPr/>
          </p:nvSpPr>
          <p:spPr bwMode="auto">
            <a:xfrm>
              <a:off x="4537868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31"/>
            <p:cNvSpPr>
              <a:spLocks noChangeShapeType="1"/>
            </p:cNvSpPr>
            <p:nvPr/>
          </p:nvSpPr>
          <p:spPr bwMode="auto">
            <a:xfrm>
              <a:off x="4610893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32"/>
            <p:cNvSpPr>
              <a:spLocks noChangeShapeType="1"/>
            </p:cNvSpPr>
            <p:nvPr/>
          </p:nvSpPr>
          <p:spPr bwMode="auto">
            <a:xfrm>
              <a:off x="4466431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3"/>
            <p:cNvSpPr>
              <a:spLocks noChangeShapeType="1"/>
            </p:cNvSpPr>
            <p:nvPr/>
          </p:nvSpPr>
          <p:spPr bwMode="auto">
            <a:xfrm>
              <a:off x="4682331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34"/>
            <p:cNvSpPr>
              <a:spLocks noChangeShapeType="1"/>
            </p:cNvSpPr>
            <p:nvPr/>
          </p:nvSpPr>
          <p:spPr bwMode="auto">
            <a:xfrm>
              <a:off x="4682331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35"/>
            <p:cNvSpPr>
              <a:spLocks noChangeShapeType="1"/>
            </p:cNvSpPr>
            <p:nvPr/>
          </p:nvSpPr>
          <p:spPr bwMode="auto">
            <a:xfrm>
              <a:off x="4466431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36"/>
            <p:cNvSpPr>
              <a:spLocks noChangeShapeType="1"/>
            </p:cNvSpPr>
            <p:nvPr/>
          </p:nvSpPr>
          <p:spPr bwMode="auto">
            <a:xfrm>
              <a:off x="4106068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7"/>
            <p:cNvSpPr>
              <a:spLocks noChangeShapeType="1"/>
            </p:cNvSpPr>
            <p:nvPr/>
          </p:nvSpPr>
          <p:spPr bwMode="auto">
            <a:xfrm>
              <a:off x="4106068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8"/>
            <p:cNvSpPr>
              <a:spLocks noChangeShapeType="1"/>
            </p:cNvSpPr>
            <p:nvPr/>
          </p:nvSpPr>
          <p:spPr bwMode="auto">
            <a:xfrm>
              <a:off x="4033043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9"/>
            <p:cNvSpPr>
              <a:spLocks noChangeShapeType="1"/>
            </p:cNvSpPr>
            <p:nvPr/>
          </p:nvSpPr>
          <p:spPr bwMode="auto">
            <a:xfrm>
              <a:off x="4106068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40"/>
            <p:cNvSpPr>
              <a:spLocks noChangeShapeType="1"/>
            </p:cNvSpPr>
            <p:nvPr/>
          </p:nvSpPr>
          <p:spPr bwMode="auto">
            <a:xfrm>
              <a:off x="3961606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1"/>
            <p:cNvSpPr>
              <a:spLocks noChangeShapeType="1"/>
            </p:cNvSpPr>
            <p:nvPr/>
          </p:nvSpPr>
          <p:spPr bwMode="auto">
            <a:xfrm>
              <a:off x="4177506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42"/>
            <p:cNvSpPr>
              <a:spLocks noChangeShapeType="1"/>
            </p:cNvSpPr>
            <p:nvPr/>
          </p:nvSpPr>
          <p:spPr bwMode="auto">
            <a:xfrm>
              <a:off x="4177506" y="2316950"/>
              <a:ext cx="1587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3"/>
            <p:cNvSpPr>
              <a:spLocks noChangeShapeType="1"/>
            </p:cNvSpPr>
            <p:nvPr/>
          </p:nvSpPr>
          <p:spPr bwMode="auto">
            <a:xfrm>
              <a:off x="3961606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44"/>
            <p:cNvSpPr>
              <a:spLocks noChangeShapeType="1"/>
            </p:cNvSpPr>
            <p:nvPr/>
          </p:nvSpPr>
          <p:spPr bwMode="auto">
            <a:xfrm>
              <a:off x="2809081" y="3325013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Text Box 45"/>
            <p:cNvSpPr txBox="1">
              <a:spLocks noChangeArrowheads="1"/>
            </p:cNvSpPr>
            <p:nvPr/>
          </p:nvSpPr>
          <p:spPr bwMode="auto">
            <a:xfrm>
              <a:off x="6338092" y="4221088"/>
              <a:ext cx="466156" cy="2865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out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11" name="Oval 46"/>
            <p:cNvSpPr>
              <a:spLocks noChangeArrowheads="1"/>
            </p:cNvSpPr>
            <p:nvPr/>
          </p:nvSpPr>
          <p:spPr bwMode="auto">
            <a:xfrm>
              <a:off x="6265068" y="2070888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Text Box 52"/>
            <p:cNvSpPr txBox="1">
              <a:spLocks noChangeArrowheads="1"/>
            </p:cNvSpPr>
            <p:nvPr/>
          </p:nvSpPr>
          <p:spPr bwMode="auto">
            <a:xfrm>
              <a:off x="3818731" y="4509120"/>
              <a:ext cx="1798637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/>
                <a:t>列地址译码器</a:t>
              </a:r>
            </a:p>
          </p:txBody>
        </p:sp>
        <p:sp>
          <p:nvSpPr>
            <p:cNvPr id="213" name="Line 53"/>
            <p:cNvSpPr>
              <a:spLocks noChangeShapeType="1"/>
            </p:cNvSpPr>
            <p:nvPr/>
          </p:nvSpPr>
          <p:spPr bwMode="auto">
            <a:xfrm>
              <a:off x="41060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4"/>
            <p:cNvSpPr>
              <a:spLocks noChangeShapeType="1"/>
            </p:cNvSpPr>
            <p:nvPr/>
          </p:nvSpPr>
          <p:spPr bwMode="auto">
            <a:xfrm>
              <a:off x="40330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5"/>
            <p:cNvSpPr>
              <a:spLocks noChangeShapeType="1"/>
            </p:cNvSpPr>
            <p:nvPr/>
          </p:nvSpPr>
          <p:spPr bwMode="auto">
            <a:xfrm>
              <a:off x="41060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6"/>
            <p:cNvSpPr>
              <a:spLocks noChangeShapeType="1"/>
            </p:cNvSpPr>
            <p:nvPr/>
          </p:nvSpPr>
          <p:spPr bwMode="auto">
            <a:xfrm>
              <a:off x="39616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57"/>
            <p:cNvSpPr>
              <a:spLocks noChangeShapeType="1"/>
            </p:cNvSpPr>
            <p:nvPr/>
          </p:nvSpPr>
          <p:spPr bwMode="auto">
            <a:xfrm>
              <a:off x="41775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8"/>
            <p:cNvSpPr>
              <a:spLocks noChangeShapeType="1"/>
            </p:cNvSpPr>
            <p:nvPr/>
          </p:nvSpPr>
          <p:spPr bwMode="auto">
            <a:xfrm>
              <a:off x="41060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9"/>
            <p:cNvSpPr>
              <a:spLocks noChangeShapeType="1"/>
            </p:cNvSpPr>
            <p:nvPr/>
          </p:nvSpPr>
          <p:spPr bwMode="auto">
            <a:xfrm>
              <a:off x="4609306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60"/>
            <p:cNvSpPr>
              <a:spLocks noChangeShapeType="1"/>
            </p:cNvSpPr>
            <p:nvPr/>
          </p:nvSpPr>
          <p:spPr bwMode="auto">
            <a:xfrm>
              <a:off x="4536281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1"/>
            <p:cNvSpPr>
              <a:spLocks noChangeShapeType="1"/>
            </p:cNvSpPr>
            <p:nvPr/>
          </p:nvSpPr>
          <p:spPr bwMode="auto">
            <a:xfrm>
              <a:off x="4609306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2"/>
            <p:cNvSpPr>
              <a:spLocks noChangeShapeType="1"/>
            </p:cNvSpPr>
            <p:nvPr/>
          </p:nvSpPr>
          <p:spPr bwMode="auto">
            <a:xfrm>
              <a:off x="4464843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63"/>
            <p:cNvSpPr>
              <a:spLocks noChangeShapeType="1"/>
            </p:cNvSpPr>
            <p:nvPr/>
          </p:nvSpPr>
          <p:spPr bwMode="auto">
            <a:xfrm>
              <a:off x="4680743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64"/>
            <p:cNvSpPr>
              <a:spLocks noChangeShapeType="1"/>
            </p:cNvSpPr>
            <p:nvPr/>
          </p:nvSpPr>
          <p:spPr bwMode="auto">
            <a:xfrm>
              <a:off x="4609306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65"/>
            <p:cNvSpPr>
              <a:spLocks noChangeShapeType="1"/>
            </p:cNvSpPr>
            <p:nvPr/>
          </p:nvSpPr>
          <p:spPr bwMode="auto">
            <a:xfrm>
              <a:off x="3961604" y="4223539"/>
              <a:ext cx="0" cy="2855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66"/>
            <p:cNvSpPr>
              <a:spLocks noChangeShapeType="1"/>
            </p:cNvSpPr>
            <p:nvPr/>
          </p:nvSpPr>
          <p:spPr bwMode="auto">
            <a:xfrm>
              <a:off x="4179093" y="4406100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67"/>
            <p:cNvSpPr>
              <a:spLocks noChangeShapeType="1"/>
            </p:cNvSpPr>
            <p:nvPr/>
          </p:nvSpPr>
          <p:spPr bwMode="auto">
            <a:xfrm flipH="1">
              <a:off x="4464844" y="4223538"/>
              <a:ext cx="1586" cy="2840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68"/>
            <p:cNvSpPr>
              <a:spLocks noChangeShapeType="1"/>
            </p:cNvSpPr>
            <p:nvPr/>
          </p:nvSpPr>
          <p:spPr bwMode="auto">
            <a:xfrm>
              <a:off x="56173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69"/>
            <p:cNvSpPr>
              <a:spLocks noChangeShapeType="1"/>
            </p:cNvSpPr>
            <p:nvPr/>
          </p:nvSpPr>
          <p:spPr bwMode="auto">
            <a:xfrm>
              <a:off x="55443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0"/>
            <p:cNvSpPr>
              <a:spLocks noChangeShapeType="1"/>
            </p:cNvSpPr>
            <p:nvPr/>
          </p:nvSpPr>
          <p:spPr bwMode="auto">
            <a:xfrm>
              <a:off x="56173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1"/>
            <p:cNvSpPr>
              <a:spLocks noChangeShapeType="1"/>
            </p:cNvSpPr>
            <p:nvPr/>
          </p:nvSpPr>
          <p:spPr bwMode="auto">
            <a:xfrm>
              <a:off x="54729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2"/>
            <p:cNvSpPr>
              <a:spLocks noChangeShapeType="1"/>
            </p:cNvSpPr>
            <p:nvPr/>
          </p:nvSpPr>
          <p:spPr bwMode="auto">
            <a:xfrm>
              <a:off x="56888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3"/>
            <p:cNvSpPr>
              <a:spLocks noChangeShapeType="1"/>
            </p:cNvSpPr>
            <p:nvPr/>
          </p:nvSpPr>
          <p:spPr bwMode="auto">
            <a:xfrm>
              <a:off x="56173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4"/>
            <p:cNvSpPr>
              <a:spLocks noChangeShapeType="1"/>
            </p:cNvSpPr>
            <p:nvPr/>
          </p:nvSpPr>
          <p:spPr bwMode="auto">
            <a:xfrm>
              <a:off x="5474491" y="4223539"/>
              <a:ext cx="2" cy="2840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Text Box 77"/>
            <p:cNvSpPr txBox="1">
              <a:spLocks noChangeArrowheads="1"/>
            </p:cNvSpPr>
            <p:nvPr/>
          </p:nvSpPr>
          <p:spPr bwMode="auto">
            <a:xfrm>
              <a:off x="4826793" y="2101050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36" name="Rectangle 78"/>
            <p:cNvSpPr>
              <a:spLocks noChangeArrowheads="1"/>
            </p:cNvSpPr>
            <p:nvPr/>
          </p:nvSpPr>
          <p:spPr bwMode="auto">
            <a:xfrm>
              <a:off x="3745706" y="25105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79"/>
            <p:cNvSpPr>
              <a:spLocks noChangeArrowheads="1"/>
            </p:cNvSpPr>
            <p:nvPr/>
          </p:nvSpPr>
          <p:spPr bwMode="auto">
            <a:xfrm>
              <a:off x="4250531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Rectangle 80"/>
            <p:cNvSpPr>
              <a:spLocks noChangeArrowheads="1"/>
            </p:cNvSpPr>
            <p:nvPr/>
          </p:nvSpPr>
          <p:spPr bwMode="auto">
            <a:xfrm>
              <a:off x="5258593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Rectangle 81"/>
            <p:cNvSpPr>
              <a:spLocks noChangeArrowheads="1"/>
            </p:cNvSpPr>
            <p:nvPr/>
          </p:nvSpPr>
          <p:spPr bwMode="auto">
            <a:xfrm>
              <a:off x="4250531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82"/>
            <p:cNvSpPr>
              <a:spLocks noChangeArrowheads="1"/>
            </p:cNvSpPr>
            <p:nvPr/>
          </p:nvSpPr>
          <p:spPr bwMode="auto">
            <a:xfrm>
              <a:off x="3745706" y="29423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83"/>
            <p:cNvSpPr>
              <a:spLocks noChangeArrowheads="1"/>
            </p:cNvSpPr>
            <p:nvPr/>
          </p:nvSpPr>
          <p:spPr bwMode="auto">
            <a:xfrm>
              <a:off x="5258593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84"/>
            <p:cNvSpPr>
              <a:spLocks noChangeArrowheads="1"/>
            </p:cNvSpPr>
            <p:nvPr/>
          </p:nvSpPr>
          <p:spPr bwMode="auto">
            <a:xfrm>
              <a:off x="5258593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Rectangle 85"/>
            <p:cNvSpPr>
              <a:spLocks noChangeArrowheads="1"/>
            </p:cNvSpPr>
            <p:nvPr/>
          </p:nvSpPr>
          <p:spPr bwMode="auto">
            <a:xfrm>
              <a:off x="3745706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86"/>
            <p:cNvSpPr>
              <a:spLocks noChangeShapeType="1"/>
            </p:cNvSpPr>
            <p:nvPr/>
          </p:nvSpPr>
          <p:spPr bwMode="auto">
            <a:xfrm>
              <a:off x="5509418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87"/>
            <p:cNvSpPr>
              <a:spLocks noChangeShapeType="1"/>
            </p:cNvSpPr>
            <p:nvPr/>
          </p:nvSpPr>
          <p:spPr bwMode="auto">
            <a:xfrm>
              <a:off x="5474493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88"/>
            <p:cNvSpPr>
              <a:spLocks noChangeShapeType="1"/>
            </p:cNvSpPr>
            <p:nvPr/>
          </p:nvSpPr>
          <p:spPr bwMode="auto">
            <a:xfrm>
              <a:off x="5474493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89"/>
            <p:cNvSpPr>
              <a:spLocks noChangeShapeType="1"/>
            </p:cNvSpPr>
            <p:nvPr/>
          </p:nvSpPr>
          <p:spPr bwMode="auto">
            <a:xfrm>
              <a:off x="5401468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90"/>
            <p:cNvSpPr>
              <a:spLocks noChangeShapeType="1"/>
            </p:cNvSpPr>
            <p:nvPr/>
          </p:nvSpPr>
          <p:spPr bwMode="auto">
            <a:xfrm>
              <a:off x="5474493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91"/>
            <p:cNvSpPr>
              <a:spLocks noChangeShapeType="1"/>
            </p:cNvSpPr>
            <p:nvPr/>
          </p:nvSpPr>
          <p:spPr bwMode="auto">
            <a:xfrm>
              <a:off x="5330031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92"/>
            <p:cNvSpPr>
              <a:spLocks noChangeShapeType="1"/>
            </p:cNvSpPr>
            <p:nvPr/>
          </p:nvSpPr>
          <p:spPr bwMode="auto">
            <a:xfrm>
              <a:off x="5330031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93"/>
            <p:cNvSpPr>
              <a:spLocks noChangeShapeType="1"/>
            </p:cNvSpPr>
            <p:nvPr/>
          </p:nvSpPr>
          <p:spPr bwMode="auto">
            <a:xfrm>
              <a:off x="5545931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94"/>
            <p:cNvSpPr>
              <a:spLocks noChangeShapeType="1"/>
            </p:cNvSpPr>
            <p:nvPr/>
          </p:nvSpPr>
          <p:spPr bwMode="auto">
            <a:xfrm>
              <a:off x="5509418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95"/>
            <p:cNvSpPr>
              <a:spLocks noChangeShapeType="1"/>
            </p:cNvSpPr>
            <p:nvPr/>
          </p:nvSpPr>
          <p:spPr bwMode="auto">
            <a:xfrm>
              <a:off x="5474493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96"/>
            <p:cNvSpPr>
              <a:spLocks noChangeShapeType="1"/>
            </p:cNvSpPr>
            <p:nvPr/>
          </p:nvSpPr>
          <p:spPr bwMode="auto">
            <a:xfrm>
              <a:off x="5474493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97"/>
            <p:cNvSpPr>
              <a:spLocks noChangeShapeType="1"/>
            </p:cNvSpPr>
            <p:nvPr/>
          </p:nvSpPr>
          <p:spPr bwMode="auto">
            <a:xfrm>
              <a:off x="5401468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98"/>
            <p:cNvSpPr>
              <a:spLocks noChangeShapeType="1"/>
            </p:cNvSpPr>
            <p:nvPr/>
          </p:nvSpPr>
          <p:spPr bwMode="auto">
            <a:xfrm>
              <a:off x="5474493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99"/>
            <p:cNvSpPr>
              <a:spLocks noChangeShapeType="1"/>
            </p:cNvSpPr>
            <p:nvPr/>
          </p:nvSpPr>
          <p:spPr bwMode="auto">
            <a:xfrm>
              <a:off x="5330031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00"/>
            <p:cNvSpPr>
              <a:spLocks noChangeShapeType="1"/>
            </p:cNvSpPr>
            <p:nvPr/>
          </p:nvSpPr>
          <p:spPr bwMode="auto">
            <a:xfrm>
              <a:off x="5330031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01"/>
            <p:cNvSpPr>
              <a:spLocks noChangeShapeType="1"/>
            </p:cNvSpPr>
            <p:nvPr/>
          </p:nvSpPr>
          <p:spPr bwMode="auto">
            <a:xfrm>
              <a:off x="5545931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02"/>
            <p:cNvSpPr>
              <a:spLocks noChangeShapeType="1"/>
            </p:cNvSpPr>
            <p:nvPr/>
          </p:nvSpPr>
          <p:spPr bwMode="auto">
            <a:xfrm>
              <a:off x="3996531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103"/>
            <p:cNvSpPr>
              <a:spLocks noChangeShapeType="1"/>
            </p:cNvSpPr>
            <p:nvPr/>
          </p:nvSpPr>
          <p:spPr bwMode="auto">
            <a:xfrm>
              <a:off x="3961606" y="3826663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104"/>
            <p:cNvSpPr>
              <a:spLocks noChangeShapeType="1"/>
            </p:cNvSpPr>
            <p:nvPr/>
          </p:nvSpPr>
          <p:spPr bwMode="auto">
            <a:xfrm>
              <a:off x="3961606" y="38996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105"/>
            <p:cNvSpPr>
              <a:spLocks noChangeShapeType="1"/>
            </p:cNvSpPr>
            <p:nvPr/>
          </p:nvSpPr>
          <p:spPr bwMode="auto">
            <a:xfrm>
              <a:off x="3888581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106"/>
            <p:cNvSpPr>
              <a:spLocks noChangeShapeType="1"/>
            </p:cNvSpPr>
            <p:nvPr/>
          </p:nvSpPr>
          <p:spPr bwMode="auto">
            <a:xfrm>
              <a:off x="3961606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107"/>
            <p:cNvSpPr>
              <a:spLocks noChangeShapeType="1"/>
            </p:cNvSpPr>
            <p:nvPr/>
          </p:nvSpPr>
          <p:spPr bwMode="auto">
            <a:xfrm>
              <a:off x="3817143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108"/>
            <p:cNvSpPr>
              <a:spLocks noChangeShapeType="1"/>
            </p:cNvSpPr>
            <p:nvPr/>
          </p:nvSpPr>
          <p:spPr bwMode="auto">
            <a:xfrm>
              <a:off x="3817143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09"/>
            <p:cNvSpPr>
              <a:spLocks noChangeShapeType="1"/>
            </p:cNvSpPr>
            <p:nvPr/>
          </p:nvSpPr>
          <p:spPr bwMode="auto">
            <a:xfrm>
              <a:off x="4033043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10"/>
            <p:cNvSpPr>
              <a:spLocks noChangeShapeType="1"/>
            </p:cNvSpPr>
            <p:nvPr/>
          </p:nvSpPr>
          <p:spPr bwMode="auto">
            <a:xfrm>
              <a:off x="4501356" y="32519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11"/>
            <p:cNvSpPr>
              <a:spLocks noChangeShapeType="1"/>
            </p:cNvSpPr>
            <p:nvPr/>
          </p:nvSpPr>
          <p:spPr bwMode="auto">
            <a:xfrm>
              <a:off x="4466431" y="30360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112"/>
            <p:cNvSpPr>
              <a:spLocks noChangeShapeType="1"/>
            </p:cNvSpPr>
            <p:nvPr/>
          </p:nvSpPr>
          <p:spPr bwMode="auto">
            <a:xfrm>
              <a:off x="4466431" y="31091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113"/>
            <p:cNvSpPr>
              <a:spLocks noChangeShapeType="1"/>
            </p:cNvSpPr>
            <p:nvPr/>
          </p:nvSpPr>
          <p:spPr bwMode="auto">
            <a:xfrm>
              <a:off x="4393406" y="30075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114"/>
            <p:cNvSpPr>
              <a:spLocks noChangeShapeType="1"/>
            </p:cNvSpPr>
            <p:nvPr/>
          </p:nvSpPr>
          <p:spPr bwMode="auto">
            <a:xfrm>
              <a:off x="4466431" y="29646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115"/>
            <p:cNvSpPr>
              <a:spLocks noChangeShapeType="1"/>
            </p:cNvSpPr>
            <p:nvPr/>
          </p:nvSpPr>
          <p:spPr bwMode="auto">
            <a:xfrm>
              <a:off x="4321968" y="30741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116"/>
            <p:cNvSpPr>
              <a:spLocks noChangeShapeType="1"/>
            </p:cNvSpPr>
            <p:nvPr/>
          </p:nvSpPr>
          <p:spPr bwMode="auto">
            <a:xfrm>
              <a:off x="4321968" y="28916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117"/>
            <p:cNvSpPr>
              <a:spLocks noChangeShapeType="1"/>
            </p:cNvSpPr>
            <p:nvPr/>
          </p:nvSpPr>
          <p:spPr bwMode="auto">
            <a:xfrm>
              <a:off x="4537868" y="31075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118"/>
            <p:cNvSpPr>
              <a:spLocks noChangeShapeType="1"/>
            </p:cNvSpPr>
            <p:nvPr/>
          </p:nvSpPr>
          <p:spPr bwMode="auto">
            <a:xfrm>
              <a:off x="3996531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119"/>
            <p:cNvSpPr>
              <a:spLocks noChangeShapeType="1"/>
            </p:cNvSpPr>
            <p:nvPr/>
          </p:nvSpPr>
          <p:spPr bwMode="auto">
            <a:xfrm>
              <a:off x="3961606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120"/>
            <p:cNvSpPr>
              <a:spLocks noChangeShapeType="1"/>
            </p:cNvSpPr>
            <p:nvPr/>
          </p:nvSpPr>
          <p:spPr bwMode="auto">
            <a:xfrm>
              <a:off x="3961606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121"/>
            <p:cNvSpPr>
              <a:spLocks noChangeShapeType="1"/>
            </p:cNvSpPr>
            <p:nvPr/>
          </p:nvSpPr>
          <p:spPr bwMode="auto">
            <a:xfrm>
              <a:off x="3888581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22"/>
            <p:cNvSpPr>
              <a:spLocks noChangeShapeType="1"/>
            </p:cNvSpPr>
            <p:nvPr/>
          </p:nvSpPr>
          <p:spPr bwMode="auto">
            <a:xfrm>
              <a:off x="3961606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123"/>
            <p:cNvSpPr>
              <a:spLocks noChangeShapeType="1"/>
            </p:cNvSpPr>
            <p:nvPr/>
          </p:nvSpPr>
          <p:spPr bwMode="auto">
            <a:xfrm>
              <a:off x="3817143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124"/>
            <p:cNvSpPr>
              <a:spLocks noChangeShapeType="1"/>
            </p:cNvSpPr>
            <p:nvPr/>
          </p:nvSpPr>
          <p:spPr bwMode="auto">
            <a:xfrm>
              <a:off x="3817143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125"/>
            <p:cNvSpPr>
              <a:spLocks noChangeShapeType="1"/>
            </p:cNvSpPr>
            <p:nvPr/>
          </p:nvSpPr>
          <p:spPr bwMode="auto">
            <a:xfrm>
              <a:off x="4033043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136"/>
            <p:cNvSpPr txBox="1">
              <a:spLocks noChangeArrowheads="1"/>
            </p:cNvSpPr>
            <p:nvPr/>
          </p:nvSpPr>
          <p:spPr bwMode="auto">
            <a:xfrm>
              <a:off x="4826793" y="3683788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5" name="Text Box 137"/>
            <p:cNvSpPr txBox="1">
              <a:spLocks noChangeArrowheads="1"/>
            </p:cNvSpPr>
            <p:nvPr/>
          </p:nvSpPr>
          <p:spPr bwMode="auto">
            <a:xfrm>
              <a:off x="4826793" y="2461413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6" name="Text Box 138"/>
            <p:cNvSpPr txBox="1">
              <a:spLocks noChangeArrowheads="1"/>
            </p:cNvSpPr>
            <p:nvPr/>
          </p:nvSpPr>
          <p:spPr bwMode="auto">
            <a:xfrm>
              <a:off x="3817143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87" name="Text Box 139"/>
            <p:cNvSpPr txBox="1">
              <a:spLocks noChangeArrowheads="1"/>
            </p:cNvSpPr>
            <p:nvPr/>
          </p:nvSpPr>
          <p:spPr bwMode="auto">
            <a:xfrm>
              <a:off x="43219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8" name="Text Box 140"/>
            <p:cNvSpPr txBox="1">
              <a:spLocks noChangeArrowheads="1"/>
            </p:cNvSpPr>
            <p:nvPr/>
          </p:nvSpPr>
          <p:spPr bwMode="auto">
            <a:xfrm>
              <a:off x="54014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9" name="Rectangle 141"/>
            <p:cNvSpPr>
              <a:spLocks noChangeArrowheads="1"/>
            </p:cNvSpPr>
            <p:nvPr/>
          </p:nvSpPr>
          <p:spPr bwMode="auto">
            <a:xfrm>
              <a:off x="4250531" y="3731365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42"/>
            <p:cNvSpPr>
              <a:spLocks noChangeShapeType="1"/>
            </p:cNvSpPr>
            <p:nvPr/>
          </p:nvSpPr>
          <p:spPr bwMode="auto">
            <a:xfrm>
              <a:off x="4501356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143"/>
            <p:cNvSpPr>
              <a:spLocks noChangeShapeType="1"/>
            </p:cNvSpPr>
            <p:nvPr/>
          </p:nvSpPr>
          <p:spPr bwMode="auto">
            <a:xfrm>
              <a:off x="4466431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144"/>
            <p:cNvSpPr>
              <a:spLocks noChangeShapeType="1"/>
            </p:cNvSpPr>
            <p:nvPr/>
          </p:nvSpPr>
          <p:spPr bwMode="auto">
            <a:xfrm>
              <a:off x="4466431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145"/>
            <p:cNvSpPr>
              <a:spLocks noChangeShapeType="1"/>
            </p:cNvSpPr>
            <p:nvPr/>
          </p:nvSpPr>
          <p:spPr bwMode="auto">
            <a:xfrm>
              <a:off x="4393406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146"/>
            <p:cNvSpPr>
              <a:spLocks noChangeShapeType="1"/>
            </p:cNvSpPr>
            <p:nvPr/>
          </p:nvSpPr>
          <p:spPr bwMode="auto">
            <a:xfrm>
              <a:off x="4466431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147"/>
            <p:cNvSpPr>
              <a:spLocks noChangeShapeType="1"/>
            </p:cNvSpPr>
            <p:nvPr/>
          </p:nvSpPr>
          <p:spPr bwMode="auto">
            <a:xfrm>
              <a:off x="4321968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148"/>
            <p:cNvSpPr>
              <a:spLocks noChangeShapeType="1"/>
            </p:cNvSpPr>
            <p:nvPr/>
          </p:nvSpPr>
          <p:spPr bwMode="auto">
            <a:xfrm>
              <a:off x="4321968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149"/>
            <p:cNvSpPr>
              <a:spLocks noChangeShapeType="1"/>
            </p:cNvSpPr>
            <p:nvPr/>
          </p:nvSpPr>
          <p:spPr bwMode="auto">
            <a:xfrm>
              <a:off x="4537868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AutoShape 152"/>
            <p:cNvSpPr>
              <a:spLocks noChangeArrowheads="1"/>
            </p:cNvSpPr>
            <p:nvPr/>
          </p:nvSpPr>
          <p:spPr bwMode="auto">
            <a:xfrm rot="5400000">
              <a:off x="5904706" y="4334663"/>
              <a:ext cx="144462" cy="142875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" name="Oval 153"/>
            <p:cNvSpPr>
              <a:spLocks noChangeArrowheads="1"/>
            </p:cNvSpPr>
            <p:nvPr/>
          </p:nvSpPr>
          <p:spPr bwMode="auto">
            <a:xfrm>
              <a:off x="6050756" y="4377525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Line 154"/>
            <p:cNvSpPr>
              <a:spLocks noChangeShapeType="1"/>
            </p:cNvSpPr>
            <p:nvPr/>
          </p:nvSpPr>
          <p:spPr bwMode="auto">
            <a:xfrm>
              <a:off x="6122193" y="440610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Text Box 155"/>
            <p:cNvSpPr txBox="1">
              <a:spLocks noChangeArrowheads="1"/>
            </p:cNvSpPr>
            <p:nvPr/>
          </p:nvSpPr>
          <p:spPr bwMode="auto">
            <a:xfrm>
              <a:off x="2593181" y="2966238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02" name="Line 156"/>
            <p:cNvSpPr>
              <a:spLocks noChangeShapeType="1"/>
            </p:cNvSpPr>
            <p:nvPr/>
          </p:nvSpPr>
          <p:spPr bwMode="auto">
            <a:xfrm flipV="1">
              <a:off x="5976937" y="4450231"/>
              <a:ext cx="793" cy="5621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157"/>
            <p:cNvSpPr>
              <a:spLocks noChangeShapeType="1"/>
            </p:cNvSpPr>
            <p:nvPr/>
          </p:nvSpPr>
          <p:spPr bwMode="auto">
            <a:xfrm flipV="1">
              <a:off x="4464843" y="479645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158"/>
            <p:cNvSpPr>
              <a:spLocks noChangeShapeType="1"/>
            </p:cNvSpPr>
            <p:nvPr/>
          </p:nvSpPr>
          <p:spPr bwMode="auto">
            <a:xfrm flipV="1">
              <a:off x="5041106" y="4798045"/>
              <a:ext cx="0" cy="2143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Text Box 159"/>
            <p:cNvSpPr txBox="1">
              <a:spLocks noChangeArrowheads="1"/>
            </p:cNvSpPr>
            <p:nvPr/>
          </p:nvSpPr>
          <p:spPr bwMode="auto">
            <a:xfrm>
              <a:off x="4609306" y="47266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>
                <a:solidFill>
                  <a:srgbClr val="CC3300"/>
                </a:solidFill>
              </a:endParaRPr>
            </a:p>
          </p:txBody>
        </p:sp>
        <p:sp>
          <p:nvSpPr>
            <p:cNvPr id="306" name="Text Box 160"/>
            <p:cNvSpPr txBox="1">
              <a:spLocks noChangeArrowheads="1"/>
            </p:cNvSpPr>
            <p:nvPr/>
          </p:nvSpPr>
          <p:spPr bwMode="auto">
            <a:xfrm>
              <a:off x="4391347" y="4980278"/>
              <a:ext cx="1909439" cy="3205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4</a:t>
              </a:r>
              <a:r>
                <a:rPr lang="en-US" altLang="zh-CN" sz="1800" b="1" u="none" dirty="0" smtClean="0">
                  <a:latin typeface="宋体" pitchFamily="2" charset="-122"/>
                </a:rPr>
                <a:t>     </a:t>
              </a:r>
              <a:r>
                <a:rPr lang="zh-CN" altLang="en-US" sz="1800" b="1" u="none" dirty="0" smtClean="0">
                  <a:latin typeface="宋体" pitchFamily="2" charset="-122"/>
                </a:rPr>
                <a:t>选</a:t>
              </a:r>
              <a:r>
                <a:rPr lang="zh-CN" altLang="en-US" sz="1800" b="1" u="none" dirty="0">
                  <a:latin typeface="宋体" pitchFamily="2" charset="-122"/>
                </a:rPr>
                <a:t>通</a:t>
              </a:r>
            </a:p>
          </p:txBody>
        </p:sp>
        <p:sp>
          <p:nvSpPr>
            <p:cNvPr id="307" name="Text Box 161"/>
            <p:cNvSpPr txBox="1">
              <a:spLocks noChangeArrowheads="1"/>
            </p:cNvSpPr>
            <p:nvPr/>
          </p:nvSpPr>
          <p:spPr bwMode="auto">
            <a:xfrm>
              <a:off x="3383756" y="2243924"/>
              <a:ext cx="287337" cy="14763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85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baseline="-20000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r>
                <a:rPr lang="en-US" altLang="zh-CN" sz="1600" b="1" u="none" dirty="0">
                  <a:latin typeface="宋体" pitchFamily="2" charset="-122"/>
                </a:rPr>
                <a:t>31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8" name="Rectangle 163"/>
            <p:cNvSpPr>
              <a:spLocks noChangeArrowheads="1"/>
            </p:cNvSpPr>
            <p:nvPr/>
          </p:nvSpPr>
          <p:spPr bwMode="auto">
            <a:xfrm>
              <a:off x="2880518" y="1956588"/>
              <a:ext cx="3311525" cy="298591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Text Box 164"/>
            <p:cNvSpPr txBox="1">
              <a:spLocks noChangeArrowheads="1"/>
            </p:cNvSpPr>
            <p:nvPr/>
          </p:nvSpPr>
          <p:spPr bwMode="auto">
            <a:xfrm>
              <a:off x="2880518" y="2964650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 dirty="0">
                <a:solidFill>
                  <a:srgbClr val="CC3300"/>
                </a:solidFill>
              </a:endParaRPr>
            </a:p>
          </p:txBody>
        </p:sp>
        <p:sp>
          <p:nvSpPr>
            <p:cNvPr id="310" name="Text Box 165"/>
            <p:cNvSpPr txBox="1">
              <a:spLocks noChangeArrowheads="1"/>
            </p:cNvSpPr>
            <p:nvPr/>
          </p:nvSpPr>
          <p:spPr bwMode="auto">
            <a:xfrm>
              <a:off x="4609306" y="49425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11" name="Text Box 16"/>
            <p:cNvSpPr txBox="1">
              <a:spLocks noChangeArrowheads="1"/>
            </p:cNvSpPr>
            <p:nvPr/>
          </p:nvSpPr>
          <p:spPr bwMode="auto">
            <a:xfrm>
              <a:off x="5695155" y="3256409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2" name="Text Box 16"/>
            <p:cNvSpPr txBox="1">
              <a:spLocks noChangeArrowheads="1"/>
            </p:cNvSpPr>
            <p:nvPr/>
          </p:nvSpPr>
          <p:spPr bwMode="auto">
            <a:xfrm>
              <a:off x="5843761" y="2607444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315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211960" y="1412776"/>
            <a:ext cx="2413123" cy="144016"/>
            <a:chOff x="4355976" y="1412776"/>
            <a:chExt cx="2413123" cy="144016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H="1">
              <a:off x="4355976" y="1412776"/>
              <a:ext cx="1981324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6375400" y="1412776"/>
              <a:ext cx="39369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885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A524-D131-4F91-B78E-144E6768314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u="none" dirty="0">
                <a:latin typeface="宋体" pitchFamily="2" charset="-122"/>
              </a:rPr>
              <a:t>§3.1  </a:t>
            </a:r>
            <a:r>
              <a:rPr lang="zh-CN" altLang="en-US" sz="3200" b="1" u="none" dirty="0">
                <a:latin typeface="宋体" pitchFamily="2" charset="-122"/>
              </a:rPr>
              <a:t>存储系统概述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179388" y="92867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一、存储器分类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179389" y="1490149"/>
            <a:ext cx="4392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*按存储介质分类：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按存取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方式分类：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*按应用功能分类：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aphicFrame>
        <p:nvGraphicFramePr>
          <p:cNvPr id="5234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42849"/>
              </p:ext>
            </p:extLst>
          </p:nvPr>
        </p:nvGraphicFramePr>
        <p:xfrm>
          <a:off x="752478" y="2497864"/>
          <a:ext cx="8248678" cy="1378000"/>
        </p:xfrm>
        <a:graphic>
          <a:graphicData uri="http://schemas.openxmlformats.org/drawingml/2006/table">
            <a:tbl>
              <a:tblPr/>
              <a:tblGrid>
                <a:gridCol w="1223962"/>
                <a:gridCol w="1800225"/>
                <a:gridCol w="1728788"/>
                <a:gridCol w="1800225"/>
                <a:gridCol w="1695478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顺序存取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随机存取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(DAM)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(ROM)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编址单位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存、取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存取时间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地址决定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地址无关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地址相关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05227"/>
              </p:ext>
            </p:extLst>
          </p:nvPr>
        </p:nvGraphicFramePr>
        <p:xfrm>
          <a:off x="714347" y="4497304"/>
          <a:ext cx="8286808" cy="1668000"/>
        </p:xfrm>
        <a:graphic>
          <a:graphicData uri="http://schemas.openxmlformats.org/drawingml/2006/table">
            <a:tbl>
              <a:tblPr/>
              <a:tblGrid>
                <a:gridCol w="1214446"/>
                <a:gridCol w="1671687"/>
                <a:gridCol w="1475576"/>
                <a:gridCol w="2016224"/>
                <a:gridCol w="19088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(MM)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高速缓存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(Cache)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控存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(CS)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应用功能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访问的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主存的后援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主存间的缓冲器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内部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存放微程序的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存储介质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光介质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DRAM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SRAM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3059832" y="1484784"/>
            <a:ext cx="46086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半导体器件、磁性材料、光介质</a:t>
            </a:r>
            <a:endParaRPr lang="en-US" altLang="zh-CN" b="1" u="none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0" grpId="0" animBg="1"/>
      <p:bldP spid="5183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155-1970-4E99-99AF-80E1B7F3B21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7714" name="Text Box 498"/>
          <p:cNvSpPr txBox="1">
            <a:spLocks noChangeArrowheads="1"/>
          </p:cNvSpPr>
          <p:nvPr/>
        </p:nvSpPr>
        <p:spPr bwMode="auto">
          <a:xfrm>
            <a:off x="179388" y="332656"/>
            <a:ext cx="87852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Programmable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ROM, PROM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一</a:t>
            </a:r>
            <a:r>
              <a:rPr lang="zh-CN" altLang="en-US" b="1" u="none" dirty="0" smtClean="0">
                <a:latin typeface="宋体" pitchFamily="2" charset="-122"/>
              </a:rPr>
              <a:t>次编程</a:t>
            </a:r>
            <a:endParaRPr lang="en-US" altLang="zh-CN" b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 smtClean="0">
                <a:latin typeface="宋体" pitchFamily="2" charset="-122"/>
              </a:rPr>
              <a:t>熔丝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zh-CN" altLang="en-US" b="1" u="none" dirty="0" smtClean="0">
                <a:latin typeface="宋体" pitchFamily="2" charset="-122"/>
              </a:rPr>
              <a:t>二极管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通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断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37821" name="Group 605"/>
          <p:cNvGrpSpPr>
            <a:grpSpLocks/>
          </p:cNvGrpSpPr>
          <p:nvPr/>
        </p:nvGrpSpPr>
        <p:grpSpPr bwMode="auto">
          <a:xfrm>
            <a:off x="2268538" y="1844824"/>
            <a:ext cx="4248149" cy="2232026"/>
            <a:chOff x="1565" y="1026"/>
            <a:chExt cx="2676" cy="1406"/>
          </a:xfrm>
        </p:grpSpPr>
        <p:sp>
          <p:nvSpPr>
            <p:cNvPr id="137716" name="Line 500"/>
            <p:cNvSpPr>
              <a:spLocks noChangeShapeType="1"/>
            </p:cNvSpPr>
            <p:nvPr/>
          </p:nvSpPr>
          <p:spPr bwMode="auto">
            <a:xfrm flipV="1">
              <a:off x="1565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7" name="Line 501"/>
            <p:cNvSpPr>
              <a:spLocks noChangeShapeType="1"/>
            </p:cNvSpPr>
            <p:nvPr/>
          </p:nvSpPr>
          <p:spPr bwMode="auto">
            <a:xfrm flipH="1">
              <a:off x="2381" y="1026"/>
              <a:ext cx="0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8" name="Line 502"/>
            <p:cNvSpPr>
              <a:spLocks noChangeShapeType="1"/>
            </p:cNvSpPr>
            <p:nvPr/>
          </p:nvSpPr>
          <p:spPr bwMode="auto">
            <a:xfrm flipV="1">
              <a:off x="1882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9" name="Line 503"/>
            <p:cNvSpPr>
              <a:spLocks noChangeShapeType="1"/>
            </p:cNvSpPr>
            <p:nvPr/>
          </p:nvSpPr>
          <p:spPr bwMode="auto">
            <a:xfrm>
              <a:off x="1882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0" name="Line 504"/>
            <p:cNvSpPr>
              <a:spLocks noChangeShapeType="1"/>
            </p:cNvSpPr>
            <p:nvPr/>
          </p:nvSpPr>
          <p:spPr bwMode="auto">
            <a:xfrm>
              <a:off x="1882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1" name="Line 505"/>
            <p:cNvSpPr>
              <a:spLocks noChangeShapeType="1"/>
            </p:cNvSpPr>
            <p:nvPr/>
          </p:nvSpPr>
          <p:spPr bwMode="auto">
            <a:xfrm>
              <a:off x="1701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2" name="Line 506"/>
            <p:cNvSpPr>
              <a:spLocks noChangeShapeType="1"/>
            </p:cNvSpPr>
            <p:nvPr/>
          </p:nvSpPr>
          <p:spPr bwMode="auto">
            <a:xfrm>
              <a:off x="1973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3" name="Line 507"/>
            <p:cNvSpPr>
              <a:spLocks noChangeShapeType="1"/>
            </p:cNvSpPr>
            <p:nvPr/>
          </p:nvSpPr>
          <p:spPr bwMode="auto">
            <a:xfrm>
              <a:off x="2290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5" name="Line 509"/>
            <p:cNvSpPr>
              <a:spLocks noChangeShapeType="1"/>
            </p:cNvSpPr>
            <p:nvPr/>
          </p:nvSpPr>
          <p:spPr bwMode="auto">
            <a:xfrm>
              <a:off x="1973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6" name="Line 510"/>
            <p:cNvSpPr>
              <a:spLocks noChangeShapeType="1"/>
            </p:cNvSpPr>
            <p:nvPr/>
          </p:nvSpPr>
          <p:spPr bwMode="auto">
            <a:xfrm>
              <a:off x="1701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7" name="Text Box 511"/>
            <p:cNvSpPr txBox="1">
              <a:spLocks noChangeArrowheads="1"/>
            </p:cNvSpPr>
            <p:nvPr/>
          </p:nvSpPr>
          <p:spPr bwMode="auto">
            <a:xfrm>
              <a:off x="2018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28" name="Oval 512"/>
            <p:cNvSpPr>
              <a:spLocks noChangeArrowheads="1"/>
            </p:cNvSpPr>
            <p:nvPr/>
          </p:nvSpPr>
          <p:spPr bwMode="auto">
            <a:xfrm>
              <a:off x="1949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29" name="Line 513"/>
            <p:cNvSpPr>
              <a:spLocks noChangeShapeType="1"/>
            </p:cNvSpPr>
            <p:nvPr/>
          </p:nvSpPr>
          <p:spPr bwMode="auto">
            <a:xfrm>
              <a:off x="1973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0" name="Line 514"/>
            <p:cNvSpPr>
              <a:spLocks noChangeShapeType="1"/>
            </p:cNvSpPr>
            <p:nvPr/>
          </p:nvSpPr>
          <p:spPr bwMode="auto">
            <a:xfrm flipV="1">
              <a:off x="2064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1" name="Line 515"/>
            <p:cNvSpPr>
              <a:spLocks noChangeShapeType="1"/>
            </p:cNvSpPr>
            <p:nvPr/>
          </p:nvSpPr>
          <p:spPr bwMode="auto">
            <a:xfrm>
              <a:off x="2109" y="202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2" name="Line 516"/>
            <p:cNvSpPr>
              <a:spLocks noChangeShapeType="1"/>
            </p:cNvSpPr>
            <p:nvPr/>
          </p:nvSpPr>
          <p:spPr bwMode="auto">
            <a:xfrm flipV="1">
              <a:off x="2109" y="2025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3" name="Line 517"/>
            <p:cNvSpPr>
              <a:spLocks noChangeShapeType="1"/>
            </p:cNvSpPr>
            <p:nvPr/>
          </p:nvSpPr>
          <p:spPr bwMode="auto">
            <a:xfrm>
              <a:off x="2154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4" name="Line 518"/>
            <p:cNvSpPr>
              <a:spLocks noChangeShapeType="1"/>
            </p:cNvSpPr>
            <p:nvPr/>
          </p:nvSpPr>
          <p:spPr bwMode="auto">
            <a:xfrm flipV="1">
              <a:off x="2154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5" name="Line 519"/>
            <p:cNvSpPr>
              <a:spLocks noChangeShapeType="1"/>
            </p:cNvSpPr>
            <p:nvPr/>
          </p:nvSpPr>
          <p:spPr bwMode="auto">
            <a:xfrm>
              <a:off x="2200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6" name="Line 520"/>
            <p:cNvSpPr>
              <a:spLocks noChangeShapeType="1"/>
            </p:cNvSpPr>
            <p:nvPr/>
          </p:nvSpPr>
          <p:spPr bwMode="auto">
            <a:xfrm flipV="1">
              <a:off x="2200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7" name="Line 521"/>
            <p:cNvSpPr>
              <a:spLocks noChangeShapeType="1"/>
            </p:cNvSpPr>
            <p:nvPr/>
          </p:nvSpPr>
          <p:spPr bwMode="auto">
            <a:xfrm>
              <a:off x="224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8" name="Text Box 522"/>
            <p:cNvSpPr txBox="1">
              <a:spLocks noChangeArrowheads="1"/>
            </p:cNvSpPr>
            <p:nvPr/>
          </p:nvSpPr>
          <p:spPr bwMode="auto">
            <a:xfrm>
              <a:off x="1610" y="1208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39" name="Text Box 523"/>
            <p:cNvSpPr txBox="1">
              <a:spLocks noChangeArrowheads="1"/>
            </p:cNvSpPr>
            <p:nvPr/>
          </p:nvSpPr>
          <p:spPr bwMode="auto">
            <a:xfrm>
              <a:off x="2426" y="1480"/>
              <a:ext cx="182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40" name="Line 524"/>
            <p:cNvSpPr>
              <a:spLocks noChangeShapeType="1"/>
            </p:cNvSpPr>
            <p:nvPr/>
          </p:nvSpPr>
          <p:spPr bwMode="auto">
            <a:xfrm flipV="1">
              <a:off x="3106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1" name="Line 525"/>
            <p:cNvSpPr>
              <a:spLocks noChangeShapeType="1"/>
            </p:cNvSpPr>
            <p:nvPr/>
          </p:nvSpPr>
          <p:spPr bwMode="auto">
            <a:xfrm flipV="1">
              <a:off x="3423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2" name="Line 526"/>
            <p:cNvSpPr>
              <a:spLocks noChangeShapeType="1"/>
            </p:cNvSpPr>
            <p:nvPr/>
          </p:nvSpPr>
          <p:spPr bwMode="auto">
            <a:xfrm>
              <a:off x="3423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3" name="Line 527"/>
            <p:cNvSpPr>
              <a:spLocks noChangeShapeType="1"/>
            </p:cNvSpPr>
            <p:nvPr/>
          </p:nvSpPr>
          <p:spPr bwMode="auto">
            <a:xfrm>
              <a:off x="3423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4" name="Line 528"/>
            <p:cNvSpPr>
              <a:spLocks noChangeShapeType="1"/>
            </p:cNvSpPr>
            <p:nvPr/>
          </p:nvSpPr>
          <p:spPr bwMode="auto">
            <a:xfrm>
              <a:off x="3242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5" name="Line 529"/>
            <p:cNvSpPr>
              <a:spLocks noChangeShapeType="1"/>
            </p:cNvSpPr>
            <p:nvPr/>
          </p:nvSpPr>
          <p:spPr bwMode="auto">
            <a:xfrm>
              <a:off x="3514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6" name="Line 530"/>
            <p:cNvSpPr>
              <a:spLocks noChangeShapeType="1"/>
            </p:cNvSpPr>
            <p:nvPr/>
          </p:nvSpPr>
          <p:spPr bwMode="auto">
            <a:xfrm>
              <a:off x="3831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8" name="Line 532"/>
            <p:cNvSpPr>
              <a:spLocks noChangeShapeType="1"/>
            </p:cNvSpPr>
            <p:nvPr/>
          </p:nvSpPr>
          <p:spPr bwMode="auto">
            <a:xfrm>
              <a:off x="3514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9" name="Line 533"/>
            <p:cNvSpPr>
              <a:spLocks noChangeShapeType="1"/>
            </p:cNvSpPr>
            <p:nvPr/>
          </p:nvSpPr>
          <p:spPr bwMode="auto">
            <a:xfrm>
              <a:off x="3242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0" name="Text Box 534"/>
            <p:cNvSpPr txBox="1">
              <a:spLocks noChangeArrowheads="1"/>
            </p:cNvSpPr>
            <p:nvPr/>
          </p:nvSpPr>
          <p:spPr bwMode="auto">
            <a:xfrm>
              <a:off x="3559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51" name="Oval 535"/>
            <p:cNvSpPr>
              <a:spLocks noChangeArrowheads="1"/>
            </p:cNvSpPr>
            <p:nvPr/>
          </p:nvSpPr>
          <p:spPr bwMode="auto">
            <a:xfrm>
              <a:off x="3490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52" name="Line 536"/>
            <p:cNvSpPr>
              <a:spLocks noChangeShapeType="1"/>
            </p:cNvSpPr>
            <p:nvPr/>
          </p:nvSpPr>
          <p:spPr bwMode="auto">
            <a:xfrm>
              <a:off x="3514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3" name="Line 537"/>
            <p:cNvSpPr>
              <a:spLocks noChangeShapeType="1"/>
            </p:cNvSpPr>
            <p:nvPr/>
          </p:nvSpPr>
          <p:spPr bwMode="auto">
            <a:xfrm flipV="1">
              <a:off x="360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4" name="Line 538"/>
            <p:cNvSpPr>
              <a:spLocks noChangeShapeType="1"/>
            </p:cNvSpPr>
            <p:nvPr/>
          </p:nvSpPr>
          <p:spPr bwMode="auto">
            <a:xfrm>
              <a:off x="3786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7" name="Text Box 541"/>
            <p:cNvSpPr txBox="1">
              <a:spLocks noChangeArrowheads="1"/>
            </p:cNvSpPr>
            <p:nvPr/>
          </p:nvSpPr>
          <p:spPr bwMode="auto">
            <a:xfrm>
              <a:off x="1745" y="2205"/>
              <a:ext cx="9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熔丝未断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(1)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  <p:sp>
          <p:nvSpPr>
            <p:cNvPr id="137758" name="Text Box 542"/>
            <p:cNvSpPr txBox="1">
              <a:spLocks noChangeArrowheads="1"/>
            </p:cNvSpPr>
            <p:nvPr/>
          </p:nvSpPr>
          <p:spPr bwMode="auto">
            <a:xfrm>
              <a:off x="3152" y="1208"/>
              <a:ext cx="681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59" name="Text Box 543"/>
            <p:cNvSpPr txBox="1">
              <a:spLocks noChangeArrowheads="1"/>
            </p:cNvSpPr>
            <p:nvPr/>
          </p:nvSpPr>
          <p:spPr bwMode="auto">
            <a:xfrm>
              <a:off x="3967" y="1480"/>
              <a:ext cx="183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60" name="Rectangle 544"/>
            <p:cNvSpPr>
              <a:spLocks noChangeArrowheads="1"/>
            </p:cNvSpPr>
            <p:nvPr/>
          </p:nvSpPr>
          <p:spPr bwMode="auto">
            <a:xfrm>
              <a:off x="2472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1" name="Line 545"/>
            <p:cNvSpPr>
              <a:spLocks noChangeShapeType="1"/>
            </p:cNvSpPr>
            <p:nvPr/>
          </p:nvSpPr>
          <p:spPr bwMode="auto">
            <a:xfrm>
              <a:off x="2518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2" name="Line 546"/>
            <p:cNvSpPr>
              <a:spLocks noChangeShapeType="1"/>
            </p:cNvSpPr>
            <p:nvPr/>
          </p:nvSpPr>
          <p:spPr bwMode="auto">
            <a:xfrm>
              <a:off x="2472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3" name="Line 547"/>
            <p:cNvSpPr>
              <a:spLocks noChangeShapeType="1"/>
            </p:cNvSpPr>
            <p:nvPr/>
          </p:nvSpPr>
          <p:spPr bwMode="auto">
            <a:xfrm>
              <a:off x="2518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4" name="Line 548"/>
            <p:cNvSpPr>
              <a:spLocks noChangeShapeType="1"/>
            </p:cNvSpPr>
            <p:nvPr/>
          </p:nvSpPr>
          <p:spPr bwMode="auto">
            <a:xfrm>
              <a:off x="2381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5" name="Line 549"/>
            <p:cNvSpPr>
              <a:spLocks noChangeShapeType="1"/>
            </p:cNvSpPr>
            <p:nvPr/>
          </p:nvSpPr>
          <p:spPr bwMode="auto">
            <a:xfrm flipH="1">
              <a:off x="3922" y="1026"/>
              <a:ext cx="1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6" name="Rectangle 550"/>
            <p:cNvSpPr>
              <a:spLocks noChangeArrowheads="1"/>
            </p:cNvSpPr>
            <p:nvPr/>
          </p:nvSpPr>
          <p:spPr bwMode="auto">
            <a:xfrm>
              <a:off x="4013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7" name="Line 551"/>
            <p:cNvSpPr>
              <a:spLocks noChangeShapeType="1"/>
            </p:cNvSpPr>
            <p:nvPr/>
          </p:nvSpPr>
          <p:spPr bwMode="auto">
            <a:xfrm>
              <a:off x="4059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8" name="Line 552"/>
            <p:cNvSpPr>
              <a:spLocks noChangeShapeType="1"/>
            </p:cNvSpPr>
            <p:nvPr/>
          </p:nvSpPr>
          <p:spPr bwMode="auto">
            <a:xfrm>
              <a:off x="4013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9" name="Line 553"/>
            <p:cNvSpPr>
              <a:spLocks noChangeShapeType="1"/>
            </p:cNvSpPr>
            <p:nvPr/>
          </p:nvSpPr>
          <p:spPr bwMode="auto">
            <a:xfrm>
              <a:off x="4059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0" name="Line 554"/>
            <p:cNvSpPr>
              <a:spLocks noChangeShapeType="1"/>
            </p:cNvSpPr>
            <p:nvPr/>
          </p:nvSpPr>
          <p:spPr bwMode="auto">
            <a:xfrm>
              <a:off x="3922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1" name="Text Box 555"/>
            <p:cNvSpPr txBox="1">
              <a:spLocks noChangeArrowheads="1"/>
            </p:cNvSpPr>
            <p:nvPr/>
          </p:nvSpPr>
          <p:spPr bwMode="auto">
            <a:xfrm>
              <a:off x="3243" y="2250"/>
              <a:ext cx="9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熔丝已断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(0)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</p:grpSp>
      <p:sp>
        <p:nvSpPr>
          <p:cNvPr id="137822" name="Text Box 606"/>
          <p:cNvSpPr txBox="1">
            <a:spLocks noChangeArrowheads="1"/>
          </p:cNvSpPr>
          <p:nvPr/>
        </p:nvSpPr>
        <p:spPr bwMode="auto">
          <a:xfrm>
            <a:off x="179388" y="4139671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latin typeface="宋体" pitchFamily="2" charset="-122"/>
              </a:rPr>
              <a:t>电压</a:t>
            </a:r>
            <a:r>
              <a:rPr lang="zh-CN" altLang="en-US" b="1" u="none" dirty="0" smtClean="0">
                <a:latin typeface="宋体" pitchFamily="2" charset="-122"/>
              </a:rPr>
              <a:t>，写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线电压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 smtClean="0">
                <a:latin typeface="宋体" pitchFamily="2" charset="-122"/>
              </a:rPr>
              <a:t>地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熔丝</a:t>
            </a:r>
            <a:r>
              <a:rPr lang="zh-CN" altLang="en-US" sz="2000" b="1" u="none" dirty="0" smtClean="0">
                <a:latin typeface="宋体" pitchFamily="2" charset="-122"/>
              </a:rPr>
              <a:t>熔断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 marL="2336800" indent="-2336800">
              <a:lnSpc>
                <a:spcPct val="135000"/>
              </a:lnSpc>
            </a:pPr>
            <a:r>
              <a:rPr lang="zh-CN" altLang="en-US" b="1" u="none" dirty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                 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 smtClean="0">
                <a:latin typeface="宋体" pitchFamily="2" charset="-122"/>
              </a:rPr>
              <a:t>中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熔丝</a:t>
            </a:r>
            <a:r>
              <a:rPr lang="zh-CN" altLang="en-US" sz="2000" b="1" u="none" dirty="0" smtClean="0">
                <a:latin typeface="宋体" pitchFamily="2" charset="-122"/>
              </a:rPr>
              <a:t>不断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7823" name="Text Box 607"/>
          <p:cNvSpPr txBox="1">
            <a:spLocks noChangeArrowheads="1"/>
          </p:cNvSpPr>
          <p:nvPr/>
        </p:nvSpPr>
        <p:spPr bwMode="auto">
          <a:xfrm>
            <a:off x="179388" y="50851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据：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latin typeface="宋体" pitchFamily="2" charset="-122"/>
              </a:rPr>
              <a:t>电压，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>
                <a:latin typeface="宋体" pitchFamily="2" charset="-122"/>
              </a:rPr>
              <a:t>中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检测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变化</a:t>
            </a:r>
            <a:r>
              <a:rPr lang="zh-CN" altLang="en-US" b="1" u="none" dirty="0" smtClean="0">
                <a:latin typeface="宋体" pitchFamily="2" charset="-122"/>
              </a:rPr>
              <a:t>可获得数据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7824" name="AutoShape 60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22" grpId="0"/>
      <p:bldP spid="1378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907704" y="4973959"/>
            <a:ext cx="4824536" cy="831305"/>
            <a:chOff x="2051720" y="5117975"/>
            <a:chExt cx="4824536" cy="831305"/>
          </a:xfrm>
        </p:grpSpPr>
        <p:sp>
          <p:nvSpPr>
            <p:cNvPr id="106" name="Oval 117"/>
            <p:cNvSpPr>
              <a:spLocks noChangeArrowheads="1"/>
            </p:cNvSpPr>
            <p:nvPr/>
          </p:nvSpPr>
          <p:spPr bwMode="auto">
            <a:xfrm>
              <a:off x="2051720" y="5117975"/>
              <a:ext cx="793081" cy="471265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10" idx="1"/>
            </p:cNvCxnSpPr>
            <p:nvPr/>
          </p:nvCxnSpPr>
          <p:spPr bwMode="auto">
            <a:xfrm flipH="1" flipV="1">
              <a:off x="2844801" y="5411882"/>
              <a:ext cx="3354518" cy="28441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10" name="Oval 117"/>
            <p:cNvSpPr>
              <a:spLocks noChangeArrowheads="1"/>
            </p:cNvSpPr>
            <p:nvPr/>
          </p:nvSpPr>
          <p:spPr bwMode="auto">
            <a:xfrm>
              <a:off x="6083175" y="5652897"/>
              <a:ext cx="793081" cy="296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87" name="Text Box 275"/>
          <p:cNvSpPr txBox="1">
            <a:spLocks noChangeArrowheads="1"/>
          </p:cNvSpPr>
          <p:nvPr/>
        </p:nvSpPr>
        <p:spPr bwMode="auto">
          <a:xfrm>
            <a:off x="179388" y="4921845"/>
            <a:ext cx="8785225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0(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擦除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紫外线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照射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>
                <a:latin typeface="宋体" pitchFamily="2" charset="-122"/>
              </a:rPr>
              <a:t>～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分钟</a:t>
            </a:r>
            <a:r>
              <a:rPr lang="zh-CN" altLang="en-US" b="1" u="none" dirty="0" smtClean="0">
                <a:latin typeface="宋体" pitchFamily="2" charset="-122"/>
              </a:rPr>
              <a:t>→所有信息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一起</a:t>
            </a:r>
            <a:r>
              <a:rPr lang="zh-CN" altLang="en-US" b="1" u="none" dirty="0" smtClean="0">
                <a:latin typeface="宋体" pitchFamily="2" charset="-122"/>
              </a:rPr>
              <a:t>被改为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latin typeface="宋体" pitchFamily="2" charset="-122"/>
              </a:rPr>
              <a:t>       </a:t>
            </a:r>
            <a:r>
              <a:rPr lang="zh-CN" altLang="en-US" sz="2000" b="1" u="none" dirty="0" smtClean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G</a:t>
            </a:r>
            <a:r>
              <a:rPr lang="en-US" altLang="zh-CN" sz="2000" b="1" u="none" baseline="-20000" dirty="0">
                <a:latin typeface="宋体" pitchFamily="2" charset="-122"/>
              </a:rPr>
              <a:t>f</a:t>
            </a:r>
            <a:r>
              <a:rPr lang="zh-CN" altLang="en-US" sz="2000" b="1" u="none" dirty="0">
                <a:latin typeface="宋体" pitchFamily="2" charset="-122"/>
              </a:rPr>
              <a:t>上电子获得光子能量→穿过</a:t>
            </a:r>
            <a:r>
              <a:rPr lang="en-US" altLang="zh-CN" sz="2000" b="1" u="none" dirty="0">
                <a:latin typeface="宋体" pitchFamily="2" charset="-122"/>
              </a:rPr>
              <a:t>SiO</a:t>
            </a:r>
            <a:r>
              <a:rPr lang="en-US" altLang="zh-CN" sz="2000" b="1" u="none" baseline="-20000" dirty="0">
                <a:latin typeface="宋体" pitchFamily="2" charset="-122"/>
              </a:rPr>
              <a:t>2</a:t>
            </a:r>
            <a:r>
              <a:rPr lang="zh-CN" altLang="en-US" sz="2000" b="1" u="none" dirty="0">
                <a:latin typeface="宋体" pitchFamily="2" charset="-122"/>
              </a:rPr>
              <a:t>层→与基体电荷中和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8F37-A11C-4132-8579-1797388CAFC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1425" name="Text Box 113"/>
          <p:cNvSpPr txBox="1">
            <a:spLocks noChangeArrowheads="1"/>
          </p:cNvSpPr>
          <p:nvPr/>
        </p:nvSpPr>
        <p:spPr bwMode="auto">
          <a:xfrm>
            <a:off x="179388" y="33265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、可擦除可编程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Erasable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PROM, EPROM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可多次编程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光</a:t>
            </a:r>
            <a:r>
              <a:rPr lang="zh-CN" altLang="en-US" sz="2000" b="1" u="none" dirty="0">
                <a:latin typeface="宋体" pitchFamily="2" charset="-122"/>
              </a:rPr>
              <a:t>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，速度慢</a:t>
            </a:r>
            <a:r>
              <a:rPr lang="en-US" altLang="zh-CN" sz="2000" b="1" u="none" dirty="0" smtClean="0">
                <a:latin typeface="宋体" pitchFamily="2" charset="-122"/>
              </a:rPr>
              <a:t>(50ms)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浮栅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20000" dirty="0" err="1">
                <a:latin typeface="宋体" pitchFamily="2" charset="-122"/>
              </a:rPr>
              <a:t>f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否带电荷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1528" name="Group 216"/>
          <p:cNvGrpSpPr>
            <a:grpSpLocks/>
          </p:cNvGrpSpPr>
          <p:nvPr/>
        </p:nvGrpSpPr>
        <p:grpSpPr bwMode="auto">
          <a:xfrm>
            <a:off x="1187450" y="1770955"/>
            <a:ext cx="7272338" cy="1370013"/>
            <a:chOff x="748" y="1344"/>
            <a:chExt cx="4581" cy="863"/>
          </a:xfrm>
        </p:grpSpPr>
        <p:sp>
          <p:nvSpPr>
            <p:cNvPr id="141517" name="Text Box 205"/>
            <p:cNvSpPr txBox="1">
              <a:spLocks noChangeArrowheads="1"/>
            </p:cNvSpPr>
            <p:nvPr/>
          </p:nvSpPr>
          <p:spPr bwMode="auto">
            <a:xfrm>
              <a:off x="4287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442" name="Text Box 130"/>
            <p:cNvSpPr txBox="1">
              <a:spLocks noChangeArrowheads="1"/>
            </p:cNvSpPr>
            <p:nvPr/>
          </p:nvSpPr>
          <p:spPr bwMode="auto">
            <a:xfrm>
              <a:off x="2155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520" name="Rectangle 208" descr="宽上对角线"/>
            <p:cNvSpPr>
              <a:spLocks noChangeArrowheads="1"/>
            </p:cNvSpPr>
            <p:nvPr/>
          </p:nvSpPr>
          <p:spPr bwMode="auto">
            <a:xfrm>
              <a:off x="2880" y="1616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5" name="Rectangle 133" descr="宽上对角线"/>
            <p:cNvSpPr>
              <a:spLocks noChangeArrowheads="1"/>
            </p:cNvSpPr>
            <p:nvPr/>
          </p:nvSpPr>
          <p:spPr bwMode="auto">
            <a:xfrm>
              <a:off x="748" y="1617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27" name="Text Box 115"/>
            <p:cNvSpPr txBox="1">
              <a:spLocks noChangeArrowheads="1"/>
            </p:cNvSpPr>
            <p:nvPr/>
          </p:nvSpPr>
          <p:spPr bwMode="auto">
            <a:xfrm>
              <a:off x="5193" y="134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28" name="Text Box 116"/>
            <p:cNvSpPr txBox="1">
              <a:spLocks noChangeArrowheads="1"/>
            </p:cNvSpPr>
            <p:nvPr/>
          </p:nvSpPr>
          <p:spPr bwMode="auto">
            <a:xfrm>
              <a:off x="5193" y="2025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29" name="Oval 117"/>
            <p:cNvSpPr>
              <a:spLocks noChangeArrowheads="1"/>
            </p:cNvSpPr>
            <p:nvPr/>
          </p:nvSpPr>
          <p:spPr bwMode="auto">
            <a:xfrm>
              <a:off x="4876" y="1571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0" name="Line 118"/>
            <p:cNvSpPr>
              <a:spLocks noChangeShapeType="1"/>
            </p:cNvSpPr>
            <p:nvPr/>
          </p:nvSpPr>
          <p:spPr bwMode="auto">
            <a:xfrm>
              <a:off x="5057" y="1617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1" name="Line 119"/>
            <p:cNvSpPr>
              <a:spLocks noChangeShapeType="1"/>
            </p:cNvSpPr>
            <p:nvPr/>
          </p:nvSpPr>
          <p:spPr bwMode="auto">
            <a:xfrm>
              <a:off x="4966" y="168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2" name="Line 120"/>
            <p:cNvSpPr>
              <a:spLocks noChangeShapeType="1"/>
            </p:cNvSpPr>
            <p:nvPr/>
          </p:nvSpPr>
          <p:spPr bwMode="auto">
            <a:xfrm flipH="1">
              <a:off x="5058" y="1708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3" name="Line 121"/>
            <p:cNvSpPr>
              <a:spLocks noChangeShapeType="1"/>
            </p:cNvSpPr>
            <p:nvPr/>
          </p:nvSpPr>
          <p:spPr bwMode="auto">
            <a:xfrm flipH="1">
              <a:off x="5058" y="184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4" name="Line 122"/>
            <p:cNvSpPr>
              <a:spLocks noChangeShapeType="1"/>
            </p:cNvSpPr>
            <p:nvPr/>
          </p:nvSpPr>
          <p:spPr bwMode="auto">
            <a:xfrm>
              <a:off x="5239" y="152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5" name="Line 123"/>
            <p:cNvSpPr>
              <a:spLocks noChangeShapeType="1"/>
            </p:cNvSpPr>
            <p:nvPr/>
          </p:nvSpPr>
          <p:spPr bwMode="auto">
            <a:xfrm>
              <a:off x="5239" y="1844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6" name="Rectangle 124"/>
            <p:cNvSpPr>
              <a:spLocks noChangeArrowheads="1"/>
            </p:cNvSpPr>
            <p:nvPr/>
          </p:nvSpPr>
          <p:spPr bwMode="auto">
            <a:xfrm>
              <a:off x="748" y="1797"/>
              <a:ext cx="1679" cy="3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7" name="Text Box 125"/>
            <p:cNvSpPr txBox="1">
              <a:spLocks noChangeArrowheads="1"/>
            </p:cNvSpPr>
            <p:nvPr/>
          </p:nvSpPr>
          <p:spPr bwMode="auto">
            <a:xfrm>
              <a:off x="1293" y="1935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438" name="Text Box 126"/>
            <p:cNvSpPr txBox="1">
              <a:spLocks noChangeArrowheads="1"/>
            </p:cNvSpPr>
            <p:nvPr/>
          </p:nvSpPr>
          <p:spPr bwMode="auto">
            <a:xfrm>
              <a:off x="839" y="1797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39" name="Text Box 127"/>
            <p:cNvSpPr txBox="1">
              <a:spLocks noChangeArrowheads="1"/>
            </p:cNvSpPr>
            <p:nvPr/>
          </p:nvSpPr>
          <p:spPr bwMode="auto">
            <a:xfrm>
              <a:off x="749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40" name="Line 128"/>
            <p:cNvSpPr>
              <a:spLocks noChangeShapeType="1"/>
            </p:cNvSpPr>
            <p:nvPr/>
          </p:nvSpPr>
          <p:spPr bwMode="auto">
            <a:xfrm>
              <a:off x="975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1" name="Text Box 129"/>
            <p:cNvSpPr txBox="1">
              <a:spLocks noChangeArrowheads="1"/>
            </p:cNvSpPr>
            <p:nvPr/>
          </p:nvSpPr>
          <p:spPr bwMode="auto">
            <a:xfrm>
              <a:off x="1928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43" name="Text Box 131"/>
            <p:cNvSpPr txBox="1">
              <a:spLocks noChangeArrowheads="1"/>
            </p:cNvSpPr>
            <p:nvPr/>
          </p:nvSpPr>
          <p:spPr bwMode="auto">
            <a:xfrm>
              <a:off x="1837" y="1797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44" name="Line 132"/>
            <p:cNvSpPr>
              <a:spLocks noChangeShapeType="1"/>
            </p:cNvSpPr>
            <p:nvPr/>
          </p:nvSpPr>
          <p:spPr bwMode="auto">
            <a:xfrm>
              <a:off x="2088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6" name="Rectangle 134"/>
            <p:cNvSpPr>
              <a:spLocks noChangeArrowheads="1"/>
            </p:cNvSpPr>
            <p:nvPr/>
          </p:nvSpPr>
          <p:spPr bwMode="auto">
            <a:xfrm>
              <a:off x="951" y="1617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7" name="Rectangle 135"/>
            <p:cNvSpPr>
              <a:spLocks noChangeArrowheads="1"/>
            </p:cNvSpPr>
            <p:nvPr/>
          </p:nvSpPr>
          <p:spPr bwMode="auto">
            <a:xfrm>
              <a:off x="1111" y="1662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8" name="Rectangle 136"/>
            <p:cNvSpPr>
              <a:spLocks noChangeArrowheads="1"/>
            </p:cNvSpPr>
            <p:nvPr/>
          </p:nvSpPr>
          <p:spPr bwMode="auto">
            <a:xfrm>
              <a:off x="2064" y="1617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9" name="Line 137"/>
            <p:cNvSpPr>
              <a:spLocks noChangeShapeType="1"/>
            </p:cNvSpPr>
            <p:nvPr/>
          </p:nvSpPr>
          <p:spPr bwMode="auto">
            <a:xfrm flipH="1">
              <a:off x="1474" y="1572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50" name="Text Box 138"/>
            <p:cNvSpPr txBox="1">
              <a:spLocks noChangeArrowheads="1"/>
            </p:cNvSpPr>
            <p:nvPr/>
          </p:nvSpPr>
          <p:spPr bwMode="auto">
            <a:xfrm>
              <a:off x="1339" y="1390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11" name="Rectangle 199"/>
            <p:cNvSpPr>
              <a:spLocks noChangeArrowheads="1"/>
            </p:cNvSpPr>
            <p:nvPr/>
          </p:nvSpPr>
          <p:spPr bwMode="auto">
            <a:xfrm>
              <a:off x="2880" y="1796"/>
              <a:ext cx="1679" cy="3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12" name="Text Box 200"/>
            <p:cNvSpPr txBox="1">
              <a:spLocks noChangeArrowheads="1"/>
            </p:cNvSpPr>
            <p:nvPr/>
          </p:nvSpPr>
          <p:spPr bwMode="auto">
            <a:xfrm>
              <a:off x="3425" y="193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513" name="Text Box 201"/>
            <p:cNvSpPr txBox="1">
              <a:spLocks noChangeArrowheads="1"/>
            </p:cNvSpPr>
            <p:nvPr/>
          </p:nvSpPr>
          <p:spPr bwMode="auto">
            <a:xfrm>
              <a:off x="2971" y="1796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4" name="Text Box 202"/>
            <p:cNvSpPr txBox="1">
              <a:spLocks noChangeArrowheads="1"/>
            </p:cNvSpPr>
            <p:nvPr/>
          </p:nvSpPr>
          <p:spPr bwMode="auto">
            <a:xfrm>
              <a:off x="2881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515" name="Line 203"/>
            <p:cNvSpPr>
              <a:spLocks noChangeShapeType="1"/>
            </p:cNvSpPr>
            <p:nvPr/>
          </p:nvSpPr>
          <p:spPr bwMode="auto">
            <a:xfrm>
              <a:off x="3107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16" name="Text Box 204"/>
            <p:cNvSpPr txBox="1">
              <a:spLocks noChangeArrowheads="1"/>
            </p:cNvSpPr>
            <p:nvPr/>
          </p:nvSpPr>
          <p:spPr bwMode="auto">
            <a:xfrm>
              <a:off x="4060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518" name="Text Box 206"/>
            <p:cNvSpPr txBox="1">
              <a:spLocks noChangeArrowheads="1"/>
            </p:cNvSpPr>
            <p:nvPr/>
          </p:nvSpPr>
          <p:spPr bwMode="auto">
            <a:xfrm>
              <a:off x="3969" y="1796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9" name="Line 207"/>
            <p:cNvSpPr>
              <a:spLocks noChangeShapeType="1"/>
            </p:cNvSpPr>
            <p:nvPr/>
          </p:nvSpPr>
          <p:spPr bwMode="auto">
            <a:xfrm>
              <a:off x="4220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1" name="Rectangle 209"/>
            <p:cNvSpPr>
              <a:spLocks noChangeArrowheads="1"/>
            </p:cNvSpPr>
            <p:nvPr/>
          </p:nvSpPr>
          <p:spPr bwMode="auto">
            <a:xfrm>
              <a:off x="3083" y="1616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2" name="Rectangle 210"/>
            <p:cNvSpPr>
              <a:spLocks noChangeArrowheads="1"/>
            </p:cNvSpPr>
            <p:nvPr/>
          </p:nvSpPr>
          <p:spPr bwMode="auto">
            <a:xfrm>
              <a:off x="3243" y="1661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4" name="Line 212"/>
            <p:cNvSpPr>
              <a:spLocks noChangeShapeType="1"/>
            </p:cNvSpPr>
            <p:nvPr/>
          </p:nvSpPr>
          <p:spPr bwMode="auto">
            <a:xfrm flipH="1">
              <a:off x="3606" y="1571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5" name="Text Box 213"/>
            <p:cNvSpPr txBox="1">
              <a:spLocks noChangeArrowheads="1"/>
            </p:cNvSpPr>
            <p:nvPr/>
          </p:nvSpPr>
          <p:spPr bwMode="auto">
            <a:xfrm>
              <a:off x="3471" y="1389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26" name="Text Box 214"/>
            <p:cNvSpPr txBox="1">
              <a:spLocks noChangeArrowheads="1"/>
            </p:cNvSpPr>
            <p:nvPr/>
          </p:nvSpPr>
          <p:spPr bwMode="auto">
            <a:xfrm>
              <a:off x="3334" y="1662"/>
              <a:ext cx="590" cy="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FF3300"/>
                  </a:solidFill>
                </a:rPr>
                <a:t>－－－－</a:t>
              </a:r>
            </a:p>
          </p:txBody>
        </p:sp>
        <p:sp>
          <p:nvSpPr>
            <p:cNvPr id="141527" name="Text Box 215"/>
            <p:cNvSpPr txBox="1">
              <a:spLocks noChangeArrowheads="1"/>
            </p:cNvSpPr>
            <p:nvPr/>
          </p:nvSpPr>
          <p:spPr bwMode="auto">
            <a:xfrm>
              <a:off x="3334" y="1797"/>
              <a:ext cx="589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CC3300"/>
                  </a:solidFill>
                </a:rPr>
                <a:t>＋＋＋＋</a:t>
              </a:r>
            </a:p>
          </p:txBody>
        </p:sp>
        <p:sp>
          <p:nvSpPr>
            <p:cNvPr id="141523" name="Rectangle 211"/>
            <p:cNvSpPr>
              <a:spLocks noChangeArrowheads="1"/>
            </p:cNvSpPr>
            <p:nvPr/>
          </p:nvSpPr>
          <p:spPr bwMode="auto">
            <a:xfrm>
              <a:off x="4196" y="1616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29" name="Text Box 217"/>
          <p:cNvSpPr txBox="1">
            <a:spLocks noChangeArrowheads="1"/>
          </p:cNvSpPr>
          <p:nvPr/>
        </p:nvSpPr>
        <p:spPr bwMode="auto">
          <a:xfrm>
            <a:off x="179388" y="3019018"/>
            <a:ext cx="86788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baseline="-20000" dirty="0" err="1" smtClean="0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导通→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  <a:r>
              <a:rPr lang="zh-CN" altLang="en-US" b="1" u="none" dirty="0">
                <a:latin typeface="宋体" pitchFamily="2" charset="-122"/>
              </a:rPr>
              <a:t>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=V</a:t>
            </a:r>
            <a:r>
              <a:rPr lang="en-US" altLang="zh-CN" b="1" u="none" baseline="-20000" dirty="0">
                <a:latin typeface="宋体" pitchFamily="2" charset="-122"/>
              </a:rPr>
              <a:t>CC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1530" name="Group 218"/>
          <p:cNvGrpSpPr>
            <a:grpSpLocks/>
          </p:cNvGrpSpPr>
          <p:nvPr/>
        </p:nvGrpSpPr>
        <p:grpSpPr bwMode="auto">
          <a:xfrm>
            <a:off x="5072066" y="3500986"/>
            <a:ext cx="1871663" cy="1944689"/>
            <a:chOff x="4513" y="2205"/>
            <a:chExt cx="1179" cy="1225"/>
          </a:xfrm>
        </p:grpSpPr>
        <p:sp>
          <p:nvSpPr>
            <p:cNvPr id="141531" name="Text Box 219"/>
            <p:cNvSpPr txBox="1">
              <a:spLocks noChangeArrowheads="1"/>
            </p:cNvSpPr>
            <p:nvPr/>
          </p:nvSpPr>
          <p:spPr bwMode="auto">
            <a:xfrm>
              <a:off x="4789" y="3206"/>
              <a:ext cx="724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读数据时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32" name="Line 220"/>
            <p:cNvSpPr>
              <a:spLocks noChangeShapeType="1"/>
            </p:cNvSpPr>
            <p:nvPr/>
          </p:nvSpPr>
          <p:spPr bwMode="auto">
            <a:xfrm flipV="1">
              <a:off x="4921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3" name="Text Box 221"/>
            <p:cNvSpPr txBox="1">
              <a:spLocks noChangeArrowheads="1"/>
            </p:cNvSpPr>
            <p:nvPr/>
          </p:nvSpPr>
          <p:spPr bwMode="auto">
            <a:xfrm>
              <a:off x="4513" y="2341"/>
              <a:ext cx="54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35" name="Line 223"/>
            <p:cNvSpPr>
              <a:spLocks noChangeShapeType="1"/>
            </p:cNvSpPr>
            <p:nvPr/>
          </p:nvSpPr>
          <p:spPr bwMode="auto">
            <a:xfrm>
              <a:off x="5057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6" name="Line 224"/>
            <p:cNvSpPr>
              <a:spLocks noChangeShapeType="1"/>
            </p:cNvSpPr>
            <p:nvPr/>
          </p:nvSpPr>
          <p:spPr bwMode="auto">
            <a:xfrm flipV="1">
              <a:off x="4559" y="2567"/>
              <a:ext cx="95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7" name="Line 225"/>
            <p:cNvSpPr>
              <a:spLocks noChangeShapeType="1"/>
            </p:cNvSpPr>
            <p:nvPr/>
          </p:nvSpPr>
          <p:spPr bwMode="auto">
            <a:xfrm>
              <a:off x="5192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8" name="Line 226"/>
            <p:cNvSpPr>
              <a:spLocks noChangeShapeType="1"/>
            </p:cNvSpPr>
            <p:nvPr/>
          </p:nvSpPr>
          <p:spPr bwMode="auto">
            <a:xfrm flipH="1">
              <a:off x="5148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1" name="Line 229"/>
            <p:cNvSpPr>
              <a:spLocks noChangeShapeType="1"/>
            </p:cNvSpPr>
            <p:nvPr/>
          </p:nvSpPr>
          <p:spPr bwMode="auto">
            <a:xfrm flipV="1">
              <a:off x="5329" y="2477"/>
              <a:ext cx="1" cy="6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2" name="Line 230"/>
            <p:cNvSpPr>
              <a:spLocks noChangeShapeType="1"/>
            </p:cNvSpPr>
            <p:nvPr/>
          </p:nvSpPr>
          <p:spPr bwMode="auto">
            <a:xfrm>
              <a:off x="5102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4" name="Line 232"/>
            <p:cNvSpPr>
              <a:spLocks noChangeShapeType="1"/>
            </p:cNvSpPr>
            <p:nvPr/>
          </p:nvSpPr>
          <p:spPr bwMode="auto">
            <a:xfrm flipV="1">
              <a:off x="5102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5" name="Line 233"/>
            <p:cNvSpPr>
              <a:spLocks noChangeShapeType="1"/>
            </p:cNvSpPr>
            <p:nvPr/>
          </p:nvSpPr>
          <p:spPr bwMode="auto">
            <a:xfrm>
              <a:off x="5057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6" name="Line 234"/>
            <p:cNvSpPr>
              <a:spLocks noChangeShapeType="1"/>
            </p:cNvSpPr>
            <p:nvPr/>
          </p:nvSpPr>
          <p:spPr bwMode="auto">
            <a:xfrm>
              <a:off x="5102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7" name="Line 235"/>
            <p:cNvSpPr>
              <a:spLocks noChangeShapeType="1"/>
            </p:cNvSpPr>
            <p:nvPr/>
          </p:nvSpPr>
          <p:spPr bwMode="auto">
            <a:xfrm flipV="1">
              <a:off x="5102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8" name="Line 236"/>
            <p:cNvSpPr>
              <a:spLocks noChangeShapeType="1"/>
            </p:cNvSpPr>
            <p:nvPr/>
          </p:nvSpPr>
          <p:spPr bwMode="auto">
            <a:xfrm flipV="1">
              <a:off x="5102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9" name="Oval 237"/>
            <p:cNvSpPr>
              <a:spLocks noChangeArrowheads="1"/>
            </p:cNvSpPr>
            <p:nvPr/>
          </p:nvSpPr>
          <p:spPr bwMode="auto">
            <a:xfrm>
              <a:off x="5011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50" name="Line 238"/>
            <p:cNvSpPr>
              <a:spLocks noChangeShapeType="1"/>
            </p:cNvSpPr>
            <p:nvPr/>
          </p:nvSpPr>
          <p:spPr bwMode="auto">
            <a:xfrm>
              <a:off x="5193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1" name="Text Box 239"/>
            <p:cNvSpPr txBox="1">
              <a:spLocks noChangeArrowheads="1"/>
            </p:cNvSpPr>
            <p:nvPr/>
          </p:nvSpPr>
          <p:spPr bwMode="auto">
            <a:xfrm>
              <a:off x="5378" y="2613"/>
              <a:ext cx="17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52" name="Line 240"/>
            <p:cNvSpPr>
              <a:spLocks noChangeShapeType="1"/>
            </p:cNvSpPr>
            <p:nvPr/>
          </p:nvSpPr>
          <p:spPr bwMode="auto">
            <a:xfrm flipV="1">
              <a:off x="5103" y="243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3" name="Line 241"/>
            <p:cNvSpPr>
              <a:spLocks noChangeShapeType="1"/>
            </p:cNvSpPr>
            <p:nvPr/>
          </p:nvSpPr>
          <p:spPr bwMode="auto">
            <a:xfrm>
              <a:off x="5193" y="238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4" name="Line 242"/>
            <p:cNvSpPr>
              <a:spLocks noChangeShapeType="1"/>
            </p:cNvSpPr>
            <p:nvPr/>
          </p:nvSpPr>
          <p:spPr bwMode="auto">
            <a:xfrm>
              <a:off x="5238" y="234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5" name="Line 243"/>
            <p:cNvSpPr>
              <a:spLocks noChangeShapeType="1"/>
            </p:cNvSpPr>
            <p:nvPr/>
          </p:nvSpPr>
          <p:spPr bwMode="auto">
            <a:xfrm flipV="1">
              <a:off x="5238" y="247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6" name="Line 244"/>
            <p:cNvSpPr>
              <a:spLocks noChangeShapeType="1"/>
            </p:cNvSpPr>
            <p:nvPr/>
          </p:nvSpPr>
          <p:spPr bwMode="auto">
            <a:xfrm flipV="1">
              <a:off x="5239" y="238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7" name="Line 245"/>
            <p:cNvSpPr>
              <a:spLocks noChangeShapeType="1"/>
            </p:cNvSpPr>
            <p:nvPr/>
          </p:nvSpPr>
          <p:spPr bwMode="auto">
            <a:xfrm flipH="1">
              <a:off x="5329" y="2295"/>
              <a:ext cx="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8" name="Line 246"/>
            <p:cNvSpPr>
              <a:spLocks noChangeShapeType="1"/>
            </p:cNvSpPr>
            <p:nvPr/>
          </p:nvSpPr>
          <p:spPr bwMode="auto">
            <a:xfrm>
              <a:off x="5103" y="2295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9" name="Line 247"/>
            <p:cNvSpPr>
              <a:spLocks noChangeShapeType="1"/>
            </p:cNvSpPr>
            <p:nvPr/>
          </p:nvSpPr>
          <p:spPr bwMode="auto">
            <a:xfrm flipH="1">
              <a:off x="5103" y="2295"/>
              <a:ext cx="3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0" name="Oval 248"/>
            <p:cNvSpPr>
              <a:spLocks noChangeArrowheads="1"/>
            </p:cNvSpPr>
            <p:nvPr/>
          </p:nvSpPr>
          <p:spPr bwMode="auto">
            <a:xfrm>
              <a:off x="5420" y="227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61" name="Text Box 249"/>
            <p:cNvSpPr txBox="1">
              <a:spLocks noChangeArrowheads="1"/>
            </p:cNvSpPr>
            <p:nvPr/>
          </p:nvSpPr>
          <p:spPr bwMode="auto">
            <a:xfrm>
              <a:off x="5465" y="220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18000">
                  <a:latin typeface="宋体" pitchFamily="2" charset="-122"/>
                </a:rPr>
                <a:t>CC</a:t>
              </a:r>
            </a:p>
          </p:txBody>
        </p:sp>
        <p:sp>
          <p:nvSpPr>
            <p:cNvPr id="141534" name="Line 222"/>
            <p:cNvSpPr>
              <a:spLocks noChangeShapeType="1"/>
            </p:cNvSpPr>
            <p:nvPr/>
          </p:nvSpPr>
          <p:spPr bwMode="auto">
            <a:xfrm>
              <a:off x="4921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3" name="Line 231"/>
            <p:cNvSpPr>
              <a:spLocks noChangeShapeType="1"/>
            </p:cNvSpPr>
            <p:nvPr/>
          </p:nvSpPr>
          <p:spPr bwMode="auto">
            <a:xfrm flipV="1">
              <a:off x="5102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62" name="Text Box 250"/>
          <p:cNvSpPr txBox="1">
            <a:spLocks noChangeArrowheads="1"/>
          </p:cNvSpPr>
          <p:nvPr/>
        </p:nvSpPr>
        <p:spPr bwMode="auto">
          <a:xfrm>
            <a:off x="179388" y="3573016"/>
            <a:ext cx="496411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1(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写入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线上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20000" dirty="0" smtClean="0">
                <a:latin typeface="宋体" pitchFamily="2" charset="-122"/>
              </a:rPr>
              <a:t>PP</a:t>
            </a:r>
            <a:r>
              <a:rPr lang="en-US" altLang="zh-CN" b="1" u="none" dirty="0">
                <a:latin typeface="宋体" pitchFamily="2" charset="-122"/>
              </a:rPr>
              <a:t>=+</a:t>
            </a:r>
            <a:r>
              <a:rPr lang="en-US" altLang="zh-CN" b="1" u="none" dirty="0" smtClean="0">
                <a:latin typeface="宋体" pitchFamily="2" charset="-122"/>
              </a:rPr>
              <a:t>25V</a:t>
            </a:r>
            <a:r>
              <a:rPr lang="zh-CN" altLang="en-US" b="1" u="none" dirty="0" smtClean="0">
                <a:latin typeface="宋体" pitchFamily="2" charset="-122"/>
              </a:rPr>
              <a:t>的正脉冲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+mn-ea"/>
                <a:ea typeface="+mn-ea"/>
              </a:rPr>
              <a:t>       (PN</a:t>
            </a:r>
            <a:r>
              <a:rPr lang="zh-CN" altLang="en-US" sz="2000" b="1" u="none" dirty="0" smtClean="0">
                <a:latin typeface="+mn-ea"/>
                <a:ea typeface="+mn-ea"/>
              </a:rPr>
              <a:t>结被击穿→部分电子注入</a:t>
            </a:r>
            <a:r>
              <a:rPr lang="en-US" altLang="zh-CN" sz="2000" b="1" u="none" dirty="0" err="1" smtClean="0">
                <a:latin typeface="+mn-ea"/>
                <a:ea typeface="+mn-ea"/>
              </a:rPr>
              <a:t>G</a:t>
            </a:r>
            <a:r>
              <a:rPr lang="en-US" altLang="zh-CN" sz="2000" b="1" u="none" baseline="-25000" dirty="0" err="1" smtClean="0">
                <a:latin typeface="+mn-ea"/>
                <a:ea typeface="+mn-ea"/>
              </a:rPr>
              <a:t>f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grpSp>
        <p:nvGrpSpPr>
          <p:cNvPr id="141563" name="Group 251"/>
          <p:cNvGrpSpPr>
            <a:grpSpLocks/>
          </p:cNvGrpSpPr>
          <p:nvPr/>
        </p:nvGrpSpPr>
        <p:grpSpPr bwMode="auto">
          <a:xfrm>
            <a:off x="7088193" y="3572416"/>
            <a:ext cx="1516063" cy="1873250"/>
            <a:chOff x="3469" y="2250"/>
            <a:chExt cx="955" cy="1180"/>
          </a:xfrm>
        </p:grpSpPr>
        <p:sp>
          <p:nvSpPr>
            <p:cNvPr id="141564" name="Text Box 252"/>
            <p:cNvSpPr txBox="1">
              <a:spLocks noChangeArrowheads="1"/>
            </p:cNvSpPr>
            <p:nvPr/>
          </p:nvSpPr>
          <p:spPr bwMode="auto">
            <a:xfrm>
              <a:off x="3744" y="3206"/>
              <a:ext cx="637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写入时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65" name="Text Box 253"/>
            <p:cNvSpPr txBox="1">
              <a:spLocks noChangeArrowheads="1"/>
            </p:cNvSpPr>
            <p:nvPr/>
          </p:nvSpPr>
          <p:spPr bwMode="auto">
            <a:xfrm>
              <a:off x="4243" y="2613"/>
              <a:ext cx="179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66" name="Line 254"/>
            <p:cNvSpPr>
              <a:spLocks noChangeShapeType="1"/>
            </p:cNvSpPr>
            <p:nvPr/>
          </p:nvSpPr>
          <p:spPr bwMode="auto">
            <a:xfrm flipV="1">
              <a:off x="3787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7" name="Text Box 255"/>
            <p:cNvSpPr txBox="1">
              <a:spLocks noChangeArrowheads="1"/>
            </p:cNvSpPr>
            <p:nvPr/>
          </p:nvSpPr>
          <p:spPr bwMode="auto">
            <a:xfrm>
              <a:off x="3516" y="2341"/>
              <a:ext cx="545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69" name="Line 257"/>
            <p:cNvSpPr>
              <a:spLocks noChangeShapeType="1"/>
            </p:cNvSpPr>
            <p:nvPr/>
          </p:nvSpPr>
          <p:spPr bwMode="auto">
            <a:xfrm>
              <a:off x="3923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0" name="Line 258"/>
            <p:cNvSpPr>
              <a:spLocks noChangeShapeType="1"/>
            </p:cNvSpPr>
            <p:nvPr/>
          </p:nvSpPr>
          <p:spPr bwMode="auto">
            <a:xfrm flipV="1">
              <a:off x="3469" y="2567"/>
              <a:ext cx="90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1" name="Line 259"/>
            <p:cNvSpPr>
              <a:spLocks noChangeShapeType="1"/>
            </p:cNvSpPr>
            <p:nvPr/>
          </p:nvSpPr>
          <p:spPr bwMode="auto">
            <a:xfrm>
              <a:off x="4058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2" name="Line 260"/>
            <p:cNvSpPr>
              <a:spLocks noChangeShapeType="1"/>
            </p:cNvSpPr>
            <p:nvPr/>
          </p:nvSpPr>
          <p:spPr bwMode="auto">
            <a:xfrm flipH="1">
              <a:off x="4014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5" name="Line 263"/>
            <p:cNvSpPr>
              <a:spLocks noChangeShapeType="1"/>
            </p:cNvSpPr>
            <p:nvPr/>
          </p:nvSpPr>
          <p:spPr bwMode="auto">
            <a:xfrm flipH="1" flipV="1">
              <a:off x="4193" y="2431"/>
              <a:ext cx="2" cy="7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6" name="Line 264"/>
            <p:cNvSpPr>
              <a:spLocks noChangeShapeType="1"/>
            </p:cNvSpPr>
            <p:nvPr/>
          </p:nvSpPr>
          <p:spPr bwMode="auto">
            <a:xfrm>
              <a:off x="3968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8" name="Line 266"/>
            <p:cNvSpPr>
              <a:spLocks noChangeShapeType="1"/>
            </p:cNvSpPr>
            <p:nvPr/>
          </p:nvSpPr>
          <p:spPr bwMode="auto">
            <a:xfrm flipV="1">
              <a:off x="3968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9" name="Line 267"/>
            <p:cNvSpPr>
              <a:spLocks noChangeShapeType="1"/>
            </p:cNvSpPr>
            <p:nvPr/>
          </p:nvSpPr>
          <p:spPr bwMode="auto">
            <a:xfrm>
              <a:off x="3923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0" name="Line 268"/>
            <p:cNvSpPr>
              <a:spLocks noChangeShapeType="1"/>
            </p:cNvSpPr>
            <p:nvPr/>
          </p:nvSpPr>
          <p:spPr bwMode="auto">
            <a:xfrm>
              <a:off x="3968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1" name="Line 269"/>
            <p:cNvSpPr>
              <a:spLocks noChangeShapeType="1"/>
            </p:cNvSpPr>
            <p:nvPr/>
          </p:nvSpPr>
          <p:spPr bwMode="auto">
            <a:xfrm flipV="1">
              <a:off x="3968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2" name="Line 270"/>
            <p:cNvSpPr>
              <a:spLocks noChangeShapeType="1"/>
            </p:cNvSpPr>
            <p:nvPr/>
          </p:nvSpPr>
          <p:spPr bwMode="auto">
            <a:xfrm flipV="1">
              <a:off x="3968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3" name="Oval 271"/>
            <p:cNvSpPr>
              <a:spLocks noChangeArrowheads="1"/>
            </p:cNvSpPr>
            <p:nvPr/>
          </p:nvSpPr>
          <p:spPr bwMode="auto">
            <a:xfrm>
              <a:off x="3877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4" name="Line 272"/>
            <p:cNvSpPr>
              <a:spLocks noChangeShapeType="1"/>
            </p:cNvSpPr>
            <p:nvPr/>
          </p:nvSpPr>
          <p:spPr bwMode="auto">
            <a:xfrm>
              <a:off x="4059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5" name="Oval 273"/>
            <p:cNvSpPr>
              <a:spLocks noChangeArrowheads="1"/>
            </p:cNvSpPr>
            <p:nvPr/>
          </p:nvSpPr>
          <p:spPr bwMode="auto">
            <a:xfrm>
              <a:off x="4168" y="2387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6" name="Text Box 274"/>
            <p:cNvSpPr txBox="1">
              <a:spLocks noChangeArrowheads="1"/>
            </p:cNvSpPr>
            <p:nvPr/>
          </p:nvSpPr>
          <p:spPr bwMode="auto">
            <a:xfrm>
              <a:off x="4197" y="2250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18000" dirty="0">
                  <a:latin typeface="宋体" pitchFamily="2" charset="-122"/>
                </a:rPr>
                <a:t>PP</a:t>
              </a:r>
            </a:p>
          </p:txBody>
        </p:sp>
        <p:sp>
          <p:nvSpPr>
            <p:cNvPr id="141568" name="Line 256"/>
            <p:cNvSpPr>
              <a:spLocks noChangeShapeType="1"/>
            </p:cNvSpPr>
            <p:nvPr/>
          </p:nvSpPr>
          <p:spPr bwMode="auto">
            <a:xfrm>
              <a:off x="3787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7" name="Line 265"/>
            <p:cNvSpPr>
              <a:spLocks noChangeShapeType="1"/>
            </p:cNvSpPr>
            <p:nvPr/>
          </p:nvSpPr>
          <p:spPr bwMode="auto">
            <a:xfrm flipV="1">
              <a:off x="3968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8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87" grpId="0"/>
      <p:bldP spid="141529" grpId="0"/>
      <p:bldP spid="1415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06F3-BFDE-4B47-BFA4-A98ECAF5F66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43480" name="Text Box 88"/>
          <p:cNvSpPr txBox="1">
            <a:spLocks noChangeArrowheads="1"/>
          </p:cNvSpPr>
          <p:nvPr/>
        </p:nvSpPr>
        <p:spPr bwMode="auto">
          <a:xfrm>
            <a:off x="179388" y="237133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、电可擦除可编程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  <a:ea typeface="+mj-ea"/>
              </a:rPr>
              <a:t>Electrically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EPROM, E</a:t>
            </a:r>
            <a:r>
              <a:rPr lang="en-US" altLang="zh-CN" b="1" u="none" baseline="30000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PROM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EEPROM)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电擦除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，速度较快</a:t>
            </a:r>
            <a:r>
              <a:rPr lang="en-US" altLang="zh-CN" sz="2000" b="1" u="none" dirty="0" smtClean="0">
                <a:latin typeface="宋体" pitchFamily="2" charset="-122"/>
              </a:rPr>
              <a:t>(10ms)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常用</a:t>
            </a:r>
            <a:r>
              <a:rPr lang="en-US" altLang="zh-CN" b="1" u="none" dirty="0" err="1" smtClean="0">
                <a:latin typeface="宋体" pitchFamily="2" charset="-122"/>
              </a:rPr>
              <a:t>Flotox</a:t>
            </a:r>
            <a:r>
              <a:rPr lang="zh-CN" altLang="en-US" b="1" u="none" dirty="0" smtClean="0">
                <a:latin typeface="宋体" pitchFamily="2" charset="-122"/>
              </a:rPr>
              <a:t>管的</a:t>
            </a:r>
            <a:r>
              <a:rPr lang="zh-CN" altLang="en-US" b="1" dirty="0" smtClean="0"/>
              <a:t>浮</a:t>
            </a:r>
            <a:r>
              <a:rPr lang="zh-CN" altLang="en-US" b="1" dirty="0"/>
              <a:t>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18000" dirty="0" err="1">
                <a:latin typeface="宋体" pitchFamily="2" charset="-122"/>
              </a:rPr>
              <a:t>f</a:t>
            </a:r>
            <a:r>
              <a:rPr lang="zh-CN" altLang="en-US" b="1" dirty="0"/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/>
              <a:t>否带电荷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43545" name="Text Box 153"/>
          <p:cNvSpPr txBox="1">
            <a:spLocks noChangeArrowheads="1"/>
          </p:cNvSpPr>
          <p:nvPr/>
        </p:nvSpPr>
        <p:spPr bwMode="auto">
          <a:xfrm>
            <a:off x="179388" y="295173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 err="1">
                <a:latin typeface="宋体" pitchFamily="2" charset="-122"/>
              </a:rPr>
              <a:t>Flotox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不变，否则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</a:p>
        </p:txBody>
      </p:sp>
      <p:sp>
        <p:nvSpPr>
          <p:cNvPr id="443652" name="Text Box 260"/>
          <p:cNvSpPr txBox="1">
            <a:spLocks noChangeArrowheads="1"/>
          </p:cNvSpPr>
          <p:nvPr/>
        </p:nvSpPr>
        <p:spPr bwMode="auto">
          <a:xfrm>
            <a:off x="179388" y="34290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写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baseline="-20000" dirty="0" err="1" smtClean="0">
                <a:latin typeface="宋体" pitchFamily="2" charset="-122"/>
              </a:rPr>
              <a:t>f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r>
              <a:rPr lang="en-US" altLang="zh-CN" sz="2000" b="1" u="none" dirty="0" smtClean="0">
                <a:latin typeface="宋体" pitchFamily="2" charset="-122"/>
              </a:rPr>
              <a:t>(V</a:t>
            </a:r>
            <a:r>
              <a:rPr lang="zh-CN" altLang="en-US" sz="2000" b="1" u="none" baseline="-16000" dirty="0" smtClean="0">
                <a:latin typeface="宋体" pitchFamily="2" charset="-122"/>
              </a:rPr>
              <a:t>开启</a:t>
            </a:r>
            <a:r>
              <a:rPr lang="en-US" altLang="zh-CN" sz="2000" b="1" u="none" dirty="0" smtClean="0">
                <a:latin typeface="宋体" pitchFamily="2" charset="-122"/>
              </a:rPr>
              <a:t>=0V)</a:t>
            </a:r>
            <a:r>
              <a:rPr lang="zh-CN" altLang="en-US" b="1" u="none" dirty="0" smtClean="0">
                <a:latin typeface="宋体" pitchFamily="2" charset="-122"/>
              </a:rPr>
              <a:t>，写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吸收</a:t>
            </a:r>
            <a:r>
              <a:rPr lang="zh-CN" altLang="en-US" b="1" u="none" dirty="0" smtClean="0">
                <a:latin typeface="宋体" pitchFamily="2" charset="-122"/>
              </a:rPr>
              <a:t>电荷</a:t>
            </a:r>
            <a:r>
              <a:rPr lang="en-US" altLang="zh-CN" sz="2000" b="1" u="none" dirty="0">
                <a:latin typeface="宋体" pitchFamily="2" charset="-122"/>
              </a:rPr>
              <a:t>(V</a:t>
            </a:r>
            <a:r>
              <a:rPr lang="zh-CN" altLang="en-US" sz="2000" b="1" u="none" baseline="-16000" dirty="0">
                <a:latin typeface="宋体" pitchFamily="2" charset="-122"/>
              </a:rPr>
              <a:t>开启</a:t>
            </a:r>
            <a:r>
              <a:rPr lang="en-US" altLang="zh-CN" sz="2000" b="1" u="none" dirty="0" smtClean="0">
                <a:latin typeface="宋体" pitchFamily="2" charset="-122"/>
              </a:rPr>
              <a:t>=7V)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的擦除精度为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同一行的</a:t>
            </a:r>
            <a:r>
              <a:rPr lang="en-US" altLang="zh-CN" sz="2000" b="1" u="none" dirty="0" err="1">
                <a:latin typeface="宋体" pitchFamily="2" charset="-122"/>
              </a:rPr>
              <a:t>G</a:t>
            </a:r>
            <a:r>
              <a:rPr lang="en-US" altLang="zh-CN" sz="2000" b="1" u="none" baseline="-16000" dirty="0" err="1">
                <a:latin typeface="宋体" pitchFamily="2" charset="-122"/>
              </a:rPr>
              <a:t>c</a:t>
            </a:r>
            <a:r>
              <a:rPr lang="zh-CN" altLang="en-US" sz="2000" b="1" u="none" dirty="0">
                <a:latin typeface="宋体" pitchFamily="2" charset="-122"/>
              </a:rPr>
              <a:t>连接在一起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43656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657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3658" name="Group 266"/>
          <p:cNvGrpSpPr>
            <a:grpSpLocks/>
          </p:cNvGrpSpPr>
          <p:nvPr/>
        </p:nvGrpSpPr>
        <p:grpSpPr bwMode="auto">
          <a:xfrm>
            <a:off x="754062" y="4510088"/>
            <a:ext cx="2305050" cy="1728787"/>
            <a:chOff x="1746" y="799"/>
            <a:chExt cx="1452" cy="1089"/>
          </a:xfrm>
        </p:grpSpPr>
        <p:sp>
          <p:nvSpPr>
            <p:cNvPr id="443659" name="Line 267"/>
            <p:cNvSpPr>
              <a:spLocks noChangeShapeType="1"/>
            </p:cNvSpPr>
            <p:nvPr/>
          </p:nvSpPr>
          <p:spPr bwMode="auto">
            <a:xfrm>
              <a:off x="2246" y="1253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0" name="Line 268"/>
            <p:cNvSpPr>
              <a:spLocks noChangeShapeType="1"/>
            </p:cNvSpPr>
            <p:nvPr/>
          </p:nvSpPr>
          <p:spPr bwMode="auto">
            <a:xfrm>
              <a:off x="2155" y="13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1" name="Line 269"/>
            <p:cNvSpPr>
              <a:spLocks noChangeShapeType="1"/>
            </p:cNvSpPr>
            <p:nvPr/>
          </p:nvSpPr>
          <p:spPr bwMode="auto">
            <a:xfrm flipH="1">
              <a:off x="2247" y="134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2" name="Line 270"/>
            <p:cNvSpPr>
              <a:spLocks noChangeShapeType="1"/>
            </p:cNvSpPr>
            <p:nvPr/>
          </p:nvSpPr>
          <p:spPr bwMode="auto">
            <a:xfrm flipH="1">
              <a:off x="2247" y="148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3" name="Line 271"/>
            <p:cNvSpPr>
              <a:spLocks noChangeShapeType="1"/>
            </p:cNvSpPr>
            <p:nvPr/>
          </p:nvSpPr>
          <p:spPr bwMode="auto">
            <a:xfrm flipH="1">
              <a:off x="2426" y="1208"/>
              <a:ext cx="2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4" name="Line 272"/>
            <p:cNvSpPr>
              <a:spLocks noChangeShapeType="1"/>
            </p:cNvSpPr>
            <p:nvPr/>
          </p:nvSpPr>
          <p:spPr bwMode="auto">
            <a:xfrm>
              <a:off x="2426" y="1479"/>
              <a:ext cx="2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5" name="Line 273"/>
            <p:cNvSpPr>
              <a:spLocks noChangeShapeType="1"/>
            </p:cNvSpPr>
            <p:nvPr/>
          </p:nvSpPr>
          <p:spPr bwMode="auto">
            <a:xfrm>
              <a:off x="2201" y="140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6" name="Line 274"/>
            <p:cNvSpPr>
              <a:spLocks noChangeShapeType="1"/>
            </p:cNvSpPr>
            <p:nvPr/>
          </p:nvSpPr>
          <p:spPr bwMode="auto">
            <a:xfrm>
              <a:off x="2201" y="132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7" name="Line 275"/>
            <p:cNvSpPr>
              <a:spLocks noChangeShapeType="1"/>
            </p:cNvSpPr>
            <p:nvPr/>
          </p:nvSpPr>
          <p:spPr bwMode="auto">
            <a:xfrm>
              <a:off x="2198" y="136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8" name="Line 276"/>
            <p:cNvSpPr>
              <a:spLocks noChangeShapeType="1"/>
            </p:cNvSpPr>
            <p:nvPr/>
          </p:nvSpPr>
          <p:spPr bwMode="auto">
            <a:xfrm flipV="1">
              <a:off x="2198" y="139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9" name="Line 277"/>
            <p:cNvSpPr>
              <a:spLocks noChangeShapeType="1"/>
            </p:cNvSpPr>
            <p:nvPr/>
          </p:nvSpPr>
          <p:spPr bwMode="auto">
            <a:xfrm flipH="1">
              <a:off x="1838" y="141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0" name="Text Box 278"/>
            <p:cNvSpPr txBox="1">
              <a:spLocks noChangeArrowheads="1"/>
            </p:cNvSpPr>
            <p:nvPr/>
          </p:nvSpPr>
          <p:spPr bwMode="auto">
            <a:xfrm>
              <a:off x="1838" y="983"/>
              <a:ext cx="5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71" name="Line 279"/>
            <p:cNvSpPr>
              <a:spLocks noChangeShapeType="1"/>
            </p:cNvSpPr>
            <p:nvPr/>
          </p:nvSpPr>
          <p:spPr bwMode="auto">
            <a:xfrm flipV="1">
              <a:off x="1838" y="981"/>
              <a:ext cx="131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2" name="Line 280"/>
            <p:cNvSpPr>
              <a:spLocks noChangeShapeType="1"/>
            </p:cNvSpPr>
            <p:nvPr/>
          </p:nvSpPr>
          <p:spPr bwMode="auto">
            <a:xfrm flipH="1">
              <a:off x="2971" y="845"/>
              <a:ext cx="1" cy="81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3" name="Line 281"/>
            <p:cNvSpPr>
              <a:spLocks noChangeShapeType="1"/>
            </p:cNvSpPr>
            <p:nvPr/>
          </p:nvSpPr>
          <p:spPr bwMode="auto">
            <a:xfrm>
              <a:off x="2653" y="98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4" name="Text Box 282"/>
            <p:cNvSpPr txBox="1">
              <a:spLocks noChangeArrowheads="1"/>
            </p:cNvSpPr>
            <p:nvPr/>
          </p:nvSpPr>
          <p:spPr bwMode="auto">
            <a:xfrm>
              <a:off x="3017" y="1025"/>
              <a:ext cx="181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43675" name="Line 283"/>
            <p:cNvSpPr>
              <a:spLocks noChangeShapeType="1"/>
            </p:cNvSpPr>
            <p:nvPr/>
          </p:nvSpPr>
          <p:spPr bwMode="auto">
            <a:xfrm flipV="1">
              <a:off x="2563" y="107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6" name="Line 284"/>
            <p:cNvSpPr>
              <a:spLocks noChangeShapeType="1"/>
            </p:cNvSpPr>
            <p:nvPr/>
          </p:nvSpPr>
          <p:spPr bwMode="auto">
            <a:xfrm flipV="1">
              <a:off x="2518" y="111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7" name="Line 285"/>
            <p:cNvSpPr>
              <a:spLocks noChangeShapeType="1"/>
            </p:cNvSpPr>
            <p:nvPr/>
          </p:nvSpPr>
          <p:spPr bwMode="auto">
            <a:xfrm flipV="1">
              <a:off x="2427" y="120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8" name="Line 286"/>
            <p:cNvSpPr>
              <a:spLocks noChangeShapeType="1"/>
            </p:cNvSpPr>
            <p:nvPr/>
          </p:nvSpPr>
          <p:spPr bwMode="auto">
            <a:xfrm>
              <a:off x="2563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9" name="Line 287"/>
            <p:cNvSpPr>
              <a:spLocks noChangeShapeType="1"/>
            </p:cNvSpPr>
            <p:nvPr/>
          </p:nvSpPr>
          <p:spPr bwMode="auto">
            <a:xfrm>
              <a:off x="2745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0" name="Line 288"/>
            <p:cNvSpPr>
              <a:spLocks noChangeShapeType="1"/>
            </p:cNvSpPr>
            <p:nvPr/>
          </p:nvSpPr>
          <p:spPr bwMode="auto">
            <a:xfrm flipV="1">
              <a:off x="2745" y="120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1" name="Line 289"/>
            <p:cNvSpPr>
              <a:spLocks noChangeShapeType="1"/>
            </p:cNvSpPr>
            <p:nvPr/>
          </p:nvSpPr>
          <p:spPr bwMode="auto">
            <a:xfrm flipV="1">
              <a:off x="2382" y="1616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2" name="Text Box 290"/>
            <p:cNvSpPr txBox="1">
              <a:spLocks noChangeArrowheads="1"/>
            </p:cNvSpPr>
            <p:nvPr/>
          </p:nvSpPr>
          <p:spPr bwMode="auto">
            <a:xfrm>
              <a:off x="1928" y="1389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43683" name="Text Box 291"/>
            <p:cNvSpPr txBox="1">
              <a:spLocks noChangeArrowheads="1"/>
            </p:cNvSpPr>
            <p:nvPr/>
          </p:nvSpPr>
          <p:spPr bwMode="auto">
            <a:xfrm>
              <a:off x="1746" y="1253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+3V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3684" name="Text Box 292"/>
            <p:cNvSpPr txBox="1">
              <a:spLocks noChangeArrowheads="1"/>
            </p:cNvSpPr>
            <p:nvPr/>
          </p:nvSpPr>
          <p:spPr bwMode="auto">
            <a:xfrm>
              <a:off x="1973" y="799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85" name="Text Box 293"/>
            <p:cNvSpPr txBox="1">
              <a:spLocks noChangeArrowheads="1"/>
            </p:cNvSpPr>
            <p:nvPr/>
          </p:nvSpPr>
          <p:spPr bwMode="auto">
            <a:xfrm>
              <a:off x="1973" y="1706"/>
              <a:ext cx="545" cy="18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35376" y="4435475"/>
            <a:ext cx="5184776" cy="1800228"/>
            <a:chOff x="3635376" y="4435475"/>
            <a:chExt cx="5184776" cy="1800228"/>
          </a:xfrm>
        </p:grpSpPr>
        <p:grpSp>
          <p:nvGrpSpPr>
            <p:cNvPr id="443687" name="Group 295"/>
            <p:cNvGrpSpPr>
              <a:grpSpLocks/>
            </p:cNvGrpSpPr>
            <p:nvPr/>
          </p:nvGrpSpPr>
          <p:grpSpPr bwMode="auto">
            <a:xfrm>
              <a:off x="6227764" y="4435475"/>
              <a:ext cx="2592388" cy="1798638"/>
              <a:chOff x="2381" y="752"/>
              <a:chExt cx="1633" cy="1133"/>
            </a:xfrm>
          </p:grpSpPr>
          <p:sp>
            <p:nvSpPr>
              <p:cNvPr id="443688" name="Text Box 296"/>
              <p:cNvSpPr txBox="1">
                <a:spLocks noChangeArrowheads="1"/>
              </p:cNvSpPr>
              <p:nvPr/>
            </p:nvSpPr>
            <p:spPr bwMode="auto">
              <a:xfrm>
                <a:off x="2381" y="12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689" name="Text Box 297"/>
              <p:cNvSpPr txBox="1">
                <a:spLocks noChangeArrowheads="1"/>
              </p:cNvSpPr>
              <p:nvPr/>
            </p:nvSpPr>
            <p:spPr bwMode="auto">
              <a:xfrm>
                <a:off x="2720" y="1706"/>
                <a:ext cx="1067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690" name="Line 298"/>
              <p:cNvSpPr>
                <a:spLocks noChangeShapeType="1"/>
              </p:cNvSpPr>
              <p:nvPr/>
            </p:nvSpPr>
            <p:spPr bwMode="auto">
              <a:xfrm>
                <a:off x="3106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1" name="Line 299"/>
              <p:cNvSpPr>
                <a:spLocks noChangeShapeType="1"/>
              </p:cNvSpPr>
              <p:nvPr/>
            </p:nvSpPr>
            <p:spPr bwMode="auto">
              <a:xfrm>
                <a:off x="3197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2" name="Line 300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3" name="Line 301"/>
              <p:cNvSpPr>
                <a:spLocks noChangeShapeType="1"/>
              </p:cNvSpPr>
              <p:nvPr/>
            </p:nvSpPr>
            <p:spPr bwMode="auto">
              <a:xfrm>
                <a:off x="3197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4" name="Line 302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5" name="Line 303"/>
              <p:cNvSpPr>
                <a:spLocks noChangeShapeType="1"/>
              </p:cNvSpPr>
              <p:nvPr/>
            </p:nvSpPr>
            <p:spPr bwMode="auto">
              <a:xfrm>
                <a:off x="2743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6" name="Line 304"/>
              <p:cNvSpPr>
                <a:spLocks noChangeShapeType="1"/>
              </p:cNvSpPr>
              <p:nvPr/>
            </p:nvSpPr>
            <p:spPr bwMode="auto">
              <a:xfrm>
                <a:off x="2834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7" name="Line 305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8" name="Line 306"/>
              <p:cNvSpPr>
                <a:spLocks noChangeShapeType="1"/>
              </p:cNvSpPr>
              <p:nvPr/>
            </p:nvSpPr>
            <p:spPr bwMode="auto">
              <a:xfrm>
                <a:off x="2834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9" name="Line 307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0" name="Line 308"/>
              <p:cNvSpPr>
                <a:spLocks noChangeShapeType="1"/>
              </p:cNvSpPr>
              <p:nvPr/>
            </p:nvSpPr>
            <p:spPr bwMode="auto">
              <a:xfrm>
                <a:off x="3062" y="1253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1" name="Line 309"/>
              <p:cNvSpPr>
                <a:spLocks noChangeShapeType="1"/>
              </p:cNvSpPr>
              <p:nvPr/>
            </p:nvSpPr>
            <p:spPr bwMode="auto">
              <a:xfrm>
                <a:off x="2971" y="131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2" name="Line 310"/>
              <p:cNvSpPr>
                <a:spLocks noChangeShapeType="1"/>
              </p:cNvSpPr>
              <p:nvPr/>
            </p:nvSpPr>
            <p:spPr bwMode="auto">
              <a:xfrm flipH="1">
                <a:off x="3063" y="1344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3" name="Line 311"/>
              <p:cNvSpPr>
                <a:spLocks noChangeShapeType="1"/>
              </p:cNvSpPr>
              <p:nvPr/>
            </p:nvSpPr>
            <p:spPr bwMode="auto">
              <a:xfrm flipH="1">
                <a:off x="3063" y="1481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4" name="Line 312"/>
              <p:cNvSpPr>
                <a:spLocks noChangeShapeType="1"/>
              </p:cNvSpPr>
              <p:nvPr/>
            </p:nvSpPr>
            <p:spPr bwMode="auto">
              <a:xfrm flipH="1">
                <a:off x="3242" y="1208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5" name="Line 313"/>
              <p:cNvSpPr>
                <a:spLocks noChangeShapeType="1"/>
              </p:cNvSpPr>
              <p:nvPr/>
            </p:nvSpPr>
            <p:spPr bwMode="auto">
              <a:xfrm>
                <a:off x="3242" y="1479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6" name="Line 314"/>
              <p:cNvSpPr>
                <a:spLocks noChangeShapeType="1"/>
              </p:cNvSpPr>
              <p:nvPr/>
            </p:nvSpPr>
            <p:spPr bwMode="auto">
              <a:xfrm>
                <a:off x="3017" y="1407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7" name="Line 315"/>
              <p:cNvSpPr>
                <a:spLocks noChangeShapeType="1"/>
              </p:cNvSpPr>
              <p:nvPr/>
            </p:nvSpPr>
            <p:spPr bwMode="auto">
              <a:xfrm>
                <a:off x="3017" y="1320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8" name="Line 316"/>
              <p:cNvSpPr>
                <a:spLocks noChangeShapeType="1"/>
              </p:cNvSpPr>
              <p:nvPr/>
            </p:nvSpPr>
            <p:spPr bwMode="auto">
              <a:xfrm>
                <a:off x="3014" y="1365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9" name="Line 317"/>
              <p:cNvSpPr>
                <a:spLocks noChangeShapeType="1"/>
              </p:cNvSpPr>
              <p:nvPr/>
            </p:nvSpPr>
            <p:spPr bwMode="auto">
              <a:xfrm flipV="1">
                <a:off x="3014" y="1392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0" name="Line 318"/>
              <p:cNvSpPr>
                <a:spLocks noChangeShapeType="1"/>
              </p:cNvSpPr>
              <p:nvPr/>
            </p:nvSpPr>
            <p:spPr bwMode="auto">
              <a:xfrm flipH="1">
                <a:off x="2654" y="1410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1" name="Text Box 319"/>
              <p:cNvSpPr txBox="1">
                <a:spLocks noChangeArrowheads="1"/>
              </p:cNvSpPr>
              <p:nvPr/>
            </p:nvSpPr>
            <p:spPr bwMode="auto">
              <a:xfrm>
                <a:off x="2654" y="983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12" name="Line 320"/>
              <p:cNvSpPr>
                <a:spLocks noChangeShapeType="1"/>
              </p:cNvSpPr>
              <p:nvPr/>
            </p:nvSpPr>
            <p:spPr bwMode="auto">
              <a:xfrm>
                <a:off x="254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3" name="Line 321"/>
              <p:cNvSpPr>
                <a:spLocks noChangeShapeType="1"/>
              </p:cNvSpPr>
              <p:nvPr/>
            </p:nvSpPr>
            <p:spPr bwMode="auto">
              <a:xfrm flipH="1">
                <a:off x="3787" y="914"/>
                <a:ext cx="1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4" name="Line 322"/>
              <p:cNvSpPr>
                <a:spLocks noChangeShapeType="1"/>
              </p:cNvSpPr>
              <p:nvPr/>
            </p:nvSpPr>
            <p:spPr bwMode="auto">
              <a:xfrm>
                <a:off x="3470" y="982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5" name="Text Box 323"/>
              <p:cNvSpPr txBox="1">
                <a:spLocks noChangeArrowheads="1"/>
              </p:cNvSpPr>
              <p:nvPr/>
            </p:nvSpPr>
            <p:spPr bwMode="auto">
              <a:xfrm>
                <a:off x="3833" y="1028"/>
                <a:ext cx="181" cy="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16" name="Line 324"/>
              <p:cNvSpPr>
                <a:spLocks noChangeShapeType="1"/>
              </p:cNvSpPr>
              <p:nvPr/>
            </p:nvSpPr>
            <p:spPr bwMode="auto">
              <a:xfrm flipV="1">
                <a:off x="3379" y="107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7" name="Line 325"/>
              <p:cNvSpPr>
                <a:spLocks noChangeShapeType="1"/>
              </p:cNvSpPr>
              <p:nvPr/>
            </p:nvSpPr>
            <p:spPr bwMode="auto">
              <a:xfrm flipV="1">
                <a:off x="3334" y="11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8" name="Line 326"/>
              <p:cNvSpPr>
                <a:spLocks noChangeShapeType="1"/>
              </p:cNvSpPr>
              <p:nvPr/>
            </p:nvSpPr>
            <p:spPr bwMode="auto">
              <a:xfrm flipV="1">
                <a:off x="3243" y="120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9" name="Line 327"/>
              <p:cNvSpPr>
                <a:spLocks noChangeShapeType="1"/>
              </p:cNvSpPr>
              <p:nvPr/>
            </p:nvSpPr>
            <p:spPr bwMode="auto">
              <a:xfrm>
                <a:off x="3379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0" name="Line 328"/>
              <p:cNvSpPr>
                <a:spLocks noChangeShapeType="1"/>
              </p:cNvSpPr>
              <p:nvPr/>
            </p:nvSpPr>
            <p:spPr bwMode="auto">
              <a:xfrm>
                <a:off x="3561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1" name="Line 329"/>
              <p:cNvSpPr>
                <a:spLocks noChangeShapeType="1"/>
              </p:cNvSpPr>
              <p:nvPr/>
            </p:nvSpPr>
            <p:spPr bwMode="auto">
              <a:xfrm flipV="1">
                <a:off x="3561" y="1208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2" name="Line 330"/>
              <p:cNvSpPr>
                <a:spLocks noChangeShapeType="1"/>
              </p:cNvSpPr>
              <p:nvPr/>
            </p:nvSpPr>
            <p:spPr bwMode="auto">
              <a:xfrm flipV="1">
                <a:off x="3198" y="1616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3" name="Text Box 331"/>
              <p:cNvSpPr txBox="1">
                <a:spLocks noChangeArrowheads="1"/>
              </p:cNvSpPr>
              <p:nvPr/>
            </p:nvSpPr>
            <p:spPr bwMode="auto">
              <a:xfrm>
                <a:off x="2744" y="1389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4" name="Text Box 332"/>
              <p:cNvSpPr txBox="1">
                <a:spLocks noChangeArrowheads="1"/>
              </p:cNvSpPr>
              <p:nvPr/>
            </p:nvSpPr>
            <p:spPr bwMode="auto">
              <a:xfrm>
                <a:off x="2744" y="799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5" name="Text Box 333"/>
              <p:cNvSpPr txBox="1">
                <a:spLocks noChangeArrowheads="1"/>
              </p:cNvSpPr>
              <p:nvPr/>
            </p:nvSpPr>
            <p:spPr bwMode="auto">
              <a:xfrm>
                <a:off x="3606" y="7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43726" name="Group 334"/>
            <p:cNvGrpSpPr>
              <a:grpSpLocks/>
            </p:cNvGrpSpPr>
            <p:nvPr/>
          </p:nvGrpSpPr>
          <p:grpSpPr bwMode="auto">
            <a:xfrm>
              <a:off x="3635376" y="4437064"/>
              <a:ext cx="2520950" cy="1798639"/>
              <a:chOff x="4014" y="753"/>
              <a:chExt cx="1588" cy="1133"/>
            </a:xfrm>
          </p:grpSpPr>
          <p:sp>
            <p:nvSpPr>
              <p:cNvPr id="443727" name="Text Box 335"/>
              <p:cNvSpPr txBox="1">
                <a:spLocks noChangeArrowheads="1"/>
              </p:cNvSpPr>
              <p:nvPr/>
            </p:nvSpPr>
            <p:spPr bwMode="auto">
              <a:xfrm>
                <a:off x="5103" y="753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8" name="Text Box 336"/>
              <p:cNvSpPr txBox="1">
                <a:spLocks noChangeArrowheads="1"/>
              </p:cNvSpPr>
              <p:nvPr/>
            </p:nvSpPr>
            <p:spPr bwMode="auto">
              <a:xfrm>
                <a:off x="4014" y="1207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9" name="Line 337"/>
              <p:cNvSpPr>
                <a:spLocks noChangeShapeType="1"/>
              </p:cNvSpPr>
              <p:nvPr/>
            </p:nvSpPr>
            <p:spPr bwMode="auto">
              <a:xfrm>
                <a:off x="5465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0" name="Line 338"/>
              <p:cNvSpPr>
                <a:spLocks noChangeShapeType="1"/>
              </p:cNvSpPr>
              <p:nvPr/>
            </p:nvSpPr>
            <p:spPr bwMode="auto">
              <a:xfrm>
                <a:off x="5556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1" name="Line 339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2" name="Line 340"/>
              <p:cNvSpPr>
                <a:spLocks noChangeShapeType="1"/>
              </p:cNvSpPr>
              <p:nvPr/>
            </p:nvSpPr>
            <p:spPr bwMode="auto">
              <a:xfrm>
                <a:off x="5556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3" name="Line 341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4" name="Text Box 342"/>
              <p:cNvSpPr txBox="1">
                <a:spLocks noChangeArrowheads="1"/>
              </p:cNvSpPr>
              <p:nvPr/>
            </p:nvSpPr>
            <p:spPr bwMode="auto">
              <a:xfrm>
                <a:off x="4241" y="1707"/>
                <a:ext cx="1089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735" name="Line 343"/>
              <p:cNvSpPr>
                <a:spLocks noChangeShapeType="1"/>
              </p:cNvSpPr>
              <p:nvPr/>
            </p:nvSpPr>
            <p:spPr bwMode="auto">
              <a:xfrm>
                <a:off x="4603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6" name="Line 344"/>
              <p:cNvSpPr>
                <a:spLocks noChangeShapeType="1"/>
              </p:cNvSpPr>
              <p:nvPr/>
            </p:nvSpPr>
            <p:spPr bwMode="auto">
              <a:xfrm>
                <a:off x="4694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7" name="Line 345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8" name="Line 346"/>
              <p:cNvSpPr>
                <a:spLocks noChangeShapeType="1"/>
              </p:cNvSpPr>
              <p:nvPr/>
            </p:nvSpPr>
            <p:spPr bwMode="auto">
              <a:xfrm>
                <a:off x="4694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9" name="Line 347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0" name="Line 348"/>
              <p:cNvSpPr>
                <a:spLocks noChangeShapeType="1"/>
              </p:cNvSpPr>
              <p:nvPr/>
            </p:nvSpPr>
            <p:spPr bwMode="auto">
              <a:xfrm>
                <a:off x="4559" y="1254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1" name="Line 349"/>
              <p:cNvSpPr>
                <a:spLocks noChangeShapeType="1"/>
              </p:cNvSpPr>
              <p:nvPr/>
            </p:nvSpPr>
            <p:spPr bwMode="auto">
              <a:xfrm>
                <a:off x="4468" y="1318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2" name="Line 350"/>
              <p:cNvSpPr>
                <a:spLocks noChangeShapeType="1"/>
              </p:cNvSpPr>
              <p:nvPr/>
            </p:nvSpPr>
            <p:spPr bwMode="auto">
              <a:xfrm flipH="1">
                <a:off x="4560" y="134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3" name="Line 351"/>
              <p:cNvSpPr>
                <a:spLocks noChangeShapeType="1"/>
              </p:cNvSpPr>
              <p:nvPr/>
            </p:nvSpPr>
            <p:spPr bwMode="auto">
              <a:xfrm flipH="1">
                <a:off x="4560" y="1482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4" name="Line 352"/>
              <p:cNvSpPr>
                <a:spLocks noChangeShapeType="1"/>
              </p:cNvSpPr>
              <p:nvPr/>
            </p:nvSpPr>
            <p:spPr bwMode="auto">
              <a:xfrm flipH="1">
                <a:off x="4739" y="1209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5" name="Line 353"/>
              <p:cNvSpPr>
                <a:spLocks noChangeShapeType="1"/>
              </p:cNvSpPr>
              <p:nvPr/>
            </p:nvSpPr>
            <p:spPr bwMode="auto">
              <a:xfrm>
                <a:off x="4739" y="1480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6" name="Line 354"/>
              <p:cNvSpPr>
                <a:spLocks noChangeShapeType="1"/>
              </p:cNvSpPr>
              <p:nvPr/>
            </p:nvSpPr>
            <p:spPr bwMode="auto">
              <a:xfrm>
                <a:off x="4514" y="1408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7" name="Line 355"/>
              <p:cNvSpPr>
                <a:spLocks noChangeShapeType="1"/>
              </p:cNvSpPr>
              <p:nvPr/>
            </p:nvSpPr>
            <p:spPr bwMode="auto">
              <a:xfrm>
                <a:off x="4514" y="1321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8" name="Line 356"/>
              <p:cNvSpPr>
                <a:spLocks noChangeShapeType="1"/>
              </p:cNvSpPr>
              <p:nvPr/>
            </p:nvSpPr>
            <p:spPr bwMode="auto">
              <a:xfrm>
                <a:off x="4511" y="1366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9" name="Line 357"/>
              <p:cNvSpPr>
                <a:spLocks noChangeShapeType="1"/>
              </p:cNvSpPr>
              <p:nvPr/>
            </p:nvSpPr>
            <p:spPr bwMode="auto">
              <a:xfrm flipV="1">
                <a:off x="4511" y="1393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0" name="Line 358"/>
              <p:cNvSpPr>
                <a:spLocks noChangeShapeType="1"/>
              </p:cNvSpPr>
              <p:nvPr/>
            </p:nvSpPr>
            <p:spPr bwMode="auto">
              <a:xfrm flipH="1">
                <a:off x="4151" y="1411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1" name="Text Box 359"/>
              <p:cNvSpPr txBox="1">
                <a:spLocks noChangeArrowheads="1"/>
              </p:cNvSpPr>
              <p:nvPr/>
            </p:nvSpPr>
            <p:spPr bwMode="auto">
              <a:xfrm>
                <a:off x="4151" y="984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52" name="Line 360"/>
              <p:cNvSpPr>
                <a:spLocks noChangeShapeType="1"/>
              </p:cNvSpPr>
              <p:nvPr/>
            </p:nvSpPr>
            <p:spPr bwMode="auto">
              <a:xfrm flipV="1">
                <a:off x="406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3" name="Line 361"/>
              <p:cNvSpPr>
                <a:spLocks noChangeShapeType="1"/>
              </p:cNvSpPr>
              <p:nvPr/>
            </p:nvSpPr>
            <p:spPr bwMode="auto">
              <a:xfrm flipH="1">
                <a:off x="5285" y="914"/>
                <a:ext cx="0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4" name="Line 362"/>
              <p:cNvSpPr>
                <a:spLocks noChangeShapeType="1"/>
              </p:cNvSpPr>
              <p:nvPr/>
            </p:nvSpPr>
            <p:spPr bwMode="auto">
              <a:xfrm>
                <a:off x="4967" y="98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5" name="Text Box 363"/>
              <p:cNvSpPr txBox="1">
                <a:spLocks noChangeArrowheads="1"/>
              </p:cNvSpPr>
              <p:nvPr/>
            </p:nvSpPr>
            <p:spPr bwMode="auto">
              <a:xfrm>
                <a:off x="5330" y="1025"/>
                <a:ext cx="181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56" name="Line 364"/>
              <p:cNvSpPr>
                <a:spLocks noChangeShapeType="1"/>
              </p:cNvSpPr>
              <p:nvPr/>
            </p:nvSpPr>
            <p:spPr bwMode="auto">
              <a:xfrm flipV="1">
                <a:off x="4876" y="1073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7" name="Line 365"/>
              <p:cNvSpPr>
                <a:spLocks noChangeShapeType="1"/>
              </p:cNvSpPr>
              <p:nvPr/>
            </p:nvSpPr>
            <p:spPr bwMode="auto">
              <a:xfrm flipV="1">
                <a:off x="4831" y="111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8" name="Line 366"/>
              <p:cNvSpPr>
                <a:spLocks noChangeShapeType="1"/>
              </p:cNvSpPr>
              <p:nvPr/>
            </p:nvSpPr>
            <p:spPr bwMode="auto">
              <a:xfrm flipV="1">
                <a:off x="4740" y="120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9" name="Line 367"/>
              <p:cNvSpPr>
                <a:spLocks noChangeShapeType="1"/>
              </p:cNvSpPr>
              <p:nvPr/>
            </p:nvSpPr>
            <p:spPr bwMode="auto">
              <a:xfrm>
                <a:off x="4876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0" name="Line 368"/>
              <p:cNvSpPr>
                <a:spLocks noChangeShapeType="1"/>
              </p:cNvSpPr>
              <p:nvPr/>
            </p:nvSpPr>
            <p:spPr bwMode="auto">
              <a:xfrm>
                <a:off x="5058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1" name="Line 369"/>
              <p:cNvSpPr>
                <a:spLocks noChangeShapeType="1"/>
              </p:cNvSpPr>
              <p:nvPr/>
            </p:nvSpPr>
            <p:spPr bwMode="auto">
              <a:xfrm flipV="1">
                <a:off x="5058" y="1209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2" name="Line 370"/>
              <p:cNvSpPr>
                <a:spLocks noChangeShapeType="1"/>
              </p:cNvSpPr>
              <p:nvPr/>
            </p:nvSpPr>
            <p:spPr bwMode="auto">
              <a:xfrm flipV="1">
                <a:off x="4695" y="1617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3" name="Text Box 371"/>
              <p:cNvSpPr txBox="1">
                <a:spLocks noChangeArrowheads="1"/>
              </p:cNvSpPr>
              <p:nvPr/>
            </p:nvSpPr>
            <p:spPr bwMode="auto">
              <a:xfrm>
                <a:off x="4241" y="1390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64" name="Text Box 372"/>
              <p:cNvSpPr txBox="1">
                <a:spLocks noChangeArrowheads="1"/>
              </p:cNvSpPr>
              <p:nvPr/>
            </p:nvSpPr>
            <p:spPr bwMode="auto">
              <a:xfrm>
                <a:off x="4241" y="800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</p:grpSp>
      <p:grpSp>
        <p:nvGrpSpPr>
          <p:cNvPr id="443766" name="Group 374"/>
          <p:cNvGrpSpPr>
            <a:grpSpLocks/>
          </p:cNvGrpSpPr>
          <p:nvPr/>
        </p:nvGrpSpPr>
        <p:grpSpPr bwMode="auto">
          <a:xfrm>
            <a:off x="2700338" y="1626940"/>
            <a:ext cx="3671887" cy="1370012"/>
            <a:chOff x="1701" y="1070"/>
            <a:chExt cx="2313" cy="863"/>
          </a:xfrm>
        </p:grpSpPr>
        <p:sp>
          <p:nvSpPr>
            <p:cNvPr id="443767" name="Rectangle 375"/>
            <p:cNvSpPr>
              <a:spLocks noChangeArrowheads="1"/>
            </p:cNvSpPr>
            <p:nvPr/>
          </p:nvSpPr>
          <p:spPr bwMode="auto">
            <a:xfrm>
              <a:off x="1701" y="1614"/>
              <a:ext cx="1542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68" name="Text Box 376"/>
            <p:cNvSpPr txBox="1">
              <a:spLocks noChangeArrowheads="1"/>
            </p:cNvSpPr>
            <p:nvPr/>
          </p:nvSpPr>
          <p:spPr bwMode="auto">
            <a:xfrm>
              <a:off x="2200" y="170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443769" name="Text Box 377"/>
            <p:cNvSpPr txBox="1">
              <a:spLocks noChangeArrowheads="1"/>
            </p:cNvSpPr>
            <p:nvPr/>
          </p:nvSpPr>
          <p:spPr bwMode="auto">
            <a:xfrm>
              <a:off x="1792" y="1614"/>
              <a:ext cx="317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443770" name="Text Box 378"/>
            <p:cNvSpPr txBox="1">
              <a:spLocks noChangeArrowheads="1"/>
            </p:cNvSpPr>
            <p:nvPr/>
          </p:nvSpPr>
          <p:spPr bwMode="auto">
            <a:xfrm>
              <a:off x="1882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71" name="Line 379"/>
            <p:cNvSpPr>
              <a:spLocks noChangeShapeType="1"/>
            </p:cNvSpPr>
            <p:nvPr/>
          </p:nvSpPr>
          <p:spPr bwMode="auto">
            <a:xfrm>
              <a:off x="1927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2" name="Text Box 380"/>
            <p:cNvSpPr txBox="1">
              <a:spLocks noChangeArrowheads="1"/>
            </p:cNvSpPr>
            <p:nvPr/>
          </p:nvSpPr>
          <p:spPr bwMode="auto">
            <a:xfrm>
              <a:off x="2880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73" name="Text Box 381"/>
            <p:cNvSpPr txBox="1">
              <a:spLocks noChangeArrowheads="1"/>
            </p:cNvSpPr>
            <p:nvPr/>
          </p:nvSpPr>
          <p:spPr bwMode="auto">
            <a:xfrm>
              <a:off x="2382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774" name="Text Box 382"/>
            <p:cNvSpPr txBox="1">
              <a:spLocks noChangeArrowheads="1"/>
            </p:cNvSpPr>
            <p:nvPr/>
          </p:nvSpPr>
          <p:spPr bwMode="auto">
            <a:xfrm>
              <a:off x="2971" y="1387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443775" name="Text Box 383"/>
            <p:cNvSpPr txBox="1">
              <a:spLocks noChangeArrowheads="1"/>
            </p:cNvSpPr>
            <p:nvPr/>
          </p:nvSpPr>
          <p:spPr bwMode="auto">
            <a:xfrm>
              <a:off x="2744" y="1614"/>
              <a:ext cx="319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P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443776" name="Line 384"/>
            <p:cNvSpPr>
              <a:spLocks noChangeShapeType="1"/>
            </p:cNvSpPr>
            <p:nvPr/>
          </p:nvSpPr>
          <p:spPr bwMode="auto">
            <a:xfrm>
              <a:off x="2925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7" name="Rectangle 385" descr="宽上对角线"/>
            <p:cNvSpPr>
              <a:spLocks noChangeArrowheads="1"/>
            </p:cNvSpPr>
            <p:nvPr/>
          </p:nvSpPr>
          <p:spPr bwMode="auto">
            <a:xfrm>
              <a:off x="1701" y="1344"/>
              <a:ext cx="1542" cy="270"/>
            </a:xfrm>
            <a:prstGeom prst="rect">
              <a:avLst/>
            </a:prstGeom>
            <a:pattFill prst="wdUpDiag">
              <a:fgClr>
                <a:srgbClr val="99CCFF">
                  <a:alpha val="49001"/>
                </a:srgb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8" name="Rectangle 386" descr="宽上对角线"/>
            <p:cNvSpPr>
              <a:spLocks noChangeArrowheads="1"/>
            </p:cNvSpPr>
            <p:nvPr/>
          </p:nvSpPr>
          <p:spPr bwMode="auto">
            <a:xfrm>
              <a:off x="1909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9" name="Rectangle 387"/>
            <p:cNvSpPr>
              <a:spLocks noChangeArrowheads="1"/>
            </p:cNvSpPr>
            <p:nvPr/>
          </p:nvSpPr>
          <p:spPr bwMode="auto">
            <a:xfrm>
              <a:off x="2018" y="1477"/>
              <a:ext cx="817" cy="91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0" name="Rectangle 388"/>
            <p:cNvSpPr>
              <a:spLocks noChangeArrowheads="1"/>
            </p:cNvSpPr>
            <p:nvPr/>
          </p:nvSpPr>
          <p:spPr bwMode="auto">
            <a:xfrm>
              <a:off x="2018" y="1386"/>
              <a:ext cx="817" cy="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1" name="Rectangle 389" descr="宽上对角线"/>
            <p:cNvSpPr>
              <a:spLocks noChangeArrowheads="1"/>
            </p:cNvSpPr>
            <p:nvPr/>
          </p:nvSpPr>
          <p:spPr bwMode="auto">
            <a:xfrm>
              <a:off x="2907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2" name="Text Box 390"/>
            <p:cNvSpPr txBox="1">
              <a:spLocks noChangeArrowheads="1"/>
            </p:cNvSpPr>
            <p:nvPr/>
          </p:nvSpPr>
          <p:spPr bwMode="auto">
            <a:xfrm>
              <a:off x="3878" y="1070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83" name="Text Box 391"/>
            <p:cNvSpPr txBox="1">
              <a:spLocks noChangeArrowheads="1"/>
            </p:cNvSpPr>
            <p:nvPr/>
          </p:nvSpPr>
          <p:spPr bwMode="auto">
            <a:xfrm>
              <a:off x="3878" y="1751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84" name="Line 392"/>
            <p:cNvSpPr>
              <a:spLocks noChangeShapeType="1"/>
            </p:cNvSpPr>
            <p:nvPr/>
          </p:nvSpPr>
          <p:spPr bwMode="auto">
            <a:xfrm>
              <a:off x="3742" y="1343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5" name="Line 393"/>
            <p:cNvSpPr>
              <a:spLocks noChangeShapeType="1"/>
            </p:cNvSpPr>
            <p:nvPr/>
          </p:nvSpPr>
          <p:spPr bwMode="auto">
            <a:xfrm>
              <a:off x="3651" y="140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6" name="Line 394"/>
            <p:cNvSpPr>
              <a:spLocks noChangeShapeType="1"/>
            </p:cNvSpPr>
            <p:nvPr/>
          </p:nvSpPr>
          <p:spPr bwMode="auto">
            <a:xfrm flipH="1">
              <a:off x="3743" y="143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7" name="Line 395"/>
            <p:cNvSpPr>
              <a:spLocks noChangeShapeType="1"/>
            </p:cNvSpPr>
            <p:nvPr/>
          </p:nvSpPr>
          <p:spPr bwMode="auto">
            <a:xfrm flipH="1">
              <a:off x="3743" y="1571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8" name="Line 396"/>
            <p:cNvSpPr>
              <a:spLocks noChangeShapeType="1"/>
            </p:cNvSpPr>
            <p:nvPr/>
          </p:nvSpPr>
          <p:spPr bwMode="auto">
            <a:xfrm>
              <a:off x="3924" y="125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9" name="Line 397"/>
            <p:cNvSpPr>
              <a:spLocks noChangeShapeType="1"/>
            </p:cNvSpPr>
            <p:nvPr/>
          </p:nvSpPr>
          <p:spPr bwMode="auto">
            <a:xfrm>
              <a:off x="3924" y="1570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0" name="Rectangle 398"/>
            <p:cNvSpPr>
              <a:spLocks noChangeArrowheads="1"/>
            </p:cNvSpPr>
            <p:nvPr/>
          </p:nvSpPr>
          <p:spPr bwMode="auto">
            <a:xfrm flipV="1">
              <a:off x="2750" y="1545"/>
              <a:ext cx="76" cy="44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1" name="Line 399"/>
            <p:cNvSpPr>
              <a:spLocks noChangeShapeType="1"/>
            </p:cNvSpPr>
            <p:nvPr/>
          </p:nvSpPr>
          <p:spPr bwMode="auto">
            <a:xfrm>
              <a:off x="2835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2" name="Line 400"/>
            <p:cNvSpPr>
              <a:spLocks noChangeShapeType="1"/>
            </p:cNvSpPr>
            <p:nvPr/>
          </p:nvSpPr>
          <p:spPr bwMode="auto">
            <a:xfrm>
              <a:off x="2744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3" name="Line 401"/>
            <p:cNvSpPr>
              <a:spLocks noChangeShapeType="1"/>
            </p:cNvSpPr>
            <p:nvPr/>
          </p:nvSpPr>
          <p:spPr bwMode="auto">
            <a:xfrm flipH="1">
              <a:off x="2744" y="1595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4" name="Rectangle 402" descr="宽上对角线"/>
            <p:cNvSpPr>
              <a:spLocks noChangeArrowheads="1"/>
            </p:cNvSpPr>
            <p:nvPr/>
          </p:nvSpPr>
          <p:spPr bwMode="auto">
            <a:xfrm>
              <a:off x="2408" y="1344"/>
              <a:ext cx="46" cy="45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5" name="Line 403"/>
            <p:cNvSpPr>
              <a:spLocks noChangeShapeType="1"/>
            </p:cNvSpPr>
            <p:nvPr/>
          </p:nvSpPr>
          <p:spPr bwMode="auto">
            <a:xfrm>
              <a:off x="2426" y="1253"/>
              <a:ext cx="0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6" name="Line 404"/>
            <p:cNvSpPr>
              <a:spLocks noChangeShapeType="1"/>
            </p:cNvSpPr>
            <p:nvPr/>
          </p:nvSpPr>
          <p:spPr bwMode="auto">
            <a:xfrm>
              <a:off x="3697" y="149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7" name="Line 405"/>
            <p:cNvSpPr>
              <a:spLocks noChangeShapeType="1"/>
            </p:cNvSpPr>
            <p:nvPr/>
          </p:nvSpPr>
          <p:spPr bwMode="auto">
            <a:xfrm>
              <a:off x="3697" y="14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8" name="Line 406"/>
            <p:cNvSpPr>
              <a:spLocks noChangeShapeType="1"/>
            </p:cNvSpPr>
            <p:nvPr/>
          </p:nvSpPr>
          <p:spPr bwMode="auto">
            <a:xfrm>
              <a:off x="3694" y="145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9" name="Line 407"/>
            <p:cNvSpPr>
              <a:spLocks noChangeShapeType="1"/>
            </p:cNvSpPr>
            <p:nvPr/>
          </p:nvSpPr>
          <p:spPr bwMode="auto">
            <a:xfrm flipV="1">
              <a:off x="3694" y="148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0" name="Line 408"/>
            <p:cNvSpPr>
              <a:spLocks noChangeShapeType="1"/>
            </p:cNvSpPr>
            <p:nvPr/>
          </p:nvSpPr>
          <p:spPr bwMode="auto">
            <a:xfrm flipH="1">
              <a:off x="3470" y="150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1" name="Text Box 409"/>
            <p:cNvSpPr txBox="1">
              <a:spLocks noChangeArrowheads="1"/>
            </p:cNvSpPr>
            <p:nvPr/>
          </p:nvSpPr>
          <p:spPr bwMode="auto">
            <a:xfrm>
              <a:off x="3470" y="1525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802" name="Text Box 410"/>
            <p:cNvSpPr txBox="1">
              <a:spLocks noChangeArrowheads="1"/>
            </p:cNvSpPr>
            <p:nvPr/>
          </p:nvSpPr>
          <p:spPr bwMode="auto">
            <a:xfrm>
              <a:off x="2608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rgbClr val="FF3399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443803" name="Line 411"/>
            <p:cNvSpPr>
              <a:spLocks noChangeShapeType="1"/>
            </p:cNvSpPr>
            <p:nvPr/>
          </p:nvSpPr>
          <p:spPr bwMode="auto">
            <a:xfrm flipH="1">
              <a:off x="2562" y="1253"/>
              <a:ext cx="9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545" grpId="0"/>
      <p:bldP spid="4436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815-3057-41E0-A69A-49A2D66C035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3614" name="Text Box 254"/>
          <p:cNvSpPr txBox="1">
            <a:spLocks noChangeArrowheads="1"/>
          </p:cNvSpPr>
          <p:nvPr/>
        </p:nvSpPr>
        <p:spPr bwMode="auto">
          <a:xfrm>
            <a:off x="179388" y="309141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、闪速存储器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Flash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电擦除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，成本低</a:t>
            </a:r>
            <a:r>
              <a:rPr lang="en-US" altLang="zh-CN" sz="2000" b="1" u="none" dirty="0" smtClean="0"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latin typeface="宋体" pitchFamily="2" charset="-122"/>
              </a:rPr>
              <a:t>管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、速度快</a:t>
            </a:r>
            <a:r>
              <a:rPr lang="en-US" altLang="zh-CN" sz="2000" b="1" u="none" dirty="0" smtClean="0">
                <a:latin typeface="宋体" pitchFamily="2" charset="-122"/>
              </a:rPr>
              <a:t>(10</a:t>
            </a:r>
            <a:r>
              <a:rPr lang="en-US" altLang="zh-CN" sz="2000" u="none" dirty="0" smtClean="0"/>
              <a:t>μ</a:t>
            </a:r>
            <a:r>
              <a:rPr lang="en-US" altLang="zh-CN" sz="2000" b="1" u="none" dirty="0" smtClean="0">
                <a:latin typeface="宋体" pitchFamily="2" charset="-122"/>
              </a:rPr>
              <a:t>s)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元的状态：</a:t>
            </a:r>
            <a:r>
              <a:rPr lang="zh-CN" altLang="en-US" b="1" u="none" dirty="0" smtClean="0">
                <a:latin typeface="宋体" pitchFamily="2" charset="-122"/>
              </a:rPr>
              <a:t>同叠栅</a:t>
            </a:r>
            <a:r>
              <a:rPr lang="en-US" altLang="zh-CN" b="1" u="none" dirty="0" smtClean="0">
                <a:latin typeface="宋体" pitchFamily="2" charset="-122"/>
              </a:rPr>
              <a:t>EPROM</a:t>
            </a:r>
            <a:r>
              <a:rPr lang="zh-CN" altLang="en-US" b="1" u="none" dirty="0" smtClean="0">
                <a:latin typeface="宋体" pitchFamily="2" charset="-122"/>
              </a:rPr>
              <a:t>，氧化层</a:t>
            </a:r>
            <a:r>
              <a:rPr lang="zh-CN" altLang="en-US" b="1" u="none" dirty="0">
                <a:latin typeface="宋体" pitchFamily="2" charset="-122"/>
              </a:rPr>
              <a:t>更薄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速度更快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43615" name="Group 255"/>
          <p:cNvGrpSpPr>
            <a:grpSpLocks/>
          </p:cNvGrpSpPr>
          <p:nvPr/>
        </p:nvGrpSpPr>
        <p:grpSpPr bwMode="auto">
          <a:xfrm>
            <a:off x="2195513" y="1631950"/>
            <a:ext cx="3889375" cy="1436688"/>
            <a:chOff x="1700" y="981"/>
            <a:chExt cx="2450" cy="905"/>
          </a:xfrm>
        </p:grpSpPr>
        <p:sp>
          <p:nvSpPr>
            <p:cNvPr id="143616" name="Text Box 256"/>
            <p:cNvSpPr txBox="1">
              <a:spLocks noChangeArrowheads="1"/>
            </p:cNvSpPr>
            <p:nvPr/>
          </p:nvSpPr>
          <p:spPr bwMode="auto">
            <a:xfrm>
              <a:off x="4014" y="1023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17" name="Text Box 257"/>
            <p:cNvSpPr txBox="1">
              <a:spLocks noChangeArrowheads="1"/>
            </p:cNvSpPr>
            <p:nvPr/>
          </p:nvSpPr>
          <p:spPr bwMode="auto">
            <a:xfrm>
              <a:off x="4014" y="170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18" name="Oval 258"/>
            <p:cNvSpPr>
              <a:spLocks noChangeArrowheads="1"/>
            </p:cNvSpPr>
            <p:nvPr/>
          </p:nvSpPr>
          <p:spPr bwMode="auto">
            <a:xfrm>
              <a:off x="3697" y="1250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9" name="Line 259"/>
            <p:cNvSpPr>
              <a:spLocks noChangeShapeType="1"/>
            </p:cNvSpPr>
            <p:nvPr/>
          </p:nvSpPr>
          <p:spPr bwMode="auto">
            <a:xfrm>
              <a:off x="3878" y="1296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0" name="Line 260"/>
            <p:cNvSpPr>
              <a:spLocks noChangeShapeType="1"/>
            </p:cNvSpPr>
            <p:nvPr/>
          </p:nvSpPr>
          <p:spPr bwMode="auto">
            <a:xfrm>
              <a:off x="3787" y="136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1" name="Line 261"/>
            <p:cNvSpPr>
              <a:spLocks noChangeShapeType="1"/>
            </p:cNvSpPr>
            <p:nvPr/>
          </p:nvSpPr>
          <p:spPr bwMode="auto">
            <a:xfrm flipH="1">
              <a:off x="3879" y="138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2" name="Line 262"/>
            <p:cNvSpPr>
              <a:spLocks noChangeShapeType="1"/>
            </p:cNvSpPr>
            <p:nvPr/>
          </p:nvSpPr>
          <p:spPr bwMode="auto">
            <a:xfrm flipH="1">
              <a:off x="3879" y="152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3" name="Line 263"/>
            <p:cNvSpPr>
              <a:spLocks noChangeShapeType="1"/>
            </p:cNvSpPr>
            <p:nvPr/>
          </p:nvSpPr>
          <p:spPr bwMode="auto">
            <a:xfrm>
              <a:off x="4060" y="1205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4" name="Line 264"/>
            <p:cNvSpPr>
              <a:spLocks noChangeShapeType="1"/>
            </p:cNvSpPr>
            <p:nvPr/>
          </p:nvSpPr>
          <p:spPr bwMode="auto">
            <a:xfrm>
              <a:off x="4060" y="1523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5" name="Rectangle 265"/>
            <p:cNvSpPr>
              <a:spLocks noChangeArrowheads="1"/>
            </p:cNvSpPr>
            <p:nvPr/>
          </p:nvSpPr>
          <p:spPr bwMode="auto">
            <a:xfrm>
              <a:off x="1700" y="1568"/>
              <a:ext cx="1679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6" name="Text Box 266"/>
            <p:cNvSpPr txBox="1">
              <a:spLocks noChangeArrowheads="1"/>
            </p:cNvSpPr>
            <p:nvPr/>
          </p:nvSpPr>
          <p:spPr bwMode="auto">
            <a:xfrm>
              <a:off x="2245" y="1659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P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3627" name="Text Box 267"/>
            <p:cNvSpPr txBox="1">
              <a:spLocks noChangeArrowheads="1"/>
            </p:cNvSpPr>
            <p:nvPr/>
          </p:nvSpPr>
          <p:spPr bwMode="auto">
            <a:xfrm>
              <a:off x="1791" y="1569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43628" name="Text Box 268"/>
            <p:cNvSpPr txBox="1">
              <a:spLocks noChangeArrowheads="1"/>
            </p:cNvSpPr>
            <p:nvPr/>
          </p:nvSpPr>
          <p:spPr bwMode="auto">
            <a:xfrm>
              <a:off x="183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29" name="Line 269"/>
            <p:cNvSpPr>
              <a:spLocks noChangeShapeType="1"/>
            </p:cNvSpPr>
            <p:nvPr/>
          </p:nvSpPr>
          <p:spPr bwMode="auto">
            <a:xfrm>
              <a:off x="1927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0" name="Text Box 270"/>
            <p:cNvSpPr txBox="1">
              <a:spLocks noChangeArrowheads="1"/>
            </p:cNvSpPr>
            <p:nvPr/>
          </p:nvSpPr>
          <p:spPr bwMode="auto">
            <a:xfrm>
              <a:off x="301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31" name="Text Box 271"/>
            <p:cNvSpPr txBox="1">
              <a:spLocks noChangeArrowheads="1"/>
            </p:cNvSpPr>
            <p:nvPr/>
          </p:nvSpPr>
          <p:spPr bwMode="auto">
            <a:xfrm>
              <a:off x="2425" y="981"/>
              <a:ext cx="182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143632" name="Text Box 272"/>
            <p:cNvSpPr txBox="1">
              <a:spLocks noChangeArrowheads="1"/>
            </p:cNvSpPr>
            <p:nvPr/>
          </p:nvSpPr>
          <p:spPr bwMode="auto">
            <a:xfrm>
              <a:off x="3107" y="1341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43633" name="Text Box 273"/>
            <p:cNvSpPr txBox="1">
              <a:spLocks noChangeArrowheads="1"/>
            </p:cNvSpPr>
            <p:nvPr/>
          </p:nvSpPr>
          <p:spPr bwMode="auto">
            <a:xfrm>
              <a:off x="2789" y="1569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N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3634" name="Line 274"/>
            <p:cNvSpPr>
              <a:spLocks noChangeShapeType="1"/>
            </p:cNvSpPr>
            <p:nvPr/>
          </p:nvSpPr>
          <p:spPr bwMode="auto">
            <a:xfrm>
              <a:off x="306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5" name="Rectangle 275" descr="宽上对角线"/>
            <p:cNvSpPr>
              <a:spLocks noChangeArrowheads="1"/>
            </p:cNvSpPr>
            <p:nvPr/>
          </p:nvSpPr>
          <p:spPr bwMode="auto">
            <a:xfrm>
              <a:off x="1700" y="1296"/>
              <a:ext cx="1679" cy="272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6" name="Rectangle 276"/>
            <p:cNvSpPr>
              <a:spLocks noChangeArrowheads="1"/>
            </p:cNvSpPr>
            <p:nvPr/>
          </p:nvSpPr>
          <p:spPr bwMode="auto">
            <a:xfrm>
              <a:off x="1903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7" name="Rectangle 277"/>
            <p:cNvSpPr>
              <a:spLocks noChangeArrowheads="1"/>
            </p:cNvSpPr>
            <p:nvPr/>
          </p:nvSpPr>
          <p:spPr bwMode="auto">
            <a:xfrm>
              <a:off x="2063" y="1453"/>
              <a:ext cx="817" cy="91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8" name="Rectangle 278"/>
            <p:cNvSpPr>
              <a:spLocks noChangeArrowheads="1"/>
            </p:cNvSpPr>
            <p:nvPr/>
          </p:nvSpPr>
          <p:spPr bwMode="auto">
            <a:xfrm>
              <a:off x="2063" y="1374"/>
              <a:ext cx="817" cy="4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9" name="Rectangle 279"/>
            <p:cNvSpPr>
              <a:spLocks noChangeArrowheads="1"/>
            </p:cNvSpPr>
            <p:nvPr/>
          </p:nvSpPr>
          <p:spPr bwMode="auto">
            <a:xfrm>
              <a:off x="3040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0" name="Rectangle 280"/>
            <p:cNvSpPr>
              <a:spLocks noChangeArrowheads="1"/>
            </p:cNvSpPr>
            <p:nvPr/>
          </p:nvSpPr>
          <p:spPr bwMode="auto">
            <a:xfrm>
              <a:off x="2447" y="1296"/>
              <a:ext cx="45" cy="7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1" name="Line 281"/>
            <p:cNvSpPr>
              <a:spLocks noChangeShapeType="1"/>
            </p:cNvSpPr>
            <p:nvPr/>
          </p:nvSpPr>
          <p:spPr bwMode="auto">
            <a:xfrm>
              <a:off x="247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2" name="Line 282"/>
            <p:cNvSpPr>
              <a:spLocks noChangeShapeType="1"/>
            </p:cNvSpPr>
            <p:nvPr/>
          </p:nvSpPr>
          <p:spPr bwMode="auto">
            <a:xfrm>
              <a:off x="3848" y="1359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3" name="Line 283"/>
            <p:cNvSpPr>
              <a:spLocks noChangeShapeType="1"/>
            </p:cNvSpPr>
            <p:nvPr/>
          </p:nvSpPr>
          <p:spPr bwMode="auto">
            <a:xfrm flipH="1">
              <a:off x="3605" y="1443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4" name="Text Box 284"/>
            <p:cNvSpPr txBox="1">
              <a:spLocks noChangeArrowheads="1"/>
            </p:cNvSpPr>
            <p:nvPr/>
          </p:nvSpPr>
          <p:spPr bwMode="auto">
            <a:xfrm>
              <a:off x="3424" y="1343"/>
              <a:ext cx="18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</p:grpSp>
      <p:sp>
        <p:nvSpPr>
          <p:cNvPr id="143645" name="Text Box 285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写入及擦除数据：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en-US" altLang="zh-CN" b="1" u="none" dirty="0" smtClean="0">
                <a:latin typeface="宋体" pitchFamily="2" charset="-122"/>
              </a:rPr>
              <a:t>E</a:t>
            </a:r>
            <a:r>
              <a:rPr lang="en-US" altLang="zh-CN" b="1" u="none" baseline="30000" dirty="0" smtClean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PROM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电压低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擦除</a:t>
            </a:r>
            <a:r>
              <a:rPr lang="zh-CN" altLang="en-US" b="1" u="none" dirty="0" smtClean="0">
                <a:latin typeface="宋体" pitchFamily="2" charset="-122"/>
              </a:rPr>
              <a:t>精度为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块</a:t>
            </a:r>
          </a:p>
        </p:txBody>
      </p:sp>
      <p:sp>
        <p:nvSpPr>
          <p:cNvPr id="143647" name="Text Box 287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EEPROM</a:t>
            </a:r>
            <a:r>
              <a:rPr lang="zh-CN" altLang="en-US" b="1" u="none" dirty="0" smtClean="0">
                <a:latin typeface="宋体" pitchFamily="2" charset="-122"/>
              </a:rPr>
              <a:t>相同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速度快</a:t>
            </a:r>
            <a:r>
              <a:rPr lang="en-US" altLang="zh-CN" sz="2000" b="1" u="none" dirty="0" smtClean="0">
                <a:latin typeface="宋体" pitchFamily="2" charset="-122"/>
              </a:rPr>
              <a:t>[1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latin typeface="宋体" pitchFamily="2" charset="-122"/>
              </a:rPr>
              <a:t>管</a:t>
            </a:r>
            <a:r>
              <a:rPr lang="en-US" altLang="zh-CN" sz="2000" b="1" u="none" dirty="0" smtClean="0">
                <a:latin typeface="宋体" pitchFamily="2" charset="-122"/>
              </a:rPr>
              <a:t>])</a:t>
            </a:r>
            <a:endParaRPr lang="zh-CN" altLang="en-US" sz="1800" b="1" u="none" baseline="-20000" dirty="0">
              <a:latin typeface="宋体" pitchFamily="2" charset="-122"/>
            </a:endParaRPr>
          </a:p>
        </p:txBody>
      </p:sp>
      <p:grpSp>
        <p:nvGrpSpPr>
          <p:cNvPr id="143722" name="Group 362"/>
          <p:cNvGrpSpPr>
            <a:grpSpLocks/>
          </p:cNvGrpSpPr>
          <p:nvPr/>
        </p:nvGrpSpPr>
        <p:grpSpPr bwMode="auto">
          <a:xfrm>
            <a:off x="1114426" y="4005064"/>
            <a:ext cx="1944688" cy="1584325"/>
            <a:chOff x="612" y="799"/>
            <a:chExt cx="1225" cy="998"/>
          </a:xfrm>
        </p:grpSpPr>
        <p:sp>
          <p:nvSpPr>
            <p:cNvPr id="143723" name="Text Box 363"/>
            <p:cNvSpPr txBox="1">
              <a:spLocks noChangeArrowheads="1"/>
            </p:cNvSpPr>
            <p:nvPr/>
          </p:nvSpPr>
          <p:spPr bwMode="auto">
            <a:xfrm>
              <a:off x="612" y="1298"/>
              <a:ext cx="41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  <a:r>
                <a:rPr lang="en-US" altLang="zh-CN" sz="1800" b="1" u="none">
                  <a:latin typeface="宋体" pitchFamily="2" charset="-122"/>
                </a:rPr>
                <a:t>=0V</a:t>
              </a:r>
            </a:p>
          </p:txBody>
        </p:sp>
        <p:sp>
          <p:nvSpPr>
            <p:cNvPr id="143724" name="Line 364"/>
            <p:cNvSpPr>
              <a:spLocks noChangeShapeType="1"/>
            </p:cNvSpPr>
            <p:nvPr/>
          </p:nvSpPr>
          <p:spPr bwMode="auto">
            <a:xfrm flipV="1">
              <a:off x="612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5" name="Text Box 365"/>
            <p:cNvSpPr txBox="1">
              <a:spLocks noChangeArrowheads="1"/>
            </p:cNvSpPr>
            <p:nvPr/>
          </p:nvSpPr>
          <p:spPr bwMode="auto">
            <a:xfrm>
              <a:off x="885" y="1616"/>
              <a:ext cx="726" cy="18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读数据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6" name="Text Box 366"/>
            <p:cNvSpPr txBox="1">
              <a:spLocks noChangeArrowheads="1"/>
            </p:cNvSpPr>
            <p:nvPr/>
          </p:nvSpPr>
          <p:spPr bwMode="auto">
            <a:xfrm>
              <a:off x="613" y="981"/>
              <a:ext cx="54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字</a:t>
              </a:r>
              <a:r>
                <a:rPr lang="zh-CN" altLang="en-US" sz="1800" b="1" u="none" dirty="0">
                  <a:latin typeface="宋体" pitchFamily="2" charset="-122"/>
                </a:rPr>
                <a:t>选</a:t>
              </a:r>
              <a:r>
                <a:rPr lang="zh-CN" altLang="en-US" sz="1800" b="1" u="none" dirty="0" smtClean="0">
                  <a:latin typeface="宋体" pitchFamily="2" charset="-122"/>
                </a:rPr>
                <a:t>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7" name="Line 367"/>
            <p:cNvSpPr>
              <a:spLocks noChangeShapeType="1"/>
            </p:cNvSpPr>
            <p:nvPr/>
          </p:nvSpPr>
          <p:spPr bwMode="auto">
            <a:xfrm flipV="1">
              <a:off x="612" y="980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8" name="Line 368"/>
            <p:cNvSpPr>
              <a:spLocks noChangeShapeType="1"/>
            </p:cNvSpPr>
            <p:nvPr/>
          </p:nvSpPr>
          <p:spPr bwMode="auto">
            <a:xfrm>
              <a:off x="1609" y="912"/>
              <a:ext cx="1" cy="6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9" name="Line 369"/>
            <p:cNvSpPr>
              <a:spLocks noChangeShapeType="1"/>
            </p:cNvSpPr>
            <p:nvPr/>
          </p:nvSpPr>
          <p:spPr bwMode="auto">
            <a:xfrm>
              <a:off x="1202" y="98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0" name="Line 370"/>
            <p:cNvSpPr>
              <a:spLocks noChangeShapeType="1"/>
            </p:cNvSpPr>
            <p:nvPr/>
          </p:nvSpPr>
          <p:spPr bwMode="auto">
            <a:xfrm flipH="1">
              <a:off x="1291" y="116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1" name="Line 371"/>
            <p:cNvSpPr>
              <a:spLocks noChangeShapeType="1"/>
            </p:cNvSpPr>
            <p:nvPr/>
          </p:nvSpPr>
          <p:spPr bwMode="auto">
            <a:xfrm>
              <a:off x="1383" y="11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2" name="Line 372"/>
            <p:cNvSpPr>
              <a:spLocks noChangeShapeType="1"/>
            </p:cNvSpPr>
            <p:nvPr/>
          </p:nvSpPr>
          <p:spPr bwMode="auto">
            <a:xfrm flipV="1">
              <a:off x="1382" y="116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3" name="Text Box 373"/>
            <p:cNvSpPr txBox="1">
              <a:spLocks noChangeArrowheads="1"/>
            </p:cNvSpPr>
            <p:nvPr/>
          </p:nvSpPr>
          <p:spPr bwMode="auto">
            <a:xfrm>
              <a:off x="1655" y="1072"/>
              <a:ext cx="182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位线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3734" name="Line 374"/>
            <p:cNvSpPr>
              <a:spLocks noChangeShapeType="1"/>
            </p:cNvSpPr>
            <p:nvPr/>
          </p:nvSpPr>
          <p:spPr bwMode="auto">
            <a:xfrm flipV="1">
              <a:off x="1383" y="1253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5" name="Line 375"/>
            <p:cNvSpPr>
              <a:spLocks noChangeShapeType="1"/>
            </p:cNvSpPr>
            <p:nvPr/>
          </p:nvSpPr>
          <p:spPr bwMode="auto">
            <a:xfrm flipV="1">
              <a:off x="1202" y="1208"/>
              <a:ext cx="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6" name="Line 376"/>
            <p:cNvSpPr>
              <a:spLocks noChangeShapeType="1"/>
            </p:cNvSpPr>
            <p:nvPr/>
          </p:nvSpPr>
          <p:spPr bwMode="auto">
            <a:xfrm flipH="1">
              <a:off x="1474" y="1253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7" name="Line 377"/>
            <p:cNvSpPr>
              <a:spLocks noChangeShapeType="1"/>
            </p:cNvSpPr>
            <p:nvPr/>
          </p:nvSpPr>
          <p:spPr bwMode="auto">
            <a:xfrm flipH="1">
              <a:off x="1354" y="116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8" name="Text Box 378"/>
            <p:cNvSpPr txBox="1">
              <a:spLocks noChangeArrowheads="1"/>
            </p:cNvSpPr>
            <p:nvPr/>
          </p:nvSpPr>
          <p:spPr bwMode="auto">
            <a:xfrm>
              <a:off x="703" y="799"/>
              <a:ext cx="27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43789" name="Group 429"/>
          <p:cNvGrpSpPr>
            <a:grpSpLocks/>
          </p:cNvGrpSpPr>
          <p:nvPr/>
        </p:nvGrpSpPr>
        <p:grpSpPr bwMode="auto">
          <a:xfrm>
            <a:off x="3924300" y="4005064"/>
            <a:ext cx="4751388" cy="1655762"/>
            <a:chOff x="2336" y="2931"/>
            <a:chExt cx="2993" cy="1043"/>
          </a:xfrm>
        </p:grpSpPr>
        <p:grpSp>
          <p:nvGrpSpPr>
            <p:cNvPr id="143740" name="Group 380"/>
            <p:cNvGrpSpPr>
              <a:grpSpLocks/>
            </p:cNvGrpSpPr>
            <p:nvPr/>
          </p:nvGrpSpPr>
          <p:grpSpPr bwMode="auto">
            <a:xfrm>
              <a:off x="4059" y="2931"/>
              <a:ext cx="1270" cy="1043"/>
              <a:chOff x="3696" y="2024"/>
              <a:chExt cx="1270" cy="1043"/>
            </a:xfrm>
          </p:grpSpPr>
          <p:sp>
            <p:nvSpPr>
              <p:cNvPr id="143741" name="Line 381"/>
              <p:cNvSpPr>
                <a:spLocks noChangeShapeType="1"/>
              </p:cNvSpPr>
              <p:nvPr/>
            </p:nvSpPr>
            <p:spPr bwMode="auto">
              <a:xfrm flipV="1">
                <a:off x="3741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2" name="Text Box 382"/>
              <p:cNvSpPr txBox="1">
                <a:spLocks noChangeArrowheads="1"/>
              </p:cNvSpPr>
              <p:nvPr/>
            </p:nvSpPr>
            <p:spPr bwMode="auto">
              <a:xfrm>
                <a:off x="3741" y="2251"/>
                <a:ext cx="544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43" name="Line 383"/>
              <p:cNvSpPr>
                <a:spLocks noChangeShapeType="1"/>
              </p:cNvSpPr>
              <p:nvPr/>
            </p:nvSpPr>
            <p:spPr bwMode="auto">
              <a:xfrm flipV="1">
                <a:off x="3741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4" name="Line 384"/>
              <p:cNvSpPr>
                <a:spLocks noChangeShapeType="1"/>
              </p:cNvSpPr>
              <p:nvPr/>
            </p:nvSpPr>
            <p:spPr bwMode="auto">
              <a:xfrm flipH="1">
                <a:off x="4739" y="2182"/>
                <a:ext cx="0" cy="67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5" name="Line 385"/>
              <p:cNvSpPr>
                <a:spLocks noChangeShapeType="1"/>
              </p:cNvSpPr>
              <p:nvPr/>
            </p:nvSpPr>
            <p:spPr bwMode="auto">
              <a:xfrm>
                <a:off x="4331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6" name="Line 386"/>
              <p:cNvSpPr>
                <a:spLocks noChangeShapeType="1"/>
              </p:cNvSpPr>
              <p:nvPr/>
            </p:nvSpPr>
            <p:spPr bwMode="auto">
              <a:xfrm flipH="1">
                <a:off x="4420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7" name="Line 387"/>
              <p:cNvSpPr>
                <a:spLocks noChangeShapeType="1"/>
              </p:cNvSpPr>
              <p:nvPr/>
            </p:nvSpPr>
            <p:spPr bwMode="auto">
              <a:xfrm>
                <a:off x="4512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8" name="Line 388"/>
              <p:cNvSpPr>
                <a:spLocks noChangeShapeType="1"/>
              </p:cNvSpPr>
              <p:nvPr/>
            </p:nvSpPr>
            <p:spPr bwMode="auto">
              <a:xfrm flipV="1">
                <a:off x="4511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9" name="Text Box 389"/>
              <p:cNvSpPr txBox="1">
                <a:spLocks noChangeArrowheads="1"/>
              </p:cNvSpPr>
              <p:nvPr/>
            </p:nvSpPr>
            <p:spPr bwMode="auto">
              <a:xfrm>
                <a:off x="4784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50" name="Line 390"/>
              <p:cNvSpPr>
                <a:spLocks noChangeShapeType="1"/>
              </p:cNvSpPr>
              <p:nvPr/>
            </p:nvSpPr>
            <p:spPr bwMode="auto">
              <a:xfrm flipV="1">
                <a:off x="4512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1" name="Line 391"/>
              <p:cNvSpPr>
                <a:spLocks noChangeShapeType="1"/>
              </p:cNvSpPr>
              <p:nvPr/>
            </p:nvSpPr>
            <p:spPr bwMode="auto">
              <a:xfrm flipV="1">
                <a:off x="4331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2" name="Line 392"/>
              <p:cNvSpPr>
                <a:spLocks noChangeShapeType="1"/>
              </p:cNvSpPr>
              <p:nvPr/>
            </p:nvSpPr>
            <p:spPr bwMode="auto">
              <a:xfrm flipH="1">
                <a:off x="4603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3" name="Line 393"/>
              <p:cNvSpPr>
                <a:spLocks noChangeShapeType="1"/>
              </p:cNvSpPr>
              <p:nvPr/>
            </p:nvSpPr>
            <p:spPr bwMode="auto">
              <a:xfrm flipH="1">
                <a:off x="4483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4" name="Text Box 394"/>
              <p:cNvSpPr txBox="1">
                <a:spLocks noChangeArrowheads="1"/>
              </p:cNvSpPr>
              <p:nvPr/>
            </p:nvSpPr>
            <p:spPr bwMode="auto">
              <a:xfrm>
                <a:off x="3832" y="2069"/>
                <a:ext cx="272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5" name="Text Box 395"/>
              <p:cNvSpPr txBox="1">
                <a:spLocks noChangeArrowheads="1"/>
              </p:cNvSpPr>
              <p:nvPr/>
            </p:nvSpPr>
            <p:spPr bwMode="auto">
              <a:xfrm>
                <a:off x="3696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S</a:t>
                </a:r>
                <a:r>
                  <a:rPr lang="en-US" altLang="zh-CN" sz="1800" b="1" u="none" dirty="0">
                    <a:latin typeface="宋体" pitchFamily="2" charset="-122"/>
                  </a:rPr>
                  <a:t>=</a:t>
                </a: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</a:p>
            </p:txBody>
          </p:sp>
          <p:sp>
            <p:nvSpPr>
              <p:cNvPr id="143756" name="Text Box 396"/>
              <p:cNvSpPr txBox="1">
                <a:spLocks noChangeArrowheads="1"/>
              </p:cNvSpPr>
              <p:nvPr/>
            </p:nvSpPr>
            <p:spPr bwMode="auto">
              <a:xfrm>
                <a:off x="3878" y="2886"/>
                <a:ext cx="1043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57" name="Text Box 397"/>
              <p:cNvSpPr txBox="1">
                <a:spLocks noChangeArrowheads="1"/>
              </p:cNvSpPr>
              <p:nvPr/>
            </p:nvSpPr>
            <p:spPr bwMode="auto">
              <a:xfrm>
                <a:off x="4648" y="2024"/>
                <a:ext cx="22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8" name="Line 398"/>
              <p:cNvSpPr>
                <a:spLocks noChangeShapeType="1"/>
              </p:cNvSpPr>
              <p:nvPr/>
            </p:nvSpPr>
            <p:spPr bwMode="auto">
              <a:xfrm>
                <a:off x="4239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9" name="Line 399"/>
              <p:cNvSpPr>
                <a:spLocks noChangeShapeType="1"/>
              </p:cNvSpPr>
              <p:nvPr/>
            </p:nvSpPr>
            <p:spPr bwMode="auto">
              <a:xfrm>
                <a:off x="4375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0" name="Line 400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1" name="Line 401"/>
              <p:cNvSpPr>
                <a:spLocks noChangeShapeType="1"/>
              </p:cNvSpPr>
              <p:nvPr/>
            </p:nvSpPr>
            <p:spPr bwMode="auto">
              <a:xfrm>
                <a:off x="4375" y="2614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2" name="Line 402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63" name="Group 403"/>
            <p:cNvGrpSpPr>
              <a:grpSpLocks/>
            </p:cNvGrpSpPr>
            <p:nvPr/>
          </p:nvGrpSpPr>
          <p:grpSpPr bwMode="auto">
            <a:xfrm>
              <a:off x="2336" y="2931"/>
              <a:ext cx="1270" cy="1043"/>
              <a:chOff x="1973" y="2024"/>
              <a:chExt cx="1270" cy="1043"/>
            </a:xfrm>
          </p:grpSpPr>
          <p:sp>
            <p:nvSpPr>
              <p:cNvPr id="143764" name="Line 404"/>
              <p:cNvSpPr>
                <a:spLocks noChangeShapeType="1"/>
              </p:cNvSpPr>
              <p:nvPr/>
            </p:nvSpPr>
            <p:spPr bwMode="auto">
              <a:xfrm flipV="1">
                <a:off x="2018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5" name="Text Box 405"/>
              <p:cNvSpPr txBox="1">
                <a:spLocks noChangeArrowheads="1"/>
              </p:cNvSpPr>
              <p:nvPr/>
            </p:nvSpPr>
            <p:spPr bwMode="auto">
              <a:xfrm>
                <a:off x="2018" y="2251"/>
                <a:ext cx="54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66" name="Line 406"/>
              <p:cNvSpPr>
                <a:spLocks noChangeShapeType="1"/>
              </p:cNvSpPr>
              <p:nvPr/>
            </p:nvSpPr>
            <p:spPr bwMode="auto">
              <a:xfrm flipV="1">
                <a:off x="2018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7" name="Line 407"/>
              <p:cNvSpPr>
                <a:spLocks noChangeShapeType="1"/>
              </p:cNvSpPr>
              <p:nvPr/>
            </p:nvSpPr>
            <p:spPr bwMode="auto">
              <a:xfrm flipH="1">
                <a:off x="3016" y="2182"/>
                <a:ext cx="1" cy="6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8" name="Line 408"/>
              <p:cNvSpPr>
                <a:spLocks noChangeShapeType="1"/>
              </p:cNvSpPr>
              <p:nvPr/>
            </p:nvSpPr>
            <p:spPr bwMode="auto">
              <a:xfrm>
                <a:off x="2608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9" name="Line 409"/>
              <p:cNvSpPr>
                <a:spLocks noChangeShapeType="1"/>
              </p:cNvSpPr>
              <p:nvPr/>
            </p:nvSpPr>
            <p:spPr bwMode="auto">
              <a:xfrm flipH="1">
                <a:off x="2697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0" name="Line 410"/>
              <p:cNvSpPr>
                <a:spLocks noChangeShapeType="1"/>
              </p:cNvSpPr>
              <p:nvPr/>
            </p:nvSpPr>
            <p:spPr bwMode="auto">
              <a:xfrm>
                <a:off x="2789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1" name="Line 411"/>
              <p:cNvSpPr>
                <a:spLocks noChangeShapeType="1"/>
              </p:cNvSpPr>
              <p:nvPr/>
            </p:nvSpPr>
            <p:spPr bwMode="auto">
              <a:xfrm flipV="1">
                <a:off x="2788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2" name="Text Box 412"/>
              <p:cNvSpPr txBox="1">
                <a:spLocks noChangeArrowheads="1"/>
              </p:cNvSpPr>
              <p:nvPr/>
            </p:nvSpPr>
            <p:spPr bwMode="auto">
              <a:xfrm>
                <a:off x="3061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3" name="Line 413"/>
              <p:cNvSpPr>
                <a:spLocks noChangeShapeType="1"/>
              </p:cNvSpPr>
              <p:nvPr/>
            </p:nvSpPr>
            <p:spPr bwMode="auto">
              <a:xfrm flipV="1">
                <a:off x="2789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4" name="Line 414"/>
              <p:cNvSpPr>
                <a:spLocks noChangeShapeType="1"/>
              </p:cNvSpPr>
              <p:nvPr/>
            </p:nvSpPr>
            <p:spPr bwMode="auto">
              <a:xfrm flipV="1">
                <a:off x="2608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5" name="Line 415"/>
              <p:cNvSpPr>
                <a:spLocks noChangeShapeType="1"/>
              </p:cNvSpPr>
              <p:nvPr/>
            </p:nvSpPr>
            <p:spPr bwMode="auto">
              <a:xfrm flipH="1">
                <a:off x="2880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6" name="Line 416"/>
              <p:cNvSpPr>
                <a:spLocks noChangeShapeType="1"/>
              </p:cNvSpPr>
              <p:nvPr/>
            </p:nvSpPr>
            <p:spPr bwMode="auto">
              <a:xfrm flipH="1">
                <a:off x="2760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7" name="Text Box 417"/>
              <p:cNvSpPr txBox="1">
                <a:spLocks noChangeArrowheads="1"/>
              </p:cNvSpPr>
              <p:nvPr/>
            </p:nvSpPr>
            <p:spPr bwMode="auto">
              <a:xfrm>
                <a:off x="2109" y="2069"/>
                <a:ext cx="31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8" name="Text Box 418"/>
              <p:cNvSpPr txBox="1">
                <a:spLocks noChangeArrowheads="1"/>
              </p:cNvSpPr>
              <p:nvPr/>
            </p:nvSpPr>
            <p:spPr bwMode="auto">
              <a:xfrm>
                <a:off x="1973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S</a:t>
                </a:r>
                <a:r>
                  <a:rPr lang="en-US" altLang="zh-CN" sz="1800" b="1" u="none">
                    <a:latin typeface="宋体" pitchFamily="2" charset="-122"/>
                  </a:rPr>
                  <a:t>=0V</a:t>
                </a:r>
              </a:p>
            </p:txBody>
          </p:sp>
          <p:sp>
            <p:nvSpPr>
              <p:cNvPr id="143779" name="Text Box 419"/>
              <p:cNvSpPr txBox="1">
                <a:spLocks noChangeArrowheads="1"/>
              </p:cNvSpPr>
              <p:nvPr/>
            </p:nvSpPr>
            <p:spPr bwMode="auto">
              <a:xfrm>
                <a:off x="2152" y="2886"/>
                <a:ext cx="1045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80" name="Text Box 420"/>
              <p:cNvSpPr txBox="1">
                <a:spLocks noChangeArrowheads="1"/>
              </p:cNvSpPr>
              <p:nvPr/>
            </p:nvSpPr>
            <p:spPr bwMode="auto">
              <a:xfrm>
                <a:off x="2880" y="2024"/>
                <a:ext cx="27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+6V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81" name="Line 421"/>
              <p:cNvSpPr>
                <a:spLocks noChangeShapeType="1"/>
              </p:cNvSpPr>
              <p:nvPr/>
            </p:nvSpPr>
            <p:spPr bwMode="auto">
              <a:xfrm>
                <a:off x="2426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2" name="Line 422"/>
              <p:cNvSpPr>
                <a:spLocks noChangeShapeType="1"/>
              </p:cNvSpPr>
              <p:nvPr/>
            </p:nvSpPr>
            <p:spPr bwMode="auto">
              <a:xfrm>
                <a:off x="2562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3" name="Line 423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4" name="Line 424"/>
              <p:cNvSpPr>
                <a:spLocks noChangeShapeType="1"/>
              </p:cNvSpPr>
              <p:nvPr/>
            </p:nvSpPr>
            <p:spPr bwMode="auto">
              <a:xfrm>
                <a:off x="2562" y="2069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5" name="Line 425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3788" name="AutoShape 4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45" grpId="0"/>
      <p:bldP spid="1436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3491831" y="3717033"/>
            <a:ext cx="3384425" cy="684782"/>
            <a:chOff x="4067895" y="3861049"/>
            <a:chExt cx="3384425" cy="684782"/>
          </a:xfrm>
        </p:grpSpPr>
        <p:sp>
          <p:nvSpPr>
            <p:cNvPr id="131" name="Rectangle 98"/>
            <p:cNvSpPr>
              <a:spLocks noChangeArrowheads="1"/>
            </p:cNvSpPr>
            <p:nvPr/>
          </p:nvSpPr>
          <p:spPr bwMode="auto">
            <a:xfrm>
              <a:off x="4067895" y="3861942"/>
              <a:ext cx="719137" cy="655795"/>
            </a:xfrm>
            <a:prstGeom prst="rect">
              <a:avLst/>
            </a:prstGeom>
            <a:solidFill>
              <a:srgbClr val="CC66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Text Box 80"/>
            <p:cNvSpPr txBox="1">
              <a:spLocks noChangeArrowheads="1"/>
            </p:cNvSpPr>
            <p:nvPr/>
          </p:nvSpPr>
          <p:spPr bwMode="auto">
            <a:xfrm>
              <a:off x="6299920" y="3933056"/>
              <a:ext cx="115240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配置容量</a:t>
              </a:r>
              <a:endPara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000" b="1" i="1" u="none" dirty="0" err="1" smtClean="0">
                  <a:solidFill>
                    <a:srgbClr val="990099"/>
                  </a:solidFill>
                  <a:latin typeface="+mn-lt"/>
                </a:rPr>
                <a:t>m</a:t>
              </a:r>
              <a:r>
                <a:rPr lang="en-US" altLang="zh-CN" sz="2000" b="1" u="none" dirty="0" err="1" smtClean="0">
                  <a:solidFill>
                    <a:srgbClr val="990099"/>
                  </a:solidFill>
                  <a:latin typeface="+mn-ea"/>
                  <a:ea typeface="+mn-ea"/>
                </a:rPr>
                <a:t>×</a:t>
              </a:r>
              <a:r>
                <a:rPr lang="en-US" altLang="zh-CN" sz="2000" b="1" i="1" u="none" dirty="0" err="1" smtClean="0">
                  <a:solidFill>
                    <a:srgbClr val="990099"/>
                  </a:solidFill>
                  <a:latin typeface="+mn-lt"/>
                </a:rPr>
                <a:t>w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+mn-ea"/>
                  <a:ea typeface="+mn-ea"/>
                </a:rPr>
                <a:t>)</a:t>
              </a:r>
              <a:endParaRPr lang="en-US" altLang="zh-CN" sz="2000" b="1" i="1" u="none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33" name="AutoShape 90"/>
            <p:cNvSpPr>
              <a:spLocks/>
            </p:cNvSpPr>
            <p:nvPr/>
          </p:nvSpPr>
          <p:spPr bwMode="auto">
            <a:xfrm>
              <a:off x="6247532" y="3861049"/>
              <a:ext cx="72180" cy="667314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99"/>
            <p:cNvSpPr>
              <a:spLocks noChangeArrowheads="1"/>
            </p:cNvSpPr>
            <p:nvPr/>
          </p:nvSpPr>
          <p:spPr bwMode="auto">
            <a:xfrm>
              <a:off x="4861645" y="3863529"/>
              <a:ext cx="1366837" cy="664833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BA2D-1F09-4DD1-BA74-3BE1ACE7636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u="none" dirty="0">
                <a:latin typeface="宋体" pitchFamily="2" charset="-122"/>
              </a:rPr>
              <a:t>§3.3 </a:t>
            </a:r>
            <a:r>
              <a:rPr lang="zh-CN" altLang="en-US" sz="3200" b="1" u="none" dirty="0">
                <a:latin typeface="宋体" pitchFamily="2" charset="-122"/>
              </a:rPr>
              <a:t>主存储器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179388" y="103822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一、主存储器的组成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4552" name="AutoShape 1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179388" y="1604407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*主存的参数：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与计算机组成无关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系统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结构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确定的参数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主存单元长度</a:t>
            </a:r>
            <a:r>
              <a:rPr lang="en-US" altLang="zh-CN" b="1" i="1" u="none" dirty="0" smtClean="0"/>
              <a:t>w</a:t>
            </a:r>
            <a:r>
              <a:rPr lang="zh-CN" altLang="en-US" b="1" u="none" dirty="0" smtClean="0"/>
              <a:t>、主存地址</a:t>
            </a:r>
            <a:r>
              <a:rPr lang="zh-CN" altLang="en-US" b="1" u="none" dirty="0" smtClean="0">
                <a:latin typeface="宋体" pitchFamily="2" charset="-122"/>
              </a:rPr>
              <a:t>空间</a:t>
            </a:r>
            <a:r>
              <a:rPr lang="en-US" altLang="zh-CN" sz="2200" b="1" i="1" u="none" dirty="0" smtClean="0">
                <a:latin typeface="+mn-lt"/>
              </a:rPr>
              <a:t>n</a:t>
            </a: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                 主存</a:t>
            </a:r>
            <a:r>
              <a:rPr lang="zh-CN" altLang="en-US" sz="2200" b="1" u="none" dirty="0">
                <a:latin typeface="宋体" pitchFamily="2" charset="-122"/>
              </a:rPr>
              <a:t>地址</a:t>
            </a:r>
            <a:r>
              <a:rPr lang="zh-CN" altLang="en-US" sz="2200" b="1" u="none" dirty="0" smtClean="0">
                <a:latin typeface="宋体" pitchFamily="2" charset="-122"/>
              </a:rPr>
              <a:t>位数←</a:t>
            </a:r>
            <a:r>
              <a:rPr lang="zh-CN" altLang="en-US" sz="2200" u="none" dirty="0" smtClean="0">
                <a:latin typeface="宋体" pitchFamily="2" charset="-122"/>
              </a:rPr>
              <a:t>─</a:t>
            </a:r>
            <a:r>
              <a:rPr lang="zh-CN" altLang="en-US" sz="2200" u="none" dirty="0" smtClean="0">
                <a:latin typeface="+mn-lt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可寻址空间为</a:t>
            </a:r>
            <a:r>
              <a:rPr lang="en-US" altLang="zh-CN" sz="2200" b="1" i="1" u="none" dirty="0" smtClean="0"/>
              <a:t>n</a:t>
            </a:r>
            <a:r>
              <a:rPr lang="zh-CN" altLang="en-US" sz="2200" b="1" u="none" dirty="0" smtClean="0">
                <a:latin typeface="宋体" pitchFamily="2" charset="-122"/>
              </a:rPr>
              <a:t>←</a:t>
            </a:r>
            <a:r>
              <a:rPr lang="zh-CN" altLang="en-US" sz="2200" u="none" dirty="0" smtClean="0">
                <a:latin typeface="宋体" pitchFamily="2" charset="-122"/>
              </a:rPr>
              <a:t>┘</a:t>
            </a:r>
            <a:endParaRPr lang="en-US" altLang="zh-CN" sz="2200" u="none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终端用户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确定的参数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800" b="1" u="none" dirty="0" smtClean="0">
              <a:latin typeface="宋体" pitchFamily="2" charset="-122"/>
            </a:endParaRPr>
          </a:p>
        </p:txBody>
      </p:sp>
      <p:sp>
        <p:nvSpPr>
          <p:cNvPr id="99" name="Text Box 55"/>
          <p:cNvSpPr txBox="1">
            <a:spLocks noChangeArrowheads="1"/>
          </p:cNvSpPr>
          <p:nvPr/>
        </p:nvSpPr>
        <p:spPr bwMode="auto">
          <a:xfrm>
            <a:off x="179387" y="5445224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计算机组成负责实现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及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组成</a:t>
            </a:r>
            <a:r>
              <a:rPr lang="zh-CN" altLang="en-US" b="1" u="none" dirty="0" smtClean="0">
                <a:latin typeface="宋体" pitchFamily="2" charset="-122"/>
              </a:rPr>
              <a:t>，存储单元长度及个数均已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指定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0" name="Text Box 746"/>
          <p:cNvSpPr txBox="1">
            <a:spLocks noChangeArrowheads="1"/>
          </p:cNvSpPr>
          <p:nvPr/>
        </p:nvSpPr>
        <p:spPr bwMode="auto">
          <a:xfrm>
            <a:off x="4067944" y="2947010"/>
            <a:ext cx="48966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实际</a:t>
            </a:r>
            <a:r>
              <a:rPr lang="zh-CN" altLang="en-US" b="1" u="none" dirty="0" smtClean="0">
                <a:latin typeface="宋体" pitchFamily="2" charset="-122"/>
              </a:rPr>
              <a:t>的主存</a:t>
            </a:r>
            <a:r>
              <a:rPr lang="zh-CN" altLang="en-US" b="1" u="none" dirty="0">
                <a:latin typeface="宋体" pitchFamily="2" charset="-122"/>
              </a:rPr>
              <a:t>单元个数</a:t>
            </a:r>
            <a:r>
              <a:rPr lang="en-US" altLang="zh-CN" b="1" i="1" u="none" dirty="0" smtClean="0"/>
              <a:t>m</a:t>
            </a:r>
            <a:r>
              <a:rPr lang="en-US" altLang="zh-CN" b="1" u="none" dirty="0" smtClean="0"/>
              <a:t>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/>
              <a:t>m </a:t>
            </a:r>
            <a:r>
              <a:rPr lang="zh-CN" altLang="en-US" b="1" u="none" dirty="0">
                <a:latin typeface="宋体" pitchFamily="2" charset="-122"/>
              </a:rPr>
              <a:t>≤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/>
              <a:t>n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sz="2800" b="1" u="none" dirty="0">
              <a:latin typeface="宋体" pitchFamily="2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979712" y="3429000"/>
            <a:ext cx="6264696" cy="1997174"/>
            <a:chOff x="2555776" y="3501008"/>
            <a:chExt cx="6264696" cy="1997174"/>
          </a:xfrm>
        </p:grpSpPr>
        <p:sp>
          <p:nvSpPr>
            <p:cNvPr id="88" name="Text Box 127"/>
            <p:cNvSpPr txBox="1">
              <a:spLocks noChangeArrowheads="1"/>
            </p:cNvSpPr>
            <p:nvPr/>
          </p:nvSpPr>
          <p:spPr bwMode="auto">
            <a:xfrm>
              <a:off x="3451002" y="5210845"/>
              <a:ext cx="140858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r>
                <a:rPr lang="zh-CN" altLang="en-US" sz="1800" b="1" u="none" spc="-100" dirty="0" smtClean="0">
                  <a:solidFill>
                    <a:srgbClr val="CC3300"/>
                  </a:solidFill>
                  <a:latin typeface="宋体" pitchFamily="2" charset="-122"/>
                </a:rPr>
                <a:t>地址位数</a:t>
              </a:r>
              <a:endParaRPr lang="zh-CN" altLang="en-US" sz="1800" b="1" u="none" spc="-1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89" name="Rectangle 104"/>
            <p:cNvSpPr>
              <a:spLocks noChangeArrowheads="1"/>
            </p:cNvSpPr>
            <p:nvPr/>
          </p:nvSpPr>
          <p:spPr bwMode="auto">
            <a:xfrm>
              <a:off x="4860032" y="3789934"/>
              <a:ext cx="1368425" cy="1331254"/>
            </a:xfrm>
            <a:prstGeom prst="rect">
              <a:avLst/>
            </a:prstGeom>
            <a:solidFill>
              <a:srgbClr val="CCECFF">
                <a:alpha val="6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18000" anchor="t" anchorCtr="0"/>
            <a:lstStyle/>
            <a:p>
              <a:pPr algn="ctr"/>
              <a:r>
                <a:rPr lang="en-US" altLang="zh-CN" sz="18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20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u="none" baseline="-25000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  <a:endParaRPr lang="zh-CN" altLang="en-US" sz="1800" u="none" dirty="0">
                <a:latin typeface="+mn-ea"/>
                <a:ea typeface="+mn-ea"/>
              </a:endParaRP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859760" y="3502596"/>
              <a:ext cx="1367978" cy="288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i="1" u="none" baseline="-20000" dirty="0" smtClean="0">
                  <a:latin typeface="+mn-lt"/>
                </a:rPr>
                <a:t>w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-1 </a:t>
              </a:r>
              <a:r>
                <a:rPr lang="en-US" altLang="zh-CN" sz="1800" b="1" u="none" dirty="0" smtClean="0"/>
                <a:t>   </a:t>
              </a:r>
              <a:r>
                <a:rPr lang="en-US" altLang="zh-CN" sz="1800" b="1" u="none" dirty="0"/>
                <a:t>…  </a:t>
              </a:r>
              <a:r>
                <a:rPr lang="en-US" altLang="zh-CN" sz="1800" b="1" u="none" dirty="0" smtClean="0"/>
                <a:t> 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1" name="AutoShape 107"/>
            <p:cNvSpPr>
              <a:spLocks/>
            </p:cNvSpPr>
            <p:nvPr/>
          </p:nvSpPr>
          <p:spPr bwMode="auto">
            <a:xfrm rot="10800000">
              <a:off x="3418405" y="3863282"/>
              <a:ext cx="45719" cy="1365918"/>
            </a:xfrm>
            <a:prstGeom prst="rightBrace">
              <a:avLst>
                <a:gd name="adj1" fmla="val 20561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108"/>
            <p:cNvSpPr>
              <a:spLocks noChangeShapeType="1"/>
            </p:cNvSpPr>
            <p:nvPr/>
          </p:nvSpPr>
          <p:spPr bwMode="auto">
            <a:xfrm>
              <a:off x="4859313" y="4894560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9"/>
            <p:cNvSpPr>
              <a:spLocks noChangeShapeType="1"/>
            </p:cNvSpPr>
            <p:nvPr/>
          </p:nvSpPr>
          <p:spPr bwMode="auto">
            <a:xfrm>
              <a:off x="5147618" y="489456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10"/>
            <p:cNvSpPr>
              <a:spLocks noChangeShapeType="1"/>
            </p:cNvSpPr>
            <p:nvPr/>
          </p:nvSpPr>
          <p:spPr bwMode="auto">
            <a:xfrm>
              <a:off x="5939706" y="4894560"/>
              <a:ext cx="0" cy="216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2771800" y="3590250"/>
              <a:ext cx="647626" cy="1710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主存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地址空间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可寻址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sp>
          <p:nvSpPr>
            <p:cNvPr id="96" name="Text Box 114"/>
            <p:cNvSpPr txBox="1">
              <a:spLocks noChangeArrowheads="1"/>
            </p:cNvSpPr>
            <p:nvPr/>
          </p:nvSpPr>
          <p:spPr bwMode="auto">
            <a:xfrm>
              <a:off x="4859586" y="5210845"/>
              <a:ext cx="136785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</a:p>
          </p:txBody>
        </p:sp>
        <p:sp>
          <p:nvSpPr>
            <p:cNvPr id="97" name="Line 116"/>
            <p:cNvSpPr>
              <a:spLocks noChangeShapeType="1"/>
            </p:cNvSpPr>
            <p:nvPr/>
          </p:nvSpPr>
          <p:spPr bwMode="auto">
            <a:xfrm flipV="1">
              <a:off x="4859314" y="4005064"/>
              <a:ext cx="1368424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28"/>
            <p:cNvSpPr txBox="1">
              <a:spLocks noChangeArrowheads="1"/>
            </p:cNvSpPr>
            <p:nvPr/>
          </p:nvSpPr>
          <p:spPr bwMode="auto">
            <a:xfrm>
              <a:off x="3558382" y="3501008"/>
              <a:ext cx="126047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i="1" u="none" baseline="-20000" dirty="0">
                  <a:latin typeface="+mn-lt"/>
                </a:rPr>
                <a:t>n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</a:t>
              </a:r>
              <a:r>
                <a:rPr lang="en-US" altLang="zh-CN" sz="1800" b="1" u="none" dirty="0"/>
                <a:t>      </a:t>
              </a:r>
              <a:r>
                <a:rPr lang="en-US" altLang="zh-CN" sz="1800" b="1" u="none" dirty="0" smtClean="0"/>
                <a:t>  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5" name="AutoShape 28"/>
            <p:cNvSpPr>
              <a:spLocks/>
            </p:cNvSpPr>
            <p:nvPr/>
          </p:nvSpPr>
          <p:spPr bwMode="auto">
            <a:xfrm rot="16200000">
              <a:off x="5507149" y="4496929"/>
              <a:ext cx="73026" cy="136815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AutoShape 41"/>
            <p:cNvSpPr>
              <a:spLocks/>
            </p:cNvSpPr>
            <p:nvPr/>
          </p:nvSpPr>
          <p:spPr bwMode="auto">
            <a:xfrm rot="16200000">
              <a:off x="4136466" y="4566406"/>
              <a:ext cx="73028" cy="1229197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17"/>
            <p:cNvSpPr>
              <a:spLocks noChangeShapeType="1"/>
            </p:cNvSpPr>
            <p:nvPr/>
          </p:nvSpPr>
          <p:spPr bwMode="auto">
            <a:xfrm>
              <a:off x="5147618" y="3789933"/>
              <a:ext cx="0" cy="2167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18"/>
            <p:cNvSpPr>
              <a:spLocks noChangeShapeType="1"/>
            </p:cNvSpPr>
            <p:nvPr/>
          </p:nvSpPr>
          <p:spPr bwMode="auto">
            <a:xfrm>
              <a:off x="5939706" y="3789933"/>
              <a:ext cx="0" cy="215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Text Box 121"/>
            <p:cNvSpPr txBox="1">
              <a:spLocks noChangeArrowheads="1"/>
            </p:cNvSpPr>
            <p:nvPr/>
          </p:nvSpPr>
          <p:spPr bwMode="auto">
            <a:xfrm>
              <a:off x="3558380" y="3789934"/>
              <a:ext cx="1229198" cy="1331254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0…00……0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…  </a:t>
              </a:r>
              <a:r>
                <a:rPr lang="en-US" altLang="zh-CN" sz="1800" b="1" u="none" dirty="0">
                  <a:latin typeface="宋体" pitchFamily="2" charset="-122"/>
                </a:rPr>
                <a:t>……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0…01</a:t>
              </a:r>
              <a:r>
                <a:rPr lang="en-US" altLang="zh-CN" sz="1800" b="1" u="none" dirty="0">
                  <a:latin typeface="宋体" pitchFamily="2" charset="-122"/>
                </a:rPr>
                <a:t>……1 0…10……0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1…11……1</a:t>
              </a:r>
            </a:p>
          </p:txBody>
        </p:sp>
        <p:sp>
          <p:nvSpPr>
            <p:cNvPr id="126" name="AutoShape 90"/>
            <p:cNvSpPr>
              <a:spLocks/>
            </p:cNvSpPr>
            <p:nvPr/>
          </p:nvSpPr>
          <p:spPr bwMode="auto">
            <a:xfrm>
              <a:off x="7596336" y="3791520"/>
              <a:ext cx="71437" cy="1329668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Text Box 80"/>
            <p:cNvSpPr txBox="1">
              <a:spLocks noChangeArrowheads="1"/>
            </p:cNvSpPr>
            <p:nvPr/>
          </p:nvSpPr>
          <p:spPr bwMode="auto">
            <a:xfrm>
              <a:off x="7704212" y="4184377"/>
              <a:ext cx="111626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最大</a:t>
              </a:r>
              <a:r>
                <a:rPr lang="zh-CN" altLang="en-US" sz="2000" b="1" u="none" dirty="0" smtClean="0">
                  <a:latin typeface="宋体" pitchFamily="2" charset="-122"/>
                </a:rPr>
                <a:t>容量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(2</a:t>
              </a:r>
              <a:r>
                <a:rPr lang="en-US" altLang="zh-CN" sz="2000" b="1" i="1" u="none" baseline="30000" dirty="0" smtClean="0">
                  <a:latin typeface="+mn-lt"/>
                </a:rPr>
                <a:t>n</a:t>
              </a:r>
              <a:r>
                <a:rPr lang="en-US" altLang="zh-CN" sz="2000" b="1" u="none" dirty="0">
                  <a:latin typeface="+mn-ea"/>
                </a:rPr>
                <a:t>×</a:t>
              </a:r>
              <a:r>
                <a:rPr lang="en-US" altLang="zh-CN" sz="2000" b="1" i="1" u="none" dirty="0"/>
                <a:t>w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2555776" y="5373216"/>
              <a:ext cx="895226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9" name="直接箭头连接符 67"/>
            <p:cNvCxnSpPr/>
            <p:nvPr/>
          </p:nvCxnSpPr>
          <p:spPr bwMode="auto">
            <a:xfrm rot="5400000">
              <a:off x="2260568" y="4832579"/>
              <a:ext cx="835848" cy="245431"/>
            </a:xfrm>
            <a:prstGeom prst="bentConnector3">
              <a:avLst>
                <a:gd name="adj1" fmla="val -14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nimBg="1"/>
      <p:bldP spid="49" grpId="0"/>
      <p:bldP spid="9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D5FA-BB7C-412B-ABE4-4081FA5F943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46491" name="Text Box 27"/>
          <p:cNvSpPr txBox="1">
            <a:spLocks noChangeArrowheads="1"/>
          </p:cNvSpPr>
          <p:nvPr/>
        </p:nvSpPr>
        <p:spPr bwMode="auto">
          <a:xfrm>
            <a:off x="179388" y="391245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二、主存储器的逻辑设计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6492" name="Text Box 28"/>
          <p:cNvSpPr txBox="1">
            <a:spLocks noChangeArrowheads="1"/>
          </p:cNvSpPr>
          <p:nvPr/>
        </p:nvSpPr>
        <p:spPr bwMode="auto">
          <a:xfrm>
            <a:off x="179388" y="99654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 MEM</a:t>
            </a:r>
            <a:r>
              <a:rPr lang="zh-CN" altLang="en-US" b="1" u="none" dirty="0" smtClean="0">
                <a:latin typeface="宋体" pitchFamily="2" charset="-122"/>
              </a:rPr>
              <a:t>容量</a:t>
            </a:r>
            <a:r>
              <a:rPr lang="en-US" altLang="zh-CN" b="1" u="none" dirty="0" smtClean="0">
                <a:latin typeface="宋体" pitchFamily="2" charset="-122"/>
              </a:rPr>
              <a:t>＝</a:t>
            </a:r>
            <a:r>
              <a:rPr lang="zh-CN" altLang="en-US" b="1" u="none" dirty="0"/>
              <a:t>存储单元长度</a:t>
            </a:r>
            <a:r>
              <a:rPr lang="en-US" altLang="zh-CN" b="1" u="none" dirty="0"/>
              <a:t>×</a:t>
            </a:r>
            <a:r>
              <a:rPr lang="zh-CN" altLang="en-US" b="1" u="none" dirty="0" smtClean="0"/>
              <a:t>存储单元</a:t>
            </a:r>
            <a:r>
              <a:rPr lang="zh-CN" altLang="en-US" b="1" u="none" dirty="0"/>
              <a:t>个数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＝    </a:t>
            </a:r>
            <a:r>
              <a:rPr lang="zh-CN" altLang="en-US" b="1" u="none" dirty="0">
                <a:latin typeface="宋体" pitchFamily="2" charset="-122"/>
              </a:rPr>
              <a:t>存储字长</a:t>
            </a:r>
            <a:r>
              <a:rPr lang="en-US" altLang="zh-CN" b="1" u="none" dirty="0">
                <a:latin typeface="宋体" pitchFamily="2" charset="-122"/>
              </a:rPr>
              <a:t>×</a:t>
            </a:r>
            <a:r>
              <a:rPr lang="zh-CN" altLang="en-US" b="1" u="none" dirty="0">
                <a:latin typeface="宋体" pitchFamily="2" charset="-122"/>
              </a:rPr>
              <a:t>存储</a:t>
            </a:r>
            <a:r>
              <a:rPr lang="zh-CN" altLang="en-US" b="1" u="none" dirty="0" smtClean="0">
                <a:latin typeface="宋体" pitchFamily="2" charset="-122"/>
              </a:rPr>
              <a:t>字数</a:t>
            </a:r>
            <a:endParaRPr lang="zh-CN" altLang="en-US" b="1" u="none" dirty="0"/>
          </a:p>
        </p:txBody>
      </p:sp>
      <p:sp>
        <p:nvSpPr>
          <p:cNvPr id="446494" name="Text Box 30"/>
          <p:cNvSpPr txBox="1">
            <a:spLocks noChangeArrowheads="1"/>
          </p:cNvSpPr>
          <p:nvPr/>
        </p:nvSpPr>
        <p:spPr bwMode="auto">
          <a:xfrm>
            <a:off x="179388" y="191846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*芯片现状：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RAM(SRAM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 smtClean="0">
                <a:latin typeface="宋体" pitchFamily="2" charset="-122"/>
              </a:rPr>
              <a:t>DRAM)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规格有限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主存的逻辑设计：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芯片进行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 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指定的</a:t>
            </a:r>
            <a:r>
              <a:rPr lang="zh-CN" altLang="en-US" b="1" u="none" dirty="0" smtClean="0">
                <a:latin typeface="宋体" pitchFamily="2" charset="-122"/>
              </a:rPr>
              <a:t>存储单元长度及个数</a:t>
            </a:r>
            <a:endParaRPr lang="zh-CN" altLang="en-US" b="1" u="none" dirty="0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179388" y="335862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的方法：</a:t>
            </a:r>
            <a:r>
              <a:rPr lang="zh-CN" altLang="en-US" b="1" u="none" dirty="0">
                <a:latin typeface="宋体" pitchFamily="2" charset="-122"/>
              </a:rPr>
              <a:t>位扩展法、字扩展法、字位扩展法</a:t>
            </a:r>
            <a:endParaRPr lang="zh-CN" altLang="en-US" b="1" u="none" dirty="0"/>
          </a:p>
        </p:txBody>
      </p:sp>
      <p:sp>
        <p:nvSpPr>
          <p:cNvPr id="446496" name="Text Box 32"/>
          <p:cNvSpPr txBox="1">
            <a:spLocks noChangeArrowheads="1"/>
          </p:cNvSpPr>
          <p:nvPr/>
        </p:nvSpPr>
        <p:spPr bwMode="auto">
          <a:xfrm>
            <a:off x="179388" y="39346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、位扩展法 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</a:t>
            </a:r>
            <a:r>
              <a:rPr lang="zh-CN" altLang="en-US" b="1" u="none" dirty="0" smtClean="0">
                <a:latin typeface="宋体" pitchFamily="2" charset="-122"/>
              </a:rPr>
              <a:t>称位并联法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字长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存储字数不变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179388" y="486916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连接方法：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数据</a:t>
            </a:r>
            <a:r>
              <a:rPr lang="zh-CN" altLang="en-US" b="1" dirty="0">
                <a:latin typeface="宋体" pitchFamily="2" charset="-122"/>
              </a:rPr>
              <a:t>引脚</a:t>
            </a:r>
            <a:r>
              <a:rPr lang="zh-CN" altLang="en-US" b="1" u="none" dirty="0">
                <a:latin typeface="宋体" pitchFamily="2" charset="-122"/>
              </a:rPr>
              <a:t>连接不同，其余引脚连接相同</a:t>
            </a:r>
          </a:p>
        </p:txBody>
      </p:sp>
      <p:sp>
        <p:nvSpPr>
          <p:cNvPr id="44652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524" name="AutoShape 6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4" grpId="0"/>
      <p:bldP spid="446495" grpId="0"/>
      <p:bldP spid="446496" grpId="0"/>
      <p:bldP spid="4465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C166-C114-464C-917A-2E48B45D7E5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1K×1b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47672" name="Group 184"/>
          <p:cNvGrpSpPr>
            <a:grpSpLocks/>
          </p:cNvGrpSpPr>
          <p:nvPr/>
        </p:nvGrpSpPr>
        <p:grpSpPr bwMode="auto">
          <a:xfrm>
            <a:off x="3851275" y="909638"/>
            <a:ext cx="5113338" cy="2087562"/>
            <a:chOff x="2426" y="618"/>
            <a:chExt cx="3221" cy="1315"/>
          </a:xfrm>
        </p:grpSpPr>
        <p:sp>
          <p:nvSpPr>
            <p:cNvPr id="447510" name="Rectangle 22"/>
            <p:cNvSpPr>
              <a:spLocks noChangeArrowheads="1"/>
            </p:cNvSpPr>
            <p:nvPr/>
          </p:nvSpPr>
          <p:spPr bwMode="auto">
            <a:xfrm>
              <a:off x="2925" y="618"/>
              <a:ext cx="2722" cy="131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11" name="Text Box 23"/>
            <p:cNvSpPr txBox="1">
              <a:spLocks noChangeArrowheads="1"/>
            </p:cNvSpPr>
            <p:nvPr/>
          </p:nvSpPr>
          <p:spPr bwMode="auto">
            <a:xfrm>
              <a:off x="2607" y="618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515" name="Text Box 27"/>
            <p:cNvSpPr txBox="1">
              <a:spLocks noChangeArrowheads="1"/>
            </p:cNvSpPr>
            <p:nvPr/>
          </p:nvSpPr>
          <p:spPr bwMode="auto">
            <a:xfrm>
              <a:off x="2426" y="1480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06" name="Group 118"/>
            <p:cNvGrpSpPr>
              <a:grpSpLocks/>
            </p:cNvGrpSpPr>
            <p:nvPr/>
          </p:nvGrpSpPr>
          <p:grpSpPr bwMode="auto">
            <a:xfrm>
              <a:off x="2563" y="1661"/>
              <a:ext cx="181" cy="136"/>
              <a:chOff x="657" y="1389"/>
              <a:chExt cx="181" cy="136"/>
            </a:xfrm>
          </p:grpSpPr>
          <p:sp>
            <p:nvSpPr>
              <p:cNvPr id="447517" name="Text Box 2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518" name="Line 30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519" name="Text Box 31"/>
            <p:cNvSpPr txBox="1">
              <a:spLocks noChangeArrowheads="1"/>
            </p:cNvSpPr>
            <p:nvPr/>
          </p:nvSpPr>
          <p:spPr bwMode="auto">
            <a:xfrm>
              <a:off x="2970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521" name="Line 33"/>
            <p:cNvSpPr>
              <a:spLocks noChangeShapeType="1"/>
            </p:cNvSpPr>
            <p:nvPr/>
          </p:nvSpPr>
          <p:spPr bwMode="auto">
            <a:xfrm flipV="1">
              <a:off x="2789" y="70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2" name="Line 34"/>
            <p:cNvSpPr>
              <a:spLocks noChangeShapeType="1"/>
            </p:cNvSpPr>
            <p:nvPr/>
          </p:nvSpPr>
          <p:spPr bwMode="auto">
            <a:xfrm flipV="1">
              <a:off x="2789" y="890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3" name="Line 35"/>
            <p:cNvSpPr>
              <a:spLocks noChangeShapeType="1"/>
            </p:cNvSpPr>
            <p:nvPr/>
          </p:nvSpPr>
          <p:spPr bwMode="auto">
            <a:xfrm flipV="1">
              <a:off x="2789" y="148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4" name="Line 36"/>
            <p:cNvSpPr>
              <a:spLocks noChangeShapeType="1"/>
            </p:cNvSpPr>
            <p:nvPr/>
          </p:nvSpPr>
          <p:spPr bwMode="auto">
            <a:xfrm flipV="1">
              <a:off x="2789" y="152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5" name="Line 37"/>
            <p:cNvSpPr>
              <a:spLocks noChangeShapeType="1"/>
            </p:cNvSpPr>
            <p:nvPr/>
          </p:nvSpPr>
          <p:spPr bwMode="auto">
            <a:xfrm flipV="1">
              <a:off x="2789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6" name="Line 38"/>
            <p:cNvSpPr>
              <a:spLocks noChangeShapeType="1"/>
            </p:cNvSpPr>
            <p:nvPr/>
          </p:nvSpPr>
          <p:spPr bwMode="auto">
            <a:xfrm flipV="1">
              <a:off x="2789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7" name="Line 39"/>
            <p:cNvSpPr>
              <a:spLocks noChangeShapeType="1"/>
            </p:cNvSpPr>
            <p:nvPr/>
          </p:nvSpPr>
          <p:spPr bwMode="auto">
            <a:xfrm flipV="1">
              <a:off x="2789" y="175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8" name="Line 40"/>
            <p:cNvSpPr>
              <a:spLocks noChangeShapeType="1"/>
            </p:cNvSpPr>
            <p:nvPr/>
          </p:nvSpPr>
          <p:spPr bwMode="auto">
            <a:xfrm flipV="1">
              <a:off x="2789" y="1889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05" name="Text Box 117"/>
            <p:cNvSpPr txBox="1">
              <a:spLocks noChangeArrowheads="1"/>
            </p:cNvSpPr>
            <p:nvPr/>
          </p:nvSpPr>
          <p:spPr bwMode="auto">
            <a:xfrm>
              <a:off x="2788" y="70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07" name="Group 119"/>
            <p:cNvGrpSpPr>
              <a:grpSpLocks/>
            </p:cNvGrpSpPr>
            <p:nvPr/>
          </p:nvGrpSpPr>
          <p:grpSpPr bwMode="auto">
            <a:xfrm>
              <a:off x="2563" y="1797"/>
              <a:ext cx="181" cy="136"/>
              <a:chOff x="657" y="1389"/>
              <a:chExt cx="181" cy="136"/>
            </a:xfrm>
          </p:grpSpPr>
          <p:sp>
            <p:nvSpPr>
              <p:cNvPr id="447608" name="Text Box 12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7609" name="Line 12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10" name="Text Box 122"/>
            <p:cNvSpPr txBox="1">
              <a:spLocks noChangeArrowheads="1"/>
            </p:cNvSpPr>
            <p:nvPr/>
          </p:nvSpPr>
          <p:spPr bwMode="auto">
            <a:xfrm>
              <a:off x="365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19" name="Text Box 131"/>
            <p:cNvSpPr txBox="1">
              <a:spLocks noChangeArrowheads="1"/>
            </p:cNvSpPr>
            <p:nvPr/>
          </p:nvSpPr>
          <p:spPr bwMode="auto">
            <a:xfrm>
              <a:off x="433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28" name="Text Box 140"/>
            <p:cNvSpPr txBox="1">
              <a:spLocks noChangeArrowheads="1"/>
            </p:cNvSpPr>
            <p:nvPr/>
          </p:nvSpPr>
          <p:spPr bwMode="auto">
            <a:xfrm>
              <a:off x="501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</p:grpSp>
      <p:grpSp>
        <p:nvGrpSpPr>
          <p:cNvPr id="447771" name="Group 283"/>
          <p:cNvGrpSpPr>
            <a:grpSpLocks/>
          </p:cNvGrpSpPr>
          <p:nvPr/>
        </p:nvGrpSpPr>
        <p:grpSpPr bwMode="auto">
          <a:xfrm>
            <a:off x="4643438" y="2136775"/>
            <a:ext cx="4032250" cy="357188"/>
            <a:chOff x="2925" y="1301"/>
            <a:chExt cx="2540" cy="225"/>
          </a:xfrm>
        </p:grpSpPr>
        <p:sp>
          <p:nvSpPr>
            <p:cNvPr id="447534" name="Line 46"/>
            <p:cNvSpPr>
              <a:spLocks noChangeShapeType="1"/>
            </p:cNvSpPr>
            <p:nvPr/>
          </p:nvSpPr>
          <p:spPr bwMode="auto">
            <a:xfrm>
              <a:off x="2926" y="1390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8" name="Line 50"/>
            <p:cNvSpPr>
              <a:spLocks noChangeShapeType="1"/>
            </p:cNvSpPr>
            <p:nvPr/>
          </p:nvSpPr>
          <p:spPr bwMode="auto">
            <a:xfrm flipH="1">
              <a:off x="3242" y="1301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3" name="Line 65"/>
            <p:cNvSpPr>
              <a:spLocks noChangeShapeType="1"/>
            </p:cNvSpPr>
            <p:nvPr/>
          </p:nvSpPr>
          <p:spPr bwMode="auto">
            <a:xfrm flipV="1">
              <a:off x="2925" y="1435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4" name="Line 66"/>
            <p:cNvSpPr>
              <a:spLocks noChangeShapeType="1"/>
            </p:cNvSpPr>
            <p:nvPr/>
          </p:nvSpPr>
          <p:spPr bwMode="auto">
            <a:xfrm>
              <a:off x="2925" y="1480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5" name="Line 67"/>
            <p:cNvSpPr>
              <a:spLocks noChangeShapeType="1"/>
            </p:cNvSpPr>
            <p:nvPr/>
          </p:nvSpPr>
          <p:spPr bwMode="auto">
            <a:xfrm>
              <a:off x="2926" y="1526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1" name="Line 123"/>
            <p:cNvSpPr>
              <a:spLocks noChangeShapeType="1"/>
            </p:cNvSpPr>
            <p:nvPr/>
          </p:nvSpPr>
          <p:spPr bwMode="auto">
            <a:xfrm flipH="1">
              <a:off x="3923" y="1301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0" name="Line 132"/>
            <p:cNvSpPr>
              <a:spLocks noChangeShapeType="1"/>
            </p:cNvSpPr>
            <p:nvPr/>
          </p:nvSpPr>
          <p:spPr bwMode="auto">
            <a:xfrm flipH="1">
              <a:off x="4603" y="1301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9" name="Line 141"/>
            <p:cNvSpPr>
              <a:spLocks noChangeShapeType="1"/>
            </p:cNvSpPr>
            <p:nvPr/>
          </p:nvSpPr>
          <p:spPr bwMode="auto">
            <a:xfrm flipH="1">
              <a:off x="5284" y="1301"/>
              <a:ext cx="0" cy="22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4" name="Group 286"/>
          <p:cNvGrpSpPr>
            <a:grpSpLocks/>
          </p:cNvGrpSpPr>
          <p:nvPr/>
        </p:nvGrpSpPr>
        <p:grpSpPr bwMode="auto">
          <a:xfrm>
            <a:off x="4643438" y="1620838"/>
            <a:ext cx="4248150" cy="1312862"/>
            <a:chOff x="2925" y="976"/>
            <a:chExt cx="2676" cy="827"/>
          </a:xfrm>
        </p:grpSpPr>
        <p:sp>
          <p:nvSpPr>
            <p:cNvPr id="447535" name="Line 47"/>
            <p:cNvSpPr>
              <a:spLocks noChangeShapeType="1"/>
            </p:cNvSpPr>
            <p:nvPr/>
          </p:nvSpPr>
          <p:spPr bwMode="auto">
            <a:xfrm flipV="1">
              <a:off x="2925" y="1662"/>
              <a:ext cx="263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7" name="Line 49"/>
            <p:cNvSpPr>
              <a:spLocks noChangeShapeType="1"/>
            </p:cNvSpPr>
            <p:nvPr/>
          </p:nvSpPr>
          <p:spPr bwMode="auto">
            <a:xfrm>
              <a:off x="2925" y="1798"/>
              <a:ext cx="267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1" name="Line 53"/>
            <p:cNvSpPr>
              <a:spLocks noChangeShapeType="1"/>
            </p:cNvSpPr>
            <p:nvPr/>
          </p:nvSpPr>
          <p:spPr bwMode="auto">
            <a:xfrm flipH="1">
              <a:off x="3514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2" name="Line 54"/>
            <p:cNvSpPr>
              <a:spLocks noChangeShapeType="1"/>
            </p:cNvSpPr>
            <p:nvPr/>
          </p:nvSpPr>
          <p:spPr bwMode="auto">
            <a:xfrm>
              <a:off x="3470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3" name="Line 55"/>
            <p:cNvSpPr>
              <a:spLocks noChangeShapeType="1"/>
            </p:cNvSpPr>
            <p:nvPr/>
          </p:nvSpPr>
          <p:spPr bwMode="auto">
            <a:xfrm>
              <a:off x="3470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4" name="Line 56"/>
            <p:cNvSpPr>
              <a:spLocks noChangeShapeType="1"/>
            </p:cNvSpPr>
            <p:nvPr/>
          </p:nvSpPr>
          <p:spPr bwMode="auto">
            <a:xfrm>
              <a:off x="3560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2" name="Line 124"/>
            <p:cNvSpPr>
              <a:spLocks noChangeShapeType="1"/>
            </p:cNvSpPr>
            <p:nvPr/>
          </p:nvSpPr>
          <p:spPr bwMode="auto">
            <a:xfrm flipH="1">
              <a:off x="419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3" name="Line 125"/>
            <p:cNvSpPr>
              <a:spLocks noChangeShapeType="1"/>
            </p:cNvSpPr>
            <p:nvPr/>
          </p:nvSpPr>
          <p:spPr bwMode="auto">
            <a:xfrm>
              <a:off x="4151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4" name="Line 126"/>
            <p:cNvSpPr>
              <a:spLocks noChangeShapeType="1"/>
            </p:cNvSpPr>
            <p:nvPr/>
          </p:nvSpPr>
          <p:spPr bwMode="auto">
            <a:xfrm>
              <a:off x="4151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5" name="Line 127"/>
            <p:cNvSpPr>
              <a:spLocks noChangeShapeType="1"/>
            </p:cNvSpPr>
            <p:nvPr/>
          </p:nvSpPr>
          <p:spPr bwMode="auto">
            <a:xfrm>
              <a:off x="424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1" name="Line 133"/>
            <p:cNvSpPr>
              <a:spLocks noChangeShapeType="1"/>
            </p:cNvSpPr>
            <p:nvPr/>
          </p:nvSpPr>
          <p:spPr bwMode="auto">
            <a:xfrm flipH="1">
              <a:off x="487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2" name="Line 134"/>
            <p:cNvSpPr>
              <a:spLocks noChangeShapeType="1"/>
            </p:cNvSpPr>
            <p:nvPr/>
          </p:nvSpPr>
          <p:spPr bwMode="auto">
            <a:xfrm>
              <a:off x="4831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3" name="Line 135"/>
            <p:cNvSpPr>
              <a:spLocks noChangeShapeType="1"/>
            </p:cNvSpPr>
            <p:nvPr/>
          </p:nvSpPr>
          <p:spPr bwMode="auto">
            <a:xfrm>
              <a:off x="4831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4" name="Line 136"/>
            <p:cNvSpPr>
              <a:spLocks noChangeShapeType="1"/>
            </p:cNvSpPr>
            <p:nvPr/>
          </p:nvSpPr>
          <p:spPr bwMode="auto">
            <a:xfrm>
              <a:off x="492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7" name="Line 149"/>
            <p:cNvSpPr>
              <a:spLocks noChangeShapeType="1"/>
            </p:cNvSpPr>
            <p:nvPr/>
          </p:nvSpPr>
          <p:spPr bwMode="auto">
            <a:xfrm flipH="1">
              <a:off x="5554" y="1117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8" name="Line 150"/>
            <p:cNvSpPr>
              <a:spLocks noChangeShapeType="1"/>
            </p:cNvSpPr>
            <p:nvPr/>
          </p:nvSpPr>
          <p:spPr bwMode="auto">
            <a:xfrm>
              <a:off x="5510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9" name="Line 151"/>
            <p:cNvSpPr>
              <a:spLocks noChangeShapeType="1"/>
            </p:cNvSpPr>
            <p:nvPr/>
          </p:nvSpPr>
          <p:spPr bwMode="auto">
            <a:xfrm>
              <a:off x="5510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0" name="Line 152"/>
            <p:cNvSpPr>
              <a:spLocks noChangeShapeType="1"/>
            </p:cNvSpPr>
            <p:nvPr/>
          </p:nvSpPr>
          <p:spPr bwMode="auto">
            <a:xfrm>
              <a:off x="5600" y="981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3" name="Group 285"/>
          <p:cNvGrpSpPr>
            <a:grpSpLocks/>
          </p:cNvGrpSpPr>
          <p:nvPr/>
        </p:nvGrpSpPr>
        <p:grpSpPr bwMode="auto">
          <a:xfrm>
            <a:off x="4643438" y="1054100"/>
            <a:ext cx="4032250" cy="493713"/>
            <a:chOff x="2925" y="619"/>
            <a:chExt cx="2540" cy="311"/>
          </a:xfrm>
        </p:grpSpPr>
        <p:sp>
          <p:nvSpPr>
            <p:cNvPr id="447533" name="Line 45"/>
            <p:cNvSpPr>
              <a:spLocks noChangeShapeType="1"/>
            </p:cNvSpPr>
            <p:nvPr/>
          </p:nvSpPr>
          <p:spPr bwMode="auto">
            <a:xfrm flipV="1">
              <a:off x="2925" y="619"/>
              <a:ext cx="25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6" name="Line 48"/>
            <p:cNvSpPr>
              <a:spLocks noChangeShapeType="1"/>
            </p:cNvSpPr>
            <p:nvPr/>
          </p:nvSpPr>
          <p:spPr bwMode="auto">
            <a:xfrm flipV="1">
              <a:off x="2926" y="799"/>
              <a:ext cx="2539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2" name="Text Box 94"/>
            <p:cNvSpPr txBox="1">
              <a:spLocks noChangeArrowheads="1"/>
            </p:cNvSpPr>
            <p:nvPr/>
          </p:nvSpPr>
          <p:spPr bwMode="auto">
            <a:xfrm>
              <a:off x="3151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583" name="Line 95"/>
            <p:cNvSpPr>
              <a:spLocks noChangeShapeType="1"/>
            </p:cNvSpPr>
            <p:nvPr/>
          </p:nvSpPr>
          <p:spPr bwMode="auto">
            <a:xfrm>
              <a:off x="3106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4" name="Line 96"/>
            <p:cNvSpPr>
              <a:spLocks noChangeShapeType="1"/>
            </p:cNvSpPr>
            <p:nvPr/>
          </p:nvSpPr>
          <p:spPr bwMode="auto">
            <a:xfrm>
              <a:off x="3378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91" name="Text Box 103"/>
            <p:cNvSpPr txBox="1">
              <a:spLocks noChangeArrowheads="1"/>
            </p:cNvSpPr>
            <p:nvPr/>
          </p:nvSpPr>
          <p:spPr bwMode="auto">
            <a:xfrm>
              <a:off x="3151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6" name="Text Box 128"/>
            <p:cNvSpPr txBox="1">
              <a:spLocks noChangeArrowheads="1"/>
            </p:cNvSpPr>
            <p:nvPr/>
          </p:nvSpPr>
          <p:spPr bwMode="auto">
            <a:xfrm>
              <a:off x="383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7" name="Line 129"/>
            <p:cNvSpPr>
              <a:spLocks noChangeShapeType="1"/>
            </p:cNvSpPr>
            <p:nvPr/>
          </p:nvSpPr>
          <p:spPr bwMode="auto">
            <a:xfrm>
              <a:off x="378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8" name="Line 130"/>
            <p:cNvSpPr>
              <a:spLocks noChangeShapeType="1"/>
            </p:cNvSpPr>
            <p:nvPr/>
          </p:nvSpPr>
          <p:spPr bwMode="auto">
            <a:xfrm>
              <a:off x="405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5" name="Text Box 137"/>
            <p:cNvSpPr txBox="1">
              <a:spLocks noChangeArrowheads="1"/>
            </p:cNvSpPr>
            <p:nvPr/>
          </p:nvSpPr>
          <p:spPr bwMode="auto">
            <a:xfrm>
              <a:off x="451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26" name="Line 138"/>
            <p:cNvSpPr>
              <a:spLocks noChangeShapeType="1"/>
            </p:cNvSpPr>
            <p:nvPr/>
          </p:nvSpPr>
          <p:spPr bwMode="auto">
            <a:xfrm>
              <a:off x="446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7" name="Line 139"/>
            <p:cNvSpPr>
              <a:spLocks noChangeShapeType="1"/>
            </p:cNvSpPr>
            <p:nvPr/>
          </p:nvSpPr>
          <p:spPr bwMode="auto">
            <a:xfrm>
              <a:off x="473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4" name="Text Box 146"/>
            <p:cNvSpPr txBox="1">
              <a:spLocks noChangeArrowheads="1"/>
            </p:cNvSpPr>
            <p:nvPr/>
          </p:nvSpPr>
          <p:spPr bwMode="auto">
            <a:xfrm>
              <a:off x="519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35" name="Line 147"/>
            <p:cNvSpPr>
              <a:spLocks noChangeShapeType="1"/>
            </p:cNvSpPr>
            <p:nvPr/>
          </p:nvSpPr>
          <p:spPr bwMode="auto">
            <a:xfrm>
              <a:off x="514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6" name="Line 148"/>
            <p:cNvSpPr>
              <a:spLocks noChangeShapeType="1"/>
            </p:cNvSpPr>
            <p:nvPr/>
          </p:nvSpPr>
          <p:spPr bwMode="auto">
            <a:xfrm>
              <a:off x="541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1" name="Text Box 153"/>
            <p:cNvSpPr txBox="1">
              <a:spLocks noChangeArrowheads="1"/>
            </p:cNvSpPr>
            <p:nvPr/>
          </p:nvSpPr>
          <p:spPr bwMode="auto">
            <a:xfrm>
              <a:off x="5193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</p:grpSp>
      <p:grpSp>
        <p:nvGrpSpPr>
          <p:cNvPr id="447701" name="Group 213"/>
          <p:cNvGrpSpPr>
            <a:grpSpLocks/>
          </p:cNvGrpSpPr>
          <p:nvPr/>
        </p:nvGrpSpPr>
        <p:grpSpPr bwMode="auto">
          <a:xfrm>
            <a:off x="2051050" y="3789040"/>
            <a:ext cx="5834063" cy="2305050"/>
            <a:chOff x="1292" y="2296"/>
            <a:chExt cx="3675" cy="1452"/>
          </a:xfrm>
        </p:grpSpPr>
        <p:sp>
          <p:nvSpPr>
            <p:cNvPr id="447674" name="Rectangle 186"/>
            <p:cNvSpPr>
              <a:spLocks noChangeArrowheads="1"/>
            </p:cNvSpPr>
            <p:nvPr/>
          </p:nvSpPr>
          <p:spPr bwMode="auto">
            <a:xfrm>
              <a:off x="1791" y="2296"/>
              <a:ext cx="3176" cy="14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675" name="Text Box 187"/>
            <p:cNvSpPr txBox="1">
              <a:spLocks noChangeArrowheads="1"/>
            </p:cNvSpPr>
            <p:nvPr/>
          </p:nvSpPr>
          <p:spPr bwMode="auto">
            <a:xfrm>
              <a:off x="1473" y="229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4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676" name="Text Box 188"/>
            <p:cNvSpPr txBox="1">
              <a:spLocks noChangeArrowheads="1"/>
            </p:cNvSpPr>
            <p:nvPr/>
          </p:nvSpPr>
          <p:spPr bwMode="auto">
            <a:xfrm>
              <a:off x="1292" y="3158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77" name="Group 189"/>
            <p:cNvGrpSpPr>
              <a:grpSpLocks/>
            </p:cNvGrpSpPr>
            <p:nvPr/>
          </p:nvGrpSpPr>
          <p:grpSpPr bwMode="auto">
            <a:xfrm>
              <a:off x="1429" y="3339"/>
              <a:ext cx="181" cy="136"/>
              <a:chOff x="657" y="1389"/>
              <a:chExt cx="181" cy="136"/>
            </a:xfrm>
          </p:grpSpPr>
          <p:sp>
            <p:nvSpPr>
              <p:cNvPr id="447678" name="Text Box 19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679" name="Line 19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80" name="Text Box 192"/>
            <p:cNvSpPr txBox="1">
              <a:spLocks noChangeArrowheads="1"/>
            </p:cNvSpPr>
            <p:nvPr/>
          </p:nvSpPr>
          <p:spPr bwMode="auto">
            <a:xfrm>
              <a:off x="1881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81" name="Line 193"/>
            <p:cNvSpPr>
              <a:spLocks noChangeShapeType="1"/>
            </p:cNvSpPr>
            <p:nvPr/>
          </p:nvSpPr>
          <p:spPr bwMode="auto">
            <a:xfrm flipV="1">
              <a:off x="1655" y="2387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2" name="Line 194"/>
            <p:cNvSpPr>
              <a:spLocks noChangeShapeType="1"/>
            </p:cNvSpPr>
            <p:nvPr/>
          </p:nvSpPr>
          <p:spPr bwMode="auto">
            <a:xfrm flipV="1">
              <a:off x="1655" y="256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3" name="Line 195"/>
            <p:cNvSpPr>
              <a:spLocks noChangeShapeType="1"/>
            </p:cNvSpPr>
            <p:nvPr/>
          </p:nvSpPr>
          <p:spPr bwMode="auto">
            <a:xfrm flipV="1">
              <a:off x="1655" y="3158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4" name="Line 196"/>
            <p:cNvSpPr>
              <a:spLocks noChangeShapeType="1"/>
            </p:cNvSpPr>
            <p:nvPr/>
          </p:nvSpPr>
          <p:spPr bwMode="auto">
            <a:xfrm flipV="1">
              <a:off x="1655" y="320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5" name="Line 197"/>
            <p:cNvSpPr>
              <a:spLocks noChangeShapeType="1"/>
            </p:cNvSpPr>
            <p:nvPr/>
          </p:nvSpPr>
          <p:spPr bwMode="auto">
            <a:xfrm flipV="1">
              <a:off x="1655" y="329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6" name="Line 198"/>
            <p:cNvSpPr>
              <a:spLocks noChangeShapeType="1"/>
            </p:cNvSpPr>
            <p:nvPr/>
          </p:nvSpPr>
          <p:spPr bwMode="auto">
            <a:xfrm flipV="1">
              <a:off x="1655" y="324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7" name="Line 199"/>
            <p:cNvSpPr>
              <a:spLocks noChangeShapeType="1"/>
            </p:cNvSpPr>
            <p:nvPr/>
          </p:nvSpPr>
          <p:spPr bwMode="auto">
            <a:xfrm flipV="1">
              <a:off x="1655" y="343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8" name="Line 200"/>
            <p:cNvSpPr>
              <a:spLocks noChangeShapeType="1"/>
            </p:cNvSpPr>
            <p:nvPr/>
          </p:nvSpPr>
          <p:spPr bwMode="auto">
            <a:xfrm flipV="1">
              <a:off x="1655" y="357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9" name="Text Box 201"/>
            <p:cNvSpPr txBox="1">
              <a:spLocks noChangeArrowheads="1"/>
            </p:cNvSpPr>
            <p:nvPr/>
          </p:nvSpPr>
          <p:spPr bwMode="auto">
            <a:xfrm>
              <a:off x="1654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96" name="Group 208"/>
            <p:cNvGrpSpPr>
              <a:grpSpLocks/>
            </p:cNvGrpSpPr>
            <p:nvPr/>
          </p:nvGrpSpPr>
          <p:grpSpPr bwMode="auto">
            <a:xfrm>
              <a:off x="1338" y="3475"/>
              <a:ext cx="272" cy="136"/>
              <a:chOff x="1338" y="3475"/>
              <a:chExt cx="272" cy="136"/>
            </a:xfrm>
          </p:grpSpPr>
          <p:sp>
            <p:nvSpPr>
              <p:cNvPr id="447691" name="Text Box 203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</a:p>
            </p:txBody>
          </p:sp>
          <p:sp>
            <p:nvSpPr>
              <p:cNvPr id="447692" name="Line 204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93" name="Text Box 205"/>
            <p:cNvSpPr txBox="1">
              <a:spLocks noChangeArrowheads="1"/>
            </p:cNvSpPr>
            <p:nvPr/>
          </p:nvSpPr>
          <p:spPr bwMode="auto">
            <a:xfrm>
              <a:off x="265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4" name="Text Box 206"/>
            <p:cNvSpPr txBox="1">
              <a:spLocks noChangeArrowheads="1"/>
            </p:cNvSpPr>
            <p:nvPr/>
          </p:nvSpPr>
          <p:spPr bwMode="auto">
            <a:xfrm>
              <a:off x="342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5" name="Text Box 207"/>
            <p:cNvSpPr txBox="1">
              <a:spLocks noChangeArrowheads="1"/>
            </p:cNvSpPr>
            <p:nvPr/>
          </p:nvSpPr>
          <p:spPr bwMode="auto">
            <a:xfrm>
              <a:off x="4195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grpSp>
          <p:nvGrpSpPr>
            <p:cNvPr id="447697" name="Group 209"/>
            <p:cNvGrpSpPr>
              <a:grpSpLocks/>
            </p:cNvGrpSpPr>
            <p:nvPr/>
          </p:nvGrpSpPr>
          <p:grpSpPr bwMode="auto">
            <a:xfrm>
              <a:off x="1338" y="3611"/>
              <a:ext cx="272" cy="136"/>
              <a:chOff x="1338" y="3475"/>
              <a:chExt cx="272" cy="136"/>
            </a:xfrm>
          </p:grpSpPr>
          <p:sp>
            <p:nvSpPr>
              <p:cNvPr id="447698" name="Text Box 210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7699" name="Line 211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700" name="Line 212"/>
            <p:cNvSpPr>
              <a:spLocks noChangeShapeType="1"/>
            </p:cNvSpPr>
            <p:nvPr/>
          </p:nvSpPr>
          <p:spPr bwMode="auto">
            <a:xfrm flipV="1">
              <a:off x="1655" y="3707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67" name="Group 279"/>
          <p:cNvGrpSpPr>
            <a:grpSpLocks/>
          </p:cNvGrpSpPr>
          <p:nvPr/>
        </p:nvGrpSpPr>
        <p:grpSpPr bwMode="auto">
          <a:xfrm>
            <a:off x="2843213" y="3933503"/>
            <a:ext cx="4824412" cy="2100262"/>
            <a:chOff x="1791" y="2387"/>
            <a:chExt cx="3039" cy="1323"/>
          </a:xfrm>
        </p:grpSpPr>
        <p:sp>
          <p:nvSpPr>
            <p:cNvPr id="447703" name="Line 215"/>
            <p:cNvSpPr>
              <a:spLocks noChangeShapeType="1"/>
            </p:cNvSpPr>
            <p:nvPr/>
          </p:nvSpPr>
          <p:spPr bwMode="auto">
            <a:xfrm flipV="1">
              <a:off x="1791" y="2387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4" name="Line 216"/>
            <p:cNvSpPr>
              <a:spLocks noChangeShapeType="1"/>
            </p:cNvSpPr>
            <p:nvPr/>
          </p:nvSpPr>
          <p:spPr bwMode="auto">
            <a:xfrm>
              <a:off x="1792" y="3158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5" name="Line 217"/>
            <p:cNvSpPr>
              <a:spLocks noChangeShapeType="1"/>
            </p:cNvSpPr>
            <p:nvPr/>
          </p:nvSpPr>
          <p:spPr bwMode="auto">
            <a:xfrm flipV="1">
              <a:off x="1791" y="3438"/>
              <a:ext cx="29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6" name="Line 218"/>
            <p:cNvSpPr>
              <a:spLocks noChangeShapeType="1"/>
            </p:cNvSpPr>
            <p:nvPr/>
          </p:nvSpPr>
          <p:spPr bwMode="auto">
            <a:xfrm flipV="1">
              <a:off x="1791" y="2568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7" name="Line 219"/>
            <p:cNvSpPr>
              <a:spLocks noChangeShapeType="1"/>
            </p:cNvSpPr>
            <p:nvPr/>
          </p:nvSpPr>
          <p:spPr bwMode="auto">
            <a:xfrm>
              <a:off x="1791" y="3574"/>
              <a:ext cx="299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8" name="Line 220"/>
            <p:cNvSpPr>
              <a:spLocks noChangeShapeType="1"/>
            </p:cNvSpPr>
            <p:nvPr/>
          </p:nvSpPr>
          <p:spPr bwMode="auto">
            <a:xfrm flipH="1">
              <a:off x="2154" y="3069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9" name="Line 221"/>
            <p:cNvSpPr>
              <a:spLocks noChangeShapeType="1"/>
            </p:cNvSpPr>
            <p:nvPr/>
          </p:nvSpPr>
          <p:spPr bwMode="auto">
            <a:xfrm flipH="1">
              <a:off x="2426" y="3022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0" name="Line 222"/>
            <p:cNvSpPr>
              <a:spLocks noChangeShapeType="1"/>
            </p:cNvSpPr>
            <p:nvPr/>
          </p:nvSpPr>
          <p:spPr bwMode="auto">
            <a:xfrm>
              <a:off x="2382" y="302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1" name="Line 223"/>
            <p:cNvSpPr>
              <a:spLocks noChangeShapeType="1"/>
            </p:cNvSpPr>
            <p:nvPr/>
          </p:nvSpPr>
          <p:spPr bwMode="auto">
            <a:xfrm>
              <a:off x="2382" y="2886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2" name="Line 224"/>
            <p:cNvSpPr>
              <a:spLocks noChangeShapeType="1"/>
            </p:cNvSpPr>
            <p:nvPr/>
          </p:nvSpPr>
          <p:spPr bwMode="auto">
            <a:xfrm>
              <a:off x="2517" y="2744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3" name="Line 225"/>
            <p:cNvSpPr>
              <a:spLocks noChangeShapeType="1"/>
            </p:cNvSpPr>
            <p:nvPr/>
          </p:nvSpPr>
          <p:spPr bwMode="auto">
            <a:xfrm flipV="1">
              <a:off x="1791" y="3203"/>
              <a:ext cx="290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4" name="Line 226"/>
            <p:cNvSpPr>
              <a:spLocks noChangeShapeType="1"/>
            </p:cNvSpPr>
            <p:nvPr/>
          </p:nvSpPr>
          <p:spPr bwMode="auto">
            <a:xfrm>
              <a:off x="1791" y="3248"/>
              <a:ext cx="2903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5" name="Line 227"/>
            <p:cNvSpPr>
              <a:spLocks noChangeShapeType="1"/>
            </p:cNvSpPr>
            <p:nvPr/>
          </p:nvSpPr>
          <p:spPr bwMode="auto">
            <a:xfrm>
              <a:off x="1792" y="3294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6" name="Text Box 228"/>
            <p:cNvSpPr txBox="1">
              <a:spLocks noChangeArrowheads="1"/>
            </p:cNvSpPr>
            <p:nvPr/>
          </p:nvSpPr>
          <p:spPr bwMode="auto">
            <a:xfrm>
              <a:off x="2063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17" name="Line 229"/>
            <p:cNvSpPr>
              <a:spLocks noChangeShapeType="1"/>
            </p:cNvSpPr>
            <p:nvPr/>
          </p:nvSpPr>
          <p:spPr bwMode="auto">
            <a:xfrm>
              <a:off x="2018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8" name="Line 230"/>
            <p:cNvSpPr>
              <a:spLocks noChangeShapeType="1"/>
            </p:cNvSpPr>
            <p:nvPr/>
          </p:nvSpPr>
          <p:spPr bwMode="auto">
            <a:xfrm>
              <a:off x="2290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9" name="Text Box 231"/>
            <p:cNvSpPr txBox="1">
              <a:spLocks noChangeArrowheads="1"/>
            </p:cNvSpPr>
            <p:nvPr/>
          </p:nvSpPr>
          <p:spPr bwMode="auto">
            <a:xfrm>
              <a:off x="2063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0" name="Line 232"/>
            <p:cNvSpPr>
              <a:spLocks noChangeShapeType="1"/>
            </p:cNvSpPr>
            <p:nvPr/>
          </p:nvSpPr>
          <p:spPr bwMode="auto">
            <a:xfrm flipH="1">
              <a:off x="2925" y="3069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5" name="Text Box 237"/>
            <p:cNvSpPr txBox="1">
              <a:spLocks noChangeArrowheads="1"/>
            </p:cNvSpPr>
            <p:nvPr/>
          </p:nvSpPr>
          <p:spPr bwMode="auto">
            <a:xfrm>
              <a:off x="2834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6" name="Line 238"/>
            <p:cNvSpPr>
              <a:spLocks noChangeShapeType="1"/>
            </p:cNvSpPr>
            <p:nvPr/>
          </p:nvSpPr>
          <p:spPr bwMode="auto">
            <a:xfrm>
              <a:off x="2789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7" name="Line 239"/>
            <p:cNvSpPr>
              <a:spLocks noChangeShapeType="1"/>
            </p:cNvSpPr>
            <p:nvPr/>
          </p:nvSpPr>
          <p:spPr bwMode="auto">
            <a:xfrm>
              <a:off x="3061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8" name="Line 240"/>
            <p:cNvSpPr>
              <a:spLocks noChangeShapeType="1"/>
            </p:cNvSpPr>
            <p:nvPr/>
          </p:nvSpPr>
          <p:spPr bwMode="auto">
            <a:xfrm flipH="1">
              <a:off x="3696" y="3069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3" name="Text Box 245"/>
            <p:cNvSpPr txBox="1">
              <a:spLocks noChangeArrowheads="1"/>
            </p:cNvSpPr>
            <p:nvPr/>
          </p:nvSpPr>
          <p:spPr bwMode="auto">
            <a:xfrm>
              <a:off x="3605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4" name="Line 246"/>
            <p:cNvSpPr>
              <a:spLocks noChangeShapeType="1"/>
            </p:cNvSpPr>
            <p:nvPr/>
          </p:nvSpPr>
          <p:spPr bwMode="auto">
            <a:xfrm>
              <a:off x="3560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5" name="Line 247"/>
            <p:cNvSpPr>
              <a:spLocks noChangeShapeType="1"/>
            </p:cNvSpPr>
            <p:nvPr/>
          </p:nvSpPr>
          <p:spPr bwMode="auto">
            <a:xfrm>
              <a:off x="3832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6" name="Line 248"/>
            <p:cNvSpPr>
              <a:spLocks noChangeShapeType="1"/>
            </p:cNvSpPr>
            <p:nvPr/>
          </p:nvSpPr>
          <p:spPr bwMode="auto">
            <a:xfrm flipH="1">
              <a:off x="4468" y="3069"/>
              <a:ext cx="1" cy="22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7" name="Text Box 249"/>
            <p:cNvSpPr txBox="1">
              <a:spLocks noChangeArrowheads="1"/>
            </p:cNvSpPr>
            <p:nvPr/>
          </p:nvSpPr>
          <p:spPr bwMode="auto">
            <a:xfrm>
              <a:off x="4058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8" name="Line 250"/>
            <p:cNvSpPr>
              <a:spLocks noChangeShapeType="1"/>
            </p:cNvSpPr>
            <p:nvPr/>
          </p:nvSpPr>
          <p:spPr bwMode="auto">
            <a:xfrm>
              <a:off x="4332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9" name="Line 251"/>
            <p:cNvSpPr>
              <a:spLocks noChangeShapeType="1"/>
            </p:cNvSpPr>
            <p:nvPr/>
          </p:nvSpPr>
          <p:spPr bwMode="auto">
            <a:xfrm>
              <a:off x="4604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4" name="Text Box 256"/>
            <p:cNvSpPr txBox="1">
              <a:spLocks noChangeArrowheads="1"/>
            </p:cNvSpPr>
            <p:nvPr/>
          </p:nvSpPr>
          <p:spPr bwMode="auto">
            <a:xfrm>
              <a:off x="4378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46" name="Line 258"/>
            <p:cNvSpPr>
              <a:spLocks noChangeShapeType="1"/>
            </p:cNvSpPr>
            <p:nvPr/>
          </p:nvSpPr>
          <p:spPr bwMode="auto">
            <a:xfrm>
              <a:off x="1791" y="3710"/>
              <a:ext cx="303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7" name="Line 259"/>
            <p:cNvSpPr>
              <a:spLocks noChangeShapeType="1"/>
            </p:cNvSpPr>
            <p:nvPr/>
          </p:nvSpPr>
          <p:spPr bwMode="auto">
            <a:xfrm>
              <a:off x="2381" y="275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8" name="Line 260"/>
            <p:cNvSpPr>
              <a:spLocks noChangeShapeType="1"/>
            </p:cNvSpPr>
            <p:nvPr/>
          </p:nvSpPr>
          <p:spPr bwMode="auto">
            <a:xfrm flipH="1">
              <a:off x="2472" y="2890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9" name="Line 261"/>
            <p:cNvSpPr>
              <a:spLocks noChangeShapeType="1"/>
            </p:cNvSpPr>
            <p:nvPr/>
          </p:nvSpPr>
          <p:spPr bwMode="auto">
            <a:xfrm flipH="1">
              <a:off x="3197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0" name="Line 262"/>
            <p:cNvSpPr>
              <a:spLocks noChangeShapeType="1"/>
            </p:cNvSpPr>
            <p:nvPr/>
          </p:nvSpPr>
          <p:spPr bwMode="auto">
            <a:xfrm>
              <a:off x="3153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1" name="Line 263"/>
            <p:cNvSpPr>
              <a:spLocks noChangeShapeType="1"/>
            </p:cNvSpPr>
            <p:nvPr/>
          </p:nvSpPr>
          <p:spPr bwMode="auto">
            <a:xfrm>
              <a:off x="3153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2" name="Line 264"/>
            <p:cNvSpPr>
              <a:spLocks noChangeShapeType="1"/>
            </p:cNvSpPr>
            <p:nvPr/>
          </p:nvSpPr>
          <p:spPr bwMode="auto">
            <a:xfrm>
              <a:off x="3288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3" name="Line 265"/>
            <p:cNvSpPr>
              <a:spLocks noChangeShapeType="1"/>
            </p:cNvSpPr>
            <p:nvPr/>
          </p:nvSpPr>
          <p:spPr bwMode="auto">
            <a:xfrm>
              <a:off x="3152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4" name="Line 266"/>
            <p:cNvSpPr>
              <a:spLocks noChangeShapeType="1"/>
            </p:cNvSpPr>
            <p:nvPr/>
          </p:nvSpPr>
          <p:spPr bwMode="auto">
            <a:xfrm flipH="1">
              <a:off x="3243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5" name="Line 267"/>
            <p:cNvSpPr>
              <a:spLocks noChangeShapeType="1"/>
            </p:cNvSpPr>
            <p:nvPr/>
          </p:nvSpPr>
          <p:spPr bwMode="auto">
            <a:xfrm flipH="1">
              <a:off x="3968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6" name="Line 268"/>
            <p:cNvSpPr>
              <a:spLocks noChangeShapeType="1"/>
            </p:cNvSpPr>
            <p:nvPr/>
          </p:nvSpPr>
          <p:spPr bwMode="auto">
            <a:xfrm>
              <a:off x="3924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7" name="Line 269"/>
            <p:cNvSpPr>
              <a:spLocks noChangeShapeType="1"/>
            </p:cNvSpPr>
            <p:nvPr/>
          </p:nvSpPr>
          <p:spPr bwMode="auto">
            <a:xfrm>
              <a:off x="3924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8" name="Line 270"/>
            <p:cNvSpPr>
              <a:spLocks noChangeShapeType="1"/>
            </p:cNvSpPr>
            <p:nvPr/>
          </p:nvSpPr>
          <p:spPr bwMode="auto">
            <a:xfrm>
              <a:off x="4059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9" name="Line 271"/>
            <p:cNvSpPr>
              <a:spLocks noChangeShapeType="1"/>
            </p:cNvSpPr>
            <p:nvPr/>
          </p:nvSpPr>
          <p:spPr bwMode="auto">
            <a:xfrm>
              <a:off x="3923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0" name="Line 272"/>
            <p:cNvSpPr>
              <a:spLocks noChangeShapeType="1"/>
            </p:cNvSpPr>
            <p:nvPr/>
          </p:nvSpPr>
          <p:spPr bwMode="auto">
            <a:xfrm flipH="1">
              <a:off x="4014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1" name="Line 273"/>
            <p:cNvSpPr>
              <a:spLocks noChangeShapeType="1"/>
            </p:cNvSpPr>
            <p:nvPr/>
          </p:nvSpPr>
          <p:spPr bwMode="auto">
            <a:xfrm flipH="1">
              <a:off x="4739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2" name="Line 274"/>
            <p:cNvSpPr>
              <a:spLocks noChangeShapeType="1"/>
            </p:cNvSpPr>
            <p:nvPr/>
          </p:nvSpPr>
          <p:spPr bwMode="auto">
            <a:xfrm>
              <a:off x="4695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3" name="Line 275"/>
            <p:cNvSpPr>
              <a:spLocks noChangeShapeType="1"/>
            </p:cNvSpPr>
            <p:nvPr/>
          </p:nvSpPr>
          <p:spPr bwMode="auto">
            <a:xfrm>
              <a:off x="4695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4" name="Line 276"/>
            <p:cNvSpPr>
              <a:spLocks noChangeShapeType="1"/>
            </p:cNvSpPr>
            <p:nvPr/>
          </p:nvSpPr>
          <p:spPr bwMode="auto">
            <a:xfrm>
              <a:off x="4830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5" name="Line 277"/>
            <p:cNvSpPr>
              <a:spLocks noChangeShapeType="1"/>
            </p:cNvSpPr>
            <p:nvPr/>
          </p:nvSpPr>
          <p:spPr bwMode="auto">
            <a:xfrm>
              <a:off x="4694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6" name="Line 278"/>
            <p:cNvSpPr>
              <a:spLocks noChangeShapeType="1"/>
            </p:cNvSpPr>
            <p:nvPr/>
          </p:nvSpPr>
          <p:spPr bwMode="auto">
            <a:xfrm flipH="1">
              <a:off x="4785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7768" name="AutoShape 28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7770" name="Group 282"/>
          <p:cNvGrpSpPr>
            <a:grpSpLocks/>
          </p:cNvGrpSpPr>
          <p:nvPr/>
        </p:nvGrpSpPr>
        <p:grpSpPr bwMode="auto">
          <a:xfrm>
            <a:off x="180975" y="908050"/>
            <a:ext cx="3527425" cy="2089150"/>
            <a:chOff x="114" y="527"/>
            <a:chExt cx="2222" cy="1316"/>
          </a:xfrm>
        </p:grpSpPr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1837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5" name="Rectangle 7"/>
            <p:cNvSpPr>
              <a:spLocks noChangeArrowheads="1"/>
            </p:cNvSpPr>
            <p:nvPr/>
          </p:nvSpPr>
          <p:spPr bwMode="auto">
            <a:xfrm>
              <a:off x="1384" y="754"/>
              <a:ext cx="453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</p:txBody>
        </p:sp>
        <p:sp>
          <p:nvSpPr>
            <p:cNvPr id="447496" name="Rectangle 8"/>
            <p:cNvSpPr>
              <a:spLocks noChangeArrowheads="1"/>
            </p:cNvSpPr>
            <p:nvPr/>
          </p:nvSpPr>
          <p:spPr bwMode="auto">
            <a:xfrm>
              <a:off x="885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7" name="Line 9"/>
            <p:cNvSpPr>
              <a:spLocks noChangeShapeType="1"/>
            </p:cNvSpPr>
            <p:nvPr/>
          </p:nvSpPr>
          <p:spPr bwMode="auto">
            <a:xfrm>
              <a:off x="1837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499" name="Text Box 11"/>
            <p:cNvSpPr txBox="1">
              <a:spLocks noChangeArrowheads="1"/>
            </p:cNvSpPr>
            <p:nvPr/>
          </p:nvSpPr>
          <p:spPr bwMode="auto">
            <a:xfrm>
              <a:off x="386" y="1253"/>
              <a:ext cx="31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b="1" u="none"/>
                <a:t>…</a:t>
              </a:r>
              <a:endParaRPr lang="en-US" altLang="zh-CN" b="1" u="none" baseline="-20000"/>
            </a:p>
          </p:txBody>
        </p:sp>
        <p:sp>
          <p:nvSpPr>
            <p:cNvPr id="447500" name="Text Box 12"/>
            <p:cNvSpPr txBox="1">
              <a:spLocks noChangeArrowheads="1"/>
            </p:cNvSpPr>
            <p:nvPr/>
          </p:nvSpPr>
          <p:spPr bwMode="auto">
            <a:xfrm>
              <a:off x="975" y="527"/>
              <a:ext cx="131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 …    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7501" name="Line 13"/>
            <p:cNvSpPr>
              <a:spLocks noChangeShapeType="1"/>
            </p:cNvSpPr>
            <p:nvPr/>
          </p:nvSpPr>
          <p:spPr bwMode="auto">
            <a:xfrm>
              <a:off x="885" y="936"/>
              <a:ext cx="14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2" name="Line 14"/>
            <p:cNvSpPr>
              <a:spLocks noChangeShapeType="1"/>
            </p:cNvSpPr>
            <p:nvPr/>
          </p:nvSpPr>
          <p:spPr bwMode="auto">
            <a:xfrm>
              <a:off x="884" y="1661"/>
              <a:ext cx="14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4" name="Rectangle 16"/>
            <p:cNvSpPr>
              <a:spLocks noChangeArrowheads="1"/>
            </p:cNvSpPr>
            <p:nvPr/>
          </p:nvSpPr>
          <p:spPr bwMode="auto">
            <a:xfrm>
              <a:off x="885" y="758"/>
              <a:ext cx="1451" cy="108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5" name="Line 17"/>
            <p:cNvSpPr>
              <a:spLocks noChangeShapeType="1"/>
            </p:cNvSpPr>
            <p:nvPr/>
          </p:nvSpPr>
          <p:spPr bwMode="auto">
            <a:xfrm>
              <a:off x="1384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4" name="Text Box 156"/>
            <p:cNvSpPr txBox="1">
              <a:spLocks noChangeArrowheads="1"/>
            </p:cNvSpPr>
            <p:nvPr/>
          </p:nvSpPr>
          <p:spPr bwMode="auto">
            <a:xfrm>
              <a:off x="114" y="754"/>
              <a:ext cx="771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0000000000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0000000001</a:t>
              </a: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r>
                <a:rPr lang="en-US" altLang="zh-CN" sz="1800" b="1" u="none">
                  <a:latin typeface="宋体" pitchFamily="2" charset="-122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1111111111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000628" y="3143248"/>
            <a:ext cx="3643338" cy="358775"/>
            <a:chOff x="5000628" y="3143248"/>
            <a:chExt cx="3643338" cy="358775"/>
          </a:xfrm>
          <a:solidFill>
            <a:srgbClr val="CCFFFF"/>
          </a:solidFill>
        </p:grpSpPr>
        <p:sp>
          <p:nvSpPr>
            <p:cNvPr id="166" name="AutoShape 331"/>
            <p:cNvSpPr>
              <a:spLocks/>
            </p:cNvSpPr>
            <p:nvPr/>
          </p:nvSpPr>
          <p:spPr bwMode="auto">
            <a:xfrm>
              <a:off x="5000628" y="3143248"/>
              <a:ext cx="3643338" cy="358775"/>
            </a:xfrm>
            <a:prstGeom prst="borderCallout2">
              <a:avLst>
                <a:gd name="adj1" fmla="val 50061"/>
                <a:gd name="adj2" fmla="val 82"/>
                <a:gd name="adj3" fmla="val 50061"/>
                <a:gd name="adj4" fmla="val -9914"/>
                <a:gd name="adj5" fmla="val -38560"/>
                <a:gd name="adj6" fmla="val -1990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med"/>
              <a:tailEnd type="arrow" w="med" len="med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/>
                <a:t>存储模块可</a:t>
              </a:r>
              <a:r>
                <a:rPr lang="zh-CN" altLang="en-US" sz="2000" b="1" u="none" dirty="0" smtClean="0">
                  <a:solidFill>
                    <a:srgbClr val="990099"/>
                  </a:solidFill>
                </a:rPr>
                <a:t>再用于</a:t>
              </a:r>
              <a:r>
                <a:rPr lang="zh-CN" altLang="en-US" sz="2000" b="1" u="none" dirty="0" smtClean="0"/>
                <a:t>扩展，需</a:t>
              </a:r>
              <a:r>
                <a:rPr lang="en-US" altLang="zh-CN" sz="2000" b="1" u="none" dirty="0" smtClean="0">
                  <a:latin typeface="+mn-ea"/>
                  <a:ea typeface="+mn-ea"/>
                </a:rPr>
                <a:t>CS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cxnSp>
          <p:nvCxnSpPr>
            <p:cNvPr id="169" name="直接连接符 168"/>
            <p:cNvCxnSpPr/>
            <p:nvPr/>
          </p:nvCxnSpPr>
          <p:spPr bwMode="auto">
            <a:xfrm>
              <a:off x="8233785" y="3214686"/>
              <a:ext cx="236159" cy="1588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1" name="Rectangle 281"/>
          <p:cNvSpPr>
            <a:spLocks noChangeArrowheads="1"/>
          </p:cNvSpPr>
          <p:nvPr/>
        </p:nvSpPr>
        <p:spPr bwMode="auto">
          <a:xfrm>
            <a:off x="1404938" y="2708275"/>
            <a:ext cx="2303463" cy="287338"/>
          </a:xfrm>
          <a:prstGeom prst="rect">
            <a:avLst/>
          </a:prstGeom>
          <a:solidFill>
            <a:srgbClr val="CC99FF">
              <a:alpha val="80000"/>
            </a:srgbClr>
          </a:solidFill>
          <a:ln w="15875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AutoShape 331"/>
          <p:cNvSpPr>
            <a:spLocks/>
          </p:cNvSpPr>
          <p:nvPr/>
        </p:nvSpPr>
        <p:spPr bwMode="auto">
          <a:xfrm>
            <a:off x="3028339" y="3143247"/>
            <a:ext cx="3023591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9914"/>
              <a:gd name="adj5" fmla="val -38560"/>
              <a:gd name="adj6" fmla="val -1990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u="none" dirty="0" smtClean="0">
                <a:latin typeface="+mn-ea"/>
                <a:ea typeface="+mn-ea"/>
              </a:rPr>
              <a:t>访问所有芯片的同一单元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447648" name="Text Box 160"/>
          <p:cNvSpPr txBox="1">
            <a:spLocks noChangeArrowheads="1"/>
          </p:cNvSpPr>
          <p:nvPr/>
        </p:nvSpPr>
        <p:spPr bwMode="auto">
          <a:xfrm>
            <a:off x="179388" y="316303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90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1K×1b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zh-CN" altLang="en-US" b="1" u="none" dirty="0" smtClean="0">
                <a:latin typeface="宋体" pitchFamily="2" charset="-122"/>
              </a:rPr>
              <a:t>存储模块</a:t>
            </a:r>
            <a:endParaRPr lang="zh-CN" altLang="en-US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4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4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4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4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3" grpId="0" animBg="1"/>
      <p:bldP spid="173" grpId="1" animBg="1"/>
      <p:bldP spid="4476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48" name="Text Box 744"/>
          <p:cNvSpPr txBox="1">
            <a:spLocks noChangeArrowheads="1"/>
          </p:cNvSpPr>
          <p:nvPr/>
        </p:nvSpPr>
        <p:spPr bwMode="auto">
          <a:xfrm>
            <a:off x="179387" y="1727597"/>
            <a:ext cx="4968677" cy="380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4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  <a:spcBef>
                <a:spcPts val="600"/>
              </a:spcBef>
            </a:pP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D06-20F8-4858-8AB1-6DDBFAC03CE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24646" name="Text Box 74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、字扩展法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</a:t>
            </a:r>
            <a:r>
              <a:rPr lang="zh-CN" altLang="en-US" b="1" u="none" dirty="0" smtClean="0">
                <a:latin typeface="宋体" pitchFamily="2" charset="-122"/>
              </a:rPr>
              <a:t>称地址串联法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字数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存储字长不变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24647" name="Text Box 74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2K×4b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4649" name="Text Box 745"/>
          <p:cNvSpPr txBox="1">
            <a:spLocks noChangeArrowheads="1"/>
          </p:cNvSpPr>
          <p:nvPr/>
        </p:nvSpPr>
        <p:spPr bwMode="auto">
          <a:xfrm>
            <a:off x="4211960" y="2204864"/>
            <a:ext cx="47488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11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，见图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4650" name="Text Box 746"/>
          <p:cNvSpPr txBox="1">
            <a:spLocks noChangeArrowheads="1"/>
          </p:cNvSpPr>
          <p:nvPr/>
        </p:nvSpPr>
        <p:spPr bwMode="auto">
          <a:xfrm>
            <a:off x="3924052" y="1726630"/>
            <a:ext cx="49684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(2K÷1K)×(4b÷4b)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124840" name="Group 936"/>
          <p:cNvGrpSpPr>
            <a:grpSpLocks/>
          </p:cNvGrpSpPr>
          <p:nvPr/>
        </p:nvGrpSpPr>
        <p:grpSpPr bwMode="auto">
          <a:xfrm>
            <a:off x="4140200" y="2636912"/>
            <a:ext cx="4392613" cy="2235200"/>
            <a:chOff x="2200" y="2171"/>
            <a:chExt cx="2767" cy="1408"/>
          </a:xfrm>
        </p:grpSpPr>
        <p:sp>
          <p:nvSpPr>
            <p:cNvPr id="124653" name="Rectangle 749"/>
            <p:cNvSpPr>
              <a:spLocks noChangeArrowheads="1"/>
            </p:cNvSpPr>
            <p:nvPr/>
          </p:nvSpPr>
          <p:spPr bwMode="auto">
            <a:xfrm>
              <a:off x="2699" y="2250"/>
              <a:ext cx="2268" cy="13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654" name="Text Box 750"/>
            <p:cNvSpPr txBox="1">
              <a:spLocks noChangeArrowheads="1"/>
            </p:cNvSpPr>
            <p:nvPr/>
          </p:nvSpPr>
          <p:spPr bwMode="auto">
            <a:xfrm>
              <a:off x="2303" y="230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4655" name="Text Box 751"/>
            <p:cNvSpPr txBox="1">
              <a:spLocks noChangeArrowheads="1"/>
            </p:cNvSpPr>
            <p:nvPr/>
          </p:nvSpPr>
          <p:spPr bwMode="auto">
            <a:xfrm>
              <a:off x="2200" y="3136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~D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24656" name="Group 752"/>
            <p:cNvGrpSpPr>
              <a:grpSpLocks/>
            </p:cNvGrpSpPr>
            <p:nvPr/>
          </p:nvGrpSpPr>
          <p:grpSpPr bwMode="auto">
            <a:xfrm>
              <a:off x="2337" y="3307"/>
              <a:ext cx="181" cy="136"/>
              <a:chOff x="657" y="1356"/>
              <a:chExt cx="181" cy="136"/>
            </a:xfrm>
          </p:grpSpPr>
          <p:sp>
            <p:nvSpPr>
              <p:cNvPr id="124657" name="Text Box 753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24658" name="Line 754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59" name="Text Box 755"/>
            <p:cNvSpPr txBox="1">
              <a:spLocks noChangeArrowheads="1"/>
            </p:cNvSpPr>
            <p:nvPr/>
          </p:nvSpPr>
          <p:spPr bwMode="auto">
            <a:xfrm>
              <a:off x="2789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sp>
          <p:nvSpPr>
            <p:cNvPr id="124660" name="Line 756"/>
            <p:cNvSpPr>
              <a:spLocks noChangeShapeType="1"/>
            </p:cNvSpPr>
            <p:nvPr/>
          </p:nvSpPr>
          <p:spPr bwMode="auto">
            <a:xfrm flipV="1">
              <a:off x="2563" y="238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1" name="Line 757"/>
            <p:cNvSpPr>
              <a:spLocks noChangeShapeType="1"/>
            </p:cNvSpPr>
            <p:nvPr/>
          </p:nvSpPr>
          <p:spPr bwMode="auto">
            <a:xfrm flipV="1">
              <a:off x="2563" y="256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2" name="Line 758"/>
            <p:cNvSpPr>
              <a:spLocks noChangeShapeType="1"/>
            </p:cNvSpPr>
            <p:nvPr/>
          </p:nvSpPr>
          <p:spPr bwMode="auto">
            <a:xfrm flipV="1">
              <a:off x="2563" y="315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3" name="Line 759"/>
            <p:cNvSpPr>
              <a:spLocks noChangeShapeType="1"/>
            </p:cNvSpPr>
            <p:nvPr/>
          </p:nvSpPr>
          <p:spPr bwMode="auto">
            <a:xfrm flipV="1">
              <a:off x="2563" y="320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4" name="Line 760"/>
            <p:cNvSpPr>
              <a:spLocks noChangeShapeType="1"/>
            </p:cNvSpPr>
            <p:nvPr/>
          </p:nvSpPr>
          <p:spPr bwMode="auto">
            <a:xfrm flipV="1">
              <a:off x="2563" y="329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5" name="Line 761"/>
            <p:cNvSpPr>
              <a:spLocks noChangeShapeType="1"/>
            </p:cNvSpPr>
            <p:nvPr/>
          </p:nvSpPr>
          <p:spPr bwMode="auto">
            <a:xfrm flipV="1">
              <a:off x="2563" y="325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6" name="Line 762"/>
            <p:cNvSpPr>
              <a:spLocks noChangeShapeType="1"/>
            </p:cNvSpPr>
            <p:nvPr/>
          </p:nvSpPr>
          <p:spPr bwMode="auto">
            <a:xfrm flipV="1">
              <a:off x="2563" y="338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7" name="Line 763"/>
            <p:cNvSpPr>
              <a:spLocks noChangeShapeType="1"/>
            </p:cNvSpPr>
            <p:nvPr/>
          </p:nvSpPr>
          <p:spPr bwMode="auto">
            <a:xfrm flipV="1">
              <a:off x="2563" y="352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8" name="Text Box 764"/>
            <p:cNvSpPr txBox="1">
              <a:spLocks noChangeArrowheads="1"/>
            </p:cNvSpPr>
            <p:nvPr/>
          </p:nvSpPr>
          <p:spPr bwMode="auto">
            <a:xfrm>
              <a:off x="2562" y="238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124669" name="Group 765"/>
            <p:cNvGrpSpPr>
              <a:grpSpLocks/>
            </p:cNvGrpSpPr>
            <p:nvPr/>
          </p:nvGrpSpPr>
          <p:grpSpPr bwMode="auto">
            <a:xfrm>
              <a:off x="2337" y="3443"/>
              <a:ext cx="181" cy="136"/>
              <a:chOff x="657" y="1356"/>
              <a:chExt cx="181" cy="136"/>
            </a:xfrm>
          </p:grpSpPr>
          <p:sp>
            <p:nvSpPr>
              <p:cNvPr id="124670" name="Text Box 766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24671" name="Line 767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75" name="Text Box 771"/>
            <p:cNvSpPr txBox="1">
              <a:spLocks noChangeArrowheads="1"/>
            </p:cNvSpPr>
            <p:nvPr/>
          </p:nvSpPr>
          <p:spPr bwMode="auto">
            <a:xfrm>
              <a:off x="2336" y="2171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4676" name="Line 772"/>
            <p:cNvSpPr>
              <a:spLocks noChangeShapeType="1"/>
            </p:cNvSpPr>
            <p:nvPr/>
          </p:nvSpPr>
          <p:spPr bwMode="auto">
            <a:xfrm flipV="1">
              <a:off x="2562" y="2295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19" name="Text Box 915"/>
            <p:cNvSpPr txBox="1">
              <a:spLocks noChangeArrowheads="1"/>
            </p:cNvSpPr>
            <p:nvPr/>
          </p:nvSpPr>
          <p:spPr bwMode="auto">
            <a:xfrm>
              <a:off x="3923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</p:grpSp>
      <p:grpSp>
        <p:nvGrpSpPr>
          <p:cNvPr id="124866" name="Group 962"/>
          <p:cNvGrpSpPr>
            <a:grpSpLocks/>
          </p:cNvGrpSpPr>
          <p:nvPr/>
        </p:nvGrpSpPr>
        <p:grpSpPr bwMode="auto">
          <a:xfrm>
            <a:off x="4932363" y="2979811"/>
            <a:ext cx="3527425" cy="1582737"/>
            <a:chOff x="3107" y="2343"/>
            <a:chExt cx="2222" cy="997"/>
          </a:xfrm>
        </p:grpSpPr>
        <p:sp>
          <p:nvSpPr>
            <p:cNvPr id="124679" name="Line 775"/>
            <p:cNvSpPr>
              <a:spLocks noChangeShapeType="1"/>
            </p:cNvSpPr>
            <p:nvPr/>
          </p:nvSpPr>
          <p:spPr bwMode="auto">
            <a:xfrm flipV="1">
              <a:off x="3107" y="2343"/>
              <a:ext cx="222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0" name="Line 776"/>
            <p:cNvSpPr>
              <a:spLocks noChangeShapeType="1"/>
            </p:cNvSpPr>
            <p:nvPr/>
          </p:nvSpPr>
          <p:spPr bwMode="auto">
            <a:xfrm>
              <a:off x="3108" y="3114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1" name="Line 777"/>
            <p:cNvSpPr>
              <a:spLocks noChangeShapeType="1"/>
            </p:cNvSpPr>
            <p:nvPr/>
          </p:nvSpPr>
          <p:spPr bwMode="auto">
            <a:xfrm flipV="1">
              <a:off x="3107" y="3340"/>
              <a:ext cx="195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2" name="Line 778"/>
            <p:cNvSpPr>
              <a:spLocks noChangeShapeType="1"/>
            </p:cNvSpPr>
            <p:nvPr/>
          </p:nvSpPr>
          <p:spPr bwMode="auto">
            <a:xfrm flipV="1">
              <a:off x="3108" y="2524"/>
              <a:ext cx="2221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4" name="Line 780"/>
            <p:cNvSpPr>
              <a:spLocks noChangeShapeType="1"/>
            </p:cNvSpPr>
            <p:nvPr/>
          </p:nvSpPr>
          <p:spPr bwMode="auto">
            <a:xfrm flipH="1">
              <a:off x="3378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5" name="Line 781"/>
            <p:cNvSpPr>
              <a:spLocks noChangeShapeType="1"/>
            </p:cNvSpPr>
            <p:nvPr/>
          </p:nvSpPr>
          <p:spPr bwMode="auto">
            <a:xfrm flipH="1">
              <a:off x="3921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6" name="Line 782"/>
            <p:cNvSpPr>
              <a:spLocks noChangeShapeType="1"/>
            </p:cNvSpPr>
            <p:nvPr/>
          </p:nvSpPr>
          <p:spPr bwMode="auto">
            <a:xfrm>
              <a:off x="3832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9" name="Line 785"/>
            <p:cNvSpPr>
              <a:spLocks noChangeShapeType="1"/>
            </p:cNvSpPr>
            <p:nvPr/>
          </p:nvSpPr>
          <p:spPr bwMode="auto">
            <a:xfrm flipV="1">
              <a:off x="3107" y="3159"/>
              <a:ext cx="222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0" name="Line 786"/>
            <p:cNvSpPr>
              <a:spLocks noChangeShapeType="1"/>
            </p:cNvSpPr>
            <p:nvPr/>
          </p:nvSpPr>
          <p:spPr bwMode="auto">
            <a:xfrm>
              <a:off x="3107" y="3204"/>
              <a:ext cx="2222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1" name="Line 787"/>
            <p:cNvSpPr>
              <a:spLocks noChangeShapeType="1"/>
            </p:cNvSpPr>
            <p:nvPr/>
          </p:nvSpPr>
          <p:spPr bwMode="auto">
            <a:xfrm>
              <a:off x="3108" y="3250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2" name="Text Box 788"/>
            <p:cNvSpPr txBox="1">
              <a:spLocks noChangeArrowheads="1"/>
            </p:cNvSpPr>
            <p:nvPr/>
          </p:nvSpPr>
          <p:spPr bwMode="auto">
            <a:xfrm>
              <a:off x="3377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693" name="Line 789"/>
            <p:cNvSpPr>
              <a:spLocks noChangeShapeType="1"/>
            </p:cNvSpPr>
            <p:nvPr/>
          </p:nvSpPr>
          <p:spPr bwMode="auto">
            <a:xfrm>
              <a:off x="3332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4" name="Line 790"/>
            <p:cNvSpPr>
              <a:spLocks noChangeShapeType="1"/>
            </p:cNvSpPr>
            <p:nvPr/>
          </p:nvSpPr>
          <p:spPr bwMode="auto">
            <a:xfrm>
              <a:off x="3604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5" name="Text Box 791"/>
            <p:cNvSpPr txBox="1">
              <a:spLocks noChangeArrowheads="1"/>
            </p:cNvSpPr>
            <p:nvPr/>
          </p:nvSpPr>
          <p:spPr bwMode="auto">
            <a:xfrm>
              <a:off x="3377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722" name="Line 818"/>
            <p:cNvSpPr>
              <a:spLocks noChangeShapeType="1"/>
            </p:cNvSpPr>
            <p:nvPr/>
          </p:nvSpPr>
          <p:spPr bwMode="auto">
            <a:xfrm flipH="1">
              <a:off x="3469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3" name="Line 819"/>
            <p:cNvSpPr>
              <a:spLocks noChangeShapeType="1"/>
            </p:cNvSpPr>
            <p:nvPr/>
          </p:nvSpPr>
          <p:spPr bwMode="auto">
            <a:xfrm flipH="1">
              <a:off x="3560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4" name="Line 820"/>
            <p:cNvSpPr>
              <a:spLocks noChangeShapeType="1"/>
            </p:cNvSpPr>
            <p:nvPr/>
          </p:nvSpPr>
          <p:spPr bwMode="auto">
            <a:xfrm flipH="1">
              <a:off x="3650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0" name="Line 916"/>
            <p:cNvSpPr>
              <a:spLocks noChangeShapeType="1"/>
            </p:cNvSpPr>
            <p:nvPr/>
          </p:nvSpPr>
          <p:spPr bwMode="auto">
            <a:xfrm flipH="1">
              <a:off x="4512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1" name="Line 917"/>
            <p:cNvSpPr>
              <a:spLocks noChangeShapeType="1"/>
            </p:cNvSpPr>
            <p:nvPr/>
          </p:nvSpPr>
          <p:spPr bwMode="auto">
            <a:xfrm flipH="1">
              <a:off x="5055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2" name="Line 918"/>
            <p:cNvSpPr>
              <a:spLocks noChangeShapeType="1"/>
            </p:cNvSpPr>
            <p:nvPr/>
          </p:nvSpPr>
          <p:spPr bwMode="auto">
            <a:xfrm>
              <a:off x="4966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5" name="Text Box 921"/>
            <p:cNvSpPr txBox="1">
              <a:spLocks noChangeArrowheads="1"/>
            </p:cNvSpPr>
            <p:nvPr/>
          </p:nvSpPr>
          <p:spPr bwMode="auto">
            <a:xfrm>
              <a:off x="4511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6" name="Line 922"/>
            <p:cNvSpPr>
              <a:spLocks noChangeShapeType="1"/>
            </p:cNvSpPr>
            <p:nvPr/>
          </p:nvSpPr>
          <p:spPr bwMode="auto">
            <a:xfrm>
              <a:off x="4466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7" name="Line 923"/>
            <p:cNvSpPr>
              <a:spLocks noChangeShapeType="1"/>
            </p:cNvSpPr>
            <p:nvPr/>
          </p:nvSpPr>
          <p:spPr bwMode="auto">
            <a:xfrm>
              <a:off x="4738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8" name="Text Box 924"/>
            <p:cNvSpPr txBox="1">
              <a:spLocks noChangeArrowheads="1"/>
            </p:cNvSpPr>
            <p:nvPr/>
          </p:nvSpPr>
          <p:spPr bwMode="auto">
            <a:xfrm>
              <a:off x="5102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9" name="Line 925"/>
            <p:cNvSpPr>
              <a:spLocks noChangeShapeType="1"/>
            </p:cNvSpPr>
            <p:nvPr/>
          </p:nvSpPr>
          <p:spPr bwMode="auto">
            <a:xfrm flipH="1">
              <a:off x="4603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0" name="Line 926"/>
            <p:cNvSpPr>
              <a:spLocks noChangeShapeType="1"/>
            </p:cNvSpPr>
            <p:nvPr/>
          </p:nvSpPr>
          <p:spPr bwMode="auto">
            <a:xfrm flipH="1">
              <a:off x="4694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1" name="Line 927"/>
            <p:cNvSpPr>
              <a:spLocks noChangeShapeType="1"/>
            </p:cNvSpPr>
            <p:nvPr/>
          </p:nvSpPr>
          <p:spPr bwMode="auto">
            <a:xfrm flipH="1">
              <a:off x="4784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2735" y="2996952"/>
            <a:ext cx="2016125" cy="1741489"/>
            <a:chOff x="412735" y="2996952"/>
            <a:chExt cx="2016125" cy="1741489"/>
          </a:xfrm>
        </p:grpSpPr>
        <p:sp>
          <p:nvSpPr>
            <p:cNvPr id="124853" name="Rectangle 949"/>
            <p:cNvSpPr>
              <a:spLocks noChangeArrowheads="1"/>
            </p:cNvSpPr>
            <p:nvPr/>
          </p:nvSpPr>
          <p:spPr bwMode="auto">
            <a:xfrm>
              <a:off x="1114772" y="3000577"/>
              <a:ext cx="144463" cy="17287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4" name="Rectangle 950"/>
            <p:cNvSpPr>
              <a:spLocks noChangeArrowheads="1"/>
            </p:cNvSpPr>
            <p:nvPr/>
          </p:nvSpPr>
          <p:spPr bwMode="auto">
            <a:xfrm>
              <a:off x="1259235" y="2996952"/>
              <a:ext cx="1152525" cy="17287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8" name="Text Box 954"/>
            <p:cNvSpPr txBox="1">
              <a:spLocks noChangeArrowheads="1"/>
            </p:cNvSpPr>
            <p:nvPr/>
          </p:nvSpPr>
          <p:spPr bwMode="auto">
            <a:xfrm>
              <a:off x="412735" y="3011240"/>
              <a:ext cx="2016125" cy="172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(000H)00000000000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…   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(3FFH)01111111111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(400H)10000000000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…       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(7FFH)11111111111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24870" name="AutoShape 9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2489195" y="2638942"/>
            <a:ext cx="1368425" cy="2089150"/>
            <a:chOff x="2635250" y="3509963"/>
            <a:chExt cx="1368425" cy="2089150"/>
          </a:xfrm>
        </p:grpSpPr>
        <p:sp>
          <p:nvSpPr>
            <p:cNvPr id="92" name="Text Box 952"/>
            <p:cNvSpPr txBox="1">
              <a:spLocks noChangeArrowheads="1"/>
            </p:cNvSpPr>
            <p:nvPr/>
          </p:nvSpPr>
          <p:spPr bwMode="auto">
            <a:xfrm>
              <a:off x="2635250" y="3509963"/>
              <a:ext cx="13668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…  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Rectangle 953"/>
            <p:cNvSpPr>
              <a:spLocks noChangeArrowheads="1"/>
            </p:cNvSpPr>
            <p:nvPr/>
          </p:nvSpPr>
          <p:spPr bwMode="auto">
            <a:xfrm>
              <a:off x="2635250" y="47355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(1#)</a:t>
              </a:r>
            </a:p>
          </p:txBody>
        </p:sp>
        <p:sp>
          <p:nvSpPr>
            <p:cNvPr id="94" name="Rectangle 955"/>
            <p:cNvSpPr>
              <a:spLocks noChangeArrowheads="1"/>
            </p:cNvSpPr>
            <p:nvPr/>
          </p:nvSpPr>
          <p:spPr bwMode="auto">
            <a:xfrm>
              <a:off x="2635250" y="38719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(0#)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89196" y="5373216"/>
            <a:ext cx="6475542" cy="553998"/>
            <a:chOff x="2489196" y="2730986"/>
            <a:chExt cx="6475542" cy="553998"/>
          </a:xfrm>
        </p:grpSpPr>
        <p:sp>
          <p:nvSpPr>
            <p:cNvPr id="124861" name="Text Box 957"/>
            <p:cNvSpPr txBox="1">
              <a:spLocks noChangeArrowheads="1"/>
            </p:cNvSpPr>
            <p:nvPr/>
          </p:nvSpPr>
          <p:spPr bwMode="auto">
            <a:xfrm>
              <a:off x="2489196" y="2730986"/>
              <a:ext cx="647554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0</a:t>
              </a:r>
              <a:r>
                <a:rPr lang="en-US" altLang="zh-CN" b="1" u="none" dirty="0">
                  <a:latin typeface="宋体" pitchFamily="2" charset="-122"/>
                </a:rPr>
                <a:t>#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r>
                <a:rPr lang="en-US" altLang="zh-CN" b="1" u="none" dirty="0" smtClean="0">
                  <a:latin typeface="宋体" pitchFamily="2" charset="-122"/>
                </a:rPr>
                <a:t>#</a:t>
              </a:r>
              <a:r>
                <a:rPr lang="zh-CN" altLang="en-US" b="1" u="none" dirty="0" smtClean="0">
                  <a:latin typeface="宋体" pitchFamily="2" charset="-122"/>
                </a:rPr>
                <a:t>芯片片选的有效逻辑为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en-US" altLang="zh-CN" b="1" u="none" dirty="0" smtClean="0">
                  <a:latin typeface="+mn-lt"/>
                </a:rPr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8000" dirty="0" smtClean="0">
                  <a:latin typeface="宋体" pitchFamily="2" charset="-122"/>
                </a:rPr>
                <a:t>10</a:t>
              </a:r>
              <a:r>
                <a:rPr lang="zh-CN" altLang="en-US" b="1" u="none" dirty="0" smtClean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en-US" altLang="zh-CN" b="1" u="none" dirty="0"/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10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6974689" y="2862461"/>
              <a:ext cx="345761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6612516" y="2820616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680490" y="2819028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Text Box 958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1M×4b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4M×4b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2" name="AutoShape 96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746"/>
          <p:cNvSpPr txBox="1">
            <a:spLocks noChangeArrowheads="1"/>
          </p:cNvSpPr>
          <p:nvPr/>
        </p:nvSpPr>
        <p:spPr bwMode="auto">
          <a:xfrm>
            <a:off x="2411760" y="4941168"/>
            <a:ext cx="648072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地址</a:t>
            </a:r>
            <a:r>
              <a:rPr lang="zh-CN" altLang="en-US" b="1" u="none" dirty="0" smtClean="0">
                <a:latin typeface="宋体" pitchFamily="2" charset="-122"/>
              </a:rPr>
              <a:t>引脚</a:t>
            </a:r>
            <a:r>
              <a:rPr lang="en-US" altLang="zh-CN" b="1" u="none" dirty="0" smtClean="0">
                <a:latin typeface="宋体" pitchFamily="2" charset="-122"/>
              </a:rPr>
              <a:t>-</a:t>
            </a:r>
            <a:r>
              <a:rPr lang="zh-CN" altLang="en-US" b="1" u="none" dirty="0" smtClean="0">
                <a:latin typeface="宋体" pitchFamily="2" charset="-122"/>
              </a:rPr>
              <a:t>模块地址低位、读写引脚直连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03" name="Rectangle 281"/>
          <p:cNvSpPr>
            <a:spLocks noChangeArrowheads="1"/>
          </p:cNvSpPr>
          <p:nvPr/>
        </p:nvSpPr>
        <p:spPr bwMode="auto">
          <a:xfrm>
            <a:off x="1114772" y="4509244"/>
            <a:ext cx="2737148" cy="215900"/>
          </a:xfrm>
          <a:prstGeom prst="rect">
            <a:avLst/>
          </a:prstGeom>
          <a:solidFill>
            <a:srgbClr val="CCFFFF">
              <a:alpha val="60000"/>
            </a:srgbClr>
          </a:solidFill>
          <a:ln w="12700">
            <a:solidFill>
              <a:srgbClr val="CC99FF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32363" y="2833761"/>
            <a:ext cx="3527425" cy="1944687"/>
            <a:chOff x="4932363" y="2833761"/>
            <a:chExt cx="3527425" cy="1944687"/>
          </a:xfrm>
        </p:grpSpPr>
        <p:grpSp>
          <p:nvGrpSpPr>
            <p:cNvPr id="124868" name="Group 964"/>
            <p:cNvGrpSpPr>
              <a:grpSpLocks/>
            </p:cNvGrpSpPr>
            <p:nvPr/>
          </p:nvGrpSpPr>
          <p:grpSpPr bwMode="auto">
            <a:xfrm>
              <a:off x="6083300" y="2833761"/>
              <a:ext cx="503238" cy="1944687"/>
              <a:chOff x="3832" y="2251"/>
              <a:chExt cx="317" cy="1225"/>
            </a:xfrm>
          </p:grpSpPr>
          <p:grpSp>
            <p:nvGrpSpPr>
              <p:cNvPr id="124865" name="Group 961"/>
              <p:cNvGrpSpPr>
                <a:grpSpLocks/>
              </p:cNvGrpSpPr>
              <p:nvPr/>
            </p:nvGrpSpPr>
            <p:grpSpPr bwMode="auto">
              <a:xfrm>
                <a:off x="3832" y="2615"/>
                <a:ext cx="317" cy="182"/>
                <a:chOff x="3832" y="2615"/>
                <a:chExt cx="317" cy="182"/>
              </a:xfrm>
            </p:grpSpPr>
            <p:sp>
              <p:nvSpPr>
                <p:cNvPr id="124687" name="Line 783"/>
                <p:cNvSpPr>
                  <a:spLocks noChangeShapeType="1"/>
                </p:cNvSpPr>
                <p:nvPr/>
              </p:nvSpPr>
              <p:spPr bwMode="auto">
                <a:xfrm>
                  <a:off x="3832" y="2706"/>
                  <a:ext cx="90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3" name="Text Box 909"/>
                <p:cNvSpPr txBox="1">
                  <a:spLocks noChangeArrowheads="1"/>
                </p:cNvSpPr>
                <p:nvPr/>
              </p:nvSpPr>
              <p:spPr bwMode="auto">
                <a:xfrm>
                  <a:off x="3970" y="2615"/>
                  <a:ext cx="91" cy="182"/>
                </a:xfrm>
                <a:prstGeom prst="rect">
                  <a:avLst/>
                </a:prstGeom>
                <a:solidFill>
                  <a:srgbClr val="CCFFFF">
                    <a:alpha val="39999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b="1" u="none">
                      <a:latin typeface="宋体" pitchFamily="2" charset="-122"/>
                    </a:rPr>
                    <a:t>&amp;</a:t>
                  </a:r>
                  <a:endParaRPr lang="en-US" altLang="zh-CN" sz="16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24814" name="Oval 910"/>
                <p:cNvSpPr>
                  <a:spLocks noChangeArrowheads="1"/>
                </p:cNvSpPr>
                <p:nvPr/>
              </p:nvSpPr>
              <p:spPr bwMode="auto">
                <a:xfrm>
                  <a:off x="3922" y="2682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5" name="Oval 911"/>
                <p:cNvSpPr>
                  <a:spLocks noChangeArrowheads="1"/>
                </p:cNvSpPr>
                <p:nvPr/>
              </p:nvSpPr>
              <p:spPr bwMode="auto">
                <a:xfrm>
                  <a:off x="4058" y="2727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6" name="Oval 912"/>
                <p:cNvSpPr>
                  <a:spLocks noChangeArrowheads="1"/>
                </p:cNvSpPr>
                <p:nvPr/>
              </p:nvSpPr>
              <p:spPr bwMode="auto">
                <a:xfrm>
                  <a:off x="4061" y="2643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7" name="Line 913"/>
                <p:cNvSpPr>
                  <a:spLocks noChangeShapeType="1"/>
                </p:cNvSpPr>
                <p:nvPr/>
              </p:nvSpPr>
              <p:spPr bwMode="auto">
                <a:xfrm>
                  <a:off x="4104" y="2751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8" name="Line 914"/>
                <p:cNvSpPr>
                  <a:spLocks noChangeShapeType="1"/>
                </p:cNvSpPr>
                <p:nvPr/>
              </p:nvSpPr>
              <p:spPr bwMode="auto">
                <a:xfrm>
                  <a:off x="4104" y="2660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4688" name="Line 784"/>
              <p:cNvSpPr>
                <a:spLocks noChangeShapeType="1"/>
              </p:cNvSpPr>
              <p:nvPr/>
            </p:nvSpPr>
            <p:spPr bwMode="auto">
              <a:xfrm>
                <a:off x="4149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725" name="Line 821"/>
              <p:cNvSpPr>
                <a:spLocks noChangeShapeType="1"/>
              </p:cNvSpPr>
              <p:nvPr/>
            </p:nvSpPr>
            <p:spPr bwMode="auto">
              <a:xfrm>
                <a:off x="4149" y="2251"/>
                <a:ext cx="0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4869" name="Group 965"/>
            <p:cNvGrpSpPr>
              <a:grpSpLocks/>
            </p:cNvGrpSpPr>
            <p:nvPr/>
          </p:nvGrpSpPr>
          <p:grpSpPr bwMode="auto">
            <a:xfrm>
              <a:off x="7883525" y="2833761"/>
              <a:ext cx="504825" cy="1944687"/>
              <a:chOff x="4966" y="2251"/>
              <a:chExt cx="318" cy="1225"/>
            </a:xfrm>
          </p:grpSpPr>
          <p:sp>
            <p:nvSpPr>
              <p:cNvPr id="124823" name="Line 919"/>
              <p:cNvSpPr>
                <a:spLocks noChangeShapeType="1"/>
              </p:cNvSpPr>
              <p:nvPr/>
            </p:nvSpPr>
            <p:spPr bwMode="auto">
              <a:xfrm>
                <a:off x="4966" y="2706"/>
                <a:ext cx="90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24" name="Line 920"/>
              <p:cNvSpPr>
                <a:spLocks noChangeShapeType="1"/>
              </p:cNvSpPr>
              <p:nvPr/>
            </p:nvSpPr>
            <p:spPr bwMode="auto">
              <a:xfrm>
                <a:off x="5283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2" name="Line 928"/>
              <p:cNvSpPr>
                <a:spLocks noChangeShapeType="1"/>
              </p:cNvSpPr>
              <p:nvPr/>
            </p:nvSpPr>
            <p:spPr bwMode="auto">
              <a:xfrm flipH="1">
                <a:off x="5283" y="2251"/>
                <a:ext cx="1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3" name="Text Box 929"/>
              <p:cNvSpPr txBox="1">
                <a:spLocks noChangeArrowheads="1"/>
              </p:cNvSpPr>
              <p:nvPr/>
            </p:nvSpPr>
            <p:spPr bwMode="auto">
              <a:xfrm>
                <a:off x="5104" y="2615"/>
                <a:ext cx="91" cy="182"/>
              </a:xfrm>
              <a:prstGeom prst="rect">
                <a:avLst/>
              </a:prstGeom>
              <a:solidFill>
                <a:srgbClr val="CCFFFF">
                  <a:alpha val="39999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>
                    <a:latin typeface="宋体" pitchFamily="2" charset="-122"/>
                  </a:rPr>
                  <a:t>&amp;</a:t>
                </a:r>
                <a:endParaRPr lang="en-US" altLang="zh-CN" sz="16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4834" name="Oval 930"/>
              <p:cNvSpPr>
                <a:spLocks noChangeArrowheads="1"/>
              </p:cNvSpPr>
              <p:nvPr/>
            </p:nvSpPr>
            <p:spPr bwMode="auto">
              <a:xfrm>
                <a:off x="5056" y="2682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5" name="Oval 931"/>
              <p:cNvSpPr>
                <a:spLocks noChangeArrowheads="1"/>
              </p:cNvSpPr>
              <p:nvPr/>
            </p:nvSpPr>
            <p:spPr bwMode="auto">
              <a:xfrm>
                <a:off x="5192" y="2727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7" name="Line 933"/>
              <p:cNvSpPr>
                <a:spLocks noChangeShapeType="1"/>
              </p:cNvSpPr>
              <p:nvPr/>
            </p:nvSpPr>
            <p:spPr bwMode="auto">
              <a:xfrm>
                <a:off x="5238" y="2751"/>
                <a:ext cx="45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8" name="Line 934"/>
              <p:cNvSpPr>
                <a:spLocks noChangeShapeType="1"/>
              </p:cNvSpPr>
              <p:nvPr/>
            </p:nvSpPr>
            <p:spPr bwMode="auto">
              <a:xfrm>
                <a:off x="5193" y="2660"/>
                <a:ext cx="91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Line 779"/>
            <p:cNvSpPr>
              <a:spLocks noChangeShapeType="1"/>
            </p:cNvSpPr>
            <p:nvPr/>
          </p:nvSpPr>
          <p:spPr bwMode="auto">
            <a:xfrm>
              <a:off x="4932363" y="4778448"/>
              <a:ext cx="345598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817"/>
            <p:cNvSpPr>
              <a:spLocks noChangeShapeType="1"/>
            </p:cNvSpPr>
            <p:nvPr/>
          </p:nvSpPr>
          <p:spPr bwMode="auto">
            <a:xfrm flipV="1">
              <a:off x="4932363" y="2833761"/>
              <a:ext cx="3527425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48" grpId="0"/>
      <p:bldP spid="124647" grpId="0"/>
      <p:bldP spid="124649" grpId="0"/>
      <p:bldP spid="124650" grpId="0"/>
      <p:bldP spid="101" grpId="0"/>
      <p:bldP spid="100" grpId="0"/>
      <p:bldP spid="1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9C4-5AA3-4F48-AAA7-4274D4D0675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48646" name="Text Box 13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4K×4b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48784" name="Text Box 272"/>
          <p:cNvSpPr txBox="1">
            <a:spLocks noChangeArrowheads="1"/>
          </p:cNvSpPr>
          <p:nvPr/>
        </p:nvSpPr>
        <p:spPr bwMode="auto">
          <a:xfrm>
            <a:off x="179388" y="8104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—(4K÷1K)×(4b÷4b)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49052" name="Group 540"/>
          <p:cNvGrpSpPr>
            <a:grpSpLocks/>
          </p:cNvGrpSpPr>
          <p:nvPr/>
        </p:nvGrpSpPr>
        <p:grpSpPr bwMode="auto">
          <a:xfrm>
            <a:off x="2844180" y="4221088"/>
            <a:ext cx="5256212" cy="1943100"/>
            <a:chOff x="2336" y="1979"/>
            <a:chExt cx="3311" cy="1224"/>
          </a:xfrm>
        </p:grpSpPr>
        <p:sp>
          <p:nvSpPr>
            <p:cNvPr id="449053" name="Rectangle 541"/>
            <p:cNvSpPr>
              <a:spLocks noChangeArrowheads="1"/>
            </p:cNvSpPr>
            <p:nvPr/>
          </p:nvSpPr>
          <p:spPr bwMode="auto">
            <a:xfrm>
              <a:off x="3198" y="1979"/>
              <a:ext cx="2449" cy="12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054" name="Text Box 542"/>
            <p:cNvSpPr txBox="1">
              <a:spLocks noChangeArrowheads="1"/>
            </p:cNvSpPr>
            <p:nvPr/>
          </p:nvSpPr>
          <p:spPr bwMode="auto">
            <a:xfrm>
              <a:off x="328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5" name="Text Box 543"/>
            <p:cNvSpPr txBox="1">
              <a:spLocks noChangeArrowheads="1"/>
            </p:cNvSpPr>
            <p:nvPr/>
          </p:nvSpPr>
          <p:spPr bwMode="auto">
            <a:xfrm>
              <a:off x="387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6" name="Text Box 544"/>
            <p:cNvSpPr txBox="1">
              <a:spLocks noChangeArrowheads="1"/>
            </p:cNvSpPr>
            <p:nvPr/>
          </p:nvSpPr>
          <p:spPr bwMode="auto">
            <a:xfrm>
              <a:off x="446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7" name="Text Box 545"/>
            <p:cNvSpPr txBox="1">
              <a:spLocks noChangeArrowheads="1"/>
            </p:cNvSpPr>
            <p:nvPr/>
          </p:nvSpPr>
          <p:spPr bwMode="auto">
            <a:xfrm>
              <a:off x="505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8" name="Text Box 546"/>
            <p:cNvSpPr txBox="1">
              <a:spLocks noChangeArrowheads="1"/>
            </p:cNvSpPr>
            <p:nvPr/>
          </p:nvSpPr>
          <p:spPr bwMode="auto">
            <a:xfrm>
              <a:off x="2608" y="1979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9059" name="Text Box 547"/>
            <p:cNvSpPr txBox="1">
              <a:spLocks noChangeArrowheads="1"/>
            </p:cNvSpPr>
            <p:nvPr/>
          </p:nvSpPr>
          <p:spPr bwMode="auto">
            <a:xfrm>
              <a:off x="2608" y="2523"/>
              <a:ext cx="454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9060" name="Group 548"/>
            <p:cNvGrpSpPr>
              <a:grpSpLocks/>
            </p:cNvGrpSpPr>
            <p:nvPr/>
          </p:nvGrpSpPr>
          <p:grpSpPr bwMode="auto">
            <a:xfrm>
              <a:off x="2836" y="2704"/>
              <a:ext cx="181" cy="136"/>
              <a:chOff x="657" y="1389"/>
              <a:chExt cx="181" cy="136"/>
            </a:xfrm>
          </p:grpSpPr>
          <p:sp>
            <p:nvSpPr>
              <p:cNvPr id="449061" name="Text Box 54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062" name="Line 550"/>
              <p:cNvSpPr>
                <a:spLocks noChangeShapeType="1"/>
              </p:cNvSpPr>
              <p:nvPr/>
            </p:nvSpPr>
            <p:spPr bwMode="auto">
              <a:xfrm>
                <a:off x="669" y="1395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3" name="Line 551"/>
            <p:cNvSpPr>
              <a:spLocks noChangeShapeType="1"/>
            </p:cNvSpPr>
            <p:nvPr/>
          </p:nvSpPr>
          <p:spPr bwMode="auto">
            <a:xfrm flipV="1">
              <a:off x="3062" y="2795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4" name="Line 552"/>
            <p:cNvSpPr>
              <a:spLocks noChangeShapeType="1"/>
            </p:cNvSpPr>
            <p:nvPr/>
          </p:nvSpPr>
          <p:spPr bwMode="auto">
            <a:xfrm flipV="1">
              <a:off x="3062" y="288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065" name="Group 553"/>
            <p:cNvGrpSpPr>
              <a:grpSpLocks/>
            </p:cNvGrpSpPr>
            <p:nvPr/>
          </p:nvGrpSpPr>
          <p:grpSpPr bwMode="auto">
            <a:xfrm>
              <a:off x="2745" y="3067"/>
              <a:ext cx="272" cy="136"/>
              <a:chOff x="1338" y="3475"/>
              <a:chExt cx="272" cy="136"/>
            </a:xfrm>
          </p:grpSpPr>
          <p:sp>
            <p:nvSpPr>
              <p:cNvPr id="449066" name="Text Box 554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9067" name="Line 555"/>
              <p:cNvSpPr>
                <a:spLocks noChangeShapeType="1"/>
              </p:cNvSpPr>
              <p:nvPr/>
            </p:nvSpPr>
            <p:spPr bwMode="auto">
              <a:xfrm>
                <a:off x="1365" y="3484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8" name="Line 556"/>
            <p:cNvSpPr>
              <a:spLocks noChangeShapeType="1"/>
            </p:cNvSpPr>
            <p:nvPr/>
          </p:nvSpPr>
          <p:spPr bwMode="auto">
            <a:xfrm flipV="1">
              <a:off x="3062" y="3158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9" name="Line 557"/>
            <p:cNvSpPr>
              <a:spLocks noChangeShapeType="1"/>
            </p:cNvSpPr>
            <p:nvPr/>
          </p:nvSpPr>
          <p:spPr bwMode="auto">
            <a:xfrm flipV="1">
              <a:off x="3062" y="2069"/>
              <a:ext cx="136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0" name="Line 558"/>
            <p:cNvSpPr>
              <a:spLocks noChangeShapeType="1"/>
            </p:cNvSpPr>
            <p:nvPr/>
          </p:nvSpPr>
          <p:spPr bwMode="auto">
            <a:xfrm flipV="1">
              <a:off x="3061" y="2613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1" name="Line 559"/>
            <p:cNvSpPr>
              <a:spLocks noChangeShapeType="1"/>
            </p:cNvSpPr>
            <p:nvPr/>
          </p:nvSpPr>
          <p:spPr bwMode="auto">
            <a:xfrm flipV="1">
              <a:off x="3061" y="302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2" name="Line 560"/>
            <p:cNvSpPr>
              <a:spLocks noChangeShapeType="1"/>
            </p:cNvSpPr>
            <p:nvPr/>
          </p:nvSpPr>
          <p:spPr bwMode="auto">
            <a:xfrm flipV="1">
              <a:off x="3061" y="293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3" name="Line 561"/>
            <p:cNvSpPr>
              <a:spLocks noChangeShapeType="1"/>
            </p:cNvSpPr>
            <p:nvPr/>
          </p:nvSpPr>
          <p:spPr bwMode="auto">
            <a:xfrm flipV="1">
              <a:off x="3061" y="297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4" name="Rectangle 562"/>
            <p:cNvSpPr>
              <a:spLocks noChangeArrowheads="1"/>
            </p:cNvSpPr>
            <p:nvPr/>
          </p:nvSpPr>
          <p:spPr bwMode="auto">
            <a:xfrm>
              <a:off x="2336" y="287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075" name="Group 563"/>
            <p:cNvGrpSpPr>
              <a:grpSpLocks/>
            </p:cNvGrpSpPr>
            <p:nvPr/>
          </p:nvGrpSpPr>
          <p:grpSpPr bwMode="auto">
            <a:xfrm>
              <a:off x="2336" y="2886"/>
              <a:ext cx="725" cy="136"/>
              <a:chOff x="2699" y="3475"/>
              <a:chExt cx="725" cy="136"/>
            </a:xfrm>
          </p:grpSpPr>
          <p:sp>
            <p:nvSpPr>
              <p:cNvPr id="449076" name="Text Box 564"/>
              <p:cNvSpPr txBox="1">
                <a:spLocks noChangeArrowheads="1"/>
              </p:cNvSpPr>
              <p:nvPr/>
            </p:nvSpPr>
            <p:spPr bwMode="auto">
              <a:xfrm>
                <a:off x="2699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solidFill>
                      <a:srgbClr val="FF3399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49077" name="Line 565"/>
              <p:cNvSpPr>
                <a:spLocks noChangeShapeType="1"/>
              </p:cNvSpPr>
              <p:nvPr/>
            </p:nvSpPr>
            <p:spPr bwMode="auto">
              <a:xfrm>
                <a:off x="2723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78" name="Text Box 566"/>
              <p:cNvSpPr txBox="1">
                <a:spLocks noChangeArrowheads="1"/>
              </p:cNvSpPr>
              <p:nvPr/>
            </p:nvSpPr>
            <p:spPr bwMode="auto">
              <a:xfrm>
                <a:off x="3107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solidFill>
                      <a:srgbClr val="FF3399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49079" name="Line 567"/>
              <p:cNvSpPr>
                <a:spLocks noChangeShapeType="1"/>
              </p:cNvSpPr>
              <p:nvPr/>
            </p:nvSpPr>
            <p:spPr bwMode="auto">
              <a:xfrm>
                <a:off x="3131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80" name="Text Box 568"/>
              <p:cNvSpPr txBox="1">
                <a:spLocks noChangeArrowheads="1"/>
              </p:cNvSpPr>
              <p:nvPr/>
            </p:nvSpPr>
            <p:spPr bwMode="auto">
              <a:xfrm>
                <a:off x="2971" y="3475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～</a:t>
                </a:r>
                <a:endParaRPr lang="zh-CN" altLang="en-US" sz="1800" b="1" u="none" baseline="-20000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449081" name="Group 569"/>
          <p:cNvGrpSpPr>
            <a:grpSpLocks/>
          </p:cNvGrpSpPr>
          <p:nvPr/>
        </p:nvGrpSpPr>
        <p:grpSpPr bwMode="auto">
          <a:xfrm>
            <a:off x="4212605" y="4363963"/>
            <a:ext cx="3600450" cy="1728788"/>
            <a:chOff x="3198" y="2069"/>
            <a:chExt cx="2268" cy="1089"/>
          </a:xfrm>
        </p:grpSpPr>
        <p:sp>
          <p:nvSpPr>
            <p:cNvPr id="449082" name="Line 570"/>
            <p:cNvSpPr>
              <a:spLocks noChangeShapeType="1"/>
            </p:cNvSpPr>
            <p:nvPr/>
          </p:nvSpPr>
          <p:spPr bwMode="auto">
            <a:xfrm>
              <a:off x="3198" y="2795"/>
              <a:ext cx="19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3" name="Line 571"/>
            <p:cNvSpPr>
              <a:spLocks noChangeShapeType="1"/>
            </p:cNvSpPr>
            <p:nvPr/>
          </p:nvSpPr>
          <p:spPr bwMode="auto">
            <a:xfrm>
              <a:off x="3516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4" name="Line 572"/>
            <p:cNvSpPr>
              <a:spLocks noChangeShapeType="1"/>
            </p:cNvSpPr>
            <p:nvPr/>
          </p:nvSpPr>
          <p:spPr bwMode="auto">
            <a:xfrm flipH="1" flipV="1">
              <a:off x="3198" y="2069"/>
              <a:ext cx="208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5" name="Line 573"/>
            <p:cNvSpPr>
              <a:spLocks noChangeShapeType="1"/>
            </p:cNvSpPr>
            <p:nvPr/>
          </p:nvSpPr>
          <p:spPr bwMode="auto">
            <a:xfrm flipH="1">
              <a:off x="356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6" name="Line 574"/>
            <p:cNvSpPr>
              <a:spLocks noChangeShapeType="1"/>
            </p:cNvSpPr>
            <p:nvPr/>
          </p:nvSpPr>
          <p:spPr bwMode="auto">
            <a:xfrm>
              <a:off x="3198" y="2613"/>
              <a:ext cx="208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7" name="Line 575"/>
            <p:cNvSpPr>
              <a:spLocks noChangeShapeType="1"/>
            </p:cNvSpPr>
            <p:nvPr/>
          </p:nvSpPr>
          <p:spPr bwMode="auto">
            <a:xfrm flipH="1">
              <a:off x="410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8" name="Line 576"/>
            <p:cNvSpPr>
              <a:spLocks noChangeShapeType="1"/>
            </p:cNvSpPr>
            <p:nvPr/>
          </p:nvSpPr>
          <p:spPr bwMode="auto">
            <a:xfrm flipH="1">
              <a:off x="415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9" name="Line 577"/>
            <p:cNvSpPr>
              <a:spLocks noChangeShapeType="1"/>
            </p:cNvSpPr>
            <p:nvPr/>
          </p:nvSpPr>
          <p:spPr bwMode="auto">
            <a:xfrm flipH="1">
              <a:off x="469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0" name="Line 578"/>
            <p:cNvSpPr>
              <a:spLocks noChangeShapeType="1"/>
            </p:cNvSpPr>
            <p:nvPr/>
          </p:nvSpPr>
          <p:spPr bwMode="auto">
            <a:xfrm flipH="1">
              <a:off x="4740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1" name="Line 579"/>
            <p:cNvSpPr>
              <a:spLocks noChangeShapeType="1"/>
            </p:cNvSpPr>
            <p:nvPr/>
          </p:nvSpPr>
          <p:spPr bwMode="auto">
            <a:xfrm flipH="1">
              <a:off x="5285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2" name="Line 580"/>
            <p:cNvSpPr>
              <a:spLocks noChangeShapeType="1"/>
            </p:cNvSpPr>
            <p:nvPr/>
          </p:nvSpPr>
          <p:spPr bwMode="auto">
            <a:xfrm>
              <a:off x="5285" y="2524"/>
              <a:ext cx="0" cy="89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3" name="Line 581"/>
            <p:cNvSpPr>
              <a:spLocks noChangeShapeType="1"/>
            </p:cNvSpPr>
            <p:nvPr/>
          </p:nvSpPr>
          <p:spPr bwMode="auto">
            <a:xfrm>
              <a:off x="3379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4" name="Line 582"/>
            <p:cNvSpPr>
              <a:spLocks noChangeShapeType="1"/>
            </p:cNvSpPr>
            <p:nvPr/>
          </p:nvSpPr>
          <p:spPr bwMode="auto">
            <a:xfrm flipH="1">
              <a:off x="455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5" name="Line 583"/>
            <p:cNvSpPr>
              <a:spLocks noChangeShapeType="1"/>
            </p:cNvSpPr>
            <p:nvPr/>
          </p:nvSpPr>
          <p:spPr bwMode="auto">
            <a:xfrm flipH="1">
              <a:off x="3968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6" name="Line 584"/>
            <p:cNvSpPr>
              <a:spLocks noChangeShapeType="1"/>
            </p:cNvSpPr>
            <p:nvPr/>
          </p:nvSpPr>
          <p:spPr bwMode="auto">
            <a:xfrm flipH="1">
              <a:off x="514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7" name="Line 585"/>
            <p:cNvSpPr>
              <a:spLocks noChangeShapeType="1"/>
            </p:cNvSpPr>
            <p:nvPr/>
          </p:nvSpPr>
          <p:spPr bwMode="auto">
            <a:xfrm>
              <a:off x="3198" y="288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8" name="Line 586"/>
            <p:cNvSpPr>
              <a:spLocks noChangeShapeType="1"/>
            </p:cNvSpPr>
            <p:nvPr/>
          </p:nvSpPr>
          <p:spPr bwMode="auto">
            <a:xfrm>
              <a:off x="3606" y="252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9" name="Line 587"/>
            <p:cNvSpPr>
              <a:spLocks noChangeShapeType="1"/>
            </p:cNvSpPr>
            <p:nvPr/>
          </p:nvSpPr>
          <p:spPr bwMode="auto">
            <a:xfrm>
              <a:off x="3198" y="2931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0" name="Line 588"/>
            <p:cNvSpPr>
              <a:spLocks noChangeShapeType="1"/>
            </p:cNvSpPr>
            <p:nvPr/>
          </p:nvSpPr>
          <p:spPr bwMode="auto">
            <a:xfrm>
              <a:off x="4195" y="2523"/>
              <a:ext cx="1" cy="4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1" name="Line 589"/>
            <p:cNvSpPr>
              <a:spLocks noChangeShapeType="1"/>
            </p:cNvSpPr>
            <p:nvPr/>
          </p:nvSpPr>
          <p:spPr bwMode="auto">
            <a:xfrm>
              <a:off x="4785" y="2523"/>
              <a:ext cx="1" cy="45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2" name="Line 590"/>
            <p:cNvSpPr>
              <a:spLocks noChangeShapeType="1"/>
            </p:cNvSpPr>
            <p:nvPr/>
          </p:nvSpPr>
          <p:spPr bwMode="auto">
            <a:xfrm>
              <a:off x="5375" y="2523"/>
              <a:ext cx="0" cy="4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3" name="Line 591"/>
            <p:cNvSpPr>
              <a:spLocks noChangeShapeType="1"/>
            </p:cNvSpPr>
            <p:nvPr/>
          </p:nvSpPr>
          <p:spPr bwMode="auto">
            <a:xfrm>
              <a:off x="3198" y="2976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4" name="Line 592"/>
            <p:cNvSpPr>
              <a:spLocks noChangeShapeType="1"/>
            </p:cNvSpPr>
            <p:nvPr/>
          </p:nvSpPr>
          <p:spPr bwMode="auto">
            <a:xfrm>
              <a:off x="3198" y="3022"/>
              <a:ext cx="217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5" name="Line 593"/>
            <p:cNvSpPr>
              <a:spLocks noChangeShapeType="1"/>
            </p:cNvSpPr>
            <p:nvPr/>
          </p:nvSpPr>
          <p:spPr bwMode="auto">
            <a:xfrm flipH="1">
              <a:off x="5465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6" name="Line 594"/>
            <p:cNvSpPr>
              <a:spLocks noChangeShapeType="1"/>
            </p:cNvSpPr>
            <p:nvPr/>
          </p:nvSpPr>
          <p:spPr bwMode="auto">
            <a:xfrm>
              <a:off x="487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7" name="Line 595"/>
            <p:cNvSpPr>
              <a:spLocks noChangeShapeType="1"/>
            </p:cNvSpPr>
            <p:nvPr/>
          </p:nvSpPr>
          <p:spPr bwMode="auto">
            <a:xfrm flipH="1">
              <a:off x="428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8" name="Line 596"/>
            <p:cNvSpPr>
              <a:spLocks noChangeShapeType="1"/>
            </p:cNvSpPr>
            <p:nvPr/>
          </p:nvSpPr>
          <p:spPr bwMode="auto">
            <a:xfrm flipH="1">
              <a:off x="369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9" name="Line 597"/>
            <p:cNvSpPr>
              <a:spLocks noChangeShapeType="1"/>
            </p:cNvSpPr>
            <p:nvPr/>
          </p:nvSpPr>
          <p:spPr bwMode="auto">
            <a:xfrm>
              <a:off x="3198" y="3158"/>
              <a:ext cx="22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142" name="AutoShape 6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145" name="Text Box 633"/>
          <p:cNvSpPr txBox="1">
            <a:spLocks noChangeArrowheads="1"/>
          </p:cNvSpPr>
          <p:nvPr/>
        </p:nvSpPr>
        <p:spPr bwMode="auto">
          <a:xfrm>
            <a:off x="179388" y="126876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扩展存在问题：无法用</a:t>
            </a:r>
            <a:r>
              <a:rPr lang="zh-CN" altLang="en-US" b="1" u="none" dirty="0">
                <a:latin typeface="宋体" pitchFamily="2" charset="-122"/>
              </a:rPr>
              <a:t>行地址</a:t>
            </a:r>
            <a:r>
              <a:rPr lang="zh-CN" altLang="en-US" b="1" u="none" dirty="0" smtClean="0">
                <a:latin typeface="宋体" pitchFamily="2" charset="-122"/>
              </a:rPr>
              <a:t>选择芯片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</a:t>
            </a:r>
            <a:r>
              <a:rPr lang="zh-CN" altLang="en-US" sz="2000" b="1" u="none" dirty="0" smtClean="0">
                <a:latin typeface="宋体" pitchFamily="2" charset="-122"/>
              </a:rPr>
              <a:t>模块地址为</a:t>
            </a:r>
            <a:r>
              <a:rPr lang="en-US" altLang="zh-CN" sz="2000" b="1" u="none" dirty="0" smtClean="0">
                <a:latin typeface="宋体" pitchFamily="2" charset="-122"/>
              </a:rPr>
              <a:t>[log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(4K)]/2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6</a:t>
            </a:r>
            <a:r>
              <a:rPr lang="zh-CN" altLang="en-US" sz="2000" b="1" u="none" dirty="0" smtClean="0">
                <a:latin typeface="宋体" pitchFamily="2" charset="-122"/>
              </a:rPr>
              <a:t>位，</a:t>
            </a:r>
            <a:r>
              <a:rPr lang="en-US" altLang="zh-CN" sz="2000" b="1" u="none" dirty="0" smtClean="0">
                <a:latin typeface="宋体" pitchFamily="2" charset="-122"/>
              </a:rPr>
              <a:t>6</a:t>
            </a:r>
            <a:r>
              <a:rPr lang="zh-CN" altLang="en-US" sz="2000" b="1" u="none" dirty="0" smtClean="0">
                <a:latin typeface="宋体" pitchFamily="2" charset="-122"/>
              </a:rPr>
              <a:t>＜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4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[log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(1K</a:t>
            </a:r>
            <a:r>
              <a:rPr lang="en-US" altLang="zh-CN" sz="2000" b="1" u="none" dirty="0">
                <a:latin typeface="宋体" pitchFamily="2" charset="-122"/>
              </a:rPr>
              <a:t>)]/</a:t>
            </a:r>
            <a:r>
              <a:rPr lang="en-US" altLang="zh-CN" sz="2000" b="1" u="none" dirty="0" smtClean="0">
                <a:latin typeface="宋体" pitchFamily="2" charset="-122"/>
              </a:rPr>
              <a:t>2</a:t>
            </a:r>
          </a:p>
        </p:txBody>
      </p:sp>
      <p:sp>
        <p:nvSpPr>
          <p:cNvPr id="148" name="Text Box 633"/>
          <p:cNvSpPr txBox="1">
            <a:spLocks noChangeArrowheads="1"/>
          </p:cNvSpPr>
          <p:nvPr/>
        </p:nvSpPr>
        <p:spPr bwMode="auto">
          <a:xfrm>
            <a:off x="179512" y="21328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扩展方法</a:t>
            </a:r>
            <a:r>
              <a:rPr lang="en-US" altLang="zh-CN" b="1" u="none" dirty="0" smtClean="0">
                <a:latin typeface="宋体" pitchFamily="2" charset="-122"/>
              </a:rPr>
              <a:t>①—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锁存行列地址：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适于</a:t>
            </a:r>
            <a:r>
              <a:rPr lang="zh-CN" altLang="en-US" sz="2200" b="1" dirty="0" smtClean="0">
                <a:latin typeface="宋体" pitchFamily="2" charset="-122"/>
              </a:rPr>
              <a:t>芯片内部</a:t>
            </a:r>
            <a:r>
              <a:rPr lang="zh-CN" altLang="en-US" sz="2200" b="1" u="none" dirty="0" smtClean="0">
                <a:latin typeface="宋体" pitchFamily="2" charset="-122"/>
              </a:rPr>
              <a:t>的</a:t>
            </a:r>
            <a:r>
              <a:rPr lang="zh-CN" altLang="en-US" sz="2200" b="1" u="none" dirty="0">
                <a:latin typeface="宋体" pitchFamily="2" charset="-122"/>
              </a:rPr>
              <a:t>体</a:t>
            </a:r>
            <a:r>
              <a:rPr lang="zh-CN" altLang="en-US" sz="2200" b="1" u="none" dirty="0" smtClean="0">
                <a:latin typeface="宋体" pitchFamily="2" charset="-122"/>
              </a:rPr>
              <a:t>扩展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增设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锁存器</a:t>
            </a:r>
            <a:r>
              <a:rPr lang="zh-CN" altLang="en-US" b="1" u="none" dirty="0" smtClean="0">
                <a:latin typeface="宋体" pitchFamily="2" charset="-122"/>
              </a:rPr>
              <a:t>，锁存后再选择芯片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转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P21)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3068960"/>
            <a:ext cx="8785225" cy="1015663"/>
            <a:chOff x="179512" y="2708920"/>
            <a:chExt cx="8785225" cy="1015663"/>
          </a:xfrm>
        </p:grpSpPr>
        <p:sp>
          <p:nvSpPr>
            <p:cNvPr id="149" name="Text Box 633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☆扩展方法②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开放片选信号：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适于</a:t>
              </a:r>
              <a:r>
                <a:rPr lang="zh-CN" altLang="en-US" sz="2200" b="1" dirty="0" smtClean="0">
                  <a:latin typeface="宋体" pitchFamily="2" charset="-122"/>
                </a:rPr>
                <a:t>板级</a:t>
              </a:r>
              <a:r>
                <a:rPr lang="zh-CN" altLang="en-US" sz="2200" b="1" u="none" dirty="0" smtClean="0">
                  <a:latin typeface="宋体" pitchFamily="2" charset="-122"/>
                </a:rPr>
                <a:t>的芯片扩展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latin typeface="宋体" pitchFamily="2" charset="-122"/>
                </a:rPr>
                <a:t>设置多个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solidFill>
                    <a:srgbClr val="CC3300"/>
                  </a:solidFill>
                  <a:latin typeface="宋体" pitchFamily="2" charset="-122"/>
                </a:rPr>
                <a:t>信号线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由地址高位产生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zh-CN" altLang="en-US" b="1" u="none" dirty="0" smtClean="0">
                  <a:latin typeface="宋体" pitchFamily="2" charset="-122"/>
                </a:rPr>
                <a:t>，用来选择芯片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153" name="Line 631"/>
            <p:cNvSpPr>
              <a:spLocks noChangeShapeType="1"/>
            </p:cNvSpPr>
            <p:nvPr/>
          </p:nvSpPr>
          <p:spPr bwMode="auto">
            <a:xfrm>
              <a:off x="2920164" y="3284984"/>
              <a:ext cx="438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71600" y="4148187"/>
            <a:ext cx="1728192" cy="1781052"/>
            <a:chOff x="827584" y="3788147"/>
            <a:chExt cx="1728192" cy="1781052"/>
          </a:xfrm>
        </p:grpSpPr>
        <p:sp>
          <p:nvSpPr>
            <p:cNvPr id="154" name="Text Box 546"/>
            <p:cNvSpPr txBox="1">
              <a:spLocks noChangeArrowheads="1"/>
            </p:cNvSpPr>
            <p:nvPr/>
          </p:nvSpPr>
          <p:spPr bwMode="auto">
            <a:xfrm>
              <a:off x="827584" y="3788147"/>
              <a:ext cx="79278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9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542"/>
            <p:cNvSpPr txBox="1">
              <a:spLocks noChangeArrowheads="1"/>
            </p:cNvSpPr>
            <p:nvPr/>
          </p:nvSpPr>
          <p:spPr bwMode="auto">
            <a:xfrm>
              <a:off x="1727721" y="3861048"/>
              <a:ext cx="396081" cy="17081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地址转换</a:t>
              </a:r>
              <a:r>
                <a:rPr lang="en-US" altLang="zh-CN" sz="1400" u="none" dirty="0" smtClean="0">
                  <a:latin typeface="+mn-ea"/>
                  <a:ea typeface="+mn-ea"/>
                </a:rPr>
                <a:t>(DRAMC)</a:t>
              </a:r>
              <a:endParaRPr lang="en-US" altLang="zh-CN" sz="1800" u="none" dirty="0">
                <a:latin typeface="+mn-ea"/>
                <a:ea typeface="+mn-ea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V="1">
              <a:off x="841649" y="5371628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>
              <a:off x="2123802" y="4077071"/>
              <a:ext cx="43197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2123802" y="5373216"/>
              <a:ext cx="3599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546"/>
            <p:cNvSpPr txBox="1">
              <a:spLocks noChangeArrowheads="1"/>
            </p:cNvSpPr>
            <p:nvPr/>
          </p:nvSpPr>
          <p:spPr bwMode="auto">
            <a:xfrm>
              <a:off x="898898" y="5084291"/>
              <a:ext cx="6487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 flipV="1">
              <a:off x="827584" y="4075484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750"/>
                                        <p:tgtEl>
                                          <p:spTgt spid="4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784" grpId="0"/>
      <p:bldP spid="449145" grpId="0"/>
      <p:bldP spid="1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37AC-A4CD-4658-BEA6-CDAB1F0D4C4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50977" name="Text Box 417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、字位扩展法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*目标：</a:t>
            </a:r>
            <a:r>
              <a:rPr lang="zh-CN" altLang="en-US" b="1" u="none" dirty="0">
                <a:latin typeface="宋体" pitchFamily="2" charset="-122"/>
              </a:rPr>
              <a:t>同时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存储字长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存储字数</a:t>
            </a:r>
          </a:p>
        </p:txBody>
      </p:sp>
      <p:sp>
        <p:nvSpPr>
          <p:cNvPr id="450978" name="Text Box 418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</a:t>
            </a:r>
            <a:r>
              <a:rPr lang="en-US" altLang="zh-CN" b="1" u="none" dirty="0" smtClean="0">
                <a:latin typeface="+mn-ea"/>
                <a:ea typeface="+mn-ea"/>
              </a:rPr>
              <a:t>b</a:t>
            </a:r>
            <a:r>
              <a:rPr lang="en-US" altLang="zh-CN" b="1" u="none" dirty="0" smtClean="0"/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2K×8b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50979" name="Text Box 419"/>
          <p:cNvSpPr txBox="1">
            <a:spLocks noChangeArrowheads="1"/>
          </p:cNvSpPr>
          <p:nvPr/>
        </p:nvSpPr>
        <p:spPr bwMode="auto">
          <a:xfrm>
            <a:off x="179387" y="1771998"/>
            <a:ext cx="4392614" cy="31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zh-CN" altLang="en-US" b="1" u="none" dirty="0" smtClean="0">
                <a:latin typeface="宋体" pitchFamily="2" charset="-122"/>
              </a:rPr>
              <a:t>③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50981" name="Text Box 421"/>
          <p:cNvSpPr txBox="1">
            <a:spLocks noChangeArrowheads="1"/>
          </p:cNvSpPr>
          <p:nvPr/>
        </p:nvSpPr>
        <p:spPr bwMode="auto">
          <a:xfrm>
            <a:off x="3922389" y="1771998"/>
            <a:ext cx="4898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(2K÷1K)×(8b÷4b)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51202" name="Group 642"/>
          <p:cNvGrpSpPr>
            <a:grpSpLocks/>
          </p:cNvGrpSpPr>
          <p:nvPr/>
        </p:nvGrpSpPr>
        <p:grpSpPr bwMode="auto">
          <a:xfrm>
            <a:off x="1372362" y="2922664"/>
            <a:ext cx="2052638" cy="1306513"/>
            <a:chOff x="725" y="1869"/>
            <a:chExt cx="1293" cy="823"/>
          </a:xfrm>
        </p:grpSpPr>
        <p:sp>
          <p:nvSpPr>
            <p:cNvPr id="451025" name="Rectangle 465"/>
            <p:cNvSpPr>
              <a:spLocks noChangeArrowheads="1"/>
            </p:cNvSpPr>
            <p:nvPr/>
          </p:nvSpPr>
          <p:spPr bwMode="auto">
            <a:xfrm>
              <a:off x="1182" y="1875"/>
              <a:ext cx="9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6" name="Rectangle 466"/>
            <p:cNvSpPr>
              <a:spLocks noChangeArrowheads="1"/>
            </p:cNvSpPr>
            <p:nvPr/>
          </p:nvSpPr>
          <p:spPr bwMode="auto">
            <a:xfrm>
              <a:off x="1273" y="1875"/>
              <a:ext cx="726" cy="8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1" name="Text Box 471"/>
            <p:cNvSpPr txBox="1">
              <a:spLocks noChangeArrowheads="1"/>
            </p:cNvSpPr>
            <p:nvPr/>
          </p:nvSpPr>
          <p:spPr bwMode="auto">
            <a:xfrm>
              <a:off x="725" y="1869"/>
              <a:ext cx="1293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(000H)00000000000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(3FFH)01111111111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(400H)10000000000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(7FFH)11111111111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451204" name="Group 644"/>
          <p:cNvGrpSpPr>
            <a:grpSpLocks/>
          </p:cNvGrpSpPr>
          <p:nvPr/>
        </p:nvGrpSpPr>
        <p:grpSpPr bwMode="auto">
          <a:xfrm>
            <a:off x="2195513" y="4408066"/>
            <a:ext cx="6553200" cy="1973262"/>
            <a:chOff x="1474" y="2822"/>
            <a:chExt cx="4128" cy="1243"/>
          </a:xfrm>
        </p:grpSpPr>
        <p:sp>
          <p:nvSpPr>
            <p:cNvPr id="451140" name="Text Box 580"/>
            <p:cNvSpPr txBox="1">
              <a:spLocks noChangeArrowheads="1"/>
            </p:cNvSpPr>
            <p:nvPr/>
          </p:nvSpPr>
          <p:spPr bwMode="auto">
            <a:xfrm>
              <a:off x="1746" y="2931"/>
              <a:ext cx="22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451141" name="Text Box 581"/>
            <p:cNvSpPr txBox="1">
              <a:spLocks noChangeArrowheads="1"/>
            </p:cNvSpPr>
            <p:nvPr/>
          </p:nvSpPr>
          <p:spPr bwMode="auto">
            <a:xfrm>
              <a:off x="1474" y="365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2" name="Text Box 582"/>
            <p:cNvSpPr txBox="1">
              <a:spLocks noChangeArrowheads="1"/>
            </p:cNvSpPr>
            <p:nvPr/>
          </p:nvSpPr>
          <p:spPr bwMode="auto">
            <a:xfrm>
              <a:off x="1474" y="3112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3" name="Text Box 583"/>
            <p:cNvSpPr txBox="1">
              <a:spLocks noChangeArrowheads="1"/>
            </p:cNvSpPr>
            <p:nvPr/>
          </p:nvSpPr>
          <p:spPr bwMode="auto">
            <a:xfrm>
              <a:off x="1475" y="3793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51144" name="Rectangle 584"/>
            <p:cNvSpPr>
              <a:spLocks noChangeArrowheads="1"/>
            </p:cNvSpPr>
            <p:nvPr/>
          </p:nvSpPr>
          <p:spPr bwMode="auto">
            <a:xfrm>
              <a:off x="2290" y="2840"/>
              <a:ext cx="3312" cy="1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5" name="Line 585"/>
            <p:cNvSpPr>
              <a:spLocks noChangeShapeType="1"/>
            </p:cNvSpPr>
            <p:nvPr/>
          </p:nvSpPr>
          <p:spPr bwMode="auto">
            <a:xfrm flipH="1" flipV="1">
              <a:off x="1973" y="306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6" name="Line 586"/>
            <p:cNvSpPr>
              <a:spLocks noChangeShapeType="1"/>
            </p:cNvSpPr>
            <p:nvPr/>
          </p:nvSpPr>
          <p:spPr bwMode="auto">
            <a:xfrm flipH="1" flipV="1">
              <a:off x="1973" y="3248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7" name="Line 587"/>
            <p:cNvSpPr>
              <a:spLocks noChangeShapeType="1"/>
            </p:cNvSpPr>
            <p:nvPr/>
          </p:nvSpPr>
          <p:spPr bwMode="auto">
            <a:xfrm flipH="1" flipV="1">
              <a:off x="2200" y="288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8" name="Line 588"/>
            <p:cNvSpPr>
              <a:spLocks noChangeShapeType="1"/>
            </p:cNvSpPr>
            <p:nvPr/>
          </p:nvSpPr>
          <p:spPr bwMode="auto">
            <a:xfrm flipH="1" flipV="1">
              <a:off x="2200" y="402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9" name="Line 589"/>
            <p:cNvSpPr>
              <a:spLocks noChangeShapeType="1"/>
            </p:cNvSpPr>
            <p:nvPr/>
          </p:nvSpPr>
          <p:spPr bwMode="auto">
            <a:xfrm flipH="1" flipV="1">
              <a:off x="1973" y="379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50" name="Line 590"/>
            <p:cNvSpPr>
              <a:spLocks noChangeShapeType="1"/>
            </p:cNvSpPr>
            <p:nvPr/>
          </p:nvSpPr>
          <p:spPr bwMode="auto">
            <a:xfrm flipH="1" flipV="1">
              <a:off x="1973" y="388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151" name="Group 591"/>
            <p:cNvGrpSpPr>
              <a:grpSpLocks/>
            </p:cNvGrpSpPr>
            <p:nvPr/>
          </p:nvGrpSpPr>
          <p:grpSpPr bwMode="auto">
            <a:xfrm>
              <a:off x="2018" y="3929"/>
              <a:ext cx="181" cy="136"/>
              <a:chOff x="657" y="1389"/>
              <a:chExt cx="181" cy="136"/>
            </a:xfrm>
          </p:grpSpPr>
          <p:sp>
            <p:nvSpPr>
              <p:cNvPr id="451152" name="Text Box 592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1153" name="Line 593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4" name="Text Box 594"/>
            <p:cNvSpPr txBox="1">
              <a:spLocks noChangeArrowheads="1"/>
            </p:cNvSpPr>
            <p:nvPr/>
          </p:nvSpPr>
          <p:spPr bwMode="auto">
            <a:xfrm>
              <a:off x="242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grpSp>
          <p:nvGrpSpPr>
            <p:cNvPr id="451155" name="Group 595"/>
            <p:cNvGrpSpPr>
              <a:grpSpLocks/>
            </p:cNvGrpSpPr>
            <p:nvPr/>
          </p:nvGrpSpPr>
          <p:grpSpPr bwMode="auto">
            <a:xfrm>
              <a:off x="2019" y="2822"/>
              <a:ext cx="181" cy="136"/>
              <a:chOff x="657" y="1389"/>
              <a:chExt cx="181" cy="136"/>
            </a:xfrm>
          </p:grpSpPr>
          <p:sp>
            <p:nvSpPr>
              <p:cNvPr id="451156" name="Text Box 596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1157" name="Line 597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8" name="Text Box 598"/>
            <p:cNvSpPr txBox="1">
              <a:spLocks noChangeArrowheads="1"/>
            </p:cNvSpPr>
            <p:nvPr/>
          </p:nvSpPr>
          <p:spPr bwMode="auto">
            <a:xfrm>
              <a:off x="3242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51159" name="Text Box 599"/>
            <p:cNvSpPr txBox="1">
              <a:spLocks noChangeArrowheads="1"/>
            </p:cNvSpPr>
            <p:nvPr/>
          </p:nvSpPr>
          <p:spPr bwMode="auto">
            <a:xfrm>
              <a:off x="4060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51160" name="Text Box 600"/>
            <p:cNvSpPr txBox="1">
              <a:spLocks noChangeArrowheads="1"/>
            </p:cNvSpPr>
            <p:nvPr/>
          </p:nvSpPr>
          <p:spPr bwMode="auto">
            <a:xfrm>
              <a:off x="487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</p:grpSp>
      <p:grpSp>
        <p:nvGrpSpPr>
          <p:cNvPr id="451211" name="Group 651"/>
          <p:cNvGrpSpPr>
            <a:grpSpLocks/>
          </p:cNvGrpSpPr>
          <p:nvPr/>
        </p:nvGrpSpPr>
        <p:grpSpPr bwMode="auto">
          <a:xfrm>
            <a:off x="3490913" y="4509669"/>
            <a:ext cx="4968875" cy="719138"/>
            <a:chOff x="2199" y="2869"/>
            <a:chExt cx="3130" cy="453"/>
          </a:xfrm>
        </p:grpSpPr>
        <p:sp>
          <p:nvSpPr>
            <p:cNvPr id="451174" name="Line 614"/>
            <p:cNvSpPr>
              <a:spLocks noChangeShapeType="1"/>
            </p:cNvSpPr>
            <p:nvPr/>
          </p:nvSpPr>
          <p:spPr bwMode="auto">
            <a:xfrm flipH="1">
              <a:off x="2880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75" name="Line 615"/>
            <p:cNvSpPr>
              <a:spLocks noChangeShapeType="1"/>
            </p:cNvSpPr>
            <p:nvPr/>
          </p:nvSpPr>
          <p:spPr bwMode="auto">
            <a:xfrm flipH="1" flipV="1">
              <a:off x="2381" y="3141"/>
              <a:ext cx="163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1" name="Line 621"/>
            <p:cNvSpPr>
              <a:spLocks noChangeShapeType="1"/>
            </p:cNvSpPr>
            <p:nvPr/>
          </p:nvSpPr>
          <p:spPr bwMode="auto">
            <a:xfrm flipH="1" flipV="1">
              <a:off x="2199" y="2869"/>
              <a:ext cx="181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2" name="Oval 622"/>
            <p:cNvSpPr>
              <a:spLocks noChangeArrowheads="1"/>
            </p:cNvSpPr>
            <p:nvPr/>
          </p:nvSpPr>
          <p:spPr bwMode="auto">
            <a:xfrm>
              <a:off x="2472" y="302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3" name="Text Box 623"/>
            <p:cNvSpPr txBox="1">
              <a:spLocks noChangeArrowheads="1"/>
            </p:cNvSpPr>
            <p:nvPr/>
          </p:nvSpPr>
          <p:spPr bwMode="auto">
            <a:xfrm>
              <a:off x="2517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84" name="Oval 624"/>
            <p:cNvSpPr>
              <a:spLocks noChangeArrowheads="1"/>
            </p:cNvSpPr>
            <p:nvPr/>
          </p:nvSpPr>
          <p:spPr bwMode="auto">
            <a:xfrm>
              <a:off x="2650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5" name="Oval 625"/>
            <p:cNvSpPr>
              <a:spLocks noChangeArrowheads="1"/>
            </p:cNvSpPr>
            <p:nvPr/>
          </p:nvSpPr>
          <p:spPr bwMode="auto">
            <a:xfrm>
              <a:off x="2472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6" name="Line 626"/>
            <p:cNvSpPr>
              <a:spLocks noChangeShapeType="1"/>
            </p:cNvSpPr>
            <p:nvPr/>
          </p:nvSpPr>
          <p:spPr bwMode="auto">
            <a:xfrm flipH="1" flipV="1">
              <a:off x="2698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7" name="Line 627"/>
            <p:cNvSpPr>
              <a:spLocks noChangeShapeType="1"/>
            </p:cNvSpPr>
            <p:nvPr/>
          </p:nvSpPr>
          <p:spPr bwMode="auto">
            <a:xfrm flipH="1" flipV="1">
              <a:off x="3696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8" name="Line 628"/>
            <p:cNvSpPr>
              <a:spLocks noChangeShapeType="1"/>
            </p:cNvSpPr>
            <p:nvPr/>
          </p:nvSpPr>
          <p:spPr bwMode="auto">
            <a:xfrm flipH="1" flipV="1">
              <a:off x="2199" y="3050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9" name="Line 629"/>
            <p:cNvSpPr>
              <a:spLocks noChangeShapeType="1"/>
            </p:cNvSpPr>
            <p:nvPr/>
          </p:nvSpPr>
          <p:spPr bwMode="auto">
            <a:xfrm flipH="1">
              <a:off x="2381" y="3051"/>
              <a:ext cx="0" cy="9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0" name="Line 630"/>
            <p:cNvSpPr>
              <a:spLocks noChangeShapeType="1"/>
            </p:cNvSpPr>
            <p:nvPr/>
          </p:nvSpPr>
          <p:spPr bwMode="auto">
            <a:xfrm>
              <a:off x="2381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1" name="Line 631"/>
            <p:cNvSpPr>
              <a:spLocks noChangeShapeType="1"/>
            </p:cNvSpPr>
            <p:nvPr/>
          </p:nvSpPr>
          <p:spPr bwMode="auto">
            <a:xfrm>
              <a:off x="2381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2" name="Text Box 632"/>
            <p:cNvSpPr txBox="1">
              <a:spLocks noChangeArrowheads="1"/>
            </p:cNvSpPr>
            <p:nvPr/>
          </p:nvSpPr>
          <p:spPr bwMode="auto">
            <a:xfrm>
              <a:off x="4153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93" name="Oval 633"/>
            <p:cNvSpPr>
              <a:spLocks noChangeArrowheads="1"/>
            </p:cNvSpPr>
            <p:nvPr/>
          </p:nvSpPr>
          <p:spPr bwMode="auto">
            <a:xfrm>
              <a:off x="4286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4" name="Oval 634"/>
            <p:cNvSpPr>
              <a:spLocks noChangeArrowheads="1"/>
            </p:cNvSpPr>
            <p:nvPr/>
          </p:nvSpPr>
          <p:spPr bwMode="auto">
            <a:xfrm>
              <a:off x="4108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5" name="Line 635"/>
            <p:cNvSpPr>
              <a:spLocks noChangeShapeType="1"/>
            </p:cNvSpPr>
            <p:nvPr/>
          </p:nvSpPr>
          <p:spPr bwMode="auto">
            <a:xfrm>
              <a:off x="4017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6" name="Line 636"/>
            <p:cNvSpPr>
              <a:spLocks noChangeShapeType="1"/>
            </p:cNvSpPr>
            <p:nvPr/>
          </p:nvSpPr>
          <p:spPr bwMode="auto">
            <a:xfrm>
              <a:off x="4017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7" name="Line 637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8" name="Line 638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9" name="Line 639"/>
            <p:cNvSpPr>
              <a:spLocks noChangeShapeType="1"/>
            </p:cNvSpPr>
            <p:nvPr/>
          </p:nvSpPr>
          <p:spPr bwMode="auto">
            <a:xfrm flipH="1">
              <a:off x="4513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0" name="Line 640"/>
            <p:cNvSpPr>
              <a:spLocks noChangeShapeType="1"/>
            </p:cNvSpPr>
            <p:nvPr/>
          </p:nvSpPr>
          <p:spPr bwMode="auto">
            <a:xfrm flipH="1" flipV="1">
              <a:off x="4331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1" name="Line 641"/>
            <p:cNvSpPr>
              <a:spLocks noChangeShapeType="1"/>
            </p:cNvSpPr>
            <p:nvPr/>
          </p:nvSpPr>
          <p:spPr bwMode="auto">
            <a:xfrm flipH="1" flipV="1">
              <a:off x="5329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07" name="Text Box 647"/>
          <p:cNvSpPr txBox="1">
            <a:spLocks noChangeArrowheads="1"/>
          </p:cNvSpPr>
          <p:nvPr/>
        </p:nvSpPr>
        <p:spPr bwMode="auto">
          <a:xfrm>
            <a:off x="4283719" y="2204864"/>
            <a:ext cx="47527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11</a:t>
            </a:r>
            <a:r>
              <a:rPr lang="zh-CN" altLang="en-US" b="1" u="none" dirty="0" smtClean="0">
                <a:latin typeface="宋体" pitchFamily="2" charset="-122"/>
              </a:rPr>
              <a:t>位，见图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51212" name="AutoShape 6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425000" y="2636912"/>
            <a:ext cx="1873250" cy="1587501"/>
            <a:chOff x="3895725" y="2851156"/>
            <a:chExt cx="1873250" cy="1587501"/>
          </a:xfrm>
        </p:grpSpPr>
        <p:sp>
          <p:nvSpPr>
            <p:cNvPr id="86" name="Text Box 425"/>
            <p:cNvSpPr txBox="1">
              <a:spLocks noChangeArrowheads="1"/>
            </p:cNvSpPr>
            <p:nvPr/>
          </p:nvSpPr>
          <p:spPr bwMode="auto">
            <a:xfrm>
              <a:off x="3895725" y="2851156"/>
              <a:ext cx="10080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87" name="Rectangle 426"/>
            <p:cNvSpPr>
              <a:spLocks noChangeArrowheads="1"/>
            </p:cNvSpPr>
            <p:nvPr/>
          </p:nvSpPr>
          <p:spPr bwMode="auto">
            <a:xfrm>
              <a:off x="3895725" y="3140081"/>
              <a:ext cx="936625" cy="6492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88" name="Text Box 427"/>
            <p:cNvSpPr txBox="1">
              <a:spLocks noChangeArrowheads="1"/>
            </p:cNvSpPr>
            <p:nvPr/>
          </p:nvSpPr>
          <p:spPr bwMode="auto">
            <a:xfrm>
              <a:off x="4832350" y="2851156"/>
              <a:ext cx="936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Rectangle 428"/>
            <p:cNvSpPr>
              <a:spLocks noChangeArrowheads="1"/>
            </p:cNvSpPr>
            <p:nvPr/>
          </p:nvSpPr>
          <p:spPr bwMode="auto">
            <a:xfrm>
              <a:off x="4832350" y="3140081"/>
              <a:ext cx="935038" cy="649288"/>
            </a:xfrm>
            <a:prstGeom prst="rect">
              <a:avLst/>
            </a:prstGeom>
            <a:solidFill>
              <a:srgbClr val="99CCFF">
                <a:alpha val="81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0" name="Rectangle 429"/>
            <p:cNvSpPr>
              <a:spLocks noChangeArrowheads="1"/>
            </p:cNvSpPr>
            <p:nvPr/>
          </p:nvSpPr>
          <p:spPr bwMode="auto">
            <a:xfrm>
              <a:off x="3895725" y="3789369"/>
              <a:ext cx="936625" cy="649288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3#</a:t>
              </a:r>
              <a:endParaRPr lang="en-US" altLang="zh-CN" sz="2000" b="1" u="none" baseline="30000">
                <a:latin typeface="宋体" pitchFamily="2" charset="-122"/>
              </a:endParaRP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1" name="Rectangle 430"/>
            <p:cNvSpPr>
              <a:spLocks noChangeArrowheads="1"/>
            </p:cNvSpPr>
            <p:nvPr/>
          </p:nvSpPr>
          <p:spPr bwMode="auto">
            <a:xfrm>
              <a:off x="4832350" y="3789369"/>
              <a:ext cx="935038" cy="647700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24128" y="2924250"/>
            <a:ext cx="3024980" cy="1224830"/>
            <a:chOff x="8459788" y="2924250"/>
            <a:chExt cx="3024980" cy="1224830"/>
          </a:xfrm>
        </p:grpSpPr>
        <p:sp>
          <p:nvSpPr>
            <p:cNvPr id="97" name="Rectangle 430"/>
            <p:cNvSpPr>
              <a:spLocks noChangeArrowheads="1"/>
            </p:cNvSpPr>
            <p:nvPr/>
          </p:nvSpPr>
          <p:spPr bwMode="auto">
            <a:xfrm>
              <a:off x="8459788" y="2924250"/>
              <a:ext cx="3024980" cy="1224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t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  芯片  片选的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有效逻辑</a:t>
              </a:r>
              <a:endPara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0#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smtClean="0">
                  <a:latin typeface="宋体" pitchFamily="2" charset="-122"/>
                </a:rPr>
                <a:t>1#      CS</a:t>
              </a:r>
              <a:r>
                <a:rPr lang="en-US" altLang="zh-CN" sz="2000" b="1" u="none" dirty="0" smtClean="0"/>
                <a:t>·</a:t>
              </a:r>
              <a:r>
                <a:rPr lang="en-US" altLang="zh-CN" sz="20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 smtClean="0">
                  <a:latin typeface="宋体" pitchFamily="2" charset="-122"/>
                </a:rPr>
                <a:t>10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2#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smtClean="0">
                  <a:latin typeface="宋体" pitchFamily="2" charset="-122"/>
                </a:rPr>
                <a:t>3#      CS</a:t>
              </a:r>
              <a:r>
                <a:rPr lang="en-US" altLang="zh-CN" sz="2000" b="1" u="none" dirty="0" smtClean="0"/>
                <a:t>·</a:t>
              </a:r>
              <a:r>
                <a:rPr lang="en-US" altLang="zh-CN" sz="20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 smtClean="0">
                  <a:latin typeface="宋体" pitchFamily="2" charset="-122"/>
                </a:rPr>
                <a:t>10</a:t>
              </a:r>
              <a:endParaRPr lang="en-US" altLang="zh-CN" sz="20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10543317" y="3379787"/>
              <a:ext cx="259775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0179244" y="3347467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10193120" y="3813423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464928" y="3284984"/>
              <a:ext cx="3019840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8460432" y="3717032"/>
              <a:ext cx="302433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9540552" y="2925837"/>
              <a:ext cx="0" cy="1223243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3490913" y="5084341"/>
            <a:ext cx="4968875" cy="1225550"/>
            <a:chOff x="3490913" y="5084341"/>
            <a:chExt cx="4968875" cy="1225550"/>
          </a:xfrm>
        </p:grpSpPr>
        <p:grpSp>
          <p:nvGrpSpPr>
            <p:cNvPr id="451161" name="Group 601"/>
            <p:cNvGrpSpPr>
              <a:grpSpLocks/>
            </p:cNvGrpSpPr>
            <p:nvPr/>
          </p:nvGrpSpPr>
          <p:grpSpPr bwMode="auto">
            <a:xfrm>
              <a:off x="3490913" y="5805066"/>
              <a:ext cx="4537075" cy="287337"/>
              <a:chOff x="1292" y="1661"/>
              <a:chExt cx="2858" cy="181"/>
            </a:xfrm>
          </p:grpSpPr>
          <p:sp>
            <p:nvSpPr>
              <p:cNvPr id="451162" name="Line 602"/>
              <p:cNvSpPr>
                <a:spLocks noChangeShapeType="1"/>
              </p:cNvSpPr>
              <p:nvPr/>
            </p:nvSpPr>
            <p:spPr bwMode="auto">
              <a:xfrm flipH="1" flipV="1">
                <a:off x="1292" y="1752"/>
                <a:ext cx="2087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3" name="Line 603"/>
              <p:cNvSpPr>
                <a:spLocks noChangeShapeType="1"/>
              </p:cNvSpPr>
              <p:nvPr/>
            </p:nvSpPr>
            <p:spPr bwMode="auto">
              <a:xfrm flipH="1" flipV="1">
                <a:off x="1791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4" name="Line 604"/>
              <p:cNvSpPr>
                <a:spLocks noChangeShapeType="1"/>
              </p:cNvSpPr>
              <p:nvPr/>
            </p:nvSpPr>
            <p:spPr bwMode="auto">
              <a:xfrm flipH="1" flipV="1">
                <a:off x="2562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5" name="Line 605"/>
              <p:cNvSpPr>
                <a:spLocks noChangeShapeType="1"/>
              </p:cNvSpPr>
              <p:nvPr/>
            </p:nvSpPr>
            <p:spPr bwMode="auto">
              <a:xfrm flipH="1" flipV="1">
                <a:off x="3379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6" name="Line 606"/>
              <p:cNvSpPr>
                <a:spLocks noChangeShapeType="1"/>
              </p:cNvSpPr>
              <p:nvPr/>
            </p:nvSpPr>
            <p:spPr bwMode="auto">
              <a:xfrm flipH="1" flipV="1">
                <a:off x="4150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7" name="Line 607"/>
              <p:cNvSpPr>
                <a:spLocks noChangeShapeType="1"/>
              </p:cNvSpPr>
              <p:nvPr/>
            </p:nvSpPr>
            <p:spPr bwMode="auto">
              <a:xfrm flipH="1" flipV="1">
                <a:off x="1292" y="1842"/>
                <a:ext cx="2858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209" name="Group 649"/>
            <p:cNvGrpSpPr>
              <a:grpSpLocks/>
            </p:cNvGrpSpPr>
            <p:nvPr/>
          </p:nvGrpSpPr>
          <p:grpSpPr bwMode="auto">
            <a:xfrm>
              <a:off x="3490913" y="5084341"/>
              <a:ext cx="4608512" cy="144462"/>
              <a:chOff x="2199" y="3231"/>
              <a:chExt cx="2903" cy="91"/>
            </a:xfrm>
          </p:grpSpPr>
          <p:sp>
            <p:nvSpPr>
              <p:cNvPr id="451169" name="Line 609"/>
              <p:cNvSpPr>
                <a:spLocks noChangeShapeType="1"/>
              </p:cNvSpPr>
              <p:nvPr/>
            </p:nvSpPr>
            <p:spPr bwMode="auto">
              <a:xfrm flipH="1" flipV="1">
                <a:off x="2199" y="3231"/>
                <a:ext cx="2903" cy="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0" name="Line 610"/>
              <p:cNvSpPr>
                <a:spLocks noChangeShapeType="1"/>
              </p:cNvSpPr>
              <p:nvPr/>
            </p:nvSpPr>
            <p:spPr bwMode="auto">
              <a:xfrm flipH="1" flipV="1">
                <a:off x="2698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1" name="Line 611"/>
              <p:cNvSpPr>
                <a:spLocks noChangeShapeType="1"/>
              </p:cNvSpPr>
              <p:nvPr/>
            </p:nvSpPr>
            <p:spPr bwMode="auto">
              <a:xfrm flipH="1" flipV="1">
                <a:off x="3469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2" name="Line 612"/>
              <p:cNvSpPr>
                <a:spLocks noChangeShapeType="1"/>
              </p:cNvSpPr>
              <p:nvPr/>
            </p:nvSpPr>
            <p:spPr bwMode="auto">
              <a:xfrm flipH="1" flipV="1">
                <a:off x="4286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3" name="Line 613"/>
              <p:cNvSpPr>
                <a:spLocks noChangeShapeType="1"/>
              </p:cNvSpPr>
              <p:nvPr/>
            </p:nvSpPr>
            <p:spPr bwMode="auto">
              <a:xfrm flipH="1" flipV="1">
                <a:off x="5102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490913" y="5805066"/>
              <a:ext cx="4968875" cy="504825"/>
              <a:chOff x="3490913" y="5805066"/>
              <a:chExt cx="4968875" cy="504825"/>
            </a:xfrm>
          </p:grpSpPr>
          <p:sp>
            <p:nvSpPr>
              <p:cNvPr id="95" name="Line 616"/>
              <p:cNvSpPr>
                <a:spLocks noChangeShapeType="1"/>
              </p:cNvSpPr>
              <p:nvPr/>
            </p:nvSpPr>
            <p:spPr bwMode="auto">
              <a:xfrm flipH="1" flipV="1">
                <a:off x="3490913" y="6309891"/>
                <a:ext cx="4968875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617"/>
              <p:cNvSpPr>
                <a:spLocks noChangeShapeType="1"/>
              </p:cNvSpPr>
              <p:nvPr/>
            </p:nvSpPr>
            <p:spPr bwMode="auto">
              <a:xfrm flipH="1" flipV="1">
                <a:off x="45720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618"/>
              <p:cNvSpPr>
                <a:spLocks noChangeShapeType="1"/>
              </p:cNvSpPr>
              <p:nvPr/>
            </p:nvSpPr>
            <p:spPr bwMode="auto">
              <a:xfrm flipH="1" flipV="1">
                <a:off x="58674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619"/>
              <p:cNvSpPr>
                <a:spLocks noChangeShapeType="1"/>
              </p:cNvSpPr>
              <p:nvPr/>
            </p:nvSpPr>
            <p:spPr bwMode="auto">
              <a:xfrm flipH="1" flipV="1">
                <a:off x="71643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620"/>
              <p:cNvSpPr>
                <a:spLocks noChangeShapeType="1"/>
              </p:cNvSpPr>
              <p:nvPr/>
            </p:nvSpPr>
            <p:spPr bwMode="auto">
              <a:xfrm flipH="1" flipV="1">
                <a:off x="84597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750"/>
                                        <p:tgtEl>
                                          <p:spTgt spid="4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78" grpId="0" autoUpdateAnimBg="0"/>
      <p:bldP spid="450979" grpId="0"/>
      <p:bldP spid="450981" grpId="0"/>
      <p:bldP spid="4512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A716-81B0-4ECB-BB26-E778756E910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二、存储器的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主要技术指标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96" name="Text Box 128"/>
          <p:cNvSpPr txBox="1">
            <a:spLocks noChangeArrowheads="1"/>
          </p:cNvSpPr>
          <p:nvPr/>
        </p:nvSpPr>
        <p:spPr bwMode="auto">
          <a:xfrm>
            <a:off x="179388" y="10027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存储容量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(S)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可存储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二进制位数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单位常为字节</a:t>
            </a:r>
            <a:r>
              <a:rPr lang="en-US" altLang="zh-CN" b="1" u="none" dirty="0">
                <a:latin typeface="宋体" pitchFamily="2" charset="-122"/>
              </a:rPr>
              <a:t>(B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297" name="Text Box 129"/>
          <p:cNvSpPr txBox="1">
            <a:spLocks noChangeArrowheads="1"/>
          </p:cNvSpPr>
          <p:nvPr/>
        </p:nvSpPr>
        <p:spPr bwMode="auto">
          <a:xfrm>
            <a:off x="179388" y="1519695"/>
            <a:ext cx="8785225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存取速度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(B)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常用存取时间、存取周期表示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存取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从收到命令到完成操作</a:t>
            </a:r>
            <a:r>
              <a:rPr lang="zh-CN" altLang="en-US" b="1" u="none" dirty="0">
                <a:latin typeface="宋体" pitchFamily="2" charset="-122"/>
              </a:rPr>
              <a:t>所需</a:t>
            </a:r>
            <a:r>
              <a:rPr lang="zh-CN" altLang="en-US" b="1" u="none" dirty="0" smtClean="0">
                <a:latin typeface="宋体" pitchFamily="2" charset="-122"/>
              </a:rPr>
              <a:t>时间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存取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连续访存的最小间隔</a:t>
            </a:r>
            <a:r>
              <a:rPr lang="zh-CN" altLang="en-US" b="1" u="none" dirty="0">
                <a:latin typeface="宋体" pitchFamily="2" charset="-122"/>
              </a:rPr>
              <a:t>时间，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en-US" altLang="zh-CN" b="1" u="none" dirty="0" smtClean="0">
                <a:latin typeface="宋体" pitchFamily="2" charset="-122"/>
              </a:rPr>
              <a:t>+T</a:t>
            </a:r>
            <a:r>
              <a:rPr lang="zh-CN" altLang="en-US" b="1" u="none" baseline="-18000" dirty="0">
                <a:latin typeface="宋体" pitchFamily="2" charset="-122"/>
              </a:rPr>
              <a:t>恢复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179388" y="446463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*传输速度：</a:t>
            </a:r>
            <a:r>
              <a:rPr lang="zh-CN" altLang="en-US" b="1" u="none" dirty="0" smtClean="0">
                <a:latin typeface="宋体" pitchFamily="2" charset="-122"/>
              </a:rPr>
              <a:t>常用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带宽表示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MEM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带宽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(B</a:t>
            </a:r>
            <a:r>
              <a:rPr lang="en-US" altLang="zh-CN" b="1" u="none" baseline="-20000" dirty="0" smtClean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最大</a:t>
            </a:r>
            <a:r>
              <a:rPr lang="zh-CN" altLang="en-US" b="1" dirty="0" smtClean="0">
                <a:latin typeface="宋体" pitchFamily="2" charset="-122"/>
              </a:rPr>
              <a:t>数据传输率</a:t>
            </a:r>
            <a:r>
              <a:rPr lang="zh-CN" altLang="en-US" b="1" u="none" dirty="0" smtClean="0">
                <a:latin typeface="宋体" pitchFamily="2" charset="-122"/>
              </a:rPr>
              <a:t>，单位常为</a:t>
            </a:r>
            <a:r>
              <a:rPr lang="en-US" altLang="zh-CN" b="1" u="none" dirty="0" smtClean="0">
                <a:latin typeface="宋体" pitchFamily="2" charset="-122"/>
              </a:rPr>
              <a:t>Mbps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b="1" u="none" dirty="0" smtClean="0">
                <a:latin typeface="宋体" pitchFamily="2" charset="-122"/>
              </a:rPr>
              <a:t>基本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en-US" altLang="zh-CN" b="1" u="none" baseline="-20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=W/T</a:t>
            </a:r>
            <a:r>
              <a:rPr lang="en-US" altLang="zh-CN" b="1" u="none" baseline="-20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为数据宽度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引脚位数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640" y="3056395"/>
            <a:ext cx="7274198" cy="1382503"/>
            <a:chOff x="1331640" y="3056395"/>
            <a:chExt cx="7274198" cy="1382503"/>
          </a:xfrm>
        </p:grpSpPr>
        <p:sp>
          <p:nvSpPr>
            <p:cNvPr id="7327" name="Line 159"/>
            <p:cNvSpPr>
              <a:spLocks noChangeShapeType="1"/>
            </p:cNvSpPr>
            <p:nvPr/>
          </p:nvSpPr>
          <p:spPr bwMode="auto">
            <a:xfrm>
              <a:off x="1693863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8" name="Line 160"/>
            <p:cNvSpPr>
              <a:spLocks noChangeShapeType="1"/>
            </p:cNvSpPr>
            <p:nvPr/>
          </p:nvSpPr>
          <p:spPr bwMode="auto">
            <a:xfrm>
              <a:off x="3995738" y="3862636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9" name="Line 161"/>
            <p:cNvSpPr>
              <a:spLocks noChangeShapeType="1"/>
            </p:cNvSpPr>
            <p:nvPr/>
          </p:nvSpPr>
          <p:spPr bwMode="auto">
            <a:xfrm>
              <a:off x="5149851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0" name="Line 162"/>
            <p:cNvSpPr>
              <a:spLocks noChangeShapeType="1"/>
            </p:cNvSpPr>
            <p:nvPr/>
          </p:nvSpPr>
          <p:spPr bwMode="auto">
            <a:xfrm>
              <a:off x="3132138" y="4005511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" name="Line 163"/>
            <p:cNvSpPr>
              <a:spLocks noChangeShapeType="1"/>
            </p:cNvSpPr>
            <p:nvPr/>
          </p:nvSpPr>
          <p:spPr bwMode="auto">
            <a:xfrm flipH="1">
              <a:off x="1692276" y="4005511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2" name="Text Box 164"/>
            <p:cNvSpPr txBox="1">
              <a:spLocks noChangeArrowheads="1"/>
            </p:cNvSpPr>
            <p:nvPr/>
          </p:nvSpPr>
          <p:spPr bwMode="auto">
            <a:xfrm>
              <a:off x="2844801" y="3862636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33" name="Line 165"/>
            <p:cNvSpPr>
              <a:spLocks noChangeShapeType="1"/>
            </p:cNvSpPr>
            <p:nvPr/>
          </p:nvSpPr>
          <p:spPr bwMode="auto">
            <a:xfrm>
              <a:off x="3779838" y="4292848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4" name="Line 166"/>
            <p:cNvSpPr>
              <a:spLocks noChangeShapeType="1"/>
            </p:cNvSpPr>
            <p:nvPr/>
          </p:nvSpPr>
          <p:spPr bwMode="auto">
            <a:xfrm flipH="1">
              <a:off x="1692276" y="4292848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5" name="Text Box 167"/>
            <p:cNvSpPr txBox="1">
              <a:spLocks noChangeArrowheads="1"/>
            </p:cNvSpPr>
            <p:nvPr/>
          </p:nvSpPr>
          <p:spPr bwMode="auto">
            <a:xfrm>
              <a:off x="3419476" y="4151561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T</a:t>
              </a:r>
              <a:r>
                <a:rPr lang="en-US" altLang="zh-CN" b="1" u="none" baseline="-18000" dirty="0">
                  <a:latin typeface="宋体" pitchFamily="2" charset="-122"/>
                </a:rPr>
                <a:t>M</a:t>
              </a:r>
              <a:r>
                <a:rPr lang="en-US" altLang="zh-CN" sz="20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7336" name="Text Box 168"/>
            <p:cNvSpPr txBox="1">
              <a:spLocks noChangeArrowheads="1"/>
            </p:cNvSpPr>
            <p:nvPr/>
          </p:nvSpPr>
          <p:spPr bwMode="auto">
            <a:xfrm>
              <a:off x="1692276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37" name="Line 169"/>
            <p:cNvSpPr>
              <a:spLocks noChangeShapeType="1"/>
            </p:cNvSpPr>
            <p:nvPr/>
          </p:nvSpPr>
          <p:spPr bwMode="auto">
            <a:xfrm>
              <a:off x="1692276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8" name="Text Box 170"/>
            <p:cNvSpPr txBox="1">
              <a:spLocks noChangeArrowheads="1"/>
            </p:cNvSpPr>
            <p:nvPr/>
          </p:nvSpPr>
          <p:spPr bwMode="auto">
            <a:xfrm>
              <a:off x="1331640" y="3056395"/>
              <a:ext cx="1871663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命令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39" name="Line 171"/>
            <p:cNvSpPr>
              <a:spLocks noChangeShapeType="1"/>
            </p:cNvSpPr>
            <p:nvPr/>
          </p:nvSpPr>
          <p:spPr bwMode="auto">
            <a:xfrm flipV="1">
              <a:off x="3995738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0" name="Text Box 172"/>
            <p:cNvSpPr txBox="1">
              <a:spLocks noChangeArrowheads="1"/>
            </p:cNvSpPr>
            <p:nvPr/>
          </p:nvSpPr>
          <p:spPr bwMode="auto">
            <a:xfrm>
              <a:off x="3491880" y="3056395"/>
              <a:ext cx="1152525" cy="276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有效</a:t>
              </a: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41" name="Text Box 173"/>
            <p:cNvSpPr txBox="1">
              <a:spLocks noChangeArrowheads="1"/>
            </p:cNvSpPr>
            <p:nvPr/>
          </p:nvSpPr>
          <p:spPr bwMode="auto">
            <a:xfrm>
              <a:off x="5149851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42" name="Text Box 174"/>
            <p:cNvSpPr txBox="1">
              <a:spLocks noChangeArrowheads="1"/>
            </p:cNvSpPr>
            <p:nvPr/>
          </p:nvSpPr>
          <p:spPr bwMode="auto">
            <a:xfrm>
              <a:off x="7451726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3" name="Line 175"/>
            <p:cNvSpPr>
              <a:spLocks noChangeShapeType="1"/>
            </p:cNvSpPr>
            <p:nvPr/>
          </p:nvSpPr>
          <p:spPr bwMode="auto">
            <a:xfrm>
              <a:off x="5148263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4" name="Text Box 176"/>
            <p:cNvSpPr txBox="1">
              <a:spLocks noChangeArrowheads="1"/>
            </p:cNvSpPr>
            <p:nvPr/>
          </p:nvSpPr>
          <p:spPr bwMode="auto">
            <a:xfrm>
              <a:off x="4716561" y="3056396"/>
              <a:ext cx="2158902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命令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数据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45" name="Line 177"/>
            <p:cNvSpPr>
              <a:spLocks noChangeShapeType="1"/>
            </p:cNvSpPr>
            <p:nvPr/>
          </p:nvSpPr>
          <p:spPr bwMode="auto">
            <a:xfrm flipV="1">
              <a:off x="7451726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6" name="Text Box 178"/>
            <p:cNvSpPr txBox="1">
              <a:spLocks noChangeArrowheads="1"/>
            </p:cNvSpPr>
            <p:nvPr/>
          </p:nvSpPr>
          <p:spPr bwMode="auto">
            <a:xfrm>
              <a:off x="7020272" y="3056395"/>
              <a:ext cx="1152525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操作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完成</a:t>
              </a:r>
              <a:r>
                <a:rPr lang="zh-CN" altLang="en-US" sz="1800" b="1" u="none" dirty="0" smtClean="0">
                  <a:latin typeface="宋体" pitchFamily="2" charset="-122"/>
                </a:rPr>
                <a:t>  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347" name="Text Box 179"/>
            <p:cNvSpPr txBox="1">
              <a:spLocks noChangeArrowheads="1"/>
            </p:cNvSpPr>
            <p:nvPr/>
          </p:nvSpPr>
          <p:spPr bwMode="auto">
            <a:xfrm>
              <a:off x="3998913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8" name="Line 180"/>
            <p:cNvSpPr>
              <a:spLocks noChangeShapeType="1"/>
            </p:cNvSpPr>
            <p:nvPr/>
          </p:nvSpPr>
          <p:spPr bwMode="auto">
            <a:xfrm>
              <a:off x="7451726" y="3861048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9" name="Line 181"/>
            <p:cNvSpPr>
              <a:spLocks noChangeShapeType="1"/>
            </p:cNvSpPr>
            <p:nvPr/>
          </p:nvSpPr>
          <p:spPr bwMode="auto">
            <a:xfrm>
              <a:off x="8605838" y="3861048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0" name="Line 182"/>
            <p:cNvSpPr>
              <a:spLocks noChangeShapeType="1"/>
            </p:cNvSpPr>
            <p:nvPr/>
          </p:nvSpPr>
          <p:spPr bwMode="auto">
            <a:xfrm>
              <a:off x="6588126" y="400392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1" name="Line 183"/>
            <p:cNvSpPr>
              <a:spLocks noChangeShapeType="1"/>
            </p:cNvSpPr>
            <p:nvPr/>
          </p:nvSpPr>
          <p:spPr bwMode="auto">
            <a:xfrm flipH="1">
              <a:off x="5148263" y="4003923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" name="Text Box 184"/>
            <p:cNvSpPr txBox="1">
              <a:spLocks noChangeArrowheads="1"/>
            </p:cNvSpPr>
            <p:nvPr/>
          </p:nvSpPr>
          <p:spPr bwMode="auto">
            <a:xfrm>
              <a:off x="6300788" y="3861048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53" name="Line 185"/>
            <p:cNvSpPr>
              <a:spLocks noChangeShapeType="1"/>
            </p:cNvSpPr>
            <p:nvPr/>
          </p:nvSpPr>
          <p:spPr bwMode="auto">
            <a:xfrm>
              <a:off x="7235826" y="429126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4" name="Line 186"/>
            <p:cNvSpPr>
              <a:spLocks noChangeShapeType="1"/>
            </p:cNvSpPr>
            <p:nvPr/>
          </p:nvSpPr>
          <p:spPr bwMode="auto">
            <a:xfrm flipH="1">
              <a:off x="5148263" y="4291261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5" name="Text Box 187"/>
            <p:cNvSpPr txBox="1">
              <a:spLocks noChangeArrowheads="1"/>
            </p:cNvSpPr>
            <p:nvPr/>
          </p:nvSpPr>
          <p:spPr bwMode="auto">
            <a:xfrm>
              <a:off x="6875463" y="4149973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T</a:t>
              </a:r>
              <a:r>
                <a:rPr lang="en-US" altLang="zh-CN" b="1" u="none" baseline="-18000" dirty="0">
                  <a:latin typeface="宋体" pitchFamily="2" charset="-122"/>
                </a:rPr>
                <a:t>M</a:t>
              </a:r>
              <a:r>
                <a:rPr lang="en-US" altLang="zh-CN" sz="2000" b="1" u="none" dirty="0">
                  <a:latin typeface="宋体" pitchFamily="2" charset="-122"/>
                </a:rPr>
                <a:t>  </a:t>
              </a:r>
            </a:p>
          </p:txBody>
        </p:sp>
      </p:grpSp>
      <p:sp>
        <p:nvSpPr>
          <p:cNvPr id="37" name="AutoShape 338"/>
          <p:cNvSpPr>
            <a:spLocks/>
          </p:cNvSpPr>
          <p:nvPr/>
        </p:nvSpPr>
        <p:spPr bwMode="auto">
          <a:xfrm>
            <a:off x="5220493" y="5957664"/>
            <a:ext cx="2735883" cy="351656"/>
          </a:xfrm>
          <a:prstGeom prst="borderCallout2">
            <a:avLst>
              <a:gd name="adj1" fmla="val 50722"/>
              <a:gd name="adj2" fmla="val 312"/>
              <a:gd name="adj3" fmla="val 54663"/>
              <a:gd name="adj4" fmla="val -4276"/>
              <a:gd name="adj5" fmla="val -147807"/>
              <a:gd name="adj6" fmla="val -2426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连续</a:t>
            </a:r>
            <a:r>
              <a:rPr lang="en-US" altLang="zh-CN" sz="1800" b="1" u="none" dirty="0" smtClean="0">
                <a:latin typeface="宋体" pitchFamily="2" charset="-122"/>
              </a:rPr>
              <a:t>2</a:t>
            </a:r>
            <a:r>
              <a:rPr lang="zh-CN" altLang="en-US" sz="1800" b="1" u="none" dirty="0" smtClean="0">
                <a:latin typeface="宋体" pitchFamily="2" charset="-122"/>
              </a:rPr>
              <a:t>个数据传输的间隔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6" grpId="0"/>
      <p:bldP spid="7297" grpId="0"/>
      <p:bldP spid="7324" grpId="0"/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87B-C4CE-4F14-8A01-DA6EAC28BE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49748" name="Text Box 2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4K×8b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49749" name="Text Box 21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6—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en-US" altLang="zh-CN" b="1" u="none" dirty="0" smtClean="0">
                <a:latin typeface="+mn-lt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1K×8b</a:t>
            </a:r>
            <a:r>
              <a:rPr lang="en-US" altLang="zh-CN" b="1" u="none" dirty="0" smtClean="0">
                <a:latin typeface="+mn-lt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4K×8b</a:t>
            </a:r>
            <a:r>
              <a:rPr lang="zh-CN" altLang="en-US" b="1" u="none" dirty="0" smtClean="0">
                <a:latin typeface="宋体" pitchFamily="2" charset="-122"/>
              </a:rPr>
              <a:t>存储模块</a:t>
            </a:r>
            <a:r>
              <a:rPr lang="zh-CN" altLang="en-US" b="1" u="none" dirty="0">
                <a:latin typeface="宋体" pitchFamily="2" charset="-122"/>
              </a:rPr>
              <a:t>，其中前</a:t>
            </a:r>
            <a:r>
              <a:rPr lang="en-US" altLang="zh-CN" b="1" u="none" dirty="0">
                <a:latin typeface="宋体" pitchFamily="2" charset="-122"/>
              </a:rPr>
              <a:t>1KB</a:t>
            </a:r>
            <a:r>
              <a:rPr lang="zh-CN" altLang="en-US" b="1" u="none" dirty="0">
                <a:latin typeface="宋体" pitchFamily="2" charset="-122"/>
              </a:rPr>
              <a:t>空间为只读空间</a:t>
            </a:r>
          </a:p>
        </p:txBody>
      </p:sp>
      <p:sp>
        <p:nvSpPr>
          <p:cNvPr id="449750" name="Text Box 214"/>
          <p:cNvSpPr txBox="1">
            <a:spLocks noChangeArrowheads="1"/>
          </p:cNvSpPr>
          <p:nvPr/>
        </p:nvSpPr>
        <p:spPr bwMode="auto">
          <a:xfrm>
            <a:off x="179387" y="1765265"/>
            <a:ext cx="4537075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zh-CN" altLang="en-US" b="1" u="none" dirty="0" smtClean="0">
                <a:latin typeface="宋体" pitchFamily="2" charset="-122"/>
              </a:rPr>
              <a:t>芯片所在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范围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③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49751" name="Text Box 215"/>
          <p:cNvSpPr txBox="1">
            <a:spLocks noChangeArrowheads="1"/>
          </p:cNvSpPr>
          <p:nvPr/>
        </p:nvSpPr>
        <p:spPr bwMode="auto">
          <a:xfrm>
            <a:off x="3994398" y="1799605"/>
            <a:ext cx="47543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片，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需</a:t>
            </a:r>
            <a:r>
              <a:rPr lang="en-US" altLang="zh-CN" b="1" u="none" dirty="0" smtClean="0">
                <a:latin typeface="宋体" pitchFamily="2" charset="-122"/>
              </a:rPr>
              <a:t>3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sp>
        <p:nvSpPr>
          <p:cNvPr id="449752" name="Text Box 216"/>
          <p:cNvSpPr txBox="1">
            <a:spLocks noChangeArrowheads="1"/>
          </p:cNvSpPr>
          <p:nvPr/>
        </p:nvSpPr>
        <p:spPr bwMode="auto">
          <a:xfrm>
            <a:off x="1475656" y="2269321"/>
            <a:ext cx="367240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  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12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芯片为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293222" y="2276872"/>
            <a:ext cx="1656158" cy="1162042"/>
            <a:chOff x="5293917" y="2347913"/>
            <a:chExt cx="1656158" cy="1162042"/>
          </a:xfrm>
        </p:grpSpPr>
        <p:sp>
          <p:nvSpPr>
            <p:cNvPr id="449760" name="Rectangle 224"/>
            <p:cNvSpPr>
              <a:spLocks noChangeArrowheads="1"/>
            </p:cNvSpPr>
            <p:nvPr/>
          </p:nvSpPr>
          <p:spPr bwMode="auto">
            <a:xfrm>
              <a:off x="5293917" y="2347913"/>
              <a:ext cx="286146" cy="11525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1" name="Rectangle 225"/>
            <p:cNvSpPr>
              <a:spLocks noChangeArrowheads="1"/>
            </p:cNvSpPr>
            <p:nvPr/>
          </p:nvSpPr>
          <p:spPr bwMode="auto">
            <a:xfrm>
              <a:off x="5580063" y="2347913"/>
              <a:ext cx="1368425" cy="11525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2" name="Text Box 226"/>
            <p:cNvSpPr txBox="1">
              <a:spLocks noChangeArrowheads="1"/>
            </p:cNvSpPr>
            <p:nvPr/>
          </p:nvSpPr>
          <p:spPr bwMode="auto">
            <a:xfrm>
              <a:off x="5293917" y="2357430"/>
              <a:ext cx="1656158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01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  <a:endParaRPr lang="en-US" altLang="zh-CN" sz="20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20818" y="2276872"/>
            <a:ext cx="1871662" cy="1150938"/>
            <a:chOff x="7021513" y="2347913"/>
            <a:chExt cx="1871662" cy="1150938"/>
          </a:xfrm>
        </p:grpSpPr>
        <p:sp>
          <p:nvSpPr>
            <p:cNvPr id="449755" name="Rectangle 219"/>
            <p:cNvSpPr>
              <a:spLocks noChangeArrowheads="1"/>
            </p:cNvSpPr>
            <p:nvPr/>
          </p:nvSpPr>
          <p:spPr bwMode="auto">
            <a:xfrm>
              <a:off x="7021513" y="2347913"/>
              <a:ext cx="936625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ROM 1#</a:t>
              </a:r>
            </a:p>
          </p:txBody>
        </p:sp>
        <p:sp>
          <p:nvSpPr>
            <p:cNvPr id="449757" name="Rectangle 221"/>
            <p:cNvSpPr>
              <a:spLocks noChangeArrowheads="1"/>
            </p:cNvSpPr>
            <p:nvPr/>
          </p:nvSpPr>
          <p:spPr bwMode="auto">
            <a:xfrm>
              <a:off x="7958138" y="2347913"/>
              <a:ext cx="935037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ROM 0#</a:t>
              </a:r>
            </a:p>
          </p:txBody>
        </p:sp>
        <p:sp>
          <p:nvSpPr>
            <p:cNvPr id="449759" name="Rectangle 223"/>
            <p:cNvSpPr>
              <a:spLocks noChangeArrowheads="1"/>
            </p:cNvSpPr>
            <p:nvPr/>
          </p:nvSpPr>
          <p:spPr bwMode="auto">
            <a:xfrm>
              <a:off x="7021513" y="2638426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1#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  <p:sp>
          <p:nvSpPr>
            <p:cNvPr id="449763" name="Rectangle 227"/>
            <p:cNvSpPr>
              <a:spLocks noChangeArrowheads="1"/>
            </p:cNvSpPr>
            <p:nvPr/>
          </p:nvSpPr>
          <p:spPr bwMode="auto">
            <a:xfrm>
              <a:off x="7021513" y="2925763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SRAM 2#</a:t>
              </a:r>
              <a:endParaRPr lang="en-US" altLang="zh-CN" sz="2000" b="1" u="none" baseline="30000" dirty="0">
                <a:latin typeface="宋体" pitchFamily="2" charset="-122"/>
              </a:endParaRPr>
            </a:p>
          </p:txBody>
        </p:sp>
        <p:sp>
          <p:nvSpPr>
            <p:cNvPr id="449764" name="Rectangle 228"/>
            <p:cNvSpPr>
              <a:spLocks noChangeArrowheads="1"/>
            </p:cNvSpPr>
            <p:nvPr/>
          </p:nvSpPr>
          <p:spPr bwMode="auto">
            <a:xfrm>
              <a:off x="7021513" y="3211513"/>
              <a:ext cx="1871662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3#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</p:grpSp>
      <p:grpSp>
        <p:nvGrpSpPr>
          <p:cNvPr id="449767" name="Group 231"/>
          <p:cNvGrpSpPr>
            <a:grpSpLocks/>
          </p:cNvGrpSpPr>
          <p:nvPr/>
        </p:nvGrpSpPr>
        <p:grpSpPr bwMode="auto">
          <a:xfrm>
            <a:off x="827584" y="3788816"/>
            <a:ext cx="7921625" cy="2376488"/>
            <a:chOff x="430" y="2069"/>
            <a:chExt cx="4990" cy="1497"/>
          </a:xfrm>
        </p:grpSpPr>
        <p:sp>
          <p:nvSpPr>
            <p:cNvPr id="449768" name="Text Box 232"/>
            <p:cNvSpPr txBox="1">
              <a:spLocks noChangeArrowheads="1"/>
            </p:cNvSpPr>
            <p:nvPr/>
          </p:nvSpPr>
          <p:spPr bwMode="auto">
            <a:xfrm>
              <a:off x="703" y="2297"/>
              <a:ext cx="226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10</a:t>
              </a:r>
            </a:p>
          </p:txBody>
        </p:sp>
        <p:sp>
          <p:nvSpPr>
            <p:cNvPr id="449769" name="Text Box 233"/>
            <p:cNvSpPr txBox="1">
              <a:spLocks noChangeArrowheads="1"/>
            </p:cNvSpPr>
            <p:nvPr/>
          </p:nvSpPr>
          <p:spPr bwMode="auto">
            <a:xfrm>
              <a:off x="430" y="3131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0" name="Text Box 234"/>
            <p:cNvSpPr txBox="1">
              <a:spLocks noChangeArrowheads="1"/>
            </p:cNvSpPr>
            <p:nvPr/>
          </p:nvSpPr>
          <p:spPr bwMode="auto">
            <a:xfrm>
              <a:off x="430" y="2586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1" name="Text Box 235"/>
            <p:cNvSpPr txBox="1">
              <a:spLocks noChangeArrowheads="1"/>
            </p:cNvSpPr>
            <p:nvPr/>
          </p:nvSpPr>
          <p:spPr bwMode="auto">
            <a:xfrm>
              <a:off x="431" y="326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49772" name="Rectangle 236"/>
            <p:cNvSpPr>
              <a:spLocks noChangeArrowheads="1"/>
            </p:cNvSpPr>
            <p:nvPr/>
          </p:nvSpPr>
          <p:spPr bwMode="auto">
            <a:xfrm>
              <a:off x="1247" y="2069"/>
              <a:ext cx="4173" cy="149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73" name="Line 237"/>
            <p:cNvSpPr>
              <a:spLocks noChangeShapeType="1"/>
            </p:cNvSpPr>
            <p:nvPr/>
          </p:nvSpPr>
          <p:spPr bwMode="auto">
            <a:xfrm flipH="1" flipV="1">
              <a:off x="929" y="238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4" name="Line 238"/>
            <p:cNvSpPr>
              <a:spLocks noChangeShapeType="1"/>
            </p:cNvSpPr>
            <p:nvPr/>
          </p:nvSpPr>
          <p:spPr bwMode="auto">
            <a:xfrm flipH="1" flipV="1">
              <a:off x="929" y="2704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5" name="Line 239"/>
            <p:cNvSpPr>
              <a:spLocks noChangeShapeType="1"/>
            </p:cNvSpPr>
            <p:nvPr/>
          </p:nvSpPr>
          <p:spPr bwMode="auto">
            <a:xfrm flipH="1" flipV="1">
              <a:off x="1156" y="216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6" name="Line 240"/>
            <p:cNvSpPr>
              <a:spLocks noChangeShapeType="1"/>
            </p:cNvSpPr>
            <p:nvPr/>
          </p:nvSpPr>
          <p:spPr bwMode="auto">
            <a:xfrm flipH="1" flipV="1">
              <a:off x="1156" y="347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7" name="Line 241"/>
            <p:cNvSpPr>
              <a:spLocks noChangeShapeType="1"/>
            </p:cNvSpPr>
            <p:nvPr/>
          </p:nvSpPr>
          <p:spPr bwMode="auto">
            <a:xfrm flipH="1" flipV="1">
              <a:off x="929" y="324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8" name="Line 242"/>
            <p:cNvSpPr>
              <a:spLocks noChangeShapeType="1"/>
            </p:cNvSpPr>
            <p:nvPr/>
          </p:nvSpPr>
          <p:spPr bwMode="auto">
            <a:xfrm flipH="1" flipV="1">
              <a:off x="929" y="333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779" name="Group 243"/>
            <p:cNvGrpSpPr>
              <a:grpSpLocks/>
            </p:cNvGrpSpPr>
            <p:nvPr/>
          </p:nvGrpSpPr>
          <p:grpSpPr bwMode="auto">
            <a:xfrm>
              <a:off x="974" y="3412"/>
              <a:ext cx="181" cy="136"/>
              <a:chOff x="657" y="1389"/>
              <a:chExt cx="181" cy="136"/>
            </a:xfrm>
          </p:grpSpPr>
          <p:sp>
            <p:nvSpPr>
              <p:cNvPr id="449780" name="Text Box 244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781" name="Line 245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2" name="Text Box 246"/>
            <p:cNvSpPr txBox="1">
              <a:spLocks noChangeArrowheads="1"/>
            </p:cNvSpPr>
            <p:nvPr/>
          </p:nvSpPr>
          <p:spPr bwMode="auto">
            <a:xfrm>
              <a:off x="2381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ROM(1#)</a:t>
              </a:r>
            </a:p>
          </p:txBody>
        </p:sp>
        <p:grpSp>
          <p:nvGrpSpPr>
            <p:cNvPr id="449783" name="Group 247"/>
            <p:cNvGrpSpPr>
              <a:grpSpLocks/>
            </p:cNvGrpSpPr>
            <p:nvPr/>
          </p:nvGrpSpPr>
          <p:grpSpPr bwMode="auto">
            <a:xfrm>
              <a:off x="975" y="2088"/>
              <a:ext cx="181" cy="136"/>
              <a:chOff x="657" y="1389"/>
              <a:chExt cx="181" cy="136"/>
            </a:xfrm>
          </p:grpSpPr>
          <p:sp>
            <p:nvSpPr>
              <p:cNvPr id="449784" name="Text Box 248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9785" name="Line 249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6" name="Text Box 250"/>
            <p:cNvSpPr txBox="1">
              <a:spLocks noChangeArrowheads="1"/>
            </p:cNvSpPr>
            <p:nvPr/>
          </p:nvSpPr>
          <p:spPr bwMode="auto">
            <a:xfrm>
              <a:off x="3152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49787" name="Text Box 251"/>
            <p:cNvSpPr txBox="1">
              <a:spLocks noChangeArrowheads="1"/>
            </p:cNvSpPr>
            <p:nvPr/>
          </p:nvSpPr>
          <p:spPr bwMode="auto">
            <a:xfrm>
              <a:off x="392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49788" name="Text Box 252"/>
            <p:cNvSpPr txBox="1">
              <a:spLocks noChangeArrowheads="1"/>
            </p:cNvSpPr>
            <p:nvPr/>
          </p:nvSpPr>
          <p:spPr bwMode="auto">
            <a:xfrm>
              <a:off x="469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  <p:sp>
          <p:nvSpPr>
            <p:cNvPr id="449789" name="Text Box 253"/>
            <p:cNvSpPr txBox="1">
              <a:spLocks noChangeArrowheads="1"/>
            </p:cNvSpPr>
            <p:nvPr/>
          </p:nvSpPr>
          <p:spPr bwMode="auto">
            <a:xfrm>
              <a:off x="1610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ROM(0#)</a:t>
              </a:r>
            </a:p>
          </p:txBody>
        </p:sp>
        <p:sp>
          <p:nvSpPr>
            <p:cNvPr id="449790" name="Line 254"/>
            <p:cNvSpPr>
              <a:spLocks noChangeShapeType="1"/>
            </p:cNvSpPr>
            <p:nvPr/>
          </p:nvSpPr>
          <p:spPr bwMode="auto">
            <a:xfrm flipH="1" flipV="1">
              <a:off x="929" y="2568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847" name="AutoShape 3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24572" y="4796869"/>
            <a:ext cx="6337300" cy="1223974"/>
            <a:chOff x="2124572" y="4796869"/>
            <a:chExt cx="6337300" cy="1223974"/>
          </a:xfrm>
        </p:grpSpPr>
        <p:sp>
          <p:nvSpPr>
            <p:cNvPr id="449792" name="Line 256"/>
            <p:cNvSpPr>
              <a:spLocks noChangeShapeType="1"/>
            </p:cNvSpPr>
            <p:nvPr/>
          </p:nvSpPr>
          <p:spPr bwMode="auto">
            <a:xfrm flipH="1" flipV="1">
              <a:off x="2124572" y="5662054"/>
              <a:ext cx="576103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3" name="Line 257"/>
            <p:cNvSpPr>
              <a:spLocks noChangeShapeType="1"/>
            </p:cNvSpPr>
            <p:nvPr/>
          </p:nvSpPr>
          <p:spPr bwMode="auto">
            <a:xfrm flipH="1" flipV="1">
              <a:off x="306119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4" name="Line 258"/>
            <p:cNvSpPr>
              <a:spLocks noChangeShapeType="1"/>
            </p:cNvSpPr>
            <p:nvPr/>
          </p:nvSpPr>
          <p:spPr bwMode="auto">
            <a:xfrm flipH="1" flipV="1">
              <a:off x="5725022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5" name="Line 259"/>
            <p:cNvSpPr>
              <a:spLocks noChangeShapeType="1"/>
            </p:cNvSpPr>
            <p:nvPr/>
          </p:nvSpPr>
          <p:spPr bwMode="auto">
            <a:xfrm flipH="1" flipV="1">
              <a:off x="7885610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6" name="Line 260"/>
            <p:cNvSpPr>
              <a:spLocks noChangeShapeType="1"/>
            </p:cNvSpPr>
            <p:nvPr/>
          </p:nvSpPr>
          <p:spPr bwMode="auto">
            <a:xfrm flipH="1" flipV="1">
              <a:off x="8172947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7" name="Line 261"/>
            <p:cNvSpPr>
              <a:spLocks noChangeShapeType="1"/>
            </p:cNvSpPr>
            <p:nvPr/>
          </p:nvSpPr>
          <p:spPr bwMode="auto">
            <a:xfrm flipH="1" flipV="1">
              <a:off x="2124572" y="5804929"/>
              <a:ext cx="60483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8" name="Line 262"/>
            <p:cNvSpPr>
              <a:spLocks noChangeShapeType="1"/>
            </p:cNvSpPr>
            <p:nvPr/>
          </p:nvSpPr>
          <p:spPr bwMode="auto">
            <a:xfrm flipH="1" flipV="1">
              <a:off x="5437685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9" name="Line 263"/>
            <p:cNvSpPr>
              <a:spLocks noChangeShapeType="1"/>
            </p:cNvSpPr>
            <p:nvPr/>
          </p:nvSpPr>
          <p:spPr bwMode="auto">
            <a:xfrm flipH="1" flipV="1">
              <a:off x="4285160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0" name="Line 264"/>
            <p:cNvSpPr>
              <a:spLocks noChangeShapeType="1"/>
            </p:cNvSpPr>
            <p:nvPr/>
          </p:nvSpPr>
          <p:spPr bwMode="auto">
            <a:xfrm flipH="1" flipV="1">
              <a:off x="6948985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1" name="Line 265"/>
            <p:cNvSpPr>
              <a:spLocks noChangeShapeType="1"/>
            </p:cNvSpPr>
            <p:nvPr/>
          </p:nvSpPr>
          <p:spPr bwMode="auto">
            <a:xfrm flipH="1" flipV="1">
              <a:off x="666164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3" name="Line 267"/>
            <p:cNvSpPr>
              <a:spLocks noChangeShapeType="1"/>
            </p:cNvSpPr>
            <p:nvPr/>
          </p:nvSpPr>
          <p:spPr bwMode="auto">
            <a:xfrm flipH="1" flipV="1">
              <a:off x="2124572" y="4796869"/>
              <a:ext cx="59055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4" name="Line 268"/>
            <p:cNvSpPr>
              <a:spLocks noChangeShapeType="1"/>
            </p:cNvSpPr>
            <p:nvPr/>
          </p:nvSpPr>
          <p:spPr bwMode="auto">
            <a:xfrm flipH="1" flipV="1">
              <a:off x="3277097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5" name="Line 269"/>
            <p:cNvSpPr>
              <a:spLocks noChangeShapeType="1"/>
            </p:cNvSpPr>
            <p:nvPr/>
          </p:nvSpPr>
          <p:spPr bwMode="auto">
            <a:xfrm flipH="1" flipV="1">
              <a:off x="45010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6" name="Line 270"/>
            <p:cNvSpPr>
              <a:spLocks noChangeShapeType="1"/>
            </p:cNvSpPr>
            <p:nvPr/>
          </p:nvSpPr>
          <p:spPr bwMode="auto">
            <a:xfrm flipH="1" flipV="1">
              <a:off x="55805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7" name="Line 271"/>
            <p:cNvSpPr>
              <a:spLocks noChangeShapeType="1"/>
            </p:cNvSpPr>
            <p:nvPr/>
          </p:nvSpPr>
          <p:spPr bwMode="auto">
            <a:xfrm flipH="1" flipV="1">
              <a:off x="8030072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7" name="Line 281"/>
            <p:cNvSpPr>
              <a:spLocks noChangeShapeType="1"/>
            </p:cNvSpPr>
            <p:nvPr/>
          </p:nvSpPr>
          <p:spPr bwMode="auto">
            <a:xfrm flipH="1" flipV="1">
              <a:off x="6804248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73"/>
            <p:cNvSpPr>
              <a:spLocks noChangeShapeType="1"/>
            </p:cNvSpPr>
            <p:nvPr/>
          </p:nvSpPr>
          <p:spPr bwMode="auto">
            <a:xfrm flipH="1" flipV="1">
              <a:off x="2124572" y="6020843"/>
              <a:ext cx="63373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75"/>
            <p:cNvSpPr>
              <a:spLocks noChangeShapeType="1"/>
            </p:cNvSpPr>
            <p:nvPr/>
          </p:nvSpPr>
          <p:spPr bwMode="auto">
            <a:xfrm flipH="1" flipV="1">
              <a:off x="601236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76"/>
            <p:cNvSpPr>
              <a:spLocks noChangeShapeType="1"/>
            </p:cNvSpPr>
            <p:nvPr/>
          </p:nvSpPr>
          <p:spPr bwMode="auto">
            <a:xfrm flipH="1" flipV="1">
              <a:off x="723791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7"/>
            <p:cNvSpPr>
              <a:spLocks noChangeShapeType="1"/>
            </p:cNvSpPr>
            <p:nvPr/>
          </p:nvSpPr>
          <p:spPr bwMode="auto">
            <a:xfrm flipH="1" flipV="1">
              <a:off x="8461872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24572" y="3933281"/>
            <a:ext cx="6337300" cy="1008063"/>
            <a:chOff x="2124572" y="3933281"/>
            <a:chExt cx="6337300" cy="1008063"/>
          </a:xfrm>
        </p:grpSpPr>
        <p:sp>
          <p:nvSpPr>
            <p:cNvPr id="449814" name="Line 278"/>
            <p:cNvSpPr>
              <a:spLocks noChangeShapeType="1"/>
            </p:cNvSpPr>
            <p:nvPr/>
          </p:nvSpPr>
          <p:spPr bwMode="auto">
            <a:xfrm flipH="1" flipV="1">
              <a:off x="3492997" y="4220619"/>
              <a:ext cx="12954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5" name="Line 279"/>
            <p:cNvSpPr>
              <a:spLocks noChangeShapeType="1"/>
            </p:cNvSpPr>
            <p:nvPr/>
          </p:nvSpPr>
          <p:spPr bwMode="auto">
            <a:xfrm flipH="1" flipV="1">
              <a:off x="4788397" y="4220619"/>
              <a:ext cx="0" cy="7207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8" name="Line 282"/>
            <p:cNvSpPr>
              <a:spLocks noChangeShapeType="1"/>
            </p:cNvSpPr>
            <p:nvPr/>
          </p:nvSpPr>
          <p:spPr bwMode="auto">
            <a:xfrm flipH="1" flipV="1">
              <a:off x="6012360" y="4365081"/>
              <a:ext cx="0" cy="5762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9" name="Line 283"/>
            <p:cNvSpPr>
              <a:spLocks noChangeShapeType="1"/>
            </p:cNvSpPr>
            <p:nvPr/>
          </p:nvSpPr>
          <p:spPr bwMode="auto">
            <a:xfrm flipH="1" flipV="1">
              <a:off x="7237910" y="4509544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0" name="Line 284"/>
            <p:cNvSpPr>
              <a:spLocks noChangeShapeType="1"/>
            </p:cNvSpPr>
            <p:nvPr/>
          </p:nvSpPr>
          <p:spPr bwMode="auto">
            <a:xfrm flipH="1" flipV="1">
              <a:off x="8461872" y="4654006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1" name="Text Box 285"/>
            <p:cNvSpPr txBox="1">
              <a:spLocks noChangeArrowheads="1"/>
            </p:cNvSpPr>
            <p:nvPr/>
          </p:nvSpPr>
          <p:spPr bwMode="auto">
            <a:xfrm>
              <a:off x="2484935" y="4149181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2:4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49822" name="Oval 286"/>
            <p:cNvSpPr>
              <a:spLocks noChangeArrowheads="1"/>
            </p:cNvSpPr>
            <p:nvPr/>
          </p:nvSpPr>
          <p:spPr bwMode="auto">
            <a:xfrm>
              <a:off x="3277097" y="4179344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23" name="Line 287"/>
            <p:cNvSpPr>
              <a:spLocks noChangeShapeType="1"/>
            </p:cNvSpPr>
            <p:nvPr/>
          </p:nvSpPr>
          <p:spPr bwMode="auto">
            <a:xfrm>
              <a:off x="2269035" y="4293644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4" name="Line 288"/>
            <p:cNvSpPr>
              <a:spLocks noChangeShapeType="1"/>
            </p:cNvSpPr>
            <p:nvPr/>
          </p:nvSpPr>
          <p:spPr bwMode="auto">
            <a:xfrm>
              <a:off x="2269035" y="4580981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5" name="Line 289"/>
            <p:cNvSpPr>
              <a:spLocks noChangeShapeType="1"/>
            </p:cNvSpPr>
            <p:nvPr/>
          </p:nvSpPr>
          <p:spPr bwMode="auto">
            <a:xfrm>
              <a:off x="2845297" y="393328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6" name="Line 290"/>
            <p:cNvSpPr>
              <a:spLocks noChangeShapeType="1"/>
            </p:cNvSpPr>
            <p:nvPr/>
          </p:nvSpPr>
          <p:spPr bwMode="auto">
            <a:xfrm>
              <a:off x="3348535" y="4220619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7" name="Line 291"/>
            <p:cNvSpPr>
              <a:spLocks noChangeShapeType="1"/>
            </p:cNvSpPr>
            <p:nvPr/>
          </p:nvSpPr>
          <p:spPr bwMode="auto">
            <a:xfrm>
              <a:off x="3348535" y="4365081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8" name="Line 292"/>
            <p:cNvSpPr>
              <a:spLocks noChangeShapeType="1"/>
            </p:cNvSpPr>
            <p:nvPr/>
          </p:nvSpPr>
          <p:spPr bwMode="auto">
            <a:xfrm>
              <a:off x="3348535" y="450954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9" name="Line 293"/>
            <p:cNvSpPr>
              <a:spLocks noChangeShapeType="1"/>
            </p:cNvSpPr>
            <p:nvPr/>
          </p:nvSpPr>
          <p:spPr bwMode="auto">
            <a:xfrm>
              <a:off x="3348535" y="4654006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30" name="Oval 294"/>
            <p:cNvSpPr>
              <a:spLocks noChangeArrowheads="1"/>
            </p:cNvSpPr>
            <p:nvPr/>
          </p:nvSpPr>
          <p:spPr bwMode="auto">
            <a:xfrm>
              <a:off x="3277097" y="4328569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1" name="Oval 295"/>
            <p:cNvSpPr>
              <a:spLocks noChangeArrowheads="1"/>
            </p:cNvSpPr>
            <p:nvPr/>
          </p:nvSpPr>
          <p:spPr bwMode="auto">
            <a:xfrm>
              <a:off x="3277097" y="4466681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2" name="Oval 296"/>
            <p:cNvSpPr>
              <a:spLocks noChangeArrowheads="1"/>
            </p:cNvSpPr>
            <p:nvPr/>
          </p:nvSpPr>
          <p:spPr bwMode="auto">
            <a:xfrm>
              <a:off x="3277097" y="4615906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833" name="Group 297"/>
            <p:cNvGrpSpPr>
              <a:grpSpLocks/>
            </p:cNvGrpSpPr>
            <p:nvPr/>
          </p:nvGrpSpPr>
          <p:grpSpPr bwMode="auto">
            <a:xfrm>
              <a:off x="3277097" y="3933281"/>
              <a:ext cx="287338" cy="287338"/>
              <a:chOff x="2336" y="1842"/>
              <a:chExt cx="181" cy="181"/>
            </a:xfrm>
          </p:grpSpPr>
          <p:sp>
            <p:nvSpPr>
              <p:cNvPr id="449834" name="Text Box 298"/>
              <p:cNvSpPr txBox="1">
                <a:spLocks noChangeArrowheads="1"/>
              </p:cNvSpPr>
              <p:nvPr/>
            </p:nvSpPr>
            <p:spPr bwMode="auto">
              <a:xfrm>
                <a:off x="2336" y="1842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  <a:endParaRPr lang="en-US" altLang="zh-CN" sz="1800" b="1" u="none">
                  <a:latin typeface="宋体" pitchFamily="2" charset="-122"/>
                </a:endParaRPr>
              </a:p>
            </p:txBody>
          </p:sp>
          <p:sp>
            <p:nvSpPr>
              <p:cNvPr id="449835" name="Line 299"/>
              <p:cNvSpPr>
                <a:spLocks noChangeShapeType="1"/>
              </p:cNvSpPr>
              <p:nvPr/>
            </p:nvSpPr>
            <p:spPr bwMode="auto">
              <a:xfrm>
                <a:off x="2363" y="1860"/>
                <a:ext cx="9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36" name="Text Box 300"/>
            <p:cNvSpPr txBox="1">
              <a:spLocks noChangeArrowheads="1"/>
            </p:cNvSpPr>
            <p:nvPr/>
          </p:nvSpPr>
          <p:spPr bwMode="auto">
            <a:xfrm>
              <a:off x="2269035" y="4077744"/>
              <a:ext cx="21590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B</a:t>
              </a:r>
              <a:endParaRPr lang="en-US" altLang="zh-CN" sz="1600" b="1" u="none" baseline="-18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1600" b="1" u="none">
                  <a:latin typeface="宋体" pitchFamily="2" charset="-122"/>
                </a:rPr>
                <a:t>A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449837" name="Line 301"/>
            <p:cNvSpPr>
              <a:spLocks noChangeShapeType="1"/>
            </p:cNvSpPr>
            <p:nvPr/>
          </p:nvSpPr>
          <p:spPr bwMode="auto">
            <a:xfrm>
              <a:off x="2124572" y="3933281"/>
              <a:ext cx="720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838" name="Group 302"/>
            <p:cNvGrpSpPr>
              <a:grpSpLocks/>
            </p:cNvGrpSpPr>
            <p:nvPr/>
          </p:nvGrpSpPr>
          <p:grpSpPr bwMode="auto">
            <a:xfrm>
              <a:off x="2845297" y="3933281"/>
              <a:ext cx="287338" cy="215900"/>
              <a:chOff x="657" y="1389"/>
              <a:chExt cx="181" cy="136"/>
            </a:xfrm>
          </p:grpSpPr>
          <p:sp>
            <p:nvSpPr>
              <p:cNvPr id="449839" name="Text Box 303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49840" name="Line 304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41" name="Line 305"/>
            <p:cNvSpPr>
              <a:spLocks noChangeShapeType="1"/>
            </p:cNvSpPr>
            <p:nvPr/>
          </p:nvSpPr>
          <p:spPr bwMode="auto">
            <a:xfrm flipH="1" flipV="1">
              <a:off x="2124572" y="42936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2" name="Line 306"/>
            <p:cNvSpPr>
              <a:spLocks noChangeShapeType="1"/>
            </p:cNvSpPr>
            <p:nvPr/>
          </p:nvSpPr>
          <p:spPr bwMode="auto">
            <a:xfrm flipH="1" flipV="1">
              <a:off x="2124572" y="458098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3" name="Line 307"/>
            <p:cNvSpPr>
              <a:spLocks noChangeShapeType="1"/>
            </p:cNvSpPr>
            <p:nvPr/>
          </p:nvSpPr>
          <p:spPr bwMode="auto">
            <a:xfrm flipH="1" flipV="1">
              <a:off x="3492997" y="4365081"/>
              <a:ext cx="2519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4" name="Line 308"/>
            <p:cNvSpPr>
              <a:spLocks noChangeShapeType="1"/>
            </p:cNvSpPr>
            <p:nvPr/>
          </p:nvSpPr>
          <p:spPr bwMode="auto">
            <a:xfrm flipH="1" flipV="1">
              <a:off x="3492997" y="4509544"/>
              <a:ext cx="37449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5" name="Line 309"/>
            <p:cNvSpPr>
              <a:spLocks noChangeShapeType="1"/>
            </p:cNvSpPr>
            <p:nvPr/>
          </p:nvSpPr>
          <p:spPr bwMode="auto">
            <a:xfrm flipH="1" flipV="1">
              <a:off x="3492997" y="4654006"/>
              <a:ext cx="4968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rot="10800000" flipV="1">
              <a:off x="3564435" y="4873615"/>
              <a:ext cx="1223962" cy="67715"/>
            </a:xfrm>
            <a:prstGeom prst="bentConnector3">
              <a:avLst>
                <a:gd name="adj1" fmla="val 100151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44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4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749" grpId="0" autoUpdateAnimBg="0"/>
      <p:bldP spid="449750" grpId="0"/>
      <p:bldP spid="449751" grpId="0"/>
      <p:bldP spid="4497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25"/>
          <p:cNvSpPr txBox="1">
            <a:spLocks noChangeArrowheads="1"/>
          </p:cNvSpPr>
          <p:nvPr/>
        </p:nvSpPr>
        <p:spPr bwMode="auto">
          <a:xfrm>
            <a:off x="179512" y="2553434"/>
            <a:ext cx="885698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*地址引脚：</a:t>
            </a:r>
            <a:r>
              <a:rPr lang="zh-CN" altLang="en-US" b="1" u="none" dirty="0" smtClean="0">
                <a:latin typeface="宋体" pitchFamily="2" charset="-122"/>
              </a:rPr>
              <a:t>位数</a:t>
            </a:r>
            <a:r>
              <a:rPr lang="en-US" altLang="zh-CN" b="1" i="1" u="none" dirty="0" smtClean="0">
                <a:latin typeface="+mn-lt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zh-CN" altLang="en-US" b="1" u="none" spc="-100" dirty="0" smtClean="0">
                <a:latin typeface="宋体" pitchFamily="2" charset="-122"/>
              </a:rPr>
              <a:t>可</a:t>
            </a:r>
            <a:r>
              <a:rPr lang="zh-CN" altLang="en-US" b="1" u="none" spc="-100" dirty="0">
                <a:latin typeface="宋体" pitchFamily="2" charset="-122"/>
              </a:rPr>
              <a:t>寻址</a:t>
            </a:r>
            <a:r>
              <a:rPr lang="zh-CN" altLang="en-US" b="1" u="none" spc="-100" dirty="0" smtClean="0">
                <a:latin typeface="宋体" pitchFamily="2" charset="-122"/>
              </a:rPr>
              <a:t>空间</a:t>
            </a:r>
            <a:r>
              <a:rPr lang="zh-CN" altLang="en-US" b="1" u="none" spc="-100" dirty="0" smtClean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zh-CN" altLang="en-US" b="1" u="none" spc="-100" dirty="0" smtClean="0">
                <a:latin typeface="宋体" pitchFamily="2" charset="-122"/>
              </a:rPr>
              <a:t>主存地址位数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与配置容量无关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*数据引脚：</a:t>
            </a:r>
            <a:r>
              <a:rPr lang="zh-CN" altLang="en-US" b="1" u="none" dirty="0" smtClean="0">
                <a:latin typeface="宋体" pitchFamily="2" charset="-122"/>
              </a:rPr>
              <a:t>位数</a:t>
            </a:r>
            <a:r>
              <a:rPr lang="en-US" altLang="zh-CN" b="1" i="1" u="none" dirty="0"/>
              <a:t>w</a:t>
            </a:r>
            <a:r>
              <a:rPr lang="zh-CN" altLang="en-US" b="1" u="none" dirty="0">
                <a:latin typeface="宋体" pitchFamily="2" charset="-122"/>
              </a:rPr>
              <a:t>＝主存单元</a:t>
            </a:r>
            <a:r>
              <a:rPr lang="zh-CN" altLang="en-US" b="1" u="none" dirty="0" smtClean="0">
                <a:latin typeface="宋体" pitchFamily="2" charset="-122"/>
              </a:rPr>
              <a:t>长度，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可增加</a:t>
            </a:r>
            <a:r>
              <a:rPr lang="en-US" altLang="zh-CN" b="1" i="1" u="none" dirty="0" smtClean="0"/>
              <a:t>w</a:t>
            </a:r>
            <a:r>
              <a:rPr lang="zh-CN" altLang="en-US" b="1" u="none" dirty="0" smtClean="0"/>
              <a:t>来提高性能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*控制引脚：</a:t>
            </a:r>
            <a:r>
              <a:rPr lang="zh-CN" altLang="en-US" b="1" u="none" dirty="0" smtClean="0">
                <a:latin typeface="宋体" pitchFamily="2" charset="-122"/>
              </a:rPr>
              <a:t>可表示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所有的</a:t>
            </a:r>
            <a:r>
              <a:rPr lang="zh-CN" altLang="en-US" b="1" u="none" dirty="0" smtClean="0">
                <a:latin typeface="宋体" pitchFamily="2" charset="-122"/>
              </a:rPr>
              <a:t>操作类型、响应状态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操作类型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响应状态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7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644C-72AC-43E7-9615-851824A27D0F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25180" name="Text Box 5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三、主存储器与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的连接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5181" name="Text Box 573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的存储器接口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25296" name="AutoShape 68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98921" y="1473314"/>
            <a:ext cx="7949543" cy="1098788"/>
            <a:chOff x="448120" y="2420888"/>
            <a:chExt cx="7949543" cy="1098788"/>
          </a:xfrm>
        </p:grpSpPr>
        <p:grpSp>
          <p:nvGrpSpPr>
            <p:cNvPr id="4" name="组合 3"/>
            <p:cNvGrpSpPr/>
            <p:nvPr/>
          </p:nvGrpSpPr>
          <p:grpSpPr>
            <a:xfrm>
              <a:off x="448120" y="2420888"/>
              <a:ext cx="3763840" cy="1082105"/>
              <a:chOff x="448120" y="2420888"/>
              <a:chExt cx="3763840" cy="1082105"/>
            </a:xfrm>
          </p:grpSpPr>
          <p:sp>
            <p:nvSpPr>
              <p:cNvPr id="325259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0" name="Line 652"/>
              <p:cNvSpPr>
                <a:spLocks noChangeShapeType="1"/>
              </p:cNvSpPr>
              <p:nvPr/>
            </p:nvSpPr>
            <p:spPr bwMode="auto">
              <a:xfrm>
                <a:off x="3707904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1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2" name="Line 654"/>
              <p:cNvSpPr>
                <a:spLocks noChangeShapeType="1"/>
              </p:cNvSpPr>
              <p:nvPr/>
            </p:nvSpPr>
            <p:spPr bwMode="auto">
              <a:xfrm>
                <a:off x="205172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3" name="Line 655"/>
              <p:cNvSpPr>
                <a:spLocks noChangeShapeType="1"/>
              </p:cNvSpPr>
              <p:nvPr/>
            </p:nvSpPr>
            <p:spPr bwMode="auto">
              <a:xfrm>
                <a:off x="241176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4" name="Line 656"/>
              <p:cNvSpPr>
                <a:spLocks noChangeShapeType="1"/>
              </p:cNvSpPr>
              <p:nvPr/>
            </p:nvSpPr>
            <p:spPr bwMode="auto">
              <a:xfrm flipV="1">
                <a:off x="2915816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Text Box 638"/>
              <p:cNvSpPr txBox="1">
                <a:spLocks noChangeArrowheads="1"/>
              </p:cNvSpPr>
              <p:nvPr/>
            </p:nvSpPr>
            <p:spPr bwMode="auto">
              <a:xfrm>
                <a:off x="448120" y="2420888"/>
                <a:ext cx="3763840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 smtClean="0">
                    <a:latin typeface="宋体" pitchFamily="2" charset="-122"/>
                  </a:rPr>
                  <a:t>CPU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如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Intel 8088)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n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M RD WR READY 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w-1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325251" name="Line 643"/>
              <p:cNvSpPr>
                <a:spLocks noChangeShapeType="1"/>
              </p:cNvSpPr>
              <p:nvPr/>
            </p:nvSpPr>
            <p:spPr bwMode="auto">
              <a:xfrm>
                <a:off x="2273187" y="2929805"/>
                <a:ext cx="23812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4" name="Line 646"/>
              <p:cNvSpPr>
                <a:spLocks noChangeShapeType="1"/>
              </p:cNvSpPr>
              <p:nvPr/>
            </p:nvSpPr>
            <p:spPr bwMode="auto">
              <a:xfrm>
                <a:off x="1947178" y="2929805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7" name="Line 649"/>
              <p:cNvSpPr>
                <a:spLocks noChangeShapeType="1"/>
              </p:cNvSpPr>
              <p:nvPr/>
            </p:nvSpPr>
            <p:spPr bwMode="auto">
              <a:xfrm flipV="1">
                <a:off x="1697123" y="2926630"/>
                <a:ext cx="1222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4482092" y="2437571"/>
              <a:ext cx="3915571" cy="1082105"/>
              <a:chOff x="448119" y="2420888"/>
              <a:chExt cx="3915571" cy="1082105"/>
            </a:xfrm>
          </p:grpSpPr>
          <p:sp>
            <p:nvSpPr>
              <p:cNvPr id="86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52"/>
              <p:cNvSpPr>
                <a:spLocks noChangeShapeType="1"/>
              </p:cNvSpPr>
              <p:nvPr/>
            </p:nvSpPr>
            <p:spPr bwMode="auto">
              <a:xfrm>
                <a:off x="3923928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54"/>
              <p:cNvSpPr>
                <a:spLocks noChangeShapeType="1"/>
              </p:cNvSpPr>
              <p:nvPr/>
            </p:nvSpPr>
            <p:spPr bwMode="auto">
              <a:xfrm>
                <a:off x="2073492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55"/>
              <p:cNvSpPr>
                <a:spLocks noChangeShapeType="1"/>
              </p:cNvSpPr>
              <p:nvPr/>
            </p:nvSpPr>
            <p:spPr bwMode="auto">
              <a:xfrm>
                <a:off x="2523118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56"/>
              <p:cNvSpPr>
                <a:spLocks noChangeShapeType="1"/>
              </p:cNvSpPr>
              <p:nvPr/>
            </p:nvSpPr>
            <p:spPr bwMode="auto">
              <a:xfrm flipV="1">
                <a:off x="3059832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Text Box 638"/>
              <p:cNvSpPr txBox="1">
                <a:spLocks noChangeArrowheads="1"/>
              </p:cNvSpPr>
              <p:nvPr/>
            </p:nvSpPr>
            <p:spPr bwMode="auto">
              <a:xfrm>
                <a:off x="448119" y="2420888"/>
                <a:ext cx="3915571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 smtClean="0">
                    <a:latin typeface="宋体" pitchFamily="2" charset="-122"/>
                  </a:rPr>
                  <a:t>CPU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如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Intel 80386)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n-1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M W</a:t>
                </a:r>
                <a:r>
                  <a:rPr lang="en-US" altLang="zh-CN" sz="1800" b="1" u="none" dirty="0" smtClean="0">
                    <a:latin typeface="+mn-lt"/>
                  </a:rPr>
                  <a:t>/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R ADS READY 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w-1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93" name="Line 643"/>
              <p:cNvSpPr>
                <a:spLocks noChangeShapeType="1"/>
              </p:cNvSpPr>
              <p:nvPr/>
            </p:nvSpPr>
            <p:spPr bwMode="auto">
              <a:xfrm>
                <a:off x="2366604" y="2929805"/>
                <a:ext cx="3169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646"/>
              <p:cNvSpPr>
                <a:spLocks noChangeShapeType="1"/>
              </p:cNvSpPr>
              <p:nvPr/>
            </p:nvSpPr>
            <p:spPr bwMode="auto">
              <a:xfrm>
                <a:off x="2123429" y="2929805"/>
                <a:ext cx="1007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649"/>
              <p:cNvSpPr>
                <a:spLocks noChangeShapeType="1"/>
              </p:cNvSpPr>
              <p:nvPr/>
            </p:nvSpPr>
            <p:spPr bwMode="auto">
              <a:xfrm flipV="1">
                <a:off x="1388106" y="2926630"/>
                <a:ext cx="1968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2555776" y="3921586"/>
            <a:ext cx="62788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操作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读</a:t>
            </a:r>
            <a:r>
              <a:rPr lang="en-US" altLang="zh-CN" sz="2000" b="1" u="none" dirty="0" smtClean="0">
                <a:latin typeface="宋体" pitchFamily="2" charset="-122"/>
              </a:rPr>
              <a:t>/</a:t>
            </a:r>
            <a:r>
              <a:rPr lang="zh-CN" altLang="en-US" sz="2000" b="1" u="none" dirty="0" smtClean="0">
                <a:latin typeface="宋体" pitchFamily="2" charset="-122"/>
              </a:rPr>
              <a:t>写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IO</a:t>
            </a:r>
            <a:r>
              <a:rPr lang="zh-CN" altLang="en-US" b="1" u="none" dirty="0" smtClean="0">
                <a:latin typeface="宋体" pitchFamily="2" charset="-122"/>
              </a:rPr>
              <a:t>操作</a:t>
            </a:r>
            <a:r>
              <a:rPr lang="en-US" altLang="zh-CN" sz="2000" b="1" u="none" dirty="0" smtClean="0">
                <a:latin typeface="宋体" pitchFamily="2" charset="-122"/>
              </a:rPr>
              <a:t>(I/O)</a:t>
            </a:r>
            <a:r>
              <a:rPr lang="zh-CN" altLang="en-US" b="1" u="none" dirty="0" smtClean="0">
                <a:latin typeface="宋体" pitchFamily="2" charset="-122"/>
              </a:rPr>
              <a:t>，无操作  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(3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就绪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等待                          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9512" y="4869160"/>
            <a:ext cx="8785225" cy="1400383"/>
            <a:chOff x="179512" y="4869160"/>
            <a:chExt cx="8785225" cy="1400383"/>
          </a:xfrm>
        </p:grpSpPr>
        <p:sp>
          <p:nvSpPr>
            <p:cNvPr id="98" name="Text Box 625"/>
            <p:cNvSpPr txBox="1">
              <a:spLocks noChangeArrowheads="1"/>
            </p:cNvSpPr>
            <p:nvPr/>
          </p:nvSpPr>
          <p:spPr bwMode="auto">
            <a:xfrm>
              <a:off x="179512" y="4869160"/>
              <a:ext cx="8785225" cy="1400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思考：</a:t>
              </a:r>
              <a:r>
                <a:rPr lang="en-US" altLang="zh-CN" b="1" u="none" dirty="0" smtClean="0">
                  <a:latin typeface="宋体" pitchFamily="2" charset="-122"/>
                </a:rPr>
                <a:t>Intel 8088 CPU</a:t>
              </a:r>
              <a:r>
                <a:rPr lang="zh-CN" altLang="en-US" b="1" u="none" dirty="0" smtClean="0">
                  <a:latin typeface="宋体" pitchFamily="2" charset="-122"/>
                </a:rPr>
                <a:t>如何表示各种操作类型？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       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(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信号功能：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RD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有效表示读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/I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，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WR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有效表示写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/O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，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IO/</a:t>
              </a:r>
              <a:r>
                <a:rPr lang="en-US" altLang="zh-CN" sz="2000" b="1" u="none" spc="-100" baseline="-25000" dirty="0" smtClean="0">
                  <a:latin typeface="+mn-lt"/>
                </a:rPr>
                <a:t> 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M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高表示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I/O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操作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答：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无操作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          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MEM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 </a:t>
              </a: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2642741" y="5447946"/>
              <a:ext cx="223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4552124" y="5447946"/>
              <a:ext cx="223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856380" y="5447946"/>
              <a:ext cx="1116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AutoShape 7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012160" y="5733256"/>
            <a:ext cx="2808311" cy="553998"/>
            <a:chOff x="2843808" y="5899338"/>
            <a:chExt cx="2808311" cy="553998"/>
          </a:xfrm>
        </p:grpSpPr>
        <p:sp>
          <p:nvSpPr>
            <p:cNvPr id="35" name="Text Box 625"/>
            <p:cNvSpPr txBox="1">
              <a:spLocks noChangeArrowheads="1"/>
            </p:cNvSpPr>
            <p:nvPr/>
          </p:nvSpPr>
          <p:spPr bwMode="auto">
            <a:xfrm>
              <a:off x="2843808" y="5899338"/>
              <a:ext cx="280831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(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>
                  <a:sym typeface="Symbol"/>
                </a:rPr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WR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)</a:t>
              </a:r>
              <a:r>
                <a:rPr lang="en-US" altLang="zh-CN" b="1" u="none" dirty="0" smtClean="0">
                  <a:latin typeface="+mn-lt"/>
                  <a:sym typeface="Symbol"/>
                </a:rPr>
                <a:t>·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IO</a:t>
              </a:r>
              <a:r>
                <a:rPr lang="en-US" altLang="zh-CN" sz="2000" b="1" u="none" dirty="0" smtClean="0">
                  <a:latin typeface="宋体" pitchFamily="2" charset="-122"/>
                  <a:sym typeface="Symbol"/>
                </a:rPr>
                <a:t>/</a:t>
              </a:r>
              <a:r>
                <a:rPr lang="en-US" altLang="zh-CN" sz="1000" b="1" u="none" dirty="0" smtClean="0">
                  <a:latin typeface="+mn-lt"/>
                  <a:sym typeface="Symbol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M</a:t>
              </a:r>
              <a:r>
                <a:rPr lang="en-US" altLang="zh-CN" b="1" u="none" dirty="0" smtClean="0">
                  <a:latin typeface="+mn-lt"/>
                  <a:sym typeface="Symbol"/>
                </a:rPr>
                <a:t> </a:t>
              </a:r>
              <a:r>
                <a:rPr lang="zh-CN" altLang="en-US" b="1" u="none" dirty="0" smtClean="0">
                  <a:latin typeface="宋体" pitchFamily="2" charset="-122"/>
                  <a:sym typeface="Symbol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1</a:t>
              </a: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115841" y="6021288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3787550" y="6021288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840982" y="6040338"/>
              <a:ext cx="140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399409" y="5983188"/>
              <a:ext cx="586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2843808" y="5733256"/>
            <a:ext cx="1656184" cy="553998"/>
            <a:chOff x="2843808" y="5323274"/>
            <a:chExt cx="1656184" cy="553998"/>
          </a:xfrm>
        </p:grpSpPr>
        <p:sp>
          <p:nvSpPr>
            <p:cNvPr id="32" name="Text Box 625"/>
            <p:cNvSpPr txBox="1">
              <a:spLocks noChangeArrowheads="1"/>
            </p:cNvSpPr>
            <p:nvPr/>
          </p:nvSpPr>
          <p:spPr bwMode="auto">
            <a:xfrm>
              <a:off x="2843808" y="5323274"/>
              <a:ext cx="165618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RD</a:t>
              </a:r>
              <a:r>
                <a:rPr lang="en-US" altLang="zh-CN" b="1" u="none" dirty="0" smtClean="0">
                  <a:latin typeface="+mn-lt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 smtClean="0">
                  <a:latin typeface="+mn-lt"/>
                  <a:sym typeface="Symbol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WR</a:t>
              </a:r>
              <a:r>
                <a:rPr lang="zh-CN" altLang="en-US" b="1" u="none" dirty="0" smtClean="0">
                  <a:latin typeface="宋体" pitchFamily="2" charset="-122"/>
                  <a:sym typeface="Symbol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0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2953916" y="5445224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3625625" y="5445224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325181" grpId="0"/>
      <p:bldP spid="9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9333-414E-4186-9003-40B96CD1D37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24349" name="AutoShape 76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350" name="AutoShape 7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625"/>
          <p:cNvSpPr txBox="1">
            <a:spLocks noChangeArrowheads="1"/>
          </p:cNvSpPr>
          <p:nvPr/>
        </p:nvSpPr>
        <p:spPr bwMode="auto">
          <a:xfrm>
            <a:off x="179387" y="7147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主存的接口信号组成：</a:t>
            </a:r>
            <a:r>
              <a:rPr lang="zh-CN" altLang="en-US" b="1" u="none" dirty="0">
                <a:latin typeface="宋体" pitchFamily="2" charset="-122"/>
              </a:rPr>
              <a:t>须与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匹配</a:t>
            </a:r>
            <a:r>
              <a:rPr lang="en-US" altLang="zh-CN" b="1" u="none" dirty="0" smtClean="0">
                <a:latin typeface="宋体" pitchFamily="2" charset="-122"/>
              </a:rPr>
              <a:t>(SRAM</a:t>
            </a:r>
            <a:r>
              <a:rPr lang="zh-CN" altLang="en-US" b="1" u="none" dirty="0" smtClean="0">
                <a:latin typeface="宋体" pitchFamily="2" charset="-122"/>
              </a:rPr>
              <a:t>接口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79513" y="1196752"/>
            <a:ext cx="8640960" cy="1938992"/>
            <a:chOff x="179513" y="1196752"/>
            <a:chExt cx="8640960" cy="1938992"/>
          </a:xfrm>
        </p:grpSpPr>
        <p:sp>
          <p:nvSpPr>
            <p:cNvPr id="124" name="Text Box 625"/>
            <p:cNvSpPr txBox="1">
              <a:spLocks noChangeArrowheads="1"/>
            </p:cNvSpPr>
            <p:nvPr/>
          </p:nvSpPr>
          <p:spPr bwMode="auto">
            <a:xfrm>
              <a:off x="179513" y="1196752"/>
              <a:ext cx="8640960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地址线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位数</a:t>
              </a:r>
              <a:r>
                <a:rPr lang="en-US" altLang="zh-CN" sz="2200" b="1" i="1" u="none" dirty="0" smtClean="0">
                  <a:latin typeface="+mn-lt"/>
                </a:rPr>
                <a:t>k</a:t>
              </a:r>
              <a:r>
                <a:rPr lang="zh-CN" altLang="en-US" sz="2200" b="1" u="none" dirty="0" smtClean="0">
                  <a:latin typeface="宋体" pitchFamily="2" charset="-122"/>
                </a:rPr>
                <a:t>＝</a:t>
              </a:r>
              <a:r>
                <a:rPr lang="en-US" altLang="zh-CN" sz="2200" b="1" u="none" dirty="0" smtClean="0">
                  <a:latin typeface="宋体" pitchFamily="2" charset="-122"/>
                </a:rPr>
                <a:t>log</a:t>
              </a:r>
              <a:r>
                <a:rPr lang="en-US" altLang="zh-CN" sz="2200" b="1" u="none" baseline="-16000" dirty="0" smtClean="0">
                  <a:latin typeface="宋体" pitchFamily="2" charset="-122"/>
                </a:rPr>
                <a:t>2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主存单元个数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r>
                <a:rPr lang="zh-CN" altLang="en-US" sz="2200" b="1" u="none" dirty="0" smtClean="0">
                  <a:latin typeface="宋体" pitchFamily="2" charset="-122"/>
                </a:rPr>
                <a:t> </a:t>
              </a:r>
              <a:r>
                <a:rPr lang="zh-CN" altLang="en-US" sz="22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为一次传送方式</a:t>
              </a:r>
              <a:r>
                <a:rPr lang="en-US" altLang="zh-CN" sz="2000" b="1" u="none" dirty="0" smtClean="0">
                  <a:latin typeface="宋体" pitchFamily="2" charset="-122"/>
                </a:rPr>
                <a:t>]</a:t>
              </a:r>
              <a:endParaRPr lang="en-US" altLang="zh-CN" sz="22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位数</a:t>
              </a:r>
              <a:r>
                <a:rPr lang="en-US" altLang="zh-CN" sz="2200" b="1" i="1" u="none" dirty="0"/>
                <a:t>w</a:t>
              </a:r>
              <a:r>
                <a:rPr lang="zh-CN" altLang="en-US" sz="2200" b="1" u="none" dirty="0">
                  <a:latin typeface="宋体" pitchFamily="2" charset="-122"/>
                </a:rPr>
                <a:t>＝主存单元</a:t>
              </a:r>
              <a:r>
                <a:rPr lang="zh-CN" altLang="en-US" sz="2200" b="1" u="none" dirty="0" smtClean="0">
                  <a:latin typeface="宋体" pitchFamily="2" charset="-122"/>
                </a:rPr>
                <a:t>长度     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与</a:t>
              </a:r>
              <a:r>
                <a:rPr lang="en-US" altLang="zh-CN" sz="2000" b="1" u="none" dirty="0" smtClean="0">
                  <a:latin typeface="宋体" pitchFamily="2" charset="-122"/>
                </a:rPr>
                <a:t>CPU</a:t>
              </a:r>
              <a:r>
                <a:rPr lang="zh-CN" altLang="en-US" sz="2000" b="1" u="none" dirty="0" smtClean="0">
                  <a:latin typeface="宋体" pitchFamily="2" charset="-122"/>
                </a:rPr>
                <a:t>位数相同</a:t>
              </a:r>
              <a:r>
                <a:rPr lang="en-US" altLang="zh-CN" sz="2000" b="1" u="none" dirty="0" smtClean="0">
                  <a:latin typeface="宋体" pitchFamily="2" charset="-122"/>
                </a:rPr>
                <a:t>]</a:t>
              </a:r>
              <a:endPara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控制线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≥</a:t>
              </a:r>
              <a:r>
                <a:rPr lang="en-US" altLang="zh-CN" sz="2200" b="1" u="none" dirty="0" smtClean="0">
                  <a:latin typeface="宋体" pitchFamily="2" charset="-122"/>
                </a:rPr>
                <a:t>1</a:t>
              </a:r>
              <a:r>
                <a:rPr lang="zh-CN" altLang="en-US" sz="2200" b="1" u="none" dirty="0" smtClean="0">
                  <a:latin typeface="宋体" pitchFamily="2" charset="-122"/>
                </a:rPr>
                <a:t>根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支持多种操作方式</a:t>
              </a:r>
              <a:r>
                <a:rPr lang="en-US" altLang="zh-CN" sz="2000" b="1" u="none" dirty="0" smtClean="0">
                  <a:latin typeface="宋体" pitchFamily="2" charset="-122"/>
                </a:rPr>
                <a:t>)    </a:t>
              </a:r>
              <a:r>
                <a:rPr lang="en-US" altLang="zh-CN" sz="2000" b="1" u="none" baseline="-25000" dirty="0" smtClean="0">
                  <a:latin typeface="宋体" pitchFamily="2" charset="-122"/>
                </a:rPr>
                <a:t>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常为</a:t>
              </a:r>
              <a:r>
                <a:rPr lang="en-US" altLang="zh-CN" sz="2000" b="1" u="none" dirty="0" smtClean="0">
                  <a:latin typeface="宋体" pitchFamily="2" charset="-122"/>
                </a:rPr>
                <a:t>WE</a:t>
              </a:r>
              <a:r>
                <a:rPr lang="en-US" altLang="zh-CN" sz="2200" b="1" u="none" dirty="0" smtClean="0">
                  <a:latin typeface="宋体" pitchFamily="2" charset="-122"/>
                </a:rPr>
                <a:t>]</a:t>
              </a: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片选线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sz="2200" b="1" u="none" dirty="0" smtClean="0">
                  <a:latin typeface="宋体" pitchFamily="2" charset="-122"/>
                </a:rPr>
                <a:t>1</a:t>
              </a:r>
              <a:r>
                <a:rPr lang="zh-CN" altLang="en-US" sz="2200" b="1" u="none" dirty="0" smtClean="0">
                  <a:latin typeface="宋体" pitchFamily="2" charset="-122"/>
                </a:rPr>
                <a:t>根                     </a:t>
              </a:r>
              <a:r>
                <a:rPr lang="zh-CN" altLang="en-US" sz="2200" b="1" u="none" baseline="-25000" dirty="0" smtClean="0">
                  <a:latin typeface="宋体" pitchFamily="2" charset="-122"/>
                </a:rPr>
                <a:t> 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常为</a:t>
              </a:r>
              <a:r>
                <a:rPr lang="en-US" altLang="zh-CN" sz="2000" b="1" u="none" dirty="0" smtClean="0">
                  <a:latin typeface="宋体" pitchFamily="2" charset="-122"/>
                </a:rPr>
                <a:t>CS]</a:t>
              </a:r>
            </a:p>
          </p:txBody>
        </p:sp>
        <p:sp>
          <p:nvSpPr>
            <p:cNvPr id="125" name="Line 643"/>
            <p:cNvSpPr>
              <a:spLocks noChangeShapeType="1"/>
            </p:cNvSpPr>
            <p:nvPr/>
          </p:nvSpPr>
          <p:spPr bwMode="auto">
            <a:xfrm>
              <a:off x="6639700" y="2279594"/>
              <a:ext cx="237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643"/>
            <p:cNvSpPr>
              <a:spLocks noChangeShapeType="1"/>
            </p:cNvSpPr>
            <p:nvPr/>
          </p:nvSpPr>
          <p:spPr bwMode="auto">
            <a:xfrm>
              <a:off x="6620771" y="2734321"/>
              <a:ext cx="2381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" name="Text Box 668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及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主存的外部接口：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28" name="Group 670"/>
          <p:cNvGrpSpPr>
            <a:grpSpLocks/>
          </p:cNvGrpSpPr>
          <p:nvPr/>
        </p:nvGrpSpPr>
        <p:grpSpPr bwMode="auto">
          <a:xfrm>
            <a:off x="467544" y="4004816"/>
            <a:ext cx="1871663" cy="1511300"/>
            <a:chOff x="748" y="1888"/>
            <a:chExt cx="1179" cy="952"/>
          </a:xfrm>
        </p:grpSpPr>
        <p:sp>
          <p:nvSpPr>
            <p:cNvPr id="129" name="Text Box 671"/>
            <p:cNvSpPr txBox="1">
              <a:spLocks noChangeArrowheads="1"/>
            </p:cNvSpPr>
            <p:nvPr/>
          </p:nvSpPr>
          <p:spPr bwMode="auto">
            <a:xfrm>
              <a:off x="930" y="1888"/>
              <a:ext cx="997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solidFill>
                    <a:srgbClr val="FF3399"/>
                  </a:solidFill>
                  <a:latin typeface="宋体" pitchFamily="2" charset="-122"/>
                </a:rPr>
                <a:t>SRAM</a:t>
              </a:r>
              <a:endParaRPr lang="en-US" altLang="zh-CN" sz="2000" b="1" u="none" dirty="0">
                <a:solidFill>
                  <a:srgbClr val="FF3399"/>
                </a:solidFill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grpSp>
          <p:nvGrpSpPr>
            <p:cNvPr id="130" name="Group 672"/>
            <p:cNvGrpSpPr>
              <a:grpSpLocks/>
            </p:cNvGrpSpPr>
            <p:nvPr/>
          </p:nvGrpSpPr>
          <p:grpSpPr bwMode="auto">
            <a:xfrm>
              <a:off x="973" y="2387"/>
              <a:ext cx="181" cy="181"/>
              <a:chOff x="3198" y="2523"/>
              <a:chExt cx="181" cy="181"/>
            </a:xfrm>
          </p:grpSpPr>
          <p:sp>
            <p:nvSpPr>
              <p:cNvPr id="140" name="Text Box 673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41" name="Line 674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" name="Group 675"/>
            <p:cNvGrpSpPr>
              <a:grpSpLocks/>
            </p:cNvGrpSpPr>
            <p:nvPr/>
          </p:nvGrpSpPr>
          <p:grpSpPr bwMode="auto">
            <a:xfrm>
              <a:off x="973" y="2659"/>
              <a:ext cx="181" cy="181"/>
              <a:chOff x="3198" y="2523"/>
              <a:chExt cx="181" cy="181"/>
            </a:xfrm>
          </p:grpSpPr>
          <p:sp>
            <p:nvSpPr>
              <p:cNvPr id="138" name="Text Box 67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39" name="Line 677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" name="Text Box 678"/>
            <p:cNvSpPr txBox="1">
              <a:spLocks noChangeArrowheads="1"/>
            </p:cNvSpPr>
            <p:nvPr/>
          </p:nvSpPr>
          <p:spPr bwMode="auto">
            <a:xfrm>
              <a:off x="973" y="188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133" name="Text Box 679"/>
            <p:cNvSpPr txBox="1">
              <a:spLocks noChangeArrowheads="1"/>
            </p:cNvSpPr>
            <p:nvPr/>
          </p:nvSpPr>
          <p:spPr bwMode="auto">
            <a:xfrm>
              <a:off x="973" y="211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34" name="Line 680"/>
            <p:cNvSpPr>
              <a:spLocks noChangeShapeType="1"/>
            </p:cNvSpPr>
            <p:nvPr/>
          </p:nvSpPr>
          <p:spPr bwMode="auto">
            <a:xfrm>
              <a:off x="748" y="1980"/>
              <a:ext cx="18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81"/>
            <p:cNvSpPr>
              <a:spLocks noChangeShapeType="1"/>
            </p:cNvSpPr>
            <p:nvPr/>
          </p:nvSpPr>
          <p:spPr bwMode="auto">
            <a:xfrm flipV="1">
              <a:off x="748" y="2750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82"/>
            <p:cNvSpPr>
              <a:spLocks noChangeShapeType="1"/>
            </p:cNvSpPr>
            <p:nvPr/>
          </p:nvSpPr>
          <p:spPr bwMode="auto">
            <a:xfrm flipV="1">
              <a:off x="748" y="2478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683"/>
            <p:cNvSpPr>
              <a:spLocks noChangeShapeType="1"/>
            </p:cNvSpPr>
            <p:nvPr/>
          </p:nvSpPr>
          <p:spPr bwMode="auto">
            <a:xfrm>
              <a:off x="748" y="2205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Group 763"/>
          <p:cNvGrpSpPr>
            <a:grpSpLocks/>
          </p:cNvGrpSpPr>
          <p:nvPr/>
        </p:nvGrpSpPr>
        <p:grpSpPr bwMode="auto">
          <a:xfrm>
            <a:off x="2626990" y="3573016"/>
            <a:ext cx="6337300" cy="2232025"/>
            <a:chOff x="1610" y="2251"/>
            <a:chExt cx="3992" cy="1406"/>
          </a:xfrm>
        </p:grpSpPr>
        <p:sp>
          <p:nvSpPr>
            <p:cNvPr id="143" name="Line 684"/>
            <p:cNvSpPr>
              <a:spLocks noChangeShapeType="1"/>
            </p:cNvSpPr>
            <p:nvPr/>
          </p:nvSpPr>
          <p:spPr bwMode="auto">
            <a:xfrm>
              <a:off x="1610" y="2613"/>
              <a:ext cx="1953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685"/>
            <p:cNvSpPr txBox="1">
              <a:spLocks noChangeArrowheads="1"/>
            </p:cNvSpPr>
            <p:nvPr/>
          </p:nvSpPr>
          <p:spPr bwMode="auto">
            <a:xfrm>
              <a:off x="1792" y="2705"/>
              <a:ext cx="1318" cy="77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solidFill>
                    <a:srgbClr val="FF3399"/>
                  </a:solidFill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145" name="Text Box 686"/>
            <p:cNvSpPr txBox="1">
              <a:spLocks noChangeArrowheads="1"/>
            </p:cNvSpPr>
            <p:nvPr/>
          </p:nvSpPr>
          <p:spPr bwMode="auto">
            <a:xfrm>
              <a:off x="2665" y="2751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4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6" name="Text Box 687"/>
            <p:cNvSpPr txBox="1">
              <a:spLocks noChangeArrowheads="1"/>
            </p:cNvSpPr>
            <p:nvPr/>
          </p:nvSpPr>
          <p:spPr bwMode="auto">
            <a:xfrm>
              <a:off x="3563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en-US" altLang="zh-CN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 DRAM</a:t>
              </a:r>
              <a:endParaRPr lang="en-US" altLang="zh-CN" sz="2000" b="1" u="none" dirty="0">
                <a:solidFill>
                  <a:srgbClr val="990099"/>
                </a:solidFill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</a:t>
              </a:r>
              <a:r>
                <a:rPr lang="en-US" altLang="zh-CN" sz="2000" b="1" u="none" dirty="0" smtClean="0"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latin typeface="宋体" pitchFamily="2" charset="-122"/>
                </a:rPr>
                <a:t>模块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47" name="Text Box 688"/>
            <p:cNvSpPr txBox="1">
              <a:spLocks noChangeArrowheads="1"/>
            </p:cNvSpPr>
            <p:nvPr/>
          </p:nvSpPr>
          <p:spPr bwMode="auto">
            <a:xfrm>
              <a:off x="3590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8" name="Text Box 689"/>
            <p:cNvSpPr txBox="1">
              <a:spLocks noChangeArrowheads="1"/>
            </p:cNvSpPr>
            <p:nvPr/>
          </p:nvSpPr>
          <p:spPr bwMode="auto">
            <a:xfrm>
              <a:off x="3590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149" name="Line 690"/>
            <p:cNvSpPr>
              <a:spLocks noChangeShapeType="1"/>
            </p:cNvSpPr>
            <p:nvPr/>
          </p:nvSpPr>
          <p:spPr bwMode="auto">
            <a:xfrm>
              <a:off x="3110" y="3022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91"/>
            <p:cNvSpPr>
              <a:spLocks noChangeShapeType="1"/>
            </p:cNvSpPr>
            <p:nvPr/>
          </p:nvSpPr>
          <p:spPr bwMode="auto">
            <a:xfrm>
              <a:off x="3110" y="2840"/>
              <a:ext cx="45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692"/>
            <p:cNvSpPr>
              <a:spLocks noChangeShapeType="1"/>
            </p:cNvSpPr>
            <p:nvPr/>
          </p:nvSpPr>
          <p:spPr bwMode="auto">
            <a:xfrm>
              <a:off x="3110" y="3203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693"/>
            <p:cNvSpPr>
              <a:spLocks noChangeShapeType="1"/>
            </p:cNvSpPr>
            <p:nvPr/>
          </p:nvSpPr>
          <p:spPr bwMode="auto">
            <a:xfrm>
              <a:off x="3110" y="3385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694"/>
            <p:cNvGrpSpPr>
              <a:grpSpLocks/>
            </p:cNvGrpSpPr>
            <p:nvPr/>
          </p:nvGrpSpPr>
          <p:grpSpPr bwMode="auto">
            <a:xfrm>
              <a:off x="1838" y="3022"/>
              <a:ext cx="181" cy="181"/>
              <a:chOff x="3198" y="2523"/>
              <a:chExt cx="181" cy="181"/>
            </a:xfrm>
          </p:grpSpPr>
          <p:sp>
            <p:nvSpPr>
              <p:cNvPr id="217" name="Text Box 695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8" name="Line 696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" name="Group 697"/>
            <p:cNvGrpSpPr>
              <a:grpSpLocks/>
            </p:cNvGrpSpPr>
            <p:nvPr/>
          </p:nvGrpSpPr>
          <p:grpSpPr bwMode="auto">
            <a:xfrm>
              <a:off x="1838" y="3294"/>
              <a:ext cx="181" cy="181"/>
              <a:chOff x="3198" y="2523"/>
              <a:chExt cx="181" cy="181"/>
            </a:xfrm>
          </p:grpSpPr>
          <p:sp>
            <p:nvSpPr>
              <p:cNvPr id="215" name="Text Box 69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216" name="Line 699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" name="Text Box 700"/>
            <p:cNvSpPr txBox="1">
              <a:spLocks noChangeArrowheads="1"/>
            </p:cNvSpPr>
            <p:nvPr/>
          </p:nvSpPr>
          <p:spPr bwMode="auto">
            <a:xfrm>
              <a:off x="1835" y="274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6" name="Line 701"/>
            <p:cNvSpPr>
              <a:spLocks noChangeShapeType="1"/>
            </p:cNvSpPr>
            <p:nvPr/>
          </p:nvSpPr>
          <p:spPr bwMode="auto">
            <a:xfrm flipV="1">
              <a:off x="1610" y="3385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702"/>
            <p:cNvSpPr>
              <a:spLocks noChangeShapeType="1"/>
            </p:cNvSpPr>
            <p:nvPr/>
          </p:nvSpPr>
          <p:spPr bwMode="auto">
            <a:xfrm>
              <a:off x="1610" y="3112"/>
              <a:ext cx="184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703"/>
            <p:cNvSpPr>
              <a:spLocks noChangeShapeType="1"/>
            </p:cNvSpPr>
            <p:nvPr/>
          </p:nvSpPr>
          <p:spPr bwMode="auto">
            <a:xfrm>
              <a:off x="1610" y="2840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04"/>
            <p:cNvSpPr>
              <a:spLocks noChangeShapeType="1"/>
            </p:cNvSpPr>
            <p:nvPr/>
          </p:nvSpPr>
          <p:spPr bwMode="auto">
            <a:xfrm>
              <a:off x="4649" y="2614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05"/>
            <p:cNvSpPr>
              <a:spLocks noChangeShapeType="1"/>
            </p:cNvSpPr>
            <p:nvPr/>
          </p:nvSpPr>
          <p:spPr bwMode="auto">
            <a:xfrm>
              <a:off x="4468" y="3022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706"/>
            <p:cNvSpPr>
              <a:spLocks noChangeShapeType="1"/>
            </p:cNvSpPr>
            <p:nvPr/>
          </p:nvSpPr>
          <p:spPr bwMode="auto">
            <a:xfrm>
              <a:off x="4558" y="2840"/>
              <a:ext cx="22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707"/>
            <p:cNvSpPr>
              <a:spLocks noChangeShapeType="1"/>
            </p:cNvSpPr>
            <p:nvPr/>
          </p:nvSpPr>
          <p:spPr bwMode="auto">
            <a:xfrm>
              <a:off x="4468" y="3203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708"/>
            <p:cNvSpPr>
              <a:spLocks noChangeShapeType="1"/>
            </p:cNvSpPr>
            <p:nvPr/>
          </p:nvSpPr>
          <p:spPr bwMode="auto">
            <a:xfrm>
              <a:off x="4559" y="3385"/>
              <a:ext cx="2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709"/>
            <p:cNvSpPr>
              <a:spLocks noChangeShapeType="1"/>
            </p:cNvSpPr>
            <p:nvPr/>
          </p:nvSpPr>
          <p:spPr bwMode="auto">
            <a:xfrm>
              <a:off x="3243" y="2251"/>
              <a:ext cx="140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710"/>
            <p:cNvSpPr>
              <a:spLocks noChangeShapeType="1"/>
            </p:cNvSpPr>
            <p:nvPr/>
          </p:nvSpPr>
          <p:spPr bwMode="auto">
            <a:xfrm>
              <a:off x="4649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711"/>
            <p:cNvSpPr>
              <a:spLocks noChangeShapeType="1"/>
            </p:cNvSpPr>
            <p:nvPr/>
          </p:nvSpPr>
          <p:spPr bwMode="auto">
            <a:xfrm>
              <a:off x="3334" y="2341"/>
              <a:ext cx="12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712"/>
            <p:cNvSpPr>
              <a:spLocks noChangeShapeType="1"/>
            </p:cNvSpPr>
            <p:nvPr/>
          </p:nvSpPr>
          <p:spPr bwMode="auto">
            <a:xfrm flipV="1">
              <a:off x="4558" y="2341"/>
              <a:ext cx="1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13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714"/>
            <p:cNvSpPr>
              <a:spLocks noChangeShapeType="1"/>
            </p:cNvSpPr>
            <p:nvPr/>
          </p:nvSpPr>
          <p:spPr bwMode="auto">
            <a:xfrm>
              <a:off x="3243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15"/>
            <p:cNvSpPr>
              <a:spLocks noChangeShapeType="1"/>
            </p:cNvSpPr>
            <p:nvPr/>
          </p:nvSpPr>
          <p:spPr bwMode="auto">
            <a:xfrm flipV="1">
              <a:off x="3425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16"/>
            <p:cNvSpPr>
              <a:spLocks noChangeShapeType="1"/>
            </p:cNvSpPr>
            <p:nvPr/>
          </p:nvSpPr>
          <p:spPr bwMode="auto">
            <a:xfrm flipH="1" flipV="1">
              <a:off x="3425" y="2432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17"/>
            <p:cNvSpPr>
              <a:spLocks noChangeShapeType="1"/>
            </p:cNvSpPr>
            <p:nvPr/>
          </p:nvSpPr>
          <p:spPr bwMode="auto">
            <a:xfrm flipV="1">
              <a:off x="4468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718"/>
            <p:cNvSpPr>
              <a:spLocks noChangeShapeType="1"/>
            </p:cNvSpPr>
            <p:nvPr/>
          </p:nvSpPr>
          <p:spPr bwMode="auto">
            <a:xfrm flipV="1">
              <a:off x="4468" y="320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19"/>
            <p:cNvSpPr>
              <a:spLocks noChangeShapeType="1"/>
            </p:cNvSpPr>
            <p:nvPr/>
          </p:nvSpPr>
          <p:spPr bwMode="auto">
            <a:xfrm flipV="1">
              <a:off x="4559" y="3384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20"/>
            <p:cNvSpPr>
              <a:spLocks noChangeShapeType="1"/>
            </p:cNvSpPr>
            <p:nvPr/>
          </p:nvSpPr>
          <p:spPr bwMode="auto">
            <a:xfrm flipV="1">
              <a:off x="2563" y="3566"/>
              <a:ext cx="190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721"/>
            <p:cNvSpPr>
              <a:spLocks noChangeShapeType="1"/>
            </p:cNvSpPr>
            <p:nvPr/>
          </p:nvSpPr>
          <p:spPr bwMode="auto">
            <a:xfrm flipV="1">
              <a:off x="2246" y="3657"/>
              <a:ext cx="2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7" name="Group 722"/>
            <p:cNvGrpSpPr>
              <a:grpSpLocks/>
            </p:cNvGrpSpPr>
            <p:nvPr/>
          </p:nvGrpSpPr>
          <p:grpSpPr bwMode="auto">
            <a:xfrm>
              <a:off x="3579" y="3293"/>
              <a:ext cx="272" cy="182"/>
              <a:chOff x="2517" y="2251"/>
              <a:chExt cx="272" cy="182"/>
            </a:xfrm>
          </p:grpSpPr>
          <p:sp>
            <p:nvSpPr>
              <p:cNvPr id="213" name="Text Box 723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4" name="Line 724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8" name="Group 725"/>
            <p:cNvGrpSpPr>
              <a:grpSpLocks/>
            </p:cNvGrpSpPr>
            <p:nvPr/>
          </p:nvGrpSpPr>
          <p:grpSpPr bwMode="auto">
            <a:xfrm>
              <a:off x="3579" y="3112"/>
              <a:ext cx="272" cy="182"/>
              <a:chOff x="2517" y="2251"/>
              <a:chExt cx="272" cy="182"/>
            </a:xfrm>
          </p:grpSpPr>
          <p:sp>
            <p:nvSpPr>
              <p:cNvPr id="211" name="Text Box 726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2" name="Line 727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9" name="Group 728"/>
            <p:cNvGrpSpPr>
              <a:grpSpLocks/>
            </p:cNvGrpSpPr>
            <p:nvPr/>
          </p:nvGrpSpPr>
          <p:grpSpPr bwMode="auto">
            <a:xfrm>
              <a:off x="3598" y="2931"/>
              <a:ext cx="181" cy="181"/>
              <a:chOff x="3198" y="2523"/>
              <a:chExt cx="181" cy="181"/>
            </a:xfrm>
          </p:grpSpPr>
          <p:sp>
            <p:nvSpPr>
              <p:cNvPr id="209" name="Text Box 72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0" name="Line 730"/>
              <p:cNvSpPr>
                <a:spLocks noChangeShapeType="1"/>
              </p:cNvSpPr>
              <p:nvPr/>
            </p:nvSpPr>
            <p:spPr bwMode="auto">
              <a:xfrm>
                <a:off x="3201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" name="Group 731"/>
            <p:cNvGrpSpPr>
              <a:grpSpLocks/>
            </p:cNvGrpSpPr>
            <p:nvPr/>
          </p:nvGrpSpPr>
          <p:grpSpPr bwMode="auto">
            <a:xfrm>
              <a:off x="2926" y="2931"/>
              <a:ext cx="181" cy="181"/>
              <a:chOff x="3198" y="2523"/>
              <a:chExt cx="181" cy="181"/>
            </a:xfrm>
          </p:grpSpPr>
          <p:sp>
            <p:nvSpPr>
              <p:cNvPr id="207" name="Text Box 732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08" name="Line 733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1" name="Group 734"/>
            <p:cNvGrpSpPr>
              <a:grpSpLocks/>
            </p:cNvGrpSpPr>
            <p:nvPr/>
          </p:nvGrpSpPr>
          <p:grpSpPr bwMode="auto">
            <a:xfrm>
              <a:off x="2790" y="3285"/>
              <a:ext cx="317" cy="182"/>
              <a:chOff x="3243" y="3475"/>
              <a:chExt cx="317" cy="182"/>
            </a:xfrm>
          </p:grpSpPr>
          <p:sp>
            <p:nvSpPr>
              <p:cNvPr id="205" name="Text Box 735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6" name="Line 736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2" name="Group 737"/>
            <p:cNvGrpSpPr>
              <a:grpSpLocks/>
            </p:cNvGrpSpPr>
            <p:nvPr/>
          </p:nvGrpSpPr>
          <p:grpSpPr bwMode="auto">
            <a:xfrm>
              <a:off x="2799" y="3112"/>
              <a:ext cx="317" cy="182"/>
              <a:chOff x="3243" y="3475"/>
              <a:chExt cx="317" cy="182"/>
            </a:xfrm>
          </p:grpSpPr>
          <p:sp>
            <p:nvSpPr>
              <p:cNvPr id="203" name="Text Box 738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4" name="Line 739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" name="Group 740"/>
            <p:cNvGrpSpPr>
              <a:grpSpLocks/>
            </p:cNvGrpSpPr>
            <p:nvPr/>
          </p:nvGrpSpPr>
          <p:grpSpPr bwMode="auto">
            <a:xfrm>
              <a:off x="2109" y="3276"/>
              <a:ext cx="317" cy="182"/>
              <a:chOff x="3243" y="3475"/>
              <a:chExt cx="317" cy="182"/>
            </a:xfrm>
          </p:grpSpPr>
          <p:sp>
            <p:nvSpPr>
              <p:cNvPr id="201" name="Text Box 741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2" name="Line 742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" name="Group 743"/>
            <p:cNvGrpSpPr>
              <a:grpSpLocks/>
            </p:cNvGrpSpPr>
            <p:nvPr/>
          </p:nvGrpSpPr>
          <p:grpSpPr bwMode="auto">
            <a:xfrm>
              <a:off x="2427" y="3276"/>
              <a:ext cx="317" cy="182"/>
              <a:chOff x="3243" y="3475"/>
              <a:chExt cx="317" cy="182"/>
            </a:xfrm>
          </p:grpSpPr>
          <p:sp>
            <p:nvSpPr>
              <p:cNvPr id="199" name="Text Box 744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0" name="Line 745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" name="Line 746"/>
            <p:cNvSpPr>
              <a:spLocks noChangeShapeType="1"/>
            </p:cNvSpPr>
            <p:nvPr/>
          </p:nvSpPr>
          <p:spPr bwMode="auto">
            <a:xfrm flipV="1">
              <a:off x="2563" y="3475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47"/>
            <p:cNvSpPr>
              <a:spLocks noChangeShapeType="1"/>
            </p:cNvSpPr>
            <p:nvPr/>
          </p:nvSpPr>
          <p:spPr bwMode="auto">
            <a:xfrm flipV="1">
              <a:off x="2246" y="3475"/>
              <a:ext cx="0" cy="1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751"/>
            <p:cNvSpPr txBox="1">
              <a:spLocks noChangeArrowheads="1"/>
            </p:cNvSpPr>
            <p:nvPr/>
          </p:nvSpPr>
          <p:spPr bwMode="auto">
            <a:xfrm>
              <a:off x="4788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1#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     DRAM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sp>
          <p:nvSpPr>
            <p:cNvPr id="188" name="Text Box 752"/>
            <p:cNvSpPr txBox="1">
              <a:spLocks noChangeArrowheads="1"/>
            </p:cNvSpPr>
            <p:nvPr/>
          </p:nvSpPr>
          <p:spPr bwMode="auto">
            <a:xfrm>
              <a:off x="4815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9" name="Text Box 753"/>
            <p:cNvSpPr txBox="1">
              <a:spLocks noChangeArrowheads="1"/>
            </p:cNvSpPr>
            <p:nvPr/>
          </p:nvSpPr>
          <p:spPr bwMode="auto">
            <a:xfrm>
              <a:off x="4815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90" name="Group 754"/>
            <p:cNvGrpSpPr>
              <a:grpSpLocks/>
            </p:cNvGrpSpPr>
            <p:nvPr/>
          </p:nvGrpSpPr>
          <p:grpSpPr bwMode="auto">
            <a:xfrm>
              <a:off x="4804" y="3293"/>
              <a:ext cx="272" cy="182"/>
              <a:chOff x="2517" y="2251"/>
              <a:chExt cx="272" cy="182"/>
            </a:xfrm>
          </p:grpSpPr>
          <p:sp>
            <p:nvSpPr>
              <p:cNvPr id="197" name="Text Box 755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8" name="Line 756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" name="Group 757"/>
            <p:cNvGrpSpPr>
              <a:grpSpLocks/>
            </p:cNvGrpSpPr>
            <p:nvPr/>
          </p:nvGrpSpPr>
          <p:grpSpPr bwMode="auto">
            <a:xfrm>
              <a:off x="4804" y="3112"/>
              <a:ext cx="272" cy="182"/>
              <a:chOff x="2517" y="2251"/>
              <a:chExt cx="272" cy="182"/>
            </a:xfrm>
          </p:grpSpPr>
          <p:sp>
            <p:nvSpPr>
              <p:cNvPr id="195" name="Text Box 758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6" name="Line 759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" name="Group 760"/>
            <p:cNvGrpSpPr>
              <a:grpSpLocks/>
            </p:cNvGrpSpPr>
            <p:nvPr/>
          </p:nvGrpSpPr>
          <p:grpSpPr bwMode="auto">
            <a:xfrm>
              <a:off x="4823" y="2931"/>
              <a:ext cx="181" cy="181"/>
              <a:chOff x="3198" y="2523"/>
              <a:chExt cx="181" cy="181"/>
            </a:xfrm>
          </p:grpSpPr>
          <p:sp>
            <p:nvSpPr>
              <p:cNvPr id="193" name="Text Box 761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94" name="Line 762"/>
              <p:cNvSpPr>
                <a:spLocks noChangeShapeType="1"/>
              </p:cNvSpPr>
              <p:nvPr/>
            </p:nvSpPr>
            <p:spPr bwMode="auto">
              <a:xfrm>
                <a:off x="3200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9" name="Text Box 641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的连接</a:t>
            </a:r>
          </a:p>
        </p:txBody>
      </p:sp>
      <p:sp>
        <p:nvSpPr>
          <p:cNvPr id="221" name="Text Box 768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u="none" dirty="0" smtClean="0">
                <a:latin typeface="宋体" pitchFamily="2" charset="-122"/>
              </a:rPr>
              <a:t>后续仅讨论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连接 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便于掌握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2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BAF6-9D2A-44BC-BE6D-A2B2C69B58E9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33966" name="Text Box 142"/>
          <p:cNvSpPr txBox="1">
            <a:spLocks noChangeArrowheads="1"/>
          </p:cNvSpPr>
          <p:nvPr/>
        </p:nvSpPr>
        <p:spPr bwMode="auto">
          <a:xfrm>
            <a:off x="179388" y="28271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数据线的连接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主存数据线数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数据引脚</a:t>
            </a:r>
            <a:r>
              <a:rPr lang="zh-CN" altLang="en-US" b="1" u="none" dirty="0" smtClean="0">
                <a:latin typeface="宋体" pitchFamily="2" charset="-122"/>
              </a:rPr>
              <a:t>数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en-US" altLang="zh-CN" sz="2000" b="1" u="none" dirty="0" smtClean="0">
                <a:latin typeface="宋体" pitchFamily="2" charset="-122"/>
              </a:rPr>
              <a:t>CPU</a:t>
            </a:r>
            <a:r>
              <a:rPr lang="zh-CN" altLang="en-US" sz="2000" b="1" u="none" dirty="0" smtClean="0">
                <a:latin typeface="宋体" pitchFamily="2" charset="-122"/>
              </a:rPr>
              <a:t>可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直接访问</a:t>
            </a:r>
            <a:r>
              <a:rPr lang="zh-CN" altLang="en-US" sz="2000" b="1" u="none" dirty="0" smtClean="0">
                <a:latin typeface="宋体" pitchFamily="2" charset="-122"/>
              </a:rPr>
              <a:t>主存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连接：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74" name="Text Box 150"/>
          <p:cNvSpPr txBox="1">
            <a:spLocks noChangeArrowheads="1"/>
          </p:cNvSpPr>
          <p:nvPr/>
        </p:nvSpPr>
        <p:spPr bwMode="auto">
          <a:xfrm>
            <a:off x="1726060" y="1196752"/>
            <a:ext cx="72385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引脚</a:t>
            </a:r>
            <a:r>
              <a:rPr lang="zh-CN" altLang="en-US" b="1" u="none" dirty="0" smtClean="0">
                <a:latin typeface="宋体" pitchFamily="2" charset="-122"/>
              </a:rPr>
              <a:t>一一连接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81" name="Text Box 157"/>
          <p:cNvSpPr txBox="1">
            <a:spLocks noChangeArrowheads="1"/>
          </p:cNvSpPr>
          <p:nvPr/>
        </p:nvSpPr>
        <p:spPr bwMode="auto">
          <a:xfrm>
            <a:off x="179388" y="1700213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地址引脚的连接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主存地址线数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地址引脚数，      </a:t>
            </a:r>
            <a:r>
              <a:rPr lang="zh-CN" altLang="en-US" sz="2000" b="1" u="none" dirty="0" smtClean="0">
                <a:latin typeface="宋体" pitchFamily="2" charset="-122"/>
              </a:rPr>
              <a:t>←容量可选配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主存</a:t>
            </a:r>
            <a:r>
              <a:rPr lang="zh-CN" altLang="en-US" b="1" dirty="0" smtClean="0">
                <a:latin typeface="宋体" pitchFamily="2" charset="-122"/>
              </a:rPr>
              <a:t>常安排在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可寻址空间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低端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连续</a:t>
            </a:r>
            <a:r>
              <a:rPr lang="zh-CN" altLang="en-US" sz="2200" b="1" u="none" dirty="0" smtClean="0">
                <a:latin typeface="宋体" pitchFamily="2" charset="-122"/>
              </a:rPr>
              <a:t>空间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*连接：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334014" name="Group 190"/>
          <p:cNvGrpSpPr>
            <a:grpSpLocks/>
          </p:cNvGrpSpPr>
          <p:nvPr/>
        </p:nvGrpSpPr>
        <p:grpSpPr bwMode="auto">
          <a:xfrm>
            <a:off x="1116013" y="4077171"/>
            <a:ext cx="3671888" cy="2016125"/>
            <a:chOff x="521" y="798"/>
            <a:chExt cx="2313" cy="1270"/>
          </a:xfrm>
        </p:grpSpPr>
        <p:sp>
          <p:nvSpPr>
            <p:cNvPr id="334015" name="Text Box 191"/>
            <p:cNvSpPr txBox="1">
              <a:spLocks noChangeArrowheads="1"/>
            </p:cNvSpPr>
            <p:nvPr/>
          </p:nvSpPr>
          <p:spPr bwMode="auto">
            <a:xfrm>
              <a:off x="1700" y="79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en-US" altLang="zh-CN" sz="1800" b="1" u="none">
                  <a:latin typeface="宋体" pitchFamily="2" charset="-122"/>
                </a:rPr>
                <a:t>  …</a:t>
              </a:r>
              <a:r>
                <a:rPr lang="en-US" altLang="zh-CN" sz="1800" b="1" u="none" baseline="-18000">
                  <a:latin typeface="宋体" pitchFamily="2" charset="-122"/>
                </a:rPr>
                <a:t> </a:t>
              </a:r>
              <a:r>
                <a:rPr lang="en-US" altLang="zh-CN" sz="1800" b="1" u="none">
                  <a:latin typeface="宋体" pitchFamily="2" charset="-122"/>
                </a:rPr>
                <a:t> b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6" name="Text Box 192"/>
            <p:cNvSpPr txBox="1">
              <a:spLocks noChangeArrowheads="1"/>
            </p:cNvSpPr>
            <p:nvPr/>
          </p:nvSpPr>
          <p:spPr bwMode="auto">
            <a:xfrm>
              <a:off x="946" y="798"/>
              <a:ext cx="7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 </a:t>
              </a:r>
              <a:r>
                <a:rPr lang="en-US" altLang="zh-CN" sz="1800" b="1" u="none" dirty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7" name="Text Box 193"/>
            <p:cNvSpPr txBox="1">
              <a:spLocks noChangeArrowheads="1"/>
            </p:cNvSpPr>
            <p:nvPr/>
          </p:nvSpPr>
          <p:spPr bwMode="auto">
            <a:xfrm>
              <a:off x="1654" y="1026"/>
              <a:ext cx="726" cy="499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8" name="Text Box 194"/>
            <p:cNvSpPr txBox="1">
              <a:spLocks noChangeArrowheads="1"/>
            </p:cNvSpPr>
            <p:nvPr/>
          </p:nvSpPr>
          <p:spPr bwMode="auto">
            <a:xfrm>
              <a:off x="1654" y="1525"/>
              <a:ext cx="726" cy="49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9" name="AutoShape 195"/>
            <p:cNvSpPr>
              <a:spLocks/>
            </p:cNvSpPr>
            <p:nvPr/>
          </p:nvSpPr>
          <p:spPr bwMode="auto">
            <a:xfrm>
              <a:off x="2398" y="1025"/>
              <a:ext cx="45" cy="454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0" name="Text Box 196"/>
            <p:cNvSpPr txBox="1">
              <a:spLocks noChangeArrowheads="1"/>
            </p:cNvSpPr>
            <p:nvPr/>
          </p:nvSpPr>
          <p:spPr bwMode="auto">
            <a:xfrm>
              <a:off x="521" y="1024"/>
              <a:ext cx="364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可寻址空间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4021" name="Text Box 197"/>
            <p:cNvSpPr txBox="1">
              <a:spLocks noChangeArrowheads="1"/>
            </p:cNvSpPr>
            <p:nvPr/>
          </p:nvSpPr>
          <p:spPr bwMode="auto">
            <a:xfrm>
              <a:off x="2470" y="982"/>
              <a:ext cx="364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主存配置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空间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4023" name="Rectangle 199"/>
            <p:cNvSpPr>
              <a:spLocks noChangeArrowheads="1"/>
            </p:cNvSpPr>
            <p:nvPr/>
          </p:nvSpPr>
          <p:spPr bwMode="auto">
            <a:xfrm>
              <a:off x="1099" y="1026"/>
              <a:ext cx="499" cy="499"/>
            </a:xfrm>
            <a:prstGeom prst="rect">
              <a:avLst/>
            </a:prstGeom>
            <a:solidFill>
              <a:srgbClr val="FFCC99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5" name="AutoShape 201"/>
            <p:cNvSpPr>
              <a:spLocks/>
            </p:cNvSpPr>
            <p:nvPr/>
          </p:nvSpPr>
          <p:spPr bwMode="auto">
            <a:xfrm>
              <a:off x="884" y="1026"/>
              <a:ext cx="46" cy="992"/>
            </a:xfrm>
            <a:prstGeom prst="leftBrace">
              <a:avLst>
                <a:gd name="adj1" fmla="val 18079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6" name="Text Box 202"/>
            <p:cNvSpPr txBox="1">
              <a:spLocks noChangeArrowheads="1"/>
            </p:cNvSpPr>
            <p:nvPr/>
          </p:nvSpPr>
          <p:spPr bwMode="auto">
            <a:xfrm>
              <a:off x="1247" y="116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7" name="Text Box 203"/>
            <p:cNvSpPr txBox="1">
              <a:spLocks noChangeArrowheads="1"/>
            </p:cNvSpPr>
            <p:nvPr/>
          </p:nvSpPr>
          <p:spPr bwMode="auto">
            <a:xfrm>
              <a:off x="1247" y="1706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2" name="Rectangle 198"/>
            <p:cNvSpPr>
              <a:spLocks noChangeArrowheads="1"/>
            </p:cNvSpPr>
            <p:nvPr/>
          </p:nvSpPr>
          <p:spPr bwMode="auto">
            <a:xfrm>
              <a:off x="974" y="1020"/>
              <a:ext cx="136" cy="99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4" name="Text Box 200"/>
            <p:cNvSpPr txBox="1">
              <a:spLocks noChangeArrowheads="1"/>
            </p:cNvSpPr>
            <p:nvPr/>
          </p:nvSpPr>
          <p:spPr bwMode="auto">
            <a:xfrm>
              <a:off x="974" y="980"/>
              <a:ext cx="636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</p:txBody>
        </p:sp>
      </p:grpSp>
      <p:grpSp>
        <p:nvGrpSpPr>
          <p:cNvPr id="334053" name="Group 229"/>
          <p:cNvGrpSpPr>
            <a:grpSpLocks/>
          </p:cNvGrpSpPr>
          <p:nvPr/>
        </p:nvGrpSpPr>
        <p:grpSpPr bwMode="auto">
          <a:xfrm>
            <a:off x="6443014" y="5210176"/>
            <a:ext cx="1009649" cy="739775"/>
            <a:chOff x="4240" y="3601"/>
            <a:chExt cx="636" cy="466"/>
          </a:xfrm>
        </p:grpSpPr>
        <p:sp>
          <p:nvSpPr>
            <p:cNvPr id="334029" name="Line 205"/>
            <p:cNvSpPr>
              <a:spLocks noChangeShapeType="1"/>
            </p:cNvSpPr>
            <p:nvPr/>
          </p:nvSpPr>
          <p:spPr bwMode="auto">
            <a:xfrm>
              <a:off x="4740" y="3746"/>
              <a:ext cx="13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0" name="Line 206"/>
            <p:cNvSpPr>
              <a:spLocks noChangeShapeType="1"/>
            </p:cNvSpPr>
            <p:nvPr/>
          </p:nvSpPr>
          <p:spPr bwMode="auto">
            <a:xfrm>
              <a:off x="4241" y="4067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1" name="Oval 207"/>
            <p:cNvSpPr>
              <a:spLocks noChangeArrowheads="1"/>
            </p:cNvSpPr>
            <p:nvPr/>
          </p:nvSpPr>
          <p:spPr bwMode="auto">
            <a:xfrm>
              <a:off x="4695" y="3729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2" name="Line 208"/>
            <p:cNvSpPr>
              <a:spLocks noChangeShapeType="1"/>
            </p:cNvSpPr>
            <p:nvPr/>
          </p:nvSpPr>
          <p:spPr bwMode="auto">
            <a:xfrm>
              <a:off x="4240" y="3837"/>
              <a:ext cx="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3" name="Oval 209"/>
            <p:cNvSpPr>
              <a:spLocks noChangeArrowheads="1"/>
            </p:cNvSpPr>
            <p:nvPr/>
          </p:nvSpPr>
          <p:spPr bwMode="auto">
            <a:xfrm>
              <a:off x="4513" y="3814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4" name="Text Box 210"/>
            <p:cNvSpPr txBox="1">
              <a:spLocks noChangeArrowheads="1"/>
            </p:cNvSpPr>
            <p:nvPr/>
          </p:nvSpPr>
          <p:spPr bwMode="auto">
            <a:xfrm>
              <a:off x="4559" y="3601"/>
              <a:ext cx="136" cy="2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4035" name="Line 211"/>
            <p:cNvSpPr>
              <a:spLocks noChangeShapeType="1"/>
            </p:cNvSpPr>
            <p:nvPr/>
          </p:nvSpPr>
          <p:spPr bwMode="auto">
            <a:xfrm flipV="1">
              <a:off x="4423" y="3656"/>
              <a:ext cx="13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054" name="Group 230"/>
          <p:cNvGrpSpPr>
            <a:grpSpLocks/>
          </p:cNvGrpSpPr>
          <p:nvPr/>
        </p:nvGrpSpPr>
        <p:grpSpPr bwMode="auto">
          <a:xfrm>
            <a:off x="5292080" y="4217993"/>
            <a:ext cx="3240087" cy="1943100"/>
            <a:chOff x="3515" y="2976"/>
            <a:chExt cx="2041" cy="1224"/>
          </a:xfrm>
        </p:grpSpPr>
        <p:sp>
          <p:nvSpPr>
            <p:cNvPr id="334038" name="Text Box 214"/>
            <p:cNvSpPr txBox="1">
              <a:spLocks noChangeArrowheads="1"/>
            </p:cNvSpPr>
            <p:nvPr/>
          </p:nvSpPr>
          <p:spPr bwMode="auto">
            <a:xfrm>
              <a:off x="4877" y="2976"/>
              <a:ext cx="679" cy="12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grpSp>
          <p:nvGrpSpPr>
            <p:cNvPr id="334039" name="Group 215"/>
            <p:cNvGrpSpPr>
              <a:grpSpLocks/>
            </p:cNvGrpSpPr>
            <p:nvPr/>
          </p:nvGrpSpPr>
          <p:grpSpPr bwMode="auto">
            <a:xfrm>
              <a:off x="4922" y="3656"/>
              <a:ext cx="181" cy="181"/>
              <a:chOff x="3198" y="2523"/>
              <a:chExt cx="181" cy="181"/>
            </a:xfrm>
          </p:grpSpPr>
          <p:sp>
            <p:nvSpPr>
              <p:cNvPr id="334040" name="Text Box 21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34041" name="Line 217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4042" name="Group 218"/>
            <p:cNvGrpSpPr>
              <a:grpSpLocks/>
            </p:cNvGrpSpPr>
            <p:nvPr/>
          </p:nvGrpSpPr>
          <p:grpSpPr bwMode="auto">
            <a:xfrm>
              <a:off x="4922" y="3293"/>
              <a:ext cx="181" cy="181"/>
              <a:chOff x="3198" y="2523"/>
              <a:chExt cx="181" cy="181"/>
            </a:xfrm>
          </p:grpSpPr>
          <p:sp>
            <p:nvSpPr>
              <p:cNvPr id="334043" name="Text Box 21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34044" name="Line 220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4045" name="Text Box 221"/>
            <p:cNvSpPr txBox="1">
              <a:spLocks noChangeArrowheads="1"/>
            </p:cNvSpPr>
            <p:nvPr/>
          </p:nvSpPr>
          <p:spPr bwMode="auto">
            <a:xfrm>
              <a:off x="4921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6" name="Text Box 222"/>
            <p:cNvSpPr txBox="1">
              <a:spLocks noChangeArrowheads="1"/>
            </p:cNvSpPr>
            <p:nvPr/>
          </p:nvSpPr>
          <p:spPr bwMode="auto">
            <a:xfrm>
              <a:off x="4920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7" name="Line 223"/>
            <p:cNvSpPr>
              <a:spLocks noChangeShapeType="1"/>
            </p:cNvSpPr>
            <p:nvPr/>
          </p:nvSpPr>
          <p:spPr bwMode="auto">
            <a:xfrm flipV="1">
              <a:off x="4241" y="3067"/>
              <a:ext cx="63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8" name="Text Box 224"/>
            <p:cNvSpPr txBox="1">
              <a:spLocks noChangeArrowheads="1"/>
            </p:cNvSpPr>
            <p:nvPr/>
          </p:nvSpPr>
          <p:spPr bwMode="auto">
            <a:xfrm>
              <a:off x="3515" y="2976"/>
              <a:ext cx="725" cy="1224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 smtClean="0"/>
                <a:t>  8088</a:t>
              </a:r>
              <a:endParaRPr lang="en-US" altLang="zh-CN" sz="2000" b="1" u="none" dirty="0"/>
            </a:p>
            <a:p>
              <a:r>
                <a:rPr lang="en-US" altLang="zh-CN" b="1" u="none" dirty="0" smtClean="0">
                  <a:latin typeface="宋体" pitchFamily="2" charset="-122"/>
                </a:rPr>
                <a:t> CPU</a:t>
              </a:r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49" name="Text Box 225"/>
            <p:cNvSpPr txBox="1">
              <a:spLocks noChangeArrowheads="1"/>
            </p:cNvSpPr>
            <p:nvPr/>
          </p:nvSpPr>
          <p:spPr bwMode="auto">
            <a:xfrm>
              <a:off x="3743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0" name="Text Box 226"/>
            <p:cNvSpPr txBox="1">
              <a:spLocks noChangeArrowheads="1"/>
            </p:cNvSpPr>
            <p:nvPr/>
          </p:nvSpPr>
          <p:spPr bwMode="auto">
            <a:xfrm>
              <a:off x="3651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1" name="Text Box 227"/>
            <p:cNvSpPr txBox="1">
              <a:spLocks noChangeArrowheads="1"/>
            </p:cNvSpPr>
            <p:nvPr/>
          </p:nvSpPr>
          <p:spPr bwMode="auto">
            <a:xfrm>
              <a:off x="4014" y="3745"/>
              <a:ext cx="227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</p:grpSp>
      <p:sp>
        <p:nvSpPr>
          <p:cNvPr id="334055" name="Text Box 231"/>
          <p:cNvSpPr txBox="1">
            <a:spLocks noChangeArrowheads="1"/>
          </p:cNvSpPr>
          <p:nvPr/>
        </p:nvSpPr>
        <p:spPr bwMode="auto">
          <a:xfrm>
            <a:off x="1547664" y="3091026"/>
            <a:ext cx="7272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主存地址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引脚的低位</a:t>
            </a:r>
            <a:r>
              <a:rPr lang="zh-CN" altLang="en-US" b="1" u="none" dirty="0" smtClean="0">
                <a:latin typeface="宋体" pitchFamily="2" charset="-122"/>
              </a:rPr>
              <a:t>一一连接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地址引脚的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高位</a:t>
            </a:r>
            <a:r>
              <a:rPr lang="zh-CN" altLang="en-US" b="1" u="none" dirty="0">
                <a:latin typeface="宋体" pitchFamily="2" charset="-122"/>
              </a:rPr>
              <a:t>用于选择主存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4056" name="AutoShape 2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7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8" name="AutoShape 2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331"/>
          <p:cNvSpPr>
            <a:spLocks/>
          </p:cNvSpPr>
          <p:nvPr/>
        </p:nvSpPr>
        <p:spPr bwMode="auto">
          <a:xfrm>
            <a:off x="6660232" y="1846089"/>
            <a:ext cx="2411760" cy="358775"/>
          </a:xfrm>
          <a:prstGeom prst="borderCallout2">
            <a:avLst>
              <a:gd name="adj1" fmla="val 47202"/>
              <a:gd name="adj2" fmla="val -324"/>
              <a:gd name="adj3" fmla="val 45801"/>
              <a:gd name="adj4" fmla="val -8015"/>
              <a:gd name="adj5" fmla="val 247784"/>
              <a:gd name="adj6" fmla="val -2327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安排在高端如何连接？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5796137" y="3052926"/>
            <a:ext cx="863570" cy="16916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3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74" grpId="0"/>
      <p:bldP spid="333981" grpId="0"/>
      <p:bldP spid="334055" grpId="0"/>
      <p:bldP spid="7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3524-2041-4779-B20E-7F4D690D0CDC}" type="slidenum">
              <a:rPr lang="en-US" altLang="zh-CN"/>
              <a:pPr/>
              <a:t>44</a:t>
            </a:fld>
            <a:endParaRPr lang="en-US" altLang="zh-CN" dirty="0"/>
          </a:p>
        </p:txBody>
      </p:sp>
      <p:sp>
        <p:nvSpPr>
          <p:cNvPr id="451774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75" name="AutoShape 19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1547664" y="1700808"/>
            <a:ext cx="6984751" cy="1015663"/>
            <a:chOff x="1763713" y="3421449"/>
            <a:chExt cx="6984751" cy="1015663"/>
          </a:xfrm>
        </p:grpSpPr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1763713" y="3421449"/>
              <a:ext cx="698475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主存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sz="2200" b="1" u="none" dirty="0" smtClean="0">
                  <a:latin typeface="宋体" pitchFamily="2" charset="-122"/>
                </a:rPr>
                <a:t>(CPU</a:t>
              </a:r>
              <a:r>
                <a:rPr lang="zh-CN" altLang="en-US" sz="2200" b="1" u="none" dirty="0" smtClean="0">
                  <a:solidFill>
                    <a:srgbClr val="990099"/>
                  </a:solidFill>
                  <a:latin typeface="宋体" pitchFamily="2" charset="-122"/>
                </a:rPr>
                <a:t>有</a:t>
              </a:r>
              <a:r>
                <a:rPr lang="en-US" altLang="zh-CN" sz="2200" b="1" u="none" dirty="0">
                  <a:latin typeface="宋体" pitchFamily="2" charset="-122"/>
                </a:rPr>
                <a:t>MEM</a:t>
              </a:r>
              <a:r>
                <a:rPr lang="zh-CN" altLang="en-US" sz="2200" b="1" u="none" dirty="0" smtClean="0">
                  <a:latin typeface="宋体" pitchFamily="2" charset="-122"/>
                </a:rPr>
                <a:t>操作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r>
                <a:rPr lang="en-US" altLang="zh-CN" sz="2200" b="1" u="none" dirty="0" smtClean="0">
                  <a:latin typeface="+mn-lt"/>
                </a:rPr>
                <a:t>·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操作</a:t>
              </a:r>
              <a:r>
                <a:rPr lang="zh-CN" altLang="en-US" sz="2200" b="1" u="none" dirty="0">
                  <a:latin typeface="宋体" pitchFamily="2" charset="-122"/>
                </a:rPr>
                <a:t>地址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∈</a:t>
              </a:r>
              <a:r>
                <a:rPr lang="zh-CN" altLang="en-US" sz="2200" b="1" u="none" dirty="0">
                  <a:latin typeface="宋体" pitchFamily="2" charset="-122"/>
                </a:rPr>
                <a:t>主存地址</a:t>
              </a:r>
              <a:r>
                <a:rPr lang="zh-CN" altLang="en-US" sz="2200" b="1" u="none" dirty="0" smtClean="0">
                  <a:latin typeface="宋体" pitchFamily="2" charset="-122"/>
                </a:rPr>
                <a:t>范围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主存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(CPU</a:t>
              </a:r>
              <a:r>
                <a:rPr lang="zh-CN" altLang="en-US" sz="2200" b="1" u="none" dirty="0" smtClean="0">
                  <a:latin typeface="宋体" pitchFamily="2" charset="-122"/>
                </a:rPr>
                <a:t>操作类型</a:t>
              </a:r>
              <a:r>
                <a:rPr lang="zh-CN" altLang="en-US" sz="2200" b="1" u="none" dirty="0" smtClean="0">
                  <a:solidFill>
                    <a:srgbClr val="990099"/>
                  </a:solidFill>
                  <a:latin typeface="宋体" pitchFamily="2" charset="-122"/>
                </a:rPr>
                <a:t>为</a:t>
              </a:r>
              <a:r>
                <a:rPr lang="zh-CN" altLang="en-US" sz="2200" b="1" u="none" dirty="0" smtClean="0">
                  <a:latin typeface="宋体" pitchFamily="2" charset="-122"/>
                </a:rPr>
                <a:t>写</a:t>
              </a:r>
              <a:r>
                <a:rPr lang="en-US" altLang="zh-CN" sz="2200" b="1" u="none" dirty="0" smtClean="0">
                  <a:latin typeface="宋体" pitchFamily="2" charset="-122"/>
                </a:rPr>
                <a:t>)       </a:t>
              </a:r>
              <a:r>
                <a:rPr lang="zh-CN" altLang="en-US" sz="2000" b="1" u="none" dirty="0" smtClean="0">
                  <a:latin typeface="宋体" pitchFamily="2" charset="-122"/>
                </a:rPr>
                <a:t>←或为</a:t>
              </a:r>
              <a:r>
                <a:rPr lang="en-US" altLang="zh-CN" sz="2000" b="1" u="none" dirty="0" smtClean="0">
                  <a:latin typeface="宋体" pitchFamily="2" charset="-122"/>
                </a:rPr>
                <a:t>MEM</a:t>
              </a:r>
              <a:r>
                <a:rPr lang="zh-CN" altLang="en-US" sz="2000" b="1" u="none" dirty="0" smtClean="0">
                  <a:latin typeface="宋体" pitchFamily="2" charset="-122"/>
                </a:rPr>
                <a:t>写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71" name="Line 643"/>
            <p:cNvSpPr>
              <a:spLocks noChangeShapeType="1"/>
            </p:cNvSpPr>
            <p:nvPr/>
          </p:nvSpPr>
          <p:spPr bwMode="auto">
            <a:xfrm>
              <a:off x="2496864" y="3544441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3"/>
            <p:cNvSpPr>
              <a:spLocks noChangeShapeType="1"/>
            </p:cNvSpPr>
            <p:nvPr/>
          </p:nvSpPr>
          <p:spPr bwMode="auto">
            <a:xfrm>
              <a:off x="3169840" y="3534916"/>
              <a:ext cx="530964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43"/>
            <p:cNvSpPr>
              <a:spLocks noChangeShapeType="1"/>
            </p:cNvSpPr>
            <p:nvPr/>
          </p:nvSpPr>
          <p:spPr bwMode="auto">
            <a:xfrm>
              <a:off x="2459837" y="3995539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43"/>
            <p:cNvSpPr>
              <a:spLocks noChangeShapeType="1"/>
            </p:cNvSpPr>
            <p:nvPr/>
          </p:nvSpPr>
          <p:spPr bwMode="auto">
            <a:xfrm>
              <a:off x="3183951" y="3976489"/>
              <a:ext cx="22928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051644" y="3716139"/>
            <a:ext cx="5400676" cy="1945109"/>
            <a:chOff x="2051644" y="2852936"/>
            <a:chExt cx="5400676" cy="1945109"/>
          </a:xfrm>
        </p:grpSpPr>
        <p:sp>
          <p:nvSpPr>
            <p:cNvPr id="76" name="Rectangle 145"/>
            <p:cNvSpPr>
              <a:spLocks noChangeArrowheads="1"/>
            </p:cNvSpPr>
            <p:nvPr/>
          </p:nvSpPr>
          <p:spPr bwMode="auto">
            <a:xfrm>
              <a:off x="3778844" y="2852936"/>
              <a:ext cx="2160588" cy="1945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3347044" y="4581128"/>
              <a:ext cx="3025775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55"/>
            <p:cNvSpPr txBox="1">
              <a:spLocks noChangeArrowheads="1"/>
            </p:cNvSpPr>
            <p:nvPr/>
          </p:nvSpPr>
          <p:spPr bwMode="auto">
            <a:xfrm>
              <a:off x="6374407" y="2852936"/>
              <a:ext cx="1077913" cy="19431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sp>
          <p:nvSpPr>
            <p:cNvPr id="79" name="Text Box 157"/>
            <p:cNvSpPr txBox="1">
              <a:spLocks noChangeArrowheads="1"/>
            </p:cNvSpPr>
            <p:nvPr/>
          </p:nvSpPr>
          <p:spPr bwMode="auto">
            <a:xfrm>
              <a:off x="6444257" y="3932436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80" name="Line 158"/>
            <p:cNvSpPr>
              <a:spLocks noChangeShapeType="1"/>
            </p:cNvSpPr>
            <p:nvPr/>
          </p:nvSpPr>
          <p:spPr bwMode="auto">
            <a:xfrm>
              <a:off x="6467752" y="3975299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60"/>
            <p:cNvSpPr txBox="1">
              <a:spLocks noChangeArrowheads="1"/>
            </p:cNvSpPr>
            <p:nvPr/>
          </p:nvSpPr>
          <p:spPr bwMode="auto">
            <a:xfrm>
              <a:off x="6445844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WE</a:t>
              </a:r>
            </a:p>
          </p:txBody>
        </p:sp>
        <p:sp>
          <p:nvSpPr>
            <p:cNvPr id="82" name="Line 161"/>
            <p:cNvSpPr>
              <a:spLocks noChangeShapeType="1"/>
            </p:cNvSpPr>
            <p:nvPr/>
          </p:nvSpPr>
          <p:spPr bwMode="auto">
            <a:xfrm>
              <a:off x="6458544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64442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4" name="Text Box 163"/>
            <p:cNvSpPr txBox="1">
              <a:spLocks noChangeArrowheads="1"/>
            </p:cNvSpPr>
            <p:nvPr/>
          </p:nvSpPr>
          <p:spPr bwMode="auto">
            <a:xfrm>
              <a:off x="6442669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18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5" name="Line 164"/>
            <p:cNvSpPr>
              <a:spLocks noChangeShapeType="1"/>
            </p:cNvSpPr>
            <p:nvPr/>
          </p:nvSpPr>
          <p:spPr bwMode="auto">
            <a:xfrm flipV="1">
              <a:off x="3347044" y="2996952"/>
              <a:ext cx="30257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65"/>
            <p:cNvSpPr txBox="1">
              <a:spLocks noChangeArrowheads="1"/>
            </p:cNvSpPr>
            <p:nvPr/>
          </p:nvSpPr>
          <p:spPr bwMode="auto">
            <a:xfrm>
              <a:off x="2051644" y="2852936"/>
              <a:ext cx="1295400" cy="19431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 smtClean="0"/>
                <a:t> 8088</a:t>
              </a:r>
              <a:endParaRPr lang="en-US" altLang="zh-CN" sz="2000" b="1" u="none" dirty="0"/>
            </a:p>
            <a:p>
              <a:r>
                <a:rPr lang="en-US" altLang="zh-CN" b="1" u="none" dirty="0" smtClean="0">
                  <a:latin typeface="宋体" pitchFamily="2" charset="-122"/>
                </a:rPr>
                <a:t> CPU</a:t>
              </a:r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7" name="Text Box 166"/>
            <p:cNvSpPr txBox="1">
              <a:spLocks noChangeArrowheads="1"/>
            </p:cNvSpPr>
            <p:nvPr/>
          </p:nvSpPr>
          <p:spPr bwMode="auto">
            <a:xfrm>
              <a:off x="25580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8" name="Text Box 167"/>
            <p:cNvSpPr txBox="1">
              <a:spLocks noChangeArrowheads="1"/>
            </p:cNvSpPr>
            <p:nvPr/>
          </p:nvSpPr>
          <p:spPr bwMode="auto">
            <a:xfrm>
              <a:off x="2412007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Text Box 168"/>
            <p:cNvSpPr txBox="1">
              <a:spLocks noChangeArrowheads="1"/>
            </p:cNvSpPr>
            <p:nvPr/>
          </p:nvSpPr>
          <p:spPr bwMode="auto">
            <a:xfrm>
              <a:off x="2988269" y="4146749"/>
              <a:ext cx="360363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  <p:sp>
          <p:nvSpPr>
            <p:cNvPr id="90" name="Text Box 170"/>
            <p:cNvSpPr txBox="1">
              <a:spLocks noChangeArrowheads="1"/>
            </p:cNvSpPr>
            <p:nvPr/>
          </p:nvSpPr>
          <p:spPr bwMode="auto">
            <a:xfrm>
              <a:off x="2988269" y="3573661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RD</a:t>
              </a:r>
            </a:p>
          </p:txBody>
        </p:sp>
        <p:sp>
          <p:nvSpPr>
            <p:cNvPr id="91" name="Line 171"/>
            <p:cNvSpPr>
              <a:spLocks noChangeShapeType="1"/>
            </p:cNvSpPr>
            <p:nvPr/>
          </p:nvSpPr>
          <p:spPr bwMode="auto">
            <a:xfrm>
              <a:off x="3007637" y="361652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73"/>
            <p:cNvSpPr txBox="1">
              <a:spLocks noChangeArrowheads="1"/>
            </p:cNvSpPr>
            <p:nvPr/>
          </p:nvSpPr>
          <p:spPr bwMode="auto">
            <a:xfrm>
              <a:off x="2988269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WR</a:t>
              </a:r>
            </a:p>
          </p:txBody>
        </p:sp>
        <p:sp>
          <p:nvSpPr>
            <p:cNvPr id="93" name="Line 174"/>
            <p:cNvSpPr>
              <a:spLocks noChangeShapeType="1"/>
            </p:cNvSpPr>
            <p:nvPr/>
          </p:nvSpPr>
          <p:spPr bwMode="auto">
            <a:xfrm>
              <a:off x="2996842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76"/>
            <p:cNvSpPr txBox="1">
              <a:spLocks noChangeArrowheads="1"/>
            </p:cNvSpPr>
            <p:nvPr/>
          </p:nvSpPr>
          <p:spPr bwMode="auto">
            <a:xfrm>
              <a:off x="2699344" y="3934024"/>
              <a:ext cx="57626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IO/M</a:t>
              </a:r>
            </a:p>
          </p:txBody>
        </p:sp>
        <p:sp>
          <p:nvSpPr>
            <p:cNvPr id="95" name="Line 177"/>
            <p:cNvSpPr>
              <a:spLocks noChangeShapeType="1"/>
            </p:cNvSpPr>
            <p:nvPr/>
          </p:nvSpPr>
          <p:spPr bwMode="auto">
            <a:xfrm flipV="1">
              <a:off x="3098759" y="3938469"/>
              <a:ext cx="1254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347044" y="4147939"/>
            <a:ext cx="3025776" cy="1079501"/>
            <a:chOff x="3130550" y="3356744"/>
            <a:chExt cx="3025776" cy="1079501"/>
          </a:xfrm>
        </p:grpSpPr>
        <p:sp>
          <p:nvSpPr>
            <p:cNvPr id="97" name="Text Box 181"/>
            <p:cNvSpPr txBox="1">
              <a:spLocks noChangeArrowheads="1"/>
            </p:cNvSpPr>
            <p:nvPr/>
          </p:nvSpPr>
          <p:spPr bwMode="auto">
            <a:xfrm>
              <a:off x="3922713" y="3501207"/>
              <a:ext cx="288925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98" name="Line 182"/>
            <p:cNvSpPr>
              <a:spLocks noChangeShapeType="1"/>
            </p:cNvSpPr>
            <p:nvPr/>
          </p:nvSpPr>
          <p:spPr bwMode="auto">
            <a:xfrm flipV="1">
              <a:off x="3130550" y="3788544"/>
              <a:ext cx="7921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83"/>
            <p:cNvSpPr>
              <a:spLocks noChangeShapeType="1"/>
            </p:cNvSpPr>
            <p:nvPr/>
          </p:nvSpPr>
          <p:spPr bwMode="auto">
            <a:xfrm flipV="1">
              <a:off x="3706813" y="357264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84"/>
            <p:cNvSpPr>
              <a:spLocks noChangeShapeType="1"/>
            </p:cNvSpPr>
            <p:nvPr/>
          </p:nvSpPr>
          <p:spPr bwMode="auto">
            <a:xfrm>
              <a:off x="3706813" y="335674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85"/>
            <p:cNvSpPr>
              <a:spLocks noChangeShapeType="1"/>
            </p:cNvSpPr>
            <p:nvPr/>
          </p:nvSpPr>
          <p:spPr bwMode="auto">
            <a:xfrm flipV="1">
              <a:off x="4211638" y="3717107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186"/>
            <p:cNvSpPr txBox="1">
              <a:spLocks noChangeArrowheads="1"/>
            </p:cNvSpPr>
            <p:nvPr/>
          </p:nvSpPr>
          <p:spPr bwMode="auto">
            <a:xfrm>
              <a:off x="4425950" y="3644082"/>
              <a:ext cx="2889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Line 187"/>
            <p:cNvSpPr>
              <a:spLocks noChangeShapeType="1"/>
            </p:cNvSpPr>
            <p:nvPr/>
          </p:nvSpPr>
          <p:spPr bwMode="auto">
            <a:xfrm flipV="1">
              <a:off x="3130550" y="4077469"/>
              <a:ext cx="12239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188"/>
            <p:cNvSpPr>
              <a:spLocks noChangeArrowheads="1"/>
            </p:cNvSpPr>
            <p:nvPr/>
          </p:nvSpPr>
          <p:spPr bwMode="auto">
            <a:xfrm>
              <a:off x="4349433" y="4042544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49"/>
            <p:cNvSpPr>
              <a:spLocks noChangeShapeType="1"/>
            </p:cNvSpPr>
            <p:nvPr/>
          </p:nvSpPr>
          <p:spPr bwMode="auto">
            <a:xfrm>
              <a:off x="5580063" y="4147319"/>
              <a:ext cx="576263" cy="31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151"/>
            <p:cNvSpPr>
              <a:spLocks noChangeArrowheads="1"/>
            </p:cNvSpPr>
            <p:nvPr/>
          </p:nvSpPr>
          <p:spPr bwMode="auto">
            <a:xfrm>
              <a:off x="5508625" y="4113982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52"/>
            <p:cNvSpPr>
              <a:spLocks noChangeShapeType="1"/>
            </p:cNvSpPr>
            <p:nvPr/>
          </p:nvSpPr>
          <p:spPr bwMode="auto">
            <a:xfrm>
              <a:off x="3130550" y="4363219"/>
              <a:ext cx="20161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Oval 153"/>
            <p:cNvSpPr>
              <a:spLocks noChangeArrowheads="1"/>
            </p:cNvSpPr>
            <p:nvPr/>
          </p:nvSpPr>
          <p:spPr bwMode="auto">
            <a:xfrm>
              <a:off x="5146675" y="4326707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54"/>
            <p:cNvSpPr txBox="1">
              <a:spLocks noChangeArrowheads="1"/>
            </p:cNvSpPr>
            <p:nvPr/>
          </p:nvSpPr>
          <p:spPr bwMode="auto">
            <a:xfrm>
              <a:off x="5219700" y="3859982"/>
              <a:ext cx="2889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10" name="Line 178"/>
            <p:cNvSpPr>
              <a:spLocks noChangeShapeType="1"/>
            </p:cNvSpPr>
            <p:nvPr/>
          </p:nvSpPr>
          <p:spPr bwMode="auto">
            <a:xfrm flipV="1">
              <a:off x="4714875" y="3931419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79"/>
            <p:cNvSpPr>
              <a:spLocks noChangeShapeType="1"/>
            </p:cNvSpPr>
            <p:nvPr/>
          </p:nvSpPr>
          <p:spPr bwMode="auto">
            <a:xfrm flipV="1">
              <a:off x="3130550" y="3356992"/>
              <a:ext cx="30241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251520" y="2730986"/>
            <a:ext cx="8785225" cy="1015663"/>
            <a:chOff x="251520" y="2226930"/>
            <a:chExt cx="8785225" cy="1015663"/>
          </a:xfrm>
        </p:grpSpPr>
        <p:sp>
          <p:nvSpPr>
            <p:cNvPr id="113" name="Text Box 52"/>
            <p:cNvSpPr txBox="1">
              <a:spLocks noChangeArrowheads="1"/>
            </p:cNvSpPr>
            <p:nvPr/>
          </p:nvSpPr>
          <p:spPr bwMode="auto">
            <a:xfrm>
              <a:off x="251520" y="222693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上页例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((RD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 smtClean="0">
                  <a:latin typeface="宋体" pitchFamily="2" charset="-122"/>
                </a:rPr>
                <a:t>WR)</a:t>
              </a:r>
              <a:r>
                <a:rPr lang="en-US" altLang="zh-CN" b="1" u="none" dirty="0" smtClean="0">
                  <a:latin typeface="+mn-lt"/>
                </a:rPr>
                <a:t>·</a:t>
              </a:r>
              <a:r>
                <a:rPr lang="en-US" altLang="zh-CN" b="1" u="none" dirty="0" smtClean="0">
                  <a:latin typeface="+mn-ea"/>
                  <a:ea typeface="+mn-ea"/>
                </a:rPr>
                <a:t>IO</a:t>
              </a:r>
              <a:r>
                <a:rPr lang="en-US" altLang="zh-CN" b="1" u="none" dirty="0" smtClean="0">
                  <a:latin typeface="+mn-lt"/>
                  <a:ea typeface="+mn-ea"/>
                </a:rPr>
                <a:t>/</a:t>
              </a:r>
              <a:r>
                <a:rPr lang="en-US" altLang="zh-CN" b="1" u="none" dirty="0" smtClean="0">
                  <a:latin typeface="+mn-ea"/>
                  <a:ea typeface="+mn-ea"/>
                </a:rPr>
                <a:t>M</a:t>
              </a:r>
              <a:r>
                <a:rPr lang="en-US" altLang="zh-CN" b="1" u="none" dirty="0" smtClean="0">
                  <a:latin typeface="+mn-lt"/>
                  <a:ea typeface="+mn-ea"/>
                </a:rPr>
                <a:t> </a:t>
              </a:r>
              <a:r>
                <a:rPr lang="en-US" altLang="zh-CN" b="1" u="none" dirty="0" smtClean="0">
                  <a:latin typeface="+mn-ea"/>
                  <a:ea typeface="+mn-ea"/>
                </a:rPr>
                <a:t>)</a:t>
              </a:r>
              <a:r>
                <a:rPr lang="en-US" altLang="zh-CN" b="1" u="none" dirty="0" smtClean="0"/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19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  <a:ea typeface="+mn-ea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ea typeface="+mn-ea"/>
                </a:rPr>
                <a:t>            WE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endParaRPr lang="en-US" altLang="zh-CN" b="1" u="none" dirty="0">
                <a:latin typeface="+mn-ea"/>
                <a:ea typeface="+mn-ea"/>
              </a:endParaRPr>
            </a:p>
          </p:txBody>
        </p:sp>
        <p:sp>
          <p:nvSpPr>
            <p:cNvPr id="114" name="Line 643"/>
            <p:cNvSpPr>
              <a:spLocks noChangeShapeType="1"/>
            </p:cNvSpPr>
            <p:nvPr/>
          </p:nvSpPr>
          <p:spPr bwMode="auto">
            <a:xfrm>
              <a:off x="3285619" y="2349829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43"/>
            <p:cNvSpPr>
              <a:spLocks noChangeShapeType="1"/>
            </p:cNvSpPr>
            <p:nvPr/>
          </p:nvSpPr>
          <p:spPr bwMode="auto">
            <a:xfrm>
              <a:off x="3817912" y="2345637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43"/>
            <p:cNvSpPr>
              <a:spLocks noChangeShapeType="1"/>
            </p:cNvSpPr>
            <p:nvPr/>
          </p:nvSpPr>
          <p:spPr bwMode="auto">
            <a:xfrm>
              <a:off x="4778787" y="2374212"/>
              <a:ext cx="1626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643"/>
            <p:cNvSpPr>
              <a:spLocks noChangeShapeType="1"/>
            </p:cNvSpPr>
            <p:nvPr/>
          </p:nvSpPr>
          <p:spPr bwMode="auto">
            <a:xfrm>
              <a:off x="4427642" y="2339650"/>
              <a:ext cx="5104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643"/>
            <p:cNvSpPr>
              <a:spLocks noChangeShapeType="1"/>
            </p:cNvSpPr>
            <p:nvPr/>
          </p:nvSpPr>
          <p:spPr bwMode="auto">
            <a:xfrm>
              <a:off x="2339752" y="2820278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643"/>
            <p:cNvSpPr>
              <a:spLocks noChangeShapeType="1"/>
            </p:cNvSpPr>
            <p:nvPr/>
          </p:nvSpPr>
          <p:spPr bwMode="auto">
            <a:xfrm>
              <a:off x="5256155" y="2363326"/>
              <a:ext cx="3486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643"/>
            <p:cNvSpPr>
              <a:spLocks noChangeShapeType="1"/>
            </p:cNvSpPr>
            <p:nvPr/>
          </p:nvSpPr>
          <p:spPr bwMode="auto">
            <a:xfrm>
              <a:off x="2370232" y="2363326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643"/>
            <p:cNvSpPr>
              <a:spLocks noChangeShapeType="1"/>
            </p:cNvSpPr>
            <p:nvPr/>
          </p:nvSpPr>
          <p:spPr bwMode="auto">
            <a:xfrm>
              <a:off x="2970500" y="2820278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643"/>
            <p:cNvSpPr>
              <a:spLocks noChangeShapeType="1"/>
            </p:cNvSpPr>
            <p:nvPr/>
          </p:nvSpPr>
          <p:spPr bwMode="auto">
            <a:xfrm flipV="1">
              <a:off x="3097807" y="2284422"/>
              <a:ext cx="255431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319485"/>
            <a:ext cx="8785225" cy="1975926"/>
            <a:chOff x="179388" y="319485"/>
            <a:chExt cx="8785225" cy="1975926"/>
          </a:xfrm>
        </p:grpSpPr>
        <p:sp>
          <p:nvSpPr>
            <p:cNvPr id="68" name="Text Box 52"/>
            <p:cNvSpPr txBox="1">
              <a:spLocks noChangeArrowheads="1"/>
            </p:cNvSpPr>
            <p:nvPr/>
          </p:nvSpPr>
          <p:spPr bwMode="auto">
            <a:xfrm>
              <a:off x="179388" y="319485"/>
              <a:ext cx="8785225" cy="197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FF3399"/>
                  </a:solidFill>
                  <a:latin typeface="宋体" pitchFamily="2" charset="-122"/>
                </a:rPr>
                <a:t>(3</a:t>
              </a:r>
              <a:r>
                <a:rPr lang="en-US" altLang="zh-CN" b="1" u="none" dirty="0" smtClean="0">
                  <a:solidFill>
                    <a:srgbClr val="FF3399"/>
                  </a:solidFill>
                  <a:latin typeface="宋体" pitchFamily="2" charset="-122"/>
                </a:rPr>
                <a:t>)</a:t>
              </a:r>
              <a:r>
                <a:rPr lang="zh-CN" altLang="en-US" b="1" u="none" dirty="0" smtClean="0">
                  <a:solidFill>
                    <a:srgbClr val="FF3399"/>
                  </a:solidFill>
                  <a:latin typeface="宋体" pitchFamily="2" charset="-122"/>
                </a:rPr>
                <a:t>控制线的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连接</a:t>
              </a: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*要求：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r>
                <a:rPr lang="zh-CN" altLang="en-US" b="1" dirty="0" smtClean="0">
                  <a:solidFill>
                    <a:srgbClr val="FF3399"/>
                  </a:solidFill>
                  <a:latin typeface="宋体" pitchFamily="2" charset="-122"/>
                </a:rPr>
                <a:t>对主存操作</a:t>
              </a:r>
              <a:r>
                <a:rPr lang="zh-CN" altLang="en-US" b="1" u="none" dirty="0" smtClean="0">
                  <a:latin typeface="宋体" pitchFamily="2" charset="-122"/>
                </a:rPr>
                <a:t>时，主存</a:t>
              </a:r>
              <a:r>
                <a:rPr lang="zh-CN" altLang="en-US" b="1" u="none" dirty="0">
                  <a:latin typeface="宋体" pitchFamily="2" charset="-122"/>
                </a:rPr>
                <a:t>的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引脚有效、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                 WE</a:t>
              </a:r>
              <a:r>
                <a:rPr lang="zh-CN" altLang="en-US" b="1" u="none" dirty="0" smtClean="0">
                  <a:latin typeface="宋体" pitchFamily="2" charset="-122"/>
                </a:rPr>
                <a:t>引脚与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r>
                <a:rPr lang="zh-CN" altLang="en-US" b="1" u="none" dirty="0" smtClean="0">
                  <a:latin typeface="宋体" pitchFamily="2" charset="-122"/>
                </a:rPr>
                <a:t>操作类型相同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  *连接：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61" name="Line 643"/>
            <p:cNvSpPr>
              <a:spLocks noChangeShapeType="1"/>
            </p:cNvSpPr>
            <p:nvPr/>
          </p:nvSpPr>
          <p:spPr bwMode="auto">
            <a:xfrm>
              <a:off x="5219972" y="908720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43"/>
            <p:cNvSpPr>
              <a:spLocks noChangeShapeType="1"/>
            </p:cNvSpPr>
            <p:nvPr/>
          </p:nvSpPr>
          <p:spPr bwMode="auto">
            <a:xfrm>
              <a:off x="5204717" y="1359818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45</a:t>
            </a:fld>
            <a:endParaRPr lang="en-US" altLang="zh-CN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1—</a:t>
              </a:r>
              <a:r>
                <a:rPr lang="zh-CN" altLang="en-US" b="1" u="none" dirty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</a:t>
              </a:r>
              <a:r>
                <a:rPr lang="zh-CN" altLang="en-US" b="1" u="none" dirty="0" smtClean="0">
                  <a:latin typeface="宋体" pitchFamily="2" charset="-122"/>
                </a:rPr>
                <a:t>线为</a:t>
              </a:r>
              <a:r>
                <a:rPr lang="en-US" altLang="zh-CN" b="1" u="none" dirty="0" smtClean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r>
                <a:rPr lang="zh-CN" altLang="en-US" b="1" u="none" dirty="0" smtClean="0">
                  <a:latin typeface="宋体" pitchFamily="2" charset="-122"/>
                </a:rPr>
                <a:t>。欲配置的主存如</a:t>
              </a:r>
              <a:r>
                <a:rPr lang="zh-CN" altLang="en-US" b="1" u="none" dirty="0">
                  <a:latin typeface="宋体" pitchFamily="2" charset="-122"/>
                </a:rPr>
                <a:t>右图所示，有</a:t>
              </a:r>
              <a:r>
                <a:rPr lang="en-US" altLang="zh-CN" b="1" u="none" dirty="0" smtClean="0">
                  <a:latin typeface="宋体" pitchFamily="2" charset="-122"/>
                </a:rPr>
                <a:t>2K×8b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ROM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4K×4b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SRAM</a:t>
              </a:r>
              <a:r>
                <a:rPr lang="zh-CN" altLang="en-US" b="1" u="none" dirty="0" smtClean="0">
                  <a:latin typeface="宋体" pitchFamily="2" charset="-122"/>
                </a:rPr>
                <a:t>芯片</a:t>
              </a:r>
              <a:r>
                <a:rPr lang="zh-CN" altLang="en-US" b="1" u="none" dirty="0">
                  <a:latin typeface="宋体" pitchFamily="2" charset="-122"/>
                </a:rPr>
                <a:t>可用。</a:t>
              </a:r>
              <a:r>
                <a:rPr lang="zh-CN" altLang="en-US" b="1" u="none" dirty="0" smtClean="0">
                  <a:latin typeface="宋体" pitchFamily="2" charset="-122"/>
                </a:rPr>
                <a:t>⑴主存需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RAM</a:t>
              </a:r>
              <a:r>
                <a:rPr lang="zh-CN" altLang="en-US" b="1" u="none" dirty="0" smtClean="0">
                  <a:latin typeface="宋体" pitchFamily="2" charset="-122"/>
                </a:rPr>
                <a:t>各几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片？⑵写出各芯片</a:t>
              </a:r>
              <a:r>
                <a:rPr lang="zh-CN" altLang="en-US" b="1" u="none" dirty="0">
                  <a:latin typeface="宋体" pitchFamily="2" charset="-122"/>
                </a:rPr>
                <a:t>所在</a:t>
              </a:r>
              <a:r>
                <a:rPr lang="zh-CN" altLang="en-US" b="1" u="none" dirty="0" smtClean="0">
                  <a:latin typeface="宋体" pitchFamily="2" charset="-122"/>
                </a:rPr>
                <a:t>地址范围及片选有效逻辑；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画主存的内部连接图；⑷画主存与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r>
                <a:rPr lang="zh-CN" altLang="en-US" b="1" u="none" dirty="0" smtClean="0">
                  <a:latin typeface="宋体" pitchFamily="2" charset="-122"/>
                </a:rPr>
                <a:t>的连接图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芯片的地址范围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 smtClean="0">
                <a:latin typeface="宋体" pitchFamily="2" charset="-122"/>
              </a:rPr>
              <a:t>所在地址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82034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/>
                <a:gridCol w="857572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片选有效逻辑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7475" name="AutoShape 57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476" name="AutoShape 58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23900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/>
                <a:gridCol w="2087563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1#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4"/>
              <a:ext cx="1360" cy="18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20272" y="836712"/>
            <a:ext cx="1944216" cy="1585913"/>
            <a:chOff x="6732241" y="1268760"/>
            <a:chExt cx="1944216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804249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6948265" y="1874504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732241" y="2564904"/>
              <a:ext cx="43204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m-1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   ⑶</a:t>
            </a:r>
            <a:r>
              <a:rPr lang="zh-CN" altLang="en-US" b="1" u="none" dirty="0" smtClean="0">
                <a:latin typeface="+mn-ea"/>
                <a:ea typeface="+mn-ea"/>
              </a:rPr>
              <a:t>主存的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内部连接图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b="1" u="none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4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3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22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2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03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6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0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2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39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15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51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80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307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075" name="AutoShape 4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75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87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 flipV="1">
              <a:off x="3787" y="1616"/>
              <a:ext cx="453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 flipV="1">
              <a:off x="4875" y="1616"/>
              <a:ext cx="4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DC092676-1262-4DAD-807E-48E875256232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179512" y="4581128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u="none" dirty="0" smtClean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b="1" u="none" dirty="0" smtClean="0">
                <a:latin typeface="+mn-ea"/>
                <a:ea typeface="+mn-ea"/>
              </a:rPr>
              <a:t>用</a:t>
            </a:r>
            <a:r>
              <a:rPr lang="en-US" altLang="zh-CN" b="1" u="none" dirty="0" smtClean="0">
                <a:latin typeface="+mn-ea"/>
                <a:ea typeface="+mn-ea"/>
              </a:rPr>
              <a:t>3:8</a:t>
            </a:r>
            <a:r>
              <a:rPr lang="zh-CN" altLang="en-US" b="1" u="none" dirty="0">
                <a:latin typeface="+mn-ea"/>
                <a:ea typeface="+mn-ea"/>
              </a:rPr>
              <a:t>译码器</a:t>
            </a:r>
            <a:r>
              <a:rPr lang="zh-CN" altLang="en-US" b="1" u="none" dirty="0" smtClean="0">
                <a:latin typeface="+mn-ea"/>
                <a:ea typeface="+mn-ea"/>
              </a:rPr>
              <a:t>实现时，如何连接？</a:t>
            </a:r>
            <a:endParaRPr lang="en-US" altLang="zh-CN" b="1" u="none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33790" y="2636912"/>
            <a:ext cx="5042814" cy="1864146"/>
            <a:chOff x="3633790" y="2636912"/>
            <a:chExt cx="5042814" cy="1864146"/>
          </a:xfrm>
        </p:grpSpPr>
        <p:sp>
          <p:nvSpPr>
            <p:cNvPr id="126" name="Text Box 381"/>
            <p:cNvSpPr txBox="1">
              <a:spLocks noChangeArrowheads="1"/>
            </p:cNvSpPr>
            <p:nvPr/>
          </p:nvSpPr>
          <p:spPr bwMode="auto">
            <a:xfrm>
              <a:off x="3633790" y="2636912"/>
              <a:ext cx="1584324" cy="186414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7" name="Text Box 381"/>
            <p:cNvSpPr txBox="1">
              <a:spLocks noChangeArrowheads="1"/>
            </p:cNvSpPr>
            <p:nvPr/>
          </p:nvSpPr>
          <p:spPr bwMode="auto">
            <a:xfrm>
              <a:off x="5364088" y="2636912"/>
              <a:ext cx="1584324" cy="186414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8" name="Text Box 381"/>
            <p:cNvSpPr txBox="1">
              <a:spLocks noChangeArrowheads="1"/>
            </p:cNvSpPr>
            <p:nvPr/>
          </p:nvSpPr>
          <p:spPr bwMode="auto">
            <a:xfrm>
              <a:off x="7092280" y="2636912"/>
              <a:ext cx="1584324" cy="186414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   ⑷</a:t>
            </a:r>
            <a:r>
              <a:rPr lang="zh-CN" altLang="en-US" b="1" u="none" dirty="0">
                <a:latin typeface="+mn-ea"/>
                <a:ea typeface="+mn-ea"/>
              </a:rPr>
              <a:t>主存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 smtClean="0">
                <a:latin typeface="+mn-ea"/>
                <a:ea typeface="+mn-ea"/>
              </a:rPr>
              <a:t>主存地址从</a:t>
            </a:r>
            <a:r>
              <a:rPr lang="en-US" altLang="zh-CN" b="1" u="none" dirty="0" smtClean="0">
                <a:latin typeface="+mn-ea"/>
                <a:ea typeface="+mn-ea"/>
              </a:rPr>
              <a:t>0</a:t>
            </a:r>
            <a:r>
              <a:rPr lang="zh-CN" altLang="en-US" b="1" u="none" dirty="0" smtClean="0">
                <a:latin typeface="+mn-ea"/>
                <a:ea typeface="+mn-ea"/>
              </a:rPr>
              <a:t>开始</a:t>
            </a:r>
            <a:r>
              <a:rPr lang="en-US" altLang="zh-CN" sz="2000" b="1" u="none" dirty="0" smtClean="0">
                <a:latin typeface="+mn-ea"/>
                <a:ea typeface="+mn-ea"/>
              </a:rPr>
              <a:t>(CPU</a:t>
            </a:r>
            <a:r>
              <a:rPr lang="zh-CN" altLang="en-US" sz="2000" b="1" u="none" dirty="0" smtClean="0">
                <a:latin typeface="+mn-ea"/>
                <a:ea typeface="+mn-ea"/>
              </a:rPr>
              <a:t>可寻址空间的低端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454774" name="Text Box 118"/>
          <p:cNvSpPr txBox="1">
            <a:spLocks noChangeArrowheads="1"/>
          </p:cNvSpPr>
          <p:nvPr/>
        </p:nvSpPr>
        <p:spPr bwMode="auto">
          <a:xfrm>
            <a:off x="179388" y="350100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的可寻址空间为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位，主存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字</a:t>
            </a:r>
            <a:r>
              <a:rPr lang="zh-CN" altLang="en-US" b="1" dirty="0" smtClean="0">
                <a:latin typeface="宋体" pitchFamily="2" charset="-122"/>
              </a:rPr>
              <a:t>编址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欲</a:t>
            </a:r>
            <a:r>
              <a:rPr lang="zh-CN" altLang="en-US" b="1" u="none" dirty="0" smtClean="0">
                <a:latin typeface="宋体" pitchFamily="2" charset="-122"/>
              </a:rPr>
              <a:t>配置</a:t>
            </a:r>
            <a:r>
              <a:rPr lang="en-US" altLang="zh-CN" b="1" u="none" dirty="0">
                <a:latin typeface="宋体" pitchFamily="2" charset="-122"/>
              </a:rPr>
              <a:t>512KB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前</a:t>
            </a:r>
            <a:r>
              <a:rPr lang="en-US" altLang="zh-CN" b="1" u="none" dirty="0">
                <a:latin typeface="宋体" pitchFamily="2" charset="-122"/>
              </a:rPr>
              <a:t>128KB</a:t>
            </a:r>
            <a:r>
              <a:rPr lang="zh-CN" altLang="en-US" b="1" u="none" dirty="0">
                <a:latin typeface="宋体" pitchFamily="2" charset="-122"/>
              </a:rPr>
              <a:t>为只读空间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，可用芯片为</a:t>
            </a:r>
            <a:r>
              <a:rPr lang="en-US" altLang="zh-CN" b="1" u="none" dirty="0" smtClean="0">
                <a:latin typeface="宋体" pitchFamily="2" charset="-122"/>
              </a:rPr>
              <a:t>64K×8b 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64K×16b SRAM</a:t>
            </a:r>
            <a:r>
              <a:rPr lang="zh-CN" altLang="en-US" b="1" u="none" dirty="0" smtClean="0">
                <a:latin typeface="宋体" pitchFamily="2" charset="-122"/>
              </a:rPr>
              <a:t>。写出主存内部各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  <a:r>
              <a:rPr lang="zh-CN" altLang="en-US" b="1" u="none" dirty="0" smtClean="0">
                <a:latin typeface="宋体" pitchFamily="2" charset="-122"/>
              </a:rPr>
              <a:t>的地址范围，画出各芯片的连接图，以及主存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的连接</a:t>
            </a:r>
            <a:r>
              <a:rPr lang="zh-CN" altLang="en-US" b="1" u="none" dirty="0">
                <a:latin typeface="宋体" pitchFamily="2" charset="-122"/>
              </a:rPr>
              <a:t>图</a:t>
            </a: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115616" y="908720"/>
            <a:ext cx="5761038" cy="2058988"/>
            <a:chOff x="793" y="527"/>
            <a:chExt cx="3629" cy="1297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129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889"/>
              <a:chOff x="3470" y="935"/>
              <a:chExt cx="952" cy="889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889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1312"/>
                <a:ext cx="181" cy="181"/>
                <a:chOff x="3198" y="1448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1448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 dirty="0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1475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480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13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166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7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297"/>
              <a:chOff x="793" y="527"/>
              <a:chExt cx="772" cy="1297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297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480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13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166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7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4779" name="Text Box 123"/>
          <p:cNvSpPr txBox="1">
            <a:spLocks noChangeArrowheads="1"/>
          </p:cNvSpPr>
          <p:nvPr/>
        </p:nvSpPr>
        <p:spPr bwMode="auto">
          <a:xfrm>
            <a:off x="179388" y="537321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若主存由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芯片构成，则如何与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进行连接？</a:t>
            </a:r>
          </a:p>
        </p:txBody>
      </p: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2844404" y="1628799"/>
            <a:ext cx="2522538" cy="720725"/>
            <a:chOff x="1882" y="1026"/>
            <a:chExt cx="1589" cy="454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1480"/>
              <a:ext cx="158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341166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0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4806" name="Line 150"/>
          <p:cNvSpPr>
            <a:spLocks noChangeShapeType="1"/>
          </p:cNvSpPr>
          <p:nvPr/>
        </p:nvSpPr>
        <p:spPr bwMode="auto">
          <a:xfrm flipV="1">
            <a:off x="2341166" y="2564904"/>
            <a:ext cx="3024188" cy="0"/>
          </a:xfrm>
          <a:prstGeom prst="line">
            <a:avLst/>
          </a:prstGeom>
          <a:noFill/>
          <a:ln w="28575" cmpd="dbl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4826" name="AutoShape 17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334883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911570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r>
                <a:rPr lang="zh-CN" altLang="en-US" sz="1800" b="1" u="none" dirty="0" smtClean="0">
                  <a:latin typeface="宋体" pitchFamily="2" charset="-122"/>
                </a:rPr>
                <a:t>＝</a:t>
              </a:r>
              <a:r>
                <a:rPr lang="en-US" altLang="zh-CN" sz="1800" b="1" u="none" dirty="0" smtClean="0">
                  <a:latin typeface="宋体" pitchFamily="2" charset="-122"/>
                </a:rPr>
                <a:t>(IO</a:t>
              </a:r>
              <a:r>
                <a:rPr lang="en-US" altLang="zh-CN" sz="1800" b="1" u="none" dirty="0" smtClean="0">
                  <a:latin typeface="+mn-lt"/>
                </a:rPr>
                <a:t>/</a:t>
              </a:r>
              <a:r>
                <a:rPr lang="en-US" altLang="zh-CN" sz="1800" b="1" u="none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+mn-lt"/>
                </a:rPr>
                <a:t>·</a:t>
              </a:r>
              <a:r>
                <a:rPr lang="en-US" altLang="zh-CN" sz="1800" b="1" u="none" dirty="0" smtClean="0">
                  <a:latin typeface="宋体" pitchFamily="2" charset="-122"/>
                </a:rPr>
                <a:t>(RD⊕WR))</a:t>
              </a:r>
              <a:r>
                <a:rPr lang="en-US" altLang="zh-CN" sz="1800" b="1" u="none" dirty="0" smtClean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15</a:t>
              </a: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/>
                <a:t>·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14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61305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8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3" name="AutoShape 331"/>
          <p:cNvSpPr>
            <a:spLocks/>
          </p:cNvSpPr>
          <p:nvPr/>
        </p:nvSpPr>
        <p:spPr bwMode="auto">
          <a:xfrm>
            <a:off x="3275856" y="3176972"/>
            <a:ext cx="3028532" cy="324036"/>
          </a:xfrm>
          <a:prstGeom prst="borderCallout2">
            <a:avLst>
              <a:gd name="adj1" fmla="val 49492"/>
              <a:gd name="adj2" fmla="val 100525"/>
              <a:gd name="adj3" fmla="val 50962"/>
              <a:gd name="adj4" fmla="val 103781"/>
              <a:gd name="adj5" fmla="val 131313"/>
              <a:gd name="adj6" fmla="val 12103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与</a:t>
            </a:r>
            <a:r>
              <a:rPr lang="en-US" altLang="zh-CN" sz="1800" b="1" u="none" dirty="0" smtClean="0">
                <a:latin typeface="+mn-ea"/>
                <a:ea typeface="+mn-ea"/>
              </a:rPr>
              <a:t>CPU</a:t>
            </a:r>
            <a:r>
              <a:rPr lang="zh-CN" altLang="en-US" sz="1800" b="1" u="none" dirty="0" smtClean="0">
                <a:latin typeface="+mn-ea"/>
                <a:ea typeface="+mn-ea"/>
              </a:rPr>
              <a:t>相关的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+mn-ea"/>
                <a:ea typeface="+mn-ea"/>
              </a:rPr>
              <a:t>字</a:t>
            </a:r>
            <a:r>
              <a:rPr lang="zh-CN" altLang="en-US" sz="1800" b="1" u="none" dirty="0" smtClean="0">
                <a:latin typeface="+mn-ea"/>
                <a:ea typeface="+mn-ea"/>
              </a:rPr>
              <a:t>都指机器字长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74" name="Line 150"/>
          <p:cNvSpPr>
            <a:spLocks noChangeShapeType="1"/>
          </p:cNvSpPr>
          <p:nvPr/>
        </p:nvSpPr>
        <p:spPr bwMode="auto">
          <a:xfrm flipV="1">
            <a:off x="2339752" y="2814836"/>
            <a:ext cx="3024188" cy="0"/>
          </a:xfrm>
          <a:prstGeom prst="line">
            <a:avLst/>
          </a:prstGeom>
          <a:noFill/>
          <a:ln w="28575" cmpd="dbl">
            <a:solidFill>
              <a:schemeClr val="accent2"/>
            </a:solidFill>
            <a:round/>
            <a:headEnd type="triangle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" name="AutoShape 331"/>
          <p:cNvSpPr>
            <a:spLocks/>
          </p:cNvSpPr>
          <p:nvPr/>
        </p:nvSpPr>
        <p:spPr bwMode="auto">
          <a:xfrm>
            <a:off x="7380312" y="2780928"/>
            <a:ext cx="1512168" cy="576040"/>
          </a:xfrm>
          <a:prstGeom prst="borderCallout2">
            <a:avLst>
              <a:gd name="adj1" fmla="val 100843"/>
              <a:gd name="adj2" fmla="val 48859"/>
              <a:gd name="adj3" fmla="val 117378"/>
              <a:gd name="adj4" fmla="val 48511"/>
              <a:gd name="adj5" fmla="val 142704"/>
              <a:gd name="adj6" fmla="val 846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solidFill>
                  <a:srgbClr val="990099"/>
                </a:solidFill>
                <a:latin typeface="+mn-ea"/>
                <a:ea typeface="+mn-ea"/>
              </a:rPr>
              <a:t>编址单位</a:t>
            </a:r>
            <a:r>
              <a:rPr lang="zh-CN" altLang="en-US" sz="1800" b="1" u="none" dirty="0" smtClean="0">
                <a:latin typeface="+mn-ea"/>
                <a:ea typeface="+mn-ea"/>
              </a:rPr>
              <a:t>就是存储单元长度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74" grpId="0"/>
      <p:bldP spid="454779" grpId="0"/>
      <p:bldP spid="454806" grpId="0" animBg="1"/>
      <p:bldP spid="83" grpId="0" animBg="1"/>
      <p:bldP spid="74" grpId="0" animBg="1"/>
      <p:bldP spid="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EC18-5723-43A6-BCC6-9CC5546969E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53803" name="Text Box 171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现代计算机中的主存子系统组成：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不考，拓展知识面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53804" name="Text Box 172"/>
          <p:cNvSpPr txBox="1">
            <a:spLocks noChangeArrowheads="1"/>
          </p:cNvSpPr>
          <p:nvPr/>
        </p:nvSpPr>
        <p:spPr bwMode="auto">
          <a:xfrm>
            <a:off x="179388" y="791273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①DRAMC</a:t>
            </a:r>
            <a:r>
              <a:rPr lang="zh-CN" altLang="en-US" b="1" u="none" dirty="0" smtClean="0">
                <a:latin typeface="宋体" pitchFamily="2" charset="-122"/>
              </a:rPr>
              <a:t>支持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有限数量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模块</a:t>
            </a:r>
            <a:r>
              <a:rPr lang="zh-CN" altLang="en-US" b="1" u="none" dirty="0" smtClean="0">
                <a:latin typeface="宋体" pitchFamily="2" charset="-122"/>
              </a:rPr>
              <a:t>       </a:t>
            </a:r>
            <a:r>
              <a:rPr lang="zh-CN" altLang="en-US" sz="1800" b="1" u="none" dirty="0" smtClean="0">
                <a:latin typeface="宋体" pitchFamily="2" charset="-122"/>
              </a:rPr>
              <a:t>←</a:t>
            </a:r>
            <a:r>
              <a:rPr lang="en-US" altLang="zh-CN" sz="1800" b="1" u="none" dirty="0" smtClean="0">
                <a:latin typeface="+mn-ea"/>
              </a:rPr>
              <a:t>DRAM</a:t>
            </a:r>
            <a:r>
              <a:rPr lang="zh-CN" altLang="en-US" sz="1800" b="1" u="none" dirty="0">
                <a:latin typeface="+mn-ea"/>
              </a:rPr>
              <a:t>字</a:t>
            </a:r>
            <a:r>
              <a:rPr lang="zh-CN" altLang="en-US" sz="1800" b="1" u="none" dirty="0" smtClean="0">
                <a:latin typeface="+mn-ea"/>
              </a:rPr>
              <a:t>扩展方法所致</a:t>
            </a:r>
            <a:endParaRPr lang="zh-CN" altLang="en-US" sz="1800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             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≤</a:t>
            </a:r>
            <a:r>
              <a:rPr lang="en-US" altLang="zh-CN" sz="2000" b="1" u="none" dirty="0" smtClean="0">
                <a:latin typeface="宋体" pitchFamily="2" charset="-122"/>
              </a:rPr>
              <a:t>BANK</a:t>
            </a:r>
            <a:r>
              <a:rPr lang="zh-CN" altLang="en-US" sz="2000" b="1" u="none" dirty="0" smtClean="0">
                <a:latin typeface="宋体" pitchFamily="2" charset="-122"/>
              </a:rPr>
              <a:t>插槽数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  <a:r>
              <a:rPr lang="en-US" altLang="zh-CN" sz="2000" b="1" u="none" dirty="0" smtClean="0">
                <a:latin typeface="宋体" pitchFamily="2" charset="-122"/>
              </a:rPr>
              <a:t> (</a:t>
            </a:r>
            <a:r>
              <a:rPr lang="zh-CN" altLang="en-US" sz="2000" b="1" u="none" dirty="0">
                <a:latin typeface="宋体" pitchFamily="2" charset="-122"/>
              </a:rPr>
              <a:t>内存条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453908" name="Group 276"/>
          <p:cNvGrpSpPr>
            <a:grpSpLocks/>
          </p:cNvGrpSpPr>
          <p:nvPr/>
        </p:nvGrpSpPr>
        <p:grpSpPr bwMode="auto">
          <a:xfrm>
            <a:off x="7932738" y="2027923"/>
            <a:ext cx="865187" cy="1833562"/>
            <a:chOff x="4967" y="1253"/>
            <a:chExt cx="545" cy="1155"/>
          </a:xfrm>
        </p:grpSpPr>
        <p:sp>
          <p:nvSpPr>
            <p:cNvPr id="453858" name="Line 226"/>
            <p:cNvSpPr>
              <a:spLocks noChangeShapeType="1"/>
            </p:cNvSpPr>
            <p:nvPr/>
          </p:nvSpPr>
          <p:spPr bwMode="auto">
            <a:xfrm>
              <a:off x="4967" y="1480"/>
              <a:ext cx="1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1" name="Line 229"/>
            <p:cNvSpPr>
              <a:spLocks noChangeShapeType="1"/>
            </p:cNvSpPr>
            <p:nvPr/>
          </p:nvSpPr>
          <p:spPr bwMode="auto">
            <a:xfrm>
              <a:off x="5286" y="1253"/>
              <a:ext cx="0" cy="115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2" name="Line 230"/>
            <p:cNvSpPr>
              <a:spLocks noChangeShapeType="1"/>
            </p:cNvSpPr>
            <p:nvPr/>
          </p:nvSpPr>
          <p:spPr bwMode="auto">
            <a:xfrm>
              <a:off x="4967" y="2090"/>
              <a:ext cx="22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3" name="Line 231"/>
            <p:cNvSpPr>
              <a:spLocks noChangeShapeType="1"/>
            </p:cNvSpPr>
            <p:nvPr/>
          </p:nvSpPr>
          <p:spPr bwMode="auto">
            <a:xfrm>
              <a:off x="5104" y="1253"/>
              <a:ext cx="0" cy="22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9" name="Text Box 237"/>
            <p:cNvSpPr txBox="1">
              <a:spLocks noChangeArrowheads="1"/>
            </p:cNvSpPr>
            <p:nvPr/>
          </p:nvSpPr>
          <p:spPr bwMode="auto">
            <a:xfrm>
              <a:off x="5329" y="1274"/>
              <a:ext cx="18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系统管理总线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SMB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53900" name="Line 268"/>
            <p:cNvSpPr>
              <a:spLocks noChangeShapeType="1"/>
            </p:cNvSpPr>
            <p:nvPr/>
          </p:nvSpPr>
          <p:spPr bwMode="auto">
            <a:xfrm>
              <a:off x="4967" y="1570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1" name="Line 269"/>
            <p:cNvSpPr>
              <a:spLocks noChangeShapeType="1"/>
            </p:cNvSpPr>
            <p:nvPr/>
          </p:nvSpPr>
          <p:spPr bwMode="auto">
            <a:xfrm>
              <a:off x="4967" y="2181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2" name="Line 270"/>
            <p:cNvSpPr>
              <a:spLocks noChangeShapeType="1"/>
            </p:cNvSpPr>
            <p:nvPr/>
          </p:nvSpPr>
          <p:spPr bwMode="auto">
            <a:xfrm>
              <a:off x="5195" y="1253"/>
              <a:ext cx="0" cy="8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53904" name="Picture 2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4846662"/>
            <a:ext cx="5040313" cy="1246634"/>
          </a:xfrm>
          <a:prstGeom prst="rect">
            <a:avLst/>
          </a:prstGeom>
          <a:noFill/>
        </p:spPr>
      </p:pic>
      <p:pic>
        <p:nvPicPr>
          <p:cNvPr id="453905" name="Picture 2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312" y="1666766"/>
            <a:ext cx="2376488" cy="2195513"/>
          </a:xfrm>
          <a:prstGeom prst="rect">
            <a:avLst/>
          </a:prstGeom>
          <a:noFill/>
        </p:spPr>
      </p:pic>
      <p:sp>
        <p:nvSpPr>
          <p:cNvPr id="453907" name="Text Box 275"/>
          <p:cNvSpPr txBox="1">
            <a:spLocks noChangeArrowheads="1"/>
          </p:cNvSpPr>
          <p:nvPr/>
        </p:nvSpPr>
        <p:spPr bwMode="auto">
          <a:xfrm>
            <a:off x="179388" y="3933056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 smtClean="0">
                <a:latin typeface="宋体" pitchFamily="2" charset="-122"/>
              </a:rPr>
              <a:t>各主存</a:t>
            </a:r>
            <a:r>
              <a:rPr lang="zh-CN" altLang="en-US" b="1" u="none" dirty="0">
                <a:latin typeface="宋体" pitchFamily="2" charset="-122"/>
              </a:rPr>
              <a:t>模块的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统一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容量可变    </a:t>
            </a:r>
            <a:r>
              <a:rPr lang="zh-CN" altLang="en-US" sz="1800" b="1" u="none" dirty="0" smtClean="0">
                <a:latin typeface="宋体" pitchFamily="2" charset="-122"/>
              </a:rPr>
              <a:t>←容量可配置及①所</a:t>
            </a:r>
            <a:r>
              <a:rPr lang="zh-CN" altLang="en-US" sz="1800" b="1" u="none" dirty="0" smtClean="0">
                <a:latin typeface="+mn-ea"/>
              </a:rPr>
              <a:t>致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</a:t>
            </a:r>
            <a:r>
              <a:rPr lang="zh-CN" altLang="en-US" u="none" dirty="0">
                <a:latin typeface="宋体" pitchFamily="2" charset="-122"/>
              </a:rPr>
              <a:t>└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不同时期流行规格不同，常见</a:t>
            </a:r>
            <a:r>
              <a:rPr lang="en-US" altLang="zh-CN" sz="2000" b="1" u="none" dirty="0">
                <a:latin typeface="宋体" pitchFamily="2" charset="-122"/>
              </a:rPr>
              <a:t>168</a:t>
            </a:r>
            <a:r>
              <a:rPr lang="zh-CN" altLang="en-US" sz="2000" b="1" u="none" dirty="0">
                <a:latin typeface="宋体" pitchFamily="2" charset="-122"/>
              </a:rPr>
              <a:t>线</a:t>
            </a:r>
            <a:r>
              <a:rPr lang="en-US" altLang="zh-CN" sz="2000" b="1" u="none" dirty="0">
                <a:latin typeface="宋体" pitchFamily="2" charset="-122"/>
              </a:rPr>
              <a:t>DIMM</a:t>
            </a:r>
          </a:p>
        </p:txBody>
      </p:sp>
      <p:sp>
        <p:nvSpPr>
          <p:cNvPr id="453910" name="AutoShape 27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675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08326" y="1666766"/>
            <a:ext cx="4826000" cy="2195513"/>
            <a:chOff x="3108326" y="1666766"/>
            <a:chExt cx="4826000" cy="2195513"/>
          </a:xfrm>
        </p:grpSpPr>
        <p:sp>
          <p:nvSpPr>
            <p:cNvPr id="453806" name="Line 174"/>
            <p:cNvSpPr>
              <a:spLocks noChangeShapeType="1"/>
            </p:cNvSpPr>
            <p:nvPr/>
          </p:nvSpPr>
          <p:spPr bwMode="auto">
            <a:xfrm>
              <a:off x="6276976" y="22430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7" name="Line 175"/>
            <p:cNvSpPr>
              <a:spLocks noChangeShapeType="1"/>
            </p:cNvSpPr>
            <p:nvPr/>
          </p:nvSpPr>
          <p:spPr bwMode="auto">
            <a:xfrm>
              <a:off x="5843589" y="26367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8" name="Line 176"/>
            <p:cNvSpPr>
              <a:spLocks noChangeShapeType="1"/>
            </p:cNvSpPr>
            <p:nvPr/>
          </p:nvSpPr>
          <p:spPr bwMode="auto">
            <a:xfrm>
              <a:off x="5843589" y="2098566"/>
              <a:ext cx="86518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9" name="Line 177"/>
            <p:cNvSpPr>
              <a:spLocks noChangeShapeType="1"/>
            </p:cNvSpPr>
            <p:nvPr/>
          </p:nvSpPr>
          <p:spPr bwMode="auto">
            <a:xfrm flipV="1">
              <a:off x="5843589" y="24208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0" name="Line 178"/>
            <p:cNvSpPr>
              <a:spLocks noChangeShapeType="1"/>
            </p:cNvSpPr>
            <p:nvPr/>
          </p:nvSpPr>
          <p:spPr bwMode="auto">
            <a:xfrm>
              <a:off x="6134101" y="2098566"/>
              <a:ext cx="0" cy="10429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2" name="Line 180"/>
            <p:cNvSpPr>
              <a:spLocks noChangeShapeType="1"/>
            </p:cNvSpPr>
            <p:nvPr/>
          </p:nvSpPr>
          <p:spPr bwMode="auto">
            <a:xfrm flipV="1">
              <a:off x="5843589" y="36447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3" name="Line 181"/>
            <p:cNvSpPr>
              <a:spLocks noChangeShapeType="1"/>
            </p:cNvSpPr>
            <p:nvPr/>
          </p:nvSpPr>
          <p:spPr bwMode="auto">
            <a:xfrm flipV="1">
              <a:off x="5843589" y="2925654"/>
              <a:ext cx="5826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4" name="Line 182"/>
            <p:cNvSpPr>
              <a:spLocks noChangeShapeType="1"/>
            </p:cNvSpPr>
            <p:nvPr/>
          </p:nvSpPr>
          <p:spPr bwMode="auto">
            <a:xfrm>
              <a:off x="6423026" y="2781191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5" name="Line 183"/>
            <p:cNvSpPr>
              <a:spLocks noChangeShapeType="1"/>
            </p:cNvSpPr>
            <p:nvPr/>
          </p:nvSpPr>
          <p:spPr bwMode="auto">
            <a:xfrm flipV="1">
              <a:off x="4116389" y="1811229"/>
              <a:ext cx="216058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6" name="Line 184"/>
            <p:cNvSpPr>
              <a:spLocks noChangeShapeType="1"/>
            </p:cNvSpPr>
            <p:nvPr/>
          </p:nvSpPr>
          <p:spPr bwMode="auto">
            <a:xfrm>
              <a:off x="6134101" y="3141554"/>
              <a:ext cx="57467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7" name="Text Box 185"/>
            <p:cNvSpPr txBox="1">
              <a:spLocks noChangeArrowheads="1"/>
            </p:cNvSpPr>
            <p:nvPr/>
          </p:nvSpPr>
          <p:spPr bwMode="auto">
            <a:xfrm>
              <a:off x="6708776" y="2027129"/>
              <a:ext cx="1225550" cy="795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内存条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3820" name="Text Box 188"/>
            <p:cNvSpPr txBox="1">
              <a:spLocks noChangeArrowheads="1"/>
            </p:cNvSpPr>
            <p:nvPr/>
          </p:nvSpPr>
          <p:spPr bwMode="auto">
            <a:xfrm>
              <a:off x="6708776" y="3066941"/>
              <a:ext cx="1225550" cy="793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BANK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内存条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3821" name="Line 189"/>
            <p:cNvSpPr>
              <a:spLocks noChangeShapeType="1"/>
            </p:cNvSpPr>
            <p:nvPr/>
          </p:nvSpPr>
          <p:spPr bwMode="auto">
            <a:xfrm flipV="1">
              <a:off x="5843589" y="34288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2" name="Line 190"/>
            <p:cNvSpPr>
              <a:spLocks noChangeShapeType="1"/>
            </p:cNvSpPr>
            <p:nvPr/>
          </p:nvSpPr>
          <p:spPr bwMode="auto">
            <a:xfrm>
              <a:off x="6421439" y="2781191"/>
              <a:ext cx="1588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6" name="Text Box 194"/>
            <p:cNvSpPr txBox="1">
              <a:spLocks noChangeArrowheads="1"/>
            </p:cNvSpPr>
            <p:nvPr/>
          </p:nvSpPr>
          <p:spPr bwMode="auto">
            <a:xfrm>
              <a:off x="3108326" y="1666766"/>
              <a:ext cx="1008063" cy="219551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b="1" u="none" dirty="0" smtClean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 smtClean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 smtClean="0">
                <a:latin typeface="宋体" pitchFamily="2" charset="-122"/>
              </a:endParaRPr>
            </a:p>
            <a:p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53827" name="Text Box 195"/>
            <p:cNvSpPr txBox="1">
              <a:spLocks noChangeArrowheads="1"/>
            </p:cNvSpPr>
            <p:nvPr/>
          </p:nvSpPr>
          <p:spPr bwMode="auto">
            <a:xfrm>
              <a:off x="3292476" y="2098566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28" name="Group 196"/>
            <p:cNvGrpSpPr>
              <a:grpSpLocks/>
            </p:cNvGrpSpPr>
            <p:nvPr/>
          </p:nvGrpSpPr>
          <p:grpSpPr bwMode="auto">
            <a:xfrm>
              <a:off x="3798889" y="2997091"/>
              <a:ext cx="287338" cy="287338"/>
              <a:chOff x="3198" y="2135"/>
              <a:chExt cx="181" cy="181"/>
            </a:xfrm>
          </p:grpSpPr>
          <p:sp>
            <p:nvSpPr>
              <p:cNvPr id="453829" name="Text Box 197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RD</a:t>
                </a:r>
              </a:p>
            </p:txBody>
          </p:sp>
          <p:sp>
            <p:nvSpPr>
              <p:cNvPr id="453830" name="Line 198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31" name="Group 199"/>
            <p:cNvGrpSpPr>
              <a:grpSpLocks/>
            </p:cNvGrpSpPr>
            <p:nvPr/>
          </p:nvGrpSpPr>
          <p:grpSpPr bwMode="auto">
            <a:xfrm>
              <a:off x="3798889" y="3284429"/>
              <a:ext cx="287338" cy="287338"/>
              <a:chOff x="3198" y="2135"/>
              <a:chExt cx="181" cy="181"/>
            </a:xfrm>
          </p:grpSpPr>
          <p:sp>
            <p:nvSpPr>
              <p:cNvPr id="453832" name="Text Box 200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WR</a:t>
                </a:r>
              </a:p>
            </p:txBody>
          </p:sp>
          <p:sp>
            <p:nvSpPr>
              <p:cNvPr id="453833" name="Line 201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37" name="Text Box 205"/>
            <p:cNvSpPr txBox="1">
              <a:spLocks noChangeArrowheads="1"/>
            </p:cNvSpPr>
            <p:nvPr/>
          </p:nvSpPr>
          <p:spPr bwMode="auto">
            <a:xfrm>
              <a:off x="3292476" y="1739791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3838" name="Line 206"/>
            <p:cNvSpPr>
              <a:spLocks noChangeShapeType="1"/>
            </p:cNvSpPr>
            <p:nvPr/>
          </p:nvSpPr>
          <p:spPr bwMode="auto">
            <a:xfrm>
              <a:off x="4116389" y="2925654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39" name="Line 207"/>
            <p:cNvSpPr>
              <a:spLocks noChangeShapeType="1"/>
            </p:cNvSpPr>
            <p:nvPr/>
          </p:nvSpPr>
          <p:spPr bwMode="auto">
            <a:xfrm>
              <a:off x="4116389" y="2243029"/>
              <a:ext cx="5762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0" name="Line 208"/>
            <p:cNvSpPr>
              <a:spLocks noChangeShapeType="1"/>
            </p:cNvSpPr>
            <p:nvPr/>
          </p:nvSpPr>
          <p:spPr bwMode="auto">
            <a:xfrm>
              <a:off x="4116389" y="3141554"/>
              <a:ext cx="5762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1" name="Line 209"/>
            <p:cNvSpPr>
              <a:spLocks noChangeShapeType="1"/>
            </p:cNvSpPr>
            <p:nvPr/>
          </p:nvSpPr>
          <p:spPr bwMode="auto">
            <a:xfrm>
              <a:off x="4116389" y="3428891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2" name="Text Box 210"/>
            <p:cNvSpPr txBox="1">
              <a:spLocks noChangeArrowheads="1"/>
            </p:cNvSpPr>
            <p:nvPr/>
          </p:nvSpPr>
          <p:spPr bwMode="auto">
            <a:xfrm>
              <a:off x="4692651" y="1955691"/>
              <a:ext cx="1150938" cy="1905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3845" name="Group 213"/>
            <p:cNvGrpSpPr>
              <a:grpSpLocks/>
            </p:cNvGrpSpPr>
            <p:nvPr/>
          </p:nvGrpSpPr>
          <p:grpSpPr bwMode="auto">
            <a:xfrm>
              <a:off x="5340351" y="2227154"/>
              <a:ext cx="503238" cy="290513"/>
              <a:chOff x="2744" y="1805"/>
              <a:chExt cx="317" cy="183"/>
            </a:xfrm>
          </p:grpSpPr>
          <p:sp>
            <p:nvSpPr>
              <p:cNvPr id="453846" name="Text Box 214"/>
              <p:cNvSpPr txBox="1">
                <a:spLocks noChangeArrowheads="1"/>
              </p:cNvSpPr>
              <p:nvPr/>
            </p:nvSpPr>
            <p:spPr bwMode="auto">
              <a:xfrm>
                <a:off x="2744" y="1805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47" name="Line 215"/>
              <p:cNvSpPr>
                <a:spLocks noChangeShapeType="1"/>
              </p:cNvSpPr>
              <p:nvPr/>
            </p:nvSpPr>
            <p:spPr bwMode="auto">
              <a:xfrm>
                <a:off x="2761" y="1839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48" name="Text Box 216"/>
            <p:cNvSpPr txBox="1">
              <a:spLocks noChangeArrowheads="1"/>
            </p:cNvSpPr>
            <p:nvPr/>
          </p:nvSpPr>
          <p:spPr bwMode="auto">
            <a:xfrm>
              <a:off x="5027614" y="1957279"/>
              <a:ext cx="7921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52" name="Group 220"/>
            <p:cNvGrpSpPr>
              <a:grpSpLocks/>
            </p:cNvGrpSpPr>
            <p:nvPr/>
          </p:nvGrpSpPr>
          <p:grpSpPr bwMode="auto">
            <a:xfrm>
              <a:off x="5338764" y="3251091"/>
              <a:ext cx="503238" cy="290513"/>
              <a:chOff x="2744" y="1778"/>
              <a:chExt cx="317" cy="183"/>
            </a:xfrm>
          </p:grpSpPr>
          <p:sp>
            <p:nvSpPr>
              <p:cNvPr id="453853" name="Text Box 221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54" name="Line 222"/>
              <p:cNvSpPr>
                <a:spLocks noChangeShapeType="1"/>
              </p:cNvSpPr>
              <p:nvPr/>
            </p:nvSpPr>
            <p:spPr bwMode="auto">
              <a:xfrm>
                <a:off x="2759" y="181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55" name="Group 223"/>
            <p:cNvGrpSpPr>
              <a:grpSpLocks/>
            </p:cNvGrpSpPr>
            <p:nvPr/>
          </p:nvGrpSpPr>
          <p:grpSpPr bwMode="auto">
            <a:xfrm>
              <a:off x="5483226" y="2781191"/>
              <a:ext cx="287338" cy="287338"/>
              <a:chOff x="3198" y="1818"/>
              <a:chExt cx="181" cy="181"/>
            </a:xfrm>
          </p:grpSpPr>
          <p:sp>
            <p:nvSpPr>
              <p:cNvPr id="453856" name="Text Box 224"/>
              <p:cNvSpPr txBox="1">
                <a:spLocks noChangeArrowheads="1"/>
              </p:cNvSpPr>
              <p:nvPr/>
            </p:nvSpPr>
            <p:spPr bwMode="auto">
              <a:xfrm>
                <a:off x="3198" y="1818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3857" name="Line 225"/>
              <p:cNvSpPr>
                <a:spLocks noChangeShapeType="1"/>
              </p:cNvSpPr>
              <p:nvPr/>
            </p:nvSpPr>
            <p:spPr bwMode="auto">
              <a:xfrm>
                <a:off x="3209" y="1851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68" name="Line 236"/>
            <p:cNvSpPr>
              <a:spLocks noChangeShapeType="1"/>
            </p:cNvSpPr>
            <p:nvPr/>
          </p:nvSpPr>
          <p:spPr bwMode="auto">
            <a:xfrm flipV="1">
              <a:off x="6276976" y="1811229"/>
              <a:ext cx="0" cy="147320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70" name="Group 238"/>
            <p:cNvGrpSpPr>
              <a:grpSpLocks/>
            </p:cNvGrpSpPr>
            <p:nvPr/>
          </p:nvGrpSpPr>
          <p:grpSpPr bwMode="auto">
            <a:xfrm>
              <a:off x="5338764" y="2484329"/>
              <a:ext cx="503238" cy="290513"/>
              <a:chOff x="2744" y="1811"/>
              <a:chExt cx="317" cy="183"/>
            </a:xfrm>
          </p:grpSpPr>
          <p:sp>
            <p:nvSpPr>
              <p:cNvPr id="453871" name="Text Box 239"/>
              <p:cNvSpPr txBox="1">
                <a:spLocks noChangeArrowheads="1"/>
              </p:cNvSpPr>
              <p:nvPr/>
            </p:nvSpPr>
            <p:spPr bwMode="auto">
              <a:xfrm>
                <a:off x="2744" y="181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72" name="Line 240"/>
              <p:cNvSpPr>
                <a:spLocks noChangeShapeType="1"/>
              </p:cNvSpPr>
              <p:nvPr/>
            </p:nvSpPr>
            <p:spPr bwMode="auto">
              <a:xfrm>
                <a:off x="2761" y="184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77" name="Group 245"/>
            <p:cNvGrpSpPr>
              <a:grpSpLocks/>
            </p:cNvGrpSpPr>
            <p:nvPr/>
          </p:nvGrpSpPr>
          <p:grpSpPr bwMode="auto">
            <a:xfrm>
              <a:off x="5338764" y="3509854"/>
              <a:ext cx="503238" cy="290513"/>
              <a:chOff x="2744" y="1778"/>
              <a:chExt cx="317" cy="183"/>
            </a:xfrm>
          </p:grpSpPr>
          <p:sp>
            <p:nvSpPr>
              <p:cNvPr id="453878" name="Text Box 246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79" name="Line 247"/>
              <p:cNvSpPr>
                <a:spLocks noChangeShapeType="1"/>
              </p:cNvSpPr>
              <p:nvPr/>
            </p:nvSpPr>
            <p:spPr bwMode="auto">
              <a:xfrm>
                <a:off x="2759" y="181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80" name="Line 248"/>
            <p:cNvSpPr>
              <a:spLocks noChangeShapeType="1"/>
            </p:cNvSpPr>
            <p:nvPr/>
          </p:nvSpPr>
          <p:spPr bwMode="auto">
            <a:xfrm>
              <a:off x="6276976" y="32844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97" name="Group 265"/>
            <p:cNvGrpSpPr>
              <a:grpSpLocks/>
            </p:cNvGrpSpPr>
            <p:nvPr/>
          </p:nvGrpSpPr>
          <p:grpSpPr bwMode="auto">
            <a:xfrm>
              <a:off x="3540126" y="2781191"/>
              <a:ext cx="576263" cy="214313"/>
              <a:chOff x="657" y="2679"/>
              <a:chExt cx="363" cy="135"/>
            </a:xfrm>
          </p:grpSpPr>
          <p:sp>
            <p:nvSpPr>
              <p:cNvPr id="453898" name="Text Box 266"/>
              <p:cNvSpPr txBox="1">
                <a:spLocks noChangeArrowheads="1"/>
              </p:cNvSpPr>
              <p:nvPr/>
            </p:nvSpPr>
            <p:spPr bwMode="auto">
              <a:xfrm>
                <a:off x="657" y="267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IO/M</a:t>
                </a:r>
              </a:p>
            </p:txBody>
          </p:sp>
          <p:sp>
            <p:nvSpPr>
              <p:cNvPr id="453899" name="Line 267"/>
              <p:cNvSpPr>
                <a:spLocks noChangeShapeType="1"/>
              </p:cNvSpPr>
              <p:nvPr/>
            </p:nvSpPr>
            <p:spPr bwMode="auto">
              <a:xfrm flipV="1">
                <a:off x="915" y="2685"/>
                <a:ext cx="7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" name="Line 182"/>
            <p:cNvSpPr>
              <a:spLocks noChangeShapeType="1"/>
            </p:cNvSpPr>
            <p:nvPr/>
          </p:nvSpPr>
          <p:spPr bwMode="auto">
            <a:xfrm>
              <a:off x="6426170" y="3789040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45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804" grpId="0"/>
      <p:bldP spid="4539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7B1-0FDE-4229-9F2A-E31BD37707C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43305" name="Text Box 26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③</a:t>
            </a:r>
            <a:r>
              <a:rPr lang="zh-CN" altLang="en-US" b="1" u="none" dirty="0">
                <a:latin typeface="宋体" pitchFamily="2" charset="-122"/>
              </a:rPr>
              <a:t>系统启动时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BIOS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检测</a:t>
            </a:r>
            <a:r>
              <a:rPr lang="zh-CN" altLang="en-US" b="1" u="none" dirty="0" smtClean="0">
                <a:latin typeface="宋体" pitchFamily="2" charset="-122"/>
              </a:rPr>
              <a:t>内存条容量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分配</a:t>
            </a:r>
            <a:r>
              <a:rPr lang="zh-CN" altLang="en-US" b="1" u="none" dirty="0">
                <a:latin typeface="宋体" pitchFamily="2" charset="-122"/>
              </a:rPr>
              <a:t>内存条</a:t>
            </a:r>
            <a:r>
              <a:rPr lang="zh-CN" altLang="en-US" b="1" u="none" dirty="0" smtClean="0">
                <a:latin typeface="宋体" pitchFamily="2" charset="-122"/>
              </a:rPr>
              <a:t>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</a:p>
        </p:txBody>
      </p:sp>
      <p:sp>
        <p:nvSpPr>
          <p:cNvPr id="343306" name="Text Box 266"/>
          <p:cNvSpPr txBox="1">
            <a:spLocks noChangeArrowheads="1"/>
          </p:cNvSpPr>
          <p:nvPr/>
        </p:nvSpPr>
        <p:spPr bwMode="auto">
          <a:xfrm>
            <a:off x="179388" y="828203"/>
            <a:ext cx="878522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支持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内存条包含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SPD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芯片</a:t>
            </a:r>
            <a:r>
              <a:rPr lang="zh-CN" altLang="en-US" b="1" u="none" dirty="0" smtClean="0">
                <a:latin typeface="宋体" pitchFamily="2" charset="-122"/>
              </a:rPr>
              <a:t>、连接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SMB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              </a:t>
            </a:r>
            <a:r>
              <a:rPr lang="zh-CN" altLang="en-US" sz="2000" b="1" u="none" dirty="0" smtClean="0">
                <a:latin typeface="宋体" pitchFamily="2" charset="-122"/>
              </a:rPr>
              <a:t>串行存在检测→</a:t>
            </a:r>
            <a:r>
              <a:rPr lang="zh-CN" altLang="en-US" sz="2000" u="none" dirty="0" smtClean="0">
                <a:latin typeface="宋体" pitchFamily="2" charset="-122"/>
              </a:rPr>
              <a:t>┘</a:t>
            </a:r>
            <a:r>
              <a:rPr lang="zh-CN" altLang="en-US" sz="2000" b="1" u="none" dirty="0" smtClean="0">
                <a:latin typeface="宋体" pitchFamily="2" charset="-122"/>
              </a:rPr>
              <a:t>             </a:t>
            </a:r>
            <a:r>
              <a:rPr lang="zh-CN" altLang="en-US" sz="2000" u="none" dirty="0" smtClean="0">
                <a:latin typeface="宋体" pitchFamily="2" charset="-122"/>
              </a:rPr>
              <a:t>└←</a:t>
            </a:r>
            <a:r>
              <a:rPr lang="zh-CN" altLang="en-US" sz="2000" b="1" u="none" dirty="0" smtClean="0">
                <a:latin typeface="宋体" pitchFamily="2" charset="-122"/>
              </a:rPr>
              <a:t>系统</a:t>
            </a:r>
            <a:r>
              <a:rPr lang="zh-CN" altLang="en-US" sz="2000" b="1" u="none" dirty="0">
                <a:latin typeface="宋体" pitchFamily="2" charset="-122"/>
              </a:rPr>
              <a:t>管理</a:t>
            </a:r>
            <a:r>
              <a:rPr lang="zh-CN" altLang="en-US" sz="2000" b="1" u="none" dirty="0" smtClean="0">
                <a:latin typeface="宋体" pitchFamily="2" charset="-122"/>
              </a:rPr>
              <a:t>总线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u="none" dirty="0" smtClean="0">
                <a:latin typeface="+mn-lt"/>
              </a:rPr>
              <a:t>                                         (</a:t>
            </a:r>
            <a:r>
              <a:rPr lang="en-US" sz="1800" u="none" dirty="0" smtClean="0">
                <a:latin typeface="+mn-lt"/>
              </a:rPr>
              <a:t>Serial Presence Detect</a:t>
            </a:r>
            <a:r>
              <a:rPr lang="en-US" altLang="zh-CN" sz="1800" u="none" dirty="0" smtClean="0">
                <a:latin typeface="+mn-lt"/>
              </a:rPr>
              <a:t>)                         (System Management Bus)</a:t>
            </a:r>
            <a:endParaRPr lang="zh-CN" altLang="en-US" u="none" dirty="0">
              <a:latin typeface="+mn-lt"/>
            </a:endParaRPr>
          </a:p>
        </p:txBody>
      </p:sp>
      <p:graphicFrame>
        <p:nvGraphicFramePr>
          <p:cNvPr id="343412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41931"/>
              </p:ext>
            </p:extLst>
          </p:nvPr>
        </p:nvGraphicFramePr>
        <p:xfrm>
          <a:off x="2051050" y="2915608"/>
          <a:ext cx="6553200" cy="2385600"/>
        </p:xfrm>
        <a:graphic>
          <a:graphicData uri="http://schemas.openxmlformats.org/drawingml/2006/table">
            <a:tbl>
              <a:tblPr/>
              <a:tblGrid>
                <a:gridCol w="790575"/>
                <a:gridCol w="649288"/>
                <a:gridCol w="1150937"/>
                <a:gridCol w="1657350"/>
                <a:gridCol w="2305050"/>
              </a:tblGrid>
              <a:tr h="730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位地址线、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位数据线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插槽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内存条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主存控制器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容量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地址引脚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地址空间分配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3401" name="Text Box 361"/>
          <p:cNvSpPr txBox="1">
            <a:spLocks noChangeArrowheads="1"/>
          </p:cNvSpPr>
          <p:nvPr/>
        </p:nvSpPr>
        <p:spPr bwMode="auto">
          <a:xfrm>
            <a:off x="179388" y="237094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地址分配方法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50" dirty="0" smtClean="0">
                <a:latin typeface="宋体" pitchFamily="2" charset="-122"/>
              </a:rPr>
              <a:t>按</a:t>
            </a:r>
            <a:r>
              <a:rPr lang="en-US" altLang="zh-CN" b="1" u="none" spc="-50" dirty="0">
                <a:latin typeface="宋体" pitchFamily="2" charset="-122"/>
              </a:rPr>
              <a:t>BANK</a:t>
            </a:r>
            <a:r>
              <a:rPr lang="zh-CN" altLang="en-US" b="1" u="none" spc="-50" dirty="0">
                <a:latin typeface="宋体" pitchFamily="2" charset="-122"/>
              </a:rPr>
              <a:t>顺序</a:t>
            </a:r>
            <a:r>
              <a:rPr lang="zh-CN" altLang="en-US" b="1" u="none" spc="-50" dirty="0">
                <a:solidFill>
                  <a:srgbClr val="FF3399"/>
                </a:solidFill>
                <a:latin typeface="宋体" pitchFamily="2" charset="-122"/>
              </a:rPr>
              <a:t>分配</a:t>
            </a:r>
            <a:r>
              <a:rPr lang="zh-CN" altLang="en-US" b="1" u="none" spc="-50" dirty="0">
                <a:latin typeface="宋体" pitchFamily="2" charset="-122"/>
              </a:rPr>
              <a:t>各内存条的地址范围</a:t>
            </a:r>
          </a:p>
        </p:txBody>
      </p:sp>
      <p:sp>
        <p:nvSpPr>
          <p:cNvPr id="343402" name="Text Box 362"/>
          <p:cNvSpPr txBox="1">
            <a:spLocks noChangeArrowheads="1"/>
          </p:cNvSpPr>
          <p:nvPr/>
        </p:nvSpPr>
        <p:spPr bwMode="auto">
          <a:xfrm>
            <a:off x="179388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容量检测方法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通过</a:t>
            </a:r>
            <a:r>
              <a:rPr lang="en-US" altLang="zh-CN" b="1" u="none" dirty="0">
                <a:latin typeface="宋体" pitchFamily="2" charset="-122"/>
              </a:rPr>
              <a:t>SMB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读取</a:t>
            </a:r>
            <a:r>
              <a:rPr lang="zh-CN" altLang="en-US" b="1" u="none" dirty="0" smtClean="0">
                <a:latin typeface="宋体" pitchFamily="2" charset="-122"/>
              </a:rPr>
              <a:t>各</a:t>
            </a:r>
            <a:r>
              <a:rPr lang="en-US" altLang="zh-CN" b="1" u="none" dirty="0" smtClean="0">
                <a:latin typeface="宋体" pitchFamily="2" charset="-122"/>
              </a:rPr>
              <a:t>BANK</a:t>
            </a:r>
            <a:r>
              <a:rPr lang="zh-CN" altLang="en-US" b="1" u="none" dirty="0" smtClean="0">
                <a:latin typeface="宋体" pitchFamily="2" charset="-122"/>
              </a:rPr>
              <a:t>中内存条的信息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43413" name="Group 373"/>
          <p:cNvGrpSpPr>
            <a:grpSpLocks/>
          </p:cNvGrpSpPr>
          <p:nvPr/>
        </p:nvGrpSpPr>
        <p:grpSpPr bwMode="auto">
          <a:xfrm>
            <a:off x="6372225" y="3610396"/>
            <a:ext cx="2233613" cy="1271588"/>
            <a:chOff x="4014" y="2130"/>
            <a:chExt cx="1407" cy="801"/>
          </a:xfrm>
        </p:grpSpPr>
        <p:sp>
          <p:nvSpPr>
            <p:cNvPr id="343404" name="Text Box 364"/>
            <p:cNvSpPr txBox="1">
              <a:spLocks noChangeArrowheads="1"/>
            </p:cNvSpPr>
            <p:nvPr/>
          </p:nvSpPr>
          <p:spPr bwMode="auto">
            <a:xfrm>
              <a:off x="4014" y="2341"/>
              <a:ext cx="1407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00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09" name="Text Box 369"/>
            <p:cNvSpPr txBox="1">
              <a:spLocks noChangeArrowheads="1"/>
            </p:cNvSpPr>
            <p:nvPr/>
          </p:nvSpPr>
          <p:spPr bwMode="auto">
            <a:xfrm>
              <a:off x="4014" y="2750"/>
              <a:ext cx="1407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01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10" name="Text Box 370"/>
            <p:cNvSpPr txBox="1">
              <a:spLocks noChangeArrowheads="1"/>
            </p:cNvSpPr>
            <p:nvPr/>
          </p:nvSpPr>
          <p:spPr bwMode="auto">
            <a:xfrm>
              <a:off x="4195" y="2130"/>
              <a:ext cx="998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 err="1" smtClean="0">
                  <a:latin typeface="宋体" pitchFamily="2" charset="-122"/>
                </a:rPr>
                <a:t>RAS</a:t>
              </a:r>
              <a:r>
                <a:rPr lang="en-US" altLang="zh-CN" sz="2000" b="1" u="none" baseline="-18000" dirty="0" err="1" smtClean="0">
                  <a:latin typeface="+mn-ea"/>
                  <a:ea typeface="+mn-ea"/>
                </a:rPr>
                <a:t>i</a:t>
              </a:r>
              <a:r>
                <a:rPr lang="zh-CN" altLang="en-US" sz="2000" b="1" u="none" dirty="0" smtClean="0">
                  <a:latin typeface="宋体" pitchFamily="2" charset="-122"/>
                </a:rPr>
                <a:t>有效</a:t>
              </a:r>
              <a:r>
                <a:rPr lang="zh-CN" altLang="en-US" sz="2000" b="1" u="none" dirty="0">
                  <a:latin typeface="宋体" pitchFamily="2" charset="-122"/>
                </a:rPr>
                <a:t>逻辑</a:t>
              </a:r>
            </a:p>
          </p:txBody>
        </p:sp>
        <p:sp>
          <p:nvSpPr>
            <p:cNvPr id="343411" name="Line 371"/>
            <p:cNvSpPr>
              <a:spLocks noChangeShapeType="1"/>
            </p:cNvSpPr>
            <p:nvPr/>
          </p:nvSpPr>
          <p:spPr bwMode="auto">
            <a:xfrm>
              <a:off x="4205" y="2155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3414" name="AutoShape 3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9263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9" y="5365665"/>
            <a:ext cx="8497068" cy="952184"/>
            <a:chOff x="179389" y="5524617"/>
            <a:chExt cx="8497068" cy="952184"/>
          </a:xfrm>
        </p:grpSpPr>
        <p:sp>
          <p:nvSpPr>
            <p:cNvPr id="343308" name="Text Box 268"/>
            <p:cNvSpPr txBox="1">
              <a:spLocks noChangeArrowheads="1"/>
            </p:cNvSpPr>
            <p:nvPr/>
          </p:nvSpPr>
          <p:spPr bwMode="auto">
            <a:xfrm>
              <a:off x="179389" y="5524617"/>
              <a:ext cx="8497068" cy="952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5381625" indent="-5381625"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latin typeface="宋体" pitchFamily="2" charset="-122"/>
                </a:rPr>
                <a:t>④</a:t>
              </a:r>
              <a:r>
                <a:rPr lang="zh-CN" altLang="en-US" b="1" u="none" dirty="0" smtClean="0">
                  <a:latin typeface="宋体" pitchFamily="2" charset="-122"/>
                </a:rPr>
                <a:t>系统工作时，</a:t>
              </a:r>
              <a:r>
                <a:rPr lang="en-US" altLang="zh-CN" b="1" u="none" dirty="0" smtClean="0">
                  <a:latin typeface="宋体" pitchFamily="2" charset="-122"/>
                </a:rPr>
                <a:t>DRAMC</a:t>
              </a:r>
              <a:r>
                <a:rPr lang="zh-CN" altLang="en-US" b="1" u="none" dirty="0" smtClean="0">
                  <a:latin typeface="宋体" pitchFamily="2" charset="-122"/>
                </a:rPr>
                <a:t>根据地址</a:t>
              </a:r>
              <a:r>
                <a:rPr lang="zh-CN" altLang="en-US" b="1" dirty="0" smtClean="0">
                  <a:solidFill>
                    <a:srgbClr val="990099"/>
                  </a:solidFill>
                  <a:latin typeface="宋体" pitchFamily="2" charset="-122"/>
                </a:rPr>
                <a:t>选择</a:t>
              </a:r>
              <a:r>
                <a:rPr lang="zh-CN" altLang="en-US" b="1" u="none" dirty="0" smtClean="0">
                  <a:latin typeface="宋体" pitchFamily="2" charset="-122"/>
                </a:rPr>
                <a:t>内存条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产生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RAS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i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                            </a:t>
              </a:r>
              <a:r>
                <a:rPr lang="zh-CN" altLang="en-US" b="1" dirty="0" smtClean="0">
                  <a:solidFill>
                    <a:srgbClr val="990099"/>
                  </a:solidFill>
                  <a:latin typeface="宋体" pitchFamily="2" charset="-122"/>
                </a:rPr>
                <a:t>中转</a:t>
              </a:r>
              <a:r>
                <a:rPr lang="zh-CN" altLang="en-US" b="1" u="none" dirty="0" smtClean="0">
                  <a:latin typeface="宋体" pitchFamily="2" charset="-122"/>
                </a:rPr>
                <a:t>操作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产生行</a:t>
              </a:r>
              <a:r>
                <a:rPr lang="en-US" altLang="zh-CN" sz="2000" b="1" u="none" dirty="0" smtClean="0">
                  <a:latin typeface="宋体" pitchFamily="2" charset="-122"/>
                </a:rPr>
                <a:t>/</a:t>
              </a:r>
              <a:r>
                <a:rPr lang="zh-CN" altLang="en-US" sz="2000" b="1" u="none" dirty="0" smtClean="0">
                  <a:latin typeface="宋体" pitchFamily="2" charset="-122"/>
                </a:rPr>
                <a:t>列地址等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6" name="Line 371"/>
            <p:cNvSpPr>
              <a:spLocks noChangeShapeType="1"/>
            </p:cNvSpPr>
            <p:nvPr/>
          </p:nvSpPr>
          <p:spPr bwMode="auto">
            <a:xfrm>
              <a:off x="7092280" y="5699348"/>
              <a:ext cx="41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306" grpId="0"/>
      <p:bldP spid="343401" grpId="0"/>
      <p:bldP spid="3434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31840" y="4509120"/>
            <a:ext cx="4680519" cy="1728192"/>
            <a:chOff x="3275857" y="4509120"/>
            <a:chExt cx="4680519" cy="1728192"/>
          </a:xfrm>
        </p:grpSpPr>
        <p:sp>
          <p:nvSpPr>
            <p:cNvPr id="63" name="Text Box 170"/>
            <p:cNvSpPr txBox="1">
              <a:spLocks noChangeArrowheads="1"/>
            </p:cNvSpPr>
            <p:nvPr/>
          </p:nvSpPr>
          <p:spPr bwMode="auto">
            <a:xfrm>
              <a:off x="4651435" y="5623278"/>
              <a:ext cx="612070" cy="34505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4" name="Text Box 170"/>
            <p:cNvSpPr txBox="1">
              <a:spLocks noChangeArrowheads="1"/>
            </p:cNvSpPr>
            <p:nvPr/>
          </p:nvSpPr>
          <p:spPr bwMode="auto">
            <a:xfrm>
              <a:off x="4420552" y="5022703"/>
              <a:ext cx="640645" cy="31964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 flipH="1">
              <a:off x="3275857" y="4731426"/>
              <a:ext cx="1465017" cy="2817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下箭头 20"/>
            <p:cNvSpPr/>
            <p:nvPr/>
          </p:nvSpPr>
          <p:spPr bwMode="auto">
            <a:xfrm>
              <a:off x="4932038" y="5337857"/>
              <a:ext cx="144018" cy="258384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上箭头 21"/>
            <p:cNvSpPr/>
            <p:nvPr/>
          </p:nvSpPr>
          <p:spPr bwMode="auto">
            <a:xfrm>
              <a:off x="6876257" y="5339065"/>
              <a:ext cx="144015" cy="257176"/>
            </a:xfrm>
            <a:prstGeom prst="up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下弧形箭头 35"/>
            <p:cNvSpPr/>
            <p:nvPr/>
          </p:nvSpPr>
          <p:spPr bwMode="auto">
            <a:xfrm rot="10800000">
              <a:off x="4932039" y="4653136"/>
              <a:ext cx="1986955" cy="360040"/>
            </a:xfrm>
            <a:prstGeom prst="curvedUpArrow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Text Box 170"/>
            <p:cNvSpPr txBox="1">
              <a:spLocks noChangeArrowheads="1"/>
            </p:cNvSpPr>
            <p:nvPr/>
          </p:nvSpPr>
          <p:spPr bwMode="auto">
            <a:xfrm>
              <a:off x="4644006" y="5295644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1" name="Text Box 170"/>
            <p:cNvSpPr txBox="1">
              <a:spLocks noChangeArrowheads="1"/>
            </p:cNvSpPr>
            <p:nvPr/>
          </p:nvSpPr>
          <p:spPr bwMode="auto">
            <a:xfrm>
              <a:off x="7092280" y="5301208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2" name="Text Box 170"/>
            <p:cNvSpPr txBox="1">
              <a:spLocks noChangeArrowheads="1"/>
            </p:cNvSpPr>
            <p:nvPr/>
          </p:nvSpPr>
          <p:spPr bwMode="auto">
            <a:xfrm>
              <a:off x="5796136" y="4653136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H="1">
              <a:off x="7560332" y="5182526"/>
              <a:ext cx="39604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5400000">
              <a:off x="7176955" y="5457891"/>
              <a:ext cx="1054786" cy="504056"/>
            </a:xfrm>
            <a:prstGeom prst="bentConnector3">
              <a:avLst>
                <a:gd name="adj1" fmla="val 100569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Text Box 170"/>
            <p:cNvSpPr txBox="1">
              <a:spLocks noChangeArrowheads="1"/>
            </p:cNvSpPr>
            <p:nvPr/>
          </p:nvSpPr>
          <p:spPr bwMode="auto">
            <a:xfrm>
              <a:off x="4139952" y="4509120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④</a:t>
              </a:r>
              <a:endParaRPr lang="zh-CN" altLang="en-US" sz="1800" b="1" u="none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 flipH="1" flipV="1">
              <a:off x="4788022" y="4731426"/>
              <a:ext cx="1008114" cy="3441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>
              <a:off x="4788024" y="4659418"/>
              <a:ext cx="648072" cy="657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179388" y="4437112"/>
            <a:ext cx="8785225" cy="206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用户需求的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解决方案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MEM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快速</a:t>
            </a:r>
            <a:r>
              <a:rPr lang="en-US" altLang="zh-CN" b="1" u="none" dirty="0" smtClean="0">
                <a:latin typeface="宋体" pitchFamily="2" charset="-122"/>
              </a:rPr>
              <a:t>MEM  </a:t>
            </a:r>
            <a:r>
              <a:rPr lang="zh-CN" altLang="en-US" b="1" u="none" dirty="0" smtClean="0">
                <a:latin typeface="宋体" pitchFamily="2" charset="-122"/>
              </a:rPr>
              <a:t>＋  慢速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速度保证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u="none" dirty="0" smtClean="0">
                <a:latin typeface="宋体" pitchFamily="2" charset="-122"/>
              </a:rPr>
              <a:t>        </a:t>
            </a:r>
            <a:r>
              <a:rPr lang="zh-CN" altLang="en-US" sz="2200" b="1" u="none" dirty="0" smtClean="0">
                <a:latin typeface="宋体" pitchFamily="2" charset="-122"/>
              </a:rPr>
              <a:t>近期</a:t>
            </a:r>
            <a:r>
              <a:rPr lang="zh-CN" altLang="en-US" sz="2200" b="1" dirty="0">
                <a:latin typeface="宋体" pitchFamily="2" charset="-122"/>
              </a:rPr>
              <a:t>常用</a:t>
            </a:r>
            <a:r>
              <a:rPr lang="zh-CN" altLang="en-US" sz="2200" b="1" u="none" dirty="0" smtClean="0">
                <a:latin typeface="宋体" pitchFamily="2" charset="-122"/>
              </a:rPr>
              <a:t>数据  近期</a:t>
            </a:r>
            <a:r>
              <a:rPr lang="zh-CN" altLang="en-US" sz="2200" b="1" dirty="0" smtClean="0">
                <a:latin typeface="宋体" pitchFamily="2" charset="-122"/>
              </a:rPr>
              <a:t>未用</a:t>
            </a:r>
            <a:r>
              <a:rPr lang="zh-CN" altLang="en-US" sz="2200" b="1" u="none" dirty="0" smtClean="0">
                <a:latin typeface="宋体" pitchFamily="2" charset="-122"/>
              </a:rPr>
              <a:t>数据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价格保证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            </a:t>
            </a:r>
            <a:r>
              <a:rPr lang="zh-CN" altLang="en-US" sz="2200" b="1" u="none" dirty="0" smtClean="0">
                <a:latin typeface="宋体" pitchFamily="2" charset="-122"/>
              </a:rPr>
              <a:t>容量小       容量大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9E2-EB6B-4598-894A-7D6A3648E85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三、层次结构存储系统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93550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、层次结构的引入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179388" y="220503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访问的局部性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原理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程序运行</a:t>
            </a:r>
            <a:r>
              <a:rPr lang="zh-CN" altLang="en-US" b="1" u="none" dirty="0">
                <a:latin typeface="宋体" pitchFamily="2" charset="-122"/>
              </a:rPr>
              <a:t>时，访问指令和数据所</a:t>
            </a:r>
            <a:r>
              <a:rPr lang="zh-CN" altLang="en-US" b="1" u="none" dirty="0" smtClean="0">
                <a:latin typeface="宋体" pitchFamily="2" charset="-122"/>
              </a:rPr>
              <a:t>呈现出的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b="1" dirty="0">
                <a:solidFill>
                  <a:srgbClr val="990099"/>
                </a:solidFill>
              </a:rPr>
              <a:t>簇</a:t>
            </a:r>
            <a:r>
              <a:rPr lang="zh-CN" altLang="en-US" b="1" dirty="0" smtClean="0">
                <a:solidFill>
                  <a:srgbClr val="990099"/>
                </a:solidFill>
              </a:rPr>
              <a:t>聚</a:t>
            </a:r>
            <a:r>
              <a:rPr lang="zh-CN" altLang="en-US" b="1" u="none" dirty="0" smtClean="0"/>
              <a:t>现象</a:t>
            </a:r>
            <a:endParaRPr lang="en-US" altLang="zh-CN" b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时间局部性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空间局部性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179388" y="142631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用户的需求：</a:t>
            </a:r>
            <a:r>
              <a:rPr lang="zh-CN" altLang="en-US" b="1" u="none" dirty="0" smtClean="0">
                <a:latin typeface="宋体" pitchFamily="2" charset="-122"/>
              </a:rPr>
              <a:t>大</a:t>
            </a:r>
            <a:r>
              <a:rPr lang="zh-CN" altLang="en-US" b="1" u="none" dirty="0">
                <a:latin typeface="宋体" pitchFamily="2" charset="-122"/>
              </a:rPr>
              <a:t>容量、高速度、</a:t>
            </a:r>
            <a:r>
              <a:rPr lang="zh-CN" altLang="en-US" b="1" u="none" dirty="0" smtClean="0">
                <a:latin typeface="宋体" pitchFamily="2" charset="-122"/>
              </a:rPr>
              <a:t>低价格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1907704" y="3117453"/>
            <a:ext cx="6841009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最近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过的信息</a:t>
            </a:r>
            <a:r>
              <a:rPr lang="zh-CN" altLang="en-US" b="1" u="none" dirty="0" smtClean="0">
                <a:latin typeface="宋体" pitchFamily="2" charset="-122"/>
              </a:rPr>
              <a:t>，将会被</a:t>
            </a:r>
            <a:r>
              <a:rPr lang="zh-CN" altLang="en-US" b="1" u="none" dirty="0">
                <a:latin typeface="宋体" pitchFamily="2" charset="-122"/>
              </a:rPr>
              <a:t>再次</a:t>
            </a:r>
            <a:r>
              <a:rPr lang="zh-CN" altLang="en-US" b="1" u="none" dirty="0" smtClean="0">
                <a:latin typeface="宋体" pitchFamily="2" charset="-122"/>
              </a:rPr>
              <a:t>访问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最近访问</a:t>
            </a:r>
            <a:r>
              <a:rPr lang="zh-CN" altLang="en-US" b="1" u="none" dirty="0">
                <a:latin typeface="宋体" pitchFamily="2" charset="-122"/>
              </a:rPr>
              <a:t>信息的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 smtClean="0">
                <a:latin typeface="宋体" pitchFamily="2" charset="-122"/>
              </a:rPr>
              <a:t>，将会被访问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示例</a:t>
            </a:r>
            <a:r>
              <a:rPr lang="zh-CN" altLang="en-US" sz="2200" b="1" u="none" dirty="0">
                <a:latin typeface="宋体" pitchFamily="2" charset="-122"/>
              </a:rPr>
              <a:t>：</a:t>
            </a:r>
            <a:r>
              <a:rPr lang="en-US" altLang="zh-CN" sz="2200" b="1" u="none" dirty="0">
                <a:latin typeface="宋体" pitchFamily="2" charset="-122"/>
              </a:rPr>
              <a:t>for (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=0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&lt;n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++) S=</a:t>
            </a:r>
            <a:r>
              <a:rPr lang="en-US" altLang="zh-CN" sz="2200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</a:t>
            </a:r>
            <a:r>
              <a:rPr lang="en-US" altLang="zh-CN" sz="2200" b="1" u="none" dirty="0">
                <a:latin typeface="宋体" pitchFamily="2" charset="-122"/>
              </a:rPr>
              <a:t>+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A[</a:t>
            </a:r>
            <a:r>
              <a:rPr lang="en-US" altLang="zh-CN" sz="22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11882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059832" y="1844824"/>
            <a:ext cx="2376263" cy="301632"/>
            <a:chOff x="3203849" y="1904267"/>
            <a:chExt cx="2376263" cy="301632"/>
          </a:xfrm>
        </p:grpSpPr>
        <p:cxnSp>
          <p:nvCxnSpPr>
            <p:cNvPr id="3" name="直接连接符 2"/>
            <p:cNvCxnSpPr/>
            <p:nvPr/>
          </p:nvCxnSpPr>
          <p:spPr bwMode="auto">
            <a:xfrm rot="10800000">
              <a:off x="3203849" y="1915975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4211960" y="1915973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 Box 170"/>
            <p:cNvSpPr txBox="1">
              <a:spLocks noChangeArrowheads="1"/>
            </p:cNvSpPr>
            <p:nvPr/>
          </p:nvSpPr>
          <p:spPr bwMode="auto">
            <a:xfrm>
              <a:off x="3491880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0" name="直接连接符 2"/>
            <p:cNvCxnSpPr/>
            <p:nvPr/>
          </p:nvCxnSpPr>
          <p:spPr bwMode="auto">
            <a:xfrm rot="10800000">
              <a:off x="4572000" y="1916834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580111" y="1916832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4860032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2" grpId="0"/>
      <p:bldP spid="118789" grpId="0"/>
      <p:bldP spid="118801" grpId="0"/>
      <p:bldP spid="118809" grpId="0"/>
      <p:bldP spid="1188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FBBE-7F63-43A3-A0BB-BD5DE415E0B6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55748" name="Text Box 68"/>
          <p:cNvSpPr txBox="1">
            <a:spLocks noChangeArrowheads="1"/>
          </p:cNvSpPr>
          <p:nvPr/>
        </p:nvSpPr>
        <p:spPr bwMode="auto">
          <a:xfrm>
            <a:off x="179388" y="318071"/>
            <a:ext cx="8785225" cy="523220"/>
          </a:xfrm>
          <a:prstGeom prst="rect">
            <a:avLst/>
          </a:prstGeom>
          <a:solidFill>
            <a:srgbClr val="FFCC99">
              <a:alpha val="7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u="none" dirty="0">
                <a:solidFill>
                  <a:srgbClr val="FF3300"/>
                </a:solidFill>
                <a:ea typeface="黑体" pitchFamily="2" charset="-122"/>
              </a:rPr>
              <a:t>提高访存速度</a:t>
            </a:r>
            <a:r>
              <a:rPr lang="zh-CN" altLang="en-US" sz="2800" b="1" u="none" dirty="0" smtClean="0">
                <a:solidFill>
                  <a:srgbClr val="FF3300"/>
                </a:solidFill>
                <a:ea typeface="黑体" pitchFamily="2" charset="-122"/>
              </a:rPr>
              <a:t>的技术         </a:t>
            </a:r>
            <a:r>
              <a:rPr lang="en-US" altLang="zh-CN" sz="2000" b="1" u="none" dirty="0" smtClean="0">
                <a:latin typeface="+mn-ea"/>
                <a:ea typeface="+mn-ea"/>
              </a:rPr>
              <a:t>--</a:t>
            </a:r>
            <a:r>
              <a:rPr lang="zh-CN" altLang="en-US" sz="2000" b="1" u="none" dirty="0" smtClean="0">
                <a:latin typeface="+mn-ea"/>
                <a:ea typeface="+mn-ea"/>
              </a:rPr>
              <a:t>主存的优化设计</a:t>
            </a:r>
            <a:endParaRPr lang="zh-CN" altLang="en-US" sz="2800" b="1" u="none" dirty="0">
              <a:latin typeface="+mn-ea"/>
              <a:ea typeface="+mn-ea"/>
            </a:endParaRPr>
          </a:p>
        </p:txBody>
      </p:sp>
      <p:sp>
        <p:nvSpPr>
          <p:cNvPr id="455750" name="Text Box 70"/>
          <p:cNvSpPr txBox="1">
            <a:spLocks noChangeArrowheads="1"/>
          </p:cNvSpPr>
          <p:nvPr/>
        </p:nvSpPr>
        <p:spPr bwMode="auto">
          <a:xfrm>
            <a:off x="179388" y="8640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存特征：</a:t>
            </a:r>
            <a:r>
              <a:rPr lang="zh-CN" altLang="en-US" sz="2200" b="1" u="none" dirty="0">
                <a:latin typeface="宋体" pitchFamily="2" charset="-122"/>
              </a:rPr>
              <a:t>一</a:t>
            </a:r>
            <a:r>
              <a:rPr lang="zh-CN" altLang="en-US" sz="2200" b="1" u="none" dirty="0" smtClean="0">
                <a:latin typeface="宋体" pitchFamily="2" charset="-122"/>
              </a:rPr>
              <a:t>次访问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多个连续单元</a:t>
            </a:r>
            <a:r>
              <a:rPr lang="zh-CN" altLang="en-US" sz="2200" b="1" u="none" dirty="0" smtClean="0">
                <a:latin typeface="宋体" pitchFamily="2" charset="-122"/>
              </a:rPr>
              <a:t>，多次</a:t>
            </a:r>
            <a:r>
              <a:rPr lang="zh-CN" altLang="en-US" sz="2200" b="1" u="none" dirty="0">
                <a:latin typeface="宋体" pitchFamily="2" charset="-122"/>
              </a:rPr>
              <a:t>访</a:t>
            </a:r>
            <a:r>
              <a:rPr lang="zh-CN" altLang="en-US" sz="2200" b="1" u="none" dirty="0" smtClean="0">
                <a:latin typeface="宋体" pitchFamily="2" charset="-122"/>
              </a:rPr>
              <a:t>存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地址连续</a:t>
            </a:r>
            <a:endParaRPr lang="zh-CN" altLang="en-US" sz="1800" u="none" dirty="0">
              <a:latin typeface="宋体" pitchFamily="2" charset="-122"/>
            </a:endParaRPr>
          </a:p>
        </p:txBody>
      </p:sp>
      <p:sp>
        <p:nvSpPr>
          <p:cNvPr id="455813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749" name="Text Box 69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优化方法：</a:t>
            </a:r>
            <a:r>
              <a:rPr lang="zh-CN" altLang="en-US" b="1" u="none" dirty="0" smtClean="0">
                <a:latin typeface="宋体" pitchFamily="2" charset="-122"/>
              </a:rPr>
              <a:t>改进工艺、并行处理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多个</a:t>
            </a:r>
            <a:r>
              <a:rPr lang="en-US" altLang="zh-CN" sz="1800" b="1" u="none" dirty="0" smtClean="0">
                <a:latin typeface="宋体" pitchFamily="2" charset="-122"/>
              </a:rPr>
              <a:t>MEM)</a:t>
            </a:r>
            <a:r>
              <a:rPr lang="zh-CN" altLang="en-US" b="1" u="none" dirty="0" smtClean="0">
                <a:latin typeface="宋体" pitchFamily="2" charset="-122"/>
              </a:rPr>
              <a:t>、层次结构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多种</a:t>
            </a:r>
            <a:r>
              <a:rPr lang="en-US" altLang="zh-CN" sz="1800" b="1" u="none" dirty="0" smtClean="0">
                <a:latin typeface="宋体" pitchFamily="2" charset="-122"/>
              </a:rPr>
              <a:t>MEM)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74" name="Text Box 570"/>
          <p:cNvSpPr txBox="1">
            <a:spLocks noChangeArrowheads="1"/>
          </p:cNvSpPr>
          <p:nvPr/>
        </p:nvSpPr>
        <p:spPr bwMode="auto">
          <a:xfrm>
            <a:off x="179388" y="178635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、增强的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          </a:t>
            </a:r>
            <a:r>
              <a:rPr lang="en-US" altLang="zh-CN" sz="2000" b="1" u="none" dirty="0" smtClean="0">
                <a:latin typeface="宋体" pitchFamily="2" charset="-122"/>
              </a:rPr>
              <a:t>--</a:t>
            </a:r>
            <a:r>
              <a:rPr lang="zh-CN" altLang="en-US" sz="2000" b="1" u="none" dirty="0" smtClean="0">
                <a:latin typeface="宋体" pitchFamily="2" charset="-122"/>
              </a:rPr>
              <a:t>改进芯片工艺或组成技术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7" y="2269321"/>
            <a:ext cx="8785101" cy="1015663"/>
            <a:chOff x="179388" y="2629361"/>
            <a:chExt cx="8785101" cy="1015663"/>
          </a:xfrm>
        </p:grpSpPr>
        <p:sp>
          <p:nvSpPr>
            <p:cNvPr id="76" name="Text Box 571"/>
            <p:cNvSpPr txBox="1">
              <a:spLocks noChangeArrowheads="1"/>
            </p:cNvSpPr>
            <p:nvPr/>
          </p:nvSpPr>
          <p:spPr bwMode="auto">
            <a:xfrm>
              <a:off x="179388" y="2629361"/>
              <a:ext cx="878510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en-US" altLang="zh-CN" b="1" u="none" dirty="0" smtClean="0">
                  <a:solidFill>
                    <a:srgbClr val="FF3399"/>
                  </a:solidFill>
                  <a:latin typeface="宋体" pitchFamily="2" charset="-122"/>
                </a:rPr>
                <a:t>1)FPM DRAM</a:t>
              </a:r>
              <a:r>
                <a:rPr lang="en-US" altLang="zh-CN" b="1" u="none" dirty="0" smtClean="0">
                  <a:latin typeface="宋体" pitchFamily="2" charset="-122"/>
                </a:rPr>
                <a:t>(</a:t>
              </a:r>
              <a:r>
                <a:rPr lang="en-US" altLang="zh-CN" u="none" dirty="0" smtClean="0">
                  <a:latin typeface="+mn-lt"/>
                </a:rPr>
                <a:t>Fast Page Mode</a:t>
              </a:r>
              <a:r>
                <a:rPr lang="en-US" altLang="zh-CN" u="none" dirty="0" smtClean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DRAM</a:t>
              </a:r>
              <a:r>
                <a:rPr lang="en-US" altLang="zh-CN" b="1" u="none" dirty="0" smtClean="0">
                  <a:latin typeface="宋体" pitchFamily="2" charset="-122"/>
                </a:rPr>
                <a:t>) 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 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优化原理：</a:t>
              </a:r>
              <a:r>
                <a:rPr lang="zh-CN" altLang="en-US" b="1" u="none" dirty="0" smtClean="0">
                  <a:latin typeface="宋体" pitchFamily="2" charset="-122"/>
                </a:rPr>
                <a:t>增设行缓冲器，</a:t>
              </a:r>
              <a:r>
                <a:rPr lang="zh-CN" altLang="en-US" b="1" u="none" dirty="0">
                  <a:latin typeface="宋体" pitchFamily="2" charset="-122"/>
                </a:rPr>
                <a:t>共用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访问</a:t>
              </a:r>
              <a:r>
                <a:rPr lang="zh-CN" altLang="en-US" b="1" dirty="0" smtClean="0">
                  <a:latin typeface="宋体" pitchFamily="2" charset="-122"/>
                </a:rPr>
                <a:t>多个</a:t>
              </a:r>
              <a:r>
                <a:rPr lang="zh-CN" altLang="en-US" b="1" dirty="0">
                  <a:latin typeface="宋体" pitchFamily="2" charset="-122"/>
                </a:rPr>
                <a:t>连续</a:t>
              </a:r>
              <a:r>
                <a:rPr lang="zh-CN" altLang="en-US" b="1" dirty="0" smtClean="0">
                  <a:latin typeface="宋体" pitchFamily="2" charset="-122"/>
                </a:rPr>
                <a:t>单元</a:t>
              </a:r>
              <a:endParaRPr lang="en-US" altLang="zh-CN" b="1" dirty="0">
                <a:latin typeface="宋体" pitchFamily="2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076057" y="3212976"/>
              <a:ext cx="41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08521" y="3285356"/>
            <a:ext cx="8927975" cy="2231876"/>
            <a:chOff x="36513" y="2781300"/>
            <a:chExt cx="8927975" cy="2231876"/>
          </a:xfrm>
        </p:grpSpPr>
        <p:sp>
          <p:nvSpPr>
            <p:cNvPr id="81" name="Rectangle 706"/>
            <p:cNvSpPr>
              <a:spLocks noChangeArrowheads="1"/>
            </p:cNvSpPr>
            <p:nvPr/>
          </p:nvSpPr>
          <p:spPr bwMode="auto">
            <a:xfrm>
              <a:off x="1043608" y="2781300"/>
              <a:ext cx="7308800" cy="22318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725"/>
            <p:cNvSpPr txBox="1">
              <a:spLocks noChangeArrowheads="1"/>
            </p:cNvSpPr>
            <p:nvPr/>
          </p:nvSpPr>
          <p:spPr bwMode="auto">
            <a:xfrm>
              <a:off x="1403350" y="3284091"/>
              <a:ext cx="19812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比较器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>
                  <a:latin typeface="+mn-ea"/>
                  <a:ea typeface="+mn-ea"/>
                </a:rPr>
                <a:t>11</a:t>
              </a:r>
              <a:r>
                <a:rPr lang="zh-CN" altLang="en-US" sz="1800" b="1" u="none" dirty="0"/>
                <a:t>位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83" name="Text Box 726"/>
            <p:cNvSpPr txBox="1">
              <a:spLocks noChangeArrowheads="1"/>
            </p:cNvSpPr>
            <p:nvPr/>
          </p:nvSpPr>
          <p:spPr bwMode="auto">
            <a:xfrm>
              <a:off x="1403350" y="4149080"/>
              <a:ext cx="19812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行地址锁存器</a:t>
              </a:r>
            </a:p>
          </p:txBody>
        </p:sp>
        <p:sp>
          <p:nvSpPr>
            <p:cNvPr id="84" name="Text Box 727"/>
            <p:cNvSpPr txBox="1">
              <a:spLocks noChangeArrowheads="1"/>
            </p:cNvSpPr>
            <p:nvPr/>
          </p:nvSpPr>
          <p:spPr bwMode="auto">
            <a:xfrm>
              <a:off x="1403349" y="3717726"/>
              <a:ext cx="1981201" cy="287338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缓冲</a:t>
              </a:r>
              <a:r>
                <a:rPr lang="zh-CN" altLang="en-US" sz="1800" b="1" u="none" dirty="0" smtClean="0"/>
                <a:t>行地址</a:t>
              </a:r>
              <a:r>
                <a:rPr lang="zh-CN" altLang="en-US" sz="1800" b="1" u="none" dirty="0"/>
                <a:t>锁存器</a:t>
              </a:r>
            </a:p>
          </p:txBody>
        </p:sp>
        <p:sp>
          <p:nvSpPr>
            <p:cNvPr id="85" name="Text Box 728"/>
            <p:cNvSpPr txBox="1">
              <a:spLocks noChangeArrowheads="1"/>
            </p:cNvSpPr>
            <p:nvPr/>
          </p:nvSpPr>
          <p:spPr bwMode="auto">
            <a:xfrm>
              <a:off x="1403350" y="2854326"/>
              <a:ext cx="19812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列地址锁存器</a:t>
              </a:r>
            </a:p>
          </p:txBody>
        </p:sp>
        <p:sp>
          <p:nvSpPr>
            <p:cNvPr id="86" name="Line 729"/>
            <p:cNvSpPr>
              <a:spLocks noChangeShapeType="1"/>
            </p:cNvSpPr>
            <p:nvPr/>
          </p:nvSpPr>
          <p:spPr bwMode="auto">
            <a:xfrm flipV="1">
              <a:off x="3384550" y="3068960"/>
              <a:ext cx="13668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0"/>
            <p:cNvSpPr>
              <a:spLocks noChangeShapeType="1"/>
            </p:cNvSpPr>
            <p:nvPr/>
          </p:nvSpPr>
          <p:spPr bwMode="auto">
            <a:xfrm flipH="1">
              <a:off x="3384549" y="2924944"/>
              <a:ext cx="250651" cy="101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31"/>
            <p:cNvSpPr>
              <a:spLocks noChangeShapeType="1"/>
            </p:cNvSpPr>
            <p:nvPr/>
          </p:nvSpPr>
          <p:spPr bwMode="auto">
            <a:xfrm>
              <a:off x="3635200" y="2925962"/>
              <a:ext cx="746" cy="172858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32"/>
            <p:cNvSpPr>
              <a:spLocks noChangeShapeType="1"/>
            </p:cNvSpPr>
            <p:nvPr/>
          </p:nvSpPr>
          <p:spPr bwMode="auto">
            <a:xfrm>
              <a:off x="900113" y="2923357"/>
              <a:ext cx="503237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33"/>
            <p:cNvSpPr>
              <a:spLocks noChangeShapeType="1"/>
            </p:cNvSpPr>
            <p:nvPr/>
          </p:nvSpPr>
          <p:spPr bwMode="auto">
            <a:xfrm flipV="1">
              <a:off x="1152525" y="3068960"/>
              <a:ext cx="250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34"/>
            <p:cNvSpPr>
              <a:spLocks noChangeShapeType="1"/>
            </p:cNvSpPr>
            <p:nvPr/>
          </p:nvSpPr>
          <p:spPr bwMode="auto">
            <a:xfrm flipV="1">
              <a:off x="1152525" y="3429000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35"/>
            <p:cNvSpPr>
              <a:spLocks noChangeShapeType="1"/>
            </p:cNvSpPr>
            <p:nvPr/>
          </p:nvSpPr>
          <p:spPr bwMode="auto">
            <a:xfrm>
              <a:off x="1152525" y="3068960"/>
              <a:ext cx="0" cy="122572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36"/>
            <p:cNvSpPr>
              <a:spLocks noChangeShapeType="1"/>
            </p:cNvSpPr>
            <p:nvPr/>
          </p:nvSpPr>
          <p:spPr bwMode="auto">
            <a:xfrm flipV="1">
              <a:off x="1152525" y="3861048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737"/>
            <p:cNvSpPr>
              <a:spLocks noChangeShapeType="1"/>
            </p:cNvSpPr>
            <p:nvPr/>
          </p:nvSpPr>
          <p:spPr bwMode="auto">
            <a:xfrm flipV="1">
              <a:off x="1152525" y="4293096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738"/>
            <p:cNvSpPr>
              <a:spLocks noChangeShapeType="1"/>
            </p:cNvSpPr>
            <p:nvPr/>
          </p:nvSpPr>
          <p:spPr bwMode="auto">
            <a:xfrm flipV="1">
              <a:off x="2123728" y="3573016"/>
              <a:ext cx="0" cy="1449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739"/>
            <p:cNvSpPr txBox="1">
              <a:spLocks noChangeArrowheads="1"/>
            </p:cNvSpPr>
            <p:nvPr/>
          </p:nvSpPr>
          <p:spPr bwMode="auto">
            <a:xfrm>
              <a:off x="1403350" y="4581128"/>
              <a:ext cx="1981200" cy="2893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行地址及控制</a:t>
              </a:r>
            </a:p>
          </p:txBody>
        </p:sp>
        <p:sp>
          <p:nvSpPr>
            <p:cNvPr id="97" name="Line 740"/>
            <p:cNvSpPr>
              <a:spLocks noChangeShapeType="1"/>
            </p:cNvSpPr>
            <p:nvPr/>
          </p:nvSpPr>
          <p:spPr bwMode="auto">
            <a:xfrm flipH="1">
              <a:off x="3390012" y="4653136"/>
              <a:ext cx="245884" cy="176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741"/>
            <p:cNvSpPr>
              <a:spLocks noChangeShapeType="1"/>
            </p:cNvSpPr>
            <p:nvPr/>
          </p:nvSpPr>
          <p:spPr bwMode="auto">
            <a:xfrm flipH="1" flipV="1">
              <a:off x="3384550" y="3501007"/>
              <a:ext cx="251346" cy="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742"/>
            <p:cNvSpPr>
              <a:spLocks noChangeShapeType="1"/>
            </p:cNvSpPr>
            <p:nvPr/>
          </p:nvSpPr>
          <p:spPr bwMode="auto">
            <a:xfrm flipH="1" flipV="1">
              <a:off x="3384550" y="3863551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744"/>
            <p:cNvSpPr>
              <a:spLocks noChangeShapeType="1"/>
            </p:cNvSpPr>
            <p:nvPr/>
          </p:nvSpPr>
          <p:spPr bwMode="auto">
            <a:xfrm>
              <a:off x="827088" y="4638343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745"/>
            <p:cNvSpPr>
              <a:spLocks noChangeShapeType="1"/>
            </p:cNvSpPr>
            <p:nvPr/>
          </p:nvSpPr>
          <p:spPr bwMode="auto">
            <a:xfrm flipV="1">
              <a:off x="3384550" y="3356992"/>
              <a:ext cx="1366838" cy="2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2" name="Text Box 746"/>
            <p:cNvSpPr txBox="1">
              <a:spLocks noChangeArrowheads="1"/>
            </p:cNvSpPr>
            <p:nvPr/>
          </p:nvSpPr>
          <p:spPr bwMode="auto">
            <a:xfrm>
              <a:off x="5364088" y="4148138"/>
              <a:ext cx="1584176" cy="793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DRAM</a:t>
              </a:r>
              <a:r>
                <a:rPr lang="zh-CN" altLang="en-US" sz="2000" b="1" u="none" dirty="0" smtClean="0">
                  <a:latin typeface="宋体" pitchFamily="2" charset="-122"/>
                </a:rPr>
                <a:t>矩阵</a:t>
              </a:r>
              <a:r>
                <a:rPr lang="en-US" altLang="zh-CN" sz="1600" b="1" u="none" dirty="0" smtClean="0">
                  <a:latin typeface="宋体" pitchFamily="2" charset="-122"/>
                </a:rPr>
                <a:t>(2048×512×4)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3" name="Text Box 747"/>
            <p:cNvSpPr txBox="1">
              <a:spLocks noChangeArrowheads="1"/>
            </p:cNvSpPr>
            <p:nvPr/>
          </p:nvSpPr>
          <p:spPr bwMode="auto">
            <a:xfrm>
              <a:off x="4787676" y="4149081"/>
              <a:ext cx="576412" cy="792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译</a:t>
              </a:r>
              <a:r>
                <a:rPr lang="zh-CN" altLang="en-US" sz="1800" b="1" u="none" dirty="0" smtClean="0"/>
                <a:t>器</a:t>
              </a:r>
              <a:endParaRPr lang="en-US" altLang="zh-CN" sz="1800" b="1" u="none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/>
                <a:t>行码</a:t>
              </a:r>
              <a:endParaRPr lang="zh-CN" altLang="en-US" sz="1800" b="1" u="none" dirty="0"/>
            </a:p>
          </p:txBody>
        </p:sp>
        <p:sp>
          <p:nvSpPr>
            <p:cNvPr id="104" name="Line 748"/>
            <p:cNvSpPr>
              <a:spLocks noChangeShapeType="1"/>
            </p:cNvSpPr>
            <p:nvPr/>
          </p:nvSpPr>
          <p:spPr bwMode="auto">
            <a:xfrm>
              <a:off x="3390012" y="4797152"/>
              <a:ext cx="139766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749"/>
            <p:cNvSpPr>
              <a:spLocks noChangeShapeType="1"/>
            </p:cNvSpPr>
            <p:nvPr/>
          </p:nvSpPr>
          <p:spPr bwMode="auto">
            <a:xfrm flipV="1">
              <a:off x="3384549" y="4365104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750"/>
            <p:cNvSpPr txBox="1">
              <a:spLocks noChangeArrowheads="1"/>
            </p:cNvSpPr>
            <p:nvPr/>
          </p:nvSpPr>
          <p:spPr bwMode="auto">
            <a:xfrm>
              <a:off x="3635946" y="4365104"/>
              <a:ext cx="1008062" cy="249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Text Box 751"/>
            <p:cNvSpPr txBox="1">
              <a:spLocks noChangeArrowheads="1"/>
            </p:cNvSpPr>
            <p:nvPr/>
          </p:nvSpPr>
          <p:spPr bwMode="auto">
            <a:xfrm>
              <a:off x="4752975" y="2924051"/>
              <a:ext cx="2195289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/>
                <a:t>列译码器</a:t>
              </a:r>
            </a:p>
          </p:txBody>
        </p:sp>
        <p:sp>
          <p:nvSpPr>
            <p:cNvPr id="108" name="Text Box 752"/>
            <p:cNvSpPr txBox="1">
              <a:spLocks noChangeArrowheads="1"/>
            </p:cNvSpPr>
            <p:nvPr/>
          </p:nvSpPr>
          <p:spPr bwMode="auto">
            <a:xfrm>
              <a:off x="4752975" y="3214241"/>
              <a:ext cx="2195289" cy="35877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缓冲器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>
                  <a:latin typeface="宋体" pitchFamily="2" charset="-122"/>
                </a:rPr>
                <a:t>512×4b </a:t>
              </a:r>
              <a:r>
                <a:rPr lang="en-US" altLang="zh-CN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SRAM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9" name="Text Box 753"/>
            <p:cNvSpPr txBox="1">
              <a:spLocks noChangeArrowheads="1"/>
            </p:cNvSpPr>
            <p:nvPr/>
          </p:nvSpPr>
          <p:spPr bwMode="auto">
            <a:xfrm>
              <a:off x="4752975" y="3717727"/>
              <a:ext cx="2195289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/>
                <a:t>读出放大和写选择</a:t>
              </a:r>
            </a:p>
          </p:txBody>
        </p:sp>
        <p:sp>
          <p:nvSpPr>
            <p:cNvPr id="110" name="Text Box 758"/>
            <p:cNvSpPr txBox="1">
              <a:spLocks noChangeArrowheads="1"/>
            </p:cNvSpPr>
            <p:nvPr/>
          </p:nvSpPr>
          <p:spPr bwMode="auto">
            <a:xfrm>
              <a:off x="7236346" y="3212975"/>
              <a:ext cx="1008062" cy="936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和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数据锁存</a:t>
              </a:r>
              <a:endParaRPr lang="zh-CN" altLang="en-US" sz="1600" b="1" u="none">
                <a:latin typeface="宋体" pitchFamily="2" charset="-122"/>
              </a:endParaRPr>
            </a:p>
          </p:txBody>
        </p:sp>
        <p:sp>
          <p:nvSpPr>
            <p:cNvPr id="111" name="Text Box 760"/>
            <p:cNvSpPr txBox="1">
              <a:spLocks noChangeArrowheads="1"/>
            </p:cNvSpPr>
            <p:nvPr/>
          </p:nvSpPr>
          <p:spPr bwMode="auto">
            <a:xfrm>
              <a:off x="8352408" y="3357687"/>
              <a:ext cx="61208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3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2" name="Text Box 761"/>
            <p:cNvSpPr txBox="1">
              <a:spLocks noChangeArrowheads="1"/>
            </p:cNvSpPr>
            <p:nvPr/>
          </p:nvSpPr>
          <p:spPr bwMode="auto">
            <a:xfrm>
              <a:off x="3635946" y="2781747"/>
              <a:ext cx="1008062" cy="287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2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3" name="Line 762"/>
            <p:cNvSpPr>
              <a:spLocks noChangeShapeType="1"/>
            </p:cNvSpPr>
            <p:nvPr/>
          </p:nvSpPr>
          <p:spPr bwMode="auto">
            <a:xfrm>
              <a:off x="4067498" y="3861048"/>
              <a:ext cx="1444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763"/>
            <p:cNvSpPr>
              <a:spLocks noChangeShapeType="1"/>
            </p:cNvSpPr>
            <p:nvPr/>
          </p:nvSpPr>
          <p:spPr bwMode="auto">
            <a:xfrm flipV="1">
              <a:off x="4427984" y="3863429"/>
              <a:ext cx="338154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764"/>
            <p:cNvSpPr>
              <a:spLocks noChangeShapeType="1"/>
            </p:cNvSpPr>
            <p:nvPr/>
          </p:nvSpPr>
          <p:spPr bwMode="auto">
            <a:xfrm flipV="1">
              <a:off x="863600" y="3645024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65"/>
            <p:cNvSpPr>
              <a:spLocks noChangeShapeType="1"/>
            </p:cNvSpPr>
            <p:nvPr/>
          </p:nvSpPr>
          <p:spPr bwMode="auto">
            <a:xfrm flipV="1">
              <a:off x="7524626" y="4149080"/>
              <a:ext cx="0" cy="6477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766"/>
            <p:cNvSpPr>
              <a:spLocks noChangeShapeType="1"/>
            </p:cNvSpPr>
            <p:nvPr/>
          </p:nvSpPr>
          <p:spPr bwMode="auto">
            <a:xfrm flipV="1">
              <a:off x="7956426" y="414908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771"/>
            <p:cNvSpPr txBox="1">
              <a:spLocks noChangeArrowheads="1"/>
            </p:cNvSpPr>
            <p:nvPr/>
          </p:nvSpPr>
          <p:spPr bwMode="auto">
            <a:xfrm>
              <a:off x="395288" y="4437112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19" name="Line 772"/>
            <p:cNvSpPr>
              <a:spLocks noChangeShapeType="1"/>
            </p:cNvSpPr>
            <p:nvPr/>
          </p:nvSpPr>
          <p:spPr bwMode="auto">
            <a:xfrm>
              <a:off x="423863" y="4492357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768"/>
            <p:cNvSpPr txBox="1">
              <a:spLocks noChangeArrowheads="1"/>
            </p:cNvSpPr>
            <p:nvPr/>
          </p:nvSpPr>
          <p:spPr bwMode="auto">
            <a:xfrm>
              <a:off x="468313" y="2781300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21" name="Line 769"/>
            <p:cNvSpPr>
              <a:spLocks noChangeShapeType="1"/>
            </p:cNvSpPr>
            <p:nvPr/>
          </p:nvSpPr>
          <p:spPr bwMode="auto">
            <a:xfrm>
              <a:off x="496888" y="283654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Group 773"/>
            <p:cNvGrpSpPr>
              <a:grpSpLocks/>
            </p:cNvGrpSpPr>
            <p:nvPr/>
          </p:nvGrpSpPr>
          <p:grpSpPr bwMode="auto">
            <a:xfrm>
              <a:off x="8532688" y="4364980"/>
              <a:ext cx="431800" cy="288925"/>
              <a:chOff x="4604" y="3747"/>
              <a:chExt cx="272" cy="182"/>
            </a:xfrm>
          </p:grpSpPr>
          <p:sp>
            <p:nvSpPr>
              <p:cNvPr id="140" name="Line 774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Text Box 775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WE</a:t>
                </a:r>
              </a:p>
            </p:txBody>
          </p:sp>
        </p:grpSp>
        <p:grpSp>
          <p:nvGrpSpPr>
            <p:cNvPr id="123" name="Group 776"/>
            <p:cNvGrpSpPr>
              <a:grpSpLocks/>
            </p:cNvGrpSpPr>
            <p:nvPr/>
          </p:nvGrpSpPr>
          <p:grpSpPr bwMode="auto">
            <a:xfrm>
              <a:off x="8532688" y="4652317"/>
              <a:ext cx="431800" cy="288925"/>
              <a:chOff x="4604" y="3747"/>
              <a:chExt cx="272" cy="182"/>
            </a:xfrm>
          </p:grpSpPr>
          <p:sp>
            <p:nvSpPr>
              <p:cNvPr id="138" name="Line 777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Text Box 778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CE</a:t>
                </a:r>
              </a:p>
            </p:txBody>
          </p:sp>
        </p:grpSp>
        <p:sp>
          <p:nvSpPr>
            <p:cNvPr id="124" name="Text Box 779"/>
            <p:cNvSpPr txBox="1">
              <a:spLocks noChangeArrowheads="1"/>
            </p:cNvSpPr>
            <p:nvPr/>
          </p:nvSpPr>
          <p:spPr bwMode="auto">
            <a:xfrm>
              <a:off x="36513" y="3501008"/>
              <a:ext cx="82708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5" name="Line 780"/>
            <p:cNvSpPr>
              <a:spLocks noChangeShapeType="1"/>
            </p:cNvSpPr>
            <p:nvPr/>
          </p:nvSpPr>
          <p:spPr bwMode="auto">
            <a:xfrm>
              <a:off x="827088" y="4812392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781"/>
            <p:cNvSpPr txBox="1">
              <a:spLocks noChangeArrowheads="1"/>
            </p:cNvSpPr>
            <p:nvPr/>
          </p:nvSpPr>
          <p:spPr bwMode="auto">
            <a:xfrm>
              <a:off x="395288" y="4678536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REF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7" name="Line 782"/>
            <p:cNvSpPr>
              <a:spLocks noChangeShapeType="1"/>
            </p:cNvSpPr>
            <p:nvPr/>
          </p:nvSpPr>
          <p:spPr bwMode="auto">
            <a:xfrm flipH="1" flipV="1">
              <a:off x="7956426" y="4507855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83"/>
            <p:cNvSpPr>
              <a:spLocks noChangeShapeType="1"/>
            </p:cNvSpPr>
            <p:nvPr/>
          </p:nvSpPr>
          <p:spPr bwMode="auto">
            <a:xfrm flipH="1" flipV="1">
              <a:off x="7524626" y="4796780"/>
              <a:ext cx="10795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784"/>
            <p:cNvSpPr>
              <a:spLocks noChangeArrowheads="1"/>
            </p:cNvSpPr>
            <p:nvPr/>
          </p:nvSpPr>
          <p:spPr bwMode="auto">
            <a:xfrm>
              <a:off x="4211514" y="3717032"/>
              <a:ext cx="144462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785"/>
            <p:cNvSpPr>
              <a:spLocks noChangeShapeType="1"/>
            </p:cNvSpPr>
            <p:nvPr/>
          </p:nvSpPr>
          <p:spPr bwMode="auto">
            <a:xfrm>
              <a:off x="4067944" y="3356992"/>
              <a:ext cx="818" cy="502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Oval 786"/>
            <p:cNvSpPr>
              <a:spLocks noChangeArrowheads="1"/>
            </p:cNvSpPr>
            <p:nvPr/>
          </p:nvSpPr>
          <p:spPr bwMode="auto">
            <a:xfrm>
              <a:off x="4355976" y="3823965"/>
              <a:ext cx="71437" cy="7143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742"/>
            <p:cNvSpPr>
              <a:spLocks noChangeShapeType="1"/>
            </p:cNvSpPr>
            <p:nvPr/>
          </p:nvSpPr>
          <p:spPr bwMode="auto">
            <a:xfrm flipH="1" flipV="1">
              <a:off x="3384550" y="4221088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763"/>
            <p:cNvSpPr>
              <a:spLocks noChangeShapeType="1"/>
            </p:cNvSpPr>
            <p:nvPr/>
          </p:nvSpPr>
          <p:spPr bwMode="auto">
            <a:xfrm flipV="1">
              <a:off x="5850619" y="3573016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763"/>
            <p:cNvSpPr>
              <a:spLocks noChangeShapeType="1"/>
            </p:cNvSpPr>
            <p:nvPr/>
          </p:nvSpPr>
          <p:spPr bwMode="auto">
            <a:xfrm flipV="1">
              <a:off x="5868144" y="4015482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763"/>
            <p:cNvSpPr>
              <a:spLocks noChangeShapeType="1"/>
            </p:cNvSpPr>
            <p:nvPr/>
          </p:nvSpPr>
          <p:spPr bwMode="auto">
            <a:xfrm>
              <a:off x="6948264" y="3427414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763"/>
            <p:cNvSpPr>
              <a:spLocks noChangeShapeType="1"/>
            </p:cNvSpPr>
            <p:nvPr/>
          </p:nvSpPr>
          <p:spPr bwMode="auto">
            <a:xfrm flipH="1" flipV="1">
              <a:off x="6948264" y="3861048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763"/>
            <p:cNvSpPr>
              <a:spLocks noChangeShapeType="1"/>
            </p:cNvSpPr>
            <p:nvPr/>
          </p:nvSpPr>
          <p:spPr bwMode="auto">
            <a:xfrm flipV="1">
              <a:off x="8230442" y="3681027"/>
              <a:ext cx="662039" cy="162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123728" y="6020966"/>
            <a:ext cx="5833417" cy="288354"/>
            <a:chOff x="1258888" y="1702074"/>
            <a:chExt cx="5833417" cy="288354"/>
          </a:xfrm>
        </p:grpSpPr>
        <p:sp>
          <p:nvSpPr>
            <p:cNvPr id="175" name="Text Box 714"/>
            <p:cNvSpPr txBox="1">
              <a:spLocks noChangeArrowheads="1"/>
            </p:cNvSpPr>
            <p:nvPr/>
          </p:nvSpPr>
          <p:spPr bwMode="auto">
            <a:xfrm>
              <a:off x="1403649" y="1702396"/>
              <a:ext cx="5472608" cy="213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RA=A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CA=4</a:t>
              </a:r>
              <a:r>
                <a:rPr lang="en-US" altLang="zh-CN" sz="1600" b="1" u="none" dirty="0">
                  <a:latin typeface="宋体" pitchFamily="2" charset="-122"/>
                </a:rPr>
                <a:t>   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D4</a:t>
              </a:r>
              <a:r>
                <a:rPr lang="en-US" altLang="zh-CN" sz="1600" b="1" u="none" dirty="0" smtClean="0">
                  <a:latin typeface="宋体" pitchFamily="2" charset="-122"/>
                </a:rPr>
                <a:t>   </a:t>
              </a:r>
              <a:r>
                <a:rPr lang="en-US" altLang="zh-CN" sz="16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CA=5 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 D5 </a:t>
              </a:r>
              <a:r>
                <a:rPr lang="en-US" altLang="zh-CN" sz="1600" b="1" u="none" baseline="-25000" dirty="0" smtClean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CA=6 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D6 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CA=7 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D7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76" name="Line 715"/>
            <p:cNvSpPr>
              <a:spLocks noChangeShapeType="1"/>
            </p:cNvSpPr>
            <p:nvPr/>
          </p:nvSpPr>
          <p:spPr bwMode="auto">
            <a:xfrm>
              <a:off x="1403648" y="1702074"/>
              <a:ext cx="0" cy="28835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16"/>
            <p:cNvSpPr>
              <a:spLocks noChangeShapeType="1"/>
            </p:cNvSpPr>
            <p:nvPr/>
          </p:nvSpPr>
          <p:spPr bwMode="auto">
            <a:xfrm>
              <a:off x="1979712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17"/>
            <p:cNvSpPr>
              <a:spLocks noChangeShapeType="1"/>
            </p:cNvSpPr>
            <p:nvPr/>
          </p:nvSpPr>
          <p:spPr bwMode="auto">
            <a:xfrm flipH="1">
              <a:off x="3491135" y="1702396"/>
              <a:ext cx="744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18"/>
            <p:cNvSpPr>
              <a:spLocks noChangeShapeType="1"/>
            </p:cNvSpPr>
            <p:nvPr/>
          </p:nvSpPr>
          <p:spPr bwMode="auto">
            <a:xfrm>
              <a:off x="4067944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20"/>
            <p:cNvSpPr>
              <a:spLocks noChangeShapeType="1"/>
            </p:cNvSpPr>
            <p:nvPr/>
          </p:nvSpPr>
          <p:spPr bwMode="auto">
            <a:xfrm flipV="1">
              <a:off x="1258888" y="1916138"/>
              <a:ext cx="5833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16"/>
            <p:cNvSpPr>
              <a:spLocks noChangeShapeType="1"/>
            </p:cNvSpPr>
            <p:nvPr/>
          </p:nvSpPr>
          <p:spPr bwMode="auto">
            <a:xfrm>
              <a:off x="2555776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16"/>
            <p:cNvSpPr>
              <a:spLocks noChangeShapeType="1"/>
            </p:cNvSpPr>
            <p:nvPr/>
          </p:nvSpPr>
          <p:spPr bwMode="auto">
            <a:xfrm>
              <a:off x="4644008" y="1702396"/>
              <a:ext cx="0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717"/>
            <p:cNvSpPr>
              <a:spLocks noChangeShapeType="1"/>
            </p:cNvSpPr>
            <p:nvPr/>
          </p:nvSpPr>
          <p:spPr bwMode="auto">
            <a:xfrm flipH="1">
              <a:off x="5219315" y="1702396"/>
              <a:ext cx="757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718"/>
            <p:cNvSpPr>
              <a:spLocks noChangeShapeType="1"/>
            </p:cNvSpPr>
            <p:nvPr/>
          </p:nvSpPr>
          <p:spPr bwMode="auto">
            <a:xfrm>
              <a:off x="5796136" y="1702396"/>
              <a:ext cx="0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16"/>
            <p:cNvSpPr>
              <a:spLocks noChangeShapeType="1"/>
            </p:cNvSpPr>
            <p:nvPr/>
          </p:nvSpPr>
          <p:spPr bwMode="auto">
            <a:xfrm>
              <a:off x="6372200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16"/>
            <p:cNvSpPr>
              <a:spLocks noChangeShapeType="1"/>
            </p:cNvSpPr>
            <p:nvPr/>
          </p:nvSpPr>
          <p:spPr bwMode="auto">
            <a:xfrm flipH="1">
              <a:off x="6947520" y="1702396"/>
              <a:ext cx="744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Text Box 69"/>
          <p:cNvSpPr txBox="1">
            <a:spLocks noChangeArrowheads="1"/>
          </p:cNvSpPr>
          <p:nvPr/>
        </p:nvSpPr>
        <p:spPr bwMode="auto">
          <a:xfrm>
            <a:off x="179512" y="5517232"/>
            <a:ext cx="878554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访问性能：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>
                <a:latin typeface="+mn-ea"/>
              </a:rPr>
              <a:t>总</a:t>
            </a:r>
            <a:r>
              <a:rPr lang="zh-CN" altLang="en-US" b="1" u="none" dirty="0">
                <a:latin typeface="+mn-ea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>
                <a:latin typeface="+mn-ea"/>
              </a:rPr>
              <a:t>行地址</a:t>
            </a:r>
            <a:r>
              <a:rPr lang="zh-CN" altLang="en-US" b="1" u="none" dirty="0">
                <a:latin typeface="+mn-ea"/>
              </a:rPr>
              <a:t>＋</a:t>
            </a:r>
            <a:r>
              <a:rPr lang="en-US" altLang="zh-CN" b="1" i="1" u="none" dirty="0">
                <a:latin typeface="+mn-lt"/>
              </a:rPr>
              <a:t>n</a:t>
            </a:r>
            <a:r>
              <a:rPr lang="en-US" altLang="zh-CN" b="1" u="none" dirty="0">
                <a:latin typeface="+mn-ea"/>
              </a:rPr>
              <a:t>×(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+mn-ea"/>
              </a:rPr>
              <a:t>M</a:t>
            </a:r>
            <a:r>
              <a:rPr lang="en-US" altLang="zh-CN" b="1" u="none" dirty="0" smtClean="0">
                <a:latin typeface="+mn-ea"/>
                <a:sym typeface="Symbol"/>
              </a:rPr>
              <a:t></a:t>
            </a:r>
            <a:r>
              <a:rPr lang="zh-CN" altLang="en-US" b="1" u="none" dirty="0" smtClean="0">
                <a:latin typeface="+mn-ea"/>
              </a:rPr>
              <a:t>－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 smtClean="0">
                <a:latin typeface="+mn-ea"/>
              </a:rPr>
              <a:t>行地址</a:t>
            </a:r>
            <a:r>
              <a:rPr lang="en-US" altLang="zh-CN" b="1" u="none" dirty="0" smtClean="0">
                <a:latin typeface="+mn-ea"/>
              </a:rPr>
              <a:t>)</a:t>
            </a:r>
            <a:r>
              <a:rPr lang="zh-CN" altLang="en-US" b="1" u="none" dirty="0" smtClean="0">
                <a:latin typeface="+mn-ea"/>
              </a:rPr>
              <a:t>，</a:t>
            </a:r>
            <a:r>
              <a:rPr lang="en-US" altLang="zh-CN" b="1" i="1" u="none" dirty="0"/>
              <a:t> </a:t>
            </a:r>
            <a:r>
              <a:rPr lang="en-US" altLang="zh-CN" b="1" i="1" u="none" dirty="0" smtClean="0"/>
              <a:t>T</a:t>
            </a:r>
            <a:r>
              <a:rPr lang="en-US" altLang="zh-CN" b="1" u="none" baseline="-18000" dirty="0" smtClean="0">
                <a:latin typeface="+mn-ea"/>
              </a:rPr>
              <a:t>M</a:t>
            </a:r>
            <a:r>
              <a:rPr lang="en-US" altLang="zh-CN" b="1" u="none" dirty="0" smtClean="0">
                <a:latin typeface="+mn-ea"/>
                <a:sym typeface="Symbol"/>
              </a:rPr>
              <a:t></a:t>
            </a:r>
            <a:r>
              <a:rPr lang="zh-CN" altLang="en-US" b="1" u="none" dirty="0" smtClean="0">
                <a:latin typeface="+mn-ea"/>
              </a:rPr>
              <a:t>＝</a:t>
            </a:r>
            <a:r>
              <a:rPr lang="en-US" altLang="zh-CN" b="1" i="1" u="none" dirty="0" smtClean="0"/>
              <a:t>T</a:t>
            </a:r>
            <a:r>
              <a:rPr lang="en-US" altLang="zh-CN" b="1" u="none" baseline="-18000" dirty="0" smtClean="0">
                <a:latin typeface="+mn-ea"/>
              </a:rPr>
              <a:t>M</a:t>
            </a:r>
            <a:r>
              <a:rPr lang="zh-CN" altLang="en-US" b="1" u="none" dirty="0" smtClean="0">
                <a:latin typeface="+mn-ea"/>
              </a:rPr>
              <a:t>或</a:t>
            </a:r>
            <a:r>
              <a:rPr lang="en-US" altLang="zh-CN" b="1" i="1" u="none" dirty="0" smtClean="0"/>
              <a:t>T</a:t>
            </a:r>
            <a:r>
              <a:rPr lang="en-US" altLang="zh-CN" b="1" u="none" baseline="-18000" dirty="0" smtClean="0">
                <a:latin typeface="+mn-ea"/>
                <a:ea typeface="+mn-ea"/>
              </a:rPr>
              <a:t>SRA</a:t>
            </a:r>
            <a:r>
              <a:rPr lang="en-US" altLang="zh-CN" b="1" u="none" baseline="-18000" dirty="0" smtClean="0">
                <a:latin typeface="+mn-ea"/>
              </a:rPr>
              <a:t>M</a:t>
            </a:r>
            <a:endParaRPr lang="zh-CN" altLang="en-US" b="1" u="none" dirty="0">
              <a:latin typeface="+mn-ea"/>
            </a:endParaRPr>
          </a:p>
        </p:txBody>
      </p:sp>
      <p:sp>
        <p:nvSpPr>
          <p:cNvPr id="142" name="AutoShape 1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5" name="AutoShape 13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635896" y="1276683"/>
            <a:ext cx="3816424" cy="424125"/>
            <a:chOff x="4211960" y="1276683"/>
            <a:chExt cx="3816424" cy="424125"/>
          </a:xfrm>
        </p:grpSpPr>
        <p:sp>
          <p:nvSpPr>
            <p:cNvPr id="146" name="Text Box 345"/>
            <p:cNvSpPr txBox="1">
              <a:spLocks noChangeArrowheads="1"/>
            </p:cNvSpPr>
            <p:nvPr/>
          </p:nvSpPr>
          <p:spPr bwMode="auto">
            <a:xfrm>
              <a:off x="4393933" y="1413470"/>
              <a:ext cx="1834252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数据占多个单元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47" name="Text Box 345"/>
            <p:cNvSpPr txBox="1">
              <a:spLocks noChangeArrowheads="1"/>
            </p:cNvSpPr>
            <p:nvPr/>
          </p:nvSpPr>
          <p:spPr bwMode="auto">
            <a:xfrm>
              <a:off x="6588224" y="1413470"/>
              <a:ext cx="1224136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访问局部性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rot="16200000" flipV="1">
              <a:off x="4169814" y="1318829"/>
              <a:ext cx="245260" cy="160968"/>
            </a:xfrm>
            <a:prstGeom prst="bentConnector3">
              <a:avLst>
                <a:gd name="adj1" fmla="val -825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8" name="直接箭头连接符 3"/>
            <p:cNvCxnSpPr>
              <a:stCxn id="147" idx="3"/>
            </p:cNvCxnSpPr>
            <p:nvPr/>
          </p:nvCxnSpPr>
          <p:spPr bwMode="auto">
            <a:xfrm flipV="1">
              <a:off x="7812360" y="1311881"/>
              <a:ext cx="216024" cy="24525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50" grpId="0"/>
      <p:bldP spid="455749" grpId="0"/>
      <p:bldP spid="74" grpId="0"/>
      <p:bldP spid="18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14037" y="5373214"/>
            <a:ext cx="2585345" cy="447261"/>
            <a:chOff x="2418703" y="5373214"/>
            <a:chExt cx="2585345" cy="447261"/>
          </a:xfrm>
        </p:grpSpPr>
        <p:sp>
          <p:nvSpPr>
            <p:cNvPr id="124" name="Rectangle 784"/>
            <p:cNvSpPr>
              <a:spLocks noChangeArrowheads="1"/>
            </p:cNvSpPr>
            <p:nvPr/>
          </p:nvSpPr>
          <p:spPr bwMode="auto">
            <a:xfrm>
              <a:off x="2842220" y="5484515"/>
              <a:ext cx="1297732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784"/>
            <p:cNvSpPr>
              <a:spLocks noChangeArrowheads="1"/>
            </p:cNvSpPr>
            <p:nvPr/>
          </p:nvSpPr>
          <p:spPr bwMode="auto">
            <a:xfrm>
              <a:off x="2418703" y="5373214"/>
              <a:ext cx="1289021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784"/>
            <p:cNvSpPr>
              <a:spLocks noChangeArrowheads="1"/>
            </p:cNvSpPr>
            <p:nvPr/>
          </p:nvSpPr>
          <p:spPr bwMode="auto">
            <a:xfrm>
              <a:off x="3706316" y="5712475"/>
              <a:ext cx="1297732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784"/>
            <p:cNvSpPr>
              <a:spLocks noChangeArrowheads="1"/>
            </p:cNvSpPr>
            <p:nvPr/>
          </p:nvSpPr>
          <p:spPr bwMode="auto">
            <a:xfrm>
              <a:off x="3271536" y="5598724"/>
              <a:ext cx="1300464" cy="10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00797" y="3644702"/>
            <a:ext cx="3028656" cy="504054"/>
            <a:chOff x="2410320" y="2924944"/>
            <a:chExt cx="3028656" cy="504054"/>
          </a:xfrm>
        </p:grpSpPr>
        <p:sp>
          <p:nvSpPr>
            <p:cNvPr id="119" name="Rectangle 784"/>
            <p:cNvSpPr>
              <a:spLocks noChangeArrowheads="1"/>
            </p:cNvSpPr>
            <p:nvPr/>
          </p:nvSpPr>
          <p:spPr bwMode="auto">
            <a:xfrm>
              <a:off x="4141244" y="2924944"/>
              <a:ext cx="1297732" cy="5040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784"/>
            <p:cNvSpPr>
              <a:spLocks noChangeArrowheads="1"/>
            </p:cNvSpPr>
            <p:nvPr/>
          </p:nvSpPr>
          <p:spPr bwMode="auto">
            <a:xfrm>
              <a:off x="2410320" y="2924944"/>
              <a:ext cx="1300464" cy="5040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103" name="Text Box 426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Synchronous</a:t>
            </a:r>
            <a:r>
              <a:rPr lang="en-US" altLang="zh-CN" b="1" u="none" dirty="0">
                <a:latin typeface="宋体" pitchFamily="2" charset="-122"/>
              </a:rPr>
              <a:t> DRAM)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①采用</a:t>
            </a:r>
            <a:r>
              <a:rPr lang="zh-CN" altLang="en-US" b="1" dirty="0" smtClean="0">
                <a:latin typeface="宋体" pitchFamily="2" charset="-122"/>
              </a:rPr>
              <a:t>同步方式</a:t>
            </a:r>
            <a:r>
              <a:rPr lang="zh-CN" altLang="en-US" b="1" u="none" dirty="0" smtClean="0">
                <a:latin typeface="宋体" pitchFamily="2" charset="-122"/>
              </a:rPr>
              <a:t>工作      </a:t>
            </a:r>
            <a:r>
              <a:rPr lang="en-US" altLang="zh-CN" sz="1800" b="1" u="none" dirty="0" smtClean="0">
                <a:latin typeface="宋体" pitchFamily="2" charset="-122"/>
              </a:rPr>
              <a:t>(  </a:t>
            </a:r>
            <a:r>
              <a:rPr lang="zh-CN" altLang="en-US" sz="1800" b="1" u="none" dirty="0" smtClean="0">
                <a:latin typeface="宋体" pitchFamily="2" charset="-122"/>
              </a:rPr>
              <a:t>定时</a:t>
            </a:r>
            <a:r>
              <a:rPr lang="zh-CN" altLang="en-US" sz="1800" b="1" u="none" dirty="0">
                <a:latin typeface="宋体" pitchFamily="2" charset="-122"/>
              </a:rPr>
              <a:t>完成访问</a:t>
            </a:r>
            <a:r>
              <a:rPr lang="zh-CN" altLang="en-US" sz="1800" b="1" u="none" dirty="0" smtClean="0">
                <a:latin typeface="宋体" pitchFamily="2" charset="-122"/>
              </a:rPr>
              <a:t>→访问者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无需等待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②支持突发传输模式    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操作与传送重叠→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提高带宽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4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6" name="Text Box 409"/>
          <p:cNvSpPr txBox="1">
            <a:spLocks noChangeArrowheads="1"/>
          </p:cNvSpPr>
          <p:nvPr/>
        </p:nvSpPr>
        <p:spPr bwMode="auto">
          <a:xfrm>
            <a:off x="179387" y="2708920"/>
            <a:ext cx="8785349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传输模式：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常规传送模式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       突发传送模式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80" name="Text Box 533"/>
          <p:cNvSpPr txBox="1">
            <a:spLocks noChangeArrowheads="1"/>
          </p:cNvSpPr>
          <p:nvPr/>
        </p:nvSpPr>
        <p:spPr bwMode="auto">
          <a:xfrm>
            <a:off x="6084168" y="3428678"/>
            <a:ext cx="2736554" cy="9005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访存性能：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</a:t>
            </a:r>
            <a:r>
              <a:rPr lang="en-US" altLang="zh-CN" sz="2200" b="1" i="1" u="none" dirty="0" smtClean="0">
                <a:latin typeface="+mn-lt"/>
              </a:rPr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总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i="1" u="none" dirty="0" smtClean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sz="2200" b="1" u="none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en-US" altLang="zh-CN" sz="2200" b="1" u="none" baseline="-12000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zh-CN" altLang="en-US" sz="2200" b="1" u="none" baseline="-12000" dirty="0" smtClean="0">
                <a:latin typeface="宋体" pitchFamily="2" charset="-122"/>
              </a:rPr>
              <a:t>传送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355" name="组合 354"/>
          <p:cNvGrpSpPr/>
          <p:nvPr/>
        </p:nvGrpSpPr>
        <p:grpSpPr>
          <a:xfrm>
            <a:off x="1367656" y="3284662"/>
            <a:ext cx="4500488" cy="1224781"/>
            <a:chOff x="1799704" y="2564581"/>
            <a:chExt cx="4500488" cy="1224781"/>
          </a:xfrm>
        </p:grpSpPr>
        <p:sp>
          <p:nvSpPr>
            <p:cNvPr id="108" name="Line 461"/>
            <p:cNvSpPr>
              <a:spLocks noChangeShapeType="1"/>
            </p:cNvSpPr>
            <p:nvPr/>
          </p:nvSpPr>
          <p:spPr bwMode="auto">
            <a:xfrm flipH="1">
              <a:off x="2734368" y="2864547"/>
              <a:ext cx="5907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66"/>
            <p:cNvSpPr>
              <a:spLocks noChangeShapeType="1"/>
            </p:cNvSpPr>
            <p:nvPr/>
          </p:nvSpPr>
          <p:spPr bwMode="auto">
            <a:xfrm>
              <a:off x="2591493" y="2852614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467"/>
            <p:cNvSpPr>
              <a:spLocks noChangeShapeType="1"/>
            </p:cNvSpPr>
            <p:nvPr/>
          </p:nvSpPr>
          <p:spPr bwMode="auto">
            <a:xfrm flipH="1" flipV="1">
              <a:off x="2950664" y="256458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六边形 180"/>
            <p:cNvSpPr/>
            <p:nvPr/>
          </p:nvSpPr>
          <p:spPr bwMode="auto">
            <a:xfrm>
              <a:off x="2734368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2" name="Line 514"/>
            <p:cNvSpPr>
              <a:spLocks noChangeShapeType="1"/>
            </p:cNvSpPr>
            <p:nvPr/>
          </p:nvSpPr>
          <p:spPr bwMode="auto">
            <a:xfrm>
              <a:off x="2591793" y="3068638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514"/>
            <p:cNvSpPr>
              <a:spLocks noChangeShapeType="1"/>
            </p:cNvSpPr>
            <p:nvPr/>
          </p:nvSpPr>
          <p:spPr bwMode="auto">
            <a:xfrm>
              <a:off x="2735957" y="256458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六边形 184"/>
            <p:cNvSpPr/>
            <p:nvPr/>
          </p:nvSpPr>
          <p:spPr bwMode="auto">
            <a:xfrm>
              <a:off x="4034832" y="3284662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6" name="Line 467"/>
            <p:cNvSpPr>
              <a:spLocks noChangeShapeType="1"/>
            </p:cNvSpPr>
            <p:nvPr/>
          </p:nvSpPr>
          <p:spPr bwMode="auto">
            <a:xfrm flipH="1" flipV="1">
              <a:off x="2735808" y="256458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514"/>
            <p:cNvSpPr>
              <a:spLocks noChangeShapeType="1"/>
            </p:cNvSpPr>
            <p:nvPr/>
          </p:nvSpPr>
          <p:spPr bwMode="auto">
            <a:xfrm>
              <a:off x="2951856" y="285261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467"/>
            <p:cNvSpPr>
              <a:spLocks noChangeShapeType="1"/>
            </p:cNvSpPr>
            <p:nvPr/>
          </p:nvSpPr>
          <p:spPr bwMode="auto">
            <a:xfrm flipH="1" flipV="1">
              <a:off x="3382712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514"/>
            <p:cNvSpPr>
              <a:spLocks noChangeShapeType="1"/>
            </p:cNvSpPr>
            <p:nvPr/>
          </p:nvSpPr>
          <p:spPr bwMode="auto">
            <a:xfrm>
              <a:off x="3168005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467"/>
            <p:cNvSpPr>
              <a:spLocks noChangeShapeType="1"/>
            </p:cNvSpPr>
            <p:nvPr/>
          </p:nvSpPr>
          <p:spPr bwMode="auto">
            <a:xfrm flipH="1" flipV="1">
              <a:off x="3167856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514"/>
            <p:cNvSpPr>
              <a:spLocks noChangeShapeType="1"/>
            </p:cNvSpPr>
            <p:nvPr/>
          </p:nvSpPr>
          <p:spPr bwMode="auto">
            <a:xfrm>
              <a:off x="3383904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67"/>
            <p:cNvSpPr>
              <a:spLocks noChangeShapeType="1"/>
            </p:cNvSpPr>
            <p:nvPr/>
          </p:nvSpPr>
          <p:spPr bwMode="auto">
            <a:xfrm flipH="1" flipV="1">
              <a:off x="3814760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514"/>
            <p:cNvSpPr>
              <a:spLocks noChangeShapeType="1"/>
            </p:cNvSpPr>
            <p:nvPr/>
          </p:nvSpPr>
          <p:spPr bwMode="auto">
            <a:xfrm>
              <a:off x="3600053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467"/>
            <p:cNvSpPr>
              <a:spLocks noChangeShapeType="1"/>
            </p:cNvSpPr>
            <p:nvPr/>
          </p:nvSpPr>
          <p:spPr bwMode="auto">
            <a:xfrm flipH="1" flipV="1">
              <a:off x="3599904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514"/>
            <p:cNvSpPr>
              <a:spLocks noChangeShapeType="1"/>
            </p:cNvSpPr>
            <p:nvPr/>
          </p:nvSpPr>
          <p:spPr bwMode="auto">
            <a:xfrm>
              <a:off x="3815952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467"/>
            <p:cNvSpPr>
              <a:spLocks noChangeShapeType="1"/>
            </p:cNvSpPr>
            <p:nvPr/>
          </p:nvSpPr>
          <p:spPr bwMode="auto">
            <a:xfrm flipH="1" flipV="1">
              <a:off x="4246808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514"/>
            <p:cNvSpPr>
              <a:spLocks noChangeShapeType="1"/>
            </p:cNvSpPr>
            <p:nvPr/>
          </p:nvSpPr>
          <p:spPr bwMode="auto">
            <a:xfrm>
              <a:off x="4032101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467"/>
            <p:cNvSpPr>
              <a:spLocks noChangeShapeType="1"/>
            </p:cNvSpPr>
            <p:nvPr/>
          </p:nvSpPr>
          <p:spPr bwMode="auto">
            <a:xfrm flipH="1" flipV="1">
              <a:off x="4031952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514"/>
            <p:cNvSpPr>
              <a:spLocks noChangeShapeType="1"/>
            </p:cNvSpPr>
            <p:nvPr/>
          </p:nvSpPr>
          <p:spPr bwMode="auto">
            <a:xfrm>
              <a:off x="4248000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67"/>
            <p:cNvSpPr>
              <a:spLocks noChangeShapeType="1"/>
            </p:cNvSpPr>
            <p:nvPr/>
          </p:nvSpPr>
          <p:spPr bwMode="auto">
            <a:xfrm flipH="1" flipV="1">
              <a:off x="4678856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4"/>
            <p:cNvSpPr>
              <a:spLocks noChangeShapeType="1"/>
            </p:cNvSpPr>
            <p:nvPr/>
          </p:nvSpPr>
          <p:spPr bwMode="auto">
            <a:xfrm>
              <a:off x="4464149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67"/>
            <p:cNvSpPr>
              <a:spLocks noChangeShapeType="1"/>
            </p:cNvSpPr>
            <p:nvPr/>
          </p:nvSpPr>
          <p:spPr bwMode="auto">
            <a:xfrm flipH="1" flipV="1">
              <a:off x="44640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514"/>
            <p:cNvSpPr>
              <a:spLocks noChangeShapeType="1"/>
            </p:cNvSpPr>
            <p:nvPr/>
          </p:nvSpPr>
          <p:spPr bwMode="auto">
            <a:xfrm>
              <a:off x="4680048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467"/>
            <p:cNvSpPr>
              <a:spLocks noChangeShapeType="1"/>
            </p:cNvSpPr>
            <p:nvPr/>
          </p:nvSpPr>
          <p:spPr bwMode="auto">
            <a:xfrm flipH="1" flipV="1">
              <a:off x="5110904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14"/>
            <p:cNvSpPr>
              <a:spLocks noChangeShapeType="1"/>
            </p:cNvSpPr>
            <p:nvPr/>
          </p:nvSpPr>
          <p:spPr bwMode="auto">
            <a:xfrm>
              <a:off x="4896197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67"/>
            <p:cNvSpPr>
              <a:spLocks noChangeShapeType="1"/>
            </p:cNvSpPr>
            <p:nvPr/>
          </p:nvSpPr>
          <p:spPr bwMode="auto">
            <a:xfrm flipH="1" flipV="1">
              <a:off x="4896048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14"/>
            <p:cNvSpPr>
              <a:spLocks noChangeShapeType="1"/>
            </p:cNvSpPr>
            <p:nvPr/>
          </p:nvSpPr>
          <p:spPr bwMode="auto">
            <a:xfrm>
              <a:off x="5112096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67"/>
            <p:cNvSpPr>
              <a:spLocks noChangeShapeType="1"/>
            </p:cNvSpPr>
            <p:nvPr/>
          </p:nvSpPr>
          <p:spPr bwMode="auto">
            <a:xfrm flipH="1" flipV="1">
              <a:off x="5542952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514"/>
            <p:cNvSpPr>
              <a:spLocks noChangeShapeType="1"/>
            </p:cNvSpPr>
            <p:nvPr/>
          </p:nvSpPr>
          <p:spPr bwMode="auto">
            <a:xfrm>
              <a:off x="5328245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67"/>
            <p:cNvSpPr>
              <a:spLocks noChangeShapeType="1"/>
            </p:cNvSpPr>
            <p:nvPr/>
          </p:nvSpPr>
          <p:spPr bwMode="auto">
            <a:xfrm flipH="1" flipV="1">
              <a:off x="5328096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14"/>
            <p:cNvSpPr>
              <a:spLocks noChangeShapeType="1"/>
            </p:cNvSpPr>
            <p:nvPr/>
          </p:nvSpPr>
          <p:spPr bwMode="auto">
            <a:xfrm>
              <a:off x="5544144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67"/>
            <p:cNvSpPr>
              <a:spLocks noChangeShapeType="1"/>
            </p:cNvSpPr>
            <p:nvPr/>
          </p:nvSpPr>
          <p:spPr bwMode="auto">
            <a:xfrm flipH="1" flipV="1">
              <a:off x="5975000" y="2564585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14"/>
            <p:cNvSpPr>
              <a:spLocks noChangeShapeType="1"/>
            </p:cNvSpPr>
            <p:nvPr/>
          </p:nvSpPr>
          <p:spPr bwMode="auto">
            <a:xfrm>
              <a:off x="5760293" y="256458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67"/>
            <p:cNvSpPr>
              <a:spLocks noChangeShapeType="1"/>
            </p:cNvSpPr>
            <p:nvPr/>
          </p:nvSpPr>
          <p:spPr bwMode="auto">
            <a:xfrm flipH="1" flipV="1">
              <a:off x="5760144" y="2564584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14"/>
            <p:cNvSpPr>
              <a:spLocks noChangeShapeType="1"/>
            </p:cNvSpPr>
            <p:nvPr/>
          </p:nvSpPr>
          <p:spPr bwMode="auto">
            <a:xfrm>
              <a:off x="5976192" y="2852617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14"/>
            <p:cNvSpPr>
              <a:spLocks noChangeShapeType="1"/>
            </p:cNvSpPr>
            <p:nvPr/>
          </p:nvSpPr>
          <p:spPr bwMode="auto">
            <a:xfrm>
              <a:off x="3166563" y="3068638"/>
              <a:ext cx="12950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六边形 216"/>
            <p:cNvSpPr/>
            <p:nvPr/>
          </p:nvSpPr>
          <p:spPr bwMode="auto">
            <a:xfrm>
              <a:off x="4463453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18" name="Line 461"/>
            <p:cNvSpPr>
              <a:spLocks noChangeShapeType="1"/>
            </p:cNvSpPr>
            <p:nvPr/>
          </p:nvSpPr>
          <p:spPr bwMode="auto">
            <a:xfrm>
              <a:off x="4033244" y="2864547"/>
              <a:ext cx="1588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61"/>
            <p:cNvSpPr>
              <a:spLocks noChangeShapeType="1"/>
            </p:cNvSpPr>
            <p:nvPr/>
          </p:nvSpPr>
          <p:spPr bwMode="auto">
            <a:xfrm>
              <a:off x="4464000" y="2852614"/>
              <a:ext cx="299" cy="86441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六边形 219"/>
            <p:cNvSpPr/>
            <p:nvPr/>
          </p:nvSpPr>
          <p:spPr bwMode="auto">
            <a:xfrm>
              <a:off x="5758557" y="3284662"/>
              <a:ext cx="452314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21" name="Line 461"/>
            <p:cNvSpPr>
              <a:spLocks noChangeShapeType="1"/>
            </p:cNvSpPr>
            <p:nvPr/>
          </p:nvSpPr>
          <p:spPr bwMode="auto">
            <a:xfrm>
              <a:off x="5760144" y="2864547"/>
              <a:ext cx="0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67"/>
            <p:cNvSpPr>
              <a:spLocks noChangeShapeType="1"/>
            </p:cNvSpPr>
            <p:nvPr/>
          </p:nvSpPr>
          <p:spPr bwMode="auto">
            <a:xfrm flipH="1" flipV="1">
              <a:off x="61909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514"/>
            <p:cNvSpPr>
              <a:spLocks noChangeShapeType="1"/>
            </p:cNvSpPr>
            <p:nvPr/>
          </p:nvSpPr>
          <p:spPr bwMode="auto">
            <a:xfrm>
              <a:off x="6192192" y="2564581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14"/>
            <p:cNvSpPr>
              <a:spLocks noChangeShapeType="1"/>
            </p:cNvSpPr>
            <p:nvPr/>
          </p:nvSpPr>
          <p:spPr bwMode="auto">
            <a:xfrm>
              <a:off x="2591792" y="3428678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14"/>
            <p:cNvSpPr>
              <a:spLocks noChangeShapeType="1"/>
            </p:cNvSpPr>
            <p:nvPr/>
          </p:nvSpPr>
          <p:spPr bwMode="auto">
            <a:xfrm>
              <a:off x="4464000" y="3428678"/>
              <a:ext cx="1317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14"/>
            <p:cNvSpPr>
              <a:spLocks noChangeShapeType="1"/>
            </p:cNvSpPr>
            <p:nvPr/>
          </p:nvSpPr>
          <p:spPr bwMode="auto">
            <a:xfrm>
              <a:off x="4896048" y="3068638"/>
              <a:ext cx="1404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514"/>
            <p:cNvSpPr>
              <a:spLocks noChangeShapeType="1"/>
            </p:cNvSpPr>
            <p:nvPr/>
          </p:nvSpPr>
          <p:spPr bwMode="auto">
            <a:xfrm>
              <a:off x="6192192" y="3428675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Text Box 509"/>
            <p:cNvSpPr txBox="1">
              <a:spLocks noChangeArrowheads="1"/>
            </p:cNvSpPr>
            <p:nvPr/>
          </p:nvSpPr>
          <p:spPr bwMode="auto">
            <a:xfrm>
              <a:off x="1799704" y="2564582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229" name="Text Box 533"/>
            <p:cNvSpPr txBox="1">
              <a:spLocks noChangeArrowheads="1"/>
            </p:cNvSpPr>
            <p:nvPr/>
          </p:nvSpPr>
          <p:spPr bwMode="auto">
            <a:xfrm>
              <a:off x="3240386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0" name="Line 461"/>
            <p:cNvSpPr>
              <a:spLocks noChangeShapeType="1"/>
            </p:cNvSpPr>
            <p:nvPr/>
          </p:nvSpPr>
          <p:spPr bwMode="auto">
            <a:xfrm>
              <a:off x="3585269" y="36069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461"/>
            <p:cNvSpPr>
              <a:spLocks noChangeShapeType="1"/>
            </p:cNvSpPr>
            <p:nvPr/>
          </p:nvSpPr>
          <p:spPr bwMode="auto">
            <a:xfrm flipH="1">
              <a:off x="2735808" y="36069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Text Box 533"/>
            <p:cNvSpPr txBox="1">
              <a:spLocks noChangeArrowheads="1"/>
            </p:cNvSpPr>
            <p:nvPr/>
          </p:nvSpPr>
          <p:spPr bwMode="auto">
            <a:xfrm>
              <a:off x="4968578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3" name="Line 461"/>
            <p:cNvSpPr>
              <a:spLocks noChangeShapeType="1"/>
            </p:cNvSpPr>
            <p:nvPr/>
          </p:nvSpPr>
          <p:spPr bwMode="auto">
            <a:xfrm>
              <a:off x="5310581" y="36069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461"/>
            <p:cNvSpPr>
              <a:spLocks noChangeShapeType="1"/>
            </p:cNvSpPr>
            <p:nvPr/>
          </p:nvSpPr>
          <p:spPr bwMode="auto">
            <a:xfrm flipH="1">
              <a:off x="4464000" y="36069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" name="Text Box 409"/>
          <p:cNvSpPr txBox="1">
            <a:spLocks noChangeArrowheads="1"/>
          </p:cNvSpPr>
          <p:nvPr/>
        </p:nvSpPr>
        <p:spPr bwMode="auto">
          <a:xfrm>
            <a:off x="4428903" y="4459178"/>
            <a:ext cx="46075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操作、传送重叠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适于访问连续</a:t>
            </a:r>
            <a:r>
              <a:rPr lang="zh-CN" altLang="en-US" sz="2000" b="1" u="none" dirty="0" smtClean="0">
                <a:latin typeface="宋体" pitchFamily="2" charset="-122"/>
              </a:rPr>
              <a:t>多字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356" name="组合 355"/>
          <p:cNvGrpSpPr/>
          <p:nvPr/>
        </p:nvGrpSpPr>
        <p:grpSpPr>
          <a:xfrm>
            <a:off x="1259632" y="5013176"/>
            <a:ext cx="4176440" cy="1224458"/>
            <a:chOff x="1799704" y="4869160"/>
            <a:chExt cx="4176440" cy="1224458"/>
          </a:xfrm>
        </p:grpSpPr>
        <p:sp>
          <p:nvSpPr>
            <p:cNvPr id="297" name="Line 461"/>
            <p:cNvSpPr>
              <a:spLocks noChangeShapeType="1"/>
            </p:cNvSpPr>
            <p:nvPr/>
          </p:nvSpPr>
          <p:spPr bwMode="auto">
            <a:xfrm>
              <a:off x="2848574" y="5169126"/>
              <a:ext cx="1588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66"/>
            <p:cNvSpPr>
              <a:spLocks noChangeShapeType="1"/>
            </p:cNvSpPr>
            <p:nvPr/>
          </p:nvSpPr>
          <p:spPr bwMode="auto">
            <a:xfrm>
              <a:off x="2699792" y="51571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67"/>
            <p:cNvSpPr>
              <a:spLocks noChangeShapeType="1"/>
            </p:cNvSpPr>
            <p:nvPr/>
          </p:nvSpPr>
          <p:spPr bwMode="auto">
            <a:xfrm flipH="1" flipV="1">
              <a:off x="3058963" y="4869161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六边形 299"/>
            <p:cNvSpPr/>
            <p:nvPr/>
          </p:nvSpPr>
          <p:spPr bwMode="auto">
            <a:xfrm>
              <a:off x="2842667" y="5229201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1" name="Line 514"/>
            <p:cNvSpPr>
              <a:spLocks noChangeShapeType="1"/>
            </p:cNvSpPr>
            <p:nvPr/>
          </p:nvSpPr>
          <p:spPr bwMode="auto">
            <a:xfrm>
              <a:off x="2700092" y="5373217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514"/>
            <p:cNvSpPr>
              <a:spLocks noChangeShapeType="1"/>
            </p:cNvSpPr>
            <p:nvPr/>
          </p:nvSpPr>
          <p:spPr bwMode="auto">
            <a:xfrm>
              <a:off x="2844256" y="486916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六边形 302"/>
            <p:cNvSpPr/>
            <p:nvPr/>
          </p:nvSpPr>
          <p:spPr bwMode="auto">
            <a:xfrm>
              <a:off x="4143131" y="5589241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4" name="Line 467"/>
            <p:cNvSpPr>
              <a:spLocks noChangeShapeType="1"/>
            </p:cNvSpPr>
            <p:nvPr/>
          </p:nvSpPr>
          <p:spPr bwMode="auto">
            <a:xfrm flipH="1" flipV="1">
              <a:off x="2844107" y="4869160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514"/>
            <p:cNvSpPr>
              <a:spLocks noChangeShapeType="1"/>
            </p:cNvSpPr>
            <p:nvPr/>
          </p:nvSpPr>
          <p:spPr bwMode="auto">
            <a:xfrm>
              <a:off x="3060155" y="515719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467"/>
            <p:cNvSpPr>
              <a:spLocks noChangeShapeType="1"/>
            </p:cNvSpPr>
            <p:nvPr/>
          </p:nvSpPr>
          <p:spPr bwMode="auto">
            <a:xfrm flipH="1" flipV="1">
              <a:off x="3491011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514"/>
            <p:cNvSpPr>
              <a:spLocks noChangeShapeType="1"/>
            </p:cNvSpPr>
            <p:nvPr/>
          </p:nvSpPr>
          <p:spPr bwMode="auto">
            <a:xfrm>
              <a:off x="3276304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467"/>
            <p:cNvSpPr>
              <a:spLocks noChangeShapeType="1"/>
            </p:cNvSpPr>
            <p:nvPr/>
          </p:nvSpPr>
          <p:spPr bwMode="auto">
            <a:xfrm flipH="1" flipV="1">
              <a:off x="3276155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514"/>
            <p:cNvSpPr>
              <a:spLocks noChangeShapeType="1"/>
            </p:cNvSpPr>
            <p:nvPr/>
          </p:nvSpPr>
          <p:spPr bwMode="auto">
            <a:xfrm>
              <a:off x="3492203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467"/>
            <p:cNvSpPr>
              <a:spLocks noChangeShapeType="1"/>
            </p:cNvSpPr>
            <p:nvPr/>
          </p:nvSpPr>
          <p:spPr bwMode="auto">
            <a:xfrm flipH="1" flipV="1">
              <a:off x="3923059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514"/>
            <p:cNvSpPr>
              <a:spLocks noChangeShapeType="1"/>
            </p:cNvSpPr>
            <p:nvPr/>
          </p:nvSpPr>
          <p:spPr bwMode="auto">
            <a:xfrm>
              <a:off x="3708352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467"/>
            <p:cNvSpPr>
              <a:spLocks noChangeShapeType="1"/>
            </p:cNvSpPr>
            <p:nvPr/>
          </p:nvSpPr>
          <p:spPr bwMode="auto">
            <a:xfrm flipH="1" flipV="1">
              <a:off x="3708203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514"/>
            <p:cNvSpPr>
              <a:spLocks noChangeShapeType="1"/>
            </p:cNvSpPr>
            <p:nvPr/>
          </p:nvSpPr>
          <p:spPr bwMode="auto">
            <a:xfrm>
              <a:off x="3924251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467"/>
            <p:cNvSpPr>
              <a:spLocks noChangeShapeType="1"/>
            </p:cNvSpPr>
            <p:nvPr/>
          </p:nvSpPr>
          <p:spPr bwMode="auto">
            <a:xfrm flipH="1" flipV="1">
              <a:off x="4355107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514"/>
            <p:cNvSpPr>
              <a:spLocks noChangeShapeType="1"/>
            </p:cNvSpPr>
            <p:nvPr/>
          </p:nvSpPr>
          <p:spPr bwMode="auto">
            <a:xfrm>
              <a:off x="4140400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467"/>
            <p:cNvSpPr>
              <a:spLocks noChangeShapeType="1"/>
            </p:cNvSpPr>
            <p:nvPr/>
          </p:nvSpPr>
          <p:spPr bwMode="auto">
            <a:xfrm flipH="1" flipV="1">
              <a:off x="4140251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514"/>
            <p:cNvSpPr>
              <a:spLocks noChangeShapeType="1"/>
            </p:cNvSpPr>
            <p:nvPr/>
          </p:nvSpPr>
          <p:spPr bwMode="auto">
            <a:xfrm>
              <a:off x="4356299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467"/>
            <p:cNvSpPr>
              <a:spLocks noChangeShapeType="1"/>
            </p:cNvSpPr>
            <p:nvPr/>
          </p:nvSpPr>
          <p:spPr bwMode="auto">
            <a:xfrm flipH="1" flipV="1">
              <a:off x="4787155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514"/>
            <p:cNvSpPr>
              <a:spLocks noChangeShapeType="1"/>
            </p:cNvSpPr>
            <p:nvPr/>
          </p:nvSpPr>
          <p:spPr bwMode="auto">
            <a:xfrm>
              <a:off x="4572448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467"/>
            <p:cNvSpPr>
              <a:spLocks noChangeShapeType="1"/>
            </p:cNvSpPr>
            <p:nvPr/>
          </p:nvSpPr>
          <p:spPr bwMode="auto">
            <a:xfrm flipH="1" flipV="1">
              <a:off x="4572299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514"/>
            <p:cNvSpPr>
              <a:spLocks noChangeShapeType="1"/>
            </p:cNvSpPr>
            <p:nvPr/>
          </p:nvSpPr>
          <p:spPr bwMode="auto">
            <a:xfrm>
              <a:off x="4788347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467"/>
            <p:cNvSpPr>
              <a:spLocks noChangeShapeType="1"/>
            </p:cNvSpPr>
            <p:nvPr/>
          </p:nvSpPr>
          <p:spPr bwMode="auto">
            <a:xfrm flipH="1" flipV="1">
              <a:off x="5219203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514"/>
            <p:cNvSpPr>
              <a:spLocks noChangeShapeType="1"/>
            </p:cNvSpPr>
            <p:nvPr/>
          </p:nvSpPr>
          <p:spPr bwMode="auto">
            <a:xfrm>
              <a:off x="5004496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467"/>
            <p:cNvSpPr>
              <a:spLocks noChangeShapeType="1"/>
            </p:cNvSpPr>
            <p:nvPr/>
          </p:nvSpPr>
          <p:spPr bwMode="auto">
            <a:xfrm flipH="1" flipV="1">
              <a:off x="5004347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514"/>
            <p:cNvSpPr>
              <a:spLocks noChangeShapeType="1"/>
            </p:cNvSpPr>
            <p:nvPr/>
          </p:nvSpPr>
          <p:spPr bwMode="auto">
            <a:xfrm>
              <a:off x="5220395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467"/>
            <p:cNvSpPr>
              <a:spLocks noChangeShapeType="1"/>
            </p:cNvSpPr>
            <p:nvPr/>
          </p:nvSpPr>
          <p:spPr bwMode="auto">
            <a:xfrm flipH="1" flipV="1">
              <a:off x="5651251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514"/>
            <p:cNvSpPr>
              <a:spLocks noChangeShapeType="1"/>
            </p:cNvSpPr>
            <p:nvPr/>
          </p:nvSpPr>
          <p:spPr bwMode="auto">
            <a:xfrm>
              <a:off x="5436544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467"/>
            <p:cNvSpPr>
              <a:spLocks noChangeShapeType="1"/>
            </p:cNvSpPr>
            <p:nvPr/>
          </p:nvSpPr>
          <p:spPr bwMode="auto">
            <a:xfrm flipH="1" flipV="1">
              <a:off x="5436395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514"/>
            <p:cNvSpPr>
              <a:spLocks noChangeShapeType="1"/>
            </p:cNvSpPr>
            <p:nvPr/>
          </p:nvSpPr>
          <p:spPr bwMode="auto">
            <a:xfrm>
              <a:off x="5652443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467"/>
            <p:cNvSpPr>
              <a:spLocks noChangeShapeType="1"/>
            </p:cNvSpPr>
            <p:nvPr/>
          </p:nvSpPr>
          <p:spPr bwMode="auto">
            <a:xfrm flipH="1" flipV="1">
              <a:off x="5868443" y="486916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3274862" y="5373217"/>
              <a:ext cx="2700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461"/>
            <p:cNvSpPr>
              <a:spLocks noChangeShapeType="1"/>
            </p:cNvSpPr>
            <p:nvPr/>
          </p:nvSpPr>
          <p:spPr bwMode="auto">
            <a:xfrm>
              <a:off x="4141543" y="5169127"/>
              <a:ext cx="0" cy="85216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六边形 337"/>
            <p:cNvSpPr/>
            <p:nvPr/>
          </p:nvSpPr>
          <p:spPr bwMode="auto">
            <a:xfrm>
              <a:off x="4572000" y="5589241"/>
              <a:ext cx="43204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9" name="Line 461"/>
            <p:cNvSpPr>
              <a:spLocks noChangeShapeType="1"/>
            </p:cNvSpPr>
            <p:nvPr/>
          </p:nvSpPr>
          <p:spPr bwMode="auto">
            <a:xfrm>
              <a:off x="5866556" y="5169126"/>
              <a:ext cx="794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514"/>
            <p:cNvSpPr>
              <a:spLocks noChangeShapeType="1"/>
            </p:cNvSpPr>
            <p:nvPr/>
          </p:nvSpPr>
          <p:spPr bwMode="auto">
            <a:xfrm>
              <a:off x="5868144" y="4869160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514"/>
            <p:cNvSpPr>
              <a:spLocks noChangeShapeType="1"/>
            </p:cNvSpPr>
            <p:nvPr/>
          </p:nvSpPr>
          <p:spPr bwMode="auto">
            <a:xfrm>
              <a:off x="2700091" y="5733257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514"/>
            <p:cNvSpPr>
              <a:spLocks noChangeShapeType="1"/>
            </p:cNvSpPr>
            <p:nvPr/>
          </p:nvSpPr>
          <p:spPr bwMode="auto">
            <a:xfrm>
              <a:off x="5868144" y="5733254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Text Box 509"/>
            <p:cNvSpPr txBox="1">
              <a:spLocks noChangeArrowheads="1"/>
            </p:cNvSpPr>
            <p:nvPr/>
          </p:nvSpPr>
          <p:spPr bwMode="auto">
            <a:xfrm>
              <a:off x="1799704" y="4869161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347" name="Text Box 533"/>
            <p:cNvSpPr txBox="1">
              <a:spLocks noChangeArrowheads="1"/>
            </p:cNvSpPr>
            <p:nvPr/>
          </p:nvSpPr>
          <p:spPr bwMode="auto">
            <a:xfrm>
              <a:off x="3348685" y="5733256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8" name="Line 461"/>
            <p:cNvSpPr>
              <a:spLocks noChangeShapeType="1"/>
            </p:cNvSpPr>
            <p:nvPr/>
          </p:nvSpPr>
          <p:spPr bwMode="auto">
            <a:xfrm>
              <a:off x="3693568" y="5911180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461"/>
            <p:cNvSpPr>
              <a:spLocks noChangeShapeType="1"/>
            </p:cNvSpPr>
            <p:nvPr/>
          </p:nvSpPr>
          <p:spPr bwMode="auto">
            <a:xfrm flipH="1">
              <a:off x="2844107" y="5911180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六边形 352"/>
            <p:cNvSpPr/>
            <p:nvPr/>
          </p:nvSpPr>
          <p:spPr bwMode="auto">
            <a:xfrm>
              <a:off x="5004048" y="5589240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54" name="六边形 353"/>
            <p:cNvSpPr/>
            <p:nvPr/>
          </p:nvSpPr>
          <p:spPr bwMode="auto">
            <a:xfrm>
              <a:off x="5436096" y="5589240"/>
              <a:ext cx="433639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357" name="Text Box 604"/>
          <p:cNvSpPr txBox="1">
            <a:spLocks noChangeArrowheads="1"/>
          </p:cNvSpPr>
          <p:nvPr/>
        </p:nvSpPr>
        <p:spPr bwMode="auto">
          <a:xfrm>
            <a:off x="6084168" y="5157192"/>
            <a:ext cx="2736430" cy="883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访存性能：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en-US" altLang="zh-CN" sz="2200" b="1" u="none" dirty="0" smtClean="0">
                <a:latin typeface="宋体" pitchFamily="2" charset="-122"/>
              </a:rPr>
              <a:t>  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zh-CN" altLang="en-US" sz="2200" b="1" u="none" baseline="-16000" dirty="0" smtClean="0">
                <a:latin typeface="宋体" pitchFamily="2" charset="-122"/>
              </a:rPr>
              <a:t>总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en-US" altLang="zh-CN" sz="2200" b="1" u="none" baseline="-12000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i="1" u="none" dirty="0" err="1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sz="2200" b="1" u="none" dirty="0" err="1" smtClean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200" b="1" i="1" u="none" dirty="0" err="1">
                <a:latin typeface="+mn-lt"/>
              </a:rPr>
              <a:t>T</a:t>
            </a:r>
            <a:r>
              <a:rPr lang="zh-CN" altLang="en-US" sz="2200" b="1" u="none" baseline="-12000" dirty="0" smtClean="0">
                <a:latin typeface="宋体" pitchFamily="2" charset="-122"/>
              </a:rPr>
              <a:t>传送</a:t>
            </a:r>
            <a:endParaRPr lang="zh-CN" altLang="en-US" sz="2200" b="1" u="none" baseline="-12000" dirty="0">
              <a:latin typeface="宋体" pitchFamily="2" charset="-122"/>
            </a:endParaRPr>
          </a:p>
        </p:txBody>
      </p:sp>
      <p:sp>
        <p:nvSpPr>
          <p:cNvPr id="358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409"/>
          <p:cNvSpPr txBox="1">
            <a:spLocks noChangeArrowheads="1"/>
          </p:cNvSpPr>
          <p:nvPr/>
        </p:nvSpPr>
        <p:spPr bwMode="auto">
          <a:xfrm>
            <a:off x="4427984" y="2708920"/>
            <a:ext cx="453662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操作、传送串行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适于访问单字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1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2" name="Text Box 409"/>
          <p:cNvSpPr txBox="1">
            <a:spLocks noChangeArrowheads="1"/>
          </p:cNvSpPr>
          <p:nvPr/>
        </p:nvSpPr>
        <p:spPr bwMode="auto">
          <a:xfrm>
            <a:off x="179512" y="2195103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工作方式：</a:t>
            </a:r>
            <a:r>
              <a:rPr lang="zh-CN" altLang="en-US" b="1" u="none" dirty="0">
                <a:latin typeface="宋体" pitchFamily="2" charset="-122"/>
              </a:rPr>
              <a:t>基于</a:t>
            </a:r>
            <a:r>
              <a:rPr lang="en-US" altLang="zh-CN" b="1" u="none" dirty="0">
                <a:latin typeface="宋体" pitchFamily="2" charset="-122"/>
              </a:rPr>
              <a:t>CLK</a:t>
            </a:r>
            <a:r>
              <a:rPr lang="zh-CN" altLang="en-US" b="1" u="none" dirty="0" smtClean="0">
                <a:latin typeface="宋体" pitchFamily="2" charset="-122"/>
              </a:rPr>
              <a:t>进行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及操作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→输入需设置锁存器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4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80" grpId="0"/>
      <p:bldP spid="295" grpId="0"/>
      <p:bldP spid="357" grpId="0"/>
      <p:bldP spid="120" grpId="0"/>
      <p:bldP spid="1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88111" y="980729"/>
            <a:ext cx="3527848" cy="2448271"/>
            <a:chOff x="3996805" y="980729"/>
            <a:chExt cx="3527848" cy="2448271"/>
          </a:xfrm>
          <a:solidFill>
            <a:srgbClr val="FFFF00"/>
          </a:solidFill>
        </p:grpSpPr>
        <p:sp>
          <p:nvSpPr>
            <p:cNvPr id="67" name="Rectangle 784"/>
            <p:cNvSpPr>
              <a:spLocks noChangeArrowheads="1"/>
            </p:cNvSpPr>
            <p:nvPr/>
          </p:nvSpPr>
          <p:spPr bwMode="auto">
            <a:xfrm>
              <a:off x="4860032" y="980729"/>
              <a:ext cx="2664621" cy="2448271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84"/>
            <p:cNvSpPr>
              <a:spLocks noChangeArrowheads="1"/>
            </p:cNvSpPr>
            <p:nvPr/>
          </p:nvSpPr>
          <p:spPr bwMode="auto">
            <a:xfrm>
              <a:off x="3996805" y="2782911"/>
              <a:ext cx="862905" cy="646089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3" name="Text Box 409"/>
          <p:cNvSpPr txBox="1">
            <a:spLocks noChangeArrowheads="1"/>
          </p:cNvSpPr>
          <p:nvPr/>
        </p:nvSpPr>
        <p:spPr bwMode="auto">
          <a:xfrm>
            <a:off x="179388" y="282714"/>
            <a:ext cx="8785225" cy="52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*SDRAM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b="1" u="none" dirty="0">
                <a:latin typeface="宋体" pitchFamily="2" charset="-122"/>
              </a:rPr>
              <a:t>A/B</a:t>
            </a:r>
            <a:r>
              <a:rPr lang="zh-CN" altLang="en-US" b="1" u="none" dirty="0" smtClean="0">
                <a:latin typeface="宋体" pitchFamily="2" charset="-122"/>
              </a:rPr>
              <a:t>体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可自刷新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，成组传送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仅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同一行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同步工作原理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传送方式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访问步骤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81" name="Text Box 409"/>
          <p:cNvSpPr txBox="1">
            <a:spLocks noChangeArrowheads="1"/>
          </p:cNvSpPr>
          <p:nvPr/>
        </p:nvSpPr>
        <p:spPr bwMode="auto">
          <a:xfrm>
            <a:off x="2555776" y="4869160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①设置</a:t>
            </a:r>
            <a:r>
              <a:rPr lang="en-US" altLang="zh-CN" b="1" u="none" dirty="0" smtClean="0">
                <a:latin typeface="宋体" pitchFamily="2" charset="-122"/>
              </a:rPr>
              <a:t>BL</a:t>
            </a:r>
            <a:r>
              <a:rPr lang="zh-CN" altLang="en-US" b="1" u="none" dirty="0" smtClean="0">
                <a:latin typeface="宋体" pitchFamily="2" charset="-122"/>
              </a:rPr>
              <a:t>、②启动操作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首</a:t>
            </a:r>
            <a:r>
              <a:rPr lang="zh-CN" altLang="en-US" sz="2000" b="1" u="none" dirty="0">
                <a:latin typeface="宋体" pitchFamily="2" charset="-122"/>
              </a:rPr>
              <a:t>地址</a:t>
            </a:r>
            <a:r>
              <a:rPr lang="zh-CN" altLang="en-US" sz="2000" b="1" u="none" dirty="0" smtClean="0">
                <a:latin typeface="宋体" pitchFamily="2" charset="-122"/>
              </a:rPr>
              <a:t>及命令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755576" y="836712"/>
            <a:ext cx="8244234" cy="2664296"/>
            <a:chOff x="720254" y="764704"/>
            <a:chExt cx="8244234" cy="2664296"/>
          </a:xfrm>
        </p:grpSpPr>
        <p:sp>
          <p:nvSpPr>
            <p:cNvPr id="87" name="Rectangle 343"/>
            <p:cNvSpPr>
              <a:spLocks noChangeArrowheads="1"/>
            </p:cNvSpPr>
            <p:nvPr/>
          </p:nvSpPr>
          <p:spPr bwMode="auto">
            <a:xfrm>
              <a:off x="1547466" y="801959"/>
              <a:ext cx="6624736" cy="2627041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344"/>
            <p:cNvSpPr txBox="1">
              <a:spLocks noChangeArrowheads="1"/>
            </p:cNvSpPr>
            <p:nvPr/>
          </p:nvSpPr>
          <p:spPr bwMode="auto">
            <a:xfrm>
              <a:off x="1835076" y="1987947"/>
              <a:ext cx="14414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工作方式</a:t>
              </a:r>
              <a:r>
                <a:rPr lang="en-US" altLang="zh-CN" sz="1800" b="1" u="none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9" name="Text Box 345"/>
            <p:cNvSpPr txBox="1">
              <a:spLocks noChangeArrowheads="1"/>
            </p:cNvSpPr>
            <p:nvPr/>
          </p:nvSpPr>
          <p:spPr bwMode="auto">
            <a:xfrm>
              <a:off x="1835076" y="2708920"/>
              <a:ext cx="144145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90" name="Text Box 346"/>
            <p:cNvSpPr txBox="1">
              <a:spLocks noChangeArrowheads="1"/>
            </p:cNvSpPr>
            <p:nvPr/>
          </p:nvSpPr>
          <p:spPr bwMode="auto">
            <a:xfrm>
              <a:off x="1835076" y="2348880"/>
              <a:ext cx="14414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91" name="Line 347"/>
            <p:cNvSpPr>
              <a:spLocks noChangeShapeType="1"/>
            </p:cNvSpPr>
            <p:nvPr/>
          </p:nvSpPr>
          <p:spPr bwMode="auto">
            <a:xfrm>
              <a:off x="4571802" y="1268760"/>
              <a:ext cx="0" cy="15850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48"/>
            <p:cNvSpPr>
              <a:spLocks noChangeShapeType="1"/>
            </p:cNvSpPr>
            <p:nvPr/>
          </p:nvSpPr>
          <p:spPr bwMode="auto">
            <a:xfrm flipV="1">
              <a:off x="1620764" y="213285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9"/>
            <p:cNvSpPr>
              <a:spLocks noChangeShapeType="1"/>
            </p:cNvSpPr>
            <p:nvPr/>
          </p:nvSpPr>
          <p:spPr bwMode="auto">
            <a:xfrm flipV="1">
              <a:off x="1620764" y="249289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50"/>
            <p:cNvSpPr>
              <a:spLocks noChangeShapeType="1"/>
            </p:cNvSpPr>
            <p:nvPr/>
          </p:nvSpPr>
          <p:spPr bwMode="auto">
            <a:xfrm>
              <a:off x="1619176" y="2130277"/>
              <a:ext cx="0" cy="7235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351"/>
            <p:cNvSpPr>
              <a:spLocks noChangeShapeType="1"/>
            </p:cNvSpPr>
            <p:nvPr/>
          </p:nvSpPr>
          <p:spPr bwMode="auto">
            <a:xfrm flipV="1">
              <a:off x="1620764" y="2853828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352"/>
            <p:cNvSpPr txBox="1">
              <a:spLocks noChangeArrowheads="1"/>
            </p:cNvSpPr>
            <p:nvPr/>
          </p:nvSpPr>
          <p:spPr bwMode="auto">
            <a:xfrm>
              <a:off x="3852789" y="2708920"/>
              <a:ext cx="576263" cy="646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行多路器</a:t>
              </a:r>
            </a:p>
          </p:txBody>
        </p:sp>
        <p:sp>
          <p:nvSpPr>
            <p:cNvPr id="97" name="Line 353"/>
            <p:cNvSpPr>
              <a:spLocks noChangeShapeType="1"/>
            </p:cNvSpPr>
            <p:nvPr/>
          </p:nvSpPr>
          <p:spPr bwMode="auto">
            <a:xfrm flipV="1">
              <a:off x="3276526" y="2852936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54"/>
            <p:cNvSpPr>
              <a:spLocks noChangeShapeType="1"/>
            </p:cNvSpPr>
            <p:nvPr/>
          </p:nvSpPr>
          <p:spPr bwMode="auto">
            <a:xfrm>
              <a:off x="4571802" y="1268760"/>
              <a:ext cx="14389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355"/>
            <p:cNvSpPr txBox="1">
              <a:spLocks noChangeArrowheads="1"/>
            </p:cNvSpPr>
            <p:nvPr/>
          </p:nvSpPr>
          <p:spPr bwMode="auto">
            <a:xfrm>
              <a:off x="5365676" y="2780927"/>
              <a:ext cx="1438275" cy="57579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1M×8b 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0" name="Text Box 356"/>
            <p:cNvSpPr txBox="1">
              <a:spLocks noChangeArrowheads="1"/>
            </p:cNvSpPr>
            <p:nvPr/>
          </p:nvSpPr>
          <p:spPr bwMode="auto">
            <a:xfrm>
              <a:off x="4715818" y="2780927"/>
              <a:ext cx="649859" cy="5757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01" name="Line 357"/>
            <p:cNvSpPr>
              <a:spLocks noChangeShapeType="1"/>
            </p:cNvSpPr>
            <p:nvPr/>
          </p:nvSpPr>
          <p:spPr bwMode="auto">
            <a:xfrm>
              <a:off x="4427465" y="3213199"/>
              <a:ext cx="28822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358"/>
            <p:cNvSpPr txBox="1">
              <a:spLocks noChangeArrowheads="1"/>
            </p:cNvSpPr>
            <p:nvPr/>
          </p:nvSpPr>
          <p:spPr bwMode="auto">
            <a:xfrm>
              <a:off x="5294239" y="1988840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列译码器</a:t>
              </a:r>
            </a:p>
          </p:txBody>
        </p:sp>
        <p:sp>
          <p:nvSpPr>
            <p:cNvPr id="103" name="Text Box 359"/>
            <p:cNvSpPr txBox="1">
              <a:spLocks noChangeArrowheads="1"/>
            </p:cNvSpPr>
            <p:nvPr/>
          </p:nvSpPr>
          <p:spPr bwMode="auto">
            <a:xfrm>
              <a:off x="5365676" y="2493342"/>
              <a:ext cx="1438275" cy="2875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04" name="Text Box 360"/>
            <p:cNvSpPr txBox="1">
              <a:spLocks noChangeArrowheads="1"/>
            </p:cNvSpPr>
            <p:nvPr/>
          </p:nvSpPr>
          <p:spPr bwMode="auto">
            <a:xfrm>
              <a:off x="7668146" y="1628800"/>
              <a:ext cx="360040" cy="11235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 smtClean="0">
                  <a:latin typeface="宋体" pitchFamily="2" charset="-122"/>
                </a:rPr>
                <a:t>缓冲器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5" name="Text Box 361"/>
            <p:cNvSpPr txBox="1">
              <a:spLocks noChangeArrowheads="1"/>
            </p:cNvSpPr>
            <p:nvPr/>
          </p:nvSpPr>
          <p:spPr bwMode="auto">
            <a:xfrm>
              <a:off x="8388226" y="2060848"/>
              <a:ext cx="5762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7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365"/>
            <p:cNvSpPr txBox="1">
              <a:spLocks noChangeArrowheads="1"/>
            </p:cNvSpPr>
            <p:nvPr/>
          </p:nvSpPr>
          <p:spPr bwMode="auto">
            <a:xfrm>
              <a:off x="972344" y="1649457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07" name="Line 366"/>
            <p:cNvSpPr>
              <a:spLocks noChangeShapeType="1"/>
            </p:cNvSpPr>
            <p:nvPr/>
          </p:nvSpPr>
          <p:spPr bwMode="auto">
            <a:xfrm>
              <a:off x="1000919" y="170622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368"/>
            <p:cNvSpPr txBox="1">
              <a:spLocks noChangeArrowheads="1"/>
            </p:cNvSpPr>
            <p:nvPr/>
          </p:nvSpPr>
          <p:spPr bwMode="auto">
            <a:xfrm>
              <a:off x="972344" y="1433433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09" name="Line 369"/>
            <p:cNvSpPr>
              <a:spLocks noChangeShapeType="1"/>
            </p:cNvSpPr>
            <p:nvPr/>
          </p:nvSpPr>
          <p:spPr bwMode="auto">
            <a:xfrm>
              <a:off x="1000919" y="1485121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371"/>
            <p:cNvSpPr>
              <a:spLocks noChangeShapeType="1"/>
            </p:cNvSpPr>
            <p:nvPr/>
          </p:nvSpPr>
          <p:spPr bwMode="auto">
            <a:xfrm>
              <a:off x="1093312" y="1245210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372"/>
            <p:cNvSpPr txBox="1">
              <a:spLocks noChangeArrowheads="1"/>
            </p:cNvSpPr>
            <p:nvPr/>
          </p:nvSpPr>
          <p:spPr bwMode="auto">
            <a:xfrm>
              <a:off x="972344" y="119250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WE</a:t>
              </a:r>
            </a:p>
          </p:txBody>
        </p:sp>
        <p:sp>
          <p:nvSpPr>
            <p:cNvPr id="112" name="Line 374"/>
            <p:cNvSpPr>
              <a:spLocks noChangeShapeType="1"/>
            </p:cNvSpPr>
            <p:nvPr/>
          </p:nvSpPr>
          <p:spPr bwMode="auto">
            <a:xfrm>
              <a:off x="1098392" y="10115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75"/>
            <p:cNvSpPr txBox="1">
              <a:spLocks noChangeArrowheads="1"/>
            </p:cNvSpPr>
            <p:nvPr/>
          </p:nvSpPr>
          <p:spPr bwMode="auto">
            <a:xfrm>
              <a:off x="972344" y="959852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CE</a:t>
              </a:r>
            </a:p>
          </p:txBody>
        </p:sp>
        <p:sp>
          <p:nvSpPr>
            <p:cNvPr id="114" name="Text Box 376"/>
            <p:cNvSpPr txBox="1">
              <a:spLocks noChangeArrowheads="1"/>
            </p:cNvSpPr>
            <p:nvPr/>
          </p:nvSpPr>
          <p:spPr bwMode="auto">
            <a:xfrm>
              <a:off x="720254" y="2348880"/>
              <a:ext cx="68339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5" name="Line 377"/>
            <p:cNvSpPr>
              <a:spLocks noChangeShapeType="1"/>
            </p:cNvSpPr>
            <p:nvPr/>
          </p:nvSpPr>
          <p:spPr bwMode="auto">
            <a:xfrm>
              <a:off x="6013376" y="227687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78"/>
            <p:cNvSpPr>
              <a:spLocks noChangeShapeType="1"/>
            </p:cNvSpPr>
            <p:nvPr/>
          </p:nvSpPr>
          <p:spPr bwMode="auto">
            <a:xfrm>
              <a:off x="6013376" y="177281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80"/>
            <p:cNvSpPr txBox="1">
              <a:spLocks noChangeArrowheads="1"/>
            </p:cNvSpPr>
            <p:nvPr/>
          </p:nvSpPr>
          <p:spPr bwMode="auto">
            <a:xfrm>
              <a:off x="7090617" y="1484784"/>
              <a:ext cx="289497" cy="1296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多路选择器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8" name="Line 382"/>
            <p:cNvSpPr>
              <a:spLocks noChangeShapeType="1"/>
            </p:cNvSpPr>
            <p:nvPr/>
          </p:nvSpPr>
          <p:spPr bwMode="auto">
            <a:xfrm>
              <a:off x="8028483" y="2204864"/>
              <a:ext cx="35974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83"/>
            <p:cNvSpPr>
              <a:spLocks noChangeShapeType="1"/>
            </p:cNvSpPr>
            <p:nvPr/>
          </p:nvSpPr>
          <p:spPr bwMode="auto">
            <a:xfrm flipV="1">
              <a:off x="6804573" y="1628800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385"/>
            <p:cNvSpPr>
              <a:spLocks noChangeShapeType="1"/>
            </p:cNvSpPr>
            <p:nvPr/>
          </p:nvSpPr>
          <p:spPr bwMode="auto">
            <a:xfrm>
              <a:off x="4427466" y="2132856"/>
              <a:ext cx="8651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386"/>
            <p:cNvSpPr>
              <a:spLocks noChangeShapeType="1"/>
            </p:cNvSpPr>
            <p:nvPr/>
          </p:nvSpPr>
          <p:spPr bwMode="auto">
            <a:xfrm>
              <a:off x="3275658" y="2492896"/>
              <a:ext cx="360214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Text Box 387"/>
            <p:cNvSpPr txBox="1">
              <a:spLocks noChangeArrowheads="1"/>
            </p:cNvSpPr>
            <p:nvPr/>
          </p:nvSpPr>
          <p:spPr bwMode="auto">
            <a:xfrm>
              <a:off x="1835076" y="3068960"/>
              <a:ext cx="1441450" cy="28604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刷新计数器</a:t>
              </a:r>
            </a:p>
          </p:txBody>
        </p:sp>
        <p:sp>
          <p:nvSpPr>
            <p:cNvPr id="123" name="Line 388"/>
            <p:cNvSpPr>
              <a:spLocks noChangeShapeType="1"/>
            </p:cNvSpPr>
            <p:nvPr/>
          </p:nvSpPr>
          <p:spPr bwMode="auto">
            <a:xfrm>
              <a:off x="3276526" y="3212282"/>
              <a:ext cx="5762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389"/>
            <p:cNvSpPr txBox="1">
              <a:spLocks noChangeArrowheads="1"/>
            </p:cNvSpPr>
            <p:nvPr/>
          </p:nvSpPr>
          <p:spPr bwMode="auto">
            <a:xfrm>
              <a:off x="2195439" y="1054372"/>
              <a:ext cx="647700" cy="79015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逻辑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  <p:sp>
          <p:nvSpPr>
            <p:cNvPr id="125" name="Text Box 393"/>
            <p:cNvSpPr txBox="1">
              <a:spLocks noChangeArrowheads="1"/>
            </p:cNvSpPr>
            <p:nvPr/>
          </p:nvSpPr>
          <p:spPr bwMode="auto">
            <a:xfrm>
              <a:off x="972344" y="764704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26" name="Line 394"/>
            <p:cNvSpPr>
              <a:spLocks noChangeShapeType="1"/>
            </p:cNvSpPr>
            <p:nvPr/>
          </p:nvSpPr>
          <p:spPr bwMode="auto">
            <a:xfrm flipV="1">
              <a:off x="1403449" y="1340768"/>
              <a:ext cx="79199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395"/>
            <p:cNvSpPr>
              <a:spLocks noChangeShapeType="1"/>
            </p:cNvSpPr>
            <p:nvPr/>
          </p:nvSpPr>
          <p:spPr bwMode="auto">
            <a:xfrm flipV="1">
              <a:off x="1403449" y="1556792"/>
              <a:ext cx="79199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96"/>
            <p:cNvSpPr>
              <a:spLocks noChangeShapeType="1"/>
            </p:cNvSpPr>
            <p:nvPr/>
          </p:nvSpPr>
          <p:spPr bwMode="auto">
            <a:xfrm flipV="1">
              <a:off x="1403449" y="1124744"/>
              <a:ext cx="79198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99"/>
            <p:cNvSpPr>
              <a:spLocks noChangeShapeType="1"/>
            </p:cNvSpPr>
            <p:nvPr/>
          </p:nvSpPr>
          <p:spPr bwMode="auto">
            <a:xfrm>
              <a:off x="4427465" y="2852936"/>
              <a:ext cx="1460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400"/>
            <p:cNvSpPr>
              <a:spLocks noChangeShapeType="1"/>
            </p:cNvSpPr>
            <p:nvPr/>
          </p:nvSpPr>
          <p:spPr bwMode="auto">
            <a:xfrm>
              <a:off x="1403449" y="1772296"/>
              <a:ext cx="791990" cy="23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01"/>
            <p:cNvSpPr>
              <a:spLocks noChangeShapeType="1"/>
            </p:cNvSpPr>
            <p:nvPr/>
          </p:nvSpPr>
          <p:spPr bwMode="auto">
            <a:xfrm flipV="1">
              <a:off x="1403648" y="2492896"/>
              <a:ext cx="215728" cy="44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402"/>
            <p:cNvSpPr txBox="1">
              <a:spLocks noChangeArrowheads="1"/>
            </p:cNvSpPr>
            <p:nvPr/>
          </p:nvSpPr>
          <p:spPr bwMode="auto">
            <a:xfrm>
              <a:off x="5294239" y="908720"/>
              <a:ext cx="1511300" cy="5760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B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1M×8b 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3" name="Text Box 404"/>
            <p:cNvSpPr txBox="1">
              <a:spLocks noChangeArrowheads="1"/>
            </p:cNvSpPr>
            <p:nvPr/>
          </p:nvSpPr>
          <p:spPr bwMode="auto">
            <a:xfrm>
              <a:off x="5294239" y="1484784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34" name="Text Box 356"/>
            <p:cNvSpPr txBox="1">
              <a:spLocks noChangeArrowheads="1"/>
            </p:cNvSpPr>
            <p:nvPr/>
          </p:nvSpPr>
          <p:spPr bwMode="auto">
            <a:xfrm>
              <a:off x="4715818" y="908721"/>
              <a:ext cx="577851" cy="576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35" name="Text Box 405"/>
            <p:cNvSpPr txBox="1">
              <a:spLocks noChangeArrowheads="1"/>
            </p:cNvSpPr>
            <p:nvPr/>
          </p:nvSpPr>
          <p:spPr bwMode="auto">
            <a:xfrm>
              <a:off x="3635872" y="1700808"/>
              <a:ext cx="791914" cy="9334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成组</a:t>
              </a:r>
              <a:endParaRPr lang="en-US" altLang="zh-CN" sz="1800" b="1" u="none" dirty="0" smtClean="0"/>
            </a:p>
            <a:p>
              <a:pPr algn="ctr"/>
              <a:r>
                <a:rPr lang="zh-CN" altLang="en-US" sz="1800" b="1" u="none" dirty="0" smtClean="0"/>
                <a:t>传送</a:t>
              </a:r>
              <a:endParaRPr lang="zh-CN" altLang="en-US" sz="1800" b="1" u="none" dirty="0"/>
            </a:p>
            <a:p>
              <a:pPr algn="ctr"/>
              <a:r>
                <a:rPr lang="zh-CN" altLang="en-US" sz="1800" b="1" u="none" dirty="0"/>
                <a:t>计数器</a:t>
              </a:r>
            </a:p>
          </p:txBody>
        </p:sp>
        <p:cxnSp>
          <p:nvCxnSpPr>
            <p:cNvPr id="136" name="直接箭头连接符 69"/>
            <p:cNvCxnSpPr>
              <a:stCxn id="124" idx="3"/>
            </p:cNvCxnSpPr>
            <p:nvPr/>
          </p:nvCxnSpPr>
          <p:spPr bwMode="auto">
            <a:xfrm>
              <a:off x="2843139" y="1449449"/>
              <a:ext cx="288503" cy="5393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37" name="直接箭头连接符 69"/>
            <p:cNvCxnSpPr>
              <a:endCxn id="124" idx="0"/>
            </p:cNvCxnSpPr>
            <p:nvPr/>
          </p:nvCxnSpPr>
          <p:spPr bwMode="auto">
            <a:xfrm>
              <a:off x="1403450" y="908720"/>
              <a:ext cx="1115839" cy="145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Line 383"/>
            <p:cNvSpPr>
              <a:spLocks noChangeShapeType="1"/>
            </p:cNvSpPr>
            <p:nvPr/>
          </p:nvSpPr>
          <p:spPr bwMode="auto">
            <a:xfrm flipV="1">
              <a:off x="6804573" y="2636442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3"/>
            <p:cNvSpPr>
              <a:spLocks noChangeShapeType="1"/>
            </p:cNvSpPr>
            <p:nvPr/>
          </p:nvSpPr>
          <p:spPr bwMode="auto">
            <a:xfrm flipV="1">
              <a:off x="7380637" y="2204864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Text Box 409"/>
          <p:cNvSpPr txBox="1">
            <a:spLocks noChangeArrowheads="1"/>
          </p:cNvSpPr>
          <p:nvPr/>
        </p:nvSpPr>
        <p:spPr bwMode="auto">
          <a:xfrm>
            <a:off x="2591085" y="3999372"/>
            <a:ext cx="6373403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仅支持</a:t>
            </a:r>
            <a:r>
              <a:rPr lang="zh-CN" altLang="en-US" b="1" u="none" dirty="0" smtClean="0">
                <a:latin typeface="宋体" pitchFamily="2" charset="-122"/>
              </a:rPr>
              <a:t>突发传送，有几种突发长度</a:t>
            </a:r>
            <a:r>
              <a:rPr lang="en-US" altLang="zh-CN" b="1" u="none" dirty="0" smtClean="0">
                <a:latin typeface="宋体" pitchFamily="2" charset="-122"/>
              </a:rPr>
              <a:t>BL</a:t>
            </a:r>
          </a:p>
          <a:p>
            <a:pPr>
              <a:lnSpc>
                <a:spcPct val="105000"/>
              </a:lnSpc>
            </a:pPr>
            <a:r>
              <a:rPr lang="zh-CN" altLang="en-US" u="none" dirty="0" smtClean="0">
                <a:latin typeface="宋体" pitchFamily="2" charset="-122"/>
              </a:rPr>
              <a:t>  └</a:t>
            </a:r>
            <a:r>
              <a:rPr lang="zh-CN" altLang="en-US" b="1" u="none" dirty="0" smtClean="0">
                <a:latin typeface="宋体" pitchFamily="2" charset="-122"/>
              </a:rPr>
              <a:t>→常规传送的</a:t>
            </a:r>
            <a:r>
              <a:rPr lang="en-US" altLang="zh-CN" b="1" u="none" dirty="0" smtClean="0">
                <a:latin typeface="宋体" pitchFamily="2" charset="-122"/>
              </a:rPr>
              <a:t>BL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   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u="none" dirty="0">
                <a:latin typeface="+mn-lt"/>
                <a:ea typeface="+mn-ea"/>
              </a:rPr>
              <a:t>Burst </a:t>
            </a:r>
            <a:r>
              <a:rPr lang="en-US" altLang="zh-CN" sz="2000" u="none" dirty="0" smtClean="0">
                <a:latin typeface="+mn-lt"/>
                <a:ea typeface="+mn-ea"/>
              </a:rPr>
              <a:t>Length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1800" b="1" u="none" dirty="0" smtClean="0">
              <a:latin typeface="宋体" pitchFamily="2" charset="-122"/>
            </a:endParaRPr>
          </a:p>
        </p:txBody>
      </p:sp>
      <p:sp>
        <p:nvSpPr>
          <p:cNvPr id="14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 bwMode="auto">
          <a:xfrm flipH="1">
            <a:off x="3203848" y="2747913"/>
            <a:ext cx="560802" cy="14011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27" name="组合 26"/>
          <p:cNvGrpSpPr/>
          <p:nvPr/>
        </p:nvGrpSpPr>
        <p:grpSpPr>
          <a:xfrm>
            <a:off x="179263" y="5365665"/>
            <a:ext cx="8785225" cy="1015663"/>
            <a:chOff x="179263" y="4941168"/>
            <a:chExt cx="8785225" cy="1015663"/>
          </a:xfrm>
        </p:grpSpPr>
        <p:sp>
          <p:nvSpPr>
            <p:cNvPr id="140" name="Text Box 409"/>
            <p:cNvSpPr txBox="1">
              <a:spLocks noChangeArrowheads="1"/>
            </p:cNvSpPr>
            <p:nvPr/>
          </p:nvSpPr>
          <p:spPr bwMode="auto">
            <a:xfrm>
              <a:off x="179263" y="4941168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设置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BL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方法：</a:t>
              </a:r>
              <a:r>
                <a:rPr lang="zh-CN" altLang="en-US" sz="2200" b="1" u="none" dirty="0" smtClean="0">
                  <a:latin typeface="宋体" pitchFamily="2" charset="-122"/>
                </a:rPr>
                <a:t>使用特殊命令   </a:t>
              </a:r>
              <a:r>
                <a:rPr lang="zh-CN" altLang="en-US" sz="2200" b="1" u="none" dirty="0" smtClean="0">
                  <a:solidFill>
                    <a:srgbClr val="FF3399"/>
                  </a:solidFill>
                  <a:latin typeface="宋体" pitchFamily="2" charset="-122"/>
                </a:rPr>
                <a:t>→</a:t>
              </a:r>
              <a:r>
                <a:rPr lang="zh-CN" altLang="en-US" sz="2200" b="1" u="none" dirty="0" smtClean="0">
                  <a:latin typeface="宋体" pitchFamily="2" charset="-122"/>
                </a:rPr>
                <a:t>需增设</a:t>
              </a:r>
              <a:r>
                <a:rPr lang="en-US" altLang="zh-CN" sz="2200" b="1" u="none" dirty="0" smtClean="0">
                  <a:latin typeface="宋体" pitchFamily="2" charset="-122"/>
                </a:rPr>
                <a:t>CE</a:t>
              </a:r>
              <a:r>
                <a:rPr lang="zh-CN" altLang="en-US" sz="2200" b="1" u="none" dirty="0" smtClean="0">
                  <a:latin typeface="宋体" pitchFamily="2" charset="-122"/>
                </a:rPr>
                <a:t>信号线</a:t>
              </a:r>
              <a:endParaRPr lang="en-US" altLang="zh-CN" sz="22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性能优化：</a:t>
              </a:r>
              <a:r>
                <a:rPr lang="zh-CN" altLang="en-US" sz="2200" b="1" u="none" dirty="0" smtClean="0">
                  <a:latin typeface="宋体" pitchFamily="2" charset="-122"/>
                </a:rPr>
                <a:t>第①步可缺省     </a:t>
              </a:r>
              <a:r>
                <a:rPr lang="zh-CN" altLang="en-US" sz="2200" b="1" u="none" dirty="0" smtClean="0">
                  <a:solidFill>
                    <a:srgbClr val="FF3399"/>
                  </a:solidFill>
                  <a:latin typeface="宋体" pitchFamily="2" charset="-122"/>
                </a:rPr>
                <a:t>→</a:t>
              </a:r>
              <a:r>
                <a:rPr lang="en-US" altLang="zh-CN" sz="2200" b="1" u="none" dirty="0" smtClean="0">
                  <a:latin typeface="宋体" pitchFamily="2" charset="-122"/>
                </a:rPr>
                <a:t>BL</a:t>
              </a:r>
              <a:r>
                <a:rPr lang="zh-CN" altLang="en-US" sz="2200" b="1" u="none" dirty="0" smtClean="0">
                  <a:latin typeface="宋体" pitchFamily="2" charset="-122"/>
                </a:rPr>
                <a:t>存放在工作方式</a:t>
              </a:r>
              <a:r>
                <a:rPr lang="en-US" altLang="zh-CN" sz="2200" b="1" u="none" dirty="0" smtClean="0">
                  <a:latin typeface="宋体" pitchFamily="2" charset="-122"/>
                </a:rPr>
                <a:t>REG</a:t>
              </a:r>
              <a:r>
                <a:rPr lang="zh-CN" altLang="en-US" sz="2200" b="1" u="none" dirty="0" smtClean="0">
                  <a:latin typeface="宋体" pitchFamily="2" charset="-122"/>
                </a:rPr>
                <a:t>中</a:t>
              </a:r>
              <a:endParaRPr lang="en-US" altLang="zh-CN" sz="2200" b="1" u="none" dirty="0" smtClean="0">
                <a:latin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6605802" y="5076414"/>
              <a:ext cx="28803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3" name="Text Box 409"/>
          <p:cNvSpPr txBox="1">
            <a:spLocks noChangeArrowheads="1"/>
          </p:cNvSpPr>
          <p:nvPr/>
        </p:nvSpPr>
        <p:spPr bwMode="auto">
          <a:xfrm>
            <a:off x="3184797" y="3523074"/>
            <a:ext cx="577969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同步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锁存器</a:t>
            </a:r>
            <a:r>
              <a:rPr lang="en-US" altLang="zh-CN" sz="1800" b="1" u="none" dirty="0" smtClean="0"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latin typeface="宋体" pitchFamily="2" charset="-122"/>
              </a:rPr>
              <a:t>计数器等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、内部操作</a:t>
            </a:r>
            <a:r>
              <a:rPr lang="zh-CN" altLang="en-US" b="1" u="none" dirty="0">
                <a:latin typeface="宋体" pitchFamily="2" charset="-122"/>
              </a:rPr>
              <a:t>异步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76" name="AutoShape 1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5" grpId="0"/>
      <p:bldP spid="7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Text Box 301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(3)DDR 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Double Data Rate </a:t>
            </a:r>
            <a:r>
              <a:rPr lang="en-US" altLang="zh-CN" b="1" u="none" dirty="0">
                <a:latin typeface="+mn-ea"/>
                <a:ea typeface="+mn-ea"/>
              </a:rPr>
              <a:t>SDRAM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u="none" dirty="0" smtClean="0">
                <a:latin typeface="宋体" pitchFamily="2" charset="-122"/>
              </a:rPr>
              <a:t>基于</a:t>
            </a:r>
            <a:r>
              <a:rPr lang="en-US" altLang="zh-CN" b="1" u="none" dirty="0" smtClean="0">
                <a:latin typeface="宋体" pitchFamily="2" charset="-122"/>
              </a:rPr>
              <a:t>SDRAM</a:t>
            </a:r>
            <a:r>
              <a:rPr lang="zh-CN" altLang="en-US" b="1" u="none" dirty="0" smtClean="0">
                <a:latin typeface="宋体" pitchFamily="2" charset="-122"/>
              </a:rPr>
              <a:t>，在</a:t>
            </a:r>
            <a:r>
              <a:rPr lang="en-US" altLang="zh-CN" b="1" u="none" dirty="0" smtClean="0">
                <a:latin typeface="宋体" pitchFamily="2" charset="-122"/>
              </a:rPr>
              <a:t>CLK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上升沿及下降沿</a:t>
            </a:r>
            <a:r>
              <a:rPr lang="zh-CN" altLang="en-US" b="1" u="none" dirty="0" smtClean="0">
                <a:latin typeface="宋体" pitchFamily="2" charset="-122"/>
              </a:rPr>
              <a:t>都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" name="Text Box 303"/>
          <p:cNvSpPr txBox="1">
            <a:spLocks noChangeArrowheads="1"/>
          </p:cNvSpPr>
          <p:nvPr/>
        </p:nvSpPr>
        <p:spPr bwMode="auto">
          <a:xfrm>
            <a:off x="179388" y="12235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*DDR SDRAM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组成：</a:t>
            </a:r>
            <a:r>
              <a:rPr lang="zh-CN" altLang="en-US" b="1" dirty="0" smtClean="0">
                <a:latin typeface="宋体" pitchFamily="2" charset="-122"/>
              </a:rPr>
              <a:t>阵列中单元宽度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宽度的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I/O</a:t>
            </a:r>
            <a:r>
              <a:rPr lang="zh-CN" altLang="en-US" b="1" u="none" dirty="0" smtClean="0">
                <a:latin typeface="宋体" pitchFamily="2" charset="-122"/>
              </a:rPr>
              <a:t>时需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拆分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合并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频率＝工作频率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12" name="Text Box 303"/>
          <p:cNvSpPr txBox="1">
            <a:spLocks noChangeArrowheads="1"/>
          </p:cNvSpPr>
          <p:nvPr/>
        </p:nvSpPr>
        <p:spPr bwMode="auto">
          <a:xfrm>
            <a:off x="179513" y="4471952"/>
            <a:ext cx="44652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*DDR2 SDRAM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阵列中单元宽度是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宽度的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smtClean="0">
                <a:latin typeface="宋体" pitchFamily="2" charset="-122"/>
              </a:rPr>
              <a:t>…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I/O</a:t>
            </a:r>
            <a:r>
              <a:rPr lang="zh-CN" altLang="en-US" b="1" u="none" dirty="0">
                <a:latin typeface="宋体" pitchFamily="2" charset="-122"/>
              </a:rPr>
              <a:t>频率＝工作</a:t>
            </a:r>
            <a:r>
              <a:rPr lang="zh-CN" altLang="en-US" b="1" u="none" dirty="0" smtClean="0">
                <a:latin typeface="宋体" pitchFamily="2" charset="-122"/>
              </a:rPr>
              <a:t>频率</a:t>
            </a:r>
            <a:r>
              <a:rPr lang="en-US" altLang="zh-CN" b="1" u="none" dirty="0" smtClean="0">
                <a:latin typeface="宋体" pitchFamily="2" charset="-122"/>
              </a:rPr>
              <a:t>×2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788766" y="2203971"/>
            <a:ext cx="3815682" cy="1729085"/>
            <a:chOff x="4644008" y="2204864"/>
            <a:chExt cx="3815682" cy="1729085"/>
          </a:xfrm>
        </p:grpSpPr>
        <p:sp>
          <p:nvSpPr>
            <p:cNvPr id="147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148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04"/>
            <p:cNvSpPr>
              <a:spLocks noChangeShapeType="1"/>
            </p:cNvSpPr>
            <p:nvPr/>
          </p:nvSpPr>
          <p:spPr bwMode="auto">
            <a:xfrm>
              <a:off x="7666905" y="2784493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07"/>
            <p:cNvSpPr>
              <a:spLocks noChangeShapeType="1"/>
            </p:cNvSpPr>
            <p:nvPr/>
          </p:nvSpPr>
          <p:spPr bwMode="auto">
            <a:xfrm flipH="1">
              <a:off x="8243861" y="2744316"/>
              <a:ext cx="595" cy="10795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08"/>
            <p:cNvSpPr>
              <a:spLocks noChangeShapeType="1"/>
            </p:cNvSpPr>
            <p:nvPr/>
          </p:nvSpPr>
          <p:spPr bwMode="auto">
            <a:xfrm flipH="1">
              <a:off x="7307732" y="2850678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DDR 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4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  <a:latin typeface="+mn-ea"/>
                  <a:ea typeface="+mn-ea"/>
                </a:rPr>
                <a:t>-1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×2w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165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166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424"/>
            <p:cNvSpPr txBox="1">
              <a:spLocks noChangeArrowheads="1"/>
            </p:cNvSpPr>
            <p:nvPr/>
          </p:nvSpPr>
          <p:spPr bwMode="auto">
            <a:xfrm>
              <a:off x="6228902" y="3068960"/>
              <a:ext cx="35927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0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2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12"/>
            <p:cNvSpPr>
              <a:spLocks noChangeShapeType="1"/>
            </p:cNvSpPr>
            <p:nvPr/>
          </p:nvSpPr>
          <p:spPr bwMode="auto">
            <a:xfrm flipV="1">
              <a:off x="8244457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12"/>
            <p:cNvSpPr>
              <a:spLocks noChangeShapeType="1"/>
            </p:cNvSpPr>
            <p:nvPr/>
          </p:nvSpPr>
          <p:spPr bwMode="auto">
            <a:xfrm flipV="1">
              <a:off x="7668393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57060" y="2203971"/>
            <a:ext cx="3815682" cy="1729085"/>
            <a:chOff x="4644008" y="2204864"/>
            <a:chExt cx="3815682" cy="1729085"/>
          </a:xfrm>
        </p:grpSpPr>
        <p:sp>
          <p:nvSpPr>
            <p:cNvPr id="215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(100MHz)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216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404"/>
            <p:cNvSpPr>
              <a:spLocks noChangeShapeType="1"/>
            </p:cNvSpPr>
            <p:nvPr/>
          </p:nvSpPr>
          <p:spPr bwMode="auto">
            <a:xfrm>
              <a:off x="7666904" y="2563987"/>
              <a:ext cx="1589" cy="2882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407"/>
            <p:cNvSpPr>
              <a:spLocks noChangeShapeType="1"/>
            </p:cNvSpPr>
            <p:nvPr/>
          </p:nvSpPr>
          <p:spPr bwMode="auto">
            <a:xfrm flipH="1">
              <a:off x="8243860" y="2563987"/>
              <a:ext cx="595" cy="2882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408"/>
            <p:cNvSpPr>
              <a:spLocks noChangeShapeType="1"/>
            </p:cNvSpPr>
            <p:nvPr/>
          </p:nvSpPr>
          <p:spPr bwMode="auto">
            <a:xfrm flipH="1">
              <a:off x="7307611" y="2850678"/>
              <a:ext cx="7235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2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  <a:latin typeface="+mn-ea"/>
                  <a:ea typeface="+mn-ea"/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33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34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424"/>
            <p:cNvSpPr txBox="1">
              <a:spLocks noChangeArrowheads="1"/>
            </p:cNvSpPr>
            <p:nvPr/>
          </p:nvSpPr>
          <p:spPr bwMode="auto">
            <a:xfrm>
              <a:off x="6300266" y="3068960"/>
              <a:ext cx="2879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+mn-lt"/>
                </a:rPr>
                <a:t>w</a:t>
              </a:r>
              <a:endParaRPr lang="en-US" altLang="zh-CN" sz="1800" b="1" u="none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38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40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20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4716758" y="4581128"/>
            <a:ext cx="3815682" cy="1729085"/>
            <a:chOff x="4796408" y="4508227"/>
            <a:chExt cx="3815682" cy="1729085"/>
          </a:xfrm>
        </p:grpSpPr>
        <p:sp>
          <p:nvSpPr>
            <p:cNvPr id="249" name="Text Box 392"/>
            <p:cNvSpPr txBox="1">
              <a:spLocks noChangeArrowheads="1"/>
            </p:cNvSpPr>
            <p:nvPr/>
          </p:nvSpPr>
          <p:spPr bwMode="auto">
            <a:xfrm>
              <a:off x="4796408" y="4508227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200MHz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250" name="Line 397"/>
            <p:cNvSpPr>
              <a:spLocks noChangeShapeType="1"/>
            </p:cNvSpPr>
            <p:nvPr/>
          </p:nvSpPr>
          <p:spPr bwMode="auto">
            <a:xfrm>
              <a:off x="5732313" y="4867994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400"/>
            <p:cNvSpPr>
              <a:spLocks noChangeShapeType="1"/>
            </p:cNvSpPr>
            <p:nvPr/>
          </p:nvSpPr>
          <p:spPr bwMode="auto">
            <a:xfrm>
              <a:off x="5156672" y="4867994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401"/>
            <p:cNvSpPr>
              <a:spLocks noChangeShapeType="1"/>
            </p:cNvSpPr>
            <p:nvPr/>
          </p:nvSpPr>
          <p:spPr bwMode="auto">
            <a:xfrm>
              <a:off x="5445422" y="4867994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402"/>
            <p:cNvSpPr>
              <a:spLocks noChangeShapeType="1"/>
            </p:cNvSpPr>
            <p:nvPr/>
          </p:nvSpPr>
          <p:spPr bwMode="auto">
            <a:xfrm flipH="1" flipV="1">
              <a:off x="5158259" y="4867993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403"/>
            <p:cNvSpPr>
              <a:spLocks noChangeShapeType="1"/>
            </p:cNvSpPr>
            <p:nvPr/>
          </p:nvSpPr>
          <p:spPr bwMode="auto">
            <a:xfrm>
              <a:off x="7532365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404"/>
            <p:cNvSpPr>
              <a:spLocks noChangeShapeType="1"/>
            </p:cNvSpPr>
            <p:nvPr/>
          </p:nvSpPr>
          <p:spPr bwMode="auto">
            <a:xfrm flipH="1">
              <a:off x="7666904" y="5087856"/>
              <a:ext cx="1440" cy="6618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405"/>
            <p:cNvSpPr>
              <a:spLocks noChangeShapeType="1"/>
            </p:cNvSpPr>
            <p:nvPr/>
          </p:nvSpPr>
          <p:spPr bwMode="auto">
            <a:xfrm flipH="1">
              <a:off x="7532364" y="4866704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406"/>
            <p:cNvSpPr>
              <a:spLocks noChangeShapeType="1"/>
            </p:cNvSpPr>
            <p:nvPr/>
          </p:nvSpPr>
          <p:spPr bwMode="auto">
            <a:xfrm flipH="1">
              <a:off x="7667699" y="5154041"/>
              <a:ext cx="1452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408"/>
            <p:cNvSpPr>
              <a:spLocks noChangeShapeType="1"/>
            </p:cNvSpPr>
            <p:nvPr/>
          </p:nvSpPr>
          <p:spPr bwMode="auto">
            <a:xfrm flipH="1">
              <a:off x="7460132" y="5154041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409"/>
            <p:cNvSpPr>
              <a:spLocks noChangeShapeType="1"/>
            </p:cNvSpPr>
            <p:nvPr/>
          </p:nvSpPr>
          <p:spPr bwMode="auto">
            <a:xfrm flipH="1" flipV="1">
              <a:off x="8107782" y="4866704"/>
              <a:ext cx="145654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410"/>
            <p:cNvSpPr>
              <a:spLocks noChangeShapeType="1"/>
            </p:cNvSpPr>
            <p:nvPr/>
          </p:nvSpPr>
          <p:spPr bwMode="auto">
            <a:xfrm>
              <a:off x="7532365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11"/>
            <p:cNvSpPr>
              <a:spLocks noChangeShapeType="1"/>
            </p:cNvSpPr>
            <p:nvPr/>
          </p:nvSpPr>
          <p:spPr bwMode="auto">
            <a:xfrm>
              <a:off x="8109371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412"/>
            <p:cNvSpPr>
              <a:spLocks noChangeShapeType="1"/>
            </p:cNvSpPr>
            <p:nvPr/>
          </p:nvSpPr>
          <p:spPr bwMode="auto">
            <a:xfrm>
              <a:off x="8109371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Rectangle 414"/>
            <p:cNvSpPr>
              <a:spLocks noChangeArrowheads="1"/>
            </p:cNvSpPr>
            <p:nvPr/>
          </p:nvSpPr>
          <p:spPr bwMode="auto">
            <a:xfrm>
              <a:off x="4796408" y="5227066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Text Box 415"/>
            <p:cNvSpPr txBox="1">
              <a:spLocks noChangeArrowheads="1"/>
            </p:cNvSpPr>
            <p:nvPr/>
          </p:nvSpPr>
          <p:spPr bwMode="auto">
            <a:xfrm>
              <a:off x="5912669" y="5948387"/>
              <a:ext cx="13675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DDR2 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66" name="Text Box 416"/>
            <p:cNvSpPr txBox="1">
              <a:spLocks noChangeArrowheads="1"/>
            </p:cNvSpPr>
            <p:nvPr/>
          </p:nvSpPr>
          <p:spPr bwMode="auto">
            <a:xfrm>
              <a:off x="4940873" y="5300315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  <a:latin typeface="+mn-ea"/>
                  <a:ea typeface="+mn-ea"/>
                </a:rPr>
                <a:t>-2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×4w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67" name="Text Box 417"/>
            <p:cNvSpPr txBox="1">
              <a:spLocks noChangeArrowheads="1"/>
            </p:cNvSpPr>
            <p:nvPr/>
          </p:nvSpPr>
          <p:spPr bwMode="auto">
            <a:xfrm>
              <a:off x="6957243" y="5300315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68" name="Line 418"/>
            <p:cNvSpPr>
              <a:spLocks noChangeShapeType="1"/>
            </p:cNvSpPr>
            <p:nvPr/>
          </p:nvSpPr>
          <p:spPr bwMode="auto">
            <a:xfrm flipV="1">
              <a:off x="6236346" y="5659561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2"/>
            <p:cNvSpPr>
              <a:spLocks noChangeShapeType="1"/>
            </p:cNvSpPr>
            <p:nvPr/>
          </p:nvSpPr>
          <p:spPr bwMode="auto">
            <a:xfrm flipH="1">
              <a:off x="5084440" y="5155628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3"/>
            <p:cNvSpPr>
              <a:spLocks noChangeShapeType="1"/>
            </p:cNvSpPr>
            <p:nvPr/>
          </p:nvSpPr>
          <p:spPr bwMode="auto">
            <a:xfrm flipH="1">
              <a:off x="5436466" y="5154041"/>
              <a:ext cx="29584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Text Box 424"/>
            <p:cNvSpPr txBox="1">
              <a:spLocks noChangeArrowheads="1"/>
            </p:cNvSpPr>
            <p:nvPr/>
          </p:nvSpPr>
          <p:spPr bwMode="auto">
            <a:xfrm>
              <a:off x="6379818" y="5372323"/>
              <a:ext cx="36075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2" name="Line 429"/>
            <p:cNvSpPr>
              <a:spLocks noChangeShapeType="1"/>
            </p:cNvSpPr>
            <p:nvPr/>
          </p:nvSpPr>
          <p:spPr bwMode="auto">
            <a:xfrm flipH="1">
              <a:off x="6669137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Text Box 435"/>
            <p:cNvSpPr txBox="1">
              <a:spLocks noChangeArrowheads="1"/>
            </p:cNvSpPr>
            <p:nvPr/>
          </p:nvSpPr>
          <p:spPr bwMode="auto">
            <a:xfrm>
              <a:off x="8037414" y="5372521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4" name="Line 436"/>
            <p:cNvSpPr>
              <a:spLocks noChangeShapeType="1"/>
            </p:cNvSpPr>
            <p:nvPr/>
          </p:nvSpPr>
          <p:spPr bwMode="auto">
            <a:xfrm flipH="1">
              <a:off x="8253436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632"/>
            <p:cNvSpPr>
              <a:spLocks noChangeShapeType="1"/>
            </p:cNvSpPr>
            <p:nvPr/>
          </p:nvSpPr>
          <p:spPr bwMode="auto">
            <a:xfrm>
              <a:off x="6019204" y="4867994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633"/>
            <p:cNvSpPr>
              <a:spLocks noChangeShapeType="1"/>
            </p:cNvSpPr>
            <p:nvPr/>
          </p:nvSpPr>
          <p:spPr bwMode="auto">
            <a:xfrm flipH="1">
              <a:off x="5732312" y="4866704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13"/>
            <p:cNvSpPr>
              <a:spLocks noChangeShapeType="1"/>
            </p:cNvSpPr>
            <p:nvPr/>
          </p:nvSpPr>
          <p:spPr bwMode="auto">
            <a:xfrm>
              <a:off x="7604672" y="5658768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2"/>
            <p:cNvSpPr>
              <a:spLocks noChangeShapeType="1"/>
            </p:cNvSpPr>
            <p:nvPr/>
          </p:nvSpPr>
          <p:spPr bwMode="auto">
            <a:xfrm flipH="1">
              <a:off x="6020320" y="5156026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08"/>
            <p:cNvSpPr>
              <a:spLocks noChangeShapeType="1"/>
            </p:cNvSpPr>
            <p:nvPr/>
          </p:nvSpPr>
          <p:spPr bwMode="auto">
            <a:xfrm flipH="1" flipV="1">
              <a:off x="8396808" y="4869160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12"/>
            <p:cNvSpPr>
              <a:spLocks noChangeShapeType="1"/>
            </p:cNvSpPr>
            <p:nvPr/>
          </p:nvSpPr>
          <p:spPr bwMode="auto">
            <a:xfrm flipV="1">
              <a:off x="7668344" y="4868267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03"/>
            <p:cNvSpPr>
              <a:spLocks noChangeShapeType="1"/>
            </p:cNvSpPr>
            <p:nvPr/>
          </p:nvSpPr>
          <p:spPr bwMode="auto">
            <a:xfrm>
              <a:off x="7812907" y="4869160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04"/>
            <p:cNvSpPr>
              <a:spLocks noChangeShapeType="1"/>
            </p:cNvSpPr>
            <p:nvPr/>
          </p:nvSpPr>
          <p:spPr bwMode="auto">
            <a:xfrm>
              <a:off x="7948886" y="5090312"/>
              <a:ext cx="0" cy="6372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05"/>
            <p:cNvSpPr>
              <a:spLocks noChangeShapeType="1"/>
            </p:cNvSpPr>
            <p:nvPr/>
          </p:nvSpPr>
          <p:spPr bwMode="auto">
            <a:xfrm flipH="1">
              <a:off x="7812906" y="4869160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10"/>
            <p:cNvSpPr>
              <a:spLocks noChangeShapeType="1"/>
            </p:cNvSpPr>
            <p:nvPr/>
          </p:nvSpPr>
          <p:spPr bwMode="auto">
            <a:xfrm>
              <a:off x="7812907" y="4942185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12"/>
            <p:cNvSpPr>
              <a:spLocks noChangeShapeType="1"/>
            </p:cNvSpPr>
            <p:nvPr/>
          </p:nvSpPr>
          <p:spPr bwMode="auto">
            <a:xfrm flipV="1">
              <a:off x="7948886" y="4870723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06"/>
            <p:cNvSpPr>
              <a:spLocks noChangeShapeType="1"/>
            </p:cNvSpPr>
            <p:nvPr/>
          </p:nvSpPr>
          <p:spPr bwMode="auto">
            <a:xfrm flipH="1">
              <a:off x="7948884" y="5158976"/>
              <a:ext cx="160486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04"/>
            <p:cNvSpPr>
              <a:spLocks noChangeShapeType="1"/>
            </p:cNvSpPr>
            <p:nvPr/>
          </p:nvSpPr>
          <p:spPr bwMode="auto">
            <a:xfrm>
              <a:off x="8244408" y="5088749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06"/>
            <p:cNvSpPr>
              <a:spLocks noChangeShapeType="1"/>
            </p:cNvSpPr>
            <p:nvPr/>
          </p:nvSpPr>
          <p:spPr bwMode="auto">
            <a:xfrm flipH="1">
              <a:off x="8244408" y="5154934"/>
              <a:ext cx="144563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12"/>
            <p:cNvSpPr>
              <a:spLocks noChangeShapeType="1"/>
            </p:cNvSpPr>
            <p:nvPr/>
          </p:nvSpPr>
          <p:spPr bwMode="auto">
            <a:xfrm flipV="1">
              <a:off x="8244408" y="4869160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03"/>
            <p:cNvSpPr>
              <a:spLocks noChangeShapeType="1"/>
            </p:cNvSpPr>
            <p:nvPr/>
          </p:nvSpPr>
          <p:spPr bwMode="auto">
            <a:xfrm>
              <a:off x="8388971" y="4870053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10"/>
            <p:cNvSpPr>
              <a:spLocks noChangeShapeType="1"/>
            </p:cNvSpPr>
            <p:nvPr/>
          </p:nvSpPr>
          <p:spPr bwMode="auto">
            <a:xfrm>
              <a:off x="8388971" y="4943078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" name="Text Box 361"/>
          <p:cNvSpPr txBox="1">
            <a:spLocks noChangeArrowheads="1"/>
          </p:cNvSpPr>
          <p:nvPr/>
        </p:nvSpPr>
        <p:spPr bwMode="auto">
          <a:xfrm>
            <a:off x="6132534" y="4111520"/>
            <a:ext cx="2903962" cy="325592"/>
          </a:xfrm>
          <a:prstGeom prst="rect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14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＝数据位数</a:t>
            </a:r>
            <a:r>
              <a:rPr lang="en-US" altLang="zh-CN" sz="1800" b="1" u="none" dirty="0" smtClean="0"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latin typeface="宋体" pitchFamily="2" charset="-122"/>
              </a:rPr>
              <a:t>地址＝</a:t>
            </a:r>
            <a:r>
              <a:rPr lang="en-US" altLang="zh-CN" sz="1800" b="1" u="none" dirty="0" smtClean="0">
                <a:latin typeface="宋体" pitchFamily="2" charset="-122"/>
              </a:rPr>
              <a:t>I/O</a:t>
            </a:r>
            <a:r>
              <a:rPr lang="zh-CN" altLang="en-US" sz="1800" b="1" u="none" dirty="0" smtClean="0">
                <a:latin typeface="宋体" pitchFamily="2" charset="-122"/>
              </a:rPr>
              <a:t>宽度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120" name="Text Box 303"/>
          <p:cNvSpPr txBox="1">
            <a:spLocks noChangeArrowheads="1"/>
          </p:cNvSpPr>
          <p:nvPr/>
        </p:nvSpPr>
        <p:spPr bwMode="auto">
          <a:xfrm>
            <a:off x="179512" y="4005064"/>
            <a:ext cx="60315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DDR SDRAM</a:t>
            </a:r>
            <a:r>
              <a:rPr lang="zh-CN" altLang="en-US" b="1" u="none" dirty="0" smtClean="0">
                <a:latin typeface="宋体" pitchFamily="2" charset="-122"/>
              </a:rPr>
              <a:t>的编址单位是多少？</a:t>
            </a:r>
            <a:endParaRPr lang="zh-CN" altLang="en-US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4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2" grpId="0"/>
      <p:bldP spid="119" grpId="0" animBg="1"/>
      <p:bldP spid="1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、多体交叉存储器     </a:t>
            </a:r>
            <a:r>
              <a:rPr lang="en-US" altLang="zh-CN" sz="2000" b="1" u="none" dirty="0" smtClean="0">
                <a:latin typeface="宋体" pitchFamily="2" charset="-122"/>
              </a:rPr>
              <a:t>--</a:t>
            </a:r>
            <a:r>
              <a:rPr lang="zh-CN" altLang="en-US" sz="2000" b="1" u="none" dirty="0" smtClean="0">
                <a:latin typeface="宋体" pitchFamily="2" charset="-122"/>
              </a:rPr>
              <a:t>多个</a:t>
            </a:r>
            <a:r>
              <a:rPr lang="en-US" altLang="zh-CN" sz="2000" b="1" u="none" dirty="0" smtClean="0">
                <a:latin typeface="宋体" pitchFamily="2" charset="-122"/>
              </a:rPr>
              <a:t>MEM</a:t>
            </a:r>
            <a:r>
              <a:rPr lang="zh-CN" altLang="en-US" sz="2000" b="1" u="none" dirty="0" smtClean="0">
                <a:latin typeface="宋体" pitchFamily="2" charset="-122"/>
              </a:rPr>
              <a:t>并行处理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存储体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具有独立的存储矩阵、译码器、读写电路的</a:t>
            </a:r>
            <a:r>
              <a:rPr lang="zh-CN" altLang="en-US" sz="2200" b="1" dirty="0" smtClean="0">
                <a:latin typeface="宋体" pitchFamily="2" charset="-122"/>
              </a:rPr>
              <a:t>存储模块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76"/>
          <p:cNvSpPr txBox="1">
            <a:spLocks noChangeArrowheads="1"/>
          </p:cNvSpPr>
          <p:nvPr/>
        </p:nvSpPr>
        <p:spPr bwMode="auto">
          <a:xfrm>
            <a:off x="179388" y="5365665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并行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的工作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交叉访问方式、并行访问方式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又称多体交叉存储器</a:t>
            </a:r>
            <a:r>
              <a:rPr lang="en-US" altLang="zh-CN" sz="1800" b="1" u="none" dirty="0" smtClean="0">
                <a:latin typeface="宋体" pitchFamily="2" charset="-122"/>
              </a:rPr>
              <a:t>) (</a:t>
            </a:r>
            <a:r>
              <a:rPr lang="zh-CN" altLang="en-US" sz="1800" b="1" u="none" dirty="0" smtClean="0">
                <a:latin typeface="宋体" pitchFamily="2" charset="-122"/>
              </a:rPr>
              <a:t>又称多体并行存储器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79388" y="1210289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的编址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字扩展的不同方式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区别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同一存储体的单元地址是否连续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179512" y="48912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如何实现</a:t>
            </a:r>
            <a:r>
              <a:rPr lang="zh-CN" altLang="en-US" b="1" u="none" dirty="0" smtClean="0">
                <a:latin typeface="宋体" pitchFamily="2" charset="-122"/>
              </a:rPr>
              <a:t>两种编址方式的多体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？   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低位</a:t>
            </a:r>
            <a:r>
              <a:rPr lang="en-US" altLang="zh-CN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高位直连</a:t>
            </a:r>
            <a:endParaRPr lang="en-US" altLang="zh-CN" sz="20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3" name="Text Box 76"/>
          <p:cNvSpPr txBox="1">
            <a:spLocks noChangeArrowheads="1"/>
          </p:cNvSpPr>
          <p:nvPr/>
        </p:nvSpPr>
        <p:spPr bwMode="auto">
          <a:xfrm>
            <a:off x="179512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访问</a:t>
            </a:r>
            <a:r>
              <a:rPr lang="zh-CN" altLang="en-US" b="1" dirty="0" smtClean="0">
                <a:latin typeface="宋体" pitchFamily="2" charset="-122"/>
              </a:rPr>
              <a:t>多个连续单元</a:t>
            </a:r>
            <a:r>
              <a:rPr lang="zh-CN" altLang="en-US" b="1" u="none" dirty="0" smtClean="0">
                <a:latin typeface="宋体" pitchFamily="2" charset="-122"/>
              </a:rPr>
              <a:t>时，</a:t>
            </a:r>
            <a:r>
              <a:rPr lang="zh-CN" altLang="en-US" b="1" u="none" dirty="0">
                <a:latin typeface="宋体" pitchFamily="2" charset="-122"/>
              </a:rPr>
              <a:t>交叉</a:t>
            </a:r>
            <a:r>
              <a:rPr lang="zh-CN" altLang="en-US" b="1" u="none" dirty="0" smtClean="0">
                <a:latin typeface="宋体" pitchFamily="2" charset="-122"/>
              </a:rPr>
              <a:t>编址的性能</a:t>
            </a:r>
            <a:r>
              <a:rPr lang="zh-CN" altLang="en-US" b="1" u="none" dirty="0">
                <a:latin typeface="宋体" pitchFamily="2" charset="-122"/>
              </a:rPr>
              <a:t>较好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971550" y="1687556"/>
            <a:ext cx="7416802" cy="2187576"/>
            <a:chOff x="971550" y="1674019"/>
            <a:chExt cx="7416802" cy="2187576"/>
          </a:xfrm>
        </p:grpSpPr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198688" y="3572670"/>
              <a:ext cx="604520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u="none" dirty="0" smtClean="0">
                  <a:latin typeface="宋体" pitchFamily="2" charset="-122"/>
                </a:rPr>
                <a:t>(a)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顺序编址</a:t>
              </a:r>
              <a:r>
                <a:rPr lang="zh-CN" altLang="en-US" sz="2000" b="1" u="none" dirty="0" smtClean="0">
                  <a:latin typeface="宋体" pitchFamily="2" charset="-122"/>
                </a:rPr>
                <a:t>方式               </a:t>
              </a:r>
              <a:r>
                <a:rPr lang="en-US" altLang="zh-CN" sz="2000" b="1" u="none" dirty="0" smtClean="0">
                  <a:latin typeface="宋体" pitchFamily="2" charset="-122"/>
                </a:rPr>
                <a:t>(b)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交叉编址</a:t>
              </a:r>
              <a:r>
                <a:rPr lang="zh-CN" altLang="en-US" sz="2000" b="1" u="none" dirty="0" smtClean="0">
                  <a:latin typeface="宋体" pitchFamily="2" charset="-122"/>
                </a:rPr>
                <a:t>方式    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971550" y="296942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单元地址</a:t>
              </a:r>
              <a:r>
                <a:rPr lang="en-US" altLang="zh-CN" sz="1800" b="1" u="none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5792789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  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</a:p>
          </p:txBody>
        </p:sp>
        <p:sp>
          <p:nvSpPr>
            <p:cNvPr id="11" name="AutoShape 82"/>
            <p:cNvSpPr>
              <a:spLocks/>
            </p:cNvSpPr>
            <p:nvPr/>
          </p:nvSpPr>
          <p:spPr bwMode="auto">
            <a:xfrm rot="16200000">
              <a:off x="6515101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3"/>
            <p:cNvSpPr>
              <a:spLocks/>
            </p:cNvSpPr>
            <p:nvPr/>
          </p:nvSpPr>
          <p:spPr bwMode="auto">
            <a:xfrm rot="16200000">
              <a:off x="7632702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6372226" y="3328195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位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k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" name="Line 85"/>
            <p:cNvSpPr>
              <a:spLocks noChangeShapeType="1"/>
            </p:cNvSpPr>
            <p:nvPr/>
          </p:nvSpPr>
          <p:spPr bwMode="auto">
            <a:xfrm>
              <a:off x="7308852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7885114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" name="Line 87"/>
            <p:cNvSpPr>
              <a:spLocks noChangeShapeType="1"/>
            </p:cNvSpPr>
            <p:nvPr/>
          </p:nvSpPr>
          <p:spPr bwMode="auto">
            <a:xfrm>
              <a:off x="788193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788193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9"/>
            <p:cNvSpPr>
              <a:spLocks noChangeShapeType="1"/>
            </p:cNvSpPr>
            <p:nvPr/>
          </p:nvSpPr>
          <p:spPr bwMode="auto">
            <a:xfrm>
              <a:off x="788193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0"/>
            <p:cNvSpPr txBox="1">
              <a:spLocks noChangeArrowheads="1"/>
            </p:cNvSpPr>
            <p:nvPr/>
          </p:nvSpPr>
          <p:spPr bwMode="auto">
            <a:xfrm>
              <a:off x="7092952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0" name="Line 91"/>
            <p:cNvSpPr>
              <a:spLocks noChangeShapeType="1"/>
            </p:cNvSpPr>
            <p:nvPr/>
          </p:nvSpPr>
          <p:spPr bwMode="auto">
            <a:xfrm>
              <a:off x="7092952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2"/>
            <p:cNvSpPr>
              <a:spLocks noChangeShapeType="1"/>
            </p:cNvSpPr>
            <p:nvPr/>
          </p:nvSpPr>
          <p:spPr bwMode="auto">
            <a:xfrm>
              <a:off x="7092952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3"/>
            <p:cNvSpPr>
              <a:spLocks noChangeShapeType="1"/>
            </p:cNvSpPr>
            <p:nvPr/>
          </p:nvSpPr>
          <p:spPr bwMode="auto">
            <a:xfrm>
              <a:off x="7092952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94"/>
            <p:cNvSpPr txBox="1">
              <a:spLocks noChangeArrowheads="1"/>
            </p:cNvSpPr>
            <p:nvPr/>
          </p:nvSpPr>
          <p:spPr bwMode="auto">
            <a:xfrm>
              <a:off x="6300789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4" name="Line 95"/>
            <p:cNvSpPr>
              <a:spLocks noChangeShapeType="1"/>
            </p:cNvSpPr>
            <p:nvPr/>
          </p:nvSpPr>
          <p:spPr bwMode="auto">
            <a:xfrm>
              <a:off x="630078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6"/>
            <p:cNvSpPr>
              <a:spLocks noChangeShapeType="1"/>
            </p:cNvSpPr>
            <p:nvPr/>
          </p:nvSpPr>
          <p:spPr bwMode="auto">
            <a:xfrm>
              <a:off x="630078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7"/>
            <p:cNvSpPr>
              <a:spLocks noChangeShapeType="1"/>
            </p:cNvSpPr>
            <p:nvPr/>
          </p:nvSpPr>
          <p:spPr bwMode="auto">
            <a:xfrm>
              <a:off x="630078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5508626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8" name="Line 99"/>
            <p:cNvSpPr>
              <a:spLocks noChangeShapeType="1"/>
            </p:cNvSpPr>
            <p:nvPr/>
          </p:nvSpPr>
          <p:spPr bwMode="auto">
            <a:xfrm>
              <a:off x="5508626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0"/>
            <p:cNvSpPr>
              <a:spLocks noChangeShapeType="1"/>
            </p:cNvSpPr>
            <p:nvPr/>
          </p:nvSpPr>
          <p:spPr bwMode="auto">
            <a:xfrm>
              <a:off x="5508626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01"/>
            <p:cNvSpPr>
              <a:spLocks noChangeShapeType="1"/>
            </p:cNvSpPr>
            <p:nvPr/>
          </p:nvSpPr>
          <p:spPr bwMode="auto">
            <a:xfrm>
              <a:off x="5508626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02"/>
            <p:cNvSpPr txBox="1">
              <a:spLocks noChangeArrowheads="1"/>
            </p:cNvSpPr>
            <p:nvPr/>
          </p:nvSpPr>
          <p:spPr bwMode="auto">
            <a:xfrm>
              <a:off x="5508626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2" name="Text Box 103"/>
            <p:cNvSpPr txBox="1">
              <a:spLocks noChangeArrowheads="1"/>
            </p:cNvSpPr>
            <p:nvPr/>
          </p:nvSpPr>
          <p:spPr bwMode="auto">
            <a:xfrm>
              <a:off x="7596189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</p:txBody>
        </p:sp>
        <p:sp>
          <p:nvSpPr>
            <p:cNvPr id="33" name="Text Box 104"/>
            <p:cNvSpPr txBox="1">
              <a:spLocks noChangeArrowheads="1"/>
            </p:cNvSpPr>
            <p:nvPr/>
          </p:nvSpPr>
          <p:spPr bwMode="auto">
            <a:xfrm>
              <a:off x="6804027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</p:txBody>
        </p:sp>
        <p:sp>
          <p:nvSpPr>
            <p:cNvPr id="34" name="Text Box 105"/>
            <p:cNvSpPr txBox="1">
              <a:spLocks noChangeArrowheads="1"/>
            </p:cNvSpPr>
            <p:nvPr/>
          </p:nvSpPr>
          <p:spPr bwMode="auto">
            <a:xfrm>
              <a:off x="60118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</p:txBody>
        </p:sp>
        <p:sp>
          <p:nvSpPr>
            <p:cNvPr id="35" name="Text Box 106"/>
            <p:cNvSpPr txBox="1">
              <a:spLocks noChangeArrowheads="1"/>
            </p:cNvSpPr>
            <p:nvPr/>
          </p:nvSpPr>
          <p:spPr bwMode="auto">
            <a:xfrm>
              <a:off x="51482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2192338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</a:t>
              </a:r>
            </a:p>
          </p:txBody>
        </p:sp>
        <p:sp>
          <p:nvSpPr>
            <p:cNvPr id="37" name="AutoShape 108"/>
            <p:cNvSpPr>
              <a:spLocks/>
            </p:cNvSpPr>
            <p:nvPr/>
          </p:nvSpPr>
          <p:spPr bwMode="auto">
            <a:xfrm rot="16200000">
              <a:off x="3635376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109"/>
            <p:cNvSpPr>
              <a:spLocks/>
            </p:cNvSpPr>
            <p:nvPr/>
          </p:nvSpPr>
          <p:spPr bwMode="auto">
            <a:xfrm rot="16200000">
              <a:off x="2520950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10"/>
            <p:cNvSpPr txBox="1">
              <a:spLocks noChangeArrowheads="1"/>
            </p:cNvSpPr>
            <p:nvPr/>
          </p:nvSpPr>
          <p:spPr bwMode="auto">
            <a:xfrm>
              <a:off x="2339975" y="3329782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k</a:t>
              </a:r>
              <a:r>
                <a:rPr lang="zh-CN" altLang="en-US" sz="1800" b="1" u="none" dirty="0" smtClean="0">
                  <a:latin typeface="宋体" pitchFamily="2" charset="-122"/>
                </a:rPr>
                <a:t>位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0" name="Line 111"/>
            <p:cNvSpPr>
              <a:spLocks noChangeShapeType="1"/>
            </p:cNvSpPr>
            <p:nvPr/>
          </p:nvSpPr>
          <p:spPr bwMode="auto">
            <a:xfrm>
              <a:off x="2916238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12"/>
            <p:cNvSpPr txBox="1">
              <a:spLocks noChangeArrowheads="1"/>
            </p:cNvSpPr>
            <p:nvPr/>
          </p:nvSpPr>
          <p:spPr bwMode="auto">
            <a:xfrm>
              <a:off x="4284663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>
              <a:off x="428148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4"/>
            <p:cNvSpPr>
              <a:spLocks noChangeShapeType="1"/>
            </p:cNvSpPr>
            <p:nvPr/>
          </p:nvSpPr>
          <p:spPr bwMode="auto">
            <a:xfrm>
              <a:off x="428148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5"/>
            <p:cNvSpPr>
              <a:spLocks noChangeShapeType="1"/>
            </p:cNvSpPr>
            <p:nvPr/>
          </p:nvSpPr>
          <p:spPr bwMode="auto">
            <a:xfrm>
              <a:off x="428148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16"/>
            <p:cNvSpPr txBox="1">
              <a:spLocks noChangeArrowheads="1"/>
            </p:cNvSpPr>
            <p:nvPr/>
          </p:nvSpPr>
          <p:spPr bwMode="auto">
            <a:xfrm>
              <a:off x="3492501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6" name="Line 117"/>
            <p:cNvSpPr>
              <a:spLocks noChangeShapeType="1"/>
            </p:cNvSpPr>
            <p:nvPr/>
          </p:nvSpPr>
          <p:spPr bwMode="auto">
            <a:xfrm>
              <a:off x="3492501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8"/>
            <p:cNvSpPr>
              <a:spLocks noChangeShapeType="1"/>
            </p:cNvSpPr>
            <p:nvPr/>
          </p:nvSpPr>
          <p:spPr bwMode="auto">
            <a:xfrm>
              <a:off x="3492501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3492501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20"/>
            <p:cNvSpPr txBox="1">
              <a:spLocks noChangeArrowheads="1"/>
            </p:cNvSpPr>
            <p:nvPr/>
          </p:nvSpPr>
          <p:spPr bwMode="auto">
            <a:xfrm>
              <a:off x="2700338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0" name="Line 121"/>
            <p:cNvSpPr>
              <a:spLocks noChangeShapeType="1"/>
            </p:cNvSpPr>
            <p:nvPr/>
          </p:nvSpPr>
          <p:spPr bwMode="auto">
            <a:xfrm>
              <a:off x="270033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270033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23"/>
            <p:cNvSpPr>
              <a:spLocks noChangeShapeType="1"/>
            </p:cNvSpPr>
            <p:nvPr/>
          </p:nvSpPr>
          <p:spPr bwMode="auto">
            <a:xfrm>
              <a:off x="270033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24"/>
            <p:cNvSpPr txBox="1">
              <a:spLocks noChangeArrowheads="1"/>
            </p:cNvSpPr>
            <p:nvPr/>
          </p:nvSpPr>
          <p:spPr bwMode="auto">
            <a:xfrm>
              <a:off x="1908175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1908175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26"/>
            <p:cNvSpPr>
              <a:spLocks noChangeShapeType="1"/>
            </p:cNvSpPr>
            <p:nvPr/>
          </p:nvSpPr>
          <p:spPr bwMode="auto">
            <a:xfrm>
              <a:off x="1908175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7"/>
            <p:cNvSpPr>
              <a:spLocks noChangeShapeType="1"/>
            </p:cNvSpPr>
            <p:nvPr/>
          </p:nvSpPr>
          <p:spPr bwMode="auto">
            <a:xfrm>
              <a:off x="1908175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28"/>
            <p:cNvSpPr txBox="1">
              <a:spLocks noChangeArrowheads="1"/>
            </p:cNvSpPr>
            <p:nvPr/>
          </p:nvSpPr>
          <p:spPr bwMode="auto">
            <a:xfrm>
              <a:off x="1908175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58" name="Text Box 129"/>
            <p:cNvSpPr txBox="1">
              <a:spLocks noChangeArrowheads="1"/>
            </p:cNvSpPr>
            <p:nvPr/>
          </p:nvSpPr>
          <p:spPr bwMode="auto">
            <a:xfrm>
              <a:off x="3995738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</p:txBody>
        </p:sp>
        <p:sp>
          <p:nvSpPr>
            <p:cNvPr id="59" name="Text Box 130"/>
            <p:cNvSpPr txBox="1">
              <a:spLocks noChangeArrowheads="1"/>
            </p:cNvSpPr>
            <p:nvPr/>
          </p:nvSpPr>
          <p:spPr bwMode="auto">
            <a:xfrm>
              <a:off x="3203576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</p:txBody>
        </p:sp>
        <p:sp>
          <p:nvSpPr>
            <p:cNvPr id="60" name="Text Box 131"/>
            <p:cNvSpPr txBox="1">
              <a:spLocks noChangeArrowheads="1"/>
            </p:cNvSpPr>
            <p:nvPr/>
          </p:nvSpPr>
          <p:spPr bwMode="auto">
            <a:xfrm>
              <a:off x="24114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</p:txBody>
        </p:sp>
        <p:sp>
          <p:nvSpPr>
            <p:cNvPr id="61" name="Text Box 132"/>
            <p:cNvSpPr txBox="1">
              <a:spLocks noChangeArrowheads="1"/>
            </p:cNvSpPr>
            <p:nvPr/>
          </p:nvSpPr>
          <p:spPr bwMode="auto">
            <a:xfrm>
              <a:off x="15478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5523344" y="2192497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5" name="Text Box 81"/>
            <p:cNvSpPr txBox="1">
              <a:spLocks noChangeArrowheads="1"/>
            </p:cNvSpPr>
            <p:nvPr/>
          </p:nvSpPr>
          <p:spPr bwMode="auto">
            <a:xfrm>
              <a:off x="6315158" y="2187561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6" name="Text Box 81"/>
            <p:cNvSpPr txBox="1">
              <a:spLocks noChangeArrowheads="1"/>
            </p:cNvSpPr>
            <p:nvPr/>
          </p:nvSpPr>
          <p:spPr bwMode="auto">
            <a:xfrm>
              <a:off x="7112326" y="218873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u="none" dirty="0">
                  <a:latin typeface="宋体" pitchFamily="2" charset="-122"/>
                </a:rPr>
                <a:t>   </a:t>
              </a:r>
              <a:endParaRPr lang="zh-CN" altLang="en-US" sz="1800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7" name="Text Box 81"/>
            <p:cNvSpPr txBox="1">
              <a:spLocks noChangeArrowheads="1"/>
            </p:cNvSpPr>
            <p:nvPr/>
          </p:nvSpPr>
          <p:spPr bwMode="auto">
            <a:xfrm>
              <a:off x="7904414" y="219381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76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13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140299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4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2" grpId="0"/>
      <p:bldP spid="6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Box 73"/>
          <p:cNvSpPr txBox="1">
            <a:spLocks noChangeArrowheads="1"/>
          </p:cNvSpPr>
          <p:nvPr/>
        </p:nvSpPr>
        <p:spPr bwMode="auto">
          <a:xfrm>
            <a:off x="179512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*存储器结构：</a:t>
            </a:r>
            <a:r>
              <a:rPr lang="zh-CN" altLang="en-US" sz="2200" b="1" u="none" dirty="0" smtClean="0">
                <a:latin typeface="宋体" pitchFamily="2" charset="-122"/>
              </a:rPr>
              <a:t>存控部件中设置计数器</a:t>
            </a:r>
            <a:r>
              <a:rPr lang="en-US" altLang="zh-CN" sz="2200" b="1" u="none" dirty="0" smtClean="0">
                <a:latin typeface="宋体" pitchFamily="2" charset="-122"/>
              </a:rPr>
              <a:t>CNT</a:t>
            </a:r>
            <a:r>
              <a:rPr lang="zh-CN" altLang="en-US" sz="2200" b="1" u="none" dirty="0" smtClean="0">
                <a:latin typeface="宋体" pitchFamily="2" charset="-122"/>
              </a:rPr>
              <a:t>、数据选择器</a:t>
            </a:r>
            <a:r>
              <a:rPr lang="en-US" altLang="zh-CN" sz="2200" b="1" u="none" dirty="0" smtClean="0">
                <a:latin typeface="宋体" pitchFamily="2" charset="-122"/>
              </a:rPr>
              <a:t>MUX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3" name="Text Box 73"/>
          <p:cNvSpPr txBox="1">
            <a:spLocks noChangeArrowheads="1"/>
          </p:cNvSpPr>
          <p:nvPr/>
        </p:nvSpPr>
        <p:spPr bwMode="auto">
          <a:xfrm>
            <a:off x="179388" y="2622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交叉访问方式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*优化原理：</a:t>
            </a:r>
            <a:r>
              <a:rPr lang="zh-CN" altLang="en-US" b="1" dirty="0" smtClean="0">
                <a:latin typeface="宋体" pitchFamily="2" charset="-122"/>
              </a:rPr>
              <a:t>轮流访问</a:t>
            </a:r>
            <a:r>
              <a:rPr lang="zh-CN" altLang="en-US" b="1" u="none" dirty="0" smtClean="0">
                <a:latin typeface="宋体" pitchFamily="2" charset="-122"/>
              </a:rPr>
              <a:t>各个存储体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≤</a:t>
            </a:r>
            <a:r>
              <a:rPr lang="en-US" altLang="zh-CN" sz="2000" b="1" u="none" dirty="0">
                <a:latin typeface="宋体" pitchFamily="2" charset="-122"/>
              </a:rPr>
              <a:t>m</a:t>
            </a:r>
            <a:r>
              <a:rPr lang="zh-CN" altLang="en-US" sz="2000" b="1" u="none" dirty="0" smtClean="0">
                <a:latin typeface="宋体" pitchFamily="2" charset="-122"/>
              </a:rPr>
              <a:t>个体、</a:t>
            </a:r>
            <a:r>
              <a:rPr lang="zh-CN" altLang="en-US" sz="2000" b="1" dirty="0" smtClean="0">
                <a:latin typeface="宋体" pitchFamily="2" charset="-122"/>
              </a:rPr>
              <a:t>同一个</a:t>
            </a:r>
            <a:r>
              <a:rPr lang="zh-CN" altLang="en-US" sz="2000" b="1" u="none" dirty="0" smtClean="0">
                <a:latin typeface="宋体" pitchFamily="2" charset="-122"/>
              </a:rPr>
              <a:t>单元</a:t>
            </a:r>
            <a:r>
              <a:rPr lang="en-US" altLang="zh-CN" sz="2000" b="1" u="none" dirty="0" smtClean="0">
                <a:latin typeface="宋体" pitchFamily="2" charset="-122"/>
              </a:rPr>
              <a:t>/</a:t>
            </a:r>
            <a:r>
              <a:rPr lang="zh-CN" altLang="en-US" sz="2000" b="1" u="none" dirty="0" smtClean="0">
                <a:latin typeface="宋体" pitchFamily="2" charset="-122"/>
              </a:rPr>
              <a:t>体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</a:t>
            </a:r>
            <a:r>
              <a:rPr lang="zh-CN" altLang="en-US" b="1" u="none" dirty="0" smtClean="0">
                <a:latin typeface="宋体" pitchFamily="2" charset="-122"/>
              </a:rPr>
              <a:t>即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solidFill>
                  <a:srgbClr val="FF3399"/>
                </a:solidFill>
                <a:latin typeface="宋体" pitchFamily="2" charset="-122"/>
              </a:rPr>
              <a:t>m</a:t>
            </a:r>
            <a:r>
              <a:rPr lang="en-US" altLang="zh-CN" b="1" u="none" dirty="0" err="1" smtClean="0">
                <a:sym typeface="Symbol"/>
              </a:rPr>
              <a:t>·</a:t>
            </a:r>
            <a:r>
              <a:rPr lang="en-US" altLang="zh-CN" b="1" u="none" dirty="0" err="1" smtClean="0">
                <a:latin typeface="宋体" pitchFamily="2" charset="-122"/>
              </a:rPr>
              <a:t>B</a:t>
            </a:r>
            <a:r>
              <a:rPr lang="en-US" altLang="zh-CN" b="1" u="none" baseline="-16000" dirty="0" err="1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323528" y="2132856"/>
            <a:ext cx="4752528" cy="2304256"/>
            <a:chOff x="971600" y="1268760"/>
            <a:chExt cx="4752528" cy="2304256"/>
          </a:xfrm>
        </p:grpSpPr>
        <p:sp>
          <p:nvSpPr>
            <p:cNvPr id="6" name="Text Box 140"/>
            <p:cNvSpPr txBox="1">
              <a:spLocks noChangeArrowheads="1"/>
            </p:cNvSpPr>
            <p:nvPr/>
          </p:nvSpPr>
          <p:spPr bwMode="auto">
            <a:xfrm>
              <a:off x="1690838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" name="Rectangle 141"/>
            <p:cNvSpPr>
              <a:spLocks noChangeArrowheads="1"/>
            </p:cNvSpPr>
            <p:nvPr/>
          </p:nvSpPr>
          <p:spPr bwMode="auto">
            <a:xfrm>
              <a:off x="1113189" y="1700684"/>
              <a:ext cx="4538931" cy="18723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42"/>
            <p:cNvSpPr>
              <a:spLocks noChangeShapeType="1"/>
            </p:cNvSpPr>
            <p:nvPr/>
          </p:nvSpPr>
          <p:spPr bwMode="auto">
            <a:xfrm>
              <a:off x="1618853" y="2057038"/>
              <a:ext cx="1588" cy="31665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6"/>
            <p:cNvSpPr txBox="1">
              <a:spLocks noChangeArrowheads="1"/>
            </p:cNvSpPr>
            <p:nvPr/>
          </p:nvSpPr>
          <p:spPr bwMode="auto">
            <a:xfrm>
              <a:off x="1404541" y="208005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" name="Line 147"/>
            <p:cNvSpPr>
              <a:spLocks noChangeShapeType="1"/>
            </p:cNvSpPr>
            <p:nvPr/>
          </p:nvSpPr>
          <p:spPr bwMode="auto">
            <a:xfrm flipH="1">
              <a:off x="1549003" y="216676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9"/>
            <p:cNvSpPr>
              <a:spLocks noChangeShapeType="1"/>
            </p:cNvSpPr>
            <p:nvPr/>
          </p:nvSpPr>
          <p:spPr bwMode="auto">
            <a:xfrm flipH="1">
              <a:off x="5580112" y="1503310"/>
              <a:ext cx="0" cy="19976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1"/>
            <p:cNvSpPr>
              <a:spLocks noChangeShapeType="1"/>
            </p:cNvSpPr>
            <p:nvPr/>
          </p:nvSpPr>
          <p:spPr bwMode="auto">
            <a:xfrm flipV="1">
              <a:off x="1187624" y="3375453"/>
              <a:ext cx="3687002" cy="315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2"/>
            <p:cNvSpPr>
              <a:spLocks noChangeShapeType="1"/>
            </p:cNvSpPr>
            <p:nvPr/>
          </p:nvSpPr>
          <p:spPr bwMode="auto">
            <a:xfrm>
              <a:off x="1187624" y="1493972"/>
              <a:ext cx="4937" cy="189839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59"/>
            <p:cNvSpPr>
              <a:spLocks noChangeShapeType="1"/>
            </p:cNvSpPr>
            <p:nvPr/>
          </p:nvSpPr>
          <p:spPr bwMode="auto">
            <a:xfrm>
              <a:off x="2106539" y="206084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0"/>
            <p:cNvSpPr>
              <a:spLocks noChangeShapeType="1"/>
            </p:cNvSpPr>
            <p:nvPr/>
          </p:nvSpPr>
          <p:spPr bwMode="auto">
            <a:xfrm>
              <a:off x="1979712" y="1493972"/>
              <a:ext cx="0" cy="279738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5382965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WE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4" name="Line 163"/>
            <p:cNvSpPr>
              <a:spLocks noChangeShapeType="1"/>
            </p:cNvSpPr>
            <p:nvPr/>
          </p:nvSpPr>
          <p:spPr bwMode="auto">
            <a:xfrm>
              <a:off x="5436220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64"/>
            <p:cNvSpPr txBox="1">
              <a:spLocks noChangeArrowheads="1"/>
            </p:cNvSpPr>
            <p:nvPr/>
          </p:nvSpPr>
          <p:spPr bwMode="auto">
            <a:xfrm>
              <a:off x="1333228" y="1773709"/>
              <a:ext cx="4174087" cy="28713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存储器控制部件</a:t>
              </a:r>
            </a:p>
          </p:txBody>
        </p:sp>
        <p:sp>
          <p:nvSpPr>
            <p:cNvPr id="66" name="Text Box 210"/>
            <p:cNvSpPr txBox="1">
              <a:spLocks noChangeArrowheads="1"/>
            </p:cNvSpPr>
            <p:nvPr/>
          </p:nvSpPr>
          <p:spPr bwMode="auto">
            <a:xfrm>
              <a:off x="2734841" y="1484908"/>
              <a:ext cx="18097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67" name="Line 211"/>
            <p:cNvSpPr>
              <a:spLocks noChangeShapeType="1"/>
            </p:cNvSpPr>
            <p:nvPr/>
          </p:nvSpPr>
          <p:spPr bwMode="auto">
            <a:xfrm flipH="1">
              <a:off x="2915369" y="1572222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31640" y="2348880"/>
              <a:ext cx="935315" cy="864096"/>
              <a:chOff x="1331565" y="4005064"/>
              <a:chExt cx="935315" cy="864096"/>
            </a:xfrm>
          </p:grpSpPr>
          <p:sp>
            <p:nvSpPr>
              <p:cNvPr id="87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9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05065"/>
                <a:ext cx="933727" cy="3066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93" name="Line 157"/>
              <p:cNvSpPr>
                <a:spLocks noChangeShapeType="1"/>
              </p:cNvSpPr>
              <p:nvPr/>
            </p:nvSpPr>
            <p:spPr bwMode="auto">
              <a:xfrm>
                <a:off x="1998514" y="403896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96" name="Line 157"/>
              <p:cNvSpPr>
                <a:spLocks noChangeShapeType="1"/>
              </p:cNvSpPr>
              <p:nvPr/>
            </p:nvSpPr>
            <p:spPr bwMode="auto">
              <a:xfrm>
                <a:off x="1981617" y="4615032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2411760" y="2348880"/>
              <a:ext cx="935315" cy="864096"/>
              <a:chOff x="1331565" y="4005064"/>
              <a:chExt cx="935315" cy="864096"/>
            </a:xfrm>
          </p:grpSpPr>
          <p:sp>
            <p:nvSpPr>
              <p:cNvPr id="99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2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0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8"/>
                <a:ext cx="933727" cy="2910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1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3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3491880" y="2348880"/>
              <a:ext cx="935315" cy="864096"/>
              <a:chOff x="1331565" y="4005064"/>
              <a:chExt cx="935315" cy="864096"/>
            </a:xfrm>
          </p:grpSpPr>
          <p:sp>
            <p:nvSpPr>
              <p:cNvPr id="105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1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06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7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9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572000" y="2348880"/>
              <a:ext cx="935315" cy="864096"/>
              <a:chOff x="1331565" y="4005064"/>
              <a:chExt cx="935315" cy="864096"/>
            </a:xfrm>
          </p:grpSpPr>
          <p:sp>
            <p:nvSpPr>
              <p:cNvPr id="11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1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13" name="Line 157"/>
              <p:cNvSpPr>
                <a:spLocks noChangeShapeType="1"/>
              </p:cNvSpPr>
              <p:nvPr/>
            </p:nvSpPr>
            <p:spPr bwMode="auto">
              <a:xfrm>
                <a:off x="1998514" y="404690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1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" name="Line 159"/>
            <p:cNvSpPr>
              <a:spLocks noChangeShapeType="1"/>
            </p:cNvSpPr>
            <p:nvPr/>
          </p:nvSpPr>
          <p:spPr bwMode="auto">
            <a:xfrm flipH="1">
              <a:off x="3184977" y="206084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42"/>
            <p:cNvSpPr>
              <a:spLocks noChangeShapeType="1"/>
            </p:cNvSpPr>
            <p:nvPr/>
          </p:nvSpPr>
          <p:spPr bwMode="auto">
            <a:xfrm>
              <a:off x="2696398" y="206084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146"/>
            <p:cNvSpPr txBox="1">
              <a:spLocks noChangeArrowheads="1"/>
            </p:cNvSpPr>
            <p:nvPr/>
          </p:nvSpPr>
          <p:spPr bwMode="auto">
            <a:xfrm>
              <a:off x="2482086" y="206084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flipH="1">
              <a:off x="2626548" y="214755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42"/>
            <p:cNvSpPr>
              <a:spLocks noChangeShapeType="1"/>
            </p:cNvSpPr>
            <p:nvPr/>
          </p:nvSpPr>
          <p:spPr bwMode="auto">
            <a:xfrm>
              <a:off x="3794704" y="2060848"/>
              <a:ext cx="0" cy="29184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46"/>
            <p:cNvSpPr txBox="1">
              <a:spLocks noChangeArrowheads="1"/>
            </p:cNvSpPr>
            <p:nvPr/>
          </p:nvSpPr>
          <p:spPr bwMode="auto">
            <a:xfrm>
              <a:off x="3580392" y="208386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3" name="Line 147"/>
            <p:cNvSpPr>
              <a:spLocks noChangeShapeType="1"/>
            </p:cNvSpPr>
            <p:nvPr/>
          </p:nvSpPr>
          <p:spPr bwMode="auto">
            <a:xfrm flipH="1">
              <a:off x="3724854" y="217057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59"/>
            <p:cNvSpPr>
              <a:spLocks noChangeShapeType="1"/>
            </p:cNvSpPr>
            <p:nvPr/>
          </p:nvSpPr>
          <p:spPr bwMode="auto">
            <a:xfrm>
              <a:off x="4282390" y="206465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59"/>
            <p:cNvSpPr>
              <a:spLocks noChangeShapeType="1"/>
            </p:cNvSpPr>
            <p:nvPr/>
          </p:nvSpPr>
          <p:spPr bwMode="auto">
            <a:xfrm flipH="1">
              <a:off x="5361617" y="206465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42"/>
            <p:cNvSpPr>
              <a:spLocks noChangeShapeType="1"/>
            </p:cNvSpPr>
            <p:nvPr/>
          </p:nvSpPr>
          <p:spPr bwMode="auto">
            <a:xfrm>
              <a:off x="4873038" y="206465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6"/>
            <p:cNvSpPr txBox="1">
              <a:spLocks noChangeArrowheads="1"/>
            </p:cNvSpPr>
            <p:nvPr/>
          </p:nvSpPr>
          <p:spPr bwMode="auto">
            <a:xfrm>
              <a:off x="4658726" y="206465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 flipH="1">
              <a:off x="4803188" y="21513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59"/>
            <p:cNvSpPr>
              <a:spLocks noChangeShapeType="1"/>
            </p:cNvSpPr>
            <p:nvPr/>
          </p:nvSpPr>
          <p:spPr bwMode="auto">
            <a:xfrm flipV="1">
              <a:off x="2106539" y="3501008"/>
              <a:ext cx="347357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59"/>
            <p:cNvSpPr>
              <a:spLocks noChangeShapeType="1"/>
            </p:cNvSpPr>
            <p:nvPr/>
          </p:nvSpPr>
          <p:spPr bwMode="auto">
            <a:xfrm flipH="1">
              <a:off x="2112592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5"/>
            <p:cNvSpPr>
              <a:spLocks noChangeShapeType="1"/>
            </p:cNvSpPr>
            <p:nvPr/>
          </p:nvSpPr>
          <p:spPr bwMode="auto">
            <a:xfrm flipV="1">
              <a:off x="4860032" y="3212976"/>
              <a:ext cx="3175" cy="1793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 flipV="1">
              <a:off x="3783087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 flipV="1">
              <a:off x="269979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 flipV="1">
              <a:off x="161967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140"/>
            <p:cNvSpPr txBox="1">
              <a:spLocks noChangeArrowheads="1"/>
            </p:cNvSpPr>
            <p:nvPr/>
          </p:nvSpPr>
          <p:spPr bwMode="auto">
            <a:xfrm>
              <a:off x="971600" y="1268760"/>
              <a:ext cx="64313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987600" y="1493972"/>
              <a:ext cx="224" cy="2797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59"/>
            <p:cNvSpPr>
              <a:spLocks noChangeShapeType="1"/>
            </p:cNvSpPr>
            <p:nvPr/>
          </p:nvSpPr>
          <p:spPr bwMode="auto">
            <a:xfrm flipH="1">
              <a:off x="320384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59"/>
            <p:cNvSpPr>
              <a:spLocks noChangeShapeType="1"/>
            </p:cNvSpPr>
            <p:nvPr/>
          </p:nvSpPr>
          <p:spPr bwMode="auto">
            <a:xfrm flipH="1">
              <a:off x="428396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59"/>
            <p:cNvSpPr>
              <a:spLocks noChangeShapeType="1"/>
            </p:cNvSpPr>
            <p:nvPr/>
          </p:nvSpPr>
          <p:spPr bwMode="auto">
            <a:xfrm flipH="1">
              <a:off x="536408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9"/>
            <p:cNvSpPr>
              <a:spLocks noChangeShapeType="1"/>
            </p:cNvSpPr>
            <p:nvPr/>
          </p:nvSpPr>
          <p:spPr bwMode="auto">
            <a:xfrm flipH="1">
              <a:off x="4788024" y="1509211"/>
              <a:ext cx="0" cy="2644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140"/>
            <p:cNvSpPr txBox="1">
              <a:spLocks noChangeArrowheads="1"/>
            </p:cNvSpPr>
            <p:nvPr/>
          </p:nvSpPr>
          <p:spPr bwMode="auto">
            <a:xfrm>
              <a:off x="2699792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4" name="Text Box 162"/>
            <p:cNvSpPr txBox="1">
              <a:spLocks noChangeArrowheads="1"/>
            </p:cNvSpPr>
            <p:nvPr/>
          </p:nvSpPr>
          <p:spPr bwMode="auto">
            <a:xfrm>
              <a:off x="4590877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5" name="Line 163"/>
            <p:cNvSpPr>
              <a:spLocks noChangeShapeType="1"/>
            </p:cNvSpPr>
            <p:nvPr/>
          </p:nvSpPr>
          <p:spPr bwMode="auto">
            <a:xfrm>
              <a:off x="4644132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 flipH="1">
              <a:off x="3923928" y="1509212"/>
              <a:ext cx="0" cy="26449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162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432048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CLK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91385" y="2292904"/>
            <a:ext cx="3457079" cy="1640152"/>
            <a:chOff x="5292082" y="2160219"/>
            <a:chExt cx="3457079" cy="1439672"/>
          </a:xfrm>
        </p:grpSpPr>
        <p:sp>
          <p:nvSpPr>
            <p:cNvPr id="158" name="Text Box 140"/>
            <p:cNvSpPr txBox="1">
              <a:spLocks noChangeArrowheads="1"/>
            </p:cNvSpPr>
            <p:nvPr/>
          </p:nvSpPr>
          <p:spPr bwMode="auto">
            <a:xfrm>
              <a:off x="5292082" y="2160219"/>
              <a:ext cx="3457079" cy="1439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809625" indent="-809625">
                <a:lnSpc>
                  <a:spcPct val="10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各体的存储单元地址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marL="809625" indent="-809625">
                <a:lnSpc>
                  <a:spcPct val="10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 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首</a:t>
              </a:r>
              <a:r>
                <a:rPr lang="zh-CN" altLang="en-US" sz="1800" b="1" u="none" dirty="0" smtClean="0">
                  <a:latin typeface="宋体" pitchFamily="2" charset="-122"/>
                </a:rPr>
                <a:t>个体号，保存在</a:t>
              </a:r>
              <a:r>
                <a:rPr lang="en-US" altLang="zh-CN" sz="1800" b="1" u="none" dirty="0" smtClean="0">
                  <a:latin typeface="宋体" pitchFamily="2" charset="-122"/>
                </a:rPr>
                <a:t>CNT</a:t>
              </a:r>
              <a:r>
                <a:rPr lang="zh-CN" altLang="en-US" sz="1800" b="1" u="none" dirty="0" smtClean="0">
                  <a:latin typeface="宋体" pitchFamily="2" charset="-122"/>
                </a:rPr>
                <a:t>中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marL="809625" indent="-809625">
                <a:lnSpc>
                  <a:spcPct val="10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 D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7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通过</a:t>
              </a:r>
              <a:r>
                <a:rPr lang="en-US" altLang="zh-CN" sz="1800" b="1" u="none" dirty="0" smtClean="0">
                  <a:latin typeface="宋体" pitchFamily="2" charset="-122"/>
                </a:rPr>
                <a:t>MUX</a:t>
              </a:r>
              <a:r>
                <a:rPr lang="zh-CN" altLang="en-US" sz="1800" b="1" u="none" dirty="0" smtClean="0">
                  <a:latin typeface="宋体" pitchFamily="2" charset="-122"/>
                </a:rPr>
                <a:t>连接各体的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7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marL="809625" indent="-809625">
                <a:lnSpc>
                  <a:spcPct val="10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体数设置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方法同</a:t>
              </a:r>
              <a:r>
                <a:rPr lang="en-US" altLang="zh-CN" sz="1800" b="1" u="none" dirty="0">
                  <a:latin typeface="宋体" pitchFamily="2" charset="-122"/>
                </a:rPr>
                <a:t>SDRAM</a:t>
              </a:r>
            </a:p>
            <a:p>
              <a:pPr marL="809625" indent="-809625">
                <a:lnSpc>
                  <a:spcPct val="105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操作控制</a:t>
              </a:r>
              <a:r>
                <a:rPr lang="en-US" altLang="zh-CN" sz="1800" b="1" u="none" dirty="0" smtClean="0">
                  <a:latin typeface="宋体" pitchFamily="2" charset="-122"/>
                </a:rPr>
                <a:t>—CNT</a:t>
              </a:r>
              <a:r>
                <a:rPr lang="zh-CN" altLang="en-US" sz="1800" b="1" u="none" dirty="0" smtClean="0">
                  <a:latin typeface="宋体" pitchFamily="2" charset="-122"/>
                </a:rPr>
                <a:t>轮流产生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CS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i</a:t>
              </a:r>
              <a:r>
                <a:rPr lang="zh-CN" altLang="en-US" sz="1800" b="1" u="none" dirty="0" smtClean="0">
                  <a:latin typeface="宋体" pitchFamily="2" charset="-122"/>
                </a:rPr>
                <a:t>及</a:t>
              </a:r>
              <a:r>
                <a:rPr lang="en-US" altLang="zh-CN" sz="1800" b="1" u="none" dirty="0" smtClean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67" name="Line 163"/>
            <p:cNvSpPr>
              <a:spLocks noChangeShapeType="1"/>
            </p:cNvSpPr>
            <p:nvPr/>
          </p:nvSpPr>
          <p:spPr bwMode="auto">
            <a:xfrm>
              <a:off x="7758394" y="3283860"/>
              <a:ext cx="27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6214811" y="5949280"/>
            <a:ext cx="2469983" cy="288032"/>
            <a:chOff x="2254371" y="6381328"/>
            <a:chExt cx="2469983" cy="288032"/>
          </a:xfrm>
        </p:grpSpPr>
        <p:sp>
          <p:nvSpPr>
            <p:cNvPr id="285" name="六边形 284"/>
            <p:cNvSpPr/>
            <p:nvPr/>
          </p:nvSpPr>
          <p:spPr bwMode="auto">
            <a:xfrm>
              <a:off x="2338517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A0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29" name="六边形 328"/>
            <p:cNvSpPr/>
            <p:nvPr/>
          </p:nvSpPr>
          <p:spPr bwMode="auto">
            <a:xfrm>
              <a:off x="3481814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0" name="六边形 329"/>
            <p:cNvSpPr/>
            <p:nvPr/>
          </p:nvSpPr>
          <p:spPr bwMode="auto">
            <a:xfrm>
              <a:off x="3769846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1" name="六边形 330"/>
            <p:cNvSpPr/>
            <p:nvPr/>
          </p:nvSpPr>
          <p:spPr bwMode="auto">
            <a:xfrm>
              <a:off x="4057878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2" name="六边形 331"/>
            <p:cNvSpPr/>
            <p:nvPr/>
          </p:nvSpPr>
          <p:spPr bwMode="auto">
            <a:xfrm>
              <a:off x="4345910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3" name="Line 514"/>
            <p:cNvSpPr>
              <a:spLocks noChangeShapeType="1"/>
            </p:cNvSpPr>
            <p:nvPr/>
          </p:nvSpPr>
          <p:spPr bwMode="auto">
            <a:xfrm>
              <a:off x="2628677" y="6525344"/>
              <a:ext cx="85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2254371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514"/>
            <p:cNvSpPr>
              <a:spLocks noChangeShapeType="1"/>
            </p:cNvSpPr>
            <p:nvPr/>
          </p:nvSpPr>
          <p:spPr bwMode="auto">
            <a:xfrm>
              <a:off x="4637385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9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Text Box 73"/>
          <p:cNvSpPr txBox="1">
            <a:spLocks noChangeArrowheads="1"/>
          </p:cNvSpPr>
          <p:nvPr/>
        </p:nvSpPr>
        <p:spPr bwMode="auto">
          <a:xfrm>
            <a:off x="179390" y="4459178"/>
            <a:ext cx="55463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*工作原理：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同步工作方式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每</a:t>
            </a:r>
            <a:r>
              <a:rPr lang="zh-CN" altLang="en-US" b="1" dirty="0">
                <a:latin typeface="宋体" pitchFamily="2" charset="-122"/>
              </a:rPr>
              <a:t>隔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b="1" dirty="0" err="1" smtClean="0">
                <a:latin typeface="宋体" pitchFamily="2" charset="-122"/>
              </a:rPr>
              <a:t>m</a:t>
            </a:r>
            <a:r>
              <a:rPr lang="en-US" altLang="zh-CN" b="1" dirty="0" err="1" smtClean="0">
                <a:sym typeface="Symbol"/>
              </a:rPr>
              <a:t>·</a:t>
            </a:r>
            <a:r>
              <a:rPr lang="en-US" altLang="zh-CN" b="1" dirty="0" err="1" smtClean="0">
                <a:latin typeface="宋体" pitchFamily="2" charset="-122"/>
              </a:rPr>
              <a:t>T</a:t>
            </a:r>
            <a:r>
              <a:rPr lang="en-US" altLang="zh-CN" b="1" baseline="-16000" dirty="0" err="1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启动</a:t>
            </a:r>
            <a:r>
              <a:rPr lang="zh-CN" altLang="en-US" b="1" u="none" dirty="0" smtClean="0">
                <a:latin typeface="宋体" pitchFamily="2" charset="-122"/>
              </a:rPr>
              <a:t>一个存储体</a:t>
            </a:r>
            <a:r>
              <a:rPr lang="en-US" altLang="zh-CN" sz="1800" b="1" u="none" dirty="0" smtClean="0">
                <a:latin typeface="宋体" pitchFamily="2" charset="-122"/>
              </a:rPr>
              <a:t>(7/4T</a:t>
            </a:r>
            <a:r>
              <a:rPr lang="en-US" altLang="zh-CN" sz="1800" b="1" u="none" baseline="-16000" dirty="0" smtClean="0">
                <a:latin typeface="宋体" pitchFamily="2" charset="-122"/>
              </a:rPr>
              <a:t>M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I/O</a:t>
            </a:r>
            <a:r>
              <a:rPr lang="zh-CN" altLang="en-US" b="1" u="none" dirty="0" smtClean="0">
                <a:latin typeface="宋体" pitchFamily="2" charset="-122"/>
              </a:rPr>
              <a:t>采用</a:t>
            </a:r>
            <a:r>
              <a:rPr lang="zh-CN" altLang="en-US" b="1" dirty="0" smtClean="0">
                <a:latin typeface="宋体" pitchFamily="2" charset="-122"/>
              </a:rPr>
              <a:t>突发传输</a:t>
            </a:r>
            <a:r>
              <a:rPr lang="zh-CN" altLang="en-US" b="1" u="none" dirty="0" smtClean="0">
                <a:latin typeface="宋体" pitchFamily="2" charset="-122"/>
              </a:rPr>
              <a:t>方式</a:t>
            </a:r>
            <a:r>
              <a:rPr lang="en-US" altLang="zh-CN" sz="1800" b="1" u="none" dirty="0" smtClean="0">
                <a:latin typeface="宋体" pitchFamily="2" charset="-122"/>
              </a:rPr>
              <a:t>(B</a:t>
            </a:r>
            <a:r>
              <a:rPr lang="en-US" altLang="zh-CN" sz="1800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sz="1800" b="1" u="none" baseline="-16000" dirty="0">
                <a:latin typeface="宋体" pitchFamily="2" charset="-122"/>
              </a:rPr>
              <a:t>M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w/(1/4</a:t>
            </a:r>
            <a:r>
              <a:rPr lang="en-US" altLang="zh-CN" sz="1800" b="1" u="none" dirty="0">
                <a:sym typeface="Symbol"/>
              </a:rPr>
              <a:t>·</a:t>
            </a:r>
            <a:r>
              <a:rPr lang="en-US" altLang="zh-CN" sz="1800" b="1" u="none" dirty="0" smtClean="0">
                <a:latin typeface="宋体" pitchFamily="2" charset="-122"/>
              </a:rPr>
              <a:t>T</a:t>
            </a:r>
            <a:r>
              <a:rPr lang="en-US" altLang="zh-CN" sz="1800" b="1" u="none" baseline="-18000" dirty="0" smtClean="0">
                <a:latin typeface="宋体" pitchFamily="2" charset="-122"/>
              </a:rPr>
              <a:t>M</a:t>
            </a:r>
            <a:r>
              <a:rPr lang="en-US" altLang="zh-CN" sz="1800" b="1" u="none" dirty="0" smtClean="0">
                <a:latin typeface="宋体" pitchFamily="2" charset="-122"/>
              </a:rPr>
              <a:t>))</a:t>
            </a:r>
            <a:endParaRPr lang="en-US" altLang="zh-CN" sz="1800" b="1" u="none" baseline="-18000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11" name="Text Box 73"/>
          <p:cNvSpPr txBox="1">
            <a:spLocks noChangeArrowheads="1"/>
          </p:cNvSpPr>
          <p:nvPr/>
        </p:nvSpPr>
        <p:spPr bwMode="auto">
          <a:xfrm>
            <a:off x="179513" y="5805264"/>
            <a:ext cx="52565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*与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的连接：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en-US" altLang="zh-CN" b="1" u="none" dirty="0" smtClean="0">
                <a:latin typeface="宋体" pitchFamily="2" charset="-122"/>
              </a:rPr>
              <a:t>SDRAM</a:t>
            </a:r>
            <a:endParaRPr lang="en-US" altLang="zh-CN" b="1" u="none" baseline="-18000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4128" y="4005064"/>
            <a:ext cx="3312914" cy="2232247"/>
            <a:chOff x="5724128" y="4005064"/>
            <a:chExt cx="3312914" cy="2232247"/>
          </a:xfrm>
        </p:grpSpPr>
        <p:sp>
          <p:nvSpPr>
            <p:cNvPr id="192" name="Rectangle 784"/>
            <p:cNvSpPr>
              <a:spLocks noChangeArrowheads="1"/>
            </p:cNvSpPr>
            <p:nvPr/>
          </p:nvSpPr>
          <p:spPr bwMode="auto">
            <a:xfrm>
              <a:off x="6289425" y="4293095"/>
              <a:ext cx="1163504" cy="22744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Rectangle 784"/>
            <p:cNvSpPr>
              <a:spLocks noChangeArrowheads="1"/>
            </p:cNvSpPr>
            <p:nvPr/>
          </p:nvSpPr>
          <p:spPr bwMode="auto">
            <a:xfrm>
              <a:off x="6576848" y="4610438"/>
              <a:ext cx="1163504" cy="22744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Rectangle 784"/>
            <p:cNvSpPr>
              <a:spLocks noChangeArrowheads="1"/>
            </p:cNvSpPr>
            <p:nvPr/>
          </p:nvSpPr>
          <p:spPr bwMode="auto">
            <a:xfrm>
              <a:off x="6870394" y="4917720"/>
              <a:ext cx="1163504" cy="22744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Rectangle 784"/>
            <p:cNvSpPr>
              <a:spLocks noChangeArrowheads="1"/>
            </p:cNvSpPr>
            <p:nvPr/>
          </p:nvSpPr>
          <p:spPr bwMode="auto">
            <a:xfrm>
              <a:off x="7157817" y="5223339"/>
              <a:ext cx="1163504" cy="22744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" name="Text Box 213"/>
            <p:cNvSpPr txBox="1">
              <a:spLocks noChangeArrowheads="1"/>
            </p:cNvSpPr>
            <p:nvPr/>
          </p:nvSpPr>
          <p:spPr bwMode="auto">
            <a:xfrm>
              <a:off x="7361758" y="5627970"/>
              <a:ext cx="1458714" cy="24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</a:t>
              </a:r>
              <a:r>
                <a:rPr lang="en-US" altLang="zh-CN" sz="1800" b="1" u="none" dirty="0" smtClean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2T</a:t>
              </a:r>
              <a:r>
                <a:rPr lang="en-US" altLang="zh-CN" sz="1800" b="1" u="none" baseline="-20000" dirty="0">
                  <a:latin typeface="宋体" pitchFamily="2" charset="-122"/>
                </a:rPr>
                <a:t>M</a:t>
              </a:r>
            </a:p>
          </p:txBody>
        </p:sp>
        <p:sp>
          <p:nvSpPr>
            <p:cNvPr id="217" name="Line 214"/>
            <p:cNvSpPr>
              <a:spLocks noChangeShapeType="1"/>
            </p:cNvSpPr>
            <p:nvPr/>
          </p:nvSpPr>
          <p:spPr bwMode="auto">
            <a:xfrm>
              <a:off x="6301780" y="5588918"/>
              <a:ext cx="2519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15"/>
            <p:cNvSpPr>
              <a:spLocks noChangeShapeType="1"/>
            </p:cNvSpPr>
            <p:nvPr/>
          </p:nvSpPr>
          <p:spPr bwMode="auto">
            <a:xfrm flipV="1">
              <a:off x="6298957" y="4231609"/>
              <a:ext cx="1234" cy="200570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16"/>
            <p:cNvSpPr>
              <a:spLocks noChangeShapeType="1"/>
            </p:cNvSpPr>
            <p:nvPr/>
          </p:nvSpPr>
          <p:spPr bwMode="auto">
            <a:xfrm>
              <a:off x="6446242" y="4304636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217"/>
            <p:cNvSpPr>
              <a:spLocks noChangeShapeType="1"/>
            </p:cNvSpPr>
            <p:nvPr/>
          </p:nvSpPr>
          <p:spPr bwMode="auto">
            <a:xfrm flipV="1">
              <a:off x="6228184" y="4613841"/>
              <a:ext cx="36093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218"/>
            <p:cNvSpPr>
              <a:spLocks noChangeShapeType="1"/>
            </p:cNvSpPr>
            <p:nvPr/>
          </p:nvSpPr>
          <p:spPr bwMode="auto">
            <a:xfrm>
              <a:off x="6733580" y="4613841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219"/>
            <p:cNvSpPr>
              <a:spLocks noChangeShapeType="1"/>
            </p:cNvSpPr>
            <p:nvPr/>
          </p:nvSpPr>
          <p:spPr bwMode="auto">
            <a:xfrm flipH="1" flipV="1">
              <a:off x="7452320" y="4221085"/>
              <a:ext cx="608" cy="2016226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220"/>
            <p:cNvSpPr>
              <a:spLocks noChangeShapeType="1"/>
            </p:cNvSpPr>
            <p:nvPr/>
          </p:nvSpPr>
          <p:spPr bwMode="auto">
            <a:xfrm>
              <a:off x="6228184" y="4922153"/>
              <a:ext cx="6482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221"/>
            <p:cNvSpPr>
              <a:spLocks noChangeShapeType="1"/>
            </p:cNvSpPr>
            <p:nvPr/>
          </p:nvSpPr>
          <p:spPr bwMode="auto">
            <a:xfrm>
              <a:off x="7020917" y="4922153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22"/>
            <p:cNvSpPr>
              <a:spLocks noChangeShapeType="1"/>
            </p:cNvSpPr>
            <p:nvPr/>
          </p:nvSpPr>
          <p:spPr bwMode="auto">
            <a:xfrm flipV="1">
              <a:off x="6228184" y="5225379"/>
              <a:ext cx="935608" cy="31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23"/>
            <p:cNvSpPr>
              <a:spLocks noChangeShapeType="1"/>
            </p:cNvSpPr>
            <p:nvPr/>
          </p:nvSpPr>
          <p:spPr bwMode="auto">
            <a:xfrm>
              <a:off x="7308255" y="5228555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24"/>
            <p:cNvSpPr>
              <a:spLocks noChangeShapeType="1"/>
            </p:cNvSpPr>
            <p:nvPr/>
          </p:nvSpPr>
          <p:spPr bwMode="auto">
            <a:xfrm flipH="1" flipV="1">
              <a:off x="7163792" y="5228555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25"/>
            <p:cNvSpPr>
              <a:spLocks noChangeShapeType="1"/>
            </p:cNvSpPr>
            <p:nvPr/>
          </p:nvSpPr>
          <p:spPr bwMode="auto">
            <a:xfrm flipV="1">
              <a:off x="7163792" y="5444455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226"/>
            <p:cNvSpPr>
              <a:spLocks noChangeShapeType="1"/>
            </p:cNvSpPr>
            <p:nvPr/>
          </p:nvSpPr>
          <p:spPr bwMode="auto">
            <a:xfrm flipV="1">
              <a:off x="7308255" y="5228555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227"/>
            <p:cNvSpPr>
              <a:spLocks noChangeShapeType="1"/>
            </p:cNvSpPr>
            <p:nvPr/>
          </p:nvSpPr>
          <p:spPr bwMode="auto">
            <a:xfrm>
              <a:off x="7597180" y="4304636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228"/>
            <p:cNvSpPr>
              <a:spLocks noChangeShapeType="1"/>
            </p:cNvSpPr>
            <p:nvPr/>
          </p:nvSpPr>
          <p:spPr bwMode="auto">
            <a:xfrm>
              <a:off x="7886105" y="4613841"/>
              <a:ext cx="7905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229"/>
            <p:cNvSpPr>
              <a:spLocks noChangeShapeType="1"/>
            </p:cNvSpPr>
            <p:nvPr/>
          </p:nvSpPr>
          <p:spPr bwMode="auto">
            <a:xfrm>
              <a:off x="8173442" y="4922153"/>
              <a:ext cx="5032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30"/>
            <p:cNvSpPr>
              <a:spLocks noChangeShapeType="1"/>
            </p:cNvSpPr>
            <p:nvPr/>
          </p:nvSpPr>
          <p:spPr bwMode="auto">
            <a:xfrm>
              <a:off x="8460780" y="5228555"/>
              <a:ext cx="2159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Text Box 231"/>
            <p:cNvSpPr txBox="1">
              <a:spLocks noChangeArrowheads="1"/>
            </p:cNvSpPr>
            <p:nvPr/>
          </p:nvSpPr>
          <p:spPr bwMode="auto">
            <a:xfrm>
              <a:off x="8749705" y="5444455"/>
              <a:ext cx="287337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/>
                <a:t>t</a:t>
              </a:r>
            </a:p>
          </p:txBody>
        </p:sp>
        <p:sp>
          <p:nvSpPr>
            <p:cNvPr id="281" name="Line 232"/>
            <p:cNvSpPr>
              <a:spLocks noChangeShapeType="1"/>
            </p:cNvSpPr>
            <p:nvPr/>
          </p:nvSpPr>
          <p:spPr bwMode="auto">
            <a:xfrm flipH="1" flipV="1">
              <a:off x="8316317" y="5228555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233"/>
            <p:cNvSpPr>
              <a:spLocks noChangeShapeType="1"/>
            </p:cNvSpPr>
            <p:nvPr/>
          </p:nvSpPr>
          <p:spPr bwMode="auto">
            <a:xfrm flipV="1">
              <a:off x="8316317" y="5444455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234"/>
            <p:cNvSpPr>
              <a:spLocks noChangeShapeType="1"/>
            </p:cNvSpPr>
            <p:nvPr/>
          </p:nvSpPr>
          <p:spPr bwMode="auto">
            <a:xfrm flipV="1">
              <a:off x="8460780" y="5228555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235"/>
            <p:cNvSpPr>
              <a:spLocks noChangeShapeType="1"/>
            </p:cNvSpPr>
            <p:nvPr/>
          </p:nvSpPr>
          <p:spPr bwMode="auto">
            <a:xfrm flipH="1" flipV="1">
              <a:off x="8028980" y="492215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236"/>
            <p:cNvSpPr>
              <a:spLocks noChangeShapeType="1"/>
            </p:cNvSpPr>
            <p:nvPr/>
          </p:nvSpPr>
          <p:spPr bwMode="auto">
            <a:xfrm flipV="1">
              <a:off x="8028980" y="513805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237"/>
            <p:cNvSpPr>
              <a:spLocks noChangeShapeType="1"/>
            </p:cNvSpPr>
            <p:nvPr/>
          </p:nvSpPr>
          <p:spPr bwMode="auto">
            <a:xfrm flipV="1">
              <a:off x="8173442" y="492215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238"/>
            <p:cNvSpPr>
              <a:spLocks noChangeShapeType="1"/>
            </p:cNvSpPr>
            <p:nvPr/>
          </p:nvSpPr>
          <p:spPr bwMode="auto">
            <a:xfrm flipH="1" flipV="1">
              <a:off x="6876455" y="492215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239"/>
            <p:cNvSpPr>
              <a:spLocks noChangeShapeType="1"/>
            </p:cNvSpPr>
            <p:nvPr/>
          </p:nvSpPr>
          <p:spPr bwMode="auto">
            <a:xfrm flipV="1">
              <a:off x="6876455" y="513805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240"/>
            <p:cNvSpPr>
              <a:spLocks noChangeShapeType="1"/>
            </p:cNvSpPr>
            <p:nvPr/>
          </p:nvSpPr>
          <p:spPr bwMode="auto">
            <a:xfrm flipV="1">
              <a:off x="7020917" y="492215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241"/>
            <p:cNvSpPr>
              <a:spLocks noChangeShapeType="1"/>
            </p:cNvSpPr>
            <p:nvPr/>
          </p:nvSpPr>
          <p:spPr bwMode="auto">
            <a:xfrm flipH="1" flipV="1">
              <a:off x="6589117" y="461384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242"/>
            <p:cNvSpPr>
              <a:spLocks noChangeShapeType="1"/>
            </p:cNvSpPr>
            <p:nvPr/>
          </p:nvSpPr>
          <p:spPr bwMode="auto">
            <a:xfrm flipV="1">
              <a:off x="6589117" y="482974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243"/>
            <p:cNvSpPr>
              <a:spLocks noChangeShapeType="1"/>
            </p:cNvSpPr>
            <p:nvPr/>
          </p:nvSpPr>
          <p:spPr bwMode="auto">
            <a:xfrm flipV="1">
              <a:off x="6733580" y="461384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244"/>
            <p:cNvSpPr>
              <a:spLocks noChangeShapeType="1"/>
            </p:cNvSpPr>
            <p:nvPr/>
          </p:nvSpPr>
          <p:spPr bwMode="auto">
            <a:xfrm flipH="1" flipV="1">
              <a:off x="7740055" y="461384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245"/>
            <p:cNvSpPr>
              <a:spLocks noChangeShapeType="1"/>
            </p:cNvSpPr>
            <p:nvPr/>
          </p:nvSpPr>
          <p:spPr bwMode="auto">
            <a:xfrm flipV="1">
              <a:off x="7740055" y="482974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246"/>
            <p:cNvSpPr>
              <a:spLocks noChangeShapeType="1"/>
            </p:cNvSpPr>
            <p:nvPr/>
          </p:nvSpPr>
          <p:spPr bwMode="auto">
            <a:xfrm flipV="1">
              <a:off x="7884517" y="461384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247"/>
            <p:cNvSpPr>
              <a:spLocks noChangeShapeType="1"/>
            </p:cNvSpPr>
            <p:nvPr/>
          </p:nvSpPr>
          <p:spPr bwMode="auto">
            <a:xfrm flipH="1" flipV="1">
              <a:off x="7452717" y="4304636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248"/>
            <p:cNvSpPr>
              <a:spLocks noChangeShapeType="1"/>
            </p:cNvSpPr>
            <p:nvPr/>
          </p:nvSpPr>
          <p:spPr bwMode="auto">
            <a:xfrm flipV="1">
              <a:off x="7452717" y="4520536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249"/>
            <p:cNvSpPr>
              <a:spLocks noChangeShapeType="1"/>
            </p:cNvSpPr>
            <p:nvPr/>
          </p:nvSpPr>
          <p:spPr bwMode="auto">
            <a:xfrm flipV="1">
              <a:off x="7597180" y="4304636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250"/>
            <p:cNvSpPr>
              <a:spLocks noChangeShapeType="1"/>
            </p:cNvSpPr>
            <p:nvPr/>
          </p:nvSpPr>
          <p:spPr bwMode="auto">
            <a:xfrm flipV="1">
              <a:off x="6301780" y="4520536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251"/>
            <p:cNvSpPr>
              <a:spLocks noChangeShapeType="1"/>
            </p:cNvSpPr>
            <p:nvPr/>
          </p:nvSpPr>
          <p:spPr bwMode="auto">
            <a:xfrm flipV="1">
              <a:off x="6446242" y="4304636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252"/>
            <p:cNvSpPr txBox="1">
              <a:spLocks noChangeArrowheads="1"/>
            </p:cNvSpPr>
            <p:nvPr/>
          </p:nvSpPr>
          <p:spPr bwMode="auto">
            <a:xfrm>
              <a:off x="5725715" y="5158705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303" name="Text Box 253"/>
            <p:cNvSpPr txBox="1">
              <a:spLocks noChangeArrowheads="1"/>
            </p:cNvSpPr>
            <p:nvPr/>
          </p:nvSpPr>
          <p:spPr bwMode="auto">
            <a:xfrm>
              <a:off x="5724128" y="486246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304" name="Text Box 254"/>
            <p:cNvSpPr txBox="1">
              <a:spLocks noChangeArrowheads="1"/>
            </p:cNvSpPr>
            <p:nvPr/>
          </p:nvSpPr>
          <p:spPr bwMode="auto">
            <a:xfrm>
              <a:off x="5724128" y="4559915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1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305" name="Text Box 255"/>
            <p:cNvSpPr txBox="1">
              <a:spLocks noChangeArrowheads="1"/>
            </p:cNvSpPr>
            <p:nvPr/>
          </p:nvSpPr>
          <p:spPr bwMode="auto">
            <a:xfrm>
              <a:off x="5724128" y="4255106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306" name="Line 258"/>
            <p:cNvSpPr>
              <a:spLocks noChangeShapeType="1"/>
            </p:cNvSpPr>
            <p:nvPr/>
          </p:nvSpPr>
          <p:spPr bwMode="auto">
            <a:xfrm flipV="1">
              <a:off x="8605242" y="4221086"/>
              <a:ext cx="0" cy="2016225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59"/>
            <p:cNvSpPr>
              <a:spLocks noChangeShapeType="1"/>
            </p:cNvSpPr>
            <p:nvPr/>
          </p:nvSpPr>
          <p:spPr bwMode="auto">
            <a:xfrm>
              <a:off x="6589117" y="5519068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60"/>
            <p:cNvSpPr>
              <a:spLocks noChangeShapeType="1"/>
            </p:cNvSpPr>
            <p:nvPr/>
          </p:nvSpPr>
          <p:spPr bwMode="auto">
            <a:xfrm>
              <a:off x="7163792" y="5519068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62"/>
            <p:cNvSpPr>
              <a:spLocks noChangeShapeType="1"/>
            </p:cNvSpPr>
            <p:nvPr/>
          </p:nvSpPr>
          <p:spPr bwMode="auto">
            <a:xfrm>
              <a:off x="7740055" y="5519068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263"/>
            <p:cNvSpPr>
              <a:spLocks noChangeShapeType="1"/>
            </p:cNvSpPr>
            <p:nvPr/>
          </p:nvSpPr>
          <p:spPr bwMode="auto">
            <a:xfrm>
              <a:off x="8316317" y="5519068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264"/>
            <p:cNvSpPr>
              <a:spLocks noChangeShapeType="1"/>
            </p:cNvSpPr>
            <p:nvPr/>
          </p:nvSpPr>
          <p:spPr bwMode="auto">
            <a:xfrm>
              <a:off x="7452717" y="5519068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271"/>
            <p:cNvSpPr>
              <a:spLocks noChangeShapeType="1"/>
            </p:cNvSpPr>
            <p:nvPr/>
          </p:nvSpPr>
          <p:spPr bwMode="auto">
            <a:xfrm>
              <a:off x="8605242" y="5517480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272"/>
            <p:cNvSpPr>
              <a:spLocks noChangeShapeType="1"/>
            </p:cNvSpPr>
            <p:nvPr/>
          </p:nvSpPr>
          <p:spPr bwMode="auto">
            <a:xfrm flipH="1" flipV="1">
              <a:off x="8605242" y="4304636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273"/>
            <p:cNvSpPr>
              <a:spLocks noChangeShapeType="1"/>
            </p:cNvSpPr>
            <p:nvPr/>
          </p:nvSpPr>
          <p:spPr bwMode="auto">
            <a:xfrm flipV="1">
              <a:off x="8603655" y="4520536"/>
              <a:ext cx="730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241"/>
            <p:cNvSpPr>
              <a:spLocks noChangeShapeType="1"/>
            </p:cNvSpPr>
            <p:nvPr/>
          </p:nvSpPr>
          <p:spPr bwMode="auto">
            <a:xfrm flipH="1" flipV="1">
              <a:off x="6300192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242"/>
            <p:cNvSpPr>
              <a:spLocks noChangeShapeType="1"/>
            </p:cNvSpPr>
            <p:nvPr/>
          </p:nvSpPr>
          <p:spPr bwMode="auto">
            <a:xfrm flipV="1">
              <a:off x="6300192" y="4005064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43"/>
            <p:cNvSpPr>
              <a:spLocks noChangeShapeType="1"/>
            </p:cNvSpPr>
            <p:nvPr/>
          </p:nvSpPr>
          <p:spPr bwMode="auto">
            <a:xfrm flipV="1">
              <a:off x="6444208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242"/>
            <p:cNvSpPr>
              <a:spLocks noChangeShapeType="1"/>
            </p:cNvSpPr>
            <p:nvPr/>
          </p:nvSpPr>
          <p:spPr bwMode="auto">
            <a:xfrm flipV="1">
              <a:off x="6452592" y="4221088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241"/>
            <p:cNvSpPr>
              <a:spLocks noChangeShapeType="1"/>
            </p:cNvSpPr>
            <p:nvPr/>
          </p:nvSpPr>
          <p:spPr bwMode="auto">
            <a:xfrm flipH="1" flipV="1">
              <a:off x="6588224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242"/>
            <p:cNvSpPr>
              <a:spLocks noChangeShapeType="1"/>
            </p:cNvSpPr>
            <p:nvPr/>
          </p:nvSpPr>
          <p:spPr bwMode="auto">
            <a:xfrm flipV="1">
              <a:off x="6588224" y="4005064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243"/>
            <p:cNvSpPr>
              <a:spLocks noChangeShapeType="1"/>
            </p:cNvSpPr>
            <p:nvPr/>
          </p:nvSpPr>
          <p:spPr bwMode="auto">
            <a:xfrm flipV="1">
              <a:off x="6732240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242"/>
            <p:cNvSpPr>
              <a:spLocks noChangeShapeType="1"/>
            </p:cNvSpPr>
            <p:nvPr/>
          </p:nvSpPr>
          <p:spPr bwMode="auto">
            <a:xfrm flipV="1">
              <a:off x="6740624" y="4221088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241"/>
            <p:cNvSpPr>
              <a:spLocks noChangeShapeType="1"/>
            </p:cNvSpPr>
            <p:nvPr/>
          </p:nvSpPr>
          <p:spPr bwMode="auto">
            <a:xfrm flipH="1" flipV="1">
              <a:off x="6867426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242"/>
            <p:cNvSpPr>
              <a:spLocks noChangeShapeType="1"/>
            </p:cNvSpPr>
            <p:nvPr/>
          </p:nvSpPr>
          <p:spPr bwMode="auto">
            <a:xfrm flipV="1">
              <a:off x="6867426" y="4005064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243"/>
            <p:cNvSpPr>
              <a:spLocks noChangeShapeType="1"/>
            </p:cNvSpPr>
            <p:nvPr/>
          </p:nvSpPr>
          <p:spPr bwMode="auto">
            <a:xfrm flipV="1">
              <a:off x="7011442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242"/>
            <p:cNvSpPr>
              <a:spLocks noChangeShapeType="1"/>
            </p:cNvSpPr>
            <p:nvPr/>
          </p:nvSpPr>
          <p:spPr bwMode="auto">
            <a:xfrm flipV="1">
              <a:off x="7019826" y="4221088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241"/>
            <p:cNvSpPr>
              <a:spLocks noChangeShapeType="1"/>
            </p:cNvSpPr>
            <p:nvPr/>
          </p:nvSpPr>
          <p:spPr bwMode="auto">
            <a:xfrm flipH="1" flipV="1">
              <a:off x="7155458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242"/>
            <p:cNvSpPr>
              <a:spLocks noChangeShapeType="1"/>
            </p:cNvSpPr>
            <p:nvPr/>
          </p:nvSpPr>
          <p:spPr bwMode="auto">
            <a:xfrm flipV="1">
              <a:off x="7155458" y="4005064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243"/>
            <p:cNvSpPr>
              <a:spLocks noChangeShapeType="1"/>
            </p:cNvSpPr>
            <p:nvPr/>
          </p:nvSpPr>
          <p:spPr bwMode="auto">
            <a:xfrm flipV="1">
              <a:off x="7299474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242"/>
            <p:cNvSpPr>
              <a:spLocks noChangeShapeType="1"/>
            </p:cNvSpPr>
            <p:nvPr/>
          </p:nvSpPr>
          <p:spPr bwMode="auto">
            <a:xfrm flipV="1">
              <a:off x="7307858" y="4221088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241"/>
            <p:cNvSpPr>
              <a:spLocks noChangeShapeType="1"/>
            </p:cNvSpPr>
            <p:nvPr/>
          </p:nvSpPr>
          <p:spPr bwMode="auto">
            <a:xfrm flipH="1" flipV="1">
              <a:off x="7452320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242"/>
            <p:cNvSpPr>
              <a:spLocks noChangeShapeType="1"/>
            </p:cNvSpPr>
            <p:nvPr/>
          </p:nvSpPr>
          <p:spPr bwMode="auto">
            <a:xfrm flipV="1">
              <a:off x="7452320" y="4005064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243"/>
            <p:cNvSpPr>
              <a:spLocks noChangeShapeType="1"/>
            </p:cNvSpPr>
            <p:nvPr/>
          </p:nvSpPr>
          <p:spPr bwMode="auto">
            <a:xfrm flipV="1">
              <a:off x="7596336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Line 242"/>
            <p:cNvSpPr>
              <a:spLocks noChangeShapeType="1"/>
            </p:cNvSpPr>
            <p:nvPr/>
          </p:nvSpPr>
          <p:spPr bwMode="auto">
            <a:xfrm flipV="1">
              <a:off x="7604720" y="4221088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Line 241"/>
            <p:cNvSpPr>
              <a:spLocks noChangeShapeType="1"/>
            </p:cNvSpPr>
            <p:nvPr/>
          </p:nvSpPr>
          <p:spPr bwMode="auto">
            <a:xfrm flipH="1" flipV="1">
              <a:off x="7740352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242"/>
            <p:cNvSpPr>
              <a:spLocks noChangeShapeType="1"/>
            </p:cNvSpPr>
            <p:nvPr/>
          </p:nvSpPr>
          <p:spPr bwMode="auto">
            <a:xfrm flipV="1">
              <a:off x="7740352" y="4005064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243"/>
            <p:cNvSpPr>
              <a:spLocks noChangeShapeType="1"/>
            </p:cNvSpPr>
            <p:nvPr/>
          </p:nvSpPr>
          <p:spPr bwMode="auto">
            <a:xfrm flipV="1">
              <a:off x="7884368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242"/>
            <p:cNvSpPr>
              <a:spLocks noChangeShapeType="1"/>
            </p:cNvSpPr>
            <p:nvPr/>
          </p:nvSpPr>
          <p:spPr bwMode="auto">
            <a:xfrm flipV="1">
              <a:off x="7892752" y="4221088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241"/>
            <p:cNvSpPr>
              <a:spLocks noChangeShapeType="1"/>
            </p:cNvSpPr>
            <p:nvPr/>
          </p:nvSpPr>
          <p:spPr bwMode="auto">
            <a:xfrm flipH="1" flipV="1">
              <a:off x="8019554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242"/>
            <p:cNvSpPr>
              <a:spLocks noChangeShapeType="1"/>
            </p:cNvSpPr>
            <p:nvPr/>
          </p:nvSpPr>
          <p:spPr bwMode="auto">
            <a:xfrm flipV="1">
              <a:off x="8019554" y="4005064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243"/>
            <p:cNvSpPr>
              <a:spLocks noChangeShapeType="1"/>
            </p:cNvSpPr>
            <p:nvPr/>
          </p:nvSpPr>
          <p:spPr bwMode="auto">
            <a:xfrm flipV="1">
              <a:off x="8163570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242"/>
            <p:cNvSpPr>
              <a:spLocks noChangeShapeType="1"/>
            </p:cNvSpPr>
            <p:nvPr/>
          </p:nvSpPr>
          <p:spPr bwMode="auto">
            <a:xfrm flipV="1">
              <a:off x="8171954" y="4221088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241"/>
            <p:cNvSpPr>
              <a:spLocks noChangeShapeType="1"/>
            </p:cNvSpPr>
            <p:nvPr/>
          </p:nvSpPr>
          <p:spPr bwMode="auto">
            <a:xfrm flipH="1" flipV="1">
              <a:off x="8307586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242"/>
            <p:cNvSpPr>
              <a:spLocks noChangeShapeType="1"/>
            </p:cNvSpPr>
            <p:nvPr/>
          </p:nvSpPr>
          <p:spPr bwMode="auto">
            <a:xfrm flipV="1">
              <a:off x="8307586" y="4005064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243"/>
            <p:cNvSpPr>
              <a:spLocks noChangeShapeType="1"/>
            </p:cNvSpPr>
            <p:nvPr/>
          </p:nvSpPr>
          <p:spPr bwMode="auto">
            <a:xfrm flipV="1">
              <a:off x="8451602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242"/>
            <p:cNvSpPr>
              <a:spLocks noChangeShapeType="1"/>
            </p:cNvSpPr>
            <p:nvPr/>
          </p:nvSpPr>
          <p:spPr bwMode="auto">
            <a:xfrm flipV="1">
              <a:off x="8459986" y="4221088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241"/>
            <p:cNvSpPr>
              <a:spLocks noChangeShapeType="1"/>
            </p:cNvSpPr>
            <p:nvPr/>
          </p:nvSpPr>
          <p:spPr bwMode="auto">
            <a:xfrm flipH="1" flipV="1">
              <a:off x="8604002" y="4005188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242"/>
            <p:cNvSpPr>
              <a:spLocks noChangeShapeType="1"/>
            </p:cNvSpPr>
            <p:nvPr/>
          </p:nvSpPr>
          <p:spPr bwMode="auto">
            <a:xfrm>
              <a:off x="8604002" y="4005064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242"/>
            <p:cNvSpPr>
              <a:spLocks noChangeShapeType="1"/>
            </p:cNvSpPr>
            <p:nvPr/>
          </p:nvSpPr>
          <p:spPr bwMode="auto">
            <a:xfrm>
              <a:off x="6227515" y="4221088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261"/>
            <p:cNvSpPr>
              <a:spLocks noChangeShapeType="1"/>
            </p:cNvSpPr>
            <p:nvPr/>
          </p:nvSpPr>
          <p:spPr bwMode="auto">
            <a:xfrm>
              <a:off x="6300192" y="5517232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259"/>
            <p:cNvSpPr>
              <a:spLocks noChangeShapeType="1"/>
            </p:cNvSpPr>
            <p:nvPr/>
          </p:nvSpPr>
          <p:spPr bwMode="auto">
            <a:xfrm>
              <a:off x="6876256" y="5517232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262"/>
            <p:cNvSpPr>
              <a:spLocks noChangeShapeType="1"/>
            </p:cNvSpPr>
            <p:nvPr/>
          </p:nvSpPr>
          <p:spPr bwMode="auto">
            <a:xfrm>
              <a:off x="8028384" y="5517232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251"/>
            <p:cNvSpPr>
              <a:spLocks noChangeShapeType="1"/>
            </p:cNvSpPr>
            <p:nvPr/>
          </p:nvSpPr>
          <p:spPr bwMode="auto">
            <a:xfrm flipV="1">
              <a:off x="6300192" y="4293096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242"/>
            <p:cNvSpPr>
              <a:spLocks noChangeShapeType="1"/>
            </p:cNvSpPr>
            <p:nvPr/>
          </p:nvSpPr>
          <p:spPr bwMode="auto">
            <a:xfrm>
              <a:off x="6228184" y="4293096"/>
              <a:ext cx="72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Text Box 255"/>
            <p:cNvSpPr txBox="1">
              <a:spLocks noChangeArrowheads="1"/>
            </p:cNvSpPr>
            <p:nvPr/>
          </p:nvSpPr>
          <p:spPr bwMode="auto">
            <a:xfrm>
              <a:off x="5724128" y="4005189"/>
              <a:ext cx="538842" cy="24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CLK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79567" y="1484784"/>
            <a:ext cx="1287859" cy="1770035"/>
            <a:chOff x="5579567" y="1456810"/>
            <a:chExt cx="1287859" cy="1770035"/>
          </a:xfrm>
        </p:grpSpPr>
        <p:cxnSp>
          <p:nvCxnSpPr>
            <p:cNvPr id="371" name="直接箭头连接符 370"/>
            <p:cNvCxnSpPr/>
            <p:nvPr/>
          </p:nvCxnSpPr>
          <p:spPr bwMode="auto">
            <a:xfrm>
              <a:off x="6301780" y="1456810"/>
              <a:ext cx="358452" cy="122413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2" name="直接箭头连接符 371"/>
            <p:cNvCxnSpPr/>
            <p:nvPr/>
          </p:nvCxnSpPr>
          <p:spPr bwMode="auto">
            <a:xfrm flipH="1">
              <a:off x="5579567" y="1456810"/>
              <a:ext cx="1287859" cy="177003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7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3" name="Text Box 84"/>
          <p:cNvSpPr txBox="1">
            <a:spLocks noChangeArrowheads="1"/>
          </p:cNvSpPr>
          <p:nvPr/>
        </p:nvSpPr>
        <p:spPr bwMode="auto">
          <a:xfrm>
            <a:off x="5163837" y="1196752"/>
            <a:ext cx="279253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u="none" dirty="0" smtClean="0">
                <a:latin typeface="宋体" pitchFamily="2" charset="-122"/>
              </a:rPr>
              <a:t>└</a:t>
            </a:r>
            <a:r>
              <a:rPr lang="zh-CN" altLang="en-US" sz="1800" b="1" u="none" dirty="0" smtClean="0">
                <a:latin typeface="宋体" pitchFamily="2" charset="-122"/>
              </a:rPr>
              <a:t>→即从</a:t>
            </a:r>
            <a:r>
              <a:rPr lang="en-US" altLang="zh-CN" sz="1800" b="1" u="none" dirty="0" err="1" smtClean="0">
                <a:latin typeface="宋体" pitchFamily="2" charset="-122"/>
              </a:rPr>
              <a:t>Mx</a:t>
            </a:r>
            <a:r>
              <a:rPr lang="zh-CN" altLang="en-US" sz="1800" b="1" u="none" dirty="0" smtClean="0">
                <a:latin typeface="宋体" pitchFamily="2" charset="-122"/>
              </a:rPr>
              <a:t>起的</a:t>
            </a:r>
            <a:r>
              <a:rPr lang="en-US" altLang="zh-CN" sz="1800" b="1" u="none" dirty="0" smtClean="0">
                <a:latin typeface="宋体" pitchFamily="2" charset="-122"/>
              </a:rPr>
              <a:t>y</a:t>
            </a:r>
            <a:r>
              <a:rPr lang="zh-CN" altLang="en-US" sz="1800" b="1" u="none" dirty="0" smtClean="0">
                <a:latin typeface="宋体" pitchFamily="2" charset="-122"/>
              </a:rPr>
              <a:t>个存储体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97" name="AutoShape 62">
            <a:hlinkClick r:id="rId3" action="ppaction://hlinkpres?slideindex=20&amp;slidetitle=PowerPoint 演示文稿"/>
          </p:cNvPr>
          <p:cNvSpPr>
            <a:spLocks noChangeArrowheads="1"/>
          </p:cNvSpPr>
          <p:nvPr/>
        </p:nvSpPr>
        <p:spPr bwMode="auto">
          <a:xfrm rot="5237899">
            <a:off x="7302039" y="6467071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6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/>
      <p:bldP spid="207" grpId="0"/>
      <p:bldP spid="2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115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7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426"/>
          <p:cNvSpPr txBox="1">
            <a:spLocks noChangeArrowheads="1"/>
          </p:cNvSpPr>
          <p:nvPr/>
        </p:nvSpPr>
        <p:spPr bwMode="auto">
          <a:xfrm>
            <a:off x="179388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并行访问方式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dirty="0" smtClean="0">
                <a:latin typeface="宋体" pitchFamily="2" charset="-122"/>
              </a:rPr>
              <a:t>同时访问</a:t>
            </a:r>
            <a:r>
              <a:rPr lang="zh-CN" altLang="en-US" b="1" u="none" dirty="0">
                <a:latin typeface="宋体" pitchFamily="2" charset="-122"/>
              </a:rPr>
              <a:t>各个</a:t>
            </a:r>
            <a:r>
              <a:rPr lang="zh-CN" altLang="en-US" b="1" u="none" dirty="0" smtClean="0">
                <a:latin typeface="宋体" pitchFamily="2" charset="-122"/>
              </a:rPr>
              <a:t>存储体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≤</a:t>
            </a:r>
            <a:r>
              <a:rPr lang="en-US" altLang="zh-CN" sz="2000" b="1" u="none" dirty="0">
                <a:latin typeface="宋体" pitchFamily="2" charset="-122"/>
              </a:rPr>
              <a:t>m</a:t>
            </a:r>
            <a:r>
              <a:rPr lang="zh-CN" altLang="en-US" sz="2000" b="1" u="none" dirty="0" smtClean="0">
                <a:latin typeface="宋体" pitchFamily="2" charset="-122"/>
              </a:rPr>
              <a:t>个体、</a:t>
            </a:r>
            <a:r>
              <a:rPr lang="zh-CN" altLang="en-US" sz="2000" b="1" dirty="0" smtClean="0">
                <a:latin typeface="宋体" pitchFamily="2" charset="-122"/>
              </a:rPr>
              <a:t>同</a:t>
            </a:r>
            <a:r>
              <a:rPr lang="zh-CN" altLang="en-US" sz="2000" b="1" dirty="0">
                <a:latin typeface="宋体" pitchFamily="2" charset="-122"/>
              </a:rPr>
              <a:t>一个</a:t>
            </a:r>
            <a:r>
              <a:rPr lang="zh-CN" altLang="en-US" sz="2000" b="1" u="none" dirty="0">
                <a:latin typeface="宋体" pitchFamily="2" charset="-122"/>
              </a:rPr>
              <a:t>单元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zh-CN" altLang="en-US" sz="2000" b="1" u="none" dirty="0" smtClean="0">
                <a:latin typeface="宋体" pitchFamily="2" charset="-122"/>
              </a:rPr>
              <a:t>体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zh-CN" altLang="en-US" b="1" u="none" dirty="0" smtClean="0">
                <a:latin typeface="宋体" pitchFamily="2" charset="-122"/>
              </a:rPr>
              <a:t>即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err="1" smtClean="0">
                <a:solidFill>
                  <a:srgbClr val="FF3399"/>
                </a:solidFill>
                <a:latin typeface="宋体" pitchFamily="2" charset="-122"/>
                <a:sym typeface="Symbol"/>
              </a:rPr>
              <a:t>m</a:t>
            </a:r>
            <a:r>
              <a:rPr lang="en-US" altLang="zh-CN" b="1" u="none" dirty="0" err="1" smtClean="0">
                <a:latin typeface="+mn-lt"/>
                <a:sym typeface="Symbol"/>
              </a:rPr>
              <a:t>·</a:t>
            </a:r>
            <a:r>
              <a:rPr lang="en-US" altLang="zh-CN" b="1" u="none" dirty="0" err="1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  </a:t>
            </a:r>
            <a:endParaRPr lang="en-US" altLang="zh-CN" b="1" u="none" baseline="-16000" dirty="0">
              <a:latin typeface="宋体" pitchFamily="2" charset="-122"/>
            </a:endParaRPr>
          </a:p>
        </p:txBody>
      </p:sp>
      <p:sp>
        <p:nvSpPr>
          <p:cNvPr id="120" name="Text Box 426"/>
          <p:cNvSpPr txBox="1">
            <a:spLocks noChangeArrowheads="1"/>
          </p:cNvSpPr>
          <p:nvPr/>
        </p:nvSpPr>
        <p:spPr bwMode="auto">
          <a:xfrm>
            <a:off x="179512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*存储器结构：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zh-CN" altLang="en-US" b="1" dirty="0" smtClean="0">
                <a:latin typeface="宋体" pitchFamily="2" charset="-122"/>
              </a:rPr>
              <a:t>数据掩码</a:t>
            </a:r>
            <a:r>
              <a:rPr lang="zh-CN" altLang="en-US" b="1" u="none" dirty="0" smtClean="0">
                <a:latin typeface="宋体" pitchFamily="2" charset="-122"/>
              </a:rPr>
              <a:t>引脚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选择</a:t>
            </a:r>
            <a:r>
              <a:rPr lang="zh-CN" altLang="en-US" sz="2000" b="1" dirty="0" smtClean="0">
                <a:latin typeface="宋体" pitchFamily="2" charset="-122"/>
              </a:rPr>
              <a:t>同时写入</a:t>
            </a:r>
            <a:r>
              <a:rPr lang="zh-CN" altLang="en-US" sz="2000" b="1" u="none" dirty="0" smtClean="0">
                <a:latin typeface="宋体" pitchFamily="2" charset="-122"/>
              </a:rPr>
              <a:t>的体号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21" name="组合 120"/>
          <p:cNvGrpSpPr/>
          <p:nvPr/>
        </p:nvGrpSpPr>
        <p:grpSpPr>
          <a:xfrm>
            <a:off x="899592" y="2204864"/>
            <a:ext cx="5808834" cy="2232248"/>
            <a:chOff x="40433" y="1340768"/>
            <a:chExt cx="5808834" cy="2232248"/>
          </a:xfrm>
        </p:grpSpPr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827584" y="1672010"/>
              <a:ext cx="4555905" cy="190100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42"/>
            <p:cNvSpPr>
              <a:spLocks noChangeShapeType="1"/>
            </p:cNvSpPr>
            <p:nvPr/>
          </p:nvSpPr>
          <p:spPr bwMode="auto">
            <a:xfrm>
              <a:off x="1326703" y="1572222"/>
              <a:ext cx="5706" cy="8014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146"/>
            <p:cNvSpPr txBox="1">
              <a:spLocks noChangeArrowheads="1"/>
            </p:cNvSpPr>
            <p:nvPr/>
          </p:nvSpPr>
          <p:spPr bwMode="auto">
            <a:xfrm>
              <a:off x="1116509" y="208005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25" name="Line 147"/>
            <p:cNvSpPr>
              <a:spLocks noChangeShapeType="1"/>
            </p:cNvSpPr>
            <p:nvPr/>
          </p:nvSpPr>
          <p:spPr bwMode="auto">
            <a:xfrm flipH="1">
              <a:off x="1260971" y="216676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49"/>
            <p:cNvSpPr>
              <a:spLocks noChangeShapeType="1"/>
            </p:cNvSpPr>
            <p:nvPr/>
          </p:nvSpPr>
          <p:spPr bwMode="auto">
            <a:xfrm flipH="1">
              <a:off x="5292080" y="2348878"/>
              <a:ext cx="0" cy="115212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51"/>
            <p:cNvSpPr>
              <a:spLocks noChangeShapeType="1"/>
            </p:cNvSpPr>
            <p:nvPr/>
          </p:nvSpPr>
          <p:spPr bwMode="auto">
            <a:xfrm flipV="1">
              <a:off x="899592" y="3375453"/>
              <a:ext cx="3687002" cy="315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52"/>
            <p:cNvSpPr>
              <a:spLocks noChangeShapeType="1"/>
            </p:cNvSpPr>
            <p:nvPr/>
          </p:nvSpPr>
          <p:spPr bwMode="auto">
            <a:xfrm>
              <a:off x="904529" y="2083864"/>
              <a:ext cx="0" cy="13085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59"/>
            <p:cNvSpPr>
              <a:spLocks noChangeShapeType="1"/>
            </p:cNvSpPr>
            <p:nvPr/>
          </p:nvSpPr>
          <p:spPr bwMode="auto">
            <a:xfrm flipH="1">
              <a:off x="1799693" y="2215182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5483399" y="2234197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1" name="Line 163"/>
            <p:cNvSpPr>
              <a:spLocks noChangeShapeType="1"/>
            </p:cNvSpPr>
            <p:nvPr/>
          </p:nvSpPr>
          <p:spPr bwMode="auto">
            <a:xfrm>
              <a:off x="5536654" y="2234197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1043608" y="2348880"/>
              <a:ext cx="935315" cy="864096"/>
              <a:chOff x="1331565" y="4005064"/>
              <a:chExt cx="935315" cy="864096"/>
            </a:xfrm>
          </p:grpSpPr>
          <p:sp>
            <p:nvSpPr>
              <p:cNvPr id="206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207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05065"/>
                <a:ext cx="933727" cy="3066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208" name="Line 157"/>
              <p:cNvSpPr>
                <a:spLocks noChangeShapeType="1"/>
              </p:cNvSpPr>
              <p:nvPr/>
            </p:nvSpPr>
            <p:spPr bwMode="auto">
              <a:xfrm>
                <a:off x="1998514" y="403896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210" name="Line 157"/>
              <p:cNvSpPr>
                <a:spLocks noChangeShapeType="1"/>
              </p:cNvSpPr>
              <p:nvPr/>
            </p:nvSpPr>
            <p:spPr bwMode="auto">
              <a:xfrm>
                <a:off x="1981617" y="4615032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2123728" y="2348880"/>
              <a:ext cx="935315" cy="864096"/>
              <a:chOff x="1331565" y="4005064"/>
              <a:chExt cx="935315" cy="864096"/>
            </a:xfrm>
          </p:grpSpPr>
          <p:sp>
            <p:nvSpPr>
              <p:cNvPr id="20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2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20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8"/>
                <a:ext cx="933727" cy="2910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203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20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3203848" y="2348880"/>
              <a:ext cx="935315" cy="864096"/>
              <a:chOff x="1331565" y="4005064"/>
              <a:chExt cx="935315" cy="864096"/>
            </a:xfrm>
          </p:grpSpPr>
          <p:sp>
            <p:nvSpPr>
              <p:cNvPr id="196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1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97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98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200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4283968" y="2348880"/>
              <a:ext cx="935315" cy="864096"/>
              <a:chOff x="1331565" y="4005064"/>
              <a:chExt cx="935315" cy="864096"/>
            </a:xfrm>
          </p:grpSpPr>
          <p:sp>
            <p:nvSpPr>
              <p:cNvPr id="19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9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93" name="Line 157"/>
              <p:cNvSpPr>
                <a:spLocks noChangeShapeType="1"/>
              </p:cNvSpPr>
              <p:nvPr/>
            </p:nvSpPr>
            <p:spPr bwMode="auto">
              <a:xfrm>
                <a:off x="1998514" y="404690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9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6" name="Line 142"/>
            <p:cNvSpPr>
              <a:spLocks noChangeShapeType="1"/>
            </p:cNvSpPr>
            <p:nvPr/>
          </p:nvSpPr>
          <p:spPr bwMode="auto">
            <a:xfrm flipH="1">
              <a:off x="2409954" y="1556792"/>
              <a:ext cx="1806" cy="79298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6"/>
            <p:cNvSpPr txBox="1">
              <a:spLocks noChangeArrowheads="1"/>
            </p:cNvSpPr>
            <p:nvPr/>
          </p:nvSpPr>
          <p:spPr bwMode="auto">
            <a:xfrm>
              <a:off x="2194054" y="206084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 flipH="1">
              <a:off x="2338516" y="214755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42"/>
            <p:cNvSpPr>
              <a:spLocks noChangeShapeType="1"/>
            </p:cNvSpPr>
            <p:nvPr/>
          </p:nvSpPr>
          <p:spPr bwMode="auto">
            <a:xfrm>
              <a:off x="3506672" y="1556792"/>
              <a:ext cx="0" cy="79589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146"/>
            <p:cNvSpPr txBox="1">
              <a:spLocks noChangeArrowheads="1"/>
            </p:cNvSpPr>
            <p:nvPr/>
          </p:nvSpPr>
          <p:spPr bwMode="auto">
            <a:xfrm>
              <a:off x="3292360" y="208386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41" name="Line 147"/>
            <p:cNvSpPr>
              <a:spLocks noChangeShapeType="1"/>
            </p:cNvSpPr>
            <p:nvPr/>
          </p:nvSpPr>
          <p:spPr bwMode="auto">
            <a:xfrm flipH="1">
              <a:off x="3436822" y="217057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2"/>
            <p:cNvSpPr>
              <a:spLocks noChangeShapeType="1"/>
            </p:cNvSpPr>
            <p:nvPr/>
          </p:nvSpPr>
          <p:spPr bwMode="auto">
            <a:xfrm flipH="1">
              <a:off x="4586593" y="1556792"/>
              <a:ext cx="793" cy="79679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Text Box 146"/>
            <p:cNvSpPr txBox="1">
              <a:spLocks noChangeArrowheads="1"/>
            </p:cNvSpPr>
            <p:nvPr/>
          </p:nvSpPr>
          <p:spPr bwMode="auto">
            <a:xfrm>
              <a:off x="4370694" y="206465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44" name="Line 147"/>
            <p:cNvSpPr>
              <a:spLocks noChangeShapeType="1"/>
            </p:cNvSpPr>
            <p:nvPr/>
          </p:nvSpPr>
          <p:spPr bwMode="auto">
            <a:xfrm flipH="1">
              <a:off x="4515156" y="21513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59"/>
            <p:cNvSpPr>
              <a:spLocks noChangeShapeType="1"/>
            </p:cNvSpPr>
            <p:nvPr/>
          </p:nvSpPr>
          <p:spPr bwMode="auto">
            <a:xfrm flipV="1">
              <a:off x="1818507" y="3501008"/>
              <a:ext cx="347357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59"/>
            <p:cNvSpPr>
              <a:spLocks noChangeShapeType="1"/>
            </p:cNvSpPr>
            <p:nvPr/>
          </p:nvSpPr>
          <p:spPr bwMode="auto">
            <a:xfrm flipH="1">
              <a:off x="1824560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45"/>
            <p:cNvSpPr>
              <a:spLocks noChangeShapeType="1"/>
            </p:cNvSpPr>
            <p:nvPr/>
          </p:nvSpPr>
          <p:spPr bwMode="auto">
            <a:xfrm flipV="1">
              <a:off x="4572000" y="3212976"/>
              <a:ext cx="3175" cy="1793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5"/>
            <p:cNvSpPr>
              <a:spLocks noChangeShapeType="1"/>
            </p:cNvSpPr>
            <p:nvPr/>
          </p:nvSpPr>
          <p:spPr bwMode="auto">
            <a:xfrm flipV="1">
              <a:off x="3495055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5"/>
            <p:cNvSpPr>
              <a:spLocks noChangeShapeType="1"/>
            </p:cNvSpPr>
            <p:nvPr/>
          </p:nvSpPr>
          <p:spPr bwMode="auto">
            <a:xfrm flipV="1">
              <a:off x="2411760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45"/>
            <p:cNvSpPr>
              <a:spLocks noChangeShapeType="1"/>
            </p:cNvSpPr>
            <p:nvPr/>
          </p:nvSpPr>
          <p:spPr bwMode="auto">
            <a:xfrm flipV="1">
              <a:off x="1331640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140"/>
            <p:cNvSpPr txBox="1">
              <a:spLocks noChangeArrowheads="1"/>
            </p:cNvSpPr>
            <p:nvPr/>
          </p:nvSpPr>
          <p:spPr bwMode="auto">
            <a:xfrm>
              <a:off x="40433" y="1985187"/>
              <a:ext cx="64313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52" name="Line 159"/>
            <p:cNvSpPr>
              <a:spLocks noChangeShapeType="1"/>
            </p:cNvSpPr>
            <p:nvPr/>
          </p:nvSpPr>
          <p:spPr bwMode="auto">
            <a:xfrm flipH="1">
              <a:off x="2915816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59"/>
            <p:cNvSpPr>
              <a:spLocks noChangeShapeType="1"/>
            </p:cNvSpPr>
            <p:nvPr/>
          </p:nvSpPr>
          <p:spPr bwMode="auto">
            <a:xfrm flipH="1">
              <a:off x="3995936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59"/>
            <p:cNvSpPr>
              <a:spLocks noChangeShapeType="1"/>
            </p:cNvSpPr>
            <p:nvPr/>
          </p:nvSpPr>
          <p:spPr bwMode="auto">
            <a:xfrm flipH="1">
              <a:off x="5076056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59"/>
            <p:cNvSpPr>
              <a:spLocks noChangeShapeType="1"/>
            </p:cNvSpPr>
            <p:nvPr/>
          </p:nvSpPr>
          <p:spPr bwMode="auto">
            <a:xfrm flipH="1">
              <a:off x="5292079" y="2348880"/>
              <a:ext cx="18282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140"/>
            <p:cNvSpPr txBox="1">
              <a:spLocks noChangeArrowheads="1"/>
            </p:cNvSpPr>
            <p:nvPr/>
          </p:nvSpPr>
          <p:spPr bwMode="auto">
            <a:xfrm>
              <a:off x="971600" y="1340892"/>
              <a:ext cx="72008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31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24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57" name="Text Box 162"/>
            <p:cNvSpPr txBox="1">
              <a:spLocks noChangeArrowheads="1"/>
            </p:cNvSpPr>
            <p:nvPr/>
          </p:nvSpPr>
          <p:spPr bwMode="auto">
            <a:xfrm>
              <a:off x="5508104" y="167201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WE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8" name="Line 163"/>
            <p:cNvSpPr>
              <a:spLocks noChangeShapeType="1"/>
            </p:cNvSpPr>
            <p:nvPr/>
          </p:nvSpPr>
          <p:spPr bwMode="auto">
            <a:xfrm>
              <a:off x="5561359" y="167201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Text Box 381"/>
            <p:cNvSpPr txBox="1">
              <a:spLocks noChangeArrowheads="1"/>
            </p:cNvSpPr>
            <p:nvPr/>
          </p:nvSpPr>
          <p:spPr bwMode="auto">
            <a:xfrm>
              <a:off x="1619673" y="1916956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60" name="Oval 382"/>
            <p:cNvSpPr>
              <a:spLocks noChangeArrowheads="1"/>
            </p:cNvSpPr>
            <p:nvPr/>
          </p:nvSpPr>
          <p:spPr bwMode="auto">
            <a:xfrm>
              <a:off x="1763688" y="2132856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Oval 382"/>
            <p:cNvSpPr>
              <a:spLocks noChangeArrowheads="1"/>
            </p:cNvSpPr>
            <p:nvPr/>
          </p:nvSpPr>
          <p:spPr bwMode="auto">
            <a:xfrm>
              <a:off x="1691680" y="1843807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59"/>
            <p:cNvSpPr>
              <a:spLocks noChangeShapeType="1"/>
            </p:cNvSpPr>
            <p:nvPr/>
          </p:nvSpPr>
          <p:spPr bwMode="auto">
            <a:xfrm flipH="1">
              <a:off x="1907704" y="1572222"/>
              <a:ext cx="0" cy="33866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59"/>
            <p:cNvSpPr>
              <a:spLocks noChangeShapeType="1"/>
            </p:cNvSpPr>
            <p:nvPr/>
          </p:nvSpPr>
          <p:spPr bwMode="auto">
            <a:xfrm flipH="1">
              <a:off x="1727240" y="1766868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 flipV="1">
              <a:off x="1726179" y="1772816"/>
              <a:ext cx="374872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59"/>
            <p:cNvSpPr>
              <a:spLocks noChangeShapeType="1"/>
            </p:cNvSpPr>
            <p:nvPr/>
          </p:nvSpPr>
          <p:spPr bwMode="auto">
            <a:xfrm flipH="1">
              <a:off x="2879812" y="2221130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381"/>
            <p:cNvSpPr txBox="1">
              <a:spLocks noChangeArrowheads="1"/>
            </p:cNvSpPr>
            <p:nvPr/>
          </p:nvSpPr>
          <p:spPr bwMode="auto">
            <a:xfrm>
              <a:off x="2699792" y="1922904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67" name="Oval 382"/>
            <p:cNvSpPr>
              <a:spLocks noChangeArrowheads="1"/>
            </p:cNvSpPr>
            <p:nvPr/>
          </p:nvSpPr>
          <p:spPr bwMode="auto">
            <a:xfrm>
              <a:off x="2843807" y="213880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Oval 382"/>
            <p:cNvSpPr>
              <a:spLocks noChangeArrowheads="1"/>
            </p:cNvSpPr>
            <p:nvPr/>
          </p:nvSpPr>
          <p:spPr bwMode="auto">
            <a:xfrm>
              <a:off x="2771799" y="18497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159"/>
            <p:cNvSpPr>
              <a:spLocks noChangeShapeType="1"/>
            </p:cNvSpPr>
            <p:nvPr/>
          </p:nvSpPr>
          <p:spPr bwMode="auto">
            <a:xfrm flipH="1">
              <a:off x="2987823" y="1572222"/>
              <a:ext cx="0" cy="3446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59"/>
            <p:cNvSpPr>
              <a:spLocks noChangeShapeType="1"/>
            </p:cNvSpPr>
            <p:nvPr/>
          </p:nvSpPr>
          <p:spPr bwMode="auto">
            <a:xfrm flipH="1">
              <a:off x="2807359" y="1772816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59"/>
            <p:cNvSpPr>
              <a:spLocks noChangeShapeType="1"/>
            </p:cNvSpPr>
            <p:nvPr/>
          </p:nvSpPr>
          <p:spPr bwMode="auto">
            <a:xfrm flipH="1">
              <a:off x="3959932" y="2221130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381"/>
            <p:cNvSpPr txBox="1">
              <a:spLocks noChangeArrowheads="1"/>
            </p:cNvSpPr>
            <p:nvPr/>
          </p:nvSpPr>
          <p:spPr bwMode="auto">
            <a:xfrm>
              <a:off x="3779912" y="1922904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73" name="Oval 382"/>
            <p:cNvSpPr>
              <a:spLocks noChangeArrowheads="1"/>
            </p:cNvSpPr>
            <p:nvPr/>
          </p:nvSpPr>
          <p:spPr bwMode="auto">
            <a:xfrm>
              <a:off x="3923927" y="213880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Oval 382"/>
            <p:cNvSpPr>
              <a:spLocks noChangeArrowheads="1"/>
            </p:cNvSpPr>
            <p:nvPr/>
          </p:nvSpPr>
          <p:spPr bwMode="auto">
            <a:xfrm>
              <a:off x="3851919" y="18497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 flipH="1">
              <a:off x="4067943" y="1572222"/>
              <a:ext cx="1682" cy="3446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59"/>
            <p:cNvSpPr>
              <a:spLocks noChangeShapeType="1"/>
            </p:cNvSpPr>
            <p:nvPr/>
          </p:nvSpPr>
          <p:spPr bwMode="auto">
            <a:xfrm flipH="1">
              <a:off x="3887479" y="1772816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59"/>
            <p:cNvSpPr>
              <a:spLocks noChangeShapeType="1"/>
            </p:cNvSpPr>
            <p:nvPr/>
          </p:nvSpPr>
          <p:spPr bwMode="auto">
            <a:xfrm flipH="1">
              <a:off x="5040052" y="2221130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381"/>
            <p:cNvSpPr txBox="1">
              <a:spLocks noChangeArrowheads="1"/>
            </p:cNvSpPr>
            <p:nvPr/>
          </p:nvSpPr>
          <p:spPr bwMode="auto">
            <a:xfrm>
              <a:off x="4860032" y="1922904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79" name="Oval 382"/>
            <p:cNvSpPr>
              <a:spLocks noChangeArrowheads="1"/>
            </p:cNvSpPr>
            <p:nvPr/>
          </p:nvSpPr>
          <p:spPr bwMode="auto">
            <a:xfrm>
              <a:off x="5004047" y="213880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382"/>
            <p:cNvSpPr>
              <a:spLocks noChangeArrowheads="1"/>
            </p:cNvSpPr>
            <p:nvPr/>
          </p:nvSpPr>
          <p:spPr bwMode="auto">
            <a:xfrm>
              <a:off x="4932039" y="18497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Line 159"/>
            <p:cNvSpPr>
              <a:spLocks noChangeShapeType="1"/>
            </p:cNvSpPr>
            <p:nvPr/>
          </p:nvSpPr>
          <p:spPr bwMode="auto">
            <a:xfrm flipH="1">
              <a:off x="5148063" y="1572222"/>
              <a:ext cx="0" cy="3446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59"/>
            <p:cNvSpPr>
              <a:spLocks noChangeShapeType="1"/>
            </p:cNvSpPr>
            <p:nvPr/>
          </p:nvSpPr>
          <p:spPr bwMode="auto">
            <a:xfrm flipH="1">
              <a:off x="4967599" y="1772816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51"/>
            <p:cNvSpPr>
              <a:spLocks noChangeShapeType="1"/>
            </p:cNvSpPr>
            <p:nvPr/>
          </p:nvSpPr>
          <p:spPr bwMode="auto">
            <a:xfrm flipV="1">
              <a:off x="683568" y="2083862"/>
              <a:ext cx="220961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Text Box 140"/>
            <p:cNvSpPr txBox="1">
              <a:spLocks noChangeArrowheads="1"/>
            </p:cNvSpPr>
            <p:nvPr/>
          </p:nvSpPr>
          <p:spPr bwMode="auto">
            <a:xfrm>
              <a:off x="4355134" y="1340768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5" name="Text Box 140"/>
            <p:cNvSpPr txBox="1">
              <a:spLocks noChangeArrowheads="1"/>
            </p:cNvSpPr>
            <p:nvPr/>
          </p:nvSpPr>
          <p:spPr bwMode="auto">
            <a:xfrm>
              <a:off x="3203848" y="1340768"/>
              <a:ext cx="64993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15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8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86" name="Text Box 140"/>
            <p:cNvSpPr txBox="1">
              <a:spLocks noChangeArrowheads="1"/>
            </p:cNvSpPr>
            <p:nvPr/>
          </p:nvSpPr>
          <p:spPr bwMode="auto">
            <a:xfrm>
              <a:off x="2121870" y="1340768"/>
              <a:ext cx="7219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23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16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87" name="Text Box 140"/>
            <p:cNvSpPr txBox="1">
              <a:spLocks noChangeArrowheads="1"/>
            </p:cNvSpPr>
            <p:nvPr/>
          </p:nvSpPr>
          <p:spPr bwMode="auto">
            <a:xfrm>
              <a:off x="1737182" y="1340892"/>
              <a:ext cx="386546" cy="2159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3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88" name="Text Box 140"/>
            <p:cNvSpPr txBox="1">
              <a:spLocks noChangeArrowheads="1"/>
            </p:cNvSpPr>
            <p:nvPr/>
          </p:nvSpPr>
          <p:spPr bwMode="auto">
            <a:xfrm>
              <a:off x="2817302" y="1340768"/>
              <a:ext cx="386546" cy="2159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89" name="Text Box 140"/>
            <p:cNvSpPr txBox="1">
              <a:spLocks noChangeArrowheads="1"/>
            </p:cNvSpPr>
            <p:nvPr/>
          </p:nvSpPr>
          <p:spPr bwMode="auto">
            <a:xfrm>
              <a:off x="3897422" y="1340768"/>
              <a:ext cx="386546" cy="2159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90" name="Text Box 140"/>
            <p:cNvSpPr txBox="1">
              <a:spLocks noChangeArrowheads="1"/>
            </p:cNvSpPr>
            <p:nvPr/>
          </p:nvSpPr>
          <p:spPr bwMode="auto">
            <a:xfrm>
              <a:off x="4977542" y="1340768"/>
              <a:ext cx="386546" cy="2159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211" name="AutoShape 331"/>
          <p:cNvSpPr>
            <a:spLocks/>
          </p:cNvSpPr>
          <p:nvPr/>
        </p:nvSpPr>
        <p:spPr bwMode="auto">
          <a:xfrm>
            <a:off x="7164287" y="2189467"/>
            <a:ext cx="1800449" cy="595470"/>
          </a:xfrm>
          <a:prstGeom prst="borderCallout2">
            <a:avLst>
              <a:gd name="adj1" fmla="val 49638"/>
              <a:gd name="adj2" fmla="val -100"/>
              <a:gd name="adj3" fmla="val 49133"/>
              <a:gd name="adj4" fmla="val -6709"/>
              <a:gd name="adj5" fmla="val -17302"/>
              <a:gd name="adj6" fmla="val -3669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读出不受限制</a:t>
            </a:r>
            <a:endParaRPr lang="en-US" altLang="zh-CN" sz="1800" b="1" u="none" dirty="0" smtClean="0">
              <a:latin typeface="+mn-ea"/>
              <a:ea typeface="+mn-ea"/>
            </a:endParaRPr>
          </a:p>
          <a:p>
            <a:pPr algn="ctr"/>
            <a:r>
              <a:rPr lang="en-US" altLang="zh-CN" sz="1600" b="1" u="none" dirty="0" smtClean="0">
                <a:latin typeface="+mn-ea"/>
                <a:ea typeface="+mn-ea"/>
              </a:rPr>
              <a:t>(CPU</a:t>
            </a:r>
            <a:r>
              <a:rPr lang="zh-CN" altLang="en-US" sz="1600" b="1" u="none" dirty="0" smtClean="0">
                <a:latin typeface="+mn-ea"/>
                <a:ea typeface="+mn-ea"/>
              </a:rPr>
              <a:t>内部进行处理</a:t>
            </a:r>
            <a:r>
              <a:rPr lang="en-US" altLang="zh-CN" sz="1600" b="1" u="none" dirty="0" smtClean="0">
                <a:latin typeface="+mn-ea"/>
                <a:ea typeface="+mn-ea"/>
              </a:rPr>
              <a:t>)</a:t>
            </a:r>
            <a:endParaRPr lang="zh-CN" altLang="en-US" sz="1600" b="1" u="none" dirty="0">
              <a:latin typeface="+mn-ea"/>
              <a:ea typeface="+mn-ea"/>
            </a:endParaRPr>
          </a:p>
        </p:txBody>
      </p:sp>
      <p:sp>
        <p:nvSpPr>
          <p:cNvPr id="212" name="Text Box 76"/>
          <p:cNvSpPr txBox="1">
            <a:spLocks noChangeArrowheads="1"/>
          </p:cNvSpPr>
          <p:nvPr/>
        </p:nvSpPr>
        <p:spPr bwMode="auto">
          <a:xfrm>
            <a:off x="179512" y="4437112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为何没有</a:t>
            </a:r>
            <a:r>
              <a:rPr lang="en-US" altLang="zh-CN" sz="2200" b="1" u="none" dirty="0" smtClean="0">
                <a:latin typeface="宋体" pitchFamily="2" charset="-122"/>
              </a:rPr>
              <a:t>A</a:t>
            </a:r>
            <a:r>
              <a:rPr lang="en-US" altLang="zh-CN" sz="2200" b="1" u="none" baseline="-16000" dirty="0" smtClean="0">
                <a:latin typeface="宋体" pitchFamily="2" charset="-122"/>
              </a:rPr>
              <a:t>1</a:t>
            </a:r>
            <a:r>
              <a:rPr lang="en-US" altLang="zh-CN" sz="2200" b="1" u="none" dirty="0" smtClean="0"/>
              <a:t>~</a:t>
            </a:r>
            <a:r>
              <a:rPr lang="en-US" altLang="zh-CN" sz="2200" b="1" u="none" dirty="0" smtClean="0">
                <a:latin typeface="宋体" pitchFamily="2" charset="-122"/>
              </a:rPr>
              <a:t>A</a:t>
            </a:r>
            <a:r>
              <a:rPr lang="en-US" altLang="zh-CN" sz="2200" b="1" u="none" baseline="-16000" dirty="0" smtClean="0">
                <a:latin typeface="宋体" pitchFamily="2" charset="-122"/>
              </a:rPr>
              <a:t>0</a:t>
            </a:r>
            <a:r>
              <a:rPr lang="zh-CN" altLang="en-US" sz="2200" b="1" u="none" dirty="0" smtClean="0">
                <a:latin typeface="宋体" pitchFamily="2" charset="-122"/>
              </a:rPr>
              <a:t>引脚？无</a:t>
            </a:r>
            <a:r>
              <a:rPr lang="en-US" altLang="zh-CN" sz="2200" b="1" u="none" dirty="0" smtClean="0">
                <a:latin typeface="宋体" pitchFamily="2" charset="-122"/>
              </a:rPr>
              <a:t>DM</a:t>
            </a:r>
            <a:r>
              <a:rPr lang="en-US" altLang="zh-CN" sz="2200" b="1" u="none" baseline="-16000" dirty="0" smtClean="0">
                <a:latin typeface="宋体" pitchFamily="2" charset="-122"/>
              </a:rPr>
              <a:t>3</a:t>
            </a:r>
            <a:r>
              <a:rPr lang="en-US" altLang="zh-CN" sz="2200" b="1" u="none" dirty="0" smtClean="0"/>
              <a:t>~</a:t>
            </a:r>
            <a:r>
              <a:rPr lang="en-US" altLang="zh-CN" sz="2200" b="1" u="none" dirty="0" smtClean="0">
                <a:latin typeface="宋体" pitchFamily="2" charset="-122"/>
              </a:rPr>
              <a:t>DM</a:t>
            </a:r>
            <a:r>
              <a:rPr lang="en-US" altLang="zh-CN" sz="2200" b="1" u="none" baseline="-16000" dirty="0" smtClean="0">
                <a:latin typeface="宋体" pitchFamily="2" charset="-122"/>
              </a:rPr>
              <a:t>0</a:t>
            </a:r>
            <a:r>
              <a:rPr lang="zh-CN" altLang="en-US" sz="2200" b="1" u="none" dirty="0" smtClean="0">
                <a:latin typeface="宋体" pitchFamily="2" charset="-122"/>
              </a:rPr>
              <a:t>时的存储单元长度？</a:t>
            </a:r>
            <a:endParaRPr lang="en-US" altLang="zh-CN" sz="22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cxnSp>
        <p:nvCxnSpPr>
          <p:cNvPr id="214" name="直接箭头连接符 213"/>
          <p:cNvCxnSpPr/>
          <p:nvPr/>
        </p:nvCxnSpPr>
        <p:spPr bwMode="auto">
          <a:xfrm>
            <a:off x="5292080" y="1131610"/>
            <a:ext cx="899725" cy="64120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2" name="Text Box 73"/>
          <p:cNvSpPr txBox="1">
            <a:spLocks noChangeArrowheads="1"/>
          </p:cNvSpPr>
          <p:nvPr/>
        </p:nvSpPr>
        <p:spPr bwMode="auto">
          <a:xfrm>
            <a:off x="179512" y="4941168"/>
            <a:ext cx="878522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*工作原理：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工作方式与存储体相同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同时启动</a:t>
            </a:r>
            <a:r>
              <a:rPr lang="zh-CN" altLang="en-US" b="1" u="none" dirty="0" smtClean="0">
                <a:latin typeface="宋体" pitchFamily="2" charset="-122"/>
              </a:rPr>
              <a:t>各个存储体</a:t>
            </a:r>
            <a:r>
              <a:rPr lang="en-US" altLang="zh-CN" sz="1800" b="1" u="none" dirty="0">
                <a:latin typeface="宋体" pitchFamily="2" charset="-122"/>
              </a:rPr>
              <a:t>(T</a:t>
            </a:r>
            <a:r>
              <a:rPr lang="en-US" altLang="zh-CN" sz="1800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sz="1800" b="1" u="none" baseline="-16000" dirty="0">
                <a:latin typeface="宋体" pitchFamily="2" charset="-122"/>
              </a:rPr>
              <a:t>M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T</a:t>
            </a:r>
            <a:r>
              <a:rPr lang="en-US" altLang="zh-CN" sz="1800" b="1" u="none" baseline="-16000" dirty="0" smtClean="0">
                <a:latin typeface="宋体" pitchFamily="2" charset="-122"/>
              </a:rPr>
              <a:t>M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I/O</a:t>
            </a:r>
            <a:r>
              <a:rPr lang="zh-CN" altLang="en-US" b="1" u="none" dirty="0" smtClean="0">
                <a:latin typeface="宋体" pitchFamily="2" charset="-122"/>
              </a:rPr>
              <a:t>采用</a:t>
            </a:r>
            <a:r>
              <a:rPr lang="zh-CN" altLang="en-US" b="1" dirty="0" smtClean="0">
                <a:latin typeface="宋体" pitchFamily="2" charset="-122"/>
              </a:rPr>
              <a:t>常规传输</a:t>
            </a:r>
            <a:r>
              <a:rPr lang="zh-CN" altLang="en-US" b="1" u="none" dirty="0" smtClean="0">
                <a:latin typeface="宋体" pitchFamily="2" charset="-122"/>
              </a:rPr>
              <a:t>方式</a:t>
            </a:r>
            <a:r>
              <a:rPr lang="en-US" altLang="zh-CN" sz="1800" b="1" u="none" dirty="0" smtClean="0">
                <a:latin typeface="宋体" pitchFamily="2" charset="-122"/>
              </a:rPr>
              <a:t>(B</a:t>
            </a:r>
            <a:r>
              <a:rPr lang="en-US" altLang="zh-CN" sz="1800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sz="1800" b="1" u="none" baseline="-16000" dirty="0">
                <a:latin typeface="宋体" pitchFamily="2" charset="-122"/>
              </a:rPr>
              <a:t>M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en-US" altLang="zh-CN" sz="1800" b="1" u="none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en-US" altLang="zh-CN" sz="1800" b="1" u="none" dirty="0" smtClean="0">
                <a:latin typeface="宋体" pitchFamily="2" charset="-122"/>
              </a:rPr>
              <a:t>w)/T</a:t>
            </a:r>
            <a:r>
              <a:rPr lang="en-US" altLang="zh-CN" sz="1800" b="1" u="none" baseline="-18000" dirty="0" smtClean="0">
                <a:latin typeface="宋体" pitchFamily="2" charset="-122"/>
              </a:rPr>
              <a:t>M</a:t>
            </a:r>
            <a:r>
              <a:rPr lang="en-US" altLang="zh-CN" sz="1800" b="1" u="none" dirty="0" smtClean="0">
                <a:latin typeface="宋体" pitchFamily="2" charset="-122"/>
              </a:rPr>
              <a:t>) </a:t>
            </a:r>
            <a:endParaRPr lang="en-US" altLang="zh-CN" b="1" u="none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211" grpId="0" animBg="1"/>
      <p:bldP spid="211" grpId="1" animBg="1"/>
      <p:bldP spid="212" grpId="0"/>
      <p:bldP spid="10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F9C6-287A-4C1D-977D-019E9FEC8784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56808" name="Text Box 104"/>
          <p:cNvSpPr txBox="1">
            <a:spLocks noChangeArrowheads="1"/>
          </p:cNvSpPr>
          <p:nvPr/>
        </p:nvSpPr>
        <p:spPr bwMode="auto">
          <a:xfrm>
            <a:off x="179388" y="332656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多体并行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的连接：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引脚设置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数据引脚宽度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zh-CN" altLang="en-US" b="1" u="none" dirty="0" smtClean="0">
                <a:latin typeface="宋体" pitchFamily="2" charset="-122"/>
              </a:rPr>
              <a:t>主存单元长度</a:t>
            </a:r>
            <a:r>
              <a:rPr lang="en-US" altLang="zh-CN" b="1" u="none" dirty="0" smtClean="0">
                <a:latin typeface="宋体" pitchFamily="2" charset="-122"/>
              </a:rPr>
              <a:t>×m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latin typeface="宋体" pitchFamily="2" charset="-122"/>
              </a:rPr>
              <a:t>地址引脚低位</a:t>
            </a:r>
            <a:r>
              <a:rPr lang="en-US" altLang="zh-CN" sz="2000" b="1" u="none" dirty="0" smtClean="0">
                <a:latin typeface="宋体" pitchFamily="2" charset="-122"/>
              </a:rPr>
              <a:t>(log</a:t>
            </a:r>
            <a:r>
              <a:rPr lang="en-US" altLang="zh-CN" sz="2000" b="1" u="none" baseline="-24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m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体选择信号</a:t>
            </a:r>
            <a:r>
              <a:rPr lang="en-US" altLang="zh-CN" sz="2000" b="1" u="none" dirty="0" smtClean="0">
                <a:latin typeface="宋体" pitchFamily="2" charset="-122"/>
              </a:rPr>
              <a:t>(m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457025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99657"/>
              </p:ext>
            </p:extLst>
          </p:nvPr>
        </p:nvGraphicFramePr>
        <p:xfrm>
          <a:off x="3851920" y="1877400"/>
          <a:ext cx="4896544" cy="1551600"/>
        </p:xfrm>
        <a:graphic>
          <a:graphicData uri="http://schemas.openxmlformats.org/drawingml/2006/table">
            <a:tbl>
              <a:tblPr/>
              <a:tblGrid>
                <a:gridCol w="2375843"/>
                <a:gridCol w="1080541"/>
                <a:gridCol w="144016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BE#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负逻辑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1110/1101/1011/0111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Mi)1B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026" name="Text Box 322"/>
          <p:cNvSpPr txBox="1">
            <a:spLocks noChangeArrowheads="1"/>
          </p:cNvSpPr>
          <p:nvPr/>
        </p:nvSpPr>
        <p:spPr bwMode="auto">
          <a:xfrm>
            <a:off x="179388" y="345106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与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DRAMC</a:t>
            </a:r>
            <a:r>
              <a:rPr lang="zh-CN" altLang="en-US" b="1" u="none" dirty="0" smtClean="0">
                <a:latin typeface="宋体" pitchFamily="2" charset="-122"/>
              </a:rPr>
              <a:t>将地址低位看作零、其余同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57123" name="Group 419"/>
          <p:cNvGrpSpPr>
            <a:grpSpLocks/>
          </p:cNvGrpSpPr>
          <p:nvPr/>
        </p:nvGrpSpPr>
        <p:grpSpPr bwMode="auto">
          <a:xfrm>
            <a:off x="1585943" y="3933403"/>
            <a:ext cx="6626225" cy="2447925"/>
            <a:chOff x="1111" y="2296"/>
            <a:chExt cx="4174" cy="1542"/>
          </a:xfrm>
        </p:grpSpPr>
        <p:sp>
          <p:nvSpPr>
            <p:cNvPr id="457028" name="Text Box 324"/>
            <p:cNvSpPr txBox="1">
              <a:spLocks noChangeArrowheads="1"/>
            </p:cNvSpPr>
            <p:nvPr/>
          </p:nvSpPr>
          <p:spPr bwMode="auto">
            <a:xfrm>
              <a:off x="1111" y="2342"/>
              <a:ext cx="1180" cy="149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 smtClean="0">
                  <a:latin typeface="宋体" pitchFamily="2" charset="-122"/>
                </a:rPr>
                <a:t> Intel </a:t>
              </a:r>
              <a:endParaRPr lang="en-US" altLang="zh-CN" b="1" u="none" dirty="0">
                <a:latin typeface="宋体" pitchFamily="2" charset="-122"/>
              </a:endParaRPr>
            </a:p>
            <a:p>
              <a:r>
                <a:rPr lang="en-US" altLang="zh-CN" b="1" u="none" dirty="0" smtClean="0">
                  <a:latin typeface="宋体" pitchFamily="2" charset="-122"/>
                </a:rPr>
                <a:t> 80486</a:t>
              </a:r>
              <a:endParaRPr lang="en-US" altLang="zh-CN" b="1" u="none" dirty="0">
                <a:latin typeface="宋体" pitchFamily="2" charset="-122"/>
              </a:endParaRPr>
            </a:p>
            <a:p>
              <a:r>
                <a:rPr lang="en-US" altLang="zh-CN" b="1" u="none" dirty="0" smtClean="0">
                  <a:latin typeface="宋体" pitchFamily="2" charset="-122"/>
                </a:rPr>
                <a:t>  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57029" name="Text Box 325"/>
            <p:cNvSpPr txBox="1">
              <a:spLocks noChangeArrowheads="1"/>
            </p:cNvSpPr>
            <p:nvPr/>
          </p:nvSpPr>
          <p:spPr bwMode="auto">
            <a:xfrm>
              <a:off x="1770" y="2296"/>
              <a:ext cx="499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7030" name="Text Box 326"/>
            <p:cNvSpPr txBox="1">
              <a:spLocks noChangeArrowheads="1"/>
            </p:cNvSpPr>
            <p:nvPr/>
          </p:nvSpPr>
          <p:spPr bwMode="auto">
            <a:xfrm>
              <a:off x="1725" y="2523"/>
              <a:ext cx="54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457031" name="Group 327"/>
            <p:cNvGrpSpPr>
              <a:grpSpLocks/>
            </p:cNvGrpSpPr>
            <p:nvPr/>
          </p:nvGrpSpPr>
          <p:grpSpPr bwMode="auto">
            <a:xfrm>
              <a:off x="1927" y="3476"/>
              <a:ext cx="363" cy="135"/>
              <a:chOff x="2154" y="2796"/>
              <a:chExt cx="363" cy="135"/>
            </a:xfrm>
          </p:grpSpPr>
          <p:sp>
            <p:nvSpPr>
              <p:cNvPr id="457032" name="Text Box 328"/>
              <p:cNvSpPr txBox="1">
                <a:spLocks noChangeArrowheads="1"/>
              </p:cNvSpPr>
              <p:nvPr/>
            </p:nvSpPr>
            <p:spPr bwMode="auto">
              <a:xfrm>
                <a:off x="2154" y="2796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33" name="Line 329"/>
              <p:cNvSpPr>
                <a:spLocks noChangeShapeType="1"/>
              </p:cNvSpPr>
              <p:nvPr/>
            </p:nvSpPr>
            <p:spPr bwMode="auto">
              <a:xfrm flipV="1">
                <a:off x="2352" y="2804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34" name="Line 330"/>
            <p:cNvSpPr>
              <a:spLocks noChangeShapeType="1"/>
            </p:cNvSpPr>
            <p:nvPr/>
          </p:nvSpPr>
          <p:spPr bwMode="auto">
            <a:xfrm>
              <a:off x="2290" y="2613"/>
              <a:ext cx="408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6" name="Line 332"/>
            <p:cNvSpPr>
              <a:spLocks noChangeShapeType="1"/>
            </p:cNvSpPr>
            <p:nvPr/>
          </p:nvSpPr>
          <p:spPr bwMode="auto">
            <a:xfrm>
              <a:off x="2290" y="356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7" name="Line 333"/>
            <p:cNvSpPr>
              <a:spLocks noChangeShapeType="1"/>
            </p:cNvSpPr>
            <p:nvPr/>
          </p:nvSpPr>
          <p:spPr bwMode="auto">
            <a:xfrm flipV="1">
              <a:off x="2290" y="3747"/>
              <a:ext cx="408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8" name="Line 334"/>
            <p:cNvSpPr>
              <a:spLocks noChangeShapeType="1"/>
            </p:cNvSpPr>
            <p:nvPr/>
          </p:nvSpPr>
          <p:spPr bwMode="auto">
            <a:xfrm flipV="1">
              <a:off x="2290" y="3384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039" name="Group 335"/>
            <p:cNvGrpSpPr>
              <a:grpSpLocks/>
            </p:cNvGrpSpPr>
            <p:nvPr/>
          </p:nvGrpSpPr>
          <p:grpSpPr bwMode="auto">
            <a:xfrm>
              <a:off x="2000" y="3657"/>
              <a:ext cx="272" cy="136"/>
              <a:chOff x="385" y="3067"/>
              <a:chExt cx="272" cy="136"/>
            </a:xfrm>
          </p:grpSpPr>
          <p:sp>
            <p:nvSpPr>
              <p:cNvPr id="457040" name="Text Box 336"/>
              <p:cNvSpPr txBox="1">
                <a:spLocks noChangeArrowheads="1"/>
              </p:cNvSpPr>
              <p:nvPr/>
            </p:nvSpPr>
            <p:spPr bwMode="auto">
              <a:xfrm>
                <a:off x="385" y="3067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W/R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41" name="Line 337"/>
              <p:cNvSpPr>
                <a:spLocks noChangeShapeType="1"/>
              </p:cNvSpPr>
              <p:nvPr/>
            </p:nvSpPr>
            <p:spPr bwMode="auto">
              <a:xfrm flipV="1">
                <a:off x="555" y="3076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2" name="Group 338"/>
            <p:cNvGrpSpPr>
              <a:grpSpLocks/>
            </p:cNvGrpSpPr>
            <p:nvPr/>
          </p:nvGrpSpPr>
          <p:grpSpPr bwMode="auto">
            <a:xfrm>
              <a:off x="2018" y="3310"/>
              <a:ext cx="272" cy="136"/>
              <a:chOff x="4377" y="890"/>
              <a:chExt cx="272" cy="136"/>
            </a:xfrm>
          </p:grpSpPr>
          <p:sp>
            <p:nvSpPr>
              <p:cNvPr id="457043" name="Text Box 339"/>
              <p:cNvSpPr txBox="1">
                <a:spLocks noChangeArrowheads="1"/>
              </p:cNvSpPr>
              <p:nvPr/>
            </p:nvSpPr>
            <p:spPr bwMode="auto">
              <a:xfrm>
                <a:off x="4377" y="890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457044" name="Line 340"/>
              <p:cNvSpPr>
                <a:spLocks noChangeShapeType="1"/>
              </p:cNvSpPr>
              <p:nvPr/>
            </p:nvSpPr>
            <p:spPr bwMode="auto">
              <a:xfrm>
                <a:off x="4407" y="899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5" name="Group 341"/>
            <p:cNvGrpSpPr>
              <a:grpSpLocks/>
            </p:cNvGrpSpPr>
            <p:nvPr/>
          </p:nvGrpSpPr>
          <p:grpSpPr bwMode="auto">
            <a:xfrm>
              <a:off x="1701" y="2704"/>
              <a:ext cx="589" cy="182"/>
              <a:chOff x="2200" y="3702"/>
              <a:chExt cx="589" cy="182"/>
            </a:xfrm>
          </p:grpSpPr>
          <p:sp>
            <p:nvSpPr>
              <p:cNvPr id="457046" name="Text Box 342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47" name="Line 343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048" name="Line 344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49" name="Line 345"/>
            <p:cNvSpPr>
              <a:spLocks noChangeShapeType="1"/>
            </p:cNvSpPr>
            <p:nvPr/>
          </p:nvSpPr>
          <p:spPr bwMode="auto">
            <a:xfrm>
              <a:off x="2290" y="2795"/>
              <a:ext cx="408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3" name="Line 359"/>
            <p:cNvSpPr>
              <a:spLocks noChangeShapeType="1"/>
            </p:cNvSpPr>
            <p:nvPr/>
          </p:nvSpPr>
          <p:spPr bwMode="auto">
            <a:xfrm>
              <a:off x="3741" y="2977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4" name="Line 360"/>
            <p:cNvSpPr>
              <a:spLocks noChangeShapeType="1"/>
            </p:cNvSpPr>
            <p:nvPr/>
          </p:nvSpPr>
          <p:spPr bwMode="auto">
            <a:xfrm>
              <a:off x="3741" y="2614"/>
              <a:ext cx="772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6" name="Line 362"/>
            <p:cNvSpPr>
              <a:spLocks noChangeShapeType="1"/>
            </p:cNvSpPr>
            <p:nvPr/>
          </p:nvSpPr>
          <p:spPr bwMode="auto">
            <a:xfrm flipH="1">
              <a:off x="3923" y="2614"/>
              <a:ext cx="1" cy="72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7" name="Line 363"/>
            <p:cNvSpPr>
              <a:spLocks noChangeShapeType="1"/>
            </p:cNvSpPr>
            <p:nvPr/>
          </p:nvSpPr>
          <p:spPr bwMode="auto">
            <a:xfrm flipV="1">
              <a:off x="3741" y="3566"/>
              <a:ext cx="77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8" name="Line 364"/>
            <p:cNvSpPr>
              <a:spLocks noChangeShapeType="1"/>
            </p:cNvSpPr>
            <p:nvPr/>
          </p:nvSpPr>
          <p:spPr bwMode="auto">
            <a:xfrm flipV="1">
              <a:off x="3741" y="3748"/>
              <a:ext cx="7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9" name="Line 365"/>
            <p:cNvSpPr>
              <a:spLocks noChangeShapeType="1"/>
            </p:cNvSpPr>
            <p:nvPr/>
          </p:nvSpPr>
          <p:spPr bwMode="auto">
            <a:xfrm>
              <a:off x="4106" y="2750"/>
              <a:ext cx="40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0" name="Line 366"/>
            <p:cNvSpPr>
              <a:spLocks noChangeShapeType="1"/>
            </p:cNvSpPr>
            <p:nvPr/>
          </p:nvSpPr>
          <p:spPr bwMode="auto">
            <a:xfrm flipV="1">
              <a:off x="2290" y="2432"/>
              <a:ext cx="222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1" name="Line 367"/>
            <p:cNvSpPr>
              <a:spLocks noChangeShapeType="1"/>
            </p:cNvSpPr>
            <p:nvPr/>
          </p:nvSpPr>
          <p:spPr bwMode="auto">
            <a:xfrm>
              <a:off x="3924" y="3339"/>
              <a:ext cx="589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2" name="Text Box 368"/>
            <p:cNvSpPr txBox="1">
              <a:spLocks noChangeArrowheads="1"/>
            </p:cNvSpPr>
            <p:nvPr/>
          </p:nvSpPr>
          <p:spPr bwMode="auto">
            <a:xfrm>
              <a:off x="4513" y="2387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7073" name="Text Box 369"/>
            <p:cNvSpPr txBox="1">
              <a:spLocks noChangeArrowheads="1"/>
            </p:cNvSpPr>
            <p:nvPr/>
          </p:nvSpPr>
          <p:spPr bwMode="auto">
            <a:xfrm>
              <a:off x="4513" y="3203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1# BANK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57074" name="Line 370"/>
            <p:cNvSpPr>
              <a:spLocks noChangeShapeType="1"/>
            </p:cNvSpPr>
            <p:nvPr/>
          </p:nvSpPr>
          <p:spPr bwMode="auto">
            <a:xfrm flipV="1">
              <a:off x="3741" y="3430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5" name="Line 371"/>
            <p:cNvSpPr>
              <a:spLocks noChangeShapeType="1"/>
            </p:cNvSpPr>
            <p:nvPr/>
          </p:nvSpPr>
          <p:spPr bwMode="auto">
            <a:xfrm flipH="1">
              <a:off x="4105" y="2750"/>
              <a:ext cx="1" cy="9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89" name="Text Box 385"/>
            <p:cNvSpPr txBox="1">
              <a:spLocks noChangeArrowheads="1"/>
            </p:cNvSpPr>
            <p:nvPr/>
          </p:nvSpPr>
          <p:spPr bwMode="auto">
            <a:xfrm>
              <a:off x="2698" y="2524"/>
              <a:ext cx="1043" cy="1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7090" name="Group 386"/>
            <p:cNvGrpSpPr>
              <a:grpSpLocks/>
            </p:cNvGrpSpPr>
            <p:nvPr/>
          </p:nvGrpSpPr>
          <p:grpSpPr bwMode="auto">
            <a:xfrm>
              <a:off x="3424" y="2728"/>
              <a:ext cx="317" cy="183"/>
              <a:chOff x="2744" y="1841"/>
              <a:chExt cx="317" cy="183"/>
            </a:xfrm>
          </p:grpSpPr>
          <p:sp>
            <p:nvSpPr>
              <p:cNvPr id="457091" name="Text Box 387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92" name="Line 388"/>
              <p:cNvSpPr>
                <a:spLocks noChangeShapeType="1"/>
              </p:cNvSpPr>
              <p:nvPr/>
            </p:nvSpPr>
            <p:spPr bwMode="auto">
              <a:xfrm>
                <a:off x="2766" y="1874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93" name="Text Box 389"/>
            <p:cNvSpPr txBox="1">
              <a:spLocks noChangeArrowheads="1"/>
            </p:cNvSpPr>
            <p:nvPr/>
          </p:nvSpPr>
          <p:spPr bwMode="auto">
            <a:xfrm>
              <a:off x="3196" y="2525"/>
              <a:ext cx="49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7094" name="Group 390"/>
            <p:cNvGrpSpPr>
              <a:grpSpLocks/>
            </p:cNvGrpSpPr>
            <p:nvPr/>
          </p:nvGrpSpPr>
          <p:grpSpPr bwMode="auto">
            <a:xfrm>
              <a:off x="3423" y="3311"/>
              <a:ext cx="317" cy="183"/>
              <a:chOff x="2744" y="1841"/>
              <a:chExt cx="317" cy="183"/>
            </a:xfrm>
          </p:grpSpPr>
          <p:sp>
            <p:nvSpPr>
              <p:cNvPr id="457095" name="Text Box 39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096" name="Line 392"/>
              <p:cNvSpPr>
                <a:spLocks noChangeShapeType="1"/>
              </p:cNvSpPr>
              <p:nvPr/>
            </p:nvSpPr>
            <p:spPr bwMode="auto">
              <a:xfrm>
                <a:off x="2766" y="187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97" name="Group 393"/>
            <p:cNvGrpSpPr>
              <a:grpSpLocks/>
            </p:cNvGrpSpPr>
            <p:nvPr/>
          </p:nvGrpSpPr>
          <p:grpSpPr bwMode="auto">
            <a:xfrm>
              <a:off x="3514" y="3657"/>
              <a:ext cx="181" cy="181"/>
              <a:chOff x="3198" y="2523"/>
              <a:chExt cx="181" cy="181"/>
            </a:xfrm>
          </p:grpSpPr>
          <p:sp>
            <p:nvSpPr>
              <p:cNvPr id="457098" name="Text Box 39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7099" name="Line 395"/>
              <p:cNvSpPr>
                <a:spLocks noChangeShapeType="1"/>
              </p:cNvSpPr>
              <p:nvPr/>
            </p:nvSpPr>
            <p:spPr bwMode="auto">
              <a:xfrm>
                <a:off x="3198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0" name="Line 396"/>
            <p:cNvSpPr>
              <a:spLocks noChangeShapeType="1"/>
            </p:cNvSpPr>
            <p:nvPr/>
          </p:nvSpPr>
          <p:spPr bwMode="auto">
            <a:xfrm flipH="1">
              <a:off x="4014" y="2431"/>
              <a:ext cx="0" cy="81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01" name="Group 397"/>
            <p:cNvGrpSpPr>
              <a:grpSpLocks/>
            </p:cNvGrpSpPr>
            <p:nvPr/>
          </p:nvGrpSpPr>
          <p:grpSpPr bwMode="auto">
            <a:xfrm>
              <a:off x="3423" y="2884"/>
              <a:ext cx="317" cy="183"/>
              <a:chOff x="2744" y="1841"/>
              <a:chExt cx="317" cy="183"/>
            </a:xfrm>
          </p:grpSpPr>
          <p:sp>
            <p:nvSpPr>
              <p:cNvPr id="457102" name="Text Box 398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03" name="Line 399"/>
              <p:cNvSpPr>
                <a:spLocks noChangeShapeType="1"/>
              </p:cNvSpPr>
              <p:nvPr/>
            </p:nvSpPr>
            <p:spPr bwMode="auto">
              <a:xfrm>
                <a:off x="2772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104" name="Group 400"/>
            <p:cNvGrpSpPr>
              <a:grpSpLocks/>
            </p:cNvGrpSpPr>
            <p:nvPr/>
          </p:nvGrpSpPr>
          <p:grpSpPr bwMode="auto">
            <a:xfrm>
              <a:off x="3423" y="3474"/>
              <a:ext cx="317" cy="183"/>
              <a:chOff x="2744" y="1841"/>
              <a:chExt cx="317" cy="183"/>
            </a:xfrm>
          </p:grpSpPr>
          <p:sp>
            <p:nvSpPr>
              <p:cNvPr id="457105" name="Text Box 40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106" name="Line 402"/>
              <p:cNvSpPr>
                <a:spLocks noChangeShapeType="1"/>
              </p:cNvSpPr>
              <p:nvPr/>
            </p:nvSpPr>
            <p:spPr bwMode="auto">
              <a:xfrm>
                <a:off x="2778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7" name="Line 403"/>
            <p:cNvSpPr>
              <a:spLocks noChangeShapeType="1"/>
            </p:cNvSpPr>
            <p:nvPr/>
          </p:nvSpPr>
          <p:spPr bwMode="auto">
            <a:xfrm>
              <a:off x="4014" y="3249"/>
              <a:ext cx="49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11" name="Group 407"/>
            <p:cNvGrpSpPr>
              <a:grpSpLocks/>
            </p:cNvGrpSpPr>
            <p:nvPr/>
          </p:nvGrpSpPr>
          <p:grpSpPr bwMode="auto">
            <a:xfrm>
              <a:off x="3152" y="3067"/>
              <a:ext cx="589" cy="182"/>
              <a:chOff x="2200" y="3702"/>
              <a:chExt cx="589" cy="182"/>
            </a:xfrm>
          </p:grpSpPr>
          <p:sp>
            <p:nvSpPr>
              <p:cNvPr id="457112" name="Text Box 40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13" name="Line 40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114" name="Line 410"/>
              <p:cNvSpPr>
                <a:spLocks noChangeShapeType="1"/>
              </p:cNvSpPr>
              <p:nvPr/>
            </p:nvSpPr>
            <p:spPr bwMode="auto">
              <a:xfrm>
                <a:off x="2551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17" name="Line 413"/>
            <p:cNvSpPr>
              <a:spLocks noChangeShapeType="1"/>
            </p:cNvSpPr>
            <p:nvPr/>
          </p:nvSpPr>
          <p:spPr bwMode="auto">
            <a:xfrm flipV="1">
              <a:off x="5148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8" name="Line 414"/>
            <p:cNvSpPr>
              <a:spLocks noChangeShapeType="1"/>
            </p:cNvSpPr>
            <p:nvPr/>
          </p:nvSpPr>
          <p:spPr bwMode="auto">
            <a:xfrm>
              <a:off x="3742" y="3113"/>
              <a:ext cx="1406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9" name="Line 415"/>
            <p:cNvSpPr>
              <a:spLocks noChangeShapeType="1"/>
            </p:cNvSpPr>
            <p:nvPr/>
          </p:nvSpPr>
          <p:spPr bwMode="auto">
            <a:xfrm flipV="1">
              <a:off x="5012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0" name="Line 416"/>
            <p:cNvSpPr>
              <a:spLocks noChangeShapeType="1"/>
            </p:cNvSpPr>
            <p:nvPr/>
          </p:nvSpPr>
          <p:spPr bwMode="auto">
            <a:xfrm flipV="1">
              <a:off x="4876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1" name="Line 417"/>
            <p:cNvSpPr>
              <a:spLocks noChangeShapeType="1"/>
            </p:cNvSpPr>
            <p:nvPr/>
          </p:nvSpPr>
          <p:spPr bwMode="auto">
            <a:xfrm flipV="1">
              <a:off x="4740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2" name="Line 418"/>
            <p:cNvSpPr>
              <a:spLocks noChangeShapeType="1"/>
            </p:cNvSpPr>
            <p:nvPr/>
          </p:nvSpPr>
          <p:spPr bwMode="auto">
            <a:xfrm flipV="1">
              <a:off x="3742" y="2840"/>
              <a:ext cx="7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7128" name="AutoShape 4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1116013" y="1798637"/>
            <a:ext cx="2303462" cy="1630363"/>
            <a:chOff x="1116013" y="1643050"/>
            <a:chExt cx="2303462" cy="1630363"/>
          </a:xfrm>
        </p:grpSpPr>
        <p:sp>
          <p:nvSpPr>
            <p:cNvPr id="99" name="Text Box 110"/>
            <p:cNvSpPr txBox="1">
              <a:spLocks noChangeArrowheads="1"/>
            </p:cNvSpPr>
            <p:nvPr/>
          </p:nvSpPr>
          <p:spPr bwMode="auto">
            <a:xfrm>
              <a:off x="1116013" y="1643050"/>
              <a:ext cx="1873250" cy="163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 CPU</a:t>
              </a:r>
            </a:p>
          </p:txBody>
        </p:sp>
        <p:sp>
          <p:nvSpPr>
            <p:cNvPr id="100" name="Text Box 111"/>
            <p:cNvSpPr txBox="1">
              <a:spLocks noChangeArrowheads="1"/>
            </p:cNvSpPr>
            <p:nvPr/>
          </p:nvSpPr>
          <p:spPr bwMode="auto">
            <a:xfrm>
              <a:off x="2162175" y="2204807"/>
              <a:ext cx="792162" cy="2304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1" name="Text Box 112"/>
            <p:cNvSpPr txBox="1">
              <a:spLocks noChangeArrowheads="1"/>
            </p:cNvSpPr>
            <p:nvPr/>
          </p:nvSpPr>
          <p:spPr bwMode="auto">
            <a:xfrm>
              <a:off x="2090738" y="1643050"/>
              <a:ext cx="8651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102" name="Group 113"/>
            <p:cNvGrpSpPr>
              <a:grpSpLocks/>
            </p:cNvGrpSpPr>
            <p:nvPr/>
          </p:nvGrpSpPr>
          <p:grpSpPr bwMode="auto">
            <a:xfrm>
              <a:off x="2411413" y="2770175"/>
              <a:ext cx="576262" cy="214312"/>
              <a:chOff x="2154" y="2689"/>
              <a:chExt cx="363" cy="135"/>
            </a:xfrm>
          </p:grpSpPr>
          <p:sp>
            <p:nvSpPr>
              <p:cNvPr id="125" name="Text Box 114"/>
              <p:cNvSpPr txBox="1">
                <a:spLocks noChangeArrowheads="1"/>
              </p:cNvSpPr>
              <p:nvPr/>
            </p:nvSpPr>
            <p:spPr bwMode="auto">
              <a:xfrm>
                <a:off x="2154" y="268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6" name="Line 115"/>
              <p:cNvSpPr>
                <a:spLocks noChangeShapeType="1"/>
              </p:cNvSpPr>
              <p:nvPr/>
            </p:nvSpPr>
            <p:spPr bwMode="auto">
              <a:xfrm flipV="1">
                <a:off x="2352" y="2697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" name="Line 116"/>
            <p:cNvSpPr>
              <a:spLocks noChangeShapeType="1"/>
            </p:cNvSpPr>
            <p:nvPr/>
          </p:nvSpPr>
          <p:spPr bwMode="auto">
            <a:xfrm>
              <a:off x="2987675" y="1785925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>
              <a:off x="2987675" y="2363130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2987675" y="2913075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2987675" y="3155689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20"/>
            <p:cNvSpPr>
              <a:spLocks noChangeShapeType="1"/>
            </p:cNvSpPr>
            <p:nvPr/>
          </p:nvSpPr>
          <p:spPr bwMode="auto">
            <a:xfrm>
              <a:off x="2987675" y="262573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" name="Group 121"/>
            <p:cNvGrpSpPr>
              <a:grpSpLocks/>
            </p:cNvGrpSpPr>
            <p:nvPr/>
          </p:nvGrpSpPr>
          <p:grpSpPr bwMode="auto">
            <a:xfrm>
              <a:off x="2527300" y="3011476"/>
              <a:ext cx="431800" cy="215900"/>
              <a:chOff x="385" y="2931"/>
              <a:chExt cx="272" cy="136"/>
            </a:xfrm>
          </p:grpSpPr>
          <p:sp>
            <p:nvSpPr>
              <p:cNvPr id="122" name="Text Box 122"/>
              <p:cNvSpPr txBox="1">
                <a:spLocks noChangeArrowheads="1"/>
              </p:cNvSpPr>
              <p:nvPr/>
            </p:nvSpPr>
            <p:spPr bwMode="auto">
              <a:xfrm>
                <a:off x="385" y="2931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W/R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23" name="Line 123"/>
              <p:cNvSpPr>
                <a:spLocks noChangeShapeType="1"/>
              </p:cNvSpPr>
              <p:nvPr/>
            </p:nvSpPr>
            <p:spPr bwMode="auto">
              <a:xfrm flipV="1">
                <a:off x="558" y="2943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9" name="Group 124"/>
            <p:cNvGrpSpPr>
              <a:grpSpLocks/>
            </p:cNvGrpSpPr>
            <p:nvPr/>
          </p:nvGrpSpPr>
          <p:grpSpPr bwMode="auto">
            <a:xfrm>
              <a:off x="2555875" y="2506650"/>
              <a:ext cx="431800" cy="215900"/>
              <a:chOff x="4377" y="783"/>
              <a:chExt cx="272" cy="136"/>
            </a:xfrm>
          </p:grpSpPr>
          <p:sp>
            <p:nvSpPr>
              <p:cNvPr id="120" name="Text Box 125"/>
              <p:cNvSpPr txBox="1">
                <a:spLocks noChangeArrowheads="1"/>
              </p:cNvSpPr>
              <p:nvPr/>
            </p:nvSpPr>
            <p:spPr bwMode="auto">
              <a:xfrm>
                <a:off x="4377" y="783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121" name="Line 126"/>
              <p:cNvSpPr>
                <a:spLocks noChangeShapeType="1"/>
              </p:cNvSpPr>
              <p:nvPr/>
            </p:nvSpPr>
            <p:spPr bwMode="auto">
              <a:xfrm>
                <a:off x="4401" y="792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Group 127"/>
            <p:cNvGrpSpPr>
              <a:grpSpLocks/>
            </p:cNvGrpSpPr>
            <p:nvPr/>
          </p:nvGrpSpPr>
          <p:grpSpPr bwMode="auto">
            <a:xfrm>
              <a:off x="2052638" y="1930387"/>
              <a:ext cx="935037" cy="288925"/>
              <a:chOff x="2200" y="3702"/>
              <a:chExt cx="589" cy="182"/>
            </a:xfrm>
          </p:grpSpPr>
          <p:sp>
            <p:nvSpPr>
              <p:cNvPr id="117" name="Text Box 12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3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" name="Line 131"/>
            <p:cNvSpPr>
              <a:spLocks noChangeShapeType="1"/>
            </p:cNvSpPr>
            <p:nvPr/>
          </p:nvSpPr>
          <p:spPr bwMode="auto">
            <a:xfrm>
              <a:off x="2987675" y="2074850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02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BC1B-969B-43BB-8BE4-C288F023884C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、双端口存储器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*优化原理：</a:t>
            </a:r>
            <a:r>
              <a:rPr lang="zh-CN" altLang="en-US" b="1" dirty="0" smtClean="0">
                <a:latin typeface="宋体" pitchFamily="2" charset="-122"/>
              </a:rPr>
              <a:t>同时处理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个访问，即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179388" y="12188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存储器结构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套</a:t>
            </a:r>
            <a:r>
              <a:rPr lang="zh-CN" altLang="en-US" b="1" u="none" dirty="0">
                <a:latin typeface="宋体" pitchFamily="2" charset="-122"/>
              </a:rPr>
              <a:t>译码</a:t>
            </a:r>
            <a:r>
              <a:rPr lang="en-US" altLang="zh-CN" b="1" u="none" dirty="0">
                <a:latin typeface="宋体" pitchFamily="2" charset="-122"/>
              </a:rPr>
              <a:t>+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电路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含读写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，增设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冲突判断逻辑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2550" name="Text Box 38"/>
          <p:cNvSpPr txBox="1">
            <a:spLocks noChangeArrowheads="1"/>
          </p:cNvSpPr>
          <p:nvPr/>
        </p:nvSpPr>
        <p:spPr bwMode="auto">
          <a:xfrm>
            <a:off x="179388" y="537321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目录表等</a:t>
            </a:r>
          </a:p>
        </p:txBody>
      </p:sp>
      <p:grpSp>
        <p:nvGrpSpPr>
          <p:cNvPr id="192578" name="Group 66"/>
          <p:cNvGrpSpPr>
            <a:grpSpLocks/>
          </p:cNvGrpSpPr>
          <p:nvPr/>
        </p:nvGrpSpPr>
        <p:grpSpPr bwMode="auto">
          <a:xfrm>
            <a:off x="1285875" y="1772717"/>
            <a:ext cx="7389813" cy="2592387"/>
            <a:chOff x="629" y="255"/>
            <a:chExt cx="4655" cy="1633"/>
          </a:xfrm>
        </p:grpSpPr>
        <p:sp>
          <p:nvSpPr>
            <p:cNvPr id="192579" name="Text Box 67"/>
            <p:cNvSpPr txBox="1">
              <a:spLocks noChangeArrowheads="1"/>
            </p:cNvSpPr>
            <p:nvPr/>
          </p:nvSpPr>
          <p:spPr bwMode="auto">
            <a:xfrm>
              <a:off x="2154" y="891"/>
              <a:ext cx="1588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2K×8</a:t>
              </a: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SRAM</a:t>
              </a:r>
              <a:r>
                <a:rPr lang="zh-CN" altLang="en-US" sz="2000" b="1" u="none" dirty="0">
                  <a:latin typeface="宋体" pitchFamily="2" charset="-122"/>
                </a:rPr>
                <a:t>阵列</a:t>
              </a:r>
            </a:p>
          </p:txBody>
        </p:sp>
        <p:sp>
          <p:nvSpPr>
            <p:cNvPr id="192580" name="Text Box 68"/>
            <p:cNvSpPr txBox="1">
              <a:spLocks noChangeArrowheads="1"/>
            </p:cNvSpPr>
            <p:nvPr/>
          </p:nvSpPr>
          <p:spPr bwMode="auto">
            <a:xfrm>
              <a:off x="67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0L</a:t>
              </a:r>
            </a:p>
          </p:txBody>
        </p:sp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 flipV="1">
              <a:off x="1610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 flipH="1" flipV="1">
              <a:off x="1111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Text Box 71"/>
            <p:cNvSpPr txBox="1">
              <a:spLocks noChangeArrowheads="1"/>
            </p:cNvSpPr>
            <p:nvPr/>
          </p:nvSpPr>
          <p:spPr bwMode="auto">
            <a:xfrm>
              <a:off x="2154" y="1434"/>
              <a:ext cx="1588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判断</a:t>
              </a:r>
              <a:r>
                <a:rPr lang="zh-CN" altLang="en-US" sz="1800" b="1" u="none" dirty="0" smtClean="0"/>
                <a:t>逻辑</a:t>
              </a:r>
              <a:endParaRPr lang="zh-CN" altLang="en-US" sz="1800" b="1" u="none" dirty="0"/>
            </a:p>
          </p:txBody>
        </p:sp>
        <p:sp>
          <p:nvSpPr>
            <p:cNvPr id="192584" name="Text Box 72"/>
            <p:cNvSpPr txBox="1">
              <a:spLocks noChangeArrowheads="1"/>
            </p:cNvSpPr>
            <p:nvPr/>
          </p:nvSpPr>
          <p:spPr bwMode="auto">
            <a:xfrm>
              <a:off x="702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7L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0L</a:t>
              </a:r>
            </a:p>
          </p:txBody>
        </p:sp>
        <p:grpSp>
          <p:nvGrpSpPr>
            <p:cNvPr id="192585" name="Group 73"/>
            <p:cNvGrpSpPr>
              <a:grpSpLocks/>
            </p:cNvGrpSpPr>
            <p:nvPr/>
          </p:nvGrpSpPr>
          <p:grpSpPr bwMode="auto">
            <a:xfrm>
              <a:off x="883" y="709"/>
              <a:ext cx="227" cy="181"/>
              <a:chOff x="883" y="754"/>
              <a:chExt cx="227" cy="181"/>
            </a:xfrm>
          </p:grpSpPr>
          <p:sp>
            <p:nvSpPr>
              <p:cNvPr id="192586" name="Text Box 74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87" name="Line 75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588" name="Group 76"/>
            <p:cNvGrpSpPr>
              <a:grpSpLocks/>
            </p:cNvGrpSpPr>
            <p:nvPr/>
          </p:nvGrpSpPr>
          <p:grpSpPr bwMode="auto">
            <a:xfrm>
              <a:off x="733" y="1707"/>
              <a:ext cx="409" cy="181"/>
              <a:chOff x="733" y="1707"/>
              <a:chExt cx="409" cy="181"/>
            </a:xfrm>
          </p:grpSpPr>
          <p:sp>
            <p:nvSpPr>
              <p:cNvPr id="192589" name="Text Box 77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90" name="Line 78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591" name="Text Box 79"/>
            <p:cNvSpPr txBox="1">
              <a:spLocks noChangeArrowheads="1"/>
            </p:cNvSpPr>
            <p:nvPr/>
          </p:nvSpPr>
          <p:spPr bwMode="auto">
            <a:xfrm>
              <a:off x="2154" y="572"/>
              <a:ext cx="590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592" name="Text Box 80"/>
            <p:cNvSpPr txBox="1">
              <a:spLocks noChangeArrowheads="1"/>
            </p:cNvSpPr>
            <p:nvPr/>
          </p:nvSpPr>
          <p:spPr bwMode="auto">
            <a:xfrm>
              <a:off x="2154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593" name="Text Box 81"/>
            <p:cNvSpPr txBox="1">
              <a:spLocks noChangeArrowheads="1"/>
            </p:cNvSpPr>
            <p:nvPr/>
          </p:nvSpPr>
          <p:spPr bwMode="auto">
            <a:xfrm>
              <a:off x="1746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594" name="Line 82"/>
            <p:cNvSpPr>
              <a:spLocks noChangeShapeType="1"/>
            </p:cNvSpPr>
            <p:nvPr/>
          </p:nvSpPr>
          <p:spPr bwMode="auto">
            <a:xfrm>
              <a:off x="1973" y="93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5" name="Line 83"/>
            <p:cNvSpPr>
              <a:spLocks noChangeShapeType="1"/>
            </p:cNvSpPr>
            <p:nvPr/>
          </p:nvSpPr>
          <p:spPr bwMode="auto">
            <a:xfrm>
              <a:off x="197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6" name="Text Box 84"/>
            <p:cNvSpPr txBox="1">
              <a:spLocks noChangeArrowheads="1"/>
            </p:cNvSpPr>
            <p:nvPr/>
          </p:nvSpPr>
          <p:spPr bwMode="auto">
            <a:xfrm>
              <a:off x="629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4L</a:t>
              </a:r>
            </a:p>
          </p:txBody>
        </p:sp>
        <p:sp>
          <p:nvSpPr>
            <p:cNvPr id="192597" name="Line 85"/>
            <p:cNvSpPr>
              <a:spLocks noChangeShapeType="1"/>
            </p:cNvSpPr>
            <p:nvPr/>
          </p:nvSpPr>
          <p:spPr bwMode="auto">
            <a:xfrm>
              <a:off x="1111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8" name="Line 86"/>
            <p:cNvSpPr>
              <a:spLocks noChangeShapeType="1"/>
            </p:cNvSpPr>
            <p:nvPr/>
          </p:nvSpPr>
          <p:spPr bwMode="auto">
            <a:xfrm>
              <a:off x="1111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9" name="Line 87"/>
            <p:cNvSpPr>
              <a:spLocks noChangeShapeType="1"/>
            </p:cNvSpPr>
            <p:nvPr/>
          </p:nvSpPr>
          <p:spPr bwMode="auto">
            <a:xfrm flipV="1">
              <a:off x="1111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0" name="Line 88"/>
            <p:cNvSpPr>
              <a:spLocks noChangeShapeType="1"/>
            </p:cNvSpPr>
            <p:nvPr/>
          </p:nvSpPr>
          <p:spPr bwMode="auto">
            <a:xfrm>
              <a:off x="1337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1" name="Line 89"/>
            <p:cNvSpPr>
              <a:spLocks noChangeShapeType="1"/>
            </p:cNvSpPr>
            <p:nvPr/>
          </p:nvSpPr>
          <p:spPr bwMode="auto">
            <a:xfrm flipV="1">
              <a:off x="1519" y="709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2" name="Line 90"/>
            <p:cNvSpPr>
              <a:spLocks noChangeShapeType="1"/>
            </p:cNvSpPr>
            <p:nvPr/>
          </p:nvSpPr>
          <p:spPr bwMode="auto">
            <a:xfrm flipH="1" flipV="1">
              <a:off x="1610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3" name="Line 91"/>
            <p:cNvSpPr>
              <a:spLocks noChangeShapeType="1"/>
            </p:cNvSpPr>
            <p:nvPr/>
          </p:nvSpPr>
          <p:spPr bwMode="auto">
            <a:xfrm>
              <a:off x="1429" y="1570"/>
              <a:ext cx="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4" name="Line 92"/>
            <p:cNvSpPr>
              <a:spLocks noChangeShapeType="1"/>
            </p:cNvSpPr>
            <p:nvPr/>
          </p:nvSpPr>
          <p:spPr bwMode="auto">
            <a:xfrm flipH="1">
              <a:off x="1111" y="1797"/>
              <a:ext cx="131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5" name="Line 93"/>
            <p:cNvSpPr>
              <a:spLocks noChangeShapeType="1"/>
            </p:cNvSpPr>
            <p:nvPr/>
          </p:nvSpPr>
          <p:spPr bwMode="auto">
            <a:xfrm flipV="1">
              <a:off x="1111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6" name="Line 94"/>
            <p:cNvSpPr>
              <a:spLocks noChangeShapeType="1"/>
            </p:cNvSpPr>
            <p:nvPr/>
          </p:nvSpPr>
          <p:spPr bwMode="auto">
            <a:xfrm flipV="1">
              <a:off x="1519" y="708"/>
              <a:ext cx="635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7" name="Text Box 95"/>
            <p:cNvSpPr txBox="1">
              <a:spLocks noChangeArrowheads="1"/>
            </p:cNvSpPr>
            <p:nvPr/>
          </p:nvSpPr>
          <p:spPr bwMode="auto">
            <a:xfrm>
              <a:off x="3152" y="571"/>
              <a:ext cx="590" cy="2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608" name="Text Box 96"/>
            <p:cNvSpPr txBox="1">
              <a:spLocks noChangeArrowheads="1"/>
            </p:cNvSpPr>
            <p:nvPr/>
          </p:nvSpPr>
          <p:spPr bwMode="auto">
            <a:xfrm>
              <a:off x="3152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609" name="Text Box 97"/>
            <p:cNvSpPr txBox="1">
              <a:spLocks noChangeArrowheads="1"/>
            </p:cNvSpPr>
            <p:nvPr/>
          </p:nvSpPr>
          <p:spPr bwMode="auto">
            <a:xfrm>
              <a:off x="3924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610" name="Line 98"/>
            <p:cNvSpPr>
              <a:spLocks noChangeShapeType="1"/>
            </p:cNvSpPr>
            <p:nvPr/>
          </p:nvSpPr>
          <p:spPr bwMode="auto">
            <a:xfrm flipH="1">
              <a:off x="3742" y="93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1" name="Line 99"/>
            <p:cNvSpPr>
              <a:spLocks noChangeShapeType="1"/>
            </p:cNvSpPr>
            <p:nvPr/>
          </p:nvSpPr>
          <p:spPr bwMode="auto">
            <a:xfrm flipH="1">
              <a:off x="374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2" name="Line 100"/>
            <p:cNvSpPr>
              <a:spLocks noChangeShapeType="1"/>
            </p:cNvSpPr>
            <p:nvPr/>
          </p:nvSpPr>
          <p:spPr bwMode="auto">
            <a:xfrm flipH="1">
              <a:off x="4150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3" name="Line 101"/>
            <p:cNvSpPr>
              <a:spLocks noChangeShapeType="1"/>
            </p:cNvSpPr>
            <p:nvPr/>
          </p:nvSpPr>
          <p:spPr bwMode="auto">
            <a:xfrm>
              <a:off x="3426" y="1797"/>
              <a:ext cx="135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4" name="Line 102"/>
            <p:cNvSpPr>
              <a:spLocks noChangeShapeType="1"/>
            </p:cNvSpPr>
            <p:nvPr/>
          </p:nvSpPr>
          <p:spPr bwMode="auto">
            <a:xfrm flipH="1" flipV="1">
              <a:off x="3742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5" name="Line 103"/>
            <p:cNvSpPr>
              <a:spLocks noChangeShapeType="1"/>
            </p:cNvSpPr>
            <p:nvPr/>
          </p:nvSpPr>
          <p:spPr bwMode="auto">
            <a:xfrm flipH="1">
              <a:off x="3742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6" name="Line 104"/>
            <p:cNvSpPr>
              <a:spLocks noChangeShapeType="1"/>
            </p:cNvSpPr>
            <p:nvPr/>
          </p:nvSpPr>
          <p:spPr bwMode="auto">
            <a:xfrm flipH="1">
              <a:off x="3742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7" name="Line 105"/>
            <p:cNvSpPr>
              <a:spLocks noChangeShapeType="1"/>
            </p:cNvSpPr>
            <p:nvPr/>
          </p:nvSpPr>
          <p:spPr bwMode="auto">
            <a:xfrm flipV="1">
              <a:off x="3016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8" name="Rectangle 106"/>
            <p:cNvSpPr>
              <a:spLocks noChangeArrowheads="1"/>
            </p:cNvSpPr>
            <p:nvPr/>
          </p:nvSpPr>
          <p:spPr bwMode="auto">
            <a:xfrm>
              <a:off x="1247" y="255"/>
              <a:ext cx="3402" cy="16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19" name="AutoShape 107"/>
            <p:cNvSpPr>
              <a:spLocks noChangeArrowheads="1"/>
            </p:cNvSpPr>
            <p:nvPr/>
          </p:nvSpPr>
          <p:spPr bwMode="auto">
            <a:xfrm rot="10800000">
              <a:off x="2744" y="708"/>
              <a:ext cx="408" cy="182"/>
            </a:xfrm>
            <a:custGeom>
              <a:avLst/>
              <a:gdLst>
                <a:gd name="G0" fmla="+- 6480 0 0"/>
                <a:gd name="G1" fmla="+- 8894 0 0"/>
                <a:gd name="G2" fmla="+- 6171 0 0"/>
                <a:gd name="G3" fmla="+- 21600 0 6480"/>
                <a:gd name="G4" fmla="+- 21600 0 8894"/>
                <a:gd name="G5" fmla="*/ G0 21600 G3"/>
                <a:gd name="G6" fmla="*/ G1 21600 G3"/>
                <a:gd name="G7" fmla="*/ G2 G3 21600"/>
                <a:gd name="G8" fmla="*/ 10800 21600 G3"/>
                <a:gd name="G9" fmla="*/ G4 21600 G3"/>
                <a:gd name="G10" fmla="+- 21600 0 G7"/>
                <a:gd name="G11" fmla="+- G5 0 G8"/>
                <a:gd name="G12" fmla="+- G6 0 G8"/>
                <a:gd name="G13" fmla="*/ G12 G7 G11"/>
                <a:gd name="G14" fmla="+- 21600 0 G13"/>
                <a:gd name="G15" fmla="+- G0 0 10800"/>
                <a:gd name="G16" fmla="+- G1 0 10800"/>
                <a:gd name="G17" fmla="*/ G2 G16 G15"/>
                <a:gd name="T0" fmla="*/ 10800 w 21600"/>
                <a:gd name="T1" fmla="*/ 0 h 21600"/>
                <a:gd name="T2" fmla="*/ 0 w 21600"/>
                <a:gd name="T3" fmla="*/ 15429 h 21600"/>
                <a:gd name="T4" fmla="*/ 10800 w 21600"/>
                <a:gd name="T5" fmla="*/ 18151 h 21600"/>
                <a:gd name="T6" fmla="*/ 21600 w 21600"/>
                <a:gd name="T7" fmla="*/ 1542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3 w 21600"/>
                <a:gd name="T13" fmla="*/ G6 h 21600"/>
                <a:gd name="T14" fmla="*/ G14 w 21600"/>
                <a:gd name="T15" fmla="*/ G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6480" y="6171"/>
                  </a:lnTo>
                  <a:lnTo>
                    <a:pt x="8894" y="6171"/>
                  </a:lnTo>
                  <a:lnTo>
                    <a:pt x="8894" y="12706"/>
                  </a:lnTo>
                  <a:lnTo>
                    <a:pt x="4320" y="12706"/>
                  </a:lnTo>
                  <a:lnTo>
                    <a:pt x="4320" y="9257"/>
                  </a:lnTo>
                  <a:lnTo>
                    <a:pt x="0" y="15429"/>
                  </a:lnTo>
                  <a:lnTo>
                    <a:pt x="4320" y="21600"/>
                  </a:lnTo>
                  <a:lnTo>
                    <a:pt x="4320" y="18151"/>
                  </a:lnTo>
                  <a:lnTo>
                    <a:pt x="17280" y="18151"/>
                  </a:lnTo>
                  <a:lnTo>
                    <a:pt x="17280" y="21600"/>
                  </a:lnTo>
                  <a:lnTo>
                    <a:pt x="21600" y="15429"/>
                  </a:lnTo>
                  <a:lnTo>
                    <a:pt x="17280" y="9257"/>
                  </a:lnTo>
                  <a:lnTo>
                    <a:pt x="17280" y="12706"/>
                  </a:lnTo>
                  <a:lnTo>
                    <a:pt x="12706" y="12706"/>
                  </a:lnTo>
                  <a:lnTo>
                    <a:pt x="12706" y="6171"/>
                  </a:lnTo>
                  <a:lnTo>
                    <a:pt x="15120" y="617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20" name="Line 108"/>
            <p:cNvSpPr>
              <a:spLocks noChangeShapeType="1"/>
            </p:cNvSpPr>
            <p:nvPr/>
          </p:nvSpPr>
          <p:spPr bwMode="auto">
            <a:xfrm flipH="1" flipV="1">
              <a:off x="2744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1" name="Line 109"/>
            <p:cNvSpPr>
              <a:spLocks noChangeShapeType="1"/>
            </p:cNvSpPr>
            <p:nvPr/>
          </p:nvSpPr>
          <p:spPr bwMode="auto">
            <a:xfrm flipH="1" flipV="1">
              <a:off x="2880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2" name="Line 110"/>
            <p:cNvSpPr>
              <a:spLocks noChangeShapeType="1"/>
            </p:cNvSpPr>
            <p:nvPr/>
          </p:nvSpPr>
          <p:spPr bwMode="auto">
            <a:xfrm flipV="1">
              <a:off x="3016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3" name="Line 111"/>
            <p:cNvSpPr>
              <a:spLocks noChangeShapeType="1"/>
            </p:cNvSpPr>
            <p:nvPr/>
          </p:nvSpPr>
          <p:spPr bwMode="auto">
            <a:xfrm flipH="1" flipV="1">
              <a:off x="3016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4" name="Line 112"/>
            <p:cNvSpPr>
              <a:spLocks noChangeShapeType="1"/>
            </p:cNvSpPr>
            <p:nvPr/>
          </p:nvSpPr>
          <p:spPr bwMode="auto">
            <a:xfrm>
              <a:off x="1429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5" name="Line 113"/>
            <p:cNvSpPr>
              <a:spLocks noChangeShapeType="1"/>
            </p:cNvSpPr>
            <p:nvPr/>
          </p:nvSpPr>
          <p:spPr bwMode="auto">
            <a:xfrm flipV="1">
              <a:off x="1338" y="1661"/>
              <a:ext cx="8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6" name="Line 114"/>
            <p:cNvSpPr>
              <a:spLocks noChangeShapeType="1"/>
            </p:cNvSpPr>
            <p:nvPr/>
          </p:nvSpPr>
          <p:spPr bwMode="auto">
            <a:xfrm>
              <a:off x="2426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2627" name="Group 115"/>
            <p:cNvGrpSpPr>
              <a:grpSpLocks/>
            </p:cNvGrpSpPr>
            <p:nvPr/>
          </p:nvGrpSpPr>
          <p:grpSpPr bwMode="auto">
            <a:xfrm>
              <a:off x="884" y="528"/>
              <a:ext cx="227" cy="181"/>
              <a:chOff x="883" y="754"/>
              <a:chExt cx="227" cy="181"/>
            </a:xfrm>
          </p:grpSpPr>
          <p:sp>
            <p:nvSpPr>
              <p:cNvPr id="192628" name="Text Box 116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629" name="Line 117"/>
              <p:cNvSpPr>
                <a:spLocks noChangeShapeType="1"/>
              </p:cNvSpPr>
              <p:nvPr/>
            </p:nvSpPr>
            <p:spPr bwMode="auto">
              <a:xfrm>
                <a:off x="890" y="784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30" name="Line 118"/>
            <p:cNvSpPr>
              <a:spLocks noChangeShapeType="1"/>
            </p:cNvSpPr>
            <p:nvPr/>
          </p:nvSpPr>
          <p:spPr bwMode="auto">
            <a:xfrm>
              <a:off x="3424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1" name="Text Box 119"/>
            <p:cNvSpPr txBox="1">
              <a:spLocks noChangeArrowheads="1"/>
            </p:cNvSpPr>
            <p:nvPr/>
          </p:nvSpPr>
          <p:spPr bwMode="auto">
            <a:xfrm>
              <a:off x="378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  <p:sp>
          <p:nvSpPr>
            <p:cNvPr id="192632" name="Line 120"/>
            <p:cNvSpPr>
              <a:spLocks noChangeShapeType="1"/>
            </p:cNvSpPr>
            <p:nvPr/>
          </p:nvSpPr>
          <p:spPr bwMode="auto">
            <a:xfrm flipH="1" flipV="1">
              <a:off x="4286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3" name="Line 121"/>
            <p:cNvSpPr>
              <a:spLocks noChangeShapeType="1"/>
            </p:cNvSpPr>
            <p:nvPr/>
          </p:nvSpPr>
          <p:spPr bwMode="auto">
            <a:xfrm flipV="1">
              <a:off x="4377" y="710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4" name="Line 122"/>
            <p:cNvSpPr>
              <a:spLocks noChangeShapeType="1"/>
            </p:cNvSpPr>
            <p:nvPr/>
          </p:nvSpPr>
          <p:spPr bwMode="auto">
            <a:xfrm flipH="1" flipV="1">
              <a:off x="3742" y="709"/>
              <a:ext cx="6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5" name="Line 123"/>
            <p:cNvSpPr>
              <a:spLocks noChangeShapeType="1"/>
            </p:cNvSpPr>
            <p:nvPr/>
          </p:nvSpPr>
          <p:spPr bwMode="auto">
            <a:xfrm flipH="1" flipV="1">
              <a:off x="3742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6" name="Line 124"/>
            <p:cNvSpPr>
              <a:spLocks noChangeShapeType="1"/>
            </p:cNvSpPr>
            <p:nvPr/>
          </p:nvSpPr>
          <p:spPr bwMode="auto">
            <a:xfrm>
              <a:off x="4558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7" name="Line 125"/>
            <p:cNvSpPr>
              <a:spLocks noChangeShapeType="1"/>
            </p:cNvSpPr>
            <p:nvPr/>
          </p:nvSpPr>
          <p:spPr bwMode="auto">
            <a:xfrm flipH="1">
              <a:off x="3742" y="1570"/>
              <a:ext cx="7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8" name="Line 126"/>
            <p:cNvSpPr>
              <a:spLocks noChangeShapeType="1"/>
            </p:cNvSpPr>
            <p:nvPr/>
          </p:nvSpPr>
          <p:spPr bwMode="auto">
            <a:xfrm>
              <a:off x="4468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9" name="Line 127"/>
            <p:cNvSpPr>
              <a:spLocks noChangeShapeType="1"/>
            </p:cNvSpPr>
            <p:nvPr/>
          </p:nvSpPr>
          <p:spPr bwMode="auto">
            <a:xfrm flipH="1" flipV="1">
              <a:off x="3742" y="1661"/>
              <a:ext cx="8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40" name="Text Box 128"/>
            <p:cNvSpPr txBox="1">
              <a:spLocks noChangeArrowheads="1"/>
            </p:cNvSpPr>
            <p:nvPr/>
          </p:nvSpPr>
          <p:spPr bwMode="auto">
            <a:xfrm>
              <a:off x="478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0R</a:t>
              </a:r>
            </a:p>
          </p:txBody>
        </p:sp>
        <p:sp>
          <p:nvSpPr>
            <p:cNvPr id="192641" name="Text Box 129"/>
            <p:cNvSpPr txBox="1">
              <a:spLocks noChangeArrowheads="1"/>
            </p:cNvSpPr>
            <p:nvPr/>
          </p:nvSpPr>
          <p:spPr bwMode="auto">
            <a:xfrm>
              <a:off x="4785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7R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0R</a:t>
              </a:r>
            </a:p>
          </p:txBody>
        </p:sp>
        <p:grpSp>
          <p:nvGrpSpPr>
            <p:cNvPr id="192642" name="Group 130"/>
            <p:cNvGrpSpPr>
              <a:grpSpLocks/>
            </p:cNvGrpSpPr>
            <p:nvPr/>
          </p:nvGrpSpPr>
          <p:grpSpPr bwMode="auto">
            <a:xfrm>
              <a:off x="4785" y="709"/>
              <a:ext cx="227" cy="181"/>
              <a:chOff x="883" y="754"/>
              <a:chExt cx="227" cy="181"/>
            </a:xfrm>
          </p:grpSpPr>
          <p:sp>
            <p:nvSpPr>
              <p:cNvPr id="192643" name="Text Box 131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4" name="Line 132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645" name="Group 133"/>
            <p:cNvGrpSpPr>
              <a:grpSpLocks/>
            </p:cNvGrpSpPr>
            <p:nvPr/>
          </p:nvGrpSpPr>
          <p:grpSpPr bwMode="auto">
            <a:xfrm>
              <a:off x="4784" y="1707"/>
              <a:ext cx="409" cy="181"/>
              <a:chOff x="733" y="1707"/>
              <a:chExt cx="409" cy="181"/>
            </a:xfrm>
          </p:grpSpPr>
          <p:sp>
            <p:nvSpPr>
              <p:cNvPr id="192646" name="Text Box 134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7" name="Line 135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48" name="Text Box 136"/>
            <p:cNvSpPr txBox="1">
              <a:spLocks noChangeArrowheads="1"/>
            </p:cNvSpPr>
            <p:nvPr/>
          </p:nvSpPr>
          <p:spPr bwMode="auto">
            <a:xfrm>
              <a:off x="4785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4R</a:t>
              </a:r>
            </a:p>
          </p:txBody>
        </p:sp>
        <p:grpSp>
          <p:nvGrpSpPr>
            <p:cNvPr id="192649" name="Group 137"/>
            <p:cNvGrpSpPr>
              <a:grpSpLocks/>
            </p:cNvGrpSpPr>
            <p:nvPr/>
          </p:nvGrpSpPr>
          <p:grpSpPr bwMode="auto">
            <a:xfrm>
              <a:off x="4785" y="527"/>
              <a:ext cx="227" cy="181"/>
              <a:chOff x="883" y="754"/>
              <a:chExt cx="227" cy="181"/>
            </a:xfrm>
          </p:grpSpPr>
          <p:sp>
            <p:nvSpPr>
              <p:cNvPr id="192650" name="Text Box 138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51" name="Line 139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52" name="Text Box 140"/>
            <p:cNvSpPr txBox="1">
              <a:spLocks noChangeArrowheads="1"/>
            </p:cNvSpPr>
            <p:nvPr/>
          </p:nvSpPr>
          <p:spPr bwMode="auto">
            <a:xfrm>
              <a:off x="201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</p:grpSp>
      <p:sp>
        <p:nvSpPr>
          <p:cNvPr id="192653" name="Text Box 141"/>
          <p:cNvSpPr txBox="1">
            <a:spLocks noChangeArrowheads="1"/>
          </p:cNvSpPr>
          <p:nvPr/>
        </p:nvSpPr>
        <p:spPr bwMode="auto">
          <a:xfrm>
            <a:off x="179388" y="442410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元连接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个独立的</a:t>
            </a:r>
            <a:r>
              <a:rPr lang="zh-CN" altLang="en-US" b="1" u="none" dirty="0" smtClean="0">
                <a:latin typeface="宋体" pitchFamily="2" charset="-122"/>
              </a:rPr>
              <a:t>行选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2656" name="Text Box 144"/>
          <p:cNvSpPr txBox="1">
            <a:spLocks noChangeArrowheads="1"/>
          </p:cNvSpPr>
          <p:nvPr/>
        </p:nvSpPr>
        <p:spPr bwMode="auto">
          <a:xfrm>
            <a:off x="179389" y="5949280"/>
            <a:ext cx="457200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3-2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P143—13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17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4927699"/>
            <a:ext cx="8785225" cy="517525"/>
            <a:chOff x="179388" y="4508496"/>
            <a:chExt cx="8785225" cy="517525"/>
          </a:xfrm>
        </p:grpSpPr>
        <p:sp>
          <p:nvSpPr>
            <p:cNvPr id="192549" name="Text Box 37"/>
            <p:cNvSpPr txBox="1">
              <a:spLocks noChangeArrowheads="1"/>
            </p:cNvSpPr>
            <p:nvPr/>
          </p:nvSpPr>
          <p:spPr bwMode="auto">
            <a:xfrm>
              <a:off x="179388" y="4508496"/>
              <a:ext cx="878522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冲突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判断逻辑：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L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R</a:t>
              </a:r>
              <a:r>
                <a:rPr lang="zh-CN" altLang="en-US" b="1" u="none" dirty="0" smtClean="0">
                  <a:latin typeface="宋体" pitchFamily="2" charset="-122"/>
                </a:rPr>
                <a:t>时存在冲突，使</a:t>
              </a:r>
              <a:r>
                <a:rPr lang="en-US" altLang="zh-CN" b="1" u="none" dirty="0" smtClean="0">
                  <a:latin typeface="宋体" pitchFamily="2" charset="-122"/>
                </a:rPr>
                <a:t>BUSY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L</a:t>
              </a:r>
              <a:r>
                <a:rPr lang="zh-CN" altLang="en-US" b="1" u="none" dirty="0" smtClean="0">
                  <a:latin typeface="宋体" pitchFamily="2" charset="-122"/>
                </a:rPr>
                <a:t>或</a:t>
              </a:r>
              <a:r>
                <a:rPr lang="en-US" altLang="zh-CN" b="1" u="none" dirty="0" smtClean="0">
                  <a:latin typeface="宋体" pitchFamily="2" charset="-122"/>
                </a:rPr>
                <a:t>BUSY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R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endParaRPr lang="zh-CN" altLang="en-US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92654" name="Line 142"/>
            <p:cNvSpPr>
              <a:spLocks noChangeShapeType="1"/>
            </p:cNvSpPr>
            <p:nvPr/>
          </p:nvSpPr>
          <p:spPr bwMode="auto">
            <a:xfrm>
              <a:off x="5887194" y="4611684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42"/>
            <p:cNvSpPr>
              <a:spLocks noChangeShapeType="1"/>
            </p:cNvSpPr>
            <p:nvPr/>
          </p:nvSpPr>
          <p:spPr bwMode="auto">
            <a:xfrm>
              <a:off x="6909245" y="4609703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8" grpId="0"/>
      <p:bldP spid="192550" grpId="0"/>
      <p:bldP spid="192653" grpId="0"/>
      <p:bldP spid="19265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450" y="2173491"/>
            <a:ext cx="6624640" cy="1471533"/>
            <a:chOff x="1187450" y="2173491"/>
            <a:chExt cx="6624640" cy="1471533"/>
          </a:xfrm>
        </p:grpSpPr>
        <p:sp>
          <p:nvSpPr>
            <p:cNvPr id="44" name="Rectangle 419"/>
            <p:cNvSpPr>
              <a:spLocks noChangeArrowheads="1"/>
            </p:cNvSpPr>
            <p:nvPr/>
          </p:nvSpPr>
          <p:spPr bwMode="auto">
            <a:xfrm>
              <a:off x="3060701" y="2276599"/>
              <a:ext cx="2447926" cy="13684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u="none"/>
            </a:p>
          </p:txBody>
        </p:sp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908175" y="2494087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>
              <a:off x="1908175" y="2636962"/>
              <a:ext cx="13684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24"/>
            <p:cNvSpPr>
              <a:spLocks noChangeShapeType="1"/>
            </p:cNvSpPr>
            <p:nvPr/>
          </p:nvSpPr>
          <p:spPr bwMode="auto">
            <a:xfrm flipV="1">
              <a:off x="5364164" y="2494087"/>
              <a:ext cx="139065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6"/>
            <p:cNvSpPr>
              <a:spLocks noChangeShapeType="1"/>
            </p:cNvSpPr>
            <p:nvPr/>
          </p:nvSpPr>
          <p:spPr bwMode="auto">
            <a:xfrm>
              <a:off x="5364164" y="2636962"/>
              <a:ext cx="13906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27"/>
            <p:cNvSpPr>
              <a:spLocks noChangeArrowheads="1"/>
            </p:cNvSpPr>
            <p:nvPr/>
          </p:nvSpPr>
          <p:spPr bwMode="auto">
            <a:xfrm>
              <a:off x="3276601" y="3070349"/>
              <a:ext cx="2016126" cy="5032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 存储体</a:t>
              </a:r>
              <a:r>
                <a:rPr lang="en-US" altLang="zh-CN" sz="2000" b="1" u="none" dirty="0" smtClean="0">
                  <a:latin typeface="宋体" pitchFamily="2" charset="-122"/>
                </a:rPr>
                <a:t>(     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51" name="Rectangle 428"/>
            <p:cNvSpPr>
              <a:spLocks noChangeArrowheads="1"/>
            </p:cNvSpPr>
            <p:nvPr/>
          </p:nvSpPr>
          <p:spPr bwMode="auto">
            <a:xfrm>
              <a:off x="3276601" y="2349624"/>
              <a:ext cx="20875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/>
                <a:t>控制器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层次管理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sp>
          <p:nvSpPr>
            <p:cNvPr id="53" name="Line 430"/>
            <p:cNvSpPr>
              <a:spLocks noChangeShapeType="1"/>
            </p:cNvSpPr>
            <p:nvPr/>
          </p:nvSpPr>
          <p:spPr bwMode="auto">
            <a:xfrm>
              <a:off x="4427539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31"/>
            <p:cNvSpPr txBox="1">
              <a:spLocks noChangeArrowheads="1"/>
            </p:cNvSpPr>
            <p:nvPr/>
          </p:nvSpPr>
          <p:spPr bwMode="auto">
            <a:xfrm>
              <a:off x="3276601" y="2735387"/>
              <a:ext cx="11160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5" name="Line 432"/>
            <p:cNvSpPr>
              <a:spLocks noChangeShapeType="1"/>
            </p:cNvSpPr>
            <p:nvPr/>
          </p:nvSpPr>
          <p:spPr bwMode="auto">
            <a:xfrm>
              <a:off x="4716464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433"/>
            <p:cNvSpPr txBox="1">
              <a:spLocks noChangeArrowheads="1"/>
            </p:cNvSpPr>
            <p:nvPr/>
          </p:nvSpPr>
          <p:spPr bwMode="auto">
            <a:xfrm>
              <a:off x="1187450" y="2349624"/>
              <a:ext cx="7207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57" name="Text Box 434"/>
            <p:cNvSpPr txBox="1">
              <a:spLocks noChangeArrowheads="1"/>
            </p:cNvSpPr>
            <p:nvPr/>
          </p:nvSpPr>
          <p:spPr bwMode="auto">
            <a:xfrm>
              <a:off x="6754815" y="2349624"/>
              <a:ext cx="105727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主存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(DRAM)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58" name="直接箭头连接符 19"/>
            <p:cNvCxnSpPr>
              <a:endCxn id="50" idx="1"/>
            </p:cNvCxnSpPr>
            <p:nvPr/>
          </p:nvCxnSpPr>
          <p:spPr bwMode="auto">
            <a:xfrm>
              <a:off x="1908175" y="2781671"/>
              <a:ext cx="1368425" cy="540304"/>
            </a:xfrm>
            <a:prstGeom prst="bentConnector3">
              <a:avLst>
                <a:gd name="adj1" fmla="val 5968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直接箭头连接符 20"/>
            <p:cNvCxnSpPr>
              <a:stCxn id="50" idx="3"/>
              <a:endCxn id="57" idx="1"/>
            </p:cNvCxnSpPr>
            <p:nvPr/>
          </p:nvCxnSpPr>
          <p:spPr bwMode="auto">
            <a:xfrm flipV="1">
              <a:off x="5292727" y="2781424"/>
              <a:ext cx="1462087" cy="540544"/>
            </a:xfrm>
            <a:prstGeom prst="bentConnector3">
              <a:avLst>
                <a:gd name="adj1" fmla="val 3905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6" name="Text Box 452"/>
            <p:cNvSpPr txBox="1">
              <a:spLocks noChangeArrowheads="1"/>
            </p:cNvSpPr>
            <p:nvPr/>
          </p:nvSpPr>
          <p:spPr bwMode="auto">
            <a:xfrm>
              <a:off x="5652170" y="2173491"/>
              <a:ext cx="10080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</p:grp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DE44-0410-405B-B10E-B536DECB8F3A}" type="slidenum">
              <a:rPr lang="en-US" altLang="zh-CN"/>
              <a:pPr/>
              <a:t>59</a:t>
            </a:fld>
            <a:endParaRPr lang="en-US" altLang="zh-CN" dirty="0"/>
          </a:p>
        </p:txBody>
      </p:sp>
      <p:sp>
        <p:nvSpPr>
          <p:cNvPr id="459156" name="Text Box 40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u="none" dirty="0">
                <a:latin typeface="宋体" pitchFamily="2" charset="-122"/>
              </a:rPr>
              <a:t>§3.4  </a:t>
            </a:r>
            <a:r>
              <a:rPr lang="zh-CN" altLang="en-US" sz="3200" b="1" u="none" dirty="0">
                <a:latin typeface="宋体" pitchFamily="2" charset="-122"/>
              </a:rPr>
              <a:t>高速缓冲存储器</a:t>
            </a:r>
          </a:p>
        </p:txBody>
      </p:sp>
      <p:sp>
        <p:nvSpPr>
          <p:cNvPr id="459157" name="Text Box 40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的基本原理</a:t>
            </a:r>
          </a:p>
        </p:txBody>
      </p:sp>
      <p:sp>
        <p:nvSpPr>
          <p:cNvPr id="459159" name="Text Box 407"/>
          <p:cNvSpPr txBox="1">
            <a:spLocks noChangeArrowheads="1"/>
          </p:cNvSpPr>
          <p:nvPr/>
        </p:nvSpPr>
        <p:spPr bwMode="auto">
          <a:xfrm>
            <a:off x="179388" y="155733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的外部接口：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快速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缓冲器</a:t>
            </a:r>
            <a:r>
              <a:rPr lang="zh-CN" altLang="en-US" b="1" u="none" dirty="0" smtClean="0">
                <a:latin typeface="宋体" pitchFamily="2" charset="-122"/>
              </a:rPr>
              <a:t>，有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组端口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59203" name="Text Box 451"/>
          <p:cNvSpPr txBox="1">
            <a:spLocks noChangeArrowheads="1"/>
          </p:cNvSpPr>
          <p:nvPr/>
        </p:nvSpPr>
        <p:spPr bwMode="auto">
          <a:xfrm>
            <a:off x="1979712" y="2173491"/>
            <a:ext cx="10080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r"/>
            <a:r>
              <a:rPr lang="zh-CN" altLang="en-US" sz="1800" b="1" u="none" dirty="0">
                <a:latin typeface="宋体" pitchFamily="2" charset="-122"/>
              </a:rPr>
              <a:t>主存地址</a:t>
            </a:r>
          </a:p>
        </p:txBody>
      </p:sp>
      <p:sp>
        <p:nvSpPr>
          <p:cNvPr id="459214" name="Text Box 462"/>
          <p:cNvSpPr txBox="1">
            <a:spLocks noChangeArrowheads="1"/>
          </p:cNvSpPr>
          <p:nvPr/>
        </p:nvSpPr>
        <p:spPr bwMode="auto">
          <a:xfrm>
            <a:off x="179389" y="3717032"/>
            <a:ext cx="34565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命中率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FF0000"/>
                </a:solidFill>
                <a:latin typeface="宋体" pitchFamily="2" charset="-122"/>
              </a:rPr>
              <a:t>√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平均访问时间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59216" name="Text Box 464"/>
          <p:cNvSpPr txBox="1">
            <a:spLocks noChangeArrowheads="1"/>
          </p:cNvSpPr>
          <p:nvPr/>
        </p:nvSpPr>
        <p:spPr bwMode="auto">
          <a:xfrm>
            <a:off x="2267744" y="4171146"/>
            <a:ext cx="66968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 smtClean="0">
                <a:latin typeface="+mn-lt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N</a:t>
            </a:r>
            <a:r>
              <a:rPr lang="en-US" altLang="zh-CN" b="1" u="none" baseline="-16000" dirty="0" err="1" smtClean="0">
                <a:latin typeface="宋体" pitchFamily="2" charset="-122"/>
              </a:rPr>
              <a:t>c</a:t>
            </a:r>
            <a:r>
              <a:rPr lang="en-US" altLang="zh-CN" b="1" u="none" baseline="-18000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/(</a:t>
            </a:r>
            <a:r>
              <a:rPr lang="en-US" altLang="zh-CN" b="1" i="1" u="none" dirty="0" err="1" smtClean="0">
                <a:latin typeface="+mn-lt"/>
              </a:rPr>
              <a:t>N</a:t>
            </a:r>
            <a:r>
              <a:rPr lang="en-US" altLang="zh-CN" b="1" u="none" baseline="-16000" dirty="0" err="1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i="1" u="none" dirty="0" smtClean="0">
                <a:latin typeface="+mn-lt"/>
              </a:rPr>
              <a:t>N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zh-CN" altLang="en-US" sz="2200" b="1" u="none" dirty="0" smtClean="0">
                <a:latin typeface="宋体" pitchFamily="2" charset="-122"/>
              </a:rPr>
              <a:t>命中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次数</a:t>
            </a:r>
            <a:r>
              <a:rPr lang="en-US" altLang="zh-CN" sz="2200" b="1" u="none" dirty="0" smtClean="0">
                <a:latin typeface="宋体" pitchFamily="2" charset="-122"/>
              </a:rPr>
              <a:t>/</a:t>
            </a:r>
            <a:r>
              <a:rPr lang="zh-CN" altLang="en-US" sz="2200" b="1" u="none" dirty="0" smtClean="0">
                <a:latin typeface="宋体" pitchFamily="2" charset="-122"/>
              </a:rPr>
              <a:t>访存总次数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459217" name="Text Box 465"/>
          <p:cNvSpPr txBox="1">
            <a:spLocks noChangeArrowheads="1"/>
          </p:cNvSpPr>
          <p:nvPr/>
        </p:nvSpPr>
        <p:spPr bwMode="auto">
          <a:xfrm>
            <a:off x="1691557" y="5077633"/>
            <a:ext cx="72730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H</a:t>
            </a:r>
            <a:r>
              <a:rPr lang="en-US" altLang="zh-CN" b="1" u="none" dirty="0" err="1" smtClean="0">
                <a:latin typeface="+mn-lt"/>
              </a:rPr>
              <a:t>·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b="1" u="none" dirty="0" smtClean="0">
                <a:latin typeface="宋体" pitchFamily="2" charset="-122"/>
              </a:rPr>
              <a:t>)(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i="1" u="none" dirty="0" smtClean="0">
                <a:latin typeface="+mn-lt"/>
              </a:rPr>
              <a:t>H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缺失</a:t>
            </a:r>
            <a:endParaRPr lang="en-US" altLang="zh-CN" b="1" u="none" baseline="-16000" dirty="0">
              <a:latin typeface="宋体" pitchFamily="2" charset="-122"/>
            </a:endParaRPr>
          </a:p>
        </p:txBody>
      </p:sp>
      <p:sp>
        <p:nvSpPr>
          <p:cNvPr id="459218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411"/>
          <p:cNvSpPr>
            <a:spLocks noChangeShapeType="1"/>
          </p:cNvSpPr>
          <p:nvPr/>
        </p:nvSpPr>
        <p:spPr bwMode="auto">
          <a:xfrm flipH="1">
            <a:off x="2843808" y="1988840"/>
            <a:ext cx="1944315" cy="21532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9205" name="Text Box 453"/>
          <p:cNvSpPr txBox="1">
            <a:spLocks noChangeArrowheads="1"/>
          </p:cNvSpPr>
          <p:nvPr/>
        </p:nvSpPr>
        <p:spPr bwMode="auto">
          <a:xfrm>
            <a:off x="5507459" y="1916832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SRAM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148063" y="3356992"/>
            <a:ext cx="3600401" cy="358775"/>
            <a:chOff x="4714230" y="2278063"/>
            <a:chExt cx="3600401" cy="358775"/>
          </a:xfrm>
        </p:grpSpPr>
        <p:sp>
          <p:nvSpPr>
            <p:cNvPr id="459162" name="Text Box 410"/>
            <p:cNvSpPr txBox="1">
              <a:spLocks noChangeArrowheads="1"/>
            </p:cNvSpPr>
            <p:nvPr/>
          </p:nvSpPr>
          <p:spPr bwMode="auto">
            <a:xfrm>
              <a:off x="5651500" y="2278063"/>
              <a:ext cx="2663131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u="none" dirty="0">
                  <a:latin typeface="宋体" pitchFamily="2" charset="-122"/>
                </a:rPr>
                <a:t>内容</a:t>
              </a:r>
              <a:r>
                <a:rPr lang="zh-CN" altLang="en-US" sz="2000" b="1" u="none" dirty="0" smtClean="0">
                  <a:latin typeface="宋体" pitchFamily="2" charset="-122"/>
                </a:rPr>
                <a:t>为主存数据</a:t>
              </a:r>
              <a:r>
                <a:rPr lang="zh-CN" altLang="en-US" sz="2000" b="1" u="none" dirty="0">
                  <a:latin typeface="宋体" pitchFamily="2" charset="-122"/>
                </a:rPr>
                <a:t>的</a:t>
              </a:r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拷贝</a:t>
              </a:r>
            </a:p>
          </p:txBody>
        </p:sp>
        <p:sp>
          <p:nvSpPr>
            <p:cNvPr id="40" name="Line 411"/>
            <p:cNvSpPr>
              <a:spLocks noChangeShapeType="1"/>
            </p:cNvSpPr>
            <p:nvPr/>
          </p:nvSpPr>
          <p:spPr bwMode="auto">
            <a:xfrm flipH="1" flipV="1">
              <a:off x="4714230" y="2422079"/>
              <a:ext cx="937269" cy="7257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AutoShape 4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线形标注 2 36"/>
          <p:cNvSpPr/>
          <p:nvPr/>
        </p:nvSpPr>
        <p:spPr bwMode="auto">
          <a:xfrm>
            <a:off x="5739806" y="5589240"/>
            <a:ext cx="1568498" cy="308255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-28743"/>
              <a:gd name="adj6" fmla="val -48453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层间透明交换</a:t>
            </a:r>
          </a:p>
        </p:txBody>
      </p:sp>
      <p:sp>
        <p:nvSpPr>
          <p:cNvPr id="42" name="线形标注 2 41"/>
          <p:cNvSpPr/>
          <p:nvPr/>
        </p:nvSpPr>
        <p:spPr bwMode="auto">
          <a:xfrm>
            <a:off x="5436096" y="6021288"/>
            <a:ext cx="2375994" cy="308255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-7113"/>
              <a:gd name="adj6" fmla="val -23032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缺失导致的停顿时间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82 -1.48148E-6 L -0.11806 0.17871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5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157" grpId="0" animBg="1"/>
      <p:bldP spid="459159" grpId="0"/>
      <p:bldP spid="459203" grpId="0"/>
      <p:bldP spid="459214" grpId="0"/>
      <p:bldP spid="459216" grpId="0"/>
      <p:bldP spid="459217" grpId="0"/>
      <p:bldP spid="61" grpId="0" animBg="1"/>
      <p:bldP spid="61" grpId="1" animBg="1"/>
      <p:bldP spid="459205" grpId="0"/>
      <p:bldP spid="459205" grpId="1"/>
      <p:bldP spid="37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36" name="Text Box 2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、存储系统的层次结构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*层次结构的组成：</a:t>
            </a:r>
            <a:r>
              <a:rPr lang="zh-CN" altLang="en-US" b="1" u="none" dirty="0">
                <a:latin typeface="宋体" pitchFamily="2" charset="-122"/>
              </a:rPr>
              <a:t>多种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级联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上下级关系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179388" y="2780928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参数要求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en-US" altLang="zh-CN" b="1" u="none" baseline="-20000" dirty="0" smtClean="0">
                <a:latin typeface="宋体" pitchFamily="2" charset="-122"/>
              </a:rPr>
              <a:t>M1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baseline="-20000" dirty="0">
                <a:latin typeface="宋体" pitchFamily="2" charset="-122"/>
              </a:rPr>
              <a:t>M2</a:t>
            </a:r>
            <a:r>
              <a:rPr lang="en-US" altLang="zh-CN" b="1" u="none" dirty="0">
                <a:latin typeface="宋体" pitchFamily="2" charset="-122"/>
              </a:rPr>
              <a:t>&lt;&lt;…&lt;&lt;</a:t>
            </a:r>
            <a:r>
              <a:rPr lang="en-US" altLang="zh-CN" b="1" i="1" u="none" dirty="0" err="1">
                <a:latin typeface="+mn-lt"/>
              </a:rPr>
              <a:t>S</a:t>
            </a:r>
            <a:r>
              <a:rPr lang="en-US" altLang="zh-CN" b="1" u="none" baseline="-20000" dirty="0" err="1" smtClean="0">
                <a:latin typeface="宋体" pitchFamily="2" charset="-122"/>
              </a:rPr>
              <a:t>Mn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M1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M2</a:t>
            </a:r>
            <a:r>
              <a:rPr lang="en-US" altLang="zh-CN" b="1" u="none" dirty="0" smtClean="0">
                <a:latin typeface="宋体" pitchFamily="2" charset="-122"/>
              </a:rPr>
              <a:t>&lt;&lt;…&lt;&lt;</a:t>
            </a:r>
            <a:r>
              <a:rPr lang="en-US" altLang="zh-CN" b="1" i="1" u="none" dirty="0" err="1" smtClean="0">
                <a:latin typeface="+mn-lt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Mn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    </a:t>
            </a:r>
            <a:r>
              <a:rPr lang="zh-CN" altLang="en-US" sz="2000" b="1" u="none" dirty="0" smtClean="0">
                <a:latin typeface="宋体" pitchFamily="2" charset="-122"/>
              </a:rPr>
              <a:t>依据</a:t>
            </a:r>
            <a:r>
              <a:rPr lang="en-US" altLang="zh-CN" sz="2000" b="1" i="1" u="none" dirty="0" smtClean="0">
                <a:latin typeface="+mn-lt"/>
              </a:rPr>
              <a:t>c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i="1" u="none" dirty="0" smtClean="0">
                <a:latin typeface="+mn-lt"/>
              </a:rPr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1</a:t>
            </a:r>
            <a:r>
              <a:rPr lang="en-US" altLang="zh-CN" sz="2000" b="1" i="1" u="none" dirty="0" smtClean="0">
                <a:latin typeface="+mn-lt"/>
              </a:rPr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M1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2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M2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…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1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Mn</a:t>
            </a:r>
            <a:r>
              <a:rPr lang="en-US" altLang="zh-CN" sz="2000" b="1" u="none" dirty="0" smtClean="0">
                <a:latin typeface="宋体" pitchFamily="2" charset="-122"/>
              </a:rPr>
              <a:t>)/(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M1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M2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…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err="1" smtClean="0"/>
              <a:t>S</a:t>
            </a:r>
            <a:r>
              <a:rPr lang="en-US" altLang="zh-CN" sz="2000" b="1" u="none" baseline="-16000" dirty="0" err="1" smtClean="0">
                <a:latin typeface="宋体" pitchFamily="2" charset="-122"/>
              </a:rPr>
              <a:t>Mn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179263" y="4653136"/>
            <a:ext cx="8785225" cy="126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传递要求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各级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之间的信息传递</a:t>
            </a:r>
            <a:r>
              <a:rPr lang="zh-CN" altLang="en-US" b="1" u="none" dirty="0" smtClean="0"/>
              <a:t>是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透明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               </a:t>
            </a:r>
            <a:r>
              <a:rPr lang="zh-CN" altLang="en-US" sz="2000" b="1" dirty="0" smtClean="0">
                <a:latin typeface="宋体" pitchFamily="2" charset="-122"/>
              </a:rPr>
              <a:t>存储系统</a:t>
            </a:r>
            <a:r>
              <a:rPr lang="zh-CN" altLang="en-US" sz="2000" b="1" u="none" dirty="0" smtClean="0">
                <a:latin typeface="宋体" pitchFamily="2" charset="-122"/>
              </a:rPr>
              <a:t>外部不可见←</a:t>
            </a:r>
            <a:r>
              <a:rPr lang="zh-CN" altLang="en-US" sz="2000" u="none" dirty="0" smtClean="0">
                <a:latin typeface="宋体" pitchFamily="2" charset="-122"/>
              </a:rPr>
              <a:t>┘</a:t>
            </a:r>
            <a:endParaRPr lang="en-US" altLang="zh-CN" sz="2000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              </a:t>
            </a:r>
            <a:r>
              <a:rPr lang="zh-CN" altLang="en-US" sz="2200" u="none" dirty="0" smtClean="0">
                <a:latin typeface="宋体" pitchFamily="2" charset="-122"/>
              </a:rPr>
              <a:t>└</a:t>
            </a:r>
            <a:r>
              <a:rPr lang="zh-CN" altLang="en-US" sz="22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 smtClean="0">
                <a:latin typeface="宋体" pitchFamily="2" charset="-122"/>
              </a:rPr>
              <a:t>可见的是</a:t>
            </a:r>
            <a:r>
              <a:rPr lang="zh-CN" altLang="en-US" sz="2000" b="1" dirty="0" smtClean="0">
                <a:latin typeface="宋体" pitchFamily="2" charset="-122"/>
              </a:rPr>
              <a:t>存取周期不固定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90908" name="Text Box 92"/>
          <p:cNvSpPr txBox="1">
            <a:spLocks noChangeArrowheads="1"/>
          </p:cNvSpPr>
          <p:nvPr/>
        </p:nvSpPr>
        <p:spPr bwMode="auto">
          <a:xfrm>
            <a:off x="179388" y="3680929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内容要求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上级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中信息为下级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副本 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                                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总容量</a:t>
            </a:r>
            <a:r>
              <a:rPr lang="en-US" altLang="zh-CN" sz="2200" b="1" i="1" u="none" dirty="0" smtClean="0">
                <a:latin typeface="+mn-lt"/>
              </a:rPr>
              <a:t>S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i="1" u="none" dirty="0" err="1" smtClean="0">
                <a:latin typeface="+mn-lt"/>
              </a:rPr>
              <a:t>S</a:t>
            </a:r>
            <a:r>
              <a:rPr lang="en-US" altLang="zh-CN" sz="2200" b="1" u="none" baseline="-20000" dirty="0" err="1" smtClean="0">
                <a:latin typeface="宋体" pitchFamily="2" charset="-122"/>
              </a:rPr>
              <a:t>Mn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290935" name="Group 119"/>
          <p:cNvGrpSpPr>
            <a:grpSpLocks/>
          </p:cNvGrpSpPr>
          <p:nvPr/>
        </p:nvGrpSpPr>
        <p:grpSpPr bwMode="auto">
          <a:xfrm>
            <a:off x="1620787" y="1340768"/>
            <a:ext cx="6551613" cy="1368425"/>
            <a:chOff x="930" y="1388"/>
            <a:chExt cx="4127" cy="862"/>
          </a:xfrm>
        </p:grpSpPr>
        <p:sp>
          <p:nvSpPr>
            <p:cNvPr id="290936" name="Rectangle 120"/>
            <p:cNvSpPr>
              <a:spLocks noChangeArrowheads="1"/>
            </p:cNvSpPr>
            <p:nvPr/>
          </p:nvSpPr>
          <p:spPr bwMode="auto">
            <a:xfrm>
              <a:off x="1973" y="1388"/>
              <a:ext cx="3084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zh-CN" sz="2000" b="1" u="none" dirty="0" smtClean="0"/>
            </a:p>
            <a:p>
              <a:endParaRPr lang="en-US" altLang="zh-CN" sz="2000" b="1" u="none" dirty="0"/>
            </a:p>
            <a:p>
              <a:r>
                <a:rPr lang="en-US" altLang="zh-CN" sz="2000" b="1" u="none" dirty="0" smtClean="0"/>
                <a:t>      </a:t>
              </a:r>
              <a:r>
                <a:rPr lang="zh-CN" altLang="en-US" sz="2000" b="1" u="none" dirty="0" smtClean="0"/>
                <a:t>存储系统</a:t>
              </a:r>
              <a:endParaRPr lang="zh-CN" altLang="en-US" sz="2000" b="1" u="none" dirty="0"/>
            </a:p>
          </p:txBody>
        </p:sp>
        <p:sp>
          <p:nvSpPr>
            <p:cNvPr id="290937" name="Text Box 121"/>
            <p:cNvSpPr txBox="1">
              <a:spLocks noChangeArrowheads="1"/>
            </p:cNvSpPr>
            <p:nvPr/>
          </p:nvSpPr>
          <p:spPr bwMode="auto">
            <a:xfrm>
              <a:off x="1020" y="1524"/>
              <a:ext cx="590" cy="18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290938" name="Text Box 122"/>
            <p:cNvSpPr txBox="1">
              <a:spLocks noChangeArrowheads="1"/>
            </p:cNvSpPr>
            <p:nvPr/>
          </p:nvSpPr>
          <p:spPr bwMode="auto">
            <a:xfrm>
              <a:off x="2109" y="1478"/>
              <a:ext cx="544" cy="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 dirty="0">
                  <a:latin typeface="宋体" pitchFamily="2" charset="-122"/>
                </a:rPr>
                <a:t>M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90939" name="Text Box 123"/>
            <p:cNvSpPr txBox="1">
              <a:spLocks noChangeArrowheads="1"/>
            </p:cNvSpPr>
            <p:nvPr/>
          </p:nvSpPr>
          <p:spPr bwMode="auto">
            <a:xfrm>
              <a:off x="2925" y="1463"/>
              <a:ext cx="544" cy="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290940" name="Text Box 124"/>
            <p:cNvSpPr txBox="1">
              <a:spLocks noChangeArrowheads="1"/>
            </p:cNvSpPr>
            <p:nvPr/>
          </p:nvSpPr>
          <p:spPr bwMode="auto">
            <a:xfrm>
              <a:off x="4422" y="1458"/>
              <a:ext cx="545" cy="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n</a:t>
              </a:r>
            </a:p>
          </p:txBody>
        </p:sp>
        <p:sp>
          <p:nvSpPr>
            <p:cNvPr id="290942" name="Rectangle 126"/>
            <p:cNvSpPr>
              <a:spLocks noChangeArrowheads="1"/>
            </p:cNvSpPr>
            <p:nvPr/>
          </p:nvSpPr>
          <p:spPr bwMode="auto">
            <a:xfrm>
              <a:off x="930" y="1388"/>
              <a:ext cx="861" cy="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3" name="Text Box 127"/>
            <p:cNvSpPr txBox="1">
              <a:spLocks noChangeArrowheads="1"/>
            </p:cNvSpPr>
            <p:nvPr/>
          </p:nvSpPr>
          <p:spPr bwMode="auto">
            <a:xfrm>
              <a:off x="1111" y="2023"/>
              <a:ext cx="453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endParaRPr lang="en-US" altLang="zh-CN" sz="2000" b="1" u="none" baseline="-1400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0944" name="AutoShape 128"/>
            <p:cNvSpPr>
              <a:spLocks noChangeArrowheads="1"/>
            </p:cNvSpPr>
            <p:nvPr/>
          </p:nvSpPr>
          <p:spPr bwMode="auto">
            <a:xfrm>
              <a:off x="1610" y="1524"/>
              <a:ext cx="499" cy="181"/>
            </a:xfrm>
            <a:prstGeom prst="leftRightArrow">
              <a:avLst>
                <a:gd name="adj1" fmla="val 50278"/>
                <a:gd name="adj2" fmla="val 5027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5" name="AutoShape 129"/>
            <p:cNvSpPr>
              <a:spLocks noChangeArrowheads="1"/>
            </p:cNvSpPr>
            <p:nvPr/>
          </p:nvSpPr>
          <p:spPr bwMode="auto">
            <a:xfrm>
              <a:off x="2653" y="1570"/>
              <a:ext cx="272" cy="136"/>
            </a:xfrm>
            <a:prstGeom prst="leftRightArrow">
              <a:avLst>
                <a:gd name="adj1" fmla="val 50000"/>
                <a:gd name="adj2" fmla="val 5882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6" name="AutoShape 130"/>
            <p:cNvSpPr>
              <a:spLocks noChangeArrowheads="1"/>
            </p:cNvSpPr>
            <p:nvPr/>
          </p:nvSpPr>
          <p:spPr bwMode="auto">
            <a:xfrm>
              <a:off x="3470" y="1615"/>
              <a:ext cx="272" cy="91"/>
            </a:xfrm>
            <a:prstGeom prst="leftRightArrow">
              <a:avLst>
                <a:gd name="adj1" fmla="val 49454"/>
                <a:gd name="adj2" fmla="val 857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7" name="AutoShape 131"/>
            <p:cNvSpPr>
              <a:spLocks noChangeArrowheads="1"/>
            </p:cNvSpPr>
            <p:nvPr/>
          </p:nvSpPr>
          <p:spPr bwMode="auto">
            <a:xfrm>
              <a:off x="4144" y="1660"/>
              <a:ext cx="272" cy="46"/>
            </a:xfrm>
            <a:prstGeom prst="leftRightArrow">
              <a:avLst>
                <a:gd name="adj1" fmla="val 49454"/>
                <a:gd name="adj2" fmla="val 16956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8" name="Text Box 132"/>
            <p:cNvSpPr txBox="1">
              <a:spLocks noChangeArrowheads="1"/>
            </p:cNvSpPr>
            <p:nvPr/>
          </p:nvSpPr>
          <p:spPr bwMode="auto">
            <a:xfrm>
              <a:off x="3787" y="1570"/>
              <a:ext cx="31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800" b="1" u="none">
                  <a:latin typeface="宋体" pitchFamily="2" charset="-122"/>
                </a:rPr>
                <a:t>…</a:t>
              </a:r>
              <a:endParaRPr lang="en-US" altLang="zh-CN" sz="2800" b="1" u="none" baseline="-14000">
                <a:latin typeface="宋体" pitchFamily="2" charset="-122"/>
              </a:endParaRPr>
            </a:p>
          </p:txBody>
        </p:sp>
      </p:grpSp>
      <p:sp>
        <p:nvSpPr>
          <p:cNvPr id="290964" name="AutoShape 1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965" name="AutoShape 1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F8FB49E2-EB6B-4598-894A-7D6A3648E853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7" grpId="0"/>
      <p:bldP spid="290866" grpId="0"/>
      <p:bldP spid="29090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1CFB-EA08-4D81-82E8-340B26DA6928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90649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的存储空间管理  </a:t>
            </a:r>
          </a:p>
        </p:txBody>
      </p:sp>
      <p:sp>
        <p:nvSpPr>
          <p:cNvPr id="190650" name="Text Box 186"/>
          <p:cNvSpPr txBox="1">
            <a:spLocks noChangeArrowheads="1"/>
          </p:cNvSpPr>
          <p:nvPr/>
        </p:nvSpPr>
        <p:spPr bwMode="auto">
          <a:xfrm>
            <a:off x="179388" y="8383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1)Cache-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主存的信息交换单位     </a:t>
            </a:r>
            <a:r>
              <a:rPr lang="en-US" altLang="zh-CN" sz="2000" b="1" u="none" dirty="0" smtClean="0">
                <a:latin typeface="宋体" pitchFamily="2" charset="-122"/>
              </a:rPr>
              <a:t>(CPU-Cache</a:t>
            </a:r>
            <a:r>
              <a:rPr lang="zh-CN" altLang="en-US" sz="2000" b="1" u="none" dirty="0" smtClean="0">
                <a:latin typeface="宋体" pitchFamily="2" charset="-122"/>
              </a:rPr>
              <a:t>的交换单位为字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目标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减小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， 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i="1" u="none" dirty="0" smtClean="0">
                <a:latin typeface="+mn-lt"/>
              </a:rPr>
              <a:t>H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90652" name="Text Box 188"/>
          <p:cNvSpPr txBox="1">
            <a:spLocks noChangeArrowheads="1"/>
          </p:cNvSpPr>
          <p:nvPr/>
        </p:nvSpPr>
        <p:spPr bwMode="auto">
          <a:xfrm>
            <a:off x="179388" y="1772816"/>
            <a:ext cx="5392744" cy="101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减小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T</a:t>
            </a:r>
            <a:r>
              <a:rPr lang="en-US" altLang="zh-CN" b="1" u="none" baseline="-18000" dirty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方法分析：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①提高</a:t>
            </a:r>
            <a:r>
              <a:rPr lang="en-US" altLang="zh-CN" b="1" i="1" u="none" dirty="0" smtClean="0">
                <a:solidFill>
                  <a:schemeClr val="accent2"/>
                </a:solidFill>
                <a:latin typeface="+mn-lt"/>
              </a:rPr>
              <a:t>H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利用程序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访问局部性</a:t>
            </a:r>
          </a:p>
        </p:txBody>
      </p:sp>
      <p:sp>
        <p:nvSpPr>
          <p:cNvPr id="190660" name="Text Box 196"/>
          <p:cNvSpPr txBox="1">
            <a:spLocks noChangeArrowheads="1"/>
          </p:cNvSpPr>
          <p:nvPr/>
        </p:nvSpPr>
        <p:spPr bwMode="auto">
          <a:xfrm>
            <a:off x="2555775" y="3212976"/>
            <a:ext cx="64088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n</a:t>
            </a:r>
            <a:r>
              <a:rPr lang="en-US" altLang="zh-CN" b="1" u="none" dirty="0">
                <a:latin typeface="宋体" pitchFamily="2" charset="-122"/>
              </a:rPr>
              <a:t>×(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存取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传送</a:t>
            </a:r>
            <a:r>
              <a:rPr lang="en-US" altLang="zh-CN" b="1" u="none" dirty="0" smtClean="0">
                <a:latin typeface="宋体" pitchFamily="2" charset="-122"/>
              </a:rPr>
              <a:t>)    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存取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＋</a:t>
            </a:r>
            <a:r>
              <a:rPr lang="en-US" altLang="zh-CN" b="1" i="1" u="none" dirty="0" err="1" smtClean="0">
                <a:latin typeface="+mn-lt"/>
              </a:rPr>
              <a:t>n</a:t>
            </a:r>
            <a:r>
              <a:rPr lang="en-US" altLang="zh-CN" b="1" u="none" dirty="0" err="1" smtClean="0">
                <a:latin typeface="宋体" pitchFamily="2" charset="-122"/>
              </a:rPr>
              <a:t>×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传送</a:t>
            </a:r>
            <a:r>
              <a:rPr lang="zh-CN" altLang="en-US" u="none" dirty="0" smtClean="0">
                <a:latin typeface="宋体" pitchFamily="2" charset="-122"/>
              </a:rPr>
              <a:t>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0675" name="Text Box 211"/>
          <p:cNvSpPr txBox="1">
            <a:spLocks noChangeArrowheads="1"/>
          </p:cNvSpPr>
          <p:nvPr/>
        </p:nvSpPr>
        <p:spPr bwMode="auto">
          <a:xfrm>
            <a:off x="179387" y="2730986"/>
            <a:ext cx="54930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②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减小</a:t>
            </a:r>
            <a:r>
              <a:rPr lang="en-US" altLang="zh-CN" b="1" i="1" u="none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altLang="zh-CN" b="1" u="none" baseline="-20000" dirty="0" smtClean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利用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突发传输</a:t>
            </a:r>
            <a:r>
              <a:rPr lang="zh-CN" altLang="en-US" b="1" u="none" dirty="0" smtClean="0">
                <a:latin typeface="宋体" pitchFamily="2" charset="-122"/>
              </a:rPr>
              <a:t>模式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90679" name="Text Box 215"/>
          <p:cNvSpPr txBox="1">
            <a:spLocks noChangeArrowheads="1"/>
          </p:cNvSpPr>
          <p:nvPr/>
        </p:nvSpPr>
        <p:spPr bwMode="auto">
          <a:xfrm>
            <a:off x="5724128" y="2204864"/>
            <a:ext cx="31683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相邻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信息</a:t>
            </a:r>
            <a:r>
              <a:rPr lang="zh-CN" altLang="en-US" b="1" u="none" dirty="0" smtClean="0">
                <a:latin typeface="宋体" pitchFamily="2" charset="-122"/>
              </a:rPr>
              <a:t>放在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0680" name="AutoShape 216"/>
          <p:cNvSpPr>
            <a:spLocks noChangeArrowheads="1"/>
          </p:cNvSpPr>
          <p:nvPr/>
        </p:nvSpPr>
        <p:spPr bwMode="auto">
          <a:xfrm>
            <a:off x="5436096" y="2348880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695" name="Text Box 231"/>
          <p:cNvSpPr txBox="1">
            <a:spLocks noChangeArrowheads="1"/>
          </p:cNvSpPr>
          <p:nvPr/>
        </p:nvSpPr>
        <p:spPr bwMode="auto">
          <a:xfrm>
            <a:off x="179388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信息交换单位：</a:t>
            </a:r>
            <a:r>
              <a:rPr lang="zh-CN" altLang="en-US" b="1" u="none" dirty="0" smtClean="0">
                <a:latin typeface="宋体" pitchFamily="2" charset="-122"/>
              </a:rPr>
              <a:t>块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 smtClean="0">
                <a:latin typeface="+mn-lt"/>
              </a:rPr>
              <a:t>Block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又称字块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块大小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 smtClean="0"/>
              <a:t>n</a:t>
            </a:r>
            <a:r>
              <a:rPr lang="zh-CN" altLang="en-US" b="1" u="none" dirty="0" smtClean="0">
                <a:latin typeface="宋体" pitchFamily="2" charset="-122"/>
              </a:rPr>
              <a:t>个存储字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即主存字</a:t>
            </a:r>
            <a:r>
              <a:rPr lang="en-US" altLang="zh-CN" sz="1800" b="1" u="none" dirty="0" smtClean="0">
                <a:latin typeface="宋体" pitchFamily="2" charset="-122"/>
              </a:rPr>
              <a:t>[</a:t>
            </a:r>
            <a:r>
              <a:rPr lang="zh-CN" altLang="en-US" sz="1800" b="1" u="none" dirty="0" smtClean="0">
                <a:latin typeface="宋体" pitchFamily="2" charset="-122"/>
              </a:rPr>
              <a:t>主存单元中信息</a:t>
            </a:r>
            <a:r>
              <a:rPr lang="en-US" altLang="zh-CN" sz="1800" b="1" u="none" dirty="0" smtClean="0">
                <a:latin typeface="宋体" pitchFamily="2" charset="-122"/>
              </a:rPr>
              <a:t>]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 smtClean="0">
                <a:latin typeface="+mn-lt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为常数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块大小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确定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较高时的</a:t>
            </a:r>
            <a:r>
              <a:rPr lang="en-US" altLang="zh-CN" b="1" i="1" u="none" dirty="0" smtClean="0">
                <a:latin typeface="+mn-lt"/>
              </a:rPr>
              <a:t>n</a:t>
            </a: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sz="1800" b="1" u="none" dirty="0" smtClean="0">
                <a:latin typeface="宋体" pitchFamily="2" charset="-122"/>
              </a:rPr>
              <a:t>←由结构负责</a:t>
            </a:r>
            <a:r>
              <a:rPr lang="en-US" altLang="zh-CN" sz="1800" b="1" u="none" dirty="0" smtClean="0">
                <a:latin typeface="宋体" pitchFamily="2" charset="-122"/>
              </a:rPr>
              <a:t>[</a:t>
            </a:r>
            <a:r>
              <a:rPr lang="zh-CN" altLang="en-US" sz="1800" b="1" u="none" dirty="0" smtClean="0">
                <a:latin typeface="宋体" pitchFamily="2" charset="-122"/>
              </a:rPr>
              <a:t>与组成无关</a:t>
            </a:r>
            <a:r>
              <a:rPr lang="en-US" altLang="zh-CN" sz="1800" b="1" u="none" dirty="0" smtClean="0">
                <a:latin typeface="宋体" pitchFamily="2" charset="-122"/>
              </a:rPr>
              <a:t>]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90697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rot="10800000" flipV="1">
            <a:off x="5076056" y="2677620"/>
            <a:ext cx="1224656" cy="353200"/>
          </a:xfrm>
          <a:prstGeom prst="bentConnector3">
            <a:avLst>
              <a:gd name="adj1" fmla="val -469"/>
            </a:avLst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5" name="AutoShape 216"/>
          <p:cNvSpPr>
            <a:spLocks noChangeArrowheads="1"/>
          </p:cNvSpPr>
          <p:nvPr/>
        </p:nvSpPr>
        <p:spPr bwMode="auto">
          <a:xfrm>
            <a:off x="5683521" y="3350152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979192" y="5229200"/>
            <a:ext cx="4825056" cy="720080"/>
            <a:chOff x="1619672" y="5301208"/>
            <a:chExt cx="4825056" cy="720080"/>
          </a:xfrm>
        </p:grpSpPr>
        <p:sp>
          <p:nvSpPr>
            <p:cNvPr id="29" name="Rectangle 141"/>
            <p:cNvSpPr>
              <a:spLocks noChangeArrowheads="1"/>
            </p:cNvSpPr>
            <p:nvPr/>
          </p:nvSpPr>
          <p:spPr bwMode="auto">
            <a:xfrm>
              <a:off x="3338163" y="5301208"/>
              <a:ext cx="3106565" cy="7200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81"/>
            <p:cNvSpPr txBox="1">
              <a:spLocks noChangeArrowheads="1"/>
            </p:cNvSpPr>
            <p:nvPr/>
          </p:nvSpPr>
          <p:spPr bwMode="auto">
            <a:xfrm>
              <a:off x="3491880" y="5445224"/>
              <a:ext cx="858788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8" name="Text Box 82"/>
            <p:cNvSpPr txBox="1">
              <a:spLocks noChangeArrowheads="1"/>
            </p:cNvSpPr>
            <p:nvPr/>
          </p:nvSpPr>
          <p:spPr bwMode="auto">
            <a:xfrm>
              <a:off x="5441404" y="5373043"/>
              <a:ext cx="858788" cy="5762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9" name="Text Box 83"/>
            <p:cNvSpPr txBox="1">
              <a:spLocks noChangeArrowheads="1"/>
            </p:cNvSpPr>
            <p:nvPr/>
          </p:nvSpPr>
          <p:spPr bwMode="auto">
            <a:xfrm>
              <a:off x="1619672" y="5517232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cxnSp>
          <p:nvCxnSpPr>
            <p:cNvPr id="4" name="直接箭头连接符 3"/>
            <p:cNvCxnSpPr>
              <a:stCxn id="17" idx="3"/>
              <a:endCxn id="18" idx="1"/>
            </p:cNvCxnSpPr>
            <p:nvPr/>
          </p:nvCxnSpPr>
          <p:spPr bwMode="auto">
            <a:xfrm flipV="1">
              <a:off x="4350668" y="5661162"/>
              <a:ext cx="1090736" cy="21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9" idx="3"/>
              <a:endCxn id="17" idx="1"/>
            </p:cNvCxnSpPr>
            <p:nvPr/>
          </p:nvCxnSpPr>
          <p:spPr bwMode="auto">
            <a:xfrm>
              <a:off x="2483272" y="5661248"/>
              <a:ext cx="1008608" cy="1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7" name="Text Box 451"/>
            <p:cNvSpPr txBox="1">
              <a:spLocks noChangeArrowheads="1"/>
            </p:cNvSpPr>
            <p:nvPr/>
          </p:nvSpPr>
          <p:spPr bwMode="auto">
            <a:xfrm>
              <a:off x="4519277" y="5373043"/>
              <a:ext cx="681509" cy="288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451"/>
            <p:cNvSpPr txBox="1">
              <a:spLocks noChangeArrowheads="1"/>
            </p:cNvSpPr>
            <p:nvPr/>
          </p:nvSpPr>
          <p:spPr bwMode="auto">
            <a:xfrm>
              <a:off x="2555776" y="5373216"/>
              <a:ext cx="68150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字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9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50" grpId="0"/>
      <p:bldP spid="190652" grpId="0"/>
      <p:bldP spid="190660" grpId="0"/>
      <p:bldP spid="190675" grpId="0"/>
      <p:bldP spid="190679" grpId="0"/>
      <p:bldP spid="190680" grpId="0" animBg="1"/>
      <p:bldP spid="190695" grpId="0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1043608" y="2202661"/>
            <a:ext cx="7517781" cy="3026539"/>
            <a:chOff x="1043608" y="2131990"/>
            <a:chExt cx="7517781" cy="3026539"/>
          </a:xfrm>
        </p:grpSpPr>
        <p:sp>
          <p:nvSpPr>
            <p:cNvPr id="159" name="Text Box 180"/>
            <p:cNvSpPr txBox="1">
              <a:spLocks noChangeArrowheads="1"/>
            </p:cNvSpPr>
            <p:nvPr/>
          </p:nvSpPr>
          <p:spPr bwMode="auto">
            <a:xfrm>
              <a:off x="7840664" y="2663803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60" name="Text Box 181"/>
            <p:cNvSpPr txBox="1">
              <a:spLocks noChangeArrowheads="1"/>
            </p:cNvSpPr>
            <p:nvPr/>
          </p:nvSpPr>
          <p:spPr bwMode="auto">
            <a:xfrm>
              <a:off x="7840664" y="4004940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6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161" name="Text Box 182"/>
            <p:cNvSpPr txBox="1">
              <a:spLocks noChangeArrowheads="1"/>
            </p:cNvSpPr>
            <p:nvPr/>
          </p:nvSpPr>
          <p:spPr bwMode="auto">
            <a:xfrm>
              <a:off x="6256339" y="2133578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62" name="Text Box 183"/>
            <p:cNvSpPr txBox="1">
              <a:spLocks noChangeArrowheads="1"/>
            </p:cNvSpPr>
            <p:nvPr/>
          </p:nvSpPr>
          <p:spPr bwMode="auto">
            <a:xfrm>
              <a:off x="7379989" y="3313091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163" name="Text Box 184"/>
            <p:cNvSpPr txBox="1">
              <a:spLocks noChangeArrowheads="1"/>
            </p:cNvSpPr>
            <p:nvPr/>
          </p:nvSpPr>
          <p:spPr bwMode="auto">
            <a:xfrm>
              <a:off x="6256339" y="2446316"/>
              <a:ext cx="936625" cy="720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64" name="Line 185"/>
            <p:cNvSpPr>
              <a:spLocks noChangeShapeType="1"/>
            </p:cNvSpPr>
            <p:nvPr/>
          </p:nvSpPr>
          <p:spPr bwMode="auto">
            <a:xfrm>
              <a:off x="6256339" y="295114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86"/>
            <p:cNvSpPr>
              <a:spLocks noChangeShapeType="1"/>
            </p:cNvSpPr>
            <p:nvPr/>
          </p:nvSpPr>
          <p:spPr bwMode="auto">
            <a:xfrm>
              <a:off x="6256339" y="266221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87"/>
            <p:cNvSpPr txBox="1">
              <a:spLocks noChangeArrowheads="1"/>
            </p:cNvSpPr>
            <p:nvPr/>
          </p:nvSpPr>
          <p:spPr bwMode="auto">
            <a:xfrm>
              <a:off x="7237414" y="2446316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67" name="Text Box 188"/>
            <p:cNvSpPr txBox="1">
              <a:spLocks noChangeArrowheads="1"/>
            </p:cNvSpPr>
            <p:nvPr/>
          </p:nvSpPr>
          <p:spPr bwMode="auto">
            <a:xfrm>
              <a:off x="7394576" y="2706666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68" name="Text Box 189"/>
            <p:cNvSpPr txBox="1">
              <a:spLocks noChangeArrowheads="1"/>
            </p:cNvSpPr>
            <p:nvPr/>
          </p:nvSpPr>
          <p:spPr bwMode="auto">
            <a:xfrm>
              <a:off x="6256339" y="3167041"/>
              <a:ext cx="936625" cy="621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169" name="Text Box 190"/>
            <p:cNvSpPr txBox="1">
              <a:spLocks noChangeArrowheads="1"/>
            </p:cNvSpPr>
            <p:nvPr/>
          </p:nvSpPr>
          <p:spPr bwMode="auto">
            <a:xfrm>
              <a:off x="6256339" y="3788271"/>
              <a:ext cx="936625" cy="7230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70" name="Line 191"/>
            <p:cNvSpPr>
              <a:spLocks noChangeShapeType="1"/>
            </p:cNvSpPr>
            <p:nvPr/>
          </p:nvSpPr>
          <p:spPr bwMode="auto">
            <a:xfrm>
              <a:off x="6256339" y="4295452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92"/>
            <p:cNvSpPr>
              <a:spLocks noChangeShapeType="1"/>
            </p:cNvSpPr>
            <p:nvPr/>
          </p:nvSpPr>
          <p:spPr bwMode="auto">
            <a:xfrm>
              <a:off x="6256339" y="4006527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AutoShape 193"/>
            <p:cNvSpPr>
              <a:spLocks/>
            </p:cNvSpPr>
            <p:nvPr/>
          </p:nvSpPr>
          <p:spPr bwMode="auto">
            <a:xfrm>
              <a:off x="7740651" y="2517753"/>
              <a:ext cx="71438" cy="576263"/>
            </a:xfrm>
            <a:prstGeom prst="righ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AutoShape 194"/>
            <p:cNvSpPr>
              <a:spLocks/>
            </p:cNvSpPr>
            <p:nvPr/>
          </p:nvSpPr>
          <p:spPr bwMode="auto">
            <a:xfrm>
              <a:off x="7740651" y="3862065"/>
              <a:ext cx="71438" cy="574675"/>
            </a:xfrm>
            <a:prstGeom prst="rightBrace">
              <a:avLst>
                <a:gd name="adj1" fmla="val 6703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Text Box 195"/>
            <p:cNvSpPr txBox="1">
              <a:spLocks noChangeArrowheads="1"/>
            </p:cNvSpPr>
            <p:nvPr/>
          </p:nvSpPr>
          <p:spPr bwMode="auto">
            <a:xfrm>
              <a:off x="7237414" y="3789040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75" name="Text Box 196"/>
            <p:cNvSpPr txBox="1">
              <a:spLocks noChangeArrowheads="1"/>
            </p:cNvSpPr>
            <p:nvPr/>
          </p:nvSpPr>
          <p:spPr bwMode="auto">
            <a:xfrm>
              <a:off x="7394576" y="404939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76" name="Line 211"/>
            <p:cNvSpPr>
              <a:spLocks noChangeShapeType="1"/>
            </p:cNvSpPr>
            <p:nvPr/>
          </p:nvSpPr>
          <p:spPr bwMode="auto">
            <a:xfrm>
              <a:off x="5580112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12"/>
            <p:cNvSpPr>
              <a:spLocks noChangeShapeType="1"/>
            </p:cNvSpPr>
            <p:nvPr/>
          </p:nvSpPr>
          <p:spPr bwMode="auto">
            <a:xfrm>
              <a:off x="74818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13"/>
            <p:cNvSpPr>
              <a:spLocks noChangeShapeType="1"/>
            </p:cNvSpPr>
            <p:nvPr/>
          </p:nvSpPr>
          <p:spPr bwMode="auto">
            <a:xfrm>
              <a:off x="85613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Text Box 214"/>
            <p:cNvSpPr txBox="1">
              <a:spLocks noChangeArrowheads="1"/>
            </p:cNvSpPr>
            <p:nvPr/>
          </p:nvSpPr>
          <p:spPr bwMode="auto">
            <a:xfrm>
              <a:off x="6300192" y="458112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80" name="Text Box 215"/>
            <p:cNvSpPr txBox="1">
              <a:spLocks noChangeArrowheads="1"/>
            </p:cNvSpPr>
            <p:nvPr/>
          </p:nvSpPr>
          <p:spPr bwMode="auto">
            <a:xfrm>
              <a:off x="7769226" y="4581128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181" name="Line 216"/>
            <p:cNvSpPr>
              <a:spLocks noChangeShapeType="1"/>
            </p:cNvSpPr>
            <p:nvPr/>
          </p:nvSpPr>
          <p:spPr bwMode="auto">
            <a:xfrm>
              <a:off x="8201026" y="472400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217"/>
            <p:cNvSpPr>
              <a:spLocks noChangeShapeType="1"/>
            </p:cNvSpPr>
            <p:nvPr/>
          </p:nvSpPr>
          <p:spPr bwMode="auto">
            <a:xfrm>
              <a:off x="6731993" y="4724003"/>
              <a:ext cx="7514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18"/>
            <p:cNvSpPr>
              <a:spLocks noChangeShapeType="1"/>
            </p:cNvSpPr>
            <p:nvPr/>
          </p:nvSpPr>
          <p:spPr bwMode="auto">
            <a:xfrm flipH="1">
              <a:off x="7481888" y="472400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19"/>
            <p:cNvSpPr>
              <a:spLocks noChangeShapeType="1"/>
            </p:cNvSpPr>
            <p:nvPr/>
          </p:nvSpPr>
          <p:spPr bwMode="auto">
            <a:xfrm flipH="1">
              <a:off x="5580112" y="472400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Text Box 220"/>
            <p:cNvSpPr txBox="1">
              <a:spLocks noChangeArrowheads="1"/>
            </p:cNvSpPr>
            <p:nvPr/>
          </p:nvSpPr>
          <p:spPr bwMode="auto">
            <a:xfrm>
              <a:off x="4932040" y="4652566"/>
              <a:ext cx="576263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86" name="Text Box 221"/>
            <p:cNvSpPr txBox="1">
              <a:spLocks noChangeArrowheads="1"/>
            </p:cNvSpPr>
            <p:nvPr/>
          </p:nvSpPr>
          <p:spPr bwMode="auto">
            <a:xfrm>
              <a:off x="5580112" y="4866878"/>
              <a:ext cx="1900189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87" name="Text Box 222"/>
            <p:cNvSpPr txBox="1">
              <a:spLocks noChangeArrowheads="1"/>
            </p:cNvSpPr>
            <p:nvPr/>
          </p:nvSpPr>
          <p:spPr bwMode="auto">
            <a:xfrm>
              <a:off x="7480301" y="4866878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latin typeface="宋体" pitchFamily="2" charset="-122"/>
                </a:rPr>
                <a:t>内地址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88" name="Text Box 162"/>
            <p:cNvSpPr txBox="1">
              <a:spLocks noChangeArrowheads="1"/>
            </p:cNvSpPr>
            <p:nvPr/>
          </p:nvSpPr>
          <p:spPr bwMode="auto">
            <a:xfrm>
              <a:off x="1043608" y="2637606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9" name="Text Box 163"/>
            <p:cNvSpPr txBox="1">
              <a:spLocks noChangeArrowheads="1"/>
            </p:cNvSpPr>
            <p:nvPr/>
          </p:nvSpPr>
          <p:spPr bwMode="auto">
            <a:xfrm>
              <a:off x="1043608" y="3813451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  <a:r>
                <a:rPr lang="en-US" altLang="zh-CN" sz="1800" b="1" u="none" baseline="36000" dirty="0" smtClean="0">
                  <a:latin typeface="宋体" pitchFamily="2" charset="-122"/>
                </a:rPr>
                <a:t>c</a:t>
              </a:r>
              <a:r>
                <a:rPr lang="en-US" altLang="zh-CN" sz="1800" b="1" u="none" dirty="0" smtClean="0">
                  <a:latin typeface="宋体" pitchFamily="2" charset="-122"/>
                </a:rPr>
                <a:t>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0" name="Text Box 164"/>
            <p:cNvSpPr txBox="1">
              <a:spLocks noChangeArrowheads="1"/>
            </p:cNvSpPr>
            <p:nvPr/>
          </p:nvSpPr>
          <p:spPr bwMode="auto">
            <a:xfrm>
              <a:off x="3087687" y="2131990"/>
              <a:ext cx="9350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Cache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91" name="Text Box 165"/>
            <p:cNvSpPr txBox="1">
              <a:spLocks noChangeArrowheads="1"/>
            </p:cNvSpPr>
            <p:nvPr/>
          </p:nvSpPr>
          <p:spPr bwMode="auto">
            <a:xfrm>
              <a:off x="4211637" y="3214313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192" name="Text Box 166"/>
            <p:cNvSpPr txBox="1">
              <a:spLocks noChangeArrowheads="1"/>
            </p:cNvSpPr>
            <p:nvPr/>
          </p:nvSpPr>
          <p:spPr bwMode="auto">
            <a:xfrm>
              <a:off x="3087687" y="2420888"/>
              <a:ext cx="936625" cy="7207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3" name="Line 167"/>
            <p:cNvSpPr>
              <a:spLocks noChangeShapeType="1"/>
            </p:cNvSpPr>
            <p:nvPr/>
          </p:nvSpPr>
          <p:spPr bwMode="auto">
            <a:xfrm>
              <a:off x="3087687" y="292571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68"/>
            <p:cNvSpPr>
              <a:spLocks noChangeShapeType="1"/>
            </p:cNvSpPr>
            <p:nvPr/>
          </p:nvSpPr>
          <p:spPr bwMode="auto">
            <a:xfrm>
              <a:off x="3087687" y="2636788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169"/>
            <p:cNvSpPr txBox="1">
              <a:spLocks noChangeArrowheads="1"/>
            </p:cNvSpPr>
            <p:nvPr/>
          </p:nvSpPr>
          <p:spPr bwMode="auto">
            <a:xfrm>
              <a:off x="4068762" y="2420888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96" name="Text Box 170"/>
            <p:cNvSpPr txBox="1">
              <a:spLocks noChangeArrowheads="1"/>
            </p:cNvSpPr>
            <p:nvPr/>
          </p:nvSpPr>
          <p:spPr bwMode="auto">
            <a:xfrm>
              <a:off x="4211960" y="2706665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197" name="Text Box 172"/>
            <p:cNvSpPr txBox="1">
              <a:spLocks noChangeArrowheads="1"/>
            </p:cNvSpPr>
            <p:nvPr/>
          </p:nvSpPr>
          <p:spPr bwMode="auto">
            <a:xfrm>
              <a:off x="3087687" y="3570735"/>
              <a:ext cx="936625" cy="722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8" name="Line 173"/>
            <p:cNvSpPr>
              <a:spLocks noChangeShapeType="1"/>
            </p:cNvSpPr>
            <p:nvPr/>
          </p:nvSpPr>
          <p:spPr bwMode="auto">
            <a:xfrm>
              <a:off x="3087687" y="407719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74"/>
            <p:cNvSpPr>
              <a:spLocks noChangeShapeType="1"/>
            </p:cNvSpPr>
            <p:nvPr/>
          </p:nvSpPr>
          <p:spPr bwMode="auto">
            <a:xfrm>
              <a:off x="3087687" y="378827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75"/>
            <p:cNvSpPr>
              <a:spLocks/>
            </p:cNvSpPr>
            <p:nvPr/>
          </p:nvSpPr>
          <p:spPr bwMode="auto">
            <a:xfrm>
              <a:off x="1835696" y="2420888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176"/>
            <p:cNvSpPr txBox="1">
              <a:spLocks noChangeArrowheads="1"/>
            </p:cNvSpPr>
            <p:nvPr/>
          </p:nvSpPr>
          <p:spPr bwMode="auto">
            <a:xfrm>
              <a:off x="4068762" y="3571527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4211960" y="385656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203" name="AutoShape 178"/>
            <p:cNvSpPr>
              <a:spLocks/>
            </p:cNvSpPr>
            <p:nvPr/>
          </p:nvSpPr>
          <p:spPr bwMode="auto">
            <a:xfrm>
              <a:off x="1835696" y="3598320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265"/>
            <p:cNvSpPr>
              <a:spLocks noChangeShapeType="1"/>
            </p:cNvSpPr>
            <p:nvPr/>
          </p:nvSpPr>
          <p:spPr bwMode="auto">
            <a:xfrm>
              <a:off x="1980059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66"/>
            <p:cNvSpPr>
              <a:spLocks noChangeShapeType="1"/>
            </p:cNvSpPr>
            <p:nvPr/>
          </p:nvSpPr>
          <p:spPr bwMode="auto">
            <a:xfrm>
              <a:off x="33484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67"/>
            <p:cNvSpPr>
              <a:spLocks noChangeShapeType="1"/>
            </p:cNvSpPr>
            <p:nvPr/>
          </p:nvSpPr>
          <p:spPr bwMode="auto">
            <a:xfrm>
              <a:off x="44279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Text Box 268"/>
            <p:cNvSpPr txBox="1">
              <a:spLocks noChangeArrowheads="1"/>
            </p:cNvSpPr>
            <p:nvPr/>
          </p:nvSpPr>
          <p:spPr bwMode="auto">
            <a:xfrm>
              <a:off x="2556322" y="45838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3635822" y="4583853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209" name="Line 270"/>
            <p:cNvSpPr>
              <a:spLocks noChangeShapeType="1"/>
            </p:cNvSpPr>
            <p:nvPr/>
          </p:nvSpPr>
          <p:spPr bwMode="auto">
            <a:xfrm>
              <a:off x="40676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71"/>
            <p:cNvSpPr>
              <a:spLocks noChangeShapeType="1"/>
            </p:cNvSpPr>
            <p:nvPr/>
          </p:nvSpPr>
          <p:spPr bwMode="auto">
            <a:xfrm>
              <a:off x="29881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72"/>
            <p:cNvSpPr>
              <a:spLocks noChangeShapeType="1"/>
            </p:cNvSpPr>
            <p:nvPr/>
          </p:nvSpPr>
          <p:spPr bwMode="auto">
            <a:xfrm flipH="1">
              <a:off x="3348484" y="4726728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73"/>
            <p:cNvSpPr>
              <a:spLocks noChangeShapeType="1"/>
            </p:cNvSpPr>
            <p:nvPr/>
          </p:nvSpPr>
          <p:spPr bwMode="auto">
            <a:xfrm flipH="1">
              <a:off x="1980059" y="4726728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1189484" y="4655291"/>
              <a:ext cx="72072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4" name="Text Box 275"/>
            <p:cNvSpPr txBox="1">
              <a:spLocks noChangeArrowheads="1"/>
            </p:cNvSpPr>
            <p:nvPr/>
          </p:nvSpPr>
          <p:spPr bwMode="auto">
            <a:xfrm>
              <a:off x="1980059" y="4869603"/>
              <a:ext cx="136683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行号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5" name="Text Box 276"/>
            <p:cNvSpPr txBox="1">
              <a:spLocks noChangeArrowheads="1"/>
            </p:cNvSpPr>
            <p:nvPr/>
          </p:nvSpPr>
          <p:spPr bwMode="auto">
            <a:xfrm>
              <a:off x="3346897" y="4869603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latin typeface="宋体" pitchFamily="2" charset="-122"/>
                </a:rPr>
                <a:t>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6" name="Text Box 172"/>
            <p:cNvSpPr txBox="1">
              <a:spLocks noChangeArrowheads="1"/>
            </p:cNvSpPr>
            <p:nvPr/>
          </p:nvSpPr>
          <p:spPr bwMode="auto">
            <a:xfrm>
              <a:off x="3087686" y="3140324"/>
              <a:ext cx="936625" cy="430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944390" y="2203328"/>
            <a:ext cx="1077019" cy="1681687"/>
            <a:chOff x="1800374" y="2132657"/>
            <a:chExt cx="1077019" cy="1681687"/>
          </a:xfrm>
        </p:grpSpPr>
        <p:sp>
          <p:nvSpPr>
            <p:cNvPr id="218" name="Text Box 283"/>
            <p:cNvSpPr txBox="1">
              <a:spLocks noChangeArrowheads="1"/>
            </p:cNvSpPr>
            <p:nvPr/>
          </p:nvSpPr>
          <p:spPr bwMode="auto">
            <a:xfrm>
              <a:off x="1800374" y="2132657"/>
              <a:ext cx="1077019" cy="288925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有效</a:t>
              </a:r>
              <a:r>
                <a:rPr lang="zh-CN" altLang="en-US" sz="1800" b="1" u="none" dirty="0" smtClean="0"/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9" name="Text Box 284"/>
            <p:cNvSpPr txBox="1">
              <a:spLocks noChangeArrowheads="1"/>
            </p:cNvSpPr>
            <p:nvPr/>
          </p:nvSpPr>
          <p:spPr bwMode="auto">
            <a:xfrm>
              <a:off x="2222501" y="2420888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0" name="Text Box 285"/>
            <p:cNvSpPr txBox="1">
              <a:spLocks noChangeArrowheads="1"/>
            </p:cNvSpPr>
            <p:nvPr/>
          </p:nvSpPr>
          <p:spPr bwMode="auto">
            <a:xfrm>
              <a:off x="1835695" y="2420888"/>
              <a:ext cx="386805" cy="2413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1" name="Text Box 286"/>
            <p:cNvSpPr txBox="1">
              <a:spLocks noChangeArrowheads="1"/>
            </p:cNvSpPr>
            <p:nvPr/>
          </p:nvSpPr>
          <p:spPr bwMode="auto">
            <a:xfrm>
              <a:off x="2195413" y="3212976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22" name="Text Box 284"/>
            <p:cNvSpPr txBox="1">
              <a:spLocks noChangeArrowheads="1"/>
            </p:cNvSpPr>
            <p:nvPr/>
          </p:nvSpPr>
          <p:spPr bwMode="auto">
            <a:xfrm>
              <a:off x="2222502" y="3573016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3" name="Text Box 285"/>
            <p:cNvSpPr txBox="1">
              <a:spLocks noChangeArrowheads="1"/>
            </p:cNvSpPr>
            <p:nvPr/>
          </p:nvSpPr>
          <p:spPr bwMode="auto">
            <a:xfrm>
              <a:off x="1835696" y="3573710"/>
              <a:ext cx="386805" cy="24063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</p:grp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83C-9693-4A37-B642-9464476FA25A}" type="slidenum">
              <a:rPr lang="en-US" altLang="zh-CN"/>
              <a:pPr/>
              <a:t>61</a:t>
            </a:fld>
            <a:endParaRPr lang="en-US" altLang="zh-CN" dirty="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管理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的编址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单位：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203848" y="714762"/>
            <a:ext cx="56886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主存字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主存编址单位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      </a:t>
            </a:r>
            <a:r>
              <a:rPr lang="zh-CN" altLang="en-US" sz="1800" b="1" u="none" dirty="0" smtClean="0">
                <a:latin typeface="宋体" pitchFamily="2" charset="-122"/>
              </a:rPr>
              <a:t>←</a:t>
            </a:r>
            <a:r>
              <a:rPr lang="en-US" altLang="zh-CN" sz="1800" b="1" u="none" dirty="0" smtClean="0">
                <a:latin typeface="宋体" pitchFamily="2" charset="-122"/>
              </a:rPr>
              <a:t>Cache</a:t>
            </a:r>
            <a:r>
              <a:rPr lang="zh-CN" altLang="en-US" sz="1800" b="1" u="none" dirty="0" smtClean="0">
                <a:latin typeface="宋体" pitchFamily="2" charset="-122"/>
              </a:rPr>
              <a:t>是缓冲器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179388" y="1196752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*Cache-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主存间的信息交换管理：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①</a:t>
            </a:r>
            <a:r>
              <a:rPr lang="zh-CN" altLang="en-US" b="1" u="none" spc="-50" dirty="0" smtClean="0">
                <a:latin typeface="宋体" pitchFamily="2" charset="-122"/>
              </a:rPr>
              <a:t>主存</a:t>
            </a:r>
            <a:r>
              <a:rPr lang="zh-CN" altLang="en-US" b="1" u="none" spc="-50" dirty="0">
                <a:latin typeface="宋体" pitchFamily="2" charset="-122"/>
              </a:rPr>
              <a:t>与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r>
              <a:rPr lang="zh-CN" altLang="en-US" b="1" u="none" spc="-50" dirty="0" smtClean="0">
                <a:latin typeface="宋体" pitchFamily="2" charset="-122"/>
              </a:rPr>
              <a:t>的存储空间，都</a:t>
            </a: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划分</a:t>
            </a:r>
            <a:r>
              <a:rPr lang="zh-CN" altLang="en-US" b="1" u="none" spc="-50" dirty="0" smtClean="0">
                <a:latin typeface="宋体" pitchFamily="2" charset="-122"/>
              </a:rPr>
              <a:t>成多个大小为块的</a:t>
            </a:r>
            <a:r>
              <a:rPr lang="zh-CN" altLang="en-US" b="1" u="none" spc="-50" dirty="0" smtClean="0">
                <a:solidFill>
                  <a:srgbClr val="990099"/>
                </a:solidFill>
                <a:latin typeface="宋体" pitchFamily="2" charset="-122"/>
              </a:rPr>
              <a:t>区域</a:t>
            </a:r>
            <a:endParaRPr lang="zh-CN" altLang="en-US" b="1" u="none" spc="-50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63084" name="AutoShape 2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138" name="Text Box 290"/>
          <p:cNvSpPr txBox="1">
            <a:spLocks noChangeArrowheads="1"/>
          </p:cNvSpPr>
          <p:nvPr/>
        </p:nvSpPr>
        <p:spPr bwMode="auto">
          <a:xfrm>
            <a:off x="179388" y="53012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②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每行需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(V)</a:t>
            </a:r>
            <a:r>
              <a:rPr lang="zh-CN" altLang="en-US" b="1" u="none" dirty="0" smtClean="0">
                <a:latin typeface="宋体" pitchFamily="2" charset="-122"/>
              </a:rPr>
              <a:t>表示本行是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否空闲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每行需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标记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(Tag)</a:t>
            </a:r>
            <a:r>
              <a:rPr lang="zh-CN" altLang="en-US" b="1" u="none" dirty="0" smtClean="0">
                <a:latin typeface="宋体" pitchFamily="2" charset="-122"/>
              </a:rPr>
              <a:t>表示本行数据来自的主存块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63139" name="Text Box 291"/>
          <p:cNvSpPr txBox="1">
            <a:spLocks noChangeArrowheads="1"/>
          </p:cNvSpPr>
          <p:nvPr/>
        </p:nvSpPr>
        <p:spPr bwMode="auto">
          <a:xfrm>
            <a:off x="2049165" y="2492896"/>
            <a:ext cx="972244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 </a:t>
            </a:r>
            <a:r>
              <a:rPr lang="en-US" altLang="zh-CN" sz="1800" b="1" u="none" dirty="0" smtClean="0">
                <a:latin typeface="宋体" pitchFamily="2" charset="-122"/>
              </a:rPr>
              <a:t> </a:t>
            </a:r>
            <a:r>
              <a:rPr lang="en-US" altLang="zh-CN" sz="1800" b="1" u="none" dirty="0">
                <a:latin typeface="宋体" pitchFamily="2" charset="-122"/>
              </a:rPr>
              <a:t>*</a:t>
            </a:r>
          </a:p>
        </p:txBody>
      </p:sp>
      <p:sp>
        <p:nvSpPr>
          <p:cNvPr id="463140" name="Text Box 292"/>
          <p:cNvSpPr txBox="1">
            <a:spLocks noChangeArrowheads="1"/>
          </p:cNvSpPr>
          <p:nvPr/>
        </p:nvSpPr>
        <p:spPr bwMode="auto">
          <a:xfrm>
            <a:off x="2050753" y="3645024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</a:t>
            </a:r>
            <a:r>
              <a:rPr lang="en-US" altLang="zh-CN" sz="1800" b="1" u="none" dirty="0" smtClean="0">
                <a:latin typeface="宋体" pitchFamily="2" charset="-122"/>
              </a:rPr>
              <a:t>  </a:t>
            </a:r>
            <a:r>
              <a:rPr lang="en-US" altLang="zh-CN" sz="1800" b="1" u="none" dirty="0">
                <a:latin typeface="宋体" pitchFamily="2" charset="-122"/>
              </a:rPr>
              <a:t>*</a:t>
            </a:r>
          </a:p>
        </p:txBody>
      </p:sp>
      <p:sp>
        <p:nvSpPr>
          <p:cNvPr id="463141" name="Rectangle 293"/>
          <p:cNvSpPr>
            <a:spLocks noChangeArrowheads="1"/>
          </p:cNvSpPr>
          <p:nvPr/>
        </p:nvSpPr>
        <p:spPr bwMode="auto">
          <a:xfrm>
            <a:off x="5941218" y="3237712"/>
            <a:ext cx="935038" cy="719137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u="none" dirty="0" smtClean="0">
                <a:latin typeface="+mn-ea"/>
                <a:ea typeface="+mn-ea"/>
              </a:rPr>
              <a:t>块</a:t>
            </a:r>
            <a:r>
              <a:rPr lang="en-US" altLang="zh-CN" sz="2000" b="1" u="none" dirty="0" err="1" smtClean="0">
                <a:latin typeface="+mn-ea"/>
                <a:ea typeface="+mn-ea"/>
              </a:rPr>
              <a:t>i</a:t>
            </a:r>
            <a:endParaRPr lang="zh-CN" altLang="en-US" b="1" u="none" dirty="0">
              <a:latin typeface="+mn-ea"/>
              <a:ea typeface="+mn-ea"/>
            </a:endParaRPr>
          </a:p>
        </p:txBody>
      </p:sp>
      <p:sp>
        <p:nvSpPr>
          <p:cNvPr id="463142" name="Text Box 294"/>
          <p:cNvSpPr txBox="1">
            <a:spLocks noChangeArrowheads="1"/>
          </p:cNvSpPr>
          <p:nvPr/>
        </p:nvSpPr>
        <p:spPr bwMode="auto">
          <a:xfrm>
            <a:off x="2050753" y="2492896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80000"/>
              </a:lnSpc>
            </a:pPr>
            <a:r>
              <a:rPr lang="en-US" altLang="zh-CN" sz="1800" b="1" u="none" dirty="0">
                <a:solidFill>
                  <a:srgbClr val="FF3300"/>
                </a:solidFill>
                <a:latin typeface="宋体" pitchFamily="2" charset="-122"/>
              </a:rPr>
              <a:t>1    </a:t>
            </a:r>
            <a:r>
              <a:rPr lang="en-US" altLang="zh-CN" sz="1800" b="1" u="none" dirty="0" err="1" smtClean="0">
                <a:solidFill>
                  <a:srgbClr val="FF3300"/>
                </a:solidFill>
                <a:latin typeface="宋体" pitchFamily="2" charset="-122"/>
              </a:rPr>
              <a:t>i</a:t>
            </a:r>
            <a:endParaRPr lang="en-US" altLang="zh-CN" sz="1800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2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46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6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2.96296E-6 L -0.31302 -0.1085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6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4" grpId="0"/>
      <p:bldP spid="462855" grpId="0"/>
      <p:bldP spid="463138" grpId="0"/>
      <p:bldP spid="463139" grpId="0"/>
      <p:bldP spid="463139" grpId="1"/>
      <p:bldP spid="463140" grpId="0"/>
      <p:bldP spid="463141" grpId="0" animBg="1"/>
      <p:bldP spid="463141" grpId="1" animBg="1"/>
      <p:bldP spid="46314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EE0B-8A5B-423C-B2B3-153592461340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12088" name="Text Box 88"/>
          <p:cNvSpPr txBox="1">
            <a:spLocks noChangeArrowheads="1"/>
          </p:cNvSpPr>
          <p:nvPr/>
        </p:nvSpPr>
        <p:spPr bwMode="auto">
          <a:xfrm>
            <a:off x="179388" y="260648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的存储空间组织：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  <a:r>
              <a:rPr lang="en-US" altLang="zh-CN" b="1" u="none" dirty="0">
                <a:latin typeface="宋体" pitchFamily="2" charset="-122"/>
              </a:rPr>
              <a:t>①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的数组</a:t>
            </a:r>
            <a:r>
              <a:rPr lang="zh-CN" altLang="en-US" b="1" u="none" dirty="0">
                <a:latin typeface="宋体" pitchFamily="2" charset="-122"/>
              </a:rPr>
              <a:t>，每</a:t>
            </a:r>
            <a:r>
              <a:rPr lang="zh-CN" altLang="en-US" b="1" u="none" dirty="0" smtClean="0">
                <a:latin typeface="宋体" pitchFamily="2" charset="-122"/>
              </a:rPr>
              <a:t>行包含缓存块信息、管理信息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4822" y="1340768"/>
            <a:ext cx="6913562" cy="1656184"/>
            <a:chOff x="1114822" y="1340768"/>
            <a:chExt cx="6913562" cy="1656184"/>
          </a:xfrm>
        </p:grpSpPr>
        <p:sp>
          <p:nvSpPr>
            <p:cNvPr id="68" name="Rectangle 99"/>
            <p:cNvSpPr>
              <a:spLocks noChangeArrowheads="1"/>
            </p:cNvSpPr>
            <p:nvPr/>
          </p:nvSpPr>
          <p:spPr bwMode="auto">
            <a:xfrm>
              <a:off x="5508626" y="1340768"/>
              <a:ext cx="2519585" cy="165576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9" name="Rectangle 99"/>
            <p:cNvSpPr>
              <a:spLocks noChangeArrowheads="1"/>
            </p:cNvSpPr>
            <p:nvPr/>
          </p:nvSpPr>
          <p:spPr bwMode="auto">
            <a:xfrm>
              <a:off x="2195909" y="1341190"/>
              <a:ext cx="5832475" cy="1655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0" name="Text Box 100"/>
            <p:cNvSpPr txBox="1">
              <a:spLocks noChangeArrowheads="1"/>
            </p:cNvSpPr>
            <p:nvPr/>
          </p:nvSpPr>
          <p:spPr bwMode="auto">
            <a:xfrm>
              <a:off x="3275409" y="1412627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1" name="Text Box 101"/>
            <p:cNvSpPr txBox="1">
              <a:spLocks noChangeArrowheads="1"/>
            </p:cNvSpPr>
            <p:nvPr/>
          </p:nvSpPr>
          <p:spPr bwMode="auto">
            <a:xfrm>
              <a:off x="2340372" y="1412627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3" name="Text Box 103"/>
            <p:cNvSpPr txBox="1">
              <a:spLocks noChangeArrowheads="1"/>
            </p:cNvSpPr>
            <p:nvPr/>
          </p:nvSpPr>
          <p:spPr bwMode="auto">
            <a:xfrm>
              <a:off x="4285059" y="1412627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4" name="Text Box 104"/>
            <p:cNvSpPr txBox="1">
              <a:spLocks noChangeArrowheads="1"/>
            </p:cNvSpPr>
            <p:nvPr/>
          </p:nvSpPr>
          <p:spPr bwMode="auto">
            <a:xfrm>
              <a:off x="3273822" y="17729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5" name="Text Box 105"/>
            <p:cNvSpPr txBox="1">
              <a:spLocks noChangeArrowheads="1"/>
            </p:cNvSpPr>
            <p:nvPr/>
          </p:nvSpPr>
          <p:spPr bwMode="auto">
            <a:xfrm>
              <a:off x="2338784" y="17729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7" name="Text Box 107"/>
            <p:cNvSpPr txBox="1">
              <a:spLocks noChangeArrowheads="1"/>
            </p:cNvSpPr>
            <p:nvPr/>
          </p:nvSpPr>
          <p:spPr bwMode="auto">
            <a:xfrm>
              <a:off x="4283472" y="17729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8" name="Text Box 108"/>
            <p:cNvSpPr txBox="1">
              <a:spLocks noChangeArrowheads="1"/>
            </p:cNvSpPr>
            <p:nvPr/>
          </p:nvSpPr>
          <p:spPr bwMode="auto">
            <a:xfrm>
              <a:off x="3273822" y="26365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9" name="Text Box 109"/>
            <p:cNvSpPr txBox="1">
              <a:spLocks noChangeArrowheads="1"/>
            </p:cNvSpPr>
            <p:nvPr/>
          </p:nvSpPr>
          <p:spPr bwMode="auto">
            <a:xfrm>
              <a:off x="2338784" y="26365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10" name="Text Box 110"/>
            <p:cNvSpPr txBox="1">
              <a:spLocks noChangeArrowheads="1"/>
            </p:cNvSpPr>
            <p:nvPr/>
          </p:nvSpPr>
          <p:spPr bwMode="auto">
            <a:xfrm>
              <a:off x="5577284" y="26381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11" name="Text Box 111"/>
            <p:cNvSpPr txBox="1">
              <a:spLocks noChangeArrowheads="1"/>
            </p:cNvSpPr>
            <p:nvPr/>
          </p:nvSpPr>
          <p:spPr bwMode="auto">
            <a:xfrm>
              <a:off x="4283472" y="26365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12" name="Text Box 112"/>
            <p:cNvSpPr txBox="1">
              <a:spLocks noChangeArrowheads="1"/>
            </p:cNvSpPr>
            <p:nvPr/>
          </p:nvSpPr>
          <p:spPr bwMode="auto">
            <a:xfrm>
              <a:off x="35627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3" name="Text Box 113"/>
            <p:cNvSpPr txBox="1">
              <a:spLocks noChangeArrowheads="1"/>
            </p:cNvSpPr>
            <p:nvPr/>
          </p:nvSpPr>
          <p:spPr bwMode="auto">
            <a:xfrm>
              <a:off x="2626122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4" name="Text Box 114"/>
            <p:cNvSpPr txBox="1">
              <a:spLocks noChangeArrowheads="1"/>
            </p:cNvSpPr>
            <p:nvPr/>
          </p:nvSpPr>
          <p:spPr bwMode="auto">
            <a:xfrm>
              <a:off x="4643834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5" name="Text Box 115"/>
            <p:cNvSpPr txBox="1">
              <a:spLocks noChangeArrowheads="1"/>
            </p:cNvSpPr>
            <p:nvPr/>
          </p:nvSpPr>
          <p:spPr bwMode="auto">
            <a:xfrm>
              <a:off x="65853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7" name="Text Box 117"/>
            <p:cNvSpPr txBox="1">
              <a:spLocks noChangeArrowheads="1"/>
            </p:cNvSpPr>
            <p:nvPr/>
          </p:nvSpPr>
          <p:spPr bwMode="auto">
            <a:xfrm>
              <a:off x="1259284" y="1412627"/>
              <a:ext cx="863600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18" name="Text Box 118"/>
            <p:cNvSpPr txBox="1">
              <a:spLocks noChangeArrowheads="1"/>
            </p:cNvSpPr>
            <p:nvPr/>
          </p:nvSpPr>
          <p:spPr bwMode="auto">
            <a:xfrm>
              <a:off x="1114822" y="2638177"/>
              <a:ext cx="1008062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c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21" name="Text Box 121"/>
            <p:cNvSpPr txBox="1">
              <a:spLocks noChangeArrowheads="1"/>
            </p:cNvSpPr>
            <p:nvPr/>
          </p:nvSpPr>
          <p:spPr bwMode="auto">
            <a:xfrm>
              <a:off x="5580459" y="1414215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22" name="Text Box 122"/>
            <p:cNvSpPr txBox="1">
              <a:spLocks noChangeArrowheads="1"/>
            </p:cNvSpPr>
            <p:nvPr/>
          </p:nvSpPr>
          <p:spPr bwMode="auto">
            <a:xfrm>
              <a:off x="5583634" y="17745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</p:grpSp>
      <p:sp>
        <p:nvSpPr>
          <p:cNvPr id="512235" name="AutoShape 2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95910" y="1276311"/>
            <a:ext cx="5832476" cy="2105387"/>
            <a:chOff x="2195910" y="1276311"/>
            <a:chExt cx="5832476" cy="2105387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5508626" y="1276311"/>
              <a:ext cx="0" cy="20086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182"/>
            <p:cNvSpPr txBox="1">
              <a:spLocks noChangeArrowheads="1"/>
            </p:cNvSpPr>
            <p:nvPr/>
          </p:nvSpPr>
          <p:spPr bwMode="auto">
            <a:xfrm>
              <a:off x="6373267" y="3068960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数据区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6" name="Text Box 182"/>
            <p:cNvSpPr txBox="1">
              <a:spLocks noChangeArrowheads="1"/>
            </p:cNvSpPr>
            <p:nvPr/>
          </p:nvSpPr>
          <p:spPr bwMode="auto">
            <a:xfrm>
              <a:off x="2986484" y="3044254"/>
              <a:ext cx="2017712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管理区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目录表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7" name="AutoShape 28"/>
            <p:cNvSpPr>
              <a:spLocks/>
            </p:cNvSpPr>
            <p:nvPr/>
          </p:nvSpPr>
          <p:spPr bwMode="auto">
            <a:xfrm rot="16200000">
              <a:off x="6768245" y="1826071"/>
              <a:ext cx="72009" cy="244827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28"/>
            <p:cNvSpPr>
              <a:spLocks/>
            </p:cNvSpPr>
            <p:nvPr/>
          </p:nvSpPr>
          <p:spPr bwMode="auto">
            <a:xfrm rot="16200000">
              <a:off x="3780000" y="1430114"/>
              <a:ext cx="72008" cy="3240187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Text Box 124"/>
          <p:cNvSpPr txBox="1">
            <a:spLocks noChangeArrowheads="1"/>
          </p:cNvSpPr>
          <p:nvPr/>
        </p:nvSpPr>
        <p:spPr bwMode="auto">
          <a:xfrm>
            <a:off x="179388" y="42930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 ②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缓存块</a:t>
            </a:r>
            <a:r>
              <a:rPr lang="zh-CN" altLang="en-US" b="1" u="none" dirty="0" smtClean="0">
                <a:latin typeface="宋体" pitchFamily="2" charset="-122"/>
              </a:rPr>
              <a:t>的大小、编址单位都与主存块相同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块内地址位数＝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6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块大小</a:t>
            </a:r>
            <a:r>
              <a:rPr lang="en-US" altLang="zh-CN" sz="2200" b="1" u="none" dirty="0" smtClean="0">
                <a:latin typeface="宋体" pitchFamily="2" charset="-122"/>
              </a:rPr>
              <a:t>÷</a:t>
            </a:r>
            <a:r>
              <a:rPr lang="zh-CN" altLang="en-US" sz="2200" b="1" u="none" dirty="0" smtClean="0">
                <a:latin typeface="宋体" pitchFamily="2" charset="-122"/>
              </a:rPr>
              <a:t>主存字大小</a:t>
            </a:r>
            <a:r>
              <a:rPr lang="en-US" altLang="zh-CN" b="1" u="none" dirty="0" smtClean="0">
                <a:latin typeface="宋体" pitchFamily="2" charset="-122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Cache</a:t>
            </a:r>
            <a:r>
              <a:rPr lang="zh-CN" altLang="en-US" b="1" u="none" dirty="0" smtClean="0">
                <a:latin typeface="宋体" pitchFamily="2" charset="-122"/>
              </a:rPr>
              <a:t>行数＝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容量</a:t>
            </a:r>
            <a:r>
              <a:rPr lang="en-US" altLang="zh-CN" b="1" u="none" dirty="0" smtClean="0">
                <a:latin typeface="宋体" pitchFamily="2" charset="-122"/>
              </a:rPr>
              <a:t>÷</a:t>
            </a:r>
            <a:r>
              <a:rPr lang="zh-CN" altLang="en-US" b="1" u="none" dirty="0" smtClean="0">
                <a:latin typeface="宋体" pitchFamily="2" charset="-122"/>
              </a:rPr>
              <a:t>块大小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" name="Text Box 124"/>
          <p:cNvSpPr txBox="1">
            <a:spLocks noChangeArrowheads="1"/>
          </p:cNvSpPr>
          <p:nvPr/>
        </p:nvSpPr>
        <p:spPr bwMode="auto">
          <a:xfrm>
            <a:off x="179512" y="5661248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③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是否命中</a:t>
            </a:r>
            <a:r>
              <a:rPr lang="zh-CN" altLang="en-US" b="1" u="none" dirty="0">
                <a:latin typeface="宋体" pitchFamily="2" charset="-122"/>
              </a:rPr>
              <a:t>，通过</a:t>
            </a:r>
            <a:r>
              <a:rPr lang="zh-CN" altLang="en-US" b="1" u="none" dirty="0" smtClean="0">
                <a:latin typeface="宋体" pitchFamily="2" charset="-122"/>
              </a:rPr>
              <a:t>比较有效位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标记来实现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4" name="Text Box 124"/>
          <p:cNvSpPr txBox="1">
            <a:spLocks noChangeArrowheads="1"/>
          </p:cNvSpPr>
          <p:nvPr/>
        </p:nvSpPr>
        <p:spPr bwMode="auto">
          <a:xfrm>
            <a:off x="179512" y="3356992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容量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数据区的容量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     Cache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总容量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数据区、管理区容量之和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2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1801" y="1285860"/>
            <a:ext cx="1946249" cy="3798059"/>
            <a:chOff x="2771801" y="1285860"/>
            <a:chExt cx="1946249" cy="3798059"/>
          </a:xfrm>
        </p:grpSpPr>
        <p:sp>
          <p:nvSpPr>
            <p:cNvPr id="67" name="AutoShape 141"/>
            <p:cNvSpPr>
              <a:spLocks noChangeArrowheads="1"/>
            </p:cNvSpPr>
            <p:nvPr/>
          </p:nvSpPr>
          <p:spPr bwMode="auto">
            <a:xfrm>
              <a:off x="2771801" y="1285860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AutoShape 145"/>
            <p:cNvSpPr>
              <a:spLocks noChangeArrowheads="1"/>
            </p:cNvSpPr>
            <p:nvPr/>
          </p:nvSpPr>
          <p:spPr bwMode="auto">
            <a:xfrm>
              <a:off x="2843807" y="4725144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>
              <a:off x="3744925" y="1644635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743908" y="3356992"/>
              <a:ext cx="1016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E1D3-7BEF-40B7-B6BC-F12FCC1EE449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466012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7" name="AutoShape 9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 Box 98"/>
          <p:cNvSpPr txBox="1">
            <a:spLocks noChangeArrowheads="1"/>
          </p:cNvSpPr>
          <p:nvPr/>
        </p:nvSpPr>
        <p:spPr bwMode="auto">
          <a:xfrm>
            <a:off x="179388" y="287437"/>
            <a:ext cx="3309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的工作流程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完成访问过程：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7" name="Text Box 100"/>
          <p:cNvSpPr txBox="1">
            <a:spLocks noChangeArrowheads="1"/>
          </p:cNvSpPr>
          <p:nvPr/>
        </p:nvSpPr>
        <p:spPr bwMode="auto">
          <a:xfrm>
            <a:off x="2771800" y="714762"/>
            <a:ext cx="62281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+mn-ea"/>
                <a:ea typeface="+mn-ea"/>
              </a:rPr>
              <a:t>①</a:t>
            </a:r>
            <a:r>
              <a:rPr lang="zh-CN" altLang="en-US" b="1" u="none" dirty="0" smtClean="0">
                <a:latin typeface="+mn-ea"/>
                <a:ea typeface="+mn-ea"/>
              </a:rPr>
              <a:t>地址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变换</a:t>
            </a:r>
            <a:r>
              <a:rPr lang="zh-CN" altLang="en-US" b="1" u="none" dirty="0" smtClean="0">
                <a:latin typeface="+mn-ea"/>
                <a:ea typeface="+mn-ea"/>
              </a:rPr>
              <a:t>，</a:t>
            </a:r>
            <a:r>
              <a:rPr lang="zh-CN" altLang="en-US" b="1" u="none" dirty="0">
                <a:latin typeface="+mn-ea"/>
                <a:ea typeface="+mn-ea"/>
              </a:rPr>
              <a:t>②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访问</a:t>
            </a:r>
            <a:r>
              <a:rPr lang="en-US" altLang="zh-CN" b="1" u="none" dirty="0" smtClean="0">
                <a:latin typeface="+mn-ea"/>
                <a:ea typeface="+mn-ea"/>
              </a:rPr>
              <a:t>Cache</a:t>
            </a:r>
            <a:r>
              <a:rPr lang="zh-CN" altLang="en-US" b="1" u="none" dirty="0" smtClean="0">
                <a:latin typeface="+mn-ea"/>
                <a:ea typeface="+mn-ea"/>
              </a:rPr>
              <a:t>，③数据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写回</a:t>
            </a:r>
            <a:r>
              <a:rPr lang="zh-CN" altLang="en-US" b="1" u="none" dirty="0" smtClean="0">
                <a:latin typeface="+mn-ea"/>
                <a:ea typeface="+mn-ea"/>
              </a:rPr>
              <a:t>主存</a:t>
            </a:r>
            <a:endParaRPr lang="zh-CN" altLang="en-US" b="1" u="none" dirty="0">
              <a:latin typeface="+mn-ea"/>
              <a:ea typeface="+mn-ea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148063" y="2511411"/>
            <a:ext cx="3600401" cy="2501766"/>
            <a:chOff x="5148063" y="2511411"/>
            <a:chExt cx="3600401" cy="2501766"/>
          </a:xfrm>
        </p:grpSpPr>
        <p:sp>
          <p:nvSpPr>
            <p:cNvPr id="88" name="Rectangle 111"/>
            <p:cNvSpPr>
              <a:spLocks noChangeArrowheads="1"/>
            </p:cNvSpPr>
            <p:nvPr/>
          </p:nvSpPr>
          <p:spPr bwMode="auto">
            <a:xfrm>
              <a:off x="5148063" y="2511411"/>
              <a:ext cx="3600401" cy="2501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AutoShape 114"/>
            <p:cNvSpPr>
              <a:spLocks noChangeArrowheads="1"/>
            </p:cNvSpPr>
            <p:nvPr/>
          </p:nvSpPr>
          <p:spPr bwMode="auto">
            <a:xfrm>
              <a:off x="5463085" y="2794205"/>
              <a:ext cx="2017216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</a:t>
              </a: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0" name="Text Box 115"/>
            <p:cNvSpPr txBox="1">
              <a:spLocks noChangeArrowheads="1"/>
            </p:cNvSpPr>
            <p:nvPr/>
          </p:nvSpPr>
          <p:spPr bwMode="auto">
            <a:xfrm>
              <a:off x="5436096" y="4437112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91" name="Text Box 117"/>
            <p:cNvSpPr txBox="1">
              <a:spLocks noChangeArrowheads="1"/>
            </p:cNvSpPr>
            <p:nvPr/>
          </p:nvSpPr>
          <p:spPr bwMode="auto">
            <a:xfrm>
              <a:off x="6288022" y="3157742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Line 118"/>
            <p:cNvSpPr>
              <a:spLocks noChangeShapeType="1"/>
            </p:cNvSpPr>
            <p:nvPr/>
          </p:nvSpPr>
          <p:spPr bwMode="auto">
            <a:xfrm>
              <a:off x="5292079" y="2862292"/>
              <a:ext cx="1" cy="20440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121"/>
            <p:cNvSpPr txBox="1">
              <a:spLocks noChangeArrowheads="1"/>
            </p:cNvSpPr>
            <p:nvPr/>
          </p:nvSpPr>
          <p:spPr bwMode="auto">
            <a:xfrm>
              <a:off x="7446458" y="2742388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4" name="Text Box 124"/>
            <p:cNvSpPr txBox="1">
              <a:spLocks noChangeArrowheads="1"/>
            </p:cNvSpPr>
            <p:nvPr/>
          </p:nvSpPr>
          <p:spPr bwMode="auto">
            <a:xfrm>
              <a:off x="6877248" y="3212976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Text Box 128"/>
            <p:cNvSpPr txBox="1">
              <a:spLocks noChangeArrowheads="1"/>
            </p:cNvSpPr>
            <p:nvPr/>
          </p:nvSpPr>
          <p:spPr bwMode="auto">
            <a:xfrm>
              <a:off x="7668394" y="4597902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6" name="直接箭头连接符 95"/>
            <p:cNvCxnSpPr>
              <a:stCxn id="89" idx="2"/>
              <a:endCxn id="90" idx="0"/>
            </p:cNvCxnSpPr>
            <p:nvPr/>
          </p:nvCxnSpPr>
          <p:spPr bwMode="auto">
            <a:xfrm>
              <a:off x="6471693" y="3157742"/>
              <a:ext cx="8184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75"/>
            <p:cNvCxnSpPr>
              <a:stCxn id="89" idx="3"/>
              <a:endCxn id="94" idx="0"/>
            </p:cNvCxnSpPr>
            <p:nvPr/>
          </p:nvCxnSpPr>
          <p:spPr bwMode="auto">
            <a:xfrm>
              <a:off x="7480301" y="2975974"/>
              <a:ext cx="260547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94" idx="2"/>
              <a:endCxn id="103" idx="0"/>
            </p:cNvCxnSpPr>
            <p:nvPr/>
          </p:nvCxnSpPr>
          <p:spPr bwMode="auto">
            <a:xfrm>
              <a:off x="7740848" y="3573338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81"/>
            <p:cNvCxnSpPr>
              <a:stCxn id="103" idx="2"/>
            </p:cNvCxnSpPr>
            <p:nvPr/>
          </p:nvCxnSpPr>
          <p:spPr bwMode="auto">
            <a:xfrm rot="5400000">
              <a:off x="7054341" y="3570847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81"/>
            <p:cNvCxnSpPr>
              <a:stCxn id="90" idx="2"/>
            </p:cNvCxnSpPr>
            <p:nvPr/>
          </p:nvCxnSpPr>
          <p:spPr bwMode="auto">
            <a:xfrm rot="5400000">
              <a:off x="5831531" y="4258024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1" name="Text Box 126"/>
            <p:cNvSpPr txBox="1">
              <a:spLocks noChangeArrowheads="1"/>
            </p:cNvSpPr>
            <p:nvPr/>
          </p:nvSpPr>
          <p:spPr bwMode="auto">
            <a:xfrm>
              <a:off x="6884350" y="3789040"/>
              <a:ext cx="85600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2" name="Text Box 126"/>
            <p:cNvSpPr txBox="1">
              <a:spLocks noChangeArrowheads="1"/>
            </p:cNvSpPr>
            <p:nvPr/>
          </p:nvSpPr>
          <p:spPr bwMode="auto">
            <a:xfrm>
              <a:off x="7748446" y="3789040"/>
              <a:ext cx="856002" cy="360362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Text Box 126"/>
            <p:cNvSpPr txBox="1">
              <a:spLocks noChangeArrowheads="1"/>
            </p:cNvSpPr>
            <p:nvPr/>
          </p:nvSpPr>
          <p:spPr bwMode="auto">
            <a:xfrm>
              <a:off x="6877248" y="3789040"/>
              <a:ext cx="17272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腾空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zh-CN" altLang="en-US" sz="1800" b="1" u="none" dirty="0" smtClean="0">
                  <a:latin typeface="宋体" pitchFamily="2" charset="-122"/>
                </a:rPr>
                <a:t>中内容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627784" y="1862123"/>
            <a:ext cx="3843909" cy="1494869"/>
            <a:chOff x="2627784" y="1862123"/>
            <a:chExt cx="3843909" cy="1494869"/>
          </a:xfrm>
        </p:grpSpPr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4404660" y="234798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33"/>
            <p:cNvSpPr txBox="1">
              <a:spLocks noChangeArrowheads="1"/>
            </p:cNvSpPr>
            <p:nvPr/>
          </p:nvSpPr>
          <p:spPr bwMode="auto">
            <a:xfrm>
              <a:off x="2771800" y="1862123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AutoShape 134"/>
            <p:cNvSpPr>
              <a:spLocks noChangeArrowheads="1"/>
            </p:cNvSpPr>
            <p:nvPr/>
          </p:nvSpPr>
          <p:spPr bwMode="auto">
            <a:xfrm>
              <a:off x="3059832" y="2440543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108" name="Text Box 139"/>
            <p:cNvSpPr txBox="1">
              <a:spLocks noChangeArrowheads="1"/>
            </p:cNvSpPr>
            <p:nvPr/>
          </p:nvSpPr>
          <p:spPr bwMode="auto">
            <a:xfrm>
              <a:off x="3527052" y="2713889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43"/>
            <p:cNvSpPr txBox="1">
              <a:spLocks noChangeArrowheads="1"/>
            </p:cNvSpPr>
            <p:nvPr/>
          </p:nvSpPr>
          <p:spPr bwMode="auto">
            <a:xfrm>
              <a:off x="2627784" y="2996629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7" idx="2"/>
              <a:endCxn id="110" idx="0"/>
            </p:cNvCxnSpPr>
            <p:nvPr/>
          </p:nvCxnSpPr>
          <p:spPr bwMode="auto">
            <a:xfrm>
              <a:off x="3743908" y="2780928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>
              <a:stCxn id="106" idx="2"/>
              <a:endCxn id="107" idx="0"/>
            </p:cNvCxnSpPr>
            <p:nvPr/>
          </p:nvCxnSpPr>
          <p:spPr bwMode="auto">
            <a:xfrm flipH="1">
              <a:off x="3743908" y="2220898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64"/>
            <p:cNvCxnSpPr>
              <a:stCxn id="107" idx="3"/>
              <a:endCxn id="89" idx="0"/>
            </p:cNvCxnSpPr>
            <p:nvPr/>
          </p:nvCxnSpPr>
          <p:spPr bwMode="auto">
            <a:xfrm>
              <a:off x="4427984" y="2610736"/>
              <a:ext cx="2043709" cy="18346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Line 140"/>
            <p:cNvSpPr>
              <a:spLocks noChangeShapeType="1"/>
            </p:cNvSpPr>
            <p:nvPr/>
          </p:nvSpPr>
          <p:spPr bwMode="auto">
            <a:xfrm flipH="1" flipV="1">
              <a:off x="3744924" y="2862291"/>
              <a:ext cx="1547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" name="Text Box 158"/>
          <p:cNvSpPr txBox="1">
            <a:spLocks noChangeArrowheads="1"/>
          </p:cNvSpPr>
          <p:nvPr/>
        </p:nvSpPr>
        <p:spPr bwMode="auto">
          <a:xfrm>
            <a:off x="179388" y="515293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相关技术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映射规则、替换算法、写策略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4860032" y="1831795"/>
            <a:ext cx="2304256" cy="949133"/>
            <a:chOff x="4644008" y="1773064"/>
            <a:chExt cx="2304256" cy="949133"/>
          </a:xfrm>
        </p:grpSpPr>
        <p:sp>
          <p:nvSpPr>
            <p:cNvPr id="120" name="Text Box 148"/>
            <p:cNvSpPr txBox="1">
              <a:spLocks noChangeArrowheads="1"/>
            </p:cNvSpPr>
            <p:nvPr/>
          </p:nvSpPr>
          <p:spPr bwMode="auto">
            <a:xfrm>
              <a:off x="5867176" y="1773064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映射规则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1" name="直接箭头连接符 120"/>
            <p:cNvCxnSpPr>
              <a:stCxn id="120" idx="1"/>
            </p:cNvCxnSpPr>
            <p:nvPr/>
          </p:nvCxnSpPr>
          <p:spPr bwMode="auto">
            <a:xfrm flipH="1" flipV="1">
              <a:off x="4644008" y="1982779"/>
              <a:ext cx="1223168" cy="61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6668326" y="2218141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7523360" y="1845072"/>
            <a:ext cx="1081088" cy="1312670"/>
            <a:chOff x="5939184" y="1845320"/>
            <a:chExt cx="1081088" cy="1312670"/>
          </a:xfrm>
        </p:grpSpPr>
        <p:sp>
          <p:nvSpPr>
            <p:cNvPr id="124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替换算法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25" name="直接箭头连接符 124"/>
            <p:cNvCxnSpPr>
              <a:stCxn id="124" idx="2"/>
            </p:cNvCxnSpPr>
            <p:nvPr/>
          </p:nvCxnSpPr>
          <p:spPr bwMode="auto">
            <a:xfrm>
              <a:off x="6479728" y="2277120"/>
              <a:ext cx="0" cy="8808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1186656" y="3122252"/>
            <a:ext cx="1081088" cy="921269"/>
            <a:chOff x="5939184" y="1845320"/>
            <a:chExt cx="1081088" cy="921269"/>
          </a:xfrm>
        </p:grpSpPr>
        <p:sp>
          <p:nvSpPr>
            <p:cNvPr id="127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写策略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28" name="直接箭头连接符 66"/>
            <p:cNvCxnSpPr>
              <a:stCxn id="127" idx="2"/>
            </p:cNvCxnSpPr>
            <p:nvPr/>
          </p:nvCxnSpPr>
          <p:spPr bwMode="auto">
            <a:xfrm>
              <a:off x="6479728" y="2277120"/>
              <a:ext cx="0" cy="4894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9" name="Text Box 157"/>
          <p:cNvSpPr txBox="1">
            <a:spLocks noChangeArrowheads="1"/>
          </p:cNvSpPr>
          <p:nvPr/>
        </p:nvSpPr>
        <p:spPr bwMode="auto">
          <a:xfrm>
            <a:off x="179388" y="5648239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 smtClean="0">
                <a:latin typeface="宋体" pitchFamily="2" charset="-122"/>
              </a:rPr>
              <a:t>全部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由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完成</a:t>
            </a:r>
            <a:r>
              <a:rPr lang="zh-CN" altLang="en-US" b="1" u="none" dirty="0" smtClean="0">
                <a:latin typeface="宋体" pitchFamily="2" charset="-122"/>
              </a:rPr>
              <a:t>！          </a:t>
            </a:r>
            <a:r>
              <a:rPr lang="zh-CN" altLang="en-US" sz="1800" b="1" u="none" dirty="0" smtClean="0">
                <a:latin typeface="宋体" pitchFamily="2" charset="-122"/>
              </a:rPr>
              <a:t>←高速目标所致</a:t>
            </a:r>
            <a:endParaRPr lang="zh-CN" altLang="en-US" sz="1600" b="1" u="none" dirty="0">
              <a:latin typeface="宋体" pitchFamily="2" charset="-122"/>
            </a:endParaRPr>
          </a:p>
        </p:txBody>
      </p:sp>
      <p:sp>
        <p:nvSpPr>
          <p:cNvPr id="63" name="AutoShape 9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9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24581" y="3356992"/>
            <a:ext cx="3454413" cy="1207511"/>
            <a:chOff x="1224581" y="3356992"/>
            <a:chExt cx="3454413" cy="1207511"/>
          </a:xfrm>
        </p:grpSpPr>
        <p:sp>
          <p:nvSpPr>
            <p:cNvPr id="80" name="Text Box 105"/>
            <p:cNvSpPr txBox="1">
              <a:spLocks noChangeArrowheads="1"/>
            </p:cNvSpPr>
            <p:nvPr/>
          </p:nvSpPr>
          <p:spPr bwMode="auto">
            <a:xfrm>
              <a:off x="1224581" y="4077072"/>
              <a:ext cx="1728192" cy="36036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81" name="Text Box 107"/>
            <p:cNvSpPr txBox="1">
              <a:spLocks noChangeArrowheads="1"/>
            </p:cNvSpPr>
            <p:nvPr/>
          </p:nvSpPr>
          <p:spPr bwMode="auto">
            <a:xfrm>
              <a:off x="2555776" y="36450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>
              <a:stCxn id="79" idx="1"/>
              <a:endCxn id="80" idx="0"/>
            </p:cNvCxnSpPr>
            <p:nvPr/>
          </p:nvCxnSpPr>
          <p:spPr bwMode="auto">
            <a:xfrm rot="10800000" flipV="1">
              <a:off x="2088677" y="3900240"/>
              <a:ext cx="718108" cy="17683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132"/>
            <p:cNvSpPr txBox="1">
              <a:spLocks noChangeArrowheads="1"/>
            </p:cNvSpPr>
            <p:nvPr/>
          </p:nvSpPr>
          <p:spPr bwMode="auto">
            <a:xfrm>
              <a:off x="3539724" y="404352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6" name="直接箭头连接符 129"/>
            <p:cNvCxnSpPr>
              <a:stCxn id="80" idx="2"/>
            </p:cNvCxnSpPr>
            <p:nvPr/>
          </p:nvCxnSpPr>
          <p:spPr bwMode="auto">
            <a:xfrm rot="16200000" flipH="1">
              <a:off x="2851711" y="3674400"/>
              <a:ext cx="127068" cy="165313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>
              <a:endCxn id="79" idx="0"/>
            </p:cNvCxnSpPr>
            <p:nvPr/>
          </p:nvCxnSpPr>
          <p:spPr bwMode="auto">
            <a:xfrm>
              <a:off x="3741812" y="3356992"/>
              <a:ext cx="1078" cy="3664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AutoShape 103"/>
            <p:cNvSpPr>
              <a:spLocks noChangeArrowheads="1"/>
            </p:cNvSpPr>
            <p:nvPr/>
          </p:nvSpPr>
          <p:spPr bwMode="auto">
            <a:xfrm>
              <a:off x="2806785" y="3723410"/>
              <a:ext cx="1872209" cy="353662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</p:grpSp>
      <p:sp>
        <p:nvSpPr>
          <p:cNvPr id="65" name="AutoShape 9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570415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8" grpId="0"/>
      <p:bldP spid="1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42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的基本结构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*基本结构：</a:t>
            </a:r>
            <a:r>
              <a:rPr lang="zh-CN" altLang="en-US" b="1" u="none" dirty="0" smtClean="0">
                <a:latin typeface="宋体" pitchFamily="2" charset="-122"/>
              </a:rPr>
              <a:t>存储体、地址映射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替换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读写机构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9" name="组合 398"/>
          <p:cNvGrpSpPr/>
          <p:nvPr/>
        </p:nvGrpSpPr>
        <p:grpSpPr>
          <a:xfrm>
            <a:off x="694167" y="1266654"/>
            <a:ext cx="7982289" cy="2522386"/>
            <a:chOff x="334127" y="978622"/>
            <a:chExt cx="7982289" cy="2522386"/>
          </a:xfrm>
        </p:grpSpPr>
        <p:sp>
          <p:nvSpPr>
            <p:cNvPr id="345" name="Rectangle 193"/>
            <p:cNvSpPr>
              <a:spLocks noChangeArrowheads="1"/>
            </p:cNvSpPr>
            <p:nvPr/>
          </p:nvSpPr>
          <p:spPr bwMode="auto">
            <a:xfrm>
              <a:off x="2195736" y="1160400"/>
              <a:ext cx="5040560" cy="1620528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194"/>
            <p:cNvSpPr>
              <a:spLocks noChangeArrowheads="1"/>
            </p:cNvSpPr>
            <p:nvPr/>
          </p:nvSpPr>
          <p:spPr bwMode="auto">
            <a:xfrm>
              <a:off x="657133" y="1628800"/>
              <a:ext cx="602499" cy="360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347" name="Text Box 195"/>
            <p:cNvSpPr txBox="1">
              <a:spLocks noChangeArrowheads="1"/>
            </p:cNvSpPr>
            <p:nvPr/>
          </p:nvSpPr>
          <p:spPr bwMode="auto">
            <a:xfrm>
              <a:off x="1114921" y="1052736"/>
              <a:ext cx="864791" cy="288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48" name="Text Box 196"/>
            <p:cNvSpPr txBox="1">
              <a:spLocks noChangeArrowheads="1"/>
            </p:cNvSpPr>
            <p:nvPr/>
          </p:nvSpPr>
          <p:spPr bwMode="auto">
            <a:xfrm>
              <a:off x="4463777" y="2827859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系统总线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49" name="Rectangle 197"/>
            <p:cNvSpPr>
              <a:spLocks noChangeArrowheads="1"/>
            </p:cNvSpPr>
            <p:nvPr/>
          </p:nvSpPr>
          <p:spPr bwMode="auto">
            <a:xfrm>
              <a:off x="2339801" y="1269082"/>
              <a:ext cx="1008063" cy="108294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存储体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(SRAM)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350" name="Rectangle 199"/>
            <p:cNvSpPr>
              <a:spLocks noChangeArrowheads="1"/>
            </p:cNvSpPr>
            <p:nvPr/>
          </p:nvSpPr>
          <p:spPr bwMode="auto">
            <a:xfrm>
              <a:off x="4572002" y="1269454"/>
              <a:ext cx="175830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地址映射机构</a:t>
              </a:r>
              <a:endParaRPr lang="zh-CN" altLang="en-US" sz="1800" b="1" u="none" dirty="0"/>
            </a:p>
          </p:txBody>
        </p:sp>
        <p:sp>
          <p:nvSpPr>
            <p:cNvPr id="351" name="Text Box 201"/>
            <p:cNvSpPr txBox="1">
              <a:spLocks noChangeArrowheads="1"/>
            </p:cNvSpPr>
            <p:nvPr/>
          </p:nvSpPr>
          <p:spPr bwMode="auto">
            <a:xfrm>
              <a:off x="1330548" y="1556792"/>
              <a:ext cx="865188" cy="5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2" name="Rectangle 212"/>
            <p:cNvSpPr>
              <a:spLocks noChangeArrowheads="1"/>
            </p:cNvSpPr>
            <p:nvPr/>
          </p:nvSpPr>
          <p:spPr bwMode="auto">
            <a:xfrm>
              <a:off x="7524329" y="1196752"/>
              <a:ext cx="792087" cy="151196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  <a:endParaRPr lang="zh-CN" altLang="en-US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(DRAM)</a:t>
              </a:r>
            </a:p>
          </p:txBody>
        </p:sp>
        <p:sp>
          <p:nvSpPr>
            <p:cNvPr id="353" name="Rectangle 215"/>
            <p:cNvSpPr>
              <a:spLocks noChangeArrowheads="1"/>
            </p:cNvSpPr>
            <p:nvPr/>
          </p:nvSpPr>
          <p:spPr bwMode="auto">
            <a:xfrm>
              <a:off x="5292080" y="2276749"/>
              <a:ext cx="1038227" cy="28977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替换机构</a:t>
              </a:r>
            </a:p>
          </p:txBody>
        </p:sp>
        <p:sp>
          <p:nvSpPr>
            <p:cNvPr id="354" name="Text Box 231"/>
            <p:cNvSpPr txBox="1">
              <a:spLocks noChangeArrowheads="1"/>
            </p:cNvSpPr>
            <p:nvPr/>
          </p:nvSpPr>
          <p:spPr bwMode="auto">
            <a:xfrm>
              <a:off x="334127" y="1053431"/>
              <a:ext cx="504825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5" name="Text Box 232"/>
            <p:cNvSpPr txBox="1">
              <a:spLocks noChangeArrowheads="1"/>
            </p:cNvSpPr>
            <p:nvPr/>
          </p:nvSpPr>
          <p:spPr bwMode="auto">
            <a:xfrm>
              <a:off x="2340496" y="2828553"/>
              <a:ext cx="1295400" cy="240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数据 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6" name="Text Box 233"/>
            <p:cNvSpPr txBox="1">
              <a:spLocks noChangeArrowheads="1"/>
            </p:cNvSpPr>
            <p:nvPr/>
          </p:nvSpPr>
          <p:spPr bwMode="auto">
            <a:xfrm>
              <a:off x="6443018" y="2827858"/>
              <a:ext cx="505246" cy="24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57" name="Text Box 234"/>
            <p:cNvSpPr txBox="1">
              <a:spLocks noChangeArrowheads="1"/>
            </p:cNvSpPr>
            <p:nvPr/>
          </p:nvSpPr>
          <p:spPr bwMode="auto">
            <a:xfrm>
              <a:off x="7092280" y="2826395"/>
              <a:ext cx="503238" cy="24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8" name="Rectangle 199"/>
            <p:cNvSpPr>
              <a:spLocks noChangeArrowheads="1"/>
            </p:cNvSpPr>
            <p:nvPr/>
          </p:nvSpPr>
          <p:spPr bwMode="auto">
            <a:xfrm rot="5400000">
              <a:off x="4426274" y="2062559"/>
              <a:ext cx="554184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59" name="直接箭头连接符 192"/>
            <p:cNvCxnSpPr/>
            <p:nvPr/>
          </p:nvCxnSpPr>
          <p:spPr bwMode="auto">
            <a:xfrm rot="10800000" flipV="1">
              <a:off x="4834733" y="1556792"/>
              <a:ext cx="457349" cy="432320"/>
            </a:xfrm>
            <a:prstGeom prst="bentConnector3">
              <a:avLst>
                <a:gd name="adj1" fmla="val -117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0" name="直接箭头连接符 192"/>
            <p:cNvCxnSpPr>
              <a:stCxn id="358" idx="2"/>
            </p:cNvCxnSpPr>
            <p:nvPr/>
          </p:nvCxnSpPr>
          <p:spPr bwMode="auto">
            <a:xfrm flipH="1">
              <a:off x="3851920" y="2193924"/>
              <a:ext cx="72008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1" name="直接箭头连接符 192"/>
            <p:cNvCxnSpPr/>
            <p:nvPr/>
          </p:nvCxnSpPr>
          <p:spPr bwMode="auto">
            <a:xfrm flipH="1">
              <a:off x="3851921" y="1413123"/>
              <a:ext cx="7200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2" name="Text Box 235"/>
            <p:cNvSpPr txBox="1">
              <a:spLocks noChangeArrowheads="1"/>
            </p:cNvSpPr>
            <p:nvPr/>
          </p:nvSpPr>
          <p:spPr bwMode="auto">
            <a:xfrm>
              <a:off x="3995936" y="1169884"/>
              <a:ext cx="468052" cy="50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63" name="直接箭头连接符 192"/>
            <p:cNvCxnSpPr>
              <a:stCxn id="353" idx="1"/>
            </p:cNvCxnSpPr>
            <p:nvPr/>
          </p:nvCxnSpPr>
          <p:spPr bwMode="auto">
            <a:xfrm flipH="1" flipV="1">
              <a:off x="4834732" y="2420366"/>
              <a:ext cx="457348" cy="12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4" name="直接箭头连接符 192"/>
            <p:cNvCxnSpPr/>
            <p:nvPr/>
          </p:nvCxnSpPr>
          <p:spPr bwMode="auto">
            <a:xfrm>
              <a:off x="5997102" y="1556792"/>
              <a:ext cx="0" cy="7199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65" name="Text Box 235"/>
            <p:cNvSpPr txBox="1">
              <a:spLocks noChangeArrowheads="1"/>
            </p:cNvSpPr>
            <p:nvPr/>
          </p:nvSpPr>
          <p:spPr bwMode="auto">
            <a:xfrm>
              <a:off x="5652120" y="1556792"/>
              <a:ext cx="344982" cy="70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候选行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66" name="直接箭头连接符 192"/>
            <p:cNvCxnSpPr>
              <a:endCxn id="358" idx="1"/>
            </p:cNvCxnSpPr>
            <p:nvPr/>
          </p:nvCxnSpPr>
          <p:spPr bwMode="auto">
            <a:xfrm>
              <a:off x="4703366" y="1558899"/>
              <a:ext cx="0" cy="3579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7" name="直接箭头连接符 192"/>
            <p:cNvCxnSpPr/>
            <p:nvPr/>
          </p:nvCxnSpPr>
          <p:spPr bwMode="auto">
            <a:xfrm>
              <a:off x="1115616" y="1052736"/>
              <a:ext cx="5832648" cy="506164"/>
            </a:xfrm>
            <a:prstGeom prst="bentConnector3">
              <a:avLst>
                <a:gd name="adj1" fmla="val 9999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8" name="Rectangle 199"/>
            <p:cNvSpPr>
              <a:spLocks noChangeArrowheads="1"/>
            </p:cNvSpPr>
            <p:nvPr/>
          </p:nvSpPr>
          <p:spPr bwMode="auto">
            <a:xfrm rot="5400000">
              <a:off x="3252725" y="1677554"/>
              <a:ext cx="935659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69" name="直接箭头连接符 192"/>
            <p:cNvCxnSpPr>
              <a:stCxn id="368" idx="2"/>
              <a:endCxn id="349" idx="3"/>
            </p:cNvCxnSpPr>
            <p:nvPr/>
          </p:nvCxnSpPr>
          <p:spPr bwMode="auto">
            <a:xfrm flipH="1">
              <a:off x="3347864" y="1808920"/>
              <a:ext cx="241326" cy="16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0" name="Text Box 235"/>
            <p:cNvSpPr txBox="1">
              <a:spLocks noChangeArrowheads="1"/>
            </p:cNvSpPr>
            <p:nvPr/>
          </p:nvSpPr>
          <p:spPr bwMode="auto">
            <a:xfrm>
              <a:off x="3995936" y="1927128"/>
              <a:ext cx="468052" cy="507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所选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71" name="Rectangle 199"/>
            <p:cNvSpPr>
              <a:spLocks noChangeArrowheads="1"/>
            </p:cNvSpPr>
            <p:nvPr/>
          </p:nvSpPr>
          <p:spPr bwMode="auto">
            <a:xfrm>
              <a:off x="6820098" y="1558901"/>
              <a:ext cx="344190" cy="11500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读写机构</a:t>
              </a:r>
              <a:endParaRPr lang="zh-CN" altLang="en-US" sz="1800" b="1" u="none" dirty="0"/>
            </a:p>
          </p:txBody>
        </p:sp>
        <p:cxnSp>
          <p:nvCxnSpPr>
            <p:cNvPr id="372" name="直接箭头连接符 192"/>
            <p:cNvCxnSpPr>
              <a:stCxn id="353" idx="3"/>
            </p:cNvCxnSpPr>
            <p:nvPr/>
          </p:nvCxnSpPr>
          <p:spPr bwMode="auto">
            <a:xfrm flipV="1">
              <a:off x="6330307" y="2420366"/>
              <a:ext cx="489791" cy="12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3" name="直接箭头连接符 192"/>
            <p:cNvCxnSpPr/>
            <p:nvPr/>
          </p:nvCxnSpPr>
          <p:spPr bwMode="auto">
            <a:xfrm>
              <a:off x="5135416" y="2421636"/>
              <a:ext cx="1684682" cy="215276"/>
            </a:xfrm>
            <a:prstGeom prst="bentConnector3">
              <a:avLst>
                <a:gd name="adj1" fmla="val -77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4" name="直接箭头连接符 192"/>
            <p:cNvCxnSpPr/>
            <p:nvPr/>
          </p:nvCxnSpPr>
          <p:spPr bwMode="auto">
            <a:xfrm>
              <a:off x="827584" y="978622"/>
              <a:ext cx="6252294" cy="578170"/>
            </a:xfrm>
            <a:prstGeom prst="bentConnector3">
              <a:avLst>
                <a:gd name="adj1" fmla="val 999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直接箭头连接符 192"/>
            <p:cNvCxnSpPr/>
            <p:nvPr/>
          </p:nvCxnSpPr>
          <p:spPr bwMode="auto">
            <a:xfrm>
              <a:off x="709228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6" name="直接箭头连接符 192"/>
            <p:cNvCxnSpPr/>
            <p:nvPr/>
          </p:nvCxnSpPr>
          <p:spPr bwMode="auto">
            <a:xfrm>
              <a:off x="6948264" y="270892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7" name="直接箭头连接符 192"/>
            <p:cNvCxnSpPr>
              <a:endCxn id="350" idx="0"/>
            </p:cNvCxnSpPr>
            <p:nvPr/>
          </p:nvCxnSpPr>
          <p:spPr bwMode="auto">
            <a:xfrm>
              <a:off x="5451155" y="105343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8" name="直接箭头连接符 192"/>
            <p:cNvCxnSpPr/>
            <p:nvPr/>
          </p:nvCxnSpPr>
          <p:spPr bwMode="auto">
            <a:xfrm flipV="1">
              <a:off x="827583" y="980729"/>
              <a:ext cx="1" cy="6487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9" name="直接箭头连接符 192"/>
            <p:cNvCxnSpPr>
              <a:stCxn id="349" idx="2"/>
            </p:cNvCxnSpPr>
            <p:nvPr/>
          </p:nvCxnSpPr>
          <p:spPr bwMode="auto">
            <a:xfrm flipH="1">
              <a:off x="2843832" y="2352030"/>
              <a:ext cx="1" cy="78893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0" name="直接箭头连接符 192"/>
            <p:cNvCxnSpPr/>
            <p:nvPr/>
          </p:nvCxnSpPr>
          <p:spPr bwMode="auto">
            <a:xfrm flipV="1">
              <a:off x="7956376" y="2710738"/>
              <a:ext cx="0" cy="430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1" name="直接箭头连接符 192"/>
            <p:cNvCxnSpPr/>
            <p:nvPr/>
          </p:nvCxnSpPr>
          <p:spPr bwMode="auto">
            <a:xfrm flipV="1">
              <a:off x="7740352" y="2708720"/>
              <a:ext cx="0" cy="432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2" name="直接箭头连接符 192"/>
            <p:cNvCxnSpPr/>
            <p:nvPr/>
          </p:nvCxnSpPr>
          <p:spPr bwMode="auto">
            <a:xfrm>
              <a:off x="817240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3" name="直接箭头连接符 192"/>
            <p:cNvCxnSpPr/>
            <p:nvPr/>
          </p:nvCxnSpPr>
          <p:spPr bwMode="auto">
            <a:xfrm>
              <a:off x="1835696" y="3140968"/>
              <a:ext cx="6480720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4" name="直接箭头连接符 192"/>
            <p:cNvCxnSpPr>
              <a:stCxn id="346" idx="3"/>
              <a:endCxn id="349" idx="1"/>
            </p:cNvCxnSpPr>
            <p:nvPr/>
          </p:nvCxnSpPr>
          <p:spPr bwMode="auto">
            <a:xfrm>
              <a:off x="1259632" y="1808956"/>
              <a:ext cx="1080169" cy="16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5" name="直接箭头连接符 192"/>
            <p:cNvCxnSpPr/>
            <p:nvPr/>
          </p:nvCxnSpPr>
          <p:spPr bwMode="auto">
            <a:xfrm flipV="1">
              <a:off x="1115615" y="1052736"/>
              <a:ext cx="1" cy="5767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6" name="直接箭头连接符 192"/>
            <p:cNvCxnSpPr/>
            <p:nvPr/>
          </p:nvCxnSpPr>
          <p:spPr bwMode="auto">
            <a:xfrm>
              <a:off x="6228184" y="1558901"/>
              <a:ext cx="591914" cy="285923"/>
            </a:xfrm>
            <a:prstGeom prst="bentConnector3">
              <a:avLst>
                <a:gd name="adj1" fmla="val -63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7" name="Text Box 235"/>
            <p:cNvSpPr txBox="1">
              <a:spLocks noChangeArrowheads="1"/>
            </p:cNvSpPr>
            <p:nvPr/>
          </p:nvSpPr>
          <p:spPr bwMode="auto">
            <a:xfrm>
              <a:off x="1619672" y="3212976"/>
              <a:ext cx="655272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否命中  ②是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否有空行  ③是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否需写回  ④是否需调入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88" name="直接箭头连接符 192"/>
            <p:cNvCxnSpPr>
              <a:endCxn id="368" idx="3"/>
            </p:cNvCxnSpPr>
            <p:nvPr/>
          </p:nvCxnSpPr>
          <p:spPr bwMode="auto">
            <a:xfrm flipV="1">
              <a:off x="3720555" y="2276749"/>
              <a:ext cx="0" cy="1880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9" name="Text Box 235"/>
            <p:cNvSpPr txBox="1">
              <a:spLocks noChangeArrowheads="1"/>
            </p:cNvSpPr>
            <p:nvPr/>
          </p:nvSpPr>
          <p:spPr bwMode="auto">
            <a:xfrm>
              <a:off x="4716016" y="1613737"/>
              <a:ext cx="288032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②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0" name="Text Box 235"/>
            <p:cNvSpPr txBox="1">
              <a:spLocks noChangeArrowheads="1"/>
            </p:cNvSpPr>
            <p:nvPr/>
          </p:nvSpPr>
          <p:spPr bwMode="auto">
            <a:xfrm>
              <a:off x="6421509" y="2176094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③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1" name="Text Box 235"/>
            <p:cNvSpPr txBox="1">
              <a:spLocks noChangeArrowheads="1"/>
            </p:cNvSpPr>
            <p:nvPr/>
          </p:nvSpPr>
          <p:spPr bwMode="auto">
            <a:xfrm>
              <a:off x="6444207" y="1600552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④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2" name="Text Box 235"/>
            <p:cNvSpPr txBox="1">
              <a:spLocks noChangeArrowheads="1"/>
            </p:cNvSpPr>
            <p:nvPr/>
          </p:nvSpPr>
          <p:spPr bwMode="auto">
            <a:xfrm>
              <a:off x="3589190" y="2464648"/>
              <a:ext cx="262730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①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94" name="直接箭头连接符 192"/>
            <p:cNvCxnSpPr/>
            <p:nvPr/>
          </p:nvCxnSpPr>
          <p:spPr bwMode="auto">
            <a:xfrm flipV="1">
              <a:off x="3491880" y="1159165"/>
              <a:ext cx="1" cy="16217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01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189"/>
          <p:cNvSpPr txBox="1">
            <a:spLocks noChangeArrowheads="1"/>
          </p:cNvSpPr>
          <p:nvPr/>
        </p:nvSpPr>
        <p:spPr bwMode="auto">
          <a:xfrm>
            <a:off x="164785" y="381399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访问过程控制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13837"/>
              </p:ext>
            </p:extLst>
          </p:nvPr>
        </p:nvGraphicFramePr>
        <p:xfrm>
          <a:off x="1092081" y="4393912"/>
          <a:ext cx="7800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99"/>
                <a:gridCol w="1152128"/>
                <a:gridCol w="2448272"/>
                <a:gridCol w="36004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命中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①</a:t>
                      </a:r>
                      <a:r>
                        <a:rPr lang="en-US" altLang="zh-CN" sz="2000" b="1" u="none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=1</a:t>
                      </a:r>
                      <a:r>
                        <a:rPr lang="zh-CN" altLang="en-US" sz="2000" b="1" u="none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、      ③无效、④无效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accent2"/>
                          </a:solidFill>
                        </a:rPr>
                        <a:t>缺失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18000" marB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有空闲行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①</a:t>
                      </a:r>
                      <a:r>
                        <a:rPr lang="en-US" altLang="zh-CN" sz="2000" b="1" u="none" dirty="0" smtClean="0">
                          <a:latin typeface="宋体" pitchFamily="2" charset="-122"/>
                        </a:rPr>
                        <a:t>=0</a:t>
                      </a:r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、②</a:t>
                      </a:r>
                      <a:r>
                        <a:rPr lang="en-US" altLang="zh-CN" sz="2000" b="1" u="none" dirty="0" smtClean="0">
                          <a:latin typeface="宋体" pitchFamily="2" charset="-122"/>
                        </a:rPr>
                        <a:t>=1</a:t>
                      </a:r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、③无效、④</a:t>
                      </a:r>
                      <a:r>
                        <a:rPr lang="zh-CN" altLang="en-US" sz="2000" b="1" u="none" dirty="0" smtClean="0">
                          <a:solidFill>
                            <a:schemeClr val="accent2"/>
                          </a:solidFill>
                          <a:latin typeface="宋体" pitchFamily="2" charset="-122"/>
                        </a:rPr>
                        <a:t>有效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CC3300"/>
                          </a:solidFill>
                        </a:rPr>
                        <a:t>无空闲行</a:t>
                      </a:r>
                      <a:endParaRPr lang="zh-CN" altLang="en-US" sz="2000" b="1" dirty="0">
                        <a:solidFill>
                          <a:srgbClr val="CC3300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缓存块与主存块相同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①</a:t>
                      </a:r>
                      <a:r>
                        <a:rPr lang="en-US" altLang="zh-CN" sz="2000" b="1" u="none" dirty="0" smtClean="0">
                          <a:latin typeface="宋体" pitchFamily="2" charset="-122"/>
                        </a:rPr>
                        <a:t>=0</a:t>
                      </a:r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、②</a:t>
                      </a:r>
                      <a:r>
                        <a:rPr lang="en-US" altLang="zh-CN" sz="2000" b="1" u="none" dirty="0" smtClean="0">
                          <a:solidFill>
                            <a:srgbClr val="CC3300"/>
                          </a:solidFill>
                          <a:latin typeface="宋体" pitchFamily="2" charset="-122"/>
                        </a:rPr>
                        <a:t>=0</a:t>
                      </a:r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、③无效、④</a:t>
                      </a:r>
                      <a:r>
                        <a:rPr lang="zh-CN" altLang="en-US" sz="2000" b="1" u="none" dirty="0" smtClean="0">
                          <a:solidFill>
                            <a:schemeClr val="accent2"/>
                          </a:solidFill>
                          <a:latin typeface="宋体" pitchFamily="2" charset="-122"/>
                        </a:rPr>
                        <a:t>有效</a:t>
                      </a:r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缓存块与主存块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不同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①</a:t>
                      </a:r>
                      <a:r>
                        <a:rPr lang="en-US" altLang="zh-CN" sz="2000" b="1" u="none" dirty="0" smtClean="0">
                          <a:latin typeface="宋体" pitchFamily="2" charset="-122"/>
                        </a:rPr>
                        <a:t>=0</a:t>
                      </a:r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、②</a:t>
                      </a:r>
                      <a:r>
                        <a:rPr lang="en-US" altLang="zh-CN" sz="2000" b="1" u="none" dirty="0" smtClean="0">
                          <a:solidFill>
                            <a:srgbClr val="CC3300"/>
                          </a:solidFill>
                          <a:latin typeface="宋体" pitchFamily="2" charset="-122"/>
                        </a:rPr>
                        <a:t>=0</a:t>
                      </a:r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、③</a:t>
                      </a:r>
                      <a:r>
                        <a:rPr lang="zh-CN" altLang="en-US" sz="2000" b="1" u="none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有效</a:t>
                      </a:r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、④</a:t>
                      </a:r>
                      <a:r>
                        <a:rPr lang="zh-CN" altLang="en-US" sz="2000" b="1" u="none" dirty="0" smtClean="0">
                          <a:solidFill>
                            <a:schemeClr val="accent2"/>
                          </a:solidFill>
                          <a:latin typeface="宋体" pitchFamily="2" charset="-122"/>
                        </a:rPr>
                        <a:t>有效</a:t>
                      </a:r>
                      <a:r>
                        <a:rPr lang="zh-CN" altLang="en-US" sz="2000" b="1" u="none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65</a:t>
            </a:fld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734528" y="1289586"/>
            <a:ext cx="2277632" cy="460623"/>
            <a:chOff x="5337754" y="4768577"/>
            <a:chExt cx="2277632" cy="460623"/>
          </a:xfrm>
        </p:grpSpPr>
        <p:sp>
          <p:nvSpPr>
            <p:cNvPr id="4" name="Text Box 309"/>
            <p:cNvSpPr txBox="1">
              <a:spLocks noChangeArrowheads="1"/>
            </p:cNvSpPr>
            <p:nvPr/>
          </p:nvSpPr>
          <p:spPr bwMode="auto">
            <a:xfrm>
              <a:off x="6561869" y="4882752"/>
              <a:ext cx="602419" cy="3464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5" name="Text Box 309"/>
            <p:cNvSpPr txBox="1">
              <a:spLocks noChangeArrowheads="1"/>
            </p:cNvSpPr>
            <p:nvPr/>
          </p:nvSpPr>
          <p:spPr bwMode="auto">
            <a:xfrm>
              <a:off x="5652409" y="4869160"/>
              <a:ext cx="602419" cy="3464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 flipH="1" flipV="1">
              <a:off x="5337754" y="4768577"/>
              <a:ext cx="314656" cy="12496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 flipV="1">
              <a:off x="7164288" y="4768577"/>
              <a:ext cx="451098" cy="11417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179388" y="380271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地址映射机构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由有效位</a:t>
            </a:r>
            <a:r>
              <a:rPr lang="en-US" altLang="zh-CN" b="1" u="none" dirty="0" smtClean="0">
                <a:latin typeface="宋体" pitchFamily="2" charset="-122"/>
              </a:rPr>
              <a:t>(V)</a:t>
            </a:r>
            <a:r>
              <a:rPr lang="zh-CN" altLang="en-US" b="1" u="none" dirty="0" smtClean="0">
                <a:latin typeface="宋体" pitchFamily="2" charset="-122"/>
              </a:rPr>
              <a:t>及标记</a:t>
            </a:r>
            <a:r>
              <a:rPr lang="en-US" altLang="zh-CN" b="1" u="none" dirty="0" smtClean="0">
                <a:latin typeface="宋体" pitchFamily="2" charset="-122"/>
              </a:rPr>
              <a:t>(Tag)</a:t>
            </a:r>
            <a:r>
              <a:rPr lang="zh-CN" altLang="en-US" b="1" u="none" dirty="0" smtClean="0">
                <a:latin typeface="宋体" pitchFamily="2" charset="-122"/>
              </a:rPr>
              <a:t>、比较器组成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映射机制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确定了</a:t>
            </a:r>
            <a:r>
              <a:rPr lang="en-US" altLang="zh-CN" b="1" dirty="0" smtClean="0">
                <a:latin typeface="宋体" pitchFamily="2" charset="-122"/>
              </a:rPr>
              <a:t>Tag</a:t>
            </a:r>
            <a:r>
              <a:rPr lang="zh-CN" altLang="en-US" b="1" dirty="0" smtClean="0">
                <a:latin typeface="宋体" pitchFamily="2" charset="-122"/>
              </a:rPr>
              <a:t>位数</a:t>
            </a:r>
            <a:r>
              <a:rPr lang="zh-CN" altLang="en-US" b="1" u="none" dirty="0">
                <a:latin typeface="宋体" pitchFamily="2" charset="-122"/>
              </a:rPr>
              <a:t>、每次的</a:t>
            </a:r>
            <a:r>
              <a:rPr lang="zh-CN" altLang="en-US" b="1" dirty="0">
                <a:latin typeface="宋体" pitchFamily="2" charset="-122"/>
              </a:rPr>
              <a:t>查找</a:t>
            </a:r>
            <a:r>
              <a:rPr lang="zh-CN" altLang="en-US" b="1" dirty="0" smtClean="0">
                <a:latin typeface="宋体" pitchFamily="2" charset="-122"/>
              </a:rPr>
              <a:t>范围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候选行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组织：                       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取决于映射规则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查找机构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判断</a:t>
            </a:r>
            <a:r>
              <a:rPr lang="zh-CN" altLang="en-US" b="1" dirty="0" smtClean="0">
                <a:latin typeface="宋体" pitchFamily="2" charset="-122"/>
              </a:rPr>
              <a:t>是否命中</a:t>
            </a:r>
            <a:r>
              <a:rPr lang="zh-CN" altLang="en-US" b="1" u="none" dirty="0" smtClean="0">
                <a:latin typeface="宋体" pitchFamily="2" charset="-122"/>
              </a:rPr>
              <a:t>，获得</a:t>
            </a:r>
            <a:r>
              <a:rPr lang="zh-CN" altLang="en-US" b="1" dirty="0">
                <a:latin typeface="宋体" pitchFamily="2" charset="-122"/>
              </a:rPr>
              <a:t>目标</a:t>
            </a:r>
            <a:r>
              <a:rPr lang="zh-CN" altLang="en-US" b="1" dirty="0" smtClean="0">
                <a:latin typeface="宋体" pitchFamily="2" charset="-122"/>
              </a:rPr>
              <a:t>行地址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zh-CN" altLang="en-US" b="1" dirty="0">
                <a:latin typeface="宋体" pitchFamily="2" charset="-122"/>
              </a:rPr>
              <a:t>空闲</a:t>
            </a:r>
            <a:r>
              <a:rPr lang="zh-CN" altLang="en-US" b="1" dirty="0" smtClean="0">
                <a:latin typeface="宋体" pitchFamily="2" charset="-122"/>
              </a:rPr>
              <a:t>行地址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9" name="Text Box 189"/>
          <p:cNvSpPr txBox="1">
            <a:spLocks noChangeArrowheads="1"/>
          </p:cNvSpPr>
          <p:nvPr/>
        </p:nvSpPr>
        <p:spPr bwMode="auto">
          <a:xfrm>
            <a:off x="2267744" y="1289586"/>
            <a:ext cx="65529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主存块号＝</a:t>
            </a:r>
            <a:r>
              <a:rPr lang="en-US" altLang="zh-CN" b="1" u="none" dirty="0" smtClean="0">
                <a:latin typeface="宋体" pitchFamily="2" charset="-122"/>
              </a:rPr>
              <a:t>&lt;</a:t>
            </a:r>
            <a:r>
              <a:rPr lang="zh-CN" altLang="en-US" b="1" u="none" dirty="0" smtClean="0">
                <a:latin typeface="宋体" pitchFamily="2" charset="-122"/>
              </a:rPr>
              <a:t>标记</a:t>
            </a:r>
            <a:r>
              <a:rPr lang="en-US" altLang="zh-CN" b="1" u="none" dirty="0" smtClean="0">
                <a:latin typeface="宋体" pitchFamily="2" charset="-122"/>
              </a:rPr>
              <a:t>, </a:t>
            </a:r>
            <a:r>
              <a:rPr lang="zh-CN" altLang="en-US" b="1" u="none" dirty="0" smtClean="0">
                <a:latin typeface="宋体" pitchFamily="2" charset="-122"/>
              </a:rPr>
              <a:t>索引</a:t>
            </a:r>
            <a:r>
              <a:rPr lang="en-US" altLang="zh-CN" b="1" u="none" dirty="0" smtClean="0">
                <a:latin typeface="宋体" pitchFamily="2" charset="-122"/>
              </a:rPr>
              <a:t>&gt;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候选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＝主存地址中</a:t>
            </a:r>
            <a:r>
              <a:rPr lang="zh-CN" altLang="en-US" b="1" u="none" dirty="0">
                <a:latin typeface="宋体" pitchFamily="2" charset="-122"/>
              </a:rPr>
              <a:t>的标记</a:t>
            </a:r>
            <a:r>
              <a:rPr lang="zh-CN" altLang="en-US" b="1" u="none" dirty="0" smtClean="0">
                <a:latin typeface="宋体" pitchFamily="2" charset="-122"/>
              </a:rPr>
              <a:t>、有效位＝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？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45655" y="3638267"/>
            <a:ext cx="4955171" cy="2599045"/>
            <a:chOff x="1545655" y="1334011"/>
            <a:chExt cx="4955171" cy="2599045"/>
          </a:xfrm>
        </p:grpSpPr>
        <p:sp>
          <p:nvSpPr>
            <p:cNvPr id="11" name="Text Box 309"/>
            <p:cNvSpPr txBox="1">
              <a:spLocks noChangeArrowheads="1"/>
            </p:cNvSpPr>
            <p:nvPr/>
          </p:nvSpPr>
          <p:spPr bwMode="auto">
            <a:xfrm>
              <a:off x="1612078" y="2074440"/>
              <a:ext cx="691670" cy="418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12" name="Text Box 329"/>
            <p:cNvSpPr txBox="1">
              <a:spLocks noChangeArrowheads="1"/>
            </p:cNvSpPr>
            <p:nvPr/>
          </p:nvSpPr>
          <p:spPr bwMode="auto">
            <a:xfrm>
              <a:off x="3853011" y="3783584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" name="Text Box 275"/>
            <p:cNvSpPr txBox="1">
              <a:spLocks noChangeArrowheads="1"/>
            </p:cNvSpPr>
            <p:nvPr/>
          </p:nvSpPr>
          <p:spPr bwMode="auto">
            <a:xfrm>
              <a:off x="1617662" y="1621349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" name="Text Box 276"/>
            <p:cNvSpPr txBox="1">
              <a:spLocks noChangeArrowheads="1"/>
            </p:cNvSpPr>
            <p:nvPr/>
          </p:nvSpPr>
          <p:spPr bwMode="auto">
            <a:xfrm>
              <a:off x="1617663" y="2630999"/>
              <a:ext cx="72072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15" name="Text Box 277"/>
            <p:cNvSpPr txBox="1">
              <a:spLocks noChangeArrowheads="1"/>
            </p:cNvSpPr>
            <p:nvPr/>
          </p:nvSpPr>
          <p:spPr bwMode="auto">
            <a:xfrm>
              <a:off x="1617663" y="2126174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6" name="Text Box 290"/>
            <p:cNvSpPr txBox="1">
              <a:spLocks noChangeArrowheads="1"/>
            </p:cNvSpPr>
            <p:nvPr/>
          </p:nvSpPr>
          <p:spPr bwMode="auto">
            <a:xfrm>
              <a:off x="3929058" y="1624517"/>
              <a:ext cx="571504" cy="122713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7" name="Text Box 278"/>
            <p:cNvSpPr txBox="1">
              <a:spLocks noChangeArrowheads="1"/>
            </p:cNvSpPr>
            <p:nvPr/>
          </p:nvSpPr>
          <p:spPr bwMode="auto">
            <a:xfrm>
              <a:off x="2338388" y="1624517"/>
              <a:ext cx="661976" cy="12271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8" name="Text Box 279"/>
            <p:cNvSpPr txBox="1">
              <a:spLocks noChangeArrowheads="1"/>
            </p:cNvSpPr>
            <p:nvPr/>
          </p:nvSpPr>
          <p:spPr bwMode="auto">
            <a:xfrm>
              <a:off x="2286554" y="1334011"/>
              <a:ext cx="2357454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</a:t>
              </a:r>
              <a:r>
                <a:rPr lang="zh-CN" altLang="en-US" sz="1800" b="1" u="none" dirty="0" smtClean="0">
                  <a:latin typeface="宋体" pitchFamily="2" charset="-122"/>
                </a:rPr>
                <a:t>位  标记  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9" name="Text Box 280"/>
            <p:cNvSpPr txBox="1">
              <a:spLocks noChangeArrowheads="1"/>
            </p:cNvSpPr>
            <p:nvPr/>
          </p:nvSpPr>
          <p:spPr bwMode="auto">
            <a:xfrm>
              <a:off x="4556139" y="1621349"/>
              <a:ext cx="1944687" cy="12239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0" name="Line 281"/>
            <p:cNvSpPr>
              <a:spLocks noChangeShapeType="1"/>
            </p:cNvSpPr>
            <p:nvPr/>
          </p:nvSpPr>
          <p:spPr bwMode="auto">
            <a:xfrm>
              <a:off x="4557726" y="1837249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82"/>
            <p:cNvSpPr>
              <a:spLocks noChangeShapeType="1"/>
            </p:cNvSpPr>
            <p:nvPr/>
          </p:nvSpPr>
          <p:spPr bwMode="auto">
            <a:xfrm>
              <a:off x="4556139" y="212458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3"/>
            <p:cNvSpPr>
              <a:spLocks noChangeShapeType="1"/>
            </p:cNvSpPr>
            <p:nvPr/>
          </p:nvSpPr>
          <p:spPr bwMode="auto">
            <a:xfrm>
              <a:off x="4556139" y="234048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84"/>
            <p:cNvSpPr>
              <a:spLocks noChangeShapeType="1"/>
            </p:cNvSpPr>
            <p:nvPr/>
          </p:nvSpPr>
          <p:spPr bwMode="auto">
            <a:xfrm>
              <a:off x="4556139" y="2629411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85"/>
            <p:cNvSpPr>
              <a:spLocks noChangeShapeType="1"/>
            </p:cNvSpPr>
            <p:nvPr/>
          </p:nvSpPr>
          <p:spPr bwMode="auto">
            <a:xfrm>
              <a:off x="4845064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6"/>
            <p:cNvSpPr>
              <a:spLocks noChangeShapeType="1"/>
            </p:cNvSpPr>
            <p:nvPr/>
          </p:nvSpPr>
          <p:spPr bwMode="auto">
            <a:xfrm>
              <a:off x="6213489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87"/>
            <p:cNvSpPr>
              <a:spLocks noChangeShapeType="1"/>
            </p:cNvSpPr>
            <p:nvPr/>
          </p:nvSpPr>
          <p:spPr bwMode="auto">
            <a:xfrm>
              <a:off x="5421326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8"/>
            <p:cNvSpPr>
              <a:spLocks noChangeShapeType="1"/>
            </p:cNvSpPr>
            <p:nvPr/>
          </p:nvSpPr>
          <p:spPr bwMode="auto">
            <a:xfrm>
              <a:off x="5708664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89"/>
            <p:cNvSpPr txBox="1">
              <a:spLocks noChangeArrowheads="1"/>
            </p:cNvSpPr>
            <p:nvPr/>
          </p:nvSpPr>
          <p:spPr bwMode="auto">
            <a:xfrm>
              <a:off x="4823916" y="1334011"/>
              <a:ext cx="1476276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290"/>
            <p:cNvSpPr txBox="1">
              <a:spLocks noChangeArrowheads="1"/>
            </p:cNvSpPr>
            <p:nvPr/>
          </p:nvSpPr>
          <p:spPr bwMode="auto">
            <a:xfrm>
              <a:off x="3000364" y="1624517"/>
              <a:ext cx="928694" cy="1227138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30" name="Line 291"/>
            <p:cNvSpPr>
              <a:spLocks noChangeShapeType="1"/>
            </p:cNvSpPr>
            <p:nvPr/>
          </p:nvSpPr>
          <p:spPr bwMode="auto">
            <a:xfrm>
              <a:off x="2338388" y="1837249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2"/>
            <p:cNvSpPr>
              <a:spLocks noChangeShapeType="1"/>
            </p:cNvSpPr>
            <p:nvPr/>
          </p:nvSpPr>
          <p:spPr bwMode="auto">
            <a:xfrm flipV="1">
              <a:off x="2338388" y="2126174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93"/>
            <p:cNvSpPr>
              <a:spLocks noChangeShapeType="1"/>
            </p:cNvSpPr>
            <p:nvPr/>
          </p:nvSpPr>
          <p:spPr bwMode="auto">
            <a:xfrm flipV="1">
              <a:off x="2338388" y="2342074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94"/>
            <p:cNvSpPr>
              <a:spLocks noChangeShapeType="1"/>
            </p:cNvSpPr>
            <p:nvPr/>
          </p:nvSpPr>
          <p:spPr bwMode="auto">
            <a:xfrm>
              <a:off x="2338388" y="262941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295"/>
            <p:cNvSpPr txBox="1">
              <a:spLocks noChangeArrowheads="1"/>
            </p:cNvSpPr>
            <p:nvPr/>
          </p:nvSpPr>
          <p:spPr bwMode="auto">
            <a:xfrm>
              <a:off x="3402013" y="1764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35" name="Text Box 296"/>
            <p:cNvSpPr txBox="1">
              <a:spLocks noChangeArrowheads="1"/>
            </p:cNvSpPr>
            <p:nvPr/>
          </p:nvSpPr>
          <p:spPr bwMode="auto">
            <a:xfrm>
              <a:off x="3402013" y="226904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36" name="Text Box 297"/>
            <p:cNvSpPr txBox="1">
              <a:spLocks noChangeArrowheads="1"/>
            </p:cNvSpPr>
            <p:nvPr/>
          </p:nvSpPr>
          <p:spPr bwMode="auto">
            <a:xfrm>
              <a:off x="2554288" y="1621349"/>
              <a:ext cx="1836000" cy="230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a    s3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298"/>
            <p:cNvSpPr txBox="1">
              <a:spLocks noChangeArrowheads="1"/>
            </p:cNvSpPr>
            <p:nvPr/>
          </p:nvSpPr>
          <p:spPr bwMode="auto">
            <a:xfrm>
              <a:off x="2554288" y="2124586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    s0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99"/>
            <p:cNvSpPr txBox="1">
              <a:spLocks noChangeArrowheads="1"/>
            </p:cNvSpPr>
            <p:nvPr/>
          </p:nvSpPr>
          <p:spPr bwMode="auto">
            <a:xfrm>
              <a:off x="2554288" y="2629411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b    s1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9" name="Text Box 300"/>
            <p:cNvSpPr txBox="1">
              <a:spLocks noChangeArrowheads="1"/>
            </p:cNvSpPr>
            <p:nvPr/>
          </p:nvSpPr>
          <p:spPr bwMode="auto">
            <a:xfrm>
              <a:off x="5043501" y="176739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40" name="Text Box 301"/>
            <p:cNvSpPr txBox="1">
              <a:spLocks noChangeArrowheads="1"/>
            </p:cNvSpPr>
            <p:nvPr/>
          </p:nvSpPr>
          <p:spPr bwMode="auto">
            <a:xfrm>
              <a:off x="5043501" y="2272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41" name="Text Box 302"/>
            <p:cNvSpPr txBox="1">
              <a:spLocks noChangeArrowheads="1"/>
            </p:cNvSpPr>
            <p:nvPr/>
          </p:nvSpPr>
          <p:spPr bwMode="auto">
            <a:xfrm>
              <a:off x="5835664" y="176739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42" name="Text Box 303"/>
            <p:cNvSpPr txBox="1">
              <a:spLocks noChangeArrowheads="1"/>
            </p:cNvSpPr>
            <p:nvPr/>
          </p:nvSpPr>
          <p:spPr bwMode="auto">
            <a:xfrm>
              <a:off x="5835664" y="2272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43" name="Text Box 309"/>
            <p:cNvSpPr txBox="1">
              <a:spLocks noChangeArrowheads="1"/>
            </p:cNvSpPr>
            <p:nvPr/>
          </p:nvSpPr>
          <p:spPr bwMode="auto">
            <a:xfrm>
              <a:off x="2338388" y="306235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44" name="Line 320"/>
            <p:cNvSpPr>
              <a:spLocks noChangeShapeType="1"/>
            </p:cNvSpPr>
            <p:nvPr/>
          </p:nvSpPr>
          <p:spPr bwMode="auto">
            <a:xfrm>
              <a:off x="3465281" y="3206022"/>
              <a:ext cx="10331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21"/>
            <p:cNvSpPr>
              <a:spLocks noChangeShapeType="1"/>
            </p:cNvSpPr>
            <p:nvPr/>
          </p:nvSpPr>
          <p:spPr bwMode="auto">
            <a:xfrm flipH="1">
              <a:off x="3347864" y="2917393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21"/>
            <p:cNvSpPr>
              <a:spLocks noChangeShapeType="1"/>
            </p:cNvSpPr>
            <p:nvPr/>
          </p:nvSpPr>
          <p:spPr bwMode="auto">
            <a:xfrm flipH="1" flipV="1">
              <a:off x="3347505" y="3349590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7" name="直接箭头连接符 157"/>
            <p:cNvCxnSpPr>
              <a:stCxn id="52" idx="6"/>
            </p:cNvCxnSpPr>
            <p:nvPr/>
          </p:nvCxnSpPr>
          <p:spPr bwMode="auto">
            <a:xfrm flipV="1">
              <a:off x="4070052" y="3858977"/>
              <a:ext cx="501947" cy="7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Line 321"/>
            <p:cNvSpPr>
              <a:spLocks noChangeShapeType="1"/>
            </p:cNvSpPr>
            <p:nvPr/>
          </p:nvSpPr>
          <p:spPr bwMode="auto">
            <a:xfrm flipH="1">
              <a:off x="2483768" y="2917394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21"/>
            <p:cNvSpPr>
              <a:spLocks noChangeShapeType="1"/>
            </p:cNvSpPr>
            <p:nvPr/>
          </p:nvSpPr>
          <p:spPr bwMode="auto">
            <a:xfrm flipH="1" flipV="1">
              <a:off x="2483768" y="3349442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276"/>
            <p:cNvSpPr txBox="1">
              <a:spLocks noChangeArrowheads="1"/>
            </p:cNvSpPr>
            <p:nvPr/>
          </p:nvSpPr>
          <p:spPr bwMode="auto">
            <a:xfrm>
              <a:off x="2411760" y="3489713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51" name="直接箭头连接符 157"/>
            <p:cNvCxnSpPr>
              <a:endCxn id="12" idx="1"/>
            </p:cNvCxnSpPr>
            <p:nvPr/>
          </p:nvCxnSpPr>
          <p:spPr bwMode="auto">
            <a:xfrm rot="16200000" flipH="1">
              <a:off x="3417251" y="3422559"/>
              <a:ext cx="652297" cy="21922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52" name="Oval 331"/>
            <p:cNvSpPr>
              <a:spLocks noChangeArrowheads="1"/>
            </p:cNvSpPr>
            <p:nvPr/>
          </p:nvSpPr>
          <p:spPr bwMode="auto">
            <a:xfrm>
              <a:off x="3997027" y="382318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276"/>
            <p:cNvSpPr txBox="1">
              <a:spLocks noChangeArrowheads="1"/>
            </p:cNvSpPr>
            <p:nvPr/>
          </p:nvSpPr>
          <p:spPr bwMode="auto">
            <a:xfrm>
              <a:off x="4139952" y="2989401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4" name="Text Box 276"/>
            <p:cNvSpPr txBox="1">
              <a:spLocks noChangeArrowheads="1"/>
            </p:cNvSpPr>
            <p:nvPr/>
          </p:nvSpPr>
          <p:spPr bwMode="auto">
            <a:xfrm>
              <a:off x="4139952" y="3645024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5" name="AutoShape 178"/>
            <p:cNvSpPr>
              <a:spLocks/>
            </p:cNvSpPr>
            <p:nvPr/>
          </p:nvSpPr>
          <p:spPr bwMode="auto">
            <a:xfrm>
              <a:off x="1545655" y="2071552"/>
              <a:ext cx="72008" cy="421344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403648" y="2649350"/>
            <a:ext cx="5975052" cy="1937129"/>
            <a:chOff x="1403648" y="116632"/>
            <a:chExt cx="5975052" cy="1937129"/>
          </a:xfrm>
        </p:grpSpPr>
        <p:grpSp>
          <p:nvGrpSpPr>
            <p:cNvPr id="57" name="Group 264"/>
            <p:cNvGrpSpPr>
              <a:grpSpLocks/>
            </p:cNvGrpSpPr>
            <p:nvPr/>
          </p:nvGrpSpPr>
          <p:grpSpPr bwMode="auto">
            <a:xfrm>
              <a:off x="2627313" y="475779"/>
              <a:ext cx="4751387" cy="288925"/>
              <a:chOff x="1655" y="255"/>
              <a:chExt cx="2993" cy="182"/>
            </a:xfrm>
          </p:grpSpPr>
          <p:sp>
            <p:nvSpPr>
              <p:cNvPr id="62" name="Text Box 265"/>
              <p:cNvSpPr txBox="1">
                <a:spLocks noChangeArrowheads="1"/>
              </p:cNvSpPr>
              <p:nvPr/>
            </p:nvSpPr>
            <p:spPr bwMode="auto">
              <a:xfrm>
                <a:off x="3741" y="255"/>
                <a:ext cx="907" cy="181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  <a:r>
                  <a:rPr lang="en-US" altLang="zh-CN" sz="1800" b="1" u="none" dirty="0">
                    <a:latin typeface="宋体" pitchFamily="2" charset="-122"/>
                  </a:rPr>
                  <a:t>(t)</a:t>
                </a:r>
              </a:p>
            </p:txBody>
          </p:sp>
          <p:sp>
            <p:nvSpPr>
              <p:cNvPr id="63" name="Text Box 266"/>
              <p:cNvSpPr txBox="1">
                <a:spLocks noChangeArrowheads="1"/>
              </p:cNvSpPr>
              <p:nvPr/>
            </p:nvSpPr>
            <p:spPr bwMode="auto">
              <a:xfrm>
                <a:off x="1655" y="255"/>
                <a:ext cx="6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64" name="Text Box 267"/>
              <p:cNvSpPr txBox="1">
                <a:spLocks noChangeArrowheads="1"/>
              </p:cNvSpPr>
              <p:nvPr/>
            </p:nvSpPr>
            <p:spPr bwMode="auto">
              <a:xfrm>
                <a:off x="3105" y="255"/>
                <a:ext cx="636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索引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en-US" altLang="zh-CN" sz="1800" b="1" u="none" dirty="0">
                    <a:latin typeface="宋体" pitchFamily="2" charset="-122"/>
                  </a:rPr>
                  <a:t>j) </a:t>
                </a:r>
              </a:p>
            </p:txBody>
          </p:sp>
          <p:sp>
            <p:nvSpPr>
              <p:cNvPr id="65" name="Text Box 268"/>
              <p:cNvSpPr txBox="1">
                <a:spLocks noChangeArrowheads="1"/>
              </p:cNvSpPr>
              <p:nvPr/>
            </p:nvSpPr>
            <p:spPr bwMode="auto">
              <a:xfrm>
                <a:off x="2334" y="255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标记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i</a:t>
                </a:r>
                <a:r>
                  <a:rPr lang="en-US" altLang="zh-CN" sz="1800" b="1" u="none" dirty="0">
                    <a:latin typeface="宋体" pitchFamily="2" charset="-122"/>
                  </a:rPr>
                  <a:t>) </a:t>
                </a:r>
              </a:p>
            </p:txBody>
          </p:sp>
        </p:grpSp>
        <p:cxnSp>
          <p:nvCxnSpPr>
            <p:cNvPr id="58" name="直接箭头连接符 157"/>
            <p:cNvCxnSpPr/>
            <p:nvPr/>
          </p:nvCxnSpPr>
          <p:spPr bwMode="auto">
            <a:xfrm rot="5400000">
              <a:off x="3310026" y="-1134121"/>
              <a:ext cx="217611" cy="40303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158"/>
            <p:cNvCxnSpPr/>
            <p:nvPr/>
          </p:nvCxnSpPr>
          <p:spPr bwMode="auto">
            <a:xfrm rot="16200000" flipH="1">
              <a:off x="938134" y="1446240"/>
              <a:ext cx="1073035" cy="14200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 Box 328"/>
            <p:cNvSpPr txBox="1">
              <a:spLocks noChangeArrowheads="1"/>
            </p:cNvSpPr>
            <p:nvPr/>
          </p:nvSpPr>
          <p:spPr bwMode="auto">
            <a:xfrm>
              <a:off x="4285754" y="116632"/>
              <a:ext cx="10810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61" name="AutoShape 332"/>
            <p:cNvSpPr>
              <a:spLocks/>
            </p:cNvSpPr>
            <p:nvPr/>
          </p:nvSpPr>
          <p:spPr bwMode="auto">
            <a:xfrm rot="16200000">
              <a:off x="4784229" y="-688230"/>
              <a:ext cx="79375" cy="2232025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259631" y="3284985"/>
            <a:ext cx="3057575" cy="2449980"/>
            <a:chOff x="1259631" y="772256"/>
            <a:chExt cx="3057575" cy="2449980"/>
          </a:xfrm>
        </p:grpSpPr>
        <p:cxnSp>
          <p:nvCxnSpPr>
            <p:cNvPr id="67" name="直接箭头连接符 157"/>
            <p:cNvCxnSpPr/>
            <p:nvPr/>
          </p:nvCxnSpPr>
          <p:spPr bwMode="auto">
            <a:xfrm rot="5400000">
              <a:off x="2729447" y="-697560"/>
              <a:ext cx="117944" cy="30575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直接箭头连接符 158"/>
            <p:cNvCxnSpPr/>
            <p:nvPr/>
          </p:nvCxnSpPr>
          <p:spPr bwMode="auto">
            <a:xfrm rot="16200000" flipH="1">
              <a:off x="1128591" y="1002964"/>
              <a:ext cx="2350313" cy="2088231"/>
            </a:xfrm>
            <a:prstGeom prst="bentConnector3">
              <a:avLst>
                <a:gd name="adj1" fmla="val 11465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3347864" y="2030432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70" name="直接连接符 172"/>
            <p:cNvCxnSpPr/>
            <p:nvPr/>
          </p:nvCxnSpPr>
          <p:spPr bwMode="auto">
            <a:xfrm>
              <a:off x="2483769" y="2024855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4571999" y="6021289"/>
            <a:ext cx="3600277" cy="288031"/>
            <a:chOff x="4571999" y="3429001"/>
            <a:chExt cx="3600277" cy="288031"/>
          </a:xfrm>
        </p:grpSpPr>
        <p:sp>
          <p:nvSpPr>
            <p:cNvPr id="72" name="Text Box 332"/>
            <p:cNvSpPr txBox="1">
              <a:spLocks noChangeArrowheads="1"/>
            </p:cNvSpPr>
            <p:nvPr/>
          </p:nvSpPr>
          <p:spPr bwMode="auto">
            <a:xfrm>
              <a:off x="4571999" y="3429001"/>
              <a:ext cx="1800201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获得空闲行地址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3" name="直接箭头连接符 157"/>
            <p:cNvCxnSpPr>
              <a:endCxn id="74" idx="1"/>
            </p:cNvCxnSpPr>
            <p:nvPr/>
          </p:nvCxnSpPr>
          <p:spPr bwMode="auto">
            <a:xfrm flipV="1">
              <a:off x="6383324" y="3573017"/>
              <a:ext cx="276908" cy="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Text Box 332"/>
            <p:cNvSpPr txBox="1">
              <a:spLocks noChangeArrowheads="1"/>
            </p:cNvSpPr>
            <p:nvPr/>
          </p:nvSpPr>
          <p:spPr bwMode="auto">
            <a:xfrm>
              <a:off x="6660232" y="3429001"/>
              <a:ext cx="1512044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其余缺失处理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490258" y="3275845"/>
            <a:ext cx="2386791" cy="2595524"/>
            <a:chOff x="4490258" y="971589"/>
            <a:chExt cx="2386791" cy="2595524"/>
          </a:xfrm>
        </p:grpSpPr>
        <p:sp>
          <p:nvSpPr>
            <p:cNvPr id="76" name="Text Box 315"/>
            <p:cNvSpPr txBox="1">
              <a:spLocks noChangeArrowheads="1"/>
            </p:cNvSpPr>
            <p:nvPr/>
          </p:nvSpPr>
          <p:spPr bwMode="auto">
            <a:xfrm>
              <a:off x="4571529" y="3061409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多路选择器</a:t>
              </a:r>
              <a:endParaRPr lang="zh-CN" altLang="en-US" sz="1800" b="1" u="none" dirty="0"/>
            </a:p>
          </p:txBody>
        </p:sp>
        <p:sp>
          <p:nvSpPr>
            <p:cNvPr id="77" name="Line 317"/>
            <p:cNvSpPr>
              <a:spLocks noChangeShapeType="1"/>
            </p:cNvSpPr>
            <p:nvPr/>
          </p:nvSpPr>
          <p:spPr bwMode="auto">
            <a:xfrm flipH="1">
              <a:off x="4716016" y="2851655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8" name="直接箭头连接符 157"/>
            <p:cNvCxnSpPr/>
            <p:nvPr/>
          </p:nvCxnSpPr>
          <p:spPr bwMode="auto">
            <a:xfrm flipH="1">
              <a:off x="6732240" y="971589"/>
              <a:ext cx="7370" cy="22344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9" name="Line 317"/>
            <p:cNvSpPr>
              <a:spLocks noChangeShapeType="1"/>
            </p:cNvSpPr>
            <p:nvPr/>
          </p:nvSpPr>
          <p:spPr bwMode="auto">
            <a:xfrm flipH="1">
              <a:off x="5580112" y="2852598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317"/>
            <p:cNvSpPr>
              <a:spLocks noChangeShapeType="1"/>
            </p:cNvSpPr>
            <p:nvPr/>
          </p:nvSpPr>
          <p:spPr bwMode="auto">
            <a:xfrm flipH="1">
              <a:off x="6372200" y="2845311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317"/>
            <p:cNvSpPr>
              <a:spLocks noChangeShapeType="1"/>
            </p:cNvSpPr>
            <p:nvPr/>
          </p:nvSpPr>
          <p:spPr bwMode="auto">
            <a:xfrm flipH="1" flipV="1">
              <a:off x="6516216" y="3205424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2" name="直接箭头连接符 157"/>
            <p:cNvCxnSpPr>
              <a:stCxn id="76" idx="2"/>
            </p:cNvCxnSpPr>
            <p:nvPr/>
          </p:nvCxnSpPr>
          <p:spPr bwMode="auto">
            <a:xfrm rot="16200000" flipH="1">
              <a:off x="6101625" y="2791688"/>
              <a:ext cx="217672" cy="13331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3" name="Text Box 301"/>
            <p:cNvSpPr txBox="1">
              <a:spLocks noChangeArrowheads="1"/>
            </p:cNvSpPr>
            <p:nvPr/>
          </p:nvSpPr>
          <p:spPr bwMode="auto">
            <a:xfrm>
              <a:off x="5004048" y="277724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84" name="Text Box 303"/>
            <p:cNvSpPr txBox="1">
              <a:spLocks noChangeArrowheads="1"/>
            </p:cNvSpPr>
            <p:nvPr/>
          </p:nvSpPr>
          <p:spPr bwMode="auto">
            <a:xfrm>
              <a:off x="5796211" y="277724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cxnSp>
          <p:nvCxnSpPr>
            <p:cNvPr id="85" name="直接箭头连接符 157"/>
            <p:cNvCxnSpPr/>
            <p:nvPr/>
          </p:nvCxnSpPr>
          <p:spPr bwMode="auto">
            <a:xfrm rot="16200000" flipH="1">
              <a:off x="4863221" y="2833061"/>
              <a:ext cx="271920" cy="1017845"/>
            </a:xfrm>
            <a:prstGeom prst="bentConnector4">
              <a:avLst>
                <a:gd name="adj1" fmla="val 99832"/>
                <a:gd name="adj2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等腰三角形 85"/>
            <p:cNvSpPr/>
            <p:nvPr/>
          </p:nvSpPr>
          <p:spPr bwMode="auto">
            <a:xfrm rot="5400000">
              <a:off x="5495312" y="3427504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87" name="线形标注 2 86"/>
          <p:cNvSpPr/>
          <p:nvPr/>
        </p:nvSpPr>
        <p:spPr bwMode="auto">
          <a:xfrm>
            <a:off x="7380312" y="5497009"/>
            <a:ext cx="792088" cy="308255"/>
          </a:xfrm>
          <a:prstGeom prst="borderCallout2">
            <a:avLst>
              <a:gd name="adj1" fmla="val 49976"/>
              <a:gd name="adj2" fmla="val -540"/>
              <a:gd name="adj3" fmla="val 48887"/>
              <a:gd name="adj4" fmla="val -15288"/>
              <a:gd name="adj5" fmla="val 94169"/>
              <a:gd name="adj6" fmla="val -224029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三态门</a:t>
            </a:r>
          </a:p>
        </p:txBody>
      </p:sp>
      <p:sp>
        <p:nvSpPr>
          <p:cNvPr id="8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9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45655" y="2761733"/>
            <a:ext cx="4955171" cy="1517644"/>
            <a:chOff x="1545655" y="1334011"/>
            <a:chExt cx="4955171" cy="1517644"/>
          </a:xfrm>
        </p:grpSpPr>
        <p:sp>
          <p:nvSpPr>
            <p:cNvPr id="87" name="Text Box 309"/>
            <p:cNvSpPr txBox="1">
              <a:spLocks noChangeArrowheads="1"/>
            </p:cNvSpPr>
            <p:nvPr/>
          </p:nvSpPr>
          <p:spPr bwMode="auto">
            <a:xfrm>
              <a:off x="1612078" y="2074440"/>
              <a:ext cx="691670" cy="418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95" name="Text Box 275"/>
            <p:cNvSpPr txBox="1">
              <a:spLocks noChangeArrowheads="1"/>
            </p:cNvSpPr>
            <p:nvPr/>
          </p:nvSpPr>
          <p:spPr bwMode="auto">
            <a:xfrm>
              <a:off x="1617662" y="1621349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6" name="Text Box 276"/>
            <p:cNvSpPr txBox="1">
              <a:spLocks noChangeArrowheads="1"/>
            </p:cNvSpPr>
            <p:nvPr/>
          </p:nvSpPr>
          <p:spPr bwMode="auto">
            <a:xfrm>
              <a:off x="1617663" y="2630999"/>
              <a:ext cx="72072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97" name="Text Box 277"/>
            <p:cNvSpPr txBox="1">
              <a:spLocks noChangeArrowheads="1"/>
            </p:cNvSpPr>
            <p:nvPr/>
          </p:nvSpPr>
          <p:spPr bwMode="auto">
            <a:xfrm>
              <a:off x="1617663" y="2126174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4" name="Text Box 290"/>
            <p:cNvSpPr txBox="1">
              <a:spLocks noChangeArrowheads="1"/>
            </p:cNvSpPr>
            <p:nvPr/>
          </p:nvSpPr>
          <p:spPr bwMode="auto">
            <a:xfrm>
              <a:off x="3929058" y="1624517"/>
              <a:ext cx="571504" cy="12271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8" name="Text Box 278"/>
            <p:cNvSpPr txBox="1">
              <a:spLocks noChangeArrowheads="1"/>
            </p:cNvSpPr>
            <p:nvPr/>
          </p:nvSpPr>
          <p:spPr bwMode="auto">
            <a:xfrm>
              <a:off x="2338388" y="1624517"/>
              <a:ext cx="661976" cy="12271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9" name="Text Box 279"/>
            <p:cNvSpPr txBox="1">
              <a:spLocks noChangeArrowheads="1"/>
            </p:cNvSpPr>
            <p:nvPr/>
          </p:nvSpPr>
          <p:spPr bwMode="auto">
            <a:xfrm>
              <a:off x="2286554" y="1334011"/>
              <a:ext cx="2357454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有效位 </a:t>
              </a:r>
              <a:r>
                <a:rPr lang="zh-CN" altLang="en-US" sz="1800" b="1" u="none" dirty="0" smtClean="0">
                  <a:latin typeface="宋体" pitchFamily="2" charset="-122"/>
                </a:rPr>
                <a:t> 标记   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0" name="Text Box 280"/>
            <p:cNvSpPr txBox="1">
              <a:spLocks noChangeArrowheads="1"/>
            </p:cNvSpPr>
            <p:nvPr/>
          </p:nvSpPr>
          <p:spPr bwMode="auto">
            <a:xfrm>
              <a:off x="4556139" y="1621349"/>
              <a:ext cx="1944687" cy="12239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01" name="Line 281"/>
            <p:cNvSpPr>
              <a:spLocks noChangeShapeType="1"/>
            </p:cNvSpPr>
            <p:nvPr/>
          </p:nvSpPr>
          <p:spPr bwMode="auto">
            <a:xfrm>
              <a:off x="4557726" y="1837249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2"/>
            <p:cNvSpPr>
              <a:spLocks noChangeShapeType="1"/>
            </p:cNvSpPr>
            <p:nvPr/>
          </p:nvSpPr>
          <p:spPr bwMode="auto">
            <a:xfrm>
              <a:off x="4556139" y="212458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3"/>
            <p:cNvSpPr>
              <a:spLocks noChangeShapeType="1"/>
            </p:cNvSpPr>
            <p:nvPr/>
          </p:nvSpPr>
          <p:spPr bwMode="auto">
            <a:xfrm>
              <a:off x="4556139" y="234048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84"/>
            <p:cNvSpPr>
              <a:spLocks noChangeShapeType="1"/>
            </p:cNvSpPr>
            <p:nvPr/>
          </p:nvSpPr>
          <p:spPr bwMode="auto">
            <a:xfrm>
              <a:off x="4556139" y="2629411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5"/>
            <p:cNvSpPr>
              <a:spLocks noChangeShapeType="1"/>
            </p:cNvSpPr>
            <p:nvPr/>
          </p:nvSpPr>
          <p:spPr bwMode="auto">
            <a:xfrm>
              <a:off x="4845064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86"/>
            <p:cNvSpPr>
              <a:spLocks noChangeShapeType="1"/>
            </p:cNvSpPr>
            <p:nvPr/>
          </p:nvSpPr>
          <p:spPr bwMode="auto">
            <a:xfrm>
              <a:off x="6213489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87"/>
            <p:cNvSpPr>
              <a:spLocks noChangeShapeType="1"/>
            </p:cNvSpPr>
            <p:nvPr/>
          </p:nvSpPr>
          <p:spPr bwMode="auto">
            <a:xfrm>
              <a:off x="5421326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88"/>
            <p:cNvSpPr>
              <a:spLocks noChangeShapeType="1"/>
            </p:cNvSpPr>
            <p:nvPr/>
          </p:nvSpPr>
          <p:spPr bwMode="auto">
            <a:xfrm>
              <a:off x="5708664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89"/>
            <p:cNvSpPr txBox="1">
              <a:spLocks noChangeArrowheads="1"/>
            </p:cNvSpPr>
            <p:nvPr/>
          </p:nvSpPr>
          <p:spPr bwMode="auto">
            <a:xfrm>
              <a:off x="5060964" y="1334011"/>
              <a:ext cx="9366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0" name="Text Box 290"/>
            <p:cNvSpPr txBox="1">
              <a:spLocks noChangeArrowheads="1"/>
            </p:cNvSpPr>
            <p:nvPr/>
          </p:nvSpPr>
          <p:spPr bwMode="auto">
            <a:xfrm>
              <a:off x="3000364" y="1624517"/>
              <a:ext cx="928694" cy="1227138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11" name="Line 291"/>
            <p:cNvSpPr>
              <a:spLocks noChangeShapeType="1"/>
            </p:cNvSpPr>
            <p:nvPr/>
          </p:nvSpPr>
          <p:spPr bwMode="auto">
            <a:xfrm>
              <a:off x="2338388" y="1837249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2"/>
            <p:cNvSpPr>
              <a:spLocks noChangeShapeType="1"/>
            </p:cNvSpPr>
            <p:nvPr/>
          </p:nvSpPr>
          <p:spPr bwMode="auto">
            <a:xfrm flipV="1">
              <a:off x="2338388" y="2126174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3"/>
            <p:cNvSpPr>
              <a:spLocks noChangeShapeType="1"/>
            </p:cNvSpPr>
            <p:nvPr/>
          </p:nvSpPr>
          <p:spPr bwMode="auto">
            <a:xfrm flipV="1">
              <a:off x="2338388" y="2342074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94"/>
            <p:cNvSpPr>
              <a:spLocks noChangeShapeType="1"/>
            </p:cNvSpPr>
            <p:nvPr/>
          </p:nvSpPr>
          <p:spPr bwMode="auto">
            <a:xfrm>
              <a:off x="2338388" y="262941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95"/>
            <p:cNvSpPr txBox="1">
              <a:spLocks noChangeArrowheads="1"/>
            </p:cNvSpPr>
            <p:nvPr/>
          </p:nvSpPr>
          <p:spPr bwMode="auto">
            <a:xfrm>
              <a:off x="3402013" y="1764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16" name="Text Box 296"/>
            <p:cNvSpPr txBox="1">
              <a:spLocks noChangeArrowheads="1"/>
            </p:cNvSpPr>
            <p:nvPr/>
          </p:nvSpPr>
          <p:spPr bwMode="auto">
            <a:xfrm>
              <a:off x="3402013" y="226904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7" name="Text Box 297"/>
            <p:cNvSpPr txBox="1">
              <a:spLocks noChangeArrowheads="1"/>
            </p:cNvSpPr>
            <p:nvPr/>
          </p:nvSpPr>
          <p:spPr bwMode="auto">
            <a:xfrm>
              <a:off x="2554288" y="1621349"/>
              <a:ext cx="1836000" cy="230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a    s3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8" name="Text Box 298"/>
            <p:cNvSpPr txBox="1">
              <a:spLocks noChangeArrowheads="1"/>
            </p:cNvSpPr>
            <p:nvPr/>
          </p:nvSpPr>
          <p:spPr bwMode="auto">
            <a:xfrm>
              <a:off x="2554288" y="2124586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    s0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9" name="Text Box 299"/>
            <p:cNvSpPr txBox="1">
              <a:spLocks noChangeArrowheads="1"/>
            </p:cNvSpPr>
            <p:nvPr/>
          </p:nvSpPr>
          <p:spPr bwMode="auto">
            <a:xfrm>
              <a:off x="2554288" y="2629411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b    s1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300"/>
            <p:cNvSpPr txBox="1">
              <a:spLocks noChangeArrowheads="1"/>
            </p:cNvSpPr>
            <p:nvPr/>
          </p:nvSpPr>
          <p:spPr bwMode="auto">
            <a:xfrm>
              <a:off x="5043501" y="176739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1" name="Text Box 301"/>
            <p:cNvSpPr txBox="1">
              <a:spLocks noChangeArrowheads="1"/>
            </p:cNvSpPr>
            <p:nvPr/>
          </p:nvSpPr>
          <p:spPr bwMode="auto">
            <a:xfrm>
              <a:off x="5043501" y="2272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Text Box 302"/>
            <p:cNvSpPr txBox="1">
              <a:spLocks noChangeArrowheads="1"/>
            </p:cNvSpPr>
            <p:nvPr/>
          </p:nvSpPr>
          <p:spPr bwMode="auto">
            <a:xfrm>
              <a:off x="5835664" y="176739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3" name="Text Box 303"/>
            <p:cNvSpPr txBox="1">
              <a:spLocks noChangeArrowheads="1"/>
            </p:cNvSpPr>
            <p:nvPr/>
          </p:nvSpPr>
          <p:spPr bwMode="auto">
            <a:xfrm>
              <a:off x="5835664" y="2272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88" name="AutoShape 178"/>
            <p:cNvSpPr>
              <a:spLocks/>
            </p:cNvSpPr>
            <p:nvPr/>
          </p:nvSpPr>
          <p:spPr bwMode="auto">
            <a:xfrm>
              <a:off x="1545655" y="2071552"/>
              <a:ext cx="72008" cy="421344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1403648" y="1772816"/>
            <a:ext cx="5975052" cy="1937129"/>
            <a:chOff x="1403648" y="116632"/>
            <a:chExt cx="5975052" cy="1937129"/>
          </a:xfrm>
        </p:grpSpPr>
        <p:grpSp>
          <p:nvGrpSpPr>
            <p:cNvPr id="124" name="Group 264"/>
            <p:cNvGrpSpPr>
              <a:grpSpLocks/>
            </p:cNvGrpSpPr>
            <p:nvPr/>
          </p:nvGrpSpPr>
          <p:grpSpPr bwMode="auto">
            <a:xfrm>
              <a:off x="2627313" y="475779"/>
              <a:ext cx="4751387" cy="288925"/>
              <a:chOff x="1655" y="255"/>
              <a:chExt cx="2993" cy="182"/>
            </a:xfrm>
          </p:grpSpPr>
          <p:sp>
            <p:nvSpPr>
              <p:cNvPr id="125" name="Text Box 265"/>
              <p:cNvSpPr txBox="1">
                <a:spLocks noChangeArrowheads="1"/>
              </p:cNvSpPr>
              <p:nvPr/>
            </p:nvSpPr>
            <p:spPr bwMode="auto">
              <a:xfrm>
                <a:off x="3741" y="255"/>
                <a:ext cx="907" cy="181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  <a:r>
                  <a:rPr lang="en-US" altLang="zh-CN" sz="1800" b="1" u="none" dirty="0">
                    <a:latin typeface="宋体" pitchFamily="2" charset="-122"/>
                  </a:rPr>
                  <a:t>(t)</a:t>
                </a:r>
              </a:p>
            </p:txBody>
          </p:sp>
          <p:sp>
            <p:nvSpPr>
              <p:cNvPr id="126" name="Text Box 266"/>
              <p:cNvSpPr txBox="1">
                <a:spLocks noChangeArrowheads="1"/>
              </p:cNvSpPr>
              <p:nvPr/>
            </p:nvSpPr>
            <p:spPr bwMode="auto">
              <a:xfrm>
                <a:off x="1655" y="255"/>
                <a:ext cx="6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127" name="Text Box 267"/>
              <p:cNvSpPr txBox="1">
                <a:spLocks noChangeArrowheads="1"/>
              </p:cNvSpPr>
              <p:nvPr/>
            </p:nvSpPr>
            <p:spPr bwMode="auto">
              <a:xfrm>
                <a:off x="3105" y="255"/>
                <a:ext cx="636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索引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en-US" altLang="zh-CN" sz="1800" b="1" u="none" dirty="0">
                    <a:latin typeface="宋体" pitchFamily="2" charset="-122"/>
                  </a:rPr>
                  <a:t>j) </a:t>
                </a:r>
              </a:p>
            </p:txBody>
          </p:sp>
          <p:sp>
            <p:nvSpPr>
              <p:cNvPr id="128" name="Text Box 268"/>
              <p:cNvSpPr txBox="1">
                <a:spLocks noChangeArrowheads="1"/>
              </p:cNvSpPr>
              <p:nvPr/>
            </p:nvSpPr>
            <p:spPr bwMode="auto">
              <a:xfrm>
                <a:off x="2334" y="255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标记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i</a:t>
                </a:r>
                <a:r>
                  <a:rPr lang="en-US" altLang="zh-CN" sz="1800" b="1" u="none" dirty="0">
                    <a:latin typeface="宋体" pitchFamily="2" charset="-122"/>
                  </a:rPr>
                  <a:t>) </a:t>
                </a:r>
              </a:p>
            </p:txBody>
          </p:sp>
        </p:grpSp>
        <p:cxnSp>
          <p:nvCxnSpPr>
            <p:cNvPr id="158" name="直接箭头连接符 157"/>
            <p:cNvCxnSpPr/>
            <p:nvPr/>
          </p:nvCxnSpPr>
          <p:spPr bwMode="auto">
            <a:xfrm rot="5400000">
              <a:off x="3310026" y="-1134121"/>
              <a:ext cx="217611" cy="40303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16200000" flipH="1">
              <a:off x="938134" y="1446240"/>
              <a:ext cx="1073035" cy="14200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 Box 328"/>
            <p:cNvSpPr txBox="1">
              <a:spLocks noChangeArrowheads="1"/>
            </p:cNvSpPr>
            <p:nvPr/>
          </p:nvSpPr>
          <p:spPr bwMode="auto">
            <a:xfrm>
              <a:off x="4285754" y="116632"/>
              <a:ext cx="10810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302" name="AutoShape 332"/>
            <p:cNvSpPr>
              <a:spLocks/>
            </p:cNvSpPr>
            <p:nvPr/>
          </p:nvSpPr>
          <p:spPr bwMode="auto">
            <a:xfrm rot="16200000">
              <a:off x="4784229" y="-688230"/>
              <a:ext cx="79375" cy="2232025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66</a:t>
            </a:fld>
            <a:endParaRPr lang="en-US" altLang="zh-CN" dirty="0"/>
          </a:p>
        </p:txBody>
      </p:sp>
      <p:sp>
        <p:nvSpPr>
          <p:cNvPr id="279" name="Text Box 174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替换机构：</a:t>
            </a:r>
            <a:r>
              <a:rPr lang="zh-CN" altLang="en-US" b="1" u="none" dirty="0" smtClean="0">
                <a:latin typeface="宋体" pitchFamily="2" charset="-122"/>
              </a:rPr>
              <a:t>由状态位、</a:t>
            </a:r>
            <a:r>
              <a:rPr lang="zh-CN" altLang="en-US" b="1" u="none" dirty="0">
                <a:latin typeface="宋体" pitchFamily="2" charset="-122"/>
              </a:rPr>
              <a:t>状态更新</a:t>
            </a:r>
            <a:r>
              <a:rPr lang="zh-CN" altLang="en-US" b="1" u="none" dirty="0" smtClean="0">
                <a:latin typeface="宋体" pitchFamily="2" charset="-122"/>
              </a:rPr>
              <a:t>及行选择</a:t>
            </a:r>
            <a:r>
              <a:rPr lang="zh-CN" altLang="en-US" b="1" u="none" dirty="0">
                <a:latin typeface="宋体" pitchFamily="2" charset="-122"/>
              </a:rPr>
              <a:t>部件等组成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更新机制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更新</a:t>
            </a:r>
            <a:r>
              <a:rPr lang="zh-CN" altLang="en-US" b="1" u="none" dirty="0" smtClean="0">
                <a:latin typeface="宋体" pitchFamily="2" charset="-122"/>
              </a:rPr>
              <a:t>候选行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状态 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取决于替换算法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选择机构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在候选行中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 smtClean="0">
                <a:latin typeface="宋体" pitchFamily="2" charset="-122"/>
              </a:rPr>
              <a:t>牺牲行，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腾空</a:t>
            </a:r>
            <a:r>
              <a:rPr lang="zh-CN" altLang="en-US" b="1" u="none" dirty="0" smtClean="0">
                <a:latin typeface="宋体" pitchFamily="2" charset="-122"/>
              </a:rPr>
              <a:t>行中数据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296" name="Text Box 174"/>
          <p:cNvSpPr txBox="1">
            <a:spLocks noChangeArrowheads="1"/>
          </p:cNvSpPr>
          <p:nvPr/>
        </p:nvSpPr>
        <p:spPr bwMode="auto">
          <a:xfrm>
            <a:off x="179512" y="44371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读写机构：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访问部件，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</a:t>
            </a:r>
            <a:r>
              <a:rPr lang="zh-CN" altLang="en-US" b="1" u="none" dirty="0" smtClean="0">
                <a:latin typeface="宋体" pitchFamily="2" charset="-122"/>
              </a:rPr>
              <a:t>读出主存块、块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字写回主存</a:t>
            </a:r>
            <a:r>
              <a:rPr lang="zh-CN" altLang="en-US" sz="2000" b="1" u="none" dirty="0" smtClean="0">
                <a:latin typeface="宋体" pitchFamily="2" charset="-122"/>
              </a:rPr>
              <a:t>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取决于写策略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8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0" name="Text Box 309"/>
          <p:cNvSpPr txBox="1">
            <a:spLocks noChangeArrowheads="1"/>
          </p:cNvSpPr>
          <p:nvPr/>
        </p:nvSpPr>
        <p:spPr bwMode="auto">
          <a:xfrm>
            <a:off x="3929058" y="3488570"/>
            <a:ext cx="569330" cy="418456"/>
          </a:xfrm>
          <a:prstGeom prst="rect">
            <a:avLst/>
          </a:prstGeom>
          <a:solidFill>
            <a:srgbClr val="FFCC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endParaRPr lang="zh-CN" altLang="en-US" sz="1800" b="1" u="none" dirty="0"/>
          </a:p>
        </p:txBody>
      </p:sp>
      <p:sp>
        <p:nvSpPr>
          <p:cNvPr id="9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0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9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207"/>
          <p:cNvSpPr txBox="1">
            <a:spLocks noChangeArrowheads="1"/>
          </p:cNvSpPr>
          <p:nvPr/>
        </p:nvSpPr>
        <p:spPr bwMode="auto">
          <a:xfrm>
            <a:off x="179388" y="1879515"/>
            <a:ext cx="8857108" cy="47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、直接映射</a:t>
            </a:r>
            <a:r>
              <a:rPr lang="en-US" altLang="zh-CN" b="1" u="none" dirty="0" smtClean="0">
                <a:latin typeface="+mn-ea"/>
                <a:ea typeface="+mn-ea"/>
              </a:rPr>
              <a:t>(</a:t>
            </a:r>
            <a:r>
              <a:rPr lang="en-US" altLang="zh-CN" u="none" dirty="0" smtClean="0">
                <a:latin typeface="+mn-lt"/>
              </a:rPr>
              <a:t>Direct</a:t>
            </a:r>
            <a:r>
              <a:rPr lang="en-US" altLang="zh-CN" sz="2000" u="none" dirty="0" smtClean="0">
                <a:latin typeface="+mn-ea"/>
                <a:ea typeface="+mn-ea"/>
              </a:rPr>
              <a:t> </a:t>
            </a:r>
            <a:r>
              <a:rPr lang="en-US" altLang="zh-CN" u="none" dirty="0" smtClean="0">
                <a:latin typeface="+mn-lt"/>
              </a:rPr>
              <a:t>mapping</a:t>
            </a:r>
            <a:r>
              <a:rPr lang="en-US" altLang="zh-CN" b="1" u="none" dirty="0" smtClean="0">
                <a:latin typeface="+mn-ea"/>
                <a:ea typeface="+mn-ea"/>
              </a:rPr>
              <a:t>)</a:t>
            </a:r>
            <a:endParaRPr lang="zh-CN" altLang="en-US" b="1" u="none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*映射规则：</a:t>
            </a:r>
            <a:r>
              <a:rPr lang="zh-CN" altLang="en-US" b="1" u="none" spc="-50" dirty="0" smtClean="0">
                <a:latin typeface="宋体" pitchFamily="2" charset="-122"/>
              </a:rPr>
              <a:t>主存块</a:t>
            </a:r>
            <a:r>
              <a:rPr lang="en-US" altLang="zh-CN" b="1" u="none" spc="-50" dirty="0" err="1" smtClean="0">
                <a:latin typeface="宋体" pitchFamily="2" charset="-122"/>
              </a:rPr>
              <a:t>i</a:t>
            </a:r>
            <a:r>
              <a:rPr lang="zh-CN" altLang="en-US" b="1" u="none" spc="-50" dirty="0" smtClean="0">
                <a:latin typeface="宋体" pitchFamily="2" charset="-122"/>
              </a:rPr>
              <a:t>只可</a:t>
            </a:r>
            <a:r>
              <a:rPr lang="zh-CN" altLang="en-US" b="1" u="none" spc="-50" dirty="0">
                <a:latin typeface="宋体" pitchFamily="2" charset="-122"/>
              </a:rPr>
              <a:t>放</a:t>
            </a:r>
            <a:r>
              <a:rPr lang="zh-CN" altLang="en-US" b="1" u="none" spc="-50" dirty="0" smtClean="0">
                <a:latin typeface="宋体" pitchFamily="2" charset="-122"/>
              </a:rPr>
              <a:t>到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r>
              <a:rPr lang="zh-CN" altLang="en-US" b="1" u="none" spc="-50" dirty="0" smtClean="0">
                <a:latin typeface="宋体" pitchFamily="2" charset="-122"/>
              </a:rPr>
              <a:t>的</a:t>
            </a:r>
            <a:r>
              <a:rPr lang="zh-CN" altLang="en-US" b="1" spc="-50" dirty="0" smtClean="0">
                <a:latin typeface="宋体" pitchFamily="2" charset="-122"/>
              </a:rPr>
              <a:t>某个</a:t>
            </a:r>
            <a:r>
              <a:rPr lang="zh-CN" altLang="en-US" b="1" u="none" spc="-50" dirty="0">
                <a:latin typeface="宋体" pitchFamily="2" charset="-122"/>
              </a:rPr>
              <a:t>行</a:t>
            </a:r>
            <a:r>
              <a:rPr lang="en-US" altLang="zh-CN" b="1" u="none" spc="-50" dirty="0" smtClean="0">
                <a:latin typeface="宋体" pitchFamily="2" charset="-122"/>
              </a:rPr>
              <a:t>j</a:t>
            </a:r>
            <a:r>
              <a:rPr lang="zh-CN" altLang="en-US" b="1" u="none" spc="-50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i</a:t>
            </a:r>
            <a:r>
              <a:rPr lang="en-US" altLang="zh-CN" b="1" u="none" dirty="0" smtClean="0">
                <a:latin typeface="宋体" pitchFamily="2" charset="-122"/>
              </a:rPr>
              <a:t> mod G</a:t>
            </a: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0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013C-6D66-4466-93B5-267E3532D361}" type="slidenum">
              <a:rPr lang="en-US" altLang="zh-CN"/>
              <a:pPr/>
              <a:t>67</a:t>
            </a:fld>
            <a:endParaRPr lang="en-US" altLang="zh-CN" dirty="0"/>
          </a:p>
        </p:txBody>
      </p:sp>
      <p:sp>
        <p:nvSpPr>
          <p:cNvPr id="157827" name="AutoShape 1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7" name="AutoShape 3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8" name="AutoShape 32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的地址映射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*任务：</a:t>
            </a:r>
            <a:r>
              <a:rPr lang="zh-CN" altLang="en-US" b="1" u="none" dirty="0" smtClean="0">
                <a:latin typeface="宋体" pitchFamily="2" charset="-122"/>
              </a:rPr>
              <a:t>确定一个主存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可放到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哪些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受限于映射规则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69" name="Text Box 128"/>
          <p:cNvSpPr txBox="1">
            <a:spLocks noChangeArrowheads="1"/>
          </p:cNvSpPr>
          <p:nvPr/>
        </p:nvSpPr>
        <p:spPr bwMode="auto">
          <a:xfrm>
            <a:off x="179388" y="1268760"/>
            <a:ext cx="885710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spc="-100" dirty="0" smtClean="0">
                <a:latin typeface="宋体" pitchFamily="2" charset="-122"/>
              </a:rPr>
              <a:t>块调入时的</a:t>
            </a:r>
            <a:r>
              <a:rPr lang="zh-CN" altLang="en-US" b="1" u="none" spc="-100" dirty="0" smtClean="0">
                <a:solidFill>
                  <a:srgbClr val="990099"/>
                </a:solidFill>
              </a:rPr>
              <a:t>冲突率</a:t>
            </a:r>
            <a:r>
              <a:rPr lang="zh-CN" altLang="en-US" b="1" u="none" spc="-100" dirty="0" smtClean="0"/>
              <a:t>、</a:t>
            </a:r>
            <a:r>
              <a:rPr lang="zh-CN" altLang="en-US" b="1" u="none" spc="-100" dirty="0"/>
              <a:t>地址变换的</a:t>
            </a:r>
            <a:r>
              <a:rPr lang="zh-CN" altLang="en-US" b="1" u="none" spc="-100" dirty="0">
                <a:solidFill>
                  <a:srgbClr val="990099"/>
                </a:solidFill>
              </a:rPr>
              <a:t>速度与成本</a:t>
            </a:r>
          </a:p>
          <a:p>
            <a:pPr>
              <a:lnSpc>
                <a:spcPct val="90000"/>
              </a:lnSpc>
            </a:pPr>
            <a:r>
              <a:rPr lang="zh-CN" altLang="en-US" sz="2000" b="1" u="none" dirty="0">
                <a:latin typeface="宋体" pitchFamily="2" charset="-122"/>
              </a:rPr>
              <a:t>    </a:t>
            </a:r>
            <a:r>
              <a:rPr lang="zh-CN" altLang="en-US" sz="2000" b="1" u="none" dirty="0" smtClean="0">
                <a:latin typeface="宋体" pitchFamily="2" charset="-122"/>
              </a:rPr>
              <a:t>              </a:t>
            </a:r>
            <a:r>
              <a:rPr lang="en-US" altLang="zh-CN" sz="2000" b="1" u="none" dirty="0" smtClean="0">
                <a:latin typeface="宋体" pitchFamily="2" charset="-122"/>
              </a:rPr>
              <a:t>           </a:t>
            </a:r>
            <a:r>
              <a:rPr lang="zh-CN" altLang="en-US" sz="2000" u="none" dirty="0" smtClean="0">
                <a:solidFill>
                  <a:srgbClr val="FF3399"/>
                </a:solidFill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2000" b="1" u="none" dirty="0" smtClean="0">
                <a:latin typeface="宋体" pitchFamily="2" charset="-122"/>
              </a:rPr>
              <a:t>≠命中率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调入时～访问时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72" name="Group 336"/>
          <p:cNvGrpSpPr>
            <a:grpSpLocks/>
          </p:cNvGrpSpPr>
          <p:nvPr/>
        </p:nvGrpSpPr>
        <p:grpSpPr bwMode="auto">
          <a:xfrm>
            <a:off x="4788024" y="3501008"/>
            <a:ext cx="4068763" cy="1373188"/>
            <a:chOff x="3084" y="2519"/>
            <a:chExt cx="2563" cy="865"/>
          </a:xfrm>
        </p:grpSpPr>
        <p:sp>
          <p:nvSpPr>
            <p:cNvPr id="73" name="Text Box 246"/>
            <p:cNvSpPr txBox="1">
              <a:spLocks noChangeArrowheads="1"/>
            </p:cNvSpPr>
            <p:nvPr/>
          </p:nvSpPr>
          <p:spPr bwMode="auto">
            <a:xfrm>
              <a:off x="4921" y="2704"/>
              <a:ext cx="726" cy="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4" name="Text Box 256"/>
            <p:cNvSpPr txBox="1">
              <a:spLocks noChangeArrowheads="1"/>
            </p:cNvSpPr>
            <p:nvPr/>
          </p:nvSpPr>
          <p:spPr bwMode="auto">
            <a:xfrm>
              <a:off x="3084" y="2613"/>
              <a:ext cx="40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75" name="Text Box 257"/>
            <p:cNvSpPr txBox="1">
              <a:spLocks noChangeArrowheads="1"/>
            </p:cNvSpPr>
            <p:nvPr/>
          </p:nvSpPr>
          <p:spPr bwMode="auto">
            <a:xfrm>
              <a:off x="4105" y="2704"/>
              <a:ext cx="816" cy="1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76" name="Text Box 258"/>
            <p:cNvSpPr txBox="1">
              <a:spLocks noChangeArrowheads="1"/>
            </p:cNvSpPr>
            <p:nvPr/>
          </p:nvSpPr>
          <p:spPr bwMode="auto">
            <a:xfrm>
              <a:off x="3515" y="2704"/>
              <a:ext cx="590" cy="17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263"/>
            <p:cNvSpPr txBox="1">
              <a:spLocks noChangeArrowheads="1"/>
            </p:cNvSpPr>
            <p:nvPr/>
          </p:nvSpPr>
          <p:spPr bwMode="auto">
            <a:xfrm>
              <a:off x="4921" y="320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8" name="Text Box 264"/>
            <p:cNvSpPr txBox="1">
              <a:spLocks noChangeArrowheads="1"/>
            </p:cNvSpPr>
            <p:nvPr/>
          </p:nvSpPr>
          <p:spPr bwMode="auto">
            <a:xfrm>
              <a:off x="4128" y="3203"/>
              <a:ext cx="79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zh-CN" altLang="en-US" sz="1800" b="1" u="none" dirty="0" smtClean="0">
                  <a:latin typeface="宋体" pitchFamily="2" charset="-122"/>
                </a:rPr>
                <a:t>号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Text Box 265"/>
            <p:cNvSpPr txBox="1">
              <a:spLocks noChangeArrowheads="1"/>
            </p:cNvSpPr>
            <p:nvPr/>
          </p:nvSpPr>
          <p:spPr bwMode="auto">
            <a:xfrm>
              <a:off x="3334" y="3196"/>
              <a:ext cx="77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80" name="Line 266"/>
            <p:cNvSpPr>
              <a:spLocks noChangeShapeType="1"/>
            </p:cNvSpPr>
            <p:nvPr/>
          </p:nvSpPr>
          <p:spPr bwMode="auto">
            <a:xfrm flipH="1">
              <a:off x="5284" y="2885"/>
              <a:ext cx="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267"/>
            <p:cNvSpPr txBox="1">
              <a:spLocks noChangeArrowheads="1"/>
            </p:cNvSpPr>
            <p:nvPr/>
          </p:nvSpPr>
          <p:spPr bwMode="auto">
            <a:xfrm>
              <a:off x="4921" y="2927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82" name="Text Box 318"/>
            <p:cNvSpPr txBox="1">
              <a:spLocks noChangeArrowheads="1"/>
            </p:cNvSpPr>
            <p:nvPr/>
          </p:nvSpPr>
          <p:spPr bwMode="auto">
            <a:xfrm>
              <a:off x="3831" y="2519"/>
              <a:ext cx="7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83" name="Line 326"/>
            <p:cNvSpPr>
              <a:spLocks noChangeShapeType="1"/>
            </p:cNvSpPr>
            <p:nvPr/>
          </p:nvSpPr>
          <p:spPr bwMode="auto">
            <a:xfrm flipV="1">
              <a:off x="3515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27"/>
            <p:cNvSpPr>
              <a:spLocks noChangeShapeType="1"/>
            </p:cNvSpPr>
            <p:nvPr/>
          </p:nvSpPr>
          <p:spPr bwMode="auto">
            <a:xfrm flipV="1">
              <a:off x="4921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33"/>
            <p:cNvSpPr>
              <a:spLocks noChangeShapeType="1"/>
            </p:cNvSpPr>
            <p:nvPr/>
          </p:nvSpPr>
          <p:spPr bwMode="auto">
            <a:xfrm flipH="1">
              <a:off x="3515" y="261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34"/>
            <p:cNvSpPr>
              <a:spLocks noChangeShapeType="1"/>
            </p:cNvSpPr>
            <p:nvPr/>
          </p:nvSpPr>
          <p:spPr bwMode="auto">
            <a:xfrm>
              <a:off x="4513" y="2613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2123728" y="5467290"/>
            <a:ext cx="54012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主存地址＝</a:t>
            </a:r>
            <a:r>
              <a:rPr lang="en-US" altLang="zh-CN" b="1" u="none" dirty="0" smtClean="0">
                <a:latin typeface="宋体" pitchFamily="2" charset="-122"/>
              </a:rPr>
              <a:t>&lt;</a:t>
            </a:r>
            <a:r>
              <a:rPr lang="zh-CN" altLang="en-US" b="1" u="none" dirty="0" smtClean="0">
                <a:latin typeface="宋体" pitchFamily="2" charset="-122"/>
              </a:rPr>
              <a:t>区号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区内块号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块内地址</a:t>
            </a:r>
            <a:r>
              <a:rPr lang="en-US" altLang="zh-CN" b="1" u="none" dirty="0" smtClean="0">
                <a:latin typeface="宋体" pitchFamily="2" charset="-122"/>
              </a:rPr>
              <a:t>&gt;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6876" y="2780928"/>
            <a:ext cx="4938916" cy="2700550"/>
            <a:chOff x="-6876" y="2780928"/>
            <a:chExt cx="4938916" cy="2700550"/>
          </a:xfrm>
        </p:grpSpPr>
        <p:sp>
          <p:nvSpPr>
            <p:cNvPr id="89" name="AutoShape 274"/>
            <p:cNvSpPr>
              <a:spLocks/>
            </p:cNvSpPr>
            <p:nvPr/>
          </p:nvSpPr>
          <p:spPr bwMode="auto">
            <a:xfrm>
              <a:off x="3973572" y="3031966"/>
              <a:ext cx="107157" cy="720725"/>
            </a:xfrm>
            <a:prstGeom prst="rightBrace">
              <a:avLst>
                <a:gd name="adj1" fmla="val 4203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275"/>
            <p:cNvSpPr txBox="1">
              <a:spLocks noChangeArrowheads="1"/>
            </p:cNvSpPr>
            <p:nvPr/>
          </p:nvSpPr>
          <p:spPr bwMode="auto">
            <a:xfrm>
              <a:off x="4068440" y="3247866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1" name="Text Box 276"/>
            <p:cNvSpPr txBox="1">
              <a:spLocks noChangeArrowheads="1"/>
            </p:cNvSpPr>
            <p:nvPr/>
          </p:nvSpPr>
          <p:spPr bwMode="auto">
            <a:xfrm>
              <a:off x="3035409" y="4473416"/>
              <a:ext cx="936625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2" name="Text Box 277"/>
            <p:cNvSpPr txBox="1">
              <a:spLocks noChangeArrowheads="1"/>
            </p:cNvSpPr>
            <p:nvPr/>
          </p:nvSpPr>
          <p:spPr bwMode="auto">
            <a:xfrm>
              <a:off x="3035409" y="2780928"/>
              <a:ext cx="936626" cy="25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H="1" flipV="1">
              <a:off x="2314683" y="4011452"/>
              <a:ext cx="722313" cy="8937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>
              <a:off x="2316271" y="3895566"/>
              <a:ext cx="720725" cy="10910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H="1">
              <a:off x="2314683" y="3176428"/>
              <a:ext cx="722314" cy="78717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281"/>
            <p:cNvSpPr>
              <a:spLocks noChangeArrowheads="1"/>
            </p:cNvSpPr>
            <p:nvPr/>
          </p:nvSpPr>
          <p:spPr bwMode="auto">
            <a:xfrm>
              <a:off x="803384" y="3860999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282"/>
            <p:cNvSpPr txBox="1">
              <a:spLocks noChangeArrowheads="1"/>
            </p:cNvSpPr>
            <p:nvPr/>
          </p:nvSpPr>
          <p:spPr bwMode="auto">
            <a:xfrm>
              <a:off x="137587" y="5157986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98" name="Text Box 283"/>
            <p:cNvSpPr txBox="1">
              <a:spLocks noChangeArrowheads="1"/>
            </p:cNvSpPr>
            <p:nvPr/>
          </p:nvSpPr>
          <p:spPr bwMode="auto">
            <a:xfrm>
              <a:off x="803384" y="3860999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  <a:r>
                <a:rPr lang="zh-CN" altLang="en-US" sz="1800" b="1" u="none" dirty="0" smtClean="0">
                  <a:latin typeface="宋体" pitchFamily="2" charset="-122"/>
                </a:rPr>
                <a:t>  </a:t>
              </a:r>
              <a:r>
                <a:rPr lang="zh-CN" altLang="en-US" sz="1800" b="1" u="none" dirty="0">
                  <a:latin typeface="宋体" pitchFamily="2" charset="-122"/>
                </a:rPr>
                <a:t>数据块</a:t>
              </a:r>
            </a:p>
          </p:txBody>
        </p:sp>
        <p:sp>
          <p:nvSpPr>
            <p:cNvPr id="99" name="Line 284"/>
            <p:cNvSpPr>
              <a:spLocks noChangeShapeType="1"/>
            </p:cNvSpPr>
            <p:nvPr/>
          </p:nvSpPr>
          <p:spPr bwMode="auto">
            <a:xfrm>
              <a:off x="803384" y="4148336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5"/>
            <p:cNvSpPr>
              <a:spLocks noChangeShapeType="1"/>
            </p:cNvSpPr>
            <p:nvPr/>
          </p:nvSpPr>
          <p:spPr bwMode="auto">
            <a:xfrm>
              <a:off x="803384" y="4437261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6"/>
            <p:cNvSpPr txBox="1">
              <a:spLocks noChangeArrowheads="1"/>
            </p:cNvSpPr>
            <p:nvPr/>
          </p:nvSpPr>
          <p:spPr bwMode="auto">
            <a:xfrm>
              <a:off x="1019284" y="3501008"/>
              <a:ext cx="1125538" cy="359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2" name="Line 287"/>
            <p:cNvSpPr>
              <a:spLocks noChangeShapeType="1"/>
            </p:cNvSpPr>
            <p:nvPr/>
          </p:nvSpPr>
          <p:spPr bwMode="auto">
            <a:xfrm>
              <a:off x="803384" y="5157986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8"/>
            <p:cNvSpPr>
              <a:spLocks noChangeShapeType="1"/>
            </p:cNvSpPr>
            <p:nvPr/>
          </p:nvSpPr>
          <p:spPr bwMode="auto">
            <a:xfrm>
              <a:off x="1379647" y="3860999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289"/>
            <p:cNvSpPr txBox="1">
              <a:spLocks noChangeArrowheads="1"/>
            </p:cNvSpPr>
            <p:nvPr/>
          </p:nvSpPr>
          <p:spPr bwMode="auto">
            <a:xfrm>
              <a:off x="1666984" y="4653161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105" name="Text Box 290"/>
            <p:cNvSpPr txBox="1">
              <a:spLocks noChangeArrowheads="1"/>
            </p:cNvSpPr>
            <p:nvPr/>
          </p:nvSpPr>
          <p:spPr bwMode="auto">
            <a:xfrm>
              <a:off x="-6876" y="4148336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06" name="Text Box 291"/>
            <p:cNvSpPr txBox="1">
              <a:spLocks noChangeArrowheads="1"/>
            </p:cNvSpPr>
            <p:nvPr/>
          </p:nvSpPr>
          <p:spPr bwMode="auto">
            <a:xfrm>
              <a:off x="-6876" y="3860999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7" name="Text Box 292"/>
            <p:cNvSpPr txBox="1">
              <a:spLocks noChangeArrowheads="1"/>
            </p:cNvSpPr>
            <p:nvPr/>
          </p:nvSpPr>
          <p:spPr bwMode="auto">
            <a:xfrm>
              <a:off x="3035409" y="3031966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08" name="Line 293"/>
            <p:cNvSpPr>
              <a:spLocks noChangeShapeType="1"/>
            </p:cNvSpPr>
            <p:nvPr/>
          </p:nvSpPr>
          <p:spPr bwMode="auto">
            <a:xfrm>
              <a:off x="3035409" y="3290728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94"/>
            <p:cNvSpPr>
              <a:spLocks noChangeShapeType="1"/>
            </p:cNvSpPr>
            <p:nvPr/>
          </p:nvSpPr>
          <p:spPr bwMode="auto">
            <a:xfrm>
              <a:off x="3036997" y="3508216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AutoShape 295"/>
            <p:cNvSpPr>
              <a:spLocks/>
            </p:cNvSpPr>
            <p:nvPr/>
          </p:nvSpPr>
          <p:spPr bwMode="auto">
            <a:xfrm>
              <a:off x="3973572" y="3752691"/>
              <a:ext cx="107157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296"/>
            <p:cNvSpPr txBox="1">
              <a:spLocks noChangeArrowheads="1"/>
            </p:cNvSpPr>
            <p:nvPr/>
          </p:nvSpPr>
          <p:spPr bwMode="auto">
            <a:xfrm>
              <a:off x="4068440" y="3968591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12" name="AutoShape 297"/>
            <p:cNvSpPr>
              <a:spLocks/>
            </p:cNvSpPr>
            <p:nvPr/>
          </p:nvSpPr>
          <p:spPr bwMode="auto">
            <a:xfrm>
              <a:off x="3972034" y="4760753"/>
              <a:ext cx="108695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298"/>
            <p:cNvSpPr txBox="1">
              <a:spLocks noChangeArrowheads="1"/>
            </p:cNvSpPr>
            <p:nvPr/>
          </p:nvSpPr>
          <p:spPr bwMode="auto">
            <a:xfrm>
              <a:off x="4068440" y="4976653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M/G-1</a:t>
              </a:r>
            </a:p>
          </p:txBody>
        </p:sp>
        <p:sp>
          <p:nvSpPr>
            <p:cNvPr id="114" name="Text Box 299"/>
            <p:cNvSpPr txBox="1">
              <a:spLocks noChangeArrowheads="1"/>
            </p:cNvSpPr>
            <p:nvPr/>
          </p:nvSpPr>
          <p:spPr bwMode="auto">
            <a:xfrm>
              <a:off x="3036997" y="3752691"/>
              <a:ext cx="936625" cy="720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5" name="Line 300"/>
            <p:cNvSpPr>
              <a:spLocks noChangeShapeType="1"/>
            </p:cNvSpPr>
            <p:nvPr/>
          </p:nvSpPr>
          <p:spPr bwMode="auto">
            <a:xfrm>
              <a:off x="3036997" y="401145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01"/>
            <p:cNvSpPr>
              <a:spLocks noChangeShapeType="1"/>
            </p:cNvSpPr>
            <p:nvPr/>
          </p:nvSpPr>
          <p:spPr bwMode="auto">
            <a:xfrm>
              <a:off x="3038584" y="4228941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2"/>
            <p:cNvSpPr txBox="1">
              <a:spLocks noChangeArrowheads="1"/>
            </p:cNvSpPr>
            <p:nvPr/>
          </p:nvSpPr>
          <p:spPr bwMode="auto">
            <a:xfrm>
              <a:off x="3036997" y="4760753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8" name="Line 303"/>
            <p:cNvSpPr>
              <a:spLocks noChangeShapeType="1"/>
            </p:cNvSpPr>
            <p:nvPr/>
          </p:nvSpPr>
          <p:spPr bwMode="auto">
            <a:xfrm>
              <a:off x="3036997" y="501951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04"/>
            <p:cNvSpPr>
              <a:spLocks noChangeShapeType="1"/>
            </p:cNvSpPr>
            <p:nvPr/>
          </p:nvSpPr>
          <p:spPr bwMode="auto">
            <a:xfrm>
              <a:off x="3038584" y="5237003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70"/>
            <p:cNvSpPr txBox="1">
              <a:spLocks noChangeArrowheads="1"/>
            </p:cNvSpPr>
            <p:nvPr/>
          </p:nvSpPr>
          <p:spPr bwMode="auto">
            <a:xfrm>
              <a:off x="683568" y="3032919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1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1" name="下箭头 120"/>
          <p:cNvSpPr/>
          <p:nvPr/>
        </p:nvSpPr>
        <p:spPr bwMode="auto">
          <a:xfrm>
            <a:off x="6983909" y="4111362"/>
            <a:ext cx="144561" cy="443930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Text Box 267"/>
          <p:cNvSpPr txBox="1">
            <a:spLocks noChangeArrowheads="1"/>
          </p:cNvSpPr>
          <p:nvPr/>
        </p:nvSpPr>
        <p:spPr bwMode="auto">
          <a:xfrm>
            <a:off x="7344222" y="4609718"/>
            <a:ext cx="216296" cy="264478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j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61" name="AutoShape 14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2124373" y="5949280"/>
            <a:ext cx="66247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索引＝</a:t>
            </a:r>
            <a:r>
              <a:rPr lang="zh-CN" altLang="en-US" b="1" u="none" dirty="0">
                <a:latin typeface="宋体" pitchFamily="2" charset="-122"/>
              </a:rPr>
              <a:t>区内块号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标记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＝主存块号－索引</a:t>
            </a:r>
            <a:r>
              <a:rPr lang="zh-CN" altLang="en-US" b="1" u="none" dirty="0">
                <a:latin typeface="宋体" pitchFamily="2" charset="-122"/>
              </a:rPr>
              <a:t>＝区号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9" grpId="0"/>
      <p:bldP spid="87" grpId="0"/>
      <p:bldP spid="121" grpId="0" animBg="1"/>
      <p:bldP spid="122" grpId="0" animBg="1"/>
      <p:bldP spid="6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6C3A-F5DB-4C6B-A704-10B2F3A2938D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469131" name="AutoShape 1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132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2195739" y="1915841"/>
            <a:ext cx="4004737" cy="1563592"/>
            <a:chOff x="2195739" y="2252832"/>
            <a:chExt cx="4004737" cy="1563592"/>
          </a:xfrm>
        </p:grpSpPr>
        <p:sp>
          <p:nvSpPr>
            <p:cNvPr id="86" name="Rectangle 227"/>
            <p:cNvSpPr>
              <a:spLocks noChangeArrowheads="1"/>
            </p:cNvSpPr>
            <p:nvPr/>
          </p:nvSpPr>
          <p:spPr bwMode="auto">
            <a:xfrm>
              <a:off x="2411759" y="3567476"/>
              <a:ext cx="647700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157"/>
            <p:cNvCxnSpPr/>
            <p:nvPr/>
          </p:nvCxnSpPr>
          <p:spPr bwMode="auto">
            <a:xfrm rot="10800000" flipV="1">
              <a:off x="2195946" y="2252832"/>
              <a:ext cx="3528257" cy="444426"/>
            </a:xfrm>
            <a:prstGeom prst="bentConnector3">
              <a:avLst>
                <a:gd name="adj1" fmla="val -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158"/>
            <p:cNvCxnSpPr/>
            <p:nvPr/>
          </p:nvCxnSpPr>
          <p:spPr bwMode="auto">
            <a:xfrm rot="16200000" flipH="1">
              <a:off x="1813542" y="3075621"/>
              <a:ext cx="980413" cy="216019"/>
            </a:xfrm>
            <a:prstGeom prst="bentConnector3">
              <a:avLst>
                <a:gd name="adj1" fmla="val 1001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255"/>
            <p:cNvSpPr txBox="1">
              <a:spLocks noChangeArrowheads="1"/>
            </p:cNvSpPr>
            <p:nvPr/>
          </p:nvSpPr>
          <p:spPr bwMode="auto">
            <a:xfrm>
              <a:off x="5768428" y="2333382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pSp>
        <p:nvGrpSpPr>
          <p:cNvPr id="91" name="Group 254"/>
          <p:cNvGrpSpPr>
            <a:grpSpLocks/>
          </p:cNvGrpSpPr>
          <p:nvPr/>
        </p:nvGrpSpPr>
        <p:grpSpPr bwMode="auto">
          <a:xfrm>
            <a:off x="2411759" y="2422823"/>
            <a:ext cx="4608513" cy="1514475"/>
            <a:chOff x="1065" y="709"/>
            <a:chExt cx="2903" cy="954"/>
          </a:xfrm>
        </p:grpSpPr>
        <p:sp>
          <p:nvSpPr>
            <p:cNvPr id="92" name="Text Box 255"/>
            <p:cNvSpPr txBox="1">
              <a:spLocks noChangeArrowheads="1"/>
            </p:cNvSpPr>
            <p:nvPr/>
          </p:nvSpPr>
          <p:spPr bwMode="auto">
            <a:xfrm>
              <a:off x="1065" y="890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Text Box 256"/>
            <p:cNvSpPr txBox="1">
              <a:spLocks noChangeArrowheads="1"/>
            </p:cNvSpPr>
            <p:nvPr/>
          </p:nvSpPr>
          <p:spPr bwMode="auto">
            <a:xfrm>
              <a:off x="1065" y="1526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4" name="Text Box 257"/>
            <p:cNvSpPr txBox="1">
              <a:spLocks noChangeArrowheads="1"/>
            </p:cNvSpPr>
            <p:nvPr/>
          </p:nvSpPr>
          <p:spPr bwMode="auto">
            <a:xfrm>
              <a:off x="1065" y="1208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5" name="Text Box 258"/>
            <p:cNvSpPr txBox="1">
              <a:spLocks noChangeArrowheads="1"/>
            </p:cNvSpPr>
            <p:nvPr/>
          </p:nvSpPr>
          <p:spPr bwMode="auto">
            <a:xfrm>
              <a:off x="1473" y="890"/>
              <a:ext cx="408" cy="7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6" name="Text Box 259"/>
            <p:cNvSpPr txBox="1">
              <a:spLocks noChangeArrowheads="1"/>
            </p:cNvSpPr>
            <p:nvPr/>
          </p:nvSpPr>
          <p:spPr bwMode="auto">
            <a:xfrm>
              <a:off x="1434" y="709"/>
              <a:ext cx="1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有效</a:t>
              </a: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r>
                <a:rPr lang="zh-CN" altLang="en-US" sz="1800" b="1" u="none" dirty="0" smtClean="0">
                  <a:latin typeface="宋体" pitchFamily="2" charset="-122"/>
                </a:rPr>
                <a:t>  标记</a:t>
              </a: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2743" y="890"/>
              <a:ext cx="1225" cy="77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98" name="Line 261"/>
            <p:cNvSpPr>
              <a:spLocks noChangeShapeType="1"/>
            </p:cNvSpPr>
            <p:nvPr/>
          </p:nvSpPr>
          <p:spPr bwMode="auto">
            <a:xfrm>
              <a:off x="2744" y="1026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62"/>
            <p:cNvSpPr>
              <a:spLocks noChangeShapeType="1"/>
            </p:cNvSpPr>
            <p:nvPr/>
          </p:nvSpPr>
          <p:spPr bwMode="auto">
            <a:xfrm>
              <a:off x="2743" y="1207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3"/>
            <p:cNvSpPr>
              <a:spLocks noChangeShapeType="1"/>
            </p:cNvSpPr>
            <p:nvPr/>
          </p:nvSpPr>
          <p:spPr bwMode="auto">
            <a:xfrm>
              <a:off x="2743" y="1343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4"/>
            <p:cNvSpPr>
              <a:spLocks noChangeShapeType="1"/>
            </p:cNvSpPr>
            <p:nvPr/>
          </p:nvSpPr>
          <p:spPr bwMode="auto">
            <a:xfrm>
              <a:off x="2743" y="1525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5"/>
            <p:cNvSpPr>
              <a:spLocks noChangeShapeType="1"/>
            </p:cNvSpPr>
            <p:nvPr/>
          </p:nvSpPr>
          <p:spPr bwMode="auto">
            <a:xfrm>
              <a:off x="2925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66"/>
            <p:cNvSpPr>
              <a:spLocks noChangeShapeType="1"/>
            </p:cNvSpPr>
            <p:nvPr/>
          </p:nvSpPr>
          <p:spPr bwMode="auto">
            <a:xfrm>
              <a:off x="3787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67"/>
            <p:cNvSpPr>
              <a:spLocks noChangeShapeType="1"/>
            </p:cNvSpPr>
            <p:nvPr/>
          </p:nvSpPr>
          <p:spPr bwMode="auto">
            <a:xfrm>
              <a:off x="3288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68"/>
            <p:cNvSpPr>
              <a:spLocks noChangeShapeType="1"/>
            </p:cNvSpPr>
            <p:nvPr/>
          </p:nvSpPr>
          <p:spPr bwMode="auto">
            <a:xfrm>
              <a:off x="3469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269"/>
            <p:cNvSpPr txBox="1">
              <a:spLocks noChangeArrowheads="1"/>
            </p:cNvSpPr>
            <p:nvPr/>
          </p:nvSpPr>
          <p:spPr bwMode="auto">
            <a:xfrm>
              <a:off x="3061" y="709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107" name="Text Box 270"/>
            <p:cNvSpPr txBox="1">
              <a:spLocks noChangeArrowheads="1"/>
            </p:cNvSpPr>
            <p:nvPr/>
          </p:nvSpPr>
          <p:spPr bwMode="auto">
            <a:xfrm>
              <a:off x="1881" y="890"/>
              <a:ext cx="771" cy="77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08" name="Line 271"/>
            <p:cNvSpPr>
              <a:spLocks noChangeShapeType="1"/>
            </p:cNvSpPr>
            <p:nvPr/>
          </p:nvSpPr>
          <p:spPr bwMode="auto">
            <a:xfrm>
              <a:off x="1473" y="1026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2"/>
            <p:cNvSpPr>
              <a:spLocks noChangeShapeType="1"/>
            </p:cNvSpPr>
            <p:nvPr/>
          </p:nvSpPr>
          <p:spPr bwMode="auto">
            <a:xfrm flipV="1">
              <a:off x="1473" y="1208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3"/>
            <p:cNvSpPr>
              <a:spLocks noChangeShapeType="1"/>
            </p:cNvSpPr>
            <p:nvPr/>
          </p:nvSpPr>
          <p:spPr bwMode="auto">
            <a:xfrm flipV="1">
              <a:off x="1473" y="1344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4"/>
            <p:cNvSpPr>
              <a:spLocks noChangeShapeType="1"/>
            </p:cNvSpPr>
            <p:nvPr/>
          </p:nvSpPr>
          <p:spPr bwMode="auto">
            <a:xfrm>
              <a:off x="1473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275"/>
            <p:cNvSpPr txBox="1">
              <a:spLocks noChangeArrowheads="1"/>
            </p:cNvSpPr>
            <p:nvPr/>
          </p:nvSpPr>
          <p:spPr bwMode="auto">
            <a:xfrm>
              <a:off x="2143" y="98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Text Box 276"/>
            <p:cNvSpPr txBox="1">
              <a:spLocks noChangeArrowheads="1"/>
            </p:cNvSpPr>
            <p:nvPr/>
          </p:nvSpPr>
          <p:spPr bwMode="auto">
            <a:xfrm>
              <a:off x="2143" y="129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4" name="Text Box 277"/>
            <p:cNvSpPr txBox="1">
              <a:spLocks noChangeArrowheads="1"/>
            </p:cNvSpPr>
            <p:nvPr/>
          </p:nvSpPr>
          <p:spPr bwMode="auto">
            <a:xfrm>
              <a:off x="1609" y="890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0       a</a:t>
              </a:r>
            </a:p>
          </p:txBody>
        </p:sp>
        <p:sp>
          <p:nvSpPr>
            <p:cNvPr id="115" name="Text Box 278"/>
            <p:cNvSpPr txBox="1">
              <a:spLocks noChangeArrowheads="1"/>
            </p:cNvSpPr>
            <p:nvPr/>
          </p:nvSpPr>
          <p:spPr bwMode="auto">
            <a:xfrm>
              <a:off x="1609" y="1207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r</a:t>
              </a:r>
            </a:p>
          </p:txBody>
        </p:sp>
        <p:sp>
          <p:nvSpPr>
            <p:cNvPr id="116" name="Text Box 279"/>
            <p:cNvSpPr txBox="1">
              <a:spLocks noChangeArrowheads="1"/>
            </p:cNvSpPr>
            <p:nvPr/>
          </p:nvSpPr>
          <p:spPr bwMode="auto">
            <a:xfrm>
              <a:off x="1609" y="1525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 b</a:t>
              </a:r>
            </a:p>
          </p:txBody>
        </p:sp>
        <p:sp>
          <p:nvSpPr>
            <p:cNvPr id="117" name="Text Box 280"/>
            <p:cNvSpPr txBox="1">
              <a:spLocks noChangeArrowheads="1"/>
            </p:cNvSpPr>
            <p:nvPr/>
          </p:nvSpPr>
          <p:spPr bwMode="auto">
            <a:xfrm>
              <a:off x="3050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8" name="Text Box 281"/>
            <p:cNvSpPr txBox="1">
              <a:spLocks noChangeArrowheads="1"/>
            </p:cNvSpPr>
            <p:nvPr/>
          </p:nvSpPr>
          <p:spPr bwMode="auto">
            <a:xfrm>
              <a:off x="3050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9" name="Text Box 282"/>
            <p:cNvSpPr txBox="1">
              <a:spLocks noChangeArrowheads="1"/>
            </p:cNvSpPr>
            <p:nvPr/>
          </p:nvSpPr>
          <p:spPr bwMode="auto">
            <a:xfrm>
              <a:off x="3549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0" name="Text Box 283"/>
            <p:cNvSpPr txBox="1">
              <a:spLocks noChangeArrowheads="1"/>
            </p:cNvSpPr>
            <p:nvPr/>
          </p:nvSpPr>
          <p:spPr bwMode="auto">
            <a:xfrm>
              <a:off x="3549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121" name="Group 372"/>
          <p:cNvGrpSpPr>
            <a:grpSpLocks/>
          </p:cNvGrpSpPr>
          <p:nvPr/>
        </p:nvGrpSpPr>
        <p:grpSpPr bwMode="auto">
          <a:xfrm>
            <a:off x="2987253" y="1276078"/>
            <a:ext cx="4537075" cy="641350"/>
            <a:chOff x="1655" y="804"/>
            <a:chExt cx="2858" cy="404"/>
          </a:xfrm>
        </p:grpSpPr>
        <p:sp>
          <p:nvSpPr>
            <p:cNvPr id="122" name="Text Box 327"/>
            <p:cNvSpPr txBox="1">
              <a:spLocks noChangeArrowheads="1"/>
            </p:cNvSpPr>
            <p:nvPr/>
          </p:nvSpPr>
          <p:spPr bwMode="auto">
            <a:xfrm>
              <a:off x="3787" y="1026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23" name="Text Box 328"/>
            <p:cNvSpPr txBox="1">
              <a:spLocks noChangeArrowheads="1"/>
            </p:cNvSpPr>
            <p:nvPr/>
          </p:nvSpPr>
          <p:spPr bwMode="auto">
            <a:xfrm>
              <a:off x="2744" y="804"/>
              <a:ext cx="6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24" name="Text Box 329"/>
            <p:cNvSpPr txBox="1">
              <a:spLocks noChangeArrowheads="1"/>
            </p:cNvSpPr>
            <p:nvPr/>
          </p:nvSpPr>
          <p:spPr bwMode="auto">
            <a:xfrm>
              <a:off x="1655" y="1026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25" name="Text Box 330"/>
            <p:cNvSpPr txBox="1">
              <a:spLocks noChangeArrowheads="1"/>
            </p:cNvSpPr>
            <p:nvPr/>
          </p:nvSpPr>
          <p:spPr bwMode="auto">
            <a:xfrm>
              <a:off x="2971" y="1026"/>
              <a:ext cx="816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6" name="Text Box 331"/>
            <p:cNvSpPr txBox="1">
              <a:spLocks noChangeArrowheads="1"/>
            </p:cNvSpPr>
            <p:nvPr/>
          </p:nvSpPr>
          <p:spPr bwMode="auto">
            <a:xfrm>
              <a:off x="2381" y="1026"/>
              <a:ext cx="590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7" name="AutoShape 332"/>
            <p:cNvSpPr>
              <a:spLocks/>
            </p:cNvSpPr>
            <p:nvPr/>
          </p:nvSpPr>
          <p:spPr bwMode="auto">
            <a:xfrm rot="16200000">
              <a:off x="3058" y="297"/>
              <a:ext cx="50" cy="1406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979712" y="1915842"/>
            <a:ext cx="3096344" cy="3032877"/>
            <a:chOff x="1979712" y="2340339"/>
            <a:chExt cx="3096344" cy="3032877"/>
          </a:xfrm>
        </p:grpSpPr>
        <p:sp>
          <p:nvSpPr>
            <p:cNvPr id="129" name="Text Box 329"/>
            <p:cNvSpPr txBox="1">
              <a:spLocks noChangeArrowheads="1"/>
            </p:cNvSpPr>
            <p:nvPr/>
          </p:nvSpPr>
          <p:spPr bwMode="auto">
            <a:xfrm>
              <a:off x="4499992" y="5223744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0" name="Text Box 309"/>
            <p:cNvSpPr txBox="1">
              <a:spLocks noChangeArrowheads="1"/>
            </p:cNvSpPr>
            <p:nvPr/>
          </p:nvSpPr>
          <p:spPr bwMode="auto">
            <a:xfrm>
              <a:off x="3059832" y="4582071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31" name="Line 320"/>
            <p:cNvSpPr>
              <a:spLocks noChangeShapeType="1"/>
            </p:cNvSpPr>
            <p:nvPr/>
          </p:nvSpPr>
          <p:spPr bwMode="auto">
            <a:xfrm flipV="1">
              <a:off x="4186725" y="4725739"/>
              <a:ext cx="7977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21"/>
            <p:cNvSpPr>
              <a:spLocks noChangeShapeType="1"/>
            </p:cNvSpPr>
            <p:nvPr/>
          </p:nvSpPr>
          <p:spPr bwMode="auto">
            <a:xfrm flipH="1">
              <a:off x="4069308" y="4437111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21"/>
            <p:cNvSpPr>
              <a:spLocks noChangeShapeType="1"/>
            </p:cNvSpPr>
            <p:nvPr/>
          </p:nvSpPr>
          <p:spPr bwMode="auto">
            <a:xfrm flipH="1" flipV="1">
              <a:off x="4068949" y="4869308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4" name="直接箭头连接符 157"/>
            <p:cNvCxnSpPr>
              <a:stCxn id="139" idx="6"/>
            </p:cNvCxnSpPr>
            <p:nvPr/>
          </p:nvCxnSpPr>
          <p:spPr bwMode="auto">
            <a:xfrm>
              <a:off x="4717033" y="5301568"/>
              <a:ext cx="3383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Line 321"/>
            <p:cNvSpPr>
              <a:spLocks noChangeShapeType="1"/>
            </p:cNvSpPr>
            <p:nvPr/>
          </p:nvSpPr>
          <p:spPr bwMode="auto">
            <a:xfrm flipH="1">
              <a:off x="3205212" y="4437112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21"/>
            <p:cNvSpPr>
              <a:spLocks noChangeShapeType="1"/>
            </p:cNvSpPr>
            <p:nvPr/>
          </p:nvSpPr>
          <p:spPr bwMode="auto">
            <a:xfrm flipH="1" flipV="1">
              <a:off x="3205212" y="4869160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6"/>
            <p:cNvSpPr txBox="1">
              <a:spLocks noChangeArrowheads="1"/>
            </p:cNvSpPr>
            <p:nvPr/>
          </p:nvSpPr>
          <p:spPr bwMode="auto">
            <a:xfrm>
              <a:off x="3133204" y="5009431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138" name="直接箭头连接符 157"/>
            <p:cNvCxnSpPr>
              <a:endCxn id="129" idx="1"/>
            </p:cNvCxnSpPr>
            <p:nvPr/>
          </p:nvCxnSpPr>
          <p:spPr bwMode="auto">
            <a:xfrm rot="16200000" flipH="1">
              <a:off x="4140522" y="4939010"/>
              <a:ext cx="575048" cy="1438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39" name="Oval 331"/>
            <p:cNvSpPr>
              <a:spLocks noChangeArrowheads="1"/>
            </p:cNvSpPr>
            <p:nvPr/>
          </p:nvSpPr>
          <p:spPr bwMode="auto">
            <a:xfrm>
              <a:off x="4644008" y="52650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Text Box 276"/>
            <p:cNvSpPr txBox="1">
              <a:spLocks noChangeArrowheads="1"/>
            </p:cNvSpPr>
            <p:nvPr/>
          </p:nvSpPr>
          <p:spPr bwMode="auto">
            <a:xfrm>
              <a:off x="4716016" y="4581126"/>
              <a:ext cx="268458" cy="142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1" name="Text Box 276"/>
            <p:cNvSpPr txBox="1">
              <a:spLocks noChangeArrowheads="1"/>
            </p:cNvSpPr>
            <p:nvPr/>
          </p:nvSpPr>
          <p:spPr bwMode="auto">
            <a:xfrm>
              <a:off x="4716016" y="5116587"/>
              <a:ext cx="268458" cy="184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2" name="直接箭头连接符 157"/>
            <p:cNvCxnSpPr/>
            <p:nvPr/>
          </p:nvCxnSpPr>
          <p:spPr bwMode="auto">
            <a:xfrm rot="10800000" flipV="1">
              <a:off x="1979712" y="2340339"/>
              <a:ext cx="2592289" cy="311676"/>
            </a:xfrm>
            <a:prstGeom prst="bentConnector3">
              <a:avLst>
                <a:gd name="adj1" fmla="val -238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58"/>
            <p:cNvCxnSpPr/>
            <p:nvPr/>
          </p:nvCxnSpPr>
          <p:spPr bwMode="auto">
            <a:xfrm rot="16200000" flipH="1">
              <a:off x="1854483" y="2777243"/>
              <a:ext cx="2338689" cy="2088232"/>
            </a:xfrm>
            <a:prstGeom prst="bentConnector3">
              <a:avLst>
                <a:gd name="adj1" fmla="val 11279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067944" y="3758625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5" name="直接连接符 172"/>
            <p:cNvCxnSpPr/>
            <p:nvPr/>
          </p:nvCxnSpPr>
          <p:spPr bwMode="auto">
            <a:xfrm>
              <a:off x="3203847" y="3753047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146" name="Text Box 255"/>
            <p:cNvSpPr txBox="1">
              <a:spLocks noChangeArrowheads="1"/>
            </p:cNvSpPr>
            <p:nvPr/>
          </p:nvSpPr>
          <p:spPr bwMode="auto">
            <a:xfrm>
              <a:off x="4620175" y="2405785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57" name="Text Box 371"/>
          <p:cNvSpPr txBox="1">
            <a:spLocks noChangeArrowheads="1"/>
          </p:cNvSpPr>
          <p:nvPr/>
        </p:nvSpPr>
        <p:spPr bwMode="auto">
          <a:xfrm>
            <a:off x="179388" y="494871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</a:t>
            </a:r>
            <a:r>
              <a:rPr lang="zh-CN" altLang="en-US" b="1" u="none" dirty="0">
                <a:latin typeface="宋体" pitchFamily="2" charset="-122"/>
              </a:rPr>
              <a:t>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最高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179512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候选行</a:t>
            </a:r>
            <a:r>
              <a:rPr lang="zh-CN" altLang="en-US" b="1" u="none" dirty="0">
                <a:latin typeface="宋体" pitchFamily="2" charset="-122"/>
              </a:rPr>
              <a:t>只有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索引</a:t>
            </a:r>
            <a:r>
              <a:rPr lang="zh-CN" altLang="en-US" b="1" u="none" dirty="0" smtClean="0">
                <a:latin typeface="宋体" pitchFamily="2" charset="-122"/>
              </a:rPr>
              <a:t>值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zh-CN" altLang="en-US" b="1" u="none" dirty="0" smtClean="0">
                <a:latin typeface="宋体" pitchFamily="2" charset="-122"/>
              </a:rPr>
              <a:t>行号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地址中的区号与候选行的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59" name="AutoShape 1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62014" y="1924150"/>
            <a:ext cx="2418298" cy="2767707"/>
            <a:chOff x="4962014" y="2677517"/>
            <a:chExt cx="2418298" cy="2767707"/>
          </a:xfrm>
        </p:grpSpPr>
        <p:sp>
          <p:nvSpPr>
            <p:cNvPr id="148" name="Text Box 315"/>
            <p:cNvSpPr txBox="1">
              <a:spLocks noChangeArrowheads="1"/>
            </p:cNvSpPr>
            <p:nvPr/>
          </p:nvSpPr>
          <p:spPr bwMode="auto">
            <a:xfrm>
              <a:off x="5062275" y="4909764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多路选择器</a:t>
              </a:r>
              <a:endParaRPr lang="zh-CN" altLang="en-US" sz="1800" b="1" u="none" dirty="0"/>
            </a:p>
          </p:txBody>
        </p:sp>
        <p:sp>
          <p:nvSpPr>
            <p:cNvPr id="149" name="Line 317"/>
            <p:cNvSpPr>
              <a:spLocks noChangeShapeType="1"/>
            </p:cNvSpPr>
            <p:nvPr/>
          </p:nvSpPr>
          <p:spPr bwMode="auto">
            <a:xfrm flipH="1">
              <a:off x="5206762" y="4700010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0" name="直接箭头连接符 157"/>
            <p:cNvCxnSpPr/>
            <p:nvPr/>
          </p:nvCxnSpPr>
          <p:spPr bwMode="auto">
            <a:xfrm>
              <a:off x="7222986" y="2677517"/>
              <a:ext cx="0" cy="23768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1" name="Line 317"/>
            <p:cNvSpPr>
              <a:spLocks noChangeShapeType="1"/>
            </p:cNvSpPr>
            <p:nvPr/>
          </p:nvSpPr>
          <p:spPr bwMode="auto">
            <a:xfrm flipH="1">
              <a:off x="6070858" y="4700953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317"/>
            <p:cNvSpPr>
              <a:spLocks noChangeShapeType="1"/>
            </p:cNvSpPr>
            <p:nvPr/>
          </p:nvSpPr>
          <p:spPr bwMode="auto">
            <a:xfrm flipH="1">
              <a:off x="6862946" y="4693666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317"/>
            <p:cNvSpPr>
              <a:spLocks noChangeShapeType="1"/>
            </p:cNvSpPr>
            <p:nvPr/>
          </p:nvSpPr>
          <p:spPr bwMode="auto">
            <a:xfrm flipH="1" flipV="1">
              <a:off x="7006962" y="5053779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4" name="直接箭头连接符 157"/>
            <p:cNvCxnSpPr>
              <a:stCxn id="148" idx="2"/>
            </p:cNvCxnSpPr>
            <p:nvPr/>
          </p:nvCxnSpPr>
          <p:spPr bwMode="auto">
            <a:xfrm rot="16200000" flipH="1">
              <a:off x="6583751" y="4648663"/>
              <a:ext cx="24742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5494794" y="462560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6286957" y="462560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cxnSp>
          <p:nvCxnSpPr>
            <p:cNvPr id="80" name="直接箭头连接符 157"/>
            <p:cNvCxnSpPr/>
            <p:nvPr/>
          </p:nvCxnSpPr>
          <p:spPr bwMode="auto">
            <a:xfrm rot="16200000" flipH="1">
              <a:off x="5354604" y="4677355"/>
              <a:ext cx="264966" cy="105014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等腰三角形 81"/>
            <p:cNvSpPr/>
            <p:nvPr/>
          </p:nvSpPr>
          <p:spPr bwMode="auto">
            <a:xfrm rot="5400000">
              <a:off x="5984369" y="5273417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3BA6-33D2-4A1E-82AD-869F43BD8E9E}" type="slidenum">
              <a:rPr lang="en-US" altLang="zh-CN"/>
              <a:pPr/>
              <a:t>69</a:t>
            </a:fld>
            <a:endParaRPr lang="en-US" altLang="zh-CN" dirty="0"/>
          </a:p>
        </p:txBody>
      </p:sp>
      <p:sp>
        <p:nvSpPr>
          <p:cNvPr id="470085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86" name="Text Box 70"/>
          <p:cNvSpPr txBox="1">
            <a:spLocks noChangeArrowheads="1"/>
          </p:cNvSpPr>
          <p:nvPr/>
        </p:nvSpPr>
        <p:spPr bwMode="auto">
          <a:xfrm>
            <a:off x="179388" y="354722"/>
            <a:ext cx="8785225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主存按字节</a:t>
            </a:r>
            <a:r>
              <a:rPr lang="zh-CN" altLang="en-US" b="1" u="none" dirty="0" smtClean="0">
                <a:latin typeface="宋体" pitchFamily="2" charset="-122"/>
              </a:rPr>
              <a:t>编址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地址空间为</a:t>
            </a:r>
            <a:r>
              <a:rPr lang="en-US" altLang="zh-CN" b="1" u="none" dirty="0" smtClean="0">
                <a:latin typeface="宋体" pitchFamily="2" charset="-122"/>
              </a:rPr>
              <a:t>1M</a:t>
            </a:r>
            <a:r>
              <a:rPr lang="zh-CN" altLang="en-US" b="1" u="none" dirty="0" smtClean="0">
                <a:latin typeface="宋体" pitchFamily="2" charset="-122"/>
              </a:rPr>
              <a:t>，主存块</a:t>
            </a:r>
            <a:r>
              <a:rPr lang="zh-CN" altLang="en-US" b="1" u="none" dirty="0">
                <a:latin typeface="宋体" pitchFamily="2" charset="-122"/>
              </a:rPr>
              <a:t>大小</a:t>
            </a:r>
            <a:r>
              <a:rPr lang="en-US" altLang="zh-CN" b="1" u="none" dirty="0" smtClean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zh-CN" altLang="en-US" b="1" u="none" dirty="0">
                <a:latin typeface="宋体" pitchFamily="2" charset="-122"/>
              </a:rPr>
              <a:t>直接映射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地址</a:t>
            </a:r>
            <a:r>
              <a:rPr lang="zh-CN" altLang="en-US" b="1" u="none" dirty="0">
                <a:latin typeface="宋体" pitchFamily="2" charset="-122"/>
              </a:rPr>
              <a:t>该</a:t>
            </a:r>
            <a:r>
              <a:rPr lang="zh-CN" altLang="en-US" b="1" u="none" dirty="0" smtClean="0">
                <a:latin typeface="宋体" pitchFamily="2" charset="-122"/>
              </a:rPr>
              <a:t>如何划分？ ⑵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行的标记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Tag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为几位？</a:t>
            </a:r>
            <a:r>
              <a:rPr lang="zh-CN" altLang="en-US" b="1" u="none" dirty="0">
                <a:latin typeface="宋体" pitchFamily="2" charset="-122"/>
              </a:rPr>
              <a:t>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，可能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行号？命中时目标行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有效位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是多少？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179388" y="203769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8KB/16B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512</a:t>
            </a:r>
            <a:r>
              <a:rPr lang="zh-CN" altLang="en-US" b="1" u="none" dirty="0" smtClean="0">
                <a:latin typeface="宋体" pitchFamily="2" charset="-122"/>
              </a:rPr>
              <a:t>行，行号为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512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zh-CN" altLang="en-US" b="1" u="none" spc="-50" dirty="0" smtClean="0">
                <a:latin typeface="宋体" pitchFamily="2" charset="-122"/>
              </a:rPr>
              <a:t>主存地址为</a:t>
            </a:r>
            <a:r>
              <a:rPr lang="en-US" altLang="zh-CN" b="1" u="none" spc="-50" dirty="0" smtClean="0">
                <a:latin typeface="宋体" pitchFamily="2" charset="-122"/>
              </a:rPr>
              <a:t>log</a:t>
            </a:r>
            <a:r>
              <a:rPr lang="en-US" altLang="zh-CN" b="1" u="none" spc="-50" baseline="-18000" dirty="0" smtClean="0">
                <a:latin typeface="宋体" pitchFamily="2" charset="-122"/>
              </a:rPr>
              <a:t>2</a:t>
            </a:r>
            <a:r>
              <a:rPr lang="en-US" altLang="zh-CN" b="1" u="none" spc="-50" dirty="0" smtClean="0">
                <a:latin typeface="宋体" pitchFamily="2" charset="-122"/>
              </a:rPr>
              <a:t>(1M)</a:t>
            </a:r>
            <a:r>
              <a:rPr lang="zh-CN" altLang="en-US" b="1" u="none" spc="-50" dirty="0" smtClean="0">
                <a:latin typeface="宋体" pitchFamily="2" charset="-122"/>
              </a:rPr>
              <a:t>＝</a:t>
            </a:r>
            <a:r>
              <a:rPr lang="en-US" altLang="zh-CN" b="1" u="none" spc="-50" dirty="0" smtClean="0">
                <a:latin typeface="宋体" pitchFamily="2" charset="-122"/>
              </a:rPr>
              <a:t>20</a:t>
            </a:r>
            <a:r>
              <a:rPr lang="zh-CN" altLang="en-US" b="1" u="none" spc="-50" dirty="0">
                <a:latin typeface="宋体" pitchFamily="2" charset="-122"/>
              </a:rPr>
              <a:t>位</a:t>
            </a:r>
            <a:r>
              <a:rPr lang="zh-CN" altLang="en-US" b="1" u="none" spc="-50" dirty="0" smtClean="0">
                <a:latin typeface="宋体" pitchFamily="2" charset="-122"/>
              </a:rPr>
              <a:t>，块</a:t>
            </a:r>
            <a:r>
              <a:rPr lang="zh-CN" altLang="en-US" b="1" u="none" spc="-50" dirty="0">
                <a:latin typeface="宋体" pitchFamily="2" charset="-122"/>
              </a:rPr>
              <a:t>内地址</a:t>
            </a:r>
            <a:r>
              <a:rPr lang="zh-CN" altLang="en-US" b="1" u="none" spc="-50" dirty="0" smtClean="0">
                <a:latin typeface="宋体" pitchFamily="2" charset="-122"/>
              </a:rPr>
              <a:t>为</a:t>
            </a:r>
            <a:r>
              <a:rPr lang="en-US" altLang="zh-CN" b="1" u="none" spc="-50" dirty="0" smtClean="0">
                <a:latin typeface="宋体" pitchFamily="2" charset="-122"/>
              </a:rPr>
              <a:t>log</a:t>
            </a:r>
            <a:r>
              <a:rPr lang="en-US" altLang="zh-CN" b="1" u="none" spc="-50" baseline="-18000" dirty="0" smtClean="0">
                <a:latin typeface="宋体" pitchFamily="2" charset="-122"/>
              </a:rPr>
              <a:t>2</a:t>
            </a:r>
            <a:r>
              <a:rPr lang="en-US" altLang="zh-CN" b="1" u="none" spc="-50" dirty="0" smtClean="0">
                <a:latin typeface="宋体" pitchFamily="2" charset="-122"/>
              </a:rPr>
              <a:t>(16B/1B)</a:t>
            </a:r>
            <a:r>
              <a:rPr lang="zh-CN" altLang="en-US" b="1" u="none" spc="-50" dirty="0" smtClean="0">
                <a:latin typeface="宋体" pitchFamily="2" charset="-122"/>
              </a:rPr>
              <a:t>＝</a:t>
            </a:r>
            <a:r>
              <a:rPr lang="en-US" altLang="zh-CN" b="1" u="none" spc="-50" dirty="0" smtClean="0">
                <a:latin typeface="宋体" pitchFamily="2" charset="-122"/>
              </a:rPr>
              <a:t>4</a:t>
            </a:r>
            <a:r>
              <a:rPr lang="zh-CN" altLang="en-US" b="1" u="none" spc="-50" dirty="0" smtClean="0">
                <a:latin typeface="宋体" pitchFamily="2" charset="-122"/>
              </a:rPr>
              <a:t>位</a:t>
            </a:r>
            <a:endParaRPr lang="zh-CN" altLang="en-US" b="1" u="none" spc="-50" dirty="0">
              <a:latin typeface="宋体" pitchFamily="2" charset="-122"/>
            </a:endParaRPr>
          </a:p>
        </p:txBody>
      </p:sp>
      <p:grpSp>
        <p:nvGrpSpPr>
          <p:cNvPr id="470143" name="Group 127"/>
          <p:cNvGrpSpPr>
            <a:grpSpLocks/>
          </p:cNvGrpSpPr>
          <p:nvPr/>
        </p:nvGrpSpPr>
        <p:grpSpPr bwMode="auto">
          <a:xfrm>
            <a:off x="1763713" y="3306529"/>
            <a:ext cx="1152525" cy="288925"/>
            <a:chOff x="1111" y="2250"/>
            <a:chExt cx="726" cy="182"/>
          </a:xfrm>
        </p:grpSpPr>
        <p:sp>
          <p:nvSpPr>
            <p:cNvPr id="470100" name="Line 84"/>
            <p:cNvSpPr>
              <a:spLocks noChangeShapeType="1"/>
            </p:cNvSpPr>
            <p:nvPr/>
          </p:nvSpPr>
          <p:spPr bwMode="auto">
            <a:xfrm flipV="1">
              <a:off x="1656" y="234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3" name="Line 87"/>
            <p:cNvSpPr>
              <a:spLocks noChangeShapeType="1"/>
            </p:cNvSpPr>
            <p:nvPr/>
          </p:nvSpPr>
          <p:spPr bwMode="auto">
            <a:xfrm>
              <a:off x="1111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4" name="Text Box 88"/>
            <p:cNvSpPr txBox="1">
              <a:spLocks noChangeArrowheads="1"/>
            </p:cNvSpPr>
            <p:nvPr/>
          </p:nvSpPr>
          <p:spPr bwMode="auto">
            <a:xfrm>
              <a:off x="1383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05" name="Line 89"/>
            <p:cNvSpPr>
              <a:spLocks noChangeShapeType="1"/>
            </p:cNvSpPr>
            <p:nvPr/>
          </p:nvSpPr>
          <p:spPr bwMode="auto">
            <a:xfrm flipH="1">
              <a:off x="1112" y="2341"/>
              <a:ext cx="22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36" name="Group 120"/>
          <p:cNvGrpSpPr>
            <a:grpSpLocks/>
          </p:cNvGrpSpPr>
          <p:nvPr/>
        </p:nvGrpSpPr>
        <p:grpSpPr bwMode="auto">
          <a:xfrm>
            <a:off x="2916238" y="3306157"/>
            <a:ext cx="1441450" cy="288925"/>
            <a:chOff x="1837" y="2250"/>
            <a:chExt cx="908" cy="182"/>
          </a:xfrm>
        </p:grpSpPr>
        <p:sp>
          <p:nvSpPr>
            <p:cNvPr id="470107" name="Line 91"/>
            <p:cNvSpPr>
              <a:spLocks noChangeShapeType="1"/>
            </p:cNvSpPr>
            <p:nvPr/>
          </p:nvSpPr>
          <p:spPr bwMode="auto">
            <a:xfrm>
              <a:off x="1837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8" name="Line 92"/>
            <p:cNvSpPr>
              <a:spLocks noChangeShapeType="1"/>
            </p:cNvSpPr>
            <p:nvPr/>
          </p:nvSpPr>
          <p:spPr bwMode="auto">
            <a:xfrm flipV="1">
              <a:off x="2472" y="234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9" name="Text Box 93"/>
            <p:cNvSpPr txBox="1">
              <a:spLocks noChangeArrowheads="1"/>
            </p:cNvSpPr>
            <p:nvPr/>
          </p:nvSpPr>
          <p:spPr bwMode="auto">
            <a:xfrm>
              <a:off x="2200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10" name="Line 94"/>
            <p:cNvSpPr>
              <a:spLocks noChangeShapeType="1"/>
            </p:cNvSpPr>
            <p:nvPr/>
          </p:nvSpPr>
          <p:spPr bwMode="auto">
            <a:xfrm flipH="1">
              <a:off x="1837" y="234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9" name="Group 153"/>
          <p:cNvGrpSpPr>
            <a:grpSpLocks/>
          </p:cNvGrpSpPr>
          <p:nvPr/>
        </p:nvGrpSpPr>
        <p:grpSpPr bwMode="auto">
          <a:xfrm>
            <a:off x="4357688" y="3308116"/>
            <a:ext cx="1150937" cy="287338"/>
            <a:chOff x="2745" y="2795"/>
            <a:chExt cx="725" cy="181"/>
          </a:xfrm>
        </p:grpSpPr>
        <p:sp>
          <p:nvSpPr>
            <p:cNvPr id="470096" name="Line 80"/>
            <p:cNvSpPr>
              <a:spLocks noChangeShapeType="1"/>
            </p:cNvSpPr>
            <p:nvPr/>
          </p:nvSpPr>
          <p:spPr bwMode="auto">
            <a:xfrm>
              <a:off x="2745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7" name="Line 81"/>
            <p:cNvSpPr>
              <a:spLocks noChangeShapeType="1"/>
            </p:cNvSpPr>
            <p:nvPr/>
          </p:nvSpPr>
          <p:spPr bwMode="auto">
            <a:xfrm>
              <a:off x="3470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8" name="Text Box 82"/>
            <p:cNvSpPr txBox="1">
              <a:spLocks noChangeArrowheads="1"/>
            </p:cNvSpPr>
            <p:nvPr/>
          </p:nvSpPr>
          <p:spPr bwMode="auto">
            <a:xfrm>
              <a:off x="2971" y="2795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099" name="Line 83"/>
            <p:cNvSpPr>
              <a:spLocks noChangeShapeType="1"/>
            </p:cNvSpPr>
            <p:nvPr/>
          </p:nvSpPr>
          <p:spPr bwMode="auto">
            <a:xfrm>
              <a:off x="3243" y="28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1" name="Line 85"/>
            <p:cNvSpPr>
              <a:spLocks noChangeShapeType="1"/>
            </p:cNvSpPr>
            <p:nvPr/>
          </p:nvSpPr>
          <p:spPr bwMode="auto">
            <a:xfrm flipH="1">
              <a:off x="2745" y="28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6" name="Group 150"/>
          <p:cNvGrpSpPr>
            <a:grpSpLocks/>
          </p:cNvGrpSpPr>
          <p:nvPr/>
        </p:nvGrpSpPr>
        <p:grpSpPr bwMode="auto">
          <a:xfrm>
            <a:off x="1763713" y="3595454"/>
            <a:ext cx="3744912" cy="647700"/>
            <a:chOff x="1111" y="3022"/>
            <a:chExt cx="2359" cy="408"/>
          </a:xfrm>
        </p:grpSpPr>
        <p:sp>
          <p:nvSpPr>
            <p:cNvPr id="470095" name="Text Box 79"/>
            <p:cNvSpPr txBox="1">
              <a:spLocks noChangeArrowheads="1"/>
            </p:cNvSpPr>
            <p:nvPr/>
          </p:nvSpPr>
          <p:spPr bwMode="auto">
            <a:xfrm>
              <a:off x="2744" y="3022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470102" name="Text Box 86"/>
            <p:cNvSpPr txBox="1">
              <a:spLocks noChangeArrowheads="1"/>
            </p:cNvSpPr>
            <p:nvPr/>
          </p:nvSpPr>
          <p:spPr bwMode="auto">
            <a:xfrm>
              <a:off x="1111" y="3022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0106" name="Text Box 90"/>
            <p:cNvSpPr txBox="1">
              <a:spLocks noChangeArrowheads="1"/>
            </p:cNvSpPr>
            <p:nvPr/>
          </p:nvSpPr>
          <p:spPr bwMode="auto">
            <a:xfrm>
              <a:off x="1837" y="3022"/>
              <a:ext cx="90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0128" name="Text Box 112"/>
            <p:cNvSpPr txBox="1">
              <a:spLocks noChangeArrowheads="1"/>
            </p:cNvSpPr>
            <p:nvPr/>
          </p:nvSpPr>
          <p:spPr bwMode="auto">
            <a:xfrm>
              <a:off x="1792" y="3249"/>
              <a:ext cx="10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主存地址组成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</p:grpSp>
      <p:grpSp>
        <p:nvGrpSpPr>
          <p:cNvPr id="470173" name="Group 157"/>
          <p:cNvGrpSpPr>
            <a:grpSpLocks/>
          </p:cNvGrpSpPr>
          <p:nvPr/>
        </p:nvGrpSpPr>
        <p:grpSpPr bwMode="auto">
          <a:xfrm>
            <a:off x="6012060" y="3307450"/>
            <a:ext cx="2592388" cy="931863"/>
            <a:chOff x="4241" y="2613"/>
            <a:chExt cx="1633" cy="587"/>
          </a:xfrm>
        </p:grpSpPr>
        <p:grpSp>
          <p:nvGrpSpPr>
            <p:cNvPr id="470171" name="Group 155"/>
            <p:cNvGrpSpPr>
              <a:grpSpLocks/>
            </p:cNvGrpSpPr>
            <p:nvPr/>
          </p:nvGrpSpPr>
          <p:grpSpPr bwMode="auto">
            <a:xfrm>
              <a:off x="4241" y="2795"/>
              <a:ext cx="1633" cy="405"/>
              <a:chOff x="4241" y="2795"/>
              <a:chExt cx="1633" cy="405"/>
            </a:xfrm>
          </p:grpSpPr>
          <p:sp>
            <p:nvSpPr>
              <p:cNvPr id="470112" name="Text Box 96"/>
              <p:cNvSpPr txBox="1">
                <a:spLocks noChangeArrowheads="1"/>
              </p:cNvSpPr>
              <p:nvPr/>
            </p:nvSpPr>
            <p:spPr bwMode="auto">
              <a:xfrm>
                <a:off x="5148" y="2795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0123" name="Text Box 107"/>
              <p:cNvSpPr txBox="1">
                <a:spLocks noChangeArrowheads="1"/>
              </p:cNvSpPr>
              <p:nvPr/>
            </p:nvSpPr>
            <p:spPr bwMode="auto">
              <a:xfrm>
                <a:off x="4241" y="2795"/>
                <a:ext cx="907" cy="18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行号</a:t>
                </a:r>
              </a:p>
            </p:txBody>
          </p:sp>
          <p:sp>
            <p:nvSpPr>
              <p:cNvPr id="470129" name="Text Box 113"/>
              <p:cNvSpPr txBox="1">
                <a:spLocks noChangeArrowheads="1"/>
              </p:cNvSpPr>
              <p:nvPr/>
            </p:nvSpPr>
            <p:spPr bwMode="auto">
              <a:xfrm>
                <a:off x="4513" y="3019"/>
                <a:ext cx="11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470170" name="Group 154"/>
            <p:cNvGrpSpPr>
              <a:grpSpLocks/>
            </p:cNvGrpSpPr>
            <p:nvPr/>
          </p:nvGrpSpPr>
          <p:grpSpPr bwMode="auto">
            <a:xfrm>
              <a:off x="4241" y="2613"/>
              <a:ext cx="908" cy="182"/>
              <a:chOff x="4241" y="2568"/>
              <a:chExt cx="908" cy="182"/>
            </a:xfrm>
          </p:grpSpPr>
          <p:sp>
            <p:nvSpPr>
              <p:cNvPr id="470113" name="Line 97"/>
              <p:cNvSpPr>
                <a:spLocks noChangeShapeType="1"/>
              </p:cNvSpPr>
              <p:nvPr/>
            </p:nvSpPr>
            <p:spPr bwMode="auto">
              <a:xfrm>
                <a:off x="5148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4" name="Line 108"/>
              <p:cNvSpPr>
                <a:spLocks noChangeShapeType="1"/>
              </p:cNvSpPr>
              <p:nvPr/>
            </p:nvSpPr>
            <p:spPr bwMode="auto">
              <a:xfrm>
                <a:off x="4241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5" name="Line 109"/>
              <p:cNvSpPr>
                <a:spLocks noChangeShapeType="1"/>
              </p:cNvSpPr>
              <p:nvPr/>
            </p:nvSpPr>
            <p:spPr bwMode="auto">
              <a:xfrm flipV="1">
                <a:off x="4876" y="265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6" name="Text Box 110"/>
              <p:cNvSpPr txBox="1">
                <a:spLocks noChangeArrowheads="1"/>
              </p:cNvSpPr>
              <p:nvPr/>
            </p:nvSpPr>
            <p:spPr bwMode="auto">
              <a:xfrm>
                <a:off x="4604" y="2568"/>
                <a:ext cx="31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solidFill>
                      <a:srgbClr val="CC3300"/>
                    </a:solidFill>
                    <a:latin typeface="宋体" pitchFamily="2" charset="-122"/>
                  </a:rPr>
                  <a:t>9</a:t>
                </a:r>
                <a:r>
                  <a:rPr lang="zh-CN" altLang="en-US" sz="1800" b="1" u="none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0127" name="Line 111"/>
              <p:cNvSpPr>
                <a:spLocks noChangeShapeType="1"/>
              </p:cNvSpPr>
              <p:nvPr/>
            </p:nvSpPr>
            <p:spPr bwMode="auto">
              <a:xfrm flipH="1">
                <a:off x="4241" y="265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0180" name="Group 164"/>
          <p:cNvGrpSpPr>
            <a:grpSpLocks/>
          </p:cNvGrpSpPr>
          <p:nvPr/>
        </p:nvGrpSpPr>
        <p:grpSpPr bwMode="auto">
          <a:xfrm>
            <a:off x="251520" y="3019018"/>
            <a:ext cx="2089150" cy="288925"/>
            <a:chOff x="1020" y="1887"/>
            <a:chExt cx="1316" cy="182"/>
          </a:xfrm>
        </p:grpSpPr>
        <p:sp>
          <p:nvSpPr>
            <p:cNvPr id="470140" name="Text Box 124"/>
            <p:cNvSpPr txBox="1">
              <a:spLocks noChangeArrowheads="1"/>
            </p:cNvSpPr>
            <p:nvPr/>
          </p:nvSpPr>
          <p:spPr bwMode="auto">
            <a:xfrm>
              <a:off x="1020" y="1887"/>
              <a:ext cx="772" cy="18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20-9-4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=</a:t>
              </a:r>
            </a:p>
          </p:txBody>
        </p:sp>
        <p:sp>
          <p:nvSpPr>
            <p:cNvPr id="470141" name="Line 125"/>
            <p:cNvSpPr>
              <a:spLocks noChangeShapeType="1"/>
            </p:cNvSpPr>
            <p:nvPr/>
          </p:nvSpPr>
          <p:spPr bwMode="auto">
            <a:xfrm>
              <a:off x="1792" y="1984"/>
              <a:ext cx="544" cy="8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8" name="Group 162"/>
          <p:cNvGrpSpPr>
            <a:grpSpLocks/>
          </p:cNvGrpSpPr>
          <p:nvPr/>
        </p:nvGrpSpPr>
        <p:grpSpPr bwMode="auto">
          <a:xfrm>
            <a:off x="6876257" y="2981612"/>
            <a:ext cx="1655764" cy="325438"/>
            <a:chOff x="1695" y="2478"/>
            <a:chExt cx="1043" cy="205"/>
          </a:xfrm>
        </p:grpSpPr>
        <p:sp>
          <p:nvSpPr>
            <p:cNvPr id="470159" name="Text Box 143"/>
            <p:cNvSpPr txBox="1">
              <a:spLocks noChangeArrowheads="1"/>
            </p:cNvSpPr>
            <p:nvPr/>
          </p:nvSpPr>
          <p:spPr bwMode="auto">
            <a:xfrm>
              <a:off x="2057" y="2478"/>
              <a:ext cx="681" cy="205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直接映射</a:t>
              </a:r>
            </a:p>
          </p:txBody>
        </p:sp>
        <p:sp>
          <p:nvSpPr>
            <p:cNvPr id="470160" name="Line 144"/>
            <p:cNvSpPr>
              <a:spLocks noChangeShapeType="1"/>
            </p:cNvSpPr>
            <p:nvPr/>
          </p:nvSpPr>
          <p:spPr bwMode="auto">
            <a:xfrm flipH="1">
              <a:off x="1695" y="2581"/>
              <a:ext cx="362" cy="3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7" name="Group 161"/>
          <p:cNvGrpSpPr>
            <a:grpSpLocks/>
          </p:cNvGrpSpPr>
          <p:nvPr/>
        </p:nvGrpSpPr>
        <p:grpSpPr bwMode="auto">
          <a:xfrm>
            <a:off x="3700464" y="3162078"/>
            <a:ext cx="3105152" cy="144463"/>
            <a:chOff x="2331" y="2749"/>
            <a:chExt cx="1956" cy="91"/>
          </a:xfrm>
        </p:grpSpPr>
        <p:sp>
          <p:nvSpPr>
            <p:cNvPr id="470174" name="Line 158"/>
            <p:cNvSpPr>
              <a:spLocks noChangeShapeType="1"/>
            </p:cNvSpPr>
            <p:nvPr/>
          </p:nvSpPr>
          <p:spPr bwMode="auto">
            <a:xfrm>
              <a:off x="2331" y="2749"/>
              <a:ext cx="5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5" name="Line 159"/>
            <p:cNvSpPr>
              <a:spLocks noChangeShapeType="1"/>
            </p:cNvSpPr>
            <p:nvPr/>
          </p:nvSpPr>
          <p:spPr bwMode="auto">
            <a:xfrm flipV="1">
              <a:off x="4286" y="2749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6" name="Line 160"/>
            <p:cNvSpPr>
              <a:spLocks noChangeShapeType="1"/>
            </p:cNvSpPr>
            <p:nvPr/>
          </p:nvSpPr>
          <p:spPr bwMode="auto">
            <a:xfrm flipH="1" flipV="1">
              <a:off x="2331" y="2749"/>
              <a:ext cx="195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0181" name="Text Box 165"/>
          <p:cNvSpPr txBox="1">
            <a:spLocks noChangeArrowheads="1"/>
          </p:cNvSpPr>
          <p:nvPr/>
        </p:nvSpPr>
        <p:spPr bwMode="auto">
          <a:xfrm>
            <a:off x="179388" y="4306455"/>
            <a:ext cx="87852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⑵Cache</a:t>
            </a:r>
            <a:r>
              <a:rPr lang="zh-CN" altLang="en-US" b="1" u="none" dirty="0" smtClean="0">
                <a:latin typeface="宋体" pitchFamily="2" charset="-122"/>
              </a:rPr>
              <a:t>行的</a:t>
            </a:r>
            <a:r>
              <a:rPr lang="zh-CN" altLang="en-US" b="1" u="none" dirty="0" smtClean="0"/>
              <a:t>标志为区号，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0185" name="Text Box 169"/>
          <p:cNvSpPr txBox="1">
            <a:spLocks noChangeArrowheads="1"/>
          </p:cNvSpPr>
          <p:nvPr/>
        </p:nvSpPr>
        <p:spPr bwMode="auto">
          <a:xfrm>
            <a:off x="179388" y="52512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号＝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</a:t>
            </a:r>
            <a:r>
              <a:rPr lang="en-US" altLang="zh-CN" b="1" u="none" dirty="0" smtClean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0101B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045H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9388" y="4796460"/>
            <a:ext cx="8785225" cy="549275"/>
            <a:chOff x="179388" y="4702386"/>
            <a:chExt cx="8785225" cy="549275"/>
          </a:xfrm>
        </p:grpSpPr>
        <p:sp>
          <p:nvSpPr>
            <p:cNvPr id="470187" name="Rectangle 171"/>
            <p:cNvSpPr>
              <a:spLocks noChangeArrowheads="1"/>
            </p:cNvSpPr>
            <p:nvPr/>
          </p:nvSpPr>
          <p:spPr bwMode="auto">
            <a:xfrm>
              <a:off x="3956983" y="4800811"/>
              <a:ext cx="1584325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8" name="Rectangle 172"/>
            <p:cNvSpPr>
              <a:spLocks noChangeArrowheads="1"/>
            </p:cNvSpPr>
            <p:nvPr/>
          </p:nvSpPr>
          <p:spPr bwMode="auto">
            <a:xfrm>
              <a:off x="5541308" y="4800811"/>
              <a:ext cx="690563" cy="3587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9" name="Rectangle 173"/>
            <p:cNvSpPr>
              <a:spLocks noChangeArrowheads="1"/>
            </p:cNvSpPr>
            <p:nvPr/>
          </p:nvSpPr>
          <p:spPr bwMode="auto">
            <a:xfrm>
              <a:off x="2804458" y="4800811"/>
              <a:ext cx="11525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90" name="Text Box 174"/>
            <p:cNvSpPr txBox="1">
              <a:spLocks noChangeArrowheads="1"/>
            </p:cNvSpPr>
            <p:nvPr/>
          </p:nvSpPr>
          <p:spPr bwMode="auto">
            <a:xfrm>
              <a:off x="179388" y="4702386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访存地址＝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470191" name="Text Box 175"/>
          <p:cNvSpPr txBox="1">
            <a:spLocks noChangeArrowheads="1"/>
          </p:cNvSpPr>
          <p:nvPr/>
        </p:nvSpPr>
        <p:spPr bwMode="auto">
          <a:xfrm>
            <a:off x="179388" y="56833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目标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en-US" altLang="zh-CN" b="1" u="none" dirty="0" smtClean="0">
                <a:latin typeface="宋体" pitchFamily="2" charset="-122"/>
              </a:rPr>
              <a:t>=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 smtClean="0">
                <a:solidFill>
                  <a:srgbClr val="990099"/>
                </a:solidFill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011B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1BH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70196" name="AutoShape 18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7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7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7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7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7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7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87" grpId="0"/>
      <p:bldP spid="470181" grpId="0"/>
      <p:bldP spid="470185" grpId="0"/>
      <p:bldP spid="4701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FE5-845F-4FB4-8DB7-B98741F85BE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179388" y="13424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Cache-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主存层次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目标：</a:t>
            </a:r>
            <a:r>
              <a:rPr lang="zh-CN" altLang="en-US" b="1" u="none" dirty="0" smtClean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主存速度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(Cache</a:t>
            </a:r>
            <a:r>
              <a:rPr lang="zh-CN" altLang="en-US" sz="2000" b="1" u="none" dirty="0">
                <a:latin typeface="宋体" pitchFamily="2" charset="-122"/>
              </a:rPr>
              <a:t>的</a:t>
            </a:r>
            <a:r>
              <a:rPr lang="zh-CN" altLang="en-US" sz="2000" b="1" u="none" dirty="0" smtClean="0">
                <a:latin typeface="宋体" pitchFamily="2" charset="-122"/>
              </a:rPr>
              <a:t>速度、主存</a:t>
            </a:r>
            <a:r>
              <a:rPr lang="zh-CN" altLang="en-US" sz="2000" b="1" u="none" dirty="0">
                <a:latin typeface="宋体" pitchFamily="2" charset="-122"/>
              </a:rPr>
              <a:t>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31249" name="Group 145"/>
          <p:cNvGrpSpPr>
            <a:grpSpLocks/>
          </p:cNvGrpSpPr>
          <p:nvPr/>
        </p:nvGrpSpPr>
        <p:grpSpPr bwMode="auto">
          <a:xfrm>
            <a:off x="2123728" y="2420491"/>
            <a:ext cx="4033838" cy="1190625"/>
            <a:chOff x="1428" y="754"/>
            <a:chExt cx="2541" cy="750"/>
          </a:xfrm>
        </p:grpSpPr>
        <p:sp>
          <p:nvSpPr>
            <p:cNvPr id="431186" name="Text Box 82"/>
            <p:cNvSpPr txBox="1">
              <a:spLocks noChangeArrowheads="1"/>
            </p:cNvSpPr>
            <p:nvPr/>
          </p:nvSpPr>
          <p:spPr bwMode="auto">
            <a:xfrm>
              <a:off x="1428" y="1208"/>
              <a:ext cx="466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207" name="Rectangle 103"/>
            <p:cNvSpPr>
              <a:spLocks noChangeArrowheads="1"/>
            </p:cNvSpPr>
            <p:nvPr/>
          </p:nvSpPr>
          <p:spPr bwMode="auto">
            <a:xfrm>
              <a:off x="2381" y="754"/>
              <a:ext cx="1588" cy="7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8" name="Text Box 104"/>
            <p:cNvSpPr txBox="1">
              <a:spLocks noChangeArrowheads="1"/>
            </p:cNvSpPr>
            <p:nvPr/>
          </p:nvSpPr>
          <p:spPr bwMode="auto">
            <a:xfrm>
              <a:off x="2517" y="1208"/>
              <a:ext cx="499" cy="22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209" name="Text Box 105"/>
            <p:cNvSpPr txBox="1">
              <a:spLocks noChangeArrowheads="1"/>
            </p:cNvSpPr>
            <p:nvPr/>
          </p:nvSpPr>
          <p:spPr bwMode="auto">
            <a:xfrm>
              <a:off x="3367" y="1208"/>
              <a:ext cx="511" cy="22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210" name="Text Box 106"/>
            <p:cNvSpPr txBox="1">
              <a:spLocks noChangeArrowheads="1"/>
            </p:cNvSpPr>
            <p:nvPr/>
          </p:nvSpPr>
          <p:spPr bwMode="auto">
            <a:xfrm>
              <a:off x="2790" y="800"/>
              <a:ext cx="861" cy="227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00000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431211" name="Line 107"/>
            <p:cNvSpPr>
              <a:spLocks noChangeShapeType="1"/>
            </p:cNvSpPr>
            <p:nvPr/>
          </p:nvSpPr>
          <p:spPr bwMode="auto">
            <a:xfrm>
              <a:off x="3016" y="1299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2" name="Line 108"/>
            <p:cNvSpPr>
              <a:spLocks noChangeShapeType="1"/>
            </p:cNvSpPr>
            <p:nvPr/>
          </p:nvSpPr>
          <p:spPr bwMode="auto">
            <a:xfrm flipH="1">
              <a:off x="278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3" name="Line 109"/>
            <p:cNvSpPr>
              <a:spLocks noChangeShapeType="1"/>
            </p:cNvSpPr>
            <p:nvPr/>
          </p:nvSpPr>
          <p:spPr bwMode="auto">
            <a:xfrm>
              <a:off x="337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4" name="Line 110"/>
            <p:cNvSpPr>
              <a:spLocks noChangeShapeType="1"/>
            </p:cNvSpPr>
            <p:nvPr/>
          </p:nvSpPr>
          <p:spPr bwMode="auto">
            <a:xfrm flipV="1">
              <a:off x="1882" y="1298"/>
              <a:ext cx="6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6" name="AutoShape 112"/>
            <p:cNvSpPr>
              <a:spLocks/>
            </p:cNvSpPr>
            <p:nvPr/>
          </p:nvSpPr>
          <p:spPr bwMode="auto">
            <a:xfrm>
              <a:off x="2381" y="755"/>
              <a:ext cx="46" cy="725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7" name="AutoShape 113"/>
            <p:cNvSpPr>
              <a:spLocks/>
            </p:cNvSpPr>
            <p:nvPr/>
          </p:nvSpPr>
          <p:spPr bwMode="auto">
            <a:xfrm>
              <a:off x="3924" y="755"/>
              <a:ext cx="45" cy="725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8" name="Text Box 114"/>
            <p:cNvSpPr txBox="1">
              <a:spLocks noChangeArrowheads="1"/>
            </p:cNvSpPr>
            <p:nvPr/>
          </p:nvSpPr>
          <p:spPr bwMode="auto">
            <a:xfrm>
              <a:off x="2017" y="1096"/>
              <a:ext cx="319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26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07" name="Text Box 203"/>
          <p:cNvSpPr txBox="1">
            <a:spLocks noChangeArrowheads="1"/>
          </p:cNvSpPr>
          <p:nvPr/>
        </p:nvSpPr>
        <p:spPr bwMode="auto">
          <a:xfrm>
            <a:off x="179388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存层次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目标：</a:t>
            </a:r>
            <a:r>
              <a:rPr lang="zh-CN" altLang="en-US" b="1" u="none" dirty="0" smtClean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主存容量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主存的</a:t>
            </a:r>
            <a:r>
              <a:rPr lang="zh-CN" altLang="en-US" sz="2000" b="1" u="none" dirty="0" smtClean="0">
                <a:latin typeface="宋体" pitchFamily="2" charset="-122"/>
              </a:rPr>
              <a:t>速度、辅</a:t>
            </a:r>
            <a:r>
              <a:rPr lang="zh-CN" altLang="en-US" sz="2000" b="1" u="none" dirty="0">
                <a:latin typeface="宋体" pitchFamily="2" charset="-122"/>
              </a:rPr>
              <a:t>存的容量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122338" y="4725144"/>
            <a:ext cx="4033838" cy="1199381"/>
            <a:chOff x="2051050" y="5011738"/>
            <a:chExt cx="4033838" cy="1199381"/>
          </a:xfrm>
        </p:grpSpPr>
        <p:sp>
          <p:nvSpPr>
            <p:cNvPr id="431325" name="Text Box 221"/>
            <p:cNvSpPr txBox="1">
              <a:spLocks noChangeArrowheads="1"/>
            </p:cNvSpPr>
            <p:nvPr/>
          </p:nvSpPr>
          <p:spPr bwMode="auto">
            <a:xfrm>
              <a:off x="2051050" y="5732463"/>
              <a:ext cx="739775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326" name="Rectangle 222"/>
            <p:cNvSpPr>
              <a:spLocks noChangeArrowheads="1"/>
            </p:cNvSpPr>
            <p:nvPr/>
          </p:nvSpPr>
          <p:spPr bwMode="auto">
            <a:xfrm>
              <a:off x="3563938" y="5011738"/>
              <a:ext cx="2520950" cy="1152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27" name="Text Box 223"/>
            <p:cNvSpPr txBox="1">
              <a:spLocks noChangeArrowheads="1"/>
            </p:cNvSpPr>
            <p:nvPr/>
          </p:nvSpPr>
          <p:spPr bwMode="auto">
            <a:xfrm>
              <a:off x="3779838" y="5732463"/>
              <a:ext cx="79216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328" name="Text Box 224"/>
            <p:cNvSpPr txBox="1">
              <a:spLocks noChangeArrowheads="1"/>
            </p:cNvSpPr>
            <p:nvPr/>
          </p:nvSpPr>
          <p:spPr bwMode="auto">
            <a:xfrm>
              <a:off x="5129213" y="5732463"/>
              <a:ext cx="811213" cy="36036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29" name="Text Box 225"/>
            <p:cNvSpPr txBox="1">
              <a:spLocks noChangeArrowheads="1"/>
            </p:cNvSpPr>
            <p:nvPr/>
          </p:nvSpPr>
          <p:spPr bwMode="auto">
            <a:xfrm>
              <a:off x="4214810" y="5084763"/>
              <a:ext cx="1366838" cy="360363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00000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431330" name="Line 226"/>
            <p:cNvSpPr>
              <a:spLocks noChangeShapeType="1"/>
            </p:cNvSpPr>
            <p:nvPr/>
          </p:nvSpPr>
          <p:spPr bwMode="auto">
            <a:xfrm>
              <a:off x="4572000" y="5876926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1" name="Line 227"/>
            <p:cNvSpPr>
              <a:spLocks noChangeShapeType="1"/>
            </p:cNvSpPr>
            <p:nvPr/>
          </p:nvSpPr>
          <p:spPr bwMode="auto">
            <a:xfrm flipH="1">
              <a:off x="4211638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2" name="Line 228"/>
            <p:cNvSpPr>
              <a:spLocks noChangeShapeType="1"/>
            </p:cNvSpPr>
            <p:nvPr/>
          </p:nvSpPr>
          <p:spPr bwMode="auto">
            <a:xfrm>
              <a:off x="5148263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3" name="Line 229"/>
            <p:cNvSpPr>
              <a:spLocks noChangeShapeType="1"/>
            </p:cNvSpPr>
            <p:nvPr/>
          </p:nvSpPr>
          <p:spPr bwMode="auto">
            <a:xfrm>
              <a:off x="2771775" y="5876925"/>
              <a:ext cx="1008063" cy="103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4" name="AutoShape 230"/>
            <p:cNvSpPr>
              <a:spLocks/>
            </p:cNvSpPr>
            <p:nvPr/>
          </p:nvSpPr>
          <p:spPr bwMode="auto">
            <a:xfrm>
              <a:off x="3563938" y="5013326"/>
              <a:ext cx="73025" cy="1150938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5" name="AutoShape 231"/>
            <p:cNvSpPr>
              <a:spLocks/>
            </p:cNvSpPr>
            <p:nvPr/>
          </p:nvSpPr>
          <p:spPr bwMode="auto">
            <a:xfrm>
              <a:off x="6013450" y="5013326"/>
              <a:ext cx="71438" cy="1150938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6" name="Text Box 232"/>
            <p:cNvSpPr txBox="1">
              <a:spLocks noChangeArrowheads="1"/>
            </p:cNvSpPr>
            <p:nvPr/>
          </p:nvSpPr>
          <p:spPr bwMode="auto">
            <a:xfrm>
              <a:off x="2916536" y="5563419"/>
              <a:ext cx="50641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346" name="Text Box 242"/>
          <p:cNvSpPr txBox="1">
            <a:spLocks noChangeArrowheads="1"/>
          </p:cNvSpPr>
          <p:nvPr/>
        </p:nvSpPr>
        <p:spPr bwMode="auto">
          <a:xfrm>
            <a:off x="179388" y="404664"/>
            <a:ext cx="65528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*常见的层次结构：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以主存为中心，常为</a:t>
            </a:r>
            <a:r>
              <a:rPr lang="en-US" altLang="zh-CN" b="1" u="none" dirty="0" smtClean="0">
                <a:latin typeface="宋体" pitchFamily="2" charset="-122"/>
              </a:rPr>
              <a:t>Cache-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辅</a:t>
            </a:r>
            <a:r>
              <a:rPr lang="zh-CN" altLang="en-US" b="1" u="none" dirty="0" smtClean="0">
                <a:latin typeface="宋体" pitchFamily="2" charset="-122"/>
              </a:rPr>
              <a:t>存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31347" name="Group 243"/>
          <p:cNvGrpSpPr>
            <a:grpSpLocks/>
          </p:cNvGrpSpPr>
          <p:nvPr/>
        </p:nvGrpSpPr>
        <p:grpSpPr bwMode="auto">
          <a:xfrm>
            <a:off x="6660232" y="548283"/>
            <a:ext cx="1511300" cy="1152525"/>
            <a:chOff x="4513" y="210"/>
            <a:chExt cx="952" cy="726"/>
          </a:xfrm>
        </p:grpSpPr>
        <p:sp>
          <p:nvSpPr>
            <p:cNvPr id="431348" name="Rectangle 244"/>
            <p:cNvSpPr>
              <a:spLocks noChangeArrowheads="1"/>
            </p:cNvSpPr>
            <p:nvPr/>
          </p:nvSpPr>
          <p:spPr bwMode="auto">
            <a:xfrm>
              <a:off x="4513" y="210"/>
              <a:ext cx="952" cy="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49" name="Text Box 245"/>
            <p:cNvSpPr txBox="1">
              <a:spLocks noChangeArrowheads="1"/>
            </p:cNvSpPr>
            <p:nvPr/>
          </p:nvSpPr>
          <p:spPr bwMode="auto">
            <a:xfrm>
              <a:off x="4695" y="210"/>
              <a:ext cx="544" cy="22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350" name="Rectangle 246"/>
            <p:cNvSpPr>
              <a:spLocks noChangeArrowheads="1"/>
            </p:cNvSpPr>
            <p:nvPr/>
          </p:nvSpPr>
          <p:spPr bwMode="auto">
            <a:xfrm>
              <a:off x="4513" y="574"/>
              <a:ext cx="952" cy="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51" name="Text Box 247"/>
            <p:cNvSpPr txBox="1">
              <a:spLocks noChangeArrowheads="1"/>
            </p:cNvSpPr>
            <p:nvPr/>
          </p:nvSpPr>
          <p:spPr bwMode="auto">
            <a:xfrm>
              <a:off x="4514" y="663"/>
              <a:ext cx="951" cy="22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52" name="Text Box 248"/>
            <p:cNvSpPr txBox="1">
              <a:spLocks noChangeArrowheads="1"/>
            </p:cNvSpPr>
            <p:nvPr/>
          </p:nvSpPr>
          <p:spPr bwMode="auto">
            <a:xfrm>
              <a:off x="4604" y="436"/>
              <a:ext cx="770" cy="22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4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77" grpId="0"/>
      <p:bldP spid="43130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2E60-756F-4736-B14E-A4E3BB6D91AA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79388" y="318130"/>
            <a:ext cx="8713092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、全相联映射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Fully</a:t>
            </a:r>
            <a:r>
              <a:rPr lang="en-US" altLang="zh-CN" sz="2000" u="none" dirty="0">
                <a:latin typeface="+mn-ea"/>
                <a:ea typeface="+mn-ea"/>
              </a:rPr>
              <a:t> </a:t>
            </a:r>
            <a:r>
              <a:rPr lang="en-US" altLang="zh-CN" u="none" dirty="0"/>
              <a:t>associate</a:t>
            </a:r>
            <a:r>
              <a:rPr lang="en-US" altLang="zh-CN" sz="2000" u="none" dirty="0">
                <a:latin typeface="+mn-ea"/>
                <a:ea typeface="+mn-ea"/>
              </a:rPr>
              <a:t> </a:t>
            </a:r>
            <a:r>
              <a:rPr lang="en-US" altLang="zh-CN" u="none" dirty="0"/>
              <a:t>mapping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映射规则：</a:t>
            </a:r>
            <a:r>
              <a:rPr lang="zh-CN" altLang="en-US" b="1" u="none" dirty="0">
                <a:latin typeface="宋体" pitchFamily="2" charset="-122"/>
              </a:rPr>
              <a:t>主存块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可映射到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任意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j</a:t>
            </a:r>
            <a:r>
              <a:rPr lang="zh-CN" altLang="en-US" b="1" u="none" dirty="0" smtClean="0">
                <a:latin typeface="宋体" pitchFamily="2" charset="-122"/>
              </a:rPr>
              <a:t>∈</a:t>
            </a:r>
            <a:r>
              <a:rPr lang="en-US" altLang="zh-CN" b="1" u="none" dirty="0" smtClean="0">
                <a:latin typeface="宋体" pitchFamily="2" charset="-122"/>
              </a:rPr>
              <a:t>{0,1,…,G-1}              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en-US" altLang="zh-CN" sz="2000" b="1" u="none" dirty="0" smtClean="0">
                <a:latin typeface="宋体" pitchFamily="2" charset="-122"/>
              </a:rPr>
              <a:t>j</a:t>
            </a:r>
            <a:r>
              <a:rPr lang="zh-CN" altLang="en-US" sz="2000" b="1" u="none" dirty="0" smtClean="0">
                <a:latin typeface="宋体" pitchFamily="2" charset="-122"/>
              </a:rPr>
              <a:t>与</a:t>
            </a:r>
            <a:r>
              <a:rPr lang="en-US" altLang="zh-CN" sz="2000" b="1" u="none" dirty="0" err="1" smtClean="0">
                <a:latin typeface="宋体" pitchFamily="2" charset="-122"/>
              </a:rPr>
              <a:t>i</a:t>
            </a:r>
            <a:r>
              <a:rPr lang="zh-CN" altLang="en-US" sz="2000" b="1" u="none" dirty="0" smtClean="0">
                <a:latin typeface="宋体" pitchFamily="2" charset="-122"/>
              </a:rPr>
              <a:t>无关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/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/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12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519243" name="Group 75"/>
          <p:cNvGrpSpPr>
            <a:grpSpLocks/>
          </p:cNvGrpSpPr>
          <p:nvPr/>
        </p:nvGrpSpPr>
        <p:grpSpPr bwMode="auto">
          <a:xfrm>
            <a:off x="2555776" y="4293096"/>
            <a:ext cx="3816351" cy="1370012"/>
            <a:chOff x="3152" y="754"/>
            <a:chExt cx="2404" cy="863"/>
          </a:xfrm>
        </p:grpSpPr>
        <p:sp>
          <p:nvSpPr>
            <p:cNvPr id="519179" name="Line 11"/>
            <p:cNvSpPr>
              <a:spLocks noChangeShapeType="1"/>
            </p:cNvSpPr>
            <p:nvPr/>
          </p:nvSpPr>
          <p:spPr bwMode="auto">
            <a:xfrm>
              <a:off x="5193" y="1117"/>
              <a:ext cx="0" cy="3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4830" y="1208"/>
              <a:ext cx="3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519181" name="Text Box 13"/>
            <p:cNvSpPr txBox="1">
              <a:spLocks noChangeArrowheads="1"/>
            </p:cNvSpPr>
            <p:nvPr/>
          </p:nvSpPr>
          <p:spPr bwMode="auto">
            <a:xfrm>
              <a:off x="4830" y="936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519182" name="Line 14"/>
            <p:cNvSpPr>
              <a:spLocks noChangeShapeType="1"/>
            </p:cNvSpPr>
            <p:nvPr/>
          </p:nvSpPr>
          <p:spPr bwMode="auto">
            <a:xfrm>
              <a:off x="4831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3" name="Line 15"/>
            <p:cNvSpPr>
              <a:spLocks noChangeShapeType="1"/>
            </p:cNvSpPr>
            <p:nvPr/>
          </p:nvSpPr>
          <p:spPr bwMode="auto">
            <a:xfrm>
              <a:off x="5556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4" name="Text Box 16"/>
            <p:cNvSpPr txBox="1">
              <a:spLocks noChangeArrowheads="1"/>
            </p:cNvSpPr>
            <p:nvPr/>
          </p:nvSpPr>
          <p:spPr bwMode="auto">
            <a:xfrm>
              <a:off x="5057" y="754"/>
              <a:ext cx="27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85" name="Line 17"/>
            <p:cNvSpPr>
              <a:spLocks noChangeShapeType="1"/>
            </p:cNvSpPr>
            <p:nvPr/>
          </p:nvSpPr>
          <p:spPr bwMode="auto">
            <a:xfrm>
              <a:off x="5329" y="84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6" name="Line 18"/>
            <p:cNvSpPr>
              <a:spLocks noChangeShapeType="1"/>
            </p:cNvSpPr>
            <p:nvPr/>
          </p:nvSpPr>
          <p:spPr bwMode="auto">
            <a:xfrm flipV="1">
              <a:off x="4422" y="84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7" name="Line 19"/>
            <p:cNvSpPr>
              <a:spLocks noChangeShapeType="1"/>
            </p:cNvSpPr>
            <p:nvPr/>
          </p:nvSpPr>
          <p:spPr bwMode="auto">
            <a:xfrm flipH="1">
              <a:off x="4831" y="84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8" name="Text Box 20"/>
            <p:cNvSpPr txBox="1">
              <a:spLocks noChangeArrowheads="1"/>
            </p:cNvSpPr>
            <p:nvPr/>
          </p:nvSpPr>
          <p:spPr bwMode="auto">
            <a:xfrm>
              <a:off x="3152" y="858"/>
              <a:ext cx="363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519189" name="Text Box 21"/>
            <p:cNvSpPr txBox="1">
              <a:spLocks noChangeArrowheads="1"/>
            </p:cNvSpPr>
            <p:nvPr/>
          </p:nvSpPr>
          <p:spPr bwMode="auto">
            <a:xfrm>
              <a:off x="3560" y="936"/>
              <a:ext cx="127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主存块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190" name="Line 22"/>
            <p:cNvSpPr>
              <a:spLocks noChangeShapeType="1"/>
            </p:cNvSpPr>
            <p:nvPr/>
          </p:nvSpPr>
          <p:spPr bwMode="auto">
            <a:xfrm>
              <a:off x="3560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1" name="Text Box 23"/>
            <p:cNvSpPr txBox="1">
              <a:spLocks noChangeArrowheads="1"/>
            </p:cNvSpPr>
            <p:nvPr/>
          </p:nvSpPr>
          <p:spPr bwMode="auto">
            <a:xfrm>
              <a:off x="4104" y="754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92" name="Line 24"/>
            <p:cNvSpPr>
              <a:spLocks noChangeShapeType="1"/>
            </p:cNvSpPr>
            <p:nvPr/>
          </p:nvSpPr>
          <p:spPr bwMode="auto">
            <a:xfrm flipH="1" flipV="1">
              <a:off x="3560" y="84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3" name="Text Box 25"/>
            <p:cNvSpPr txBox="1">
              <a:spLocks noChangeArrowheads="1"/>
            </p:cNvSpPr>
            <p:nvPr/>
          </p:nvSpPr>
          <p:spPr bwMode="auto">
            <a:xfrm>
              <a:off x="4830" y="1435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519194" name="Text Box 26"/>
            <p:cNvSpPr txBox="1">
              <a:spLocks noChangeArrowheads="1"/>
            </p:cNvSpPr>
            <p:nvPr/>
          </p:nvSpPr>
          <p:spPr bwMode="auto">
            <a:xfrm>
              <a:off x="4105" y="1435"/>
              <a:ext cx="72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519195" name="Text Box 27"/>
            <p:cNvSpPr txBox="1">
              <a:spLocks noChangeArrowheads="1"/>
            </p:cNvSpPr>
            <p:nvPr/>
          </p:nvSpPr>
          <p:spPr bwMode="auto">
            <a:xfrm>
              <a:off x="3311" y="1434"/>
              <a:ext cx="79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519332" name="AutoShape 1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333" name="AutoShape 16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65337" y="1700808"/>
            <a:ext cx="4106863" cy="2375570"/>
            <a:chOff x="177800" y="1773510"/>
            <a:chExt cx="4106863" cy="2375570"/>
          </a:xfrm>
        </p:grpSpPr>
        <p:sp>
          <p:nvSpPr>
            <p:cNvPr id="519197" name="Text Box 29"/>
            <p:cNvSpPr txBox="1">
              <a:spLocks noChangeArrowheads="1"/>
            </p:cNvSpPr>
            <p:nvPr/>
          </p:nvSpPr>
          <p:spPr bwMode="auto">
            <a:xfrm>
              <a:off x="3276600" y="1773510"/>
              <a:ext cx="100647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9198" name="Line 30"/>
            <p:cNvSpPr>
              <a:spLocks noChangeShapeType="1"/>
            </p:cNvSpPr>
            <p:nvPr/>
          </p:nvSpPr>
          <p:spPr bwMode="auto">
            <a:xfrm flipH="1">
              <a:off x="2552700" y="3141017"/>
              <a:ext cx="722313" cy="8643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9" name="Line 31"/>
            <p:cNvSpPr>
              <a:spLocks noChangeShapeType="1"/>
            </p:cNvSpPr>
            <p:nvPr/>
          </p:nvSpPr>
          <p:spPr bwMode="auto">
            <a:xfrm flipH="1">
              <a:off x="2555875" y="3141017"/>
              <a:ext cx="719138" cy="2158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0" name="Line 32"/>
            <p:cNvSpPr>
              <a:spLocks noChangeShapeType="1"/>
            </p:cNvSpPr>
            <p:nvPr/>
          </p:nvSpPr>
          <p:spPr bwMode="auto">
            <a:xfrm flipH="1" flipV="1">
              <a:off x="2555875" y="2708423"/>
              <a:ext cx="719138" cy="4325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1" name="Text Box 33"/>
            <p:cNvSpPr txBox="1">
              <a:spLocks noChangeArrowheads="1"/>
            </p:cNvSpPr>
            <p:nvPr/>
          </p:nvSpPr>
          <p:spPr bwMode="auto">
            <a:xfrm>
              <a:off x="3275013" y="2060848"/>
              <a:ext cx="1008063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519202" name="Text Box 34"/>
            <p:cNvSpPr txBox="1">
              <a:spLocks noChangeArrowheads="1"/>
            </p:cNvSpPr>
            <p:nvPr/>
          </p:nvSpPr>
          <p:spPr bwMode="auto">
            <a:xfrm>
              <a:off x="3276600" y="3860155"/>
              <a:ext cx="100806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519203" name="Text Box 35"/>
            <p:cNvSpPr txBox="1">
              <a:spLocks noChangeArrowheads="1"/>
            </p:cNvSpPr>
            <p:nvPr/>
          </p:nvSpPr>
          <p:spPr bwMode="auto">
            <a:xfrm>
              <a:off x="3276600" y="2348854"/>
              <a:ext cx="1008063" cy="6461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4" name="Text Box 36"/>
            <p:cNvSpPr txBox="1">
              <a:spLocks noChangeArrowheads="1"/>
            </p:cNvSpPr>
            <p:nvPr/>
          </p:nvSpPr>
          <p:spPr bwMode="auto">
            <a:xfrm>
              <a:off x="3276600" y="3285480"/>
              <a:ext cx="1008063" cy="574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5" name="Text Box 37"/>
            <p:cNvSpPr txBox="1">
              <a:spLocks noChangeArrowheads="1"/>
            </p:cNvSpPr>
            <p:nvPr/>
          </p:nvSpPr>
          <p:spPr bwMode="auto">
            <a:xfrm>
              <a:off x="3276600" y="2994968"/>
              <a:ext cx="1008063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206" name="Rectangle 38"/>
            <p:cNvSpPr>
              <a:spLocks noChangeArrowheads="1"/>
            </p:cNvSpPr>
            <p:nvPr/>
          </p:nvSpPr>
          <p:spPr bwMode="auto">
            <a:xfrm>
              <a:off x="1041400" y="2564755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07" name="Text Box 39"/>
            <p:cNvSpPr txBox="1">
              <a:spLocks noChangeArrowheads="1"/>
            </p:cNvSpPr>
            <p:nvPr/>
          </p:nvSpPr>
          <p:spPr bwMode="auto">
            <a:xfrm>
              <a:off x="323528" y="3861742"/>
              <a:ext cx="64484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208" name="Text Box 40"/>
            <p:cNvSpPr txBox="1">
              <a:spLocks noChangeArrowheads="1"/>
            </p:cNvSpPr>
            <p:nvPr/>
          </p:nvSpPr>
          <p:spPr bwMode="auto">
            <a:xfrm>
              <a:off x="1041400" y="2564755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  数据块</a:t>
              </a:r>
            </a:p>
          </p:txBody>
        </p:sp>
        <p:sp>
          <p:nvSpPr>
            <p:cNvPr id="519209" name="Line 41"/>
            <p:cNvSpPr>
              <a:spLocks noChangeShapeType="1"/>
            </p:cNvSpPr>
            <p:nvPr/>
          </p:nvSpPr>
          <p:spPr bwMode="auto">
            <a:xfrm>
              <a:off x="1041400" y="2852092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>
              <a:off x="1041400" y="3212455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>
              <a:off x="1041400" y="350138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2" name="Text Box 44"/>
            <p:cNvSpPr txBox="1">
              <a:spLocks noChangeArrowheads="1"/>
            </p:cNvSpPr>
            <p:nvPr/>
          </p:nvSpPr>
          <p:spPr bwMode="auto">
            <a:xfrm>
              <a:off x="1185863" y="2275979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9213" name="Text Box 45"/>
            <p:cNvSpPr txBox="1">
              <a:spLocks noChangeArrowheads="1"/>
            </p:cNvSpPr>
            <p:nvPr/>
          </p:nvSpPr>
          <p:spPr bwMode="auto">
            <a:xfrm>
              <a:off x="1905000" y="28536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4" name="Line 46"/>
            <p:cNvSpPr>
              <a:spLocks noChangeShapeType="1"/>
            </p:cNvSpPr>
            <p:nvPr/>
          </p:nvSpPr>
          <p:spPr bwMode="auto">
            <a:xfrm>
              <a:off x="1041400" y="3861048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5" name="Line 47"/>
            <p:cNvSpPr>
              <a:spLocks noChangeShapeType="1"/>
            </p:cNvSpPr>
            <p:nvPr/>
          </p:nvSpPr>
          <p:spPr bwMode="auto">
            <a:xfrm>
              <a:off x="1617663" y="2564755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6" name="Text Box 48"/>
            <p:cNvSpPr txBox="1">
              <a:spLocks noChangeArrowheads="1"/>
            </p:cNvSpPr>
            <p:nvPr/>
          </p:nvSpPr>
          <p:spPr bwMode="auto">
            <a:xfrm>
              <a:off x="1905000" y="35013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7" name="Text Box 49"/>
            <p:cNvSpPr txBox="1">
              <a:spLocks noChangeArrowheads="1"/>
            </p:cNvSpPr>
            <p:nvPr/>
          </p:nvSpPr>
          <p:spPr bwMode="auto">
            <a:xfrm>
              <a:off x="177800" y="32124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j</a:t>
              </a:r>
            </a:p>
          </p:txBody>
        </p:sp>
        <p:sp>
          <p:nvSpPr>
            <p:cNvPr id="519218" name="Text Box 50"/>
            <p:cNvSpPr txBox="1">
              <a:spLocks noChangeArrowheads="1"/>
            </p:cNvSpPr>
            <p:nvPr/>
          </p:nvSpPr>
          <p:spPr bwMode="auto">
            <a:xfrm>
              <a:off x="177800" y="25647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25" name="Text Box 270"/>
            <p:cNvSpPr txBox="1">
              <a:spLocks noChangeArrowheads="1"/>
            </p:cNvSpPr>
            <p:nvPr/>
          </p:nvSpPr>
          <p:spPr bwMode="auto">
            <a:xfrm>
              <a:off x="899592" y="1845518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G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2123728" y="5755322"/>
            <a:ext cx="5113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没有索引，标记＝</a:t>
            </a:r>
            <a:r>
              <a:rPr lang="zh-CN" altLang="en-US" b="1" u="none" dirty="0">
                <a:latin typeface="宋体" pitchFamily="2" charset="-122"/>
              </a:rPr>
              <a:t>主存块号</a:t>
            </a:r>
            <a:r>
              <a:rPr lang="en-US" altLang="zh-CN" b="1" u="none" dirty="0">
                <a:latin typeface="宋体" pitchFamily="2" charset="-122"/>
              </a:rPr>
              <a:t>(m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63688" y="3285976"/>
            <a:ext cx="6338814" cy="1303703"/>
            <a:chOff x="1763688" y="3429992"/>
            <a:chExt cx="6338814" cy="1303703"/>
          </a:xfrm>
        </p:grpSpPr>
        <p:sp>
          <p:nvSpPr>
            <p:cNvPr id="250" name="Text Box 84"/>
            <p:cNvSpPr txBox="1">
              <a:spLocks noChangeArrowheads="1"/>
            </p:cNvSpPr>
            <p:nvPr/>
          </p:nvSpPr>
          <p:spPr bwMode="auto">
            <a:xfrm>
              <a:off x="1765273" y="3717330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r>
                <a:rPr lang="zh-CN" altLang="en-US" sz="1600" b="1" u="none" dirty="0" smtClean="0">
                  <a:latin typeface="宋体" pitchFamily="2" charset="-122"/>
                </a:rPr>
                <a:t>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51" name="Text Box 85"/>
            <p:cNvSpPr txBox="1">
              <a:spLocks noChangeArrowheads="1"/>
            </p:cNvSpPr>
            <p:nvPr/>
          </p:nvSpPr>
          <p:spPr bwMode="auto">
            <a:xfrm>
              <a:off x="1765273" y="4004667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59" name="Text Box 93"/>
            <p:cNvSpPr txBox="1">
              <a:spLocks noChangeArrowheads="1"/>
            </p:cNvSpPr>
            <p:nvPr/>
          </p:nvSpPr>
          <p:spPr bwMode="auto">
            <a:xfrm>
              <a:off x="2334392" y="4004667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60" name="Text Box 94"/>
            <p:cNvSpPr txBox="1">
              <a:spLocks noChangeArrowheads="1"/>
            </p:cNvSpPr>
            <p:nvPr/>
          </p:nvSpPr>
          <p:spPr bwMode="auto">
            <a:xfrm>
              <a:off x="3203935" y="4004667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73" name="Text Box 110"/>
            <p:cNvSpPr txBox="1">
              <a:spLocks noChangeArrowheads="1"/>
            </p:cNvSpPr>
            <p:nvPr/>
          </p:nvSpPr>
          <p:spPr bwMode="auto">
            <a:xfrm>
              <a:off x="4788024" y="40062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02" name="Rectangle 143"/>
            <p:cNvSpPr>
              <a:spLocks noChangeArrowheads="1"/>
            </p:cNvSpPr>
            <p:nvPr/>
          </p:nvSpPr>
          <p:spPr bwMode="auto">
            <a:xfrm>
              <a:off x="1765272" y="3431580"/>
              <a:ext cx="2734720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" name="Rectangle 144"/>
            <p:cNvSpPr>
              <a:spLocks noChangeArrowheads="1"/>
            </p:cNvSpPr>
            <p:nvPr/>
          </p:nvSpPr>
          <p:spPr bwMode="auto">
            <a:xfrm>
              <a:off x="5364088" y="3431580"/>
              <a:ext cx="2738414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Text Box 145"/>
            <p:cNvSpPr txBox="1">
              <a:spLocks noChangeArrowheads="1"/>
            </p:cNvSpPr>
            <p:nvPr/>
          </p:nvSpPr>
          <p:spPr bwMode="auto">
            <a:xfrm>
              <a:off x="2915816" y="3429992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05" name="Line 147"/>
            <p:cNvSpPr>
              <a:spLocks noChangeShapeType="1"/>
            </p:cNvSpPr>
            <p:nvPr/>
          </p:nvSpPr>
          <p:spPr bwMode="auto">
            <a:xfrm flipH="1">
              <a:off x="1765272" y="3433168"/>
              <a:ext cx="0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148"/>
            <p:cNvSpPr>
              <a:spLocks noChangeShapeType="1"/>
            </p:cNvSpPr>
            <p:nvPr/>
          </p:nvSpPr>
          <p:spPr bwMode="auto">
            <a:xfrm>
              <a:off x="4499992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149"/>
            <p:cNvSpPr>
              <a:spLocks noChangeShapeType="1"/>
            </p:cNvSpPr>
            <p:nvPr/>
          </p:nvSpPr>
          <p:spPr bwMode="auto">
            <a:xfrm flipV="1">
              <a:off x="3419872" y="3572866"/>
              <a:ext cx="10799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150"/>
            <p:cNvSpPr>
              <a:spLocks noChangeShapeType="1"/>
            </p:cNvSpPr>
            <p:nvPr/>
          </p:nvSpPr>
          <p:spPr bwMode="auto">
            <a:xfrm flipH="1" flipV="1">
              <a:off x="1763688" y="3576835"/>
              <a:ext cx="108012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151"/>
            <p:cNvSpPr>
              <a:spLocks noChangeShapeType="1"/>
            </p:cNvSpPr>
            <p:nvPr/>
          </p:nvSpPr>
          <p:spPr bwMode="auto">
            <a:xfrm flipH="1">
              <a:off x="5364088" y="3431580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152"/>
            <p:cNvSpPr>
              <a:spLocks noChangeShapeType="1"/>
            </p:cNvSpPr>
            <p:nvPr/>
          </p:nvSpPr>
          <p:spPr bwMode="auto">
            <a:xfrm>
              <a:off x="8101980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153"/>
            <p:cNvSpPr>
              <a:spLocks noChangeShapeType="1"/>
            </p:cNvSpPr>
            <p:nvPr/>
          </p:nvSpPr>
          <p:spPr bwMode="auto">
            <a:xfrm>
              <a:off x="7165876" y="357445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154"/>
            <p:cNvSpPr>
              <a:spLocks noChangeShapeType="1"/>
            </p:cNvSpPr>
            <p:nvPr/>
          </p:nvSpPr>
          <p:spPr bwMode="auto">
            <a:xfrm flipH="1">
              <a:off x="5365848" y="3572866"/>
              <a:ext cx="10954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Text Box 155"/>
            <p:cNvSpPr txBox="1">
              <a:spLocks noChangeArrowheads="1"/>
            </p:cNvSpPr>
            <p:nvPr/>
          </p:nvSpPr>
          <p:spPr bwMode="auto">
            <a:xfrm>
              <a:off x="4788272" y="343158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14" name="Text Box 156"/>
            <p:cNvSpPr txBox="1">
              <a:spLocks noChangeArrowheads="1"/>
            </p:cNvSpPr>
            <p:nvPr/>
          </p:nvSpPr>
          <p:spPr bwMode="auto">
            <a:xfrm>
              <a:off x="6517804" y="3433167"/>
              <a:ext cx="7207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67" name="Text Box 84"/>
            <p:cNvSpPr txBox="1">
              <a:spLocks noChangeArrowheads="1"/>
            </p:cNvSpPr>
            <p:nvPr/>
          </p:nvSpPr>
          <p:spPr bwMode="auto">
            <a:xfrm>
              <a:off x="5367261" y="3717925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r>
                <a:rPr lang="zh-CN" altLang="en-US" sz="1600" b="1" u="none" dirty="0" smtClean="0">
                  <a:latin typeface="宋体" pitchFamily="2" charset="-122"/>
                </a:rPr>
                <a:t>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68" name="Text Box 85"/>
            <p:cNvSpPr txBox="1">
              <a:spLocks noChangeArrowheads="1"/>
            </p:cNvSpPr>
            <p:nvPr/>
          </p:nvSpPr>
          <p:spPr bwMode="auto">
            <a:xfrm>
              <a:off x="5367261" y="4005262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69" name="Text Box 93"/>
            <p:cNvSpPr txBox="1">
              <a:spLocks noChangeArrowheads="1"/>
            </p:cNvSpPr>
            <p:nvPr/>
          </p:nvSpPr>
          <p:spPr bwMode="auto">
            <a:xfrm>
              <a:off x="5936380" y="4005262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70" name="Text Box 94"/>
            <p:cNvSpPr txBox="1">
              <a:spLocks noChangeArrowheads="1"/>
            </p:cNvSpPr>
            <p:nvPr/>
          </p:nvSpPr>
          <p:spPr bwMode="auto">
            <a:xfrm>
              <a:off x="6805923" y="4005262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438" name="Text Box 136"/>
            <p:cNvSpPr txBox="1">
              <a:spLocks noChangeArrowheads="1"/>
            </p:cNvSpPr>
            <p:nvPr/>
          </p:nvSpPr>
          <p:spPr bwMode="auto">
            <a:xfrm>
              <a:off x="3707904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9" name="Text Box 136"/>
            <p:cNvSpPr txBox="1">
              <a:spLocks noChangeArrowheads="1"/>
            </p:cNvSpPr>
            <p:nvPr/>
          </p:nvSpPr>
          <p:spPr bwMode="auto">
            <a:xfrm>
              <a:off x="7308552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86" name="Line 320"/>
            <p:cNvSpPr>
              <a:spLocks noChangeShapeType="1"/>
            </p:cNvSpPr>
            <p:nvPr/>
          </p:nvSpPr>
          <p:spPr bwMode="auto">
            <a:xfrm>
              <a:off x="2987824" y="4595893"/>
              <a:ext cx="390014" cy="5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309"/>
            <p:cNvSpPr txBox="1">
              <a:spLocks noChangeArrowheads="1"/>
            </p:cNvSpPr>
            <p:nvPr/>
          </p:nvSpPr>
          <p:spPr bwMode="auto">
            <a:xfrm>
              <a:off x="5462919" y="4446358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89" name="Line 320"/>
            <p:cNvSpPr>
              <a:spLocks noChangeShapeType="1"/>
            </p:cNvSpPr>
            <p:nvPr/>
          </p:nvSpPr>
          <p:spPr bwMode="auto">
            <a:xfrm>
              <a:off x="6589812" y="4596488"/>
              <a:ext cx="38855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91" name="Text Box 276"/>
            <p:cNvSpPr txBox="1">
              <a:spLocks noChangeArrowheads="1"/>
            </p:cNvSpPr>
            <p:nvPr/>
          </p:nvSpPr>
          <p:spPr bwMode="auto">
            <a:xfrm>
              <a:off x="6751814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92" name="Text Box 136"/>
            <p:cNvSpPr txBox="1">
              <a:spLocks noChangeArrowheads="1"/>
            </p:cNvSpPr>
            <p:nvPr/>
          </p:nvSpPr>
          <p:spPr bwMode="auto">
            <a:xfrm>
              <a:off x="4788024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248" name="Text Box 77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地址变换：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候选行有</a:t>
            </a:r>
            <a:r>
              <a:rPr lang="en-US" altLang="zh-CN" b="1" u="none" dirty="0">
                <a:latin typeface="宋体" pitchFamily="2" charset="-122"/>
              </a:rPr>
              <a:t>G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所有行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地址中的主存块号与候选行的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命中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6" name="Text Box 77"/>
          <p:cNvSpPr txBox="1">
            <a:spLocks noChangeArrowheads="1"/>
          </p:cNvSpPr>
          <p:nvPr/>
        </p:nvSpPr>
        <p:spPr bwMode="auto">
          <a:xfrm>
            <a:off x="179512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比较方案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的确定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 smtClean="0">
                <a:latin typeface="宋体" pitchFamily="2" charset="-122"/>
              </a:rPr>
              <a:t>①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个比较器，分时比较</a:t>
            </a:r>
            <a:r>
              <a:rPr lang="en-US" altLang="zh-CN" b="1" u="none" dirty="0" smtClean="0">
                <a:latin typeface="宋体" pitchFamily="2" charset="-122"/>
              </a:rPr>
              <a:t>(T</a:t>
            </a:r>
            <a:r>
              <a:rPr lang="zh-CN" altLang="en-US" b="1" u="none" baseline="-16000" dirty="0" smtClean="0">
                <a:latin typeface="宋体" pitchFamily="2" charset="-122"/>
              </a:rPr>
              <a:t>比较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dirty="0" err="1" smtClean="0">
                <a:latin typeface="+mn-lt"/>
              </a:rPr>
              <a:t>·</a:t>
            </a:r>
            <a:r>
              <a:rPr lang="en-US" altLang="zh-CN" u="none" dirty="0" err="1" smtClean="0">
                <a:latin typeface="+mn-lt"/>
              </a:rPr>
              <a:t>Δ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en-US" altLang="zh-CN" sz="2000" b="1" u="none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☆②</a:t>
            </a:r>
            <a:r>
              <a:rPr lang="en-US" altLang="zh-CN" b="1" u="none" dirty="0" smtClean="0">
                <a:latin typeface="宋体" pitchFamily="2" charset="-122"/>
              </a:rPr>
              <a:t>G</a:t>
            </a:r>
            <a:r>
              <a:rPr lang="zh-CN" altLang="en-US" b="1" u="none" dirty="0" smtClean="0">
                <a:latin typeface="宋体" pitchFamily="2" charset="-122"/>
              </a:rPr>
              <a:t>个比较器，同时比较</a:t>
            </a:r>
            <a:r>
              <a:rPr lang="en-US" altLang="zh-CN" b="1" u="none" dirty="0">
                <a:latin typeface="宋体" pitchFamily="2" charset="-122"/>
              </a:rPr>
              <a:t>(T</a:t>
            </a:r>
            <a:r>
              <a:rPr lang="zh-CN" altLang="en-US" b="1" u="none" baseline="-16000" dirty="0" smtClean="0">
                <a:latin typeface="宋体" pitchFamily="2" charset="-122"/>
              </a:rPr>
              <a:t>比较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u="none" dirty="0" err="1" smtClean="0"/>
              <a:t>Δ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7" name="Text Box 77"/>
          <p:cNvSpPr txBox="1">
            <a:spLocks noChangeArrowheads="1"/>
          </p:cNvSpPr>
          <p:nvPr/>
        </p:nvSpPr>
        <p:spPr bwMode="auto">
          <a:xfrm>
            <a:off x="179512" y="21328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变换的实现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2771800" y="2564904"/>
            <a:ext cx="4537075" cy="288925"/>
            <a:chOff x="2771800" y="2924051"/>
            <a:chExt cx="4537075" cy="288925"/>
          </a:xfrm>
        </p:grpSpPr>
        <p:sp>
          <p:nvSpPr>
            <p:cNvPr id="319" name="Text Box 327"/>
            <p:cNvSpPr txBox="1">
              <a:spLocks noChangeArrowheads="1"/>
            </p:cNvSpPr>
            <p:nvPr/>
          </p:nvSpPr>
          <p:spPr bwMode="auto">
            <a:xfrm>
              <a:off x="6156350" y="2924051"/>
              <a:ext cx="1152525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321" name="Text Box 329"/>
            <p:cNvSpPr txBox="1">
              <a:spLocks noChangeArrowheads="1"/>
            </p:cNvSpPr>
            <p:nvPr/>
          </p:nvSpPr>
          <p:spPr bwMode="auto">
            <a:xfrm>
              <a:off x="2771800" y="2924051"/>
              <a:ext cx="11525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23" name="Text Box 331"/>
            <p:cNvSpPr txBox="1">
              <a:spLocks noChangeArrowheads="1"/>
            </p:cNvSpPr>
            <p:nvPr/>
          </p:nvSpPr>
          <p:spPr bwMode="auto">
            <a:xfrm>
              <a:off x="3924325" y="2924051"/>
              <a:ext cx="2230438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主存块号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447" name="组合 446"/>
          <p:cNvGrpSpPr/>
          <p:nvPr/>
        </p:nvGrpSpPr>
        <p:grpSpPr>
          <a:xfrm>
            <a:off x="1619673" y="2851348"/>
            <a:ext cx="5112450" cy="2810793"/>
            <a:chOff x="1619673" y="2995364"/>
            <a:chExt cx="5112450" cy="2810793"/>
          </a:xfrm>
        </p:grpSpPr>
        <p:sp>
          <p:nvSpPr>
            <p:cNvPr id="271" name="Line 106"/>
            <p:cNvSpPr>
              <a:spLocks noChangeShapeType="1"/>
            </p:cNvSpPr>
            <p:nvPr/>
          </p:nvSpPr>
          <p:spPr bwMode="auto">
            <a:xfrm flipV="1">
              <a:off x="2771800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321"/>
            <p:cNvSpPr>
              <a:spLocks noChangeShapeType="1"/>
            </p:cNvSpPr>
            <p:nvPr/>
          </p:nvSpPr>
          <p:spPr bwMode="auto">
            <a:xfrm flipH="1">
              <a:off x="2771800" y="4149129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321"/>
            <p:cNvSpPr>
              <a:spLocks noChangeShapeType="1"/>
            </p:cNvSpPr>
            <p:nvPr/>
          </p:nvSpPr>
          <p:spPr bwMode="auto">
            <a:xfrm flipH="1">
              <a:off x="2051720" y="4149924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321"/>
            <p:cNvSpPr>
              <a:spLocks noChangeShapeType="1"/>
            </p:cNvSpPr>
            <p:nvPr/>
          </p:nvSpPr>
          <p:spPr bwMode="auto">
            <a:xfrm flipH="1" flipV="1">
              <a:off x="2051720" y="4732852"/>
              <a:ext cx="0" cy="2130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106"/>
            <p:cNvSpPr>
              <a:spLocks noChangeShapeType="1"/>
            </p:cNvSpPr>
            <p:nvPr/>
          </p:nvSpPr>
          <p:spPr bwMode="auto">
            <a:xfrm flipV="1">
              <a:off x="6372200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321"/>
            <p:cNvSpPr>
              <a:spLocks noChangeShapeType="1"/>
            </p:cNvSpPr>
            <p:nvPr/>
          </p:nvSpPr>
          <p:spPr bwMode="auto">
            <a:xfrm flipH="1">
              <a:off x="6372200" y="4149724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321"/>
            <p:cNvSpPr>
              <a:spLocks noChangeShapeType="1"/>
            </p:cNvSpPr>
            <p:nvPr/>
          </p:nvSpPr>
          <p:spPr bwMode="auto">
            <a:xfrm flipH="1">
              <a:off x="5653708" y="4150519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21"/>
            <p:cNvSpPr>
              <a:spLocks noChangeShapeType="1"/>
            </p:cNvSpPr>
            <p:nvPr/>
          </p:nvSpPr>
          <p:spPr bwMode="auto">
            <a:xfrm flipH="1" flipV="1">
              <a:off x="5653708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1" name="直接箭头连接符 157"/>
            <p:cNvCxnSpPr>
              <a:endCxn id="420" idx="0"/>
            </p:cNvCxnSpPr>
            <p:nvPr/>
          </p:nvCxnSpPr>
          <p:spPr bwMode="auto">
            <a:xfrm rot="10800000" flipV="1">
              <a:off x="3481019" y="4596439"/>
              <a:ext cx="3251104" cy="561646"/>
            </a:xfrm>
            <a:prstGeom prst="bentConnector4">
              <a:avLst>
                <a:gd name="adj1" fmla="val -57"/>
                <a:gd name="adj2" fmla="val 10068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97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792777" cy="5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6" name="直接箭头连接符 157"/>
            <p:cNvCxnSpPr/>
            <p:nvPr/>
          </p:nvCxnSpPr>
          <p:spPr bwMode="auto">
            <a:xfrm rot="5400000">
              <a:off x="3184799" y="1430238"/>
              <a:ext cx="289619" cy="3419872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3" name="直接箭头连接符 157"/>
            <p:cNvCxnSpPr/>
            <p:nvPr/>
          </p:nvCxnSpPr>
          <p:spPr bwMode="auto">
            <a:xfrm rot="10800000">
              <a:off x="1619678" y="3284988"/>
              <a:ext cx="4751475" cy="1769873"/>
            </a:xfrm>
            <a:prstGeom prst="bentConnector3">
              <a:avLst>
                <a:gd name="adj1" fmla="val 100161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03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407" name="直接箭头连接符 157"/>
            <p:cNvCxnSpPr/>
            <p:nvPr/>
          </p:nvCxnSpPr>
          <p:spPr bwMode="auto">
            <a:xfrm flipH="1">
              <a:off x="3131717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415" name="Text Box 329"/>
            <p:cNvSpPr txBox="1">
              <a:spLocks noChangeArrowheads="1"/>
            </p:cNvSpPr>
            <p:nvPr/>
          </p:nvSpPr>
          <p:spPr bwMode="auto">
            <a:xfrm>
              <a:off x="3059832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≥</a:t>
              </a: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20" name="Line 121"/>
            <p:cNvSpPr>
              <a:spLocks noChangeShapeType="1"/>
            </p:cNvSpPr>
            <p:nvPr/>
          </p:nvSpPr>
          <p:spPr bwMode="auto">
            <a:xfrm>
              <a:off x="3481019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121"/>
            <p:cNvSpPr>
              <a:spLocks noChangeShapeType="1"/>
            </p:cNvSpPr>
            <p:nvPr/>
          </p:nvSpPr>
          <p:spPr bwMode="auto">
            <a:xfrm>
              <a:off x="3304008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Text Box 329"/>
            <p:cNvSpPr txBox="1">
              <a:spLocks noChangeArrowheads="1"/>
            </p:cNvSpPr>
            <p:nvPr/>
          </p:nvSpPr>
          <p:spPr bwMode="auto">
            <a:xfrm>
              <a:off x="3347864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缺失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430" name="Text Box 255"/>
            <p:cNvSpPr txBox="1">
              <a:spLocks noChangeArrowheads="1"/>
            </p:cNvSpPr>
            <p:nvPr/>
          </p:nvSpPr>
          <p:spPr bwMode="auto">
            <a:xfrm>
              <a:off x="5052223" y="3054750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41" name="Text Box 136"/>
            <p:cNvSpPr txBox="1">
              <a:spLocks noChangeArrowheads="1"/>
            </p:cNvSpPr>
            <p:nvPr/>
          </p:nvSpPr>
          <p:spPr bwMode="auto">
            <a:xfrm>
              <a:off x="3131716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445" name="Text Box 371"/>
          <p:cNvSpPr txBox="1">
            <a:spLocks noChangeArrowheads="1"/>
          </p:cNvSpPr>
          <p:nvPr/>
        </p:nvSpPr>
        <p:spPr bwMode="auto">
          <a:xfrm>
            <a:off x="179388" y="57332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</a:t>
            </a:r>
            <a:r>
              <a:rPr lang="zh-CN" altLang="en-US" b="1" u="none" dirty="0">
                <a:latin typeface="宋体" pitchFamily="2" charset="-122"/>
              </a:rPr>
              <a:t>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最高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5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" name="AutoShape 1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0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72519" y="2852936"/>
            <a:ext cx="4871891" cy="2810793"/>
            <a:chOff x="3372519" y="2852936"/>
            <a:chExt cx="4871891" cy="2810793"/>
          </a:xfrm>
        </p:grpSpPr>
        <p:sp>
          <p:nvSpPr>
            <p:cNvPr id="283" name="Text Box 120"/>
            <p:cNvSpPr txBox="1">
              <a:spLocks noChangeArrowheads="1"/>
            </p:cNvSpPr>
            <p:nvPr/>
          </p:nvSpPr>
          <p:spPr bwMode="auto">
            <a:xfrm>
              <a:off x="3451198" y="4303334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84" name="Line 121"/>
            <p:cNvSpPr>
              <a:spLocks noChangeShapeType="1"/>
            </p:cNvSpPr>
            <p:nvPr/>
          </p:nvSpPr>
          <p:spPr bwMode="auto">
            <a:xfrm flipV="1">
              <a:off x="3563888" y="4007494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124"/>
            <p:cNvSpPr>
              <a:spLocks noChangeShapeType="1"/>
            </p:cNvSpPr>
            <p:nvPr/>
          </p:nvSpPr>
          <p:spPr bwMode="auto">
            <a:xfrm flipV="1">
              <a:off x="4283968" y="4007494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3" name="直接箭头连接符 157"/>
            <p:cNvCxnSpPr/>
            <p:nvPr/>
          </p:nvCxnSpPr>
          <p:spPr bwMode="auto">
            <a:xfrm rot="16200000" flipH="1">
              <a:off x="6551612" y="3033936"/>
              <a:ext cx="1873796" cy="1511795"/>
            </a:xfrm>
            <a:prstGeom prst="bentConnector3">
              <a:avLst>
                <a:gd name="adj1" fmla="val 1475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 flipH="1" flipV="1">
              <a:off x="4427984" y="4453466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154"/>
            <p:cNvSpPr>
              <a:spLocks noChangeShapeType="1"/>
            </p:cNvSpPr>
            <p:nvPr/>
          </p:nvSpPr>
          <p:spPr bwMode="auto">
            <a:xfrm flipH="1">
              <a:off x="8028384" y="4439296"/>
              <a:ext cx="216024" cy="2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44" name="直接箭头连接符 157"/>
            <p:cNvCxnSpPr>
              <a:stCxn id="342" idx="0"/>
            </p:cNvCxnSpPr>
            <p:nvPr/>
          </p:nvCxnSpPr>
          <p:spPr bwMode="auto">
            <a:xfrm rot="16200000" flipH="1">
              <a:off x="6307129" y="2790345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2" name="Text Box 120"/>
            <p:cNvSpPr txBox="1">
              <a:spLocks noChangeArrowheads="1"/>
            </p:cNvSpPr>
            <p:nvPr/>
          </p:nvSpPr>
          <p:spPr bwMode="auto">
            <a:xfrm>
              <a:off x="7053186" y="4303929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373" name="Line 121"/>
            <p:cNvSpPr>
              <a:spLocks noChangeShapeType="1"/>
            </p:cNvSpPr>
            <p:nvPr/>
          </p:nvSpPr>
          <p:spPr bwMode="auto">
            <a:xfrm flipV="1">
              <a:off x="7165876" y="4008089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124"/>
            <p:cNvSpPr>
              <a:spLocks noChangeShapeType="1"/>
            </p:cNvSpPr>
            <p:nvPr/>
          </p:nvSpPr>
          <p:spPr bwMode="auto">
            <a:xfrm flipV="1">
              <a:off x="7885956" y="4008089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21"/>
            <p:cNvSpPr>
              <a:spLocks noChangeShapeType="1"/>
            </p:cNvSpPr>
            <p:nvPr/>
          </p:nvSpPr>
          <p:spPr bwMode="auto">
            <a:xfrm>
              <a:off x="3924325" y="4590425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7547047" y="4590425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134"/>
            <p:cNvSpPr>
              <a:spLocks noChangeShapeType="1"/>
            </p:cNvSpPr>
            <p:nvPr/>
          </p:nvSpPr>
          <p:spPr bwMode="auto">
            <a:xfrm flipV="1">
              <a:off x="3924324" y="5159675"/>
              <a:ext cx="3622723" cy="19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121"/>
            <p:cNvSpPr>
              <a:spLocks noChangeShapeType="1"/>
            </p:cNvSpPr>
            <p:nvPr/>
          </p:nvSpPr>
          <p:spPr bwMode="auto">
            <a:xfrm>
              <a:off x="5796136" y="5159672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Text Box 329"/>
            <p:cNvSpPr txBox="1">
              <a:spLocks noChangeArrowheads="1"/>
            </p:cNvSpPr>
            <p:nvPr/>
          </p:nvSpPr>
          <p:spPr bwMode="auto">
            <a:xfrm>
              <a:off x="5896804" y="5412375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436" name="Text Box 136"/>
            <p:cNvSpPr txBox="1">
              <a:spLocks noChangeArrowheads="1"/>
            </p:cNvSpPr>
            <p:nvPr/>
          </p:nvSpPr>
          <p:spPr bwMode="auto">
            <a:xfrm>
              <a:off x="3707904" y="40795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7" name="Text Box 136"/>
            <p:cNvSpPr txBox="1">
              <a:spLocks noChangeArrowheads="1"/>
            </p:cNvSpPr>
            <p:nvPr/>
          </p:nvSpPr>
          <p:spPr bwMode="auto">
            <a:xfrm>
              <a:off x="7308552" y="40795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93" name="直接箭头连接符 157"/>
            <p:cNvCxnSpPr/>
            <p:nvPr/>
          </p:nvCxnSpPr>
          <p:spPr bwMode="auto">
            <a:xfrm>
              <a:off x="3372519" y="4457916"/>
              <a:ext cx="529637" cy="233880"/>
            </a:xfrm>
            <a:prstGeom prst="bentConnector3">
              <a:avLst>
                <a:gd name="adj1" fmla="val -2411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157"/>
            <p:cNvCxnSpPr/>
            <p:nvPr/>
          </p:nvCxnSpPr>
          <p:spPr bwMode="auto">
            <a:xfrm>
              <a:off x="6974734" y="4457916"/>
              <a:ext cx="533265" cy="200663"/>
            </a:xfrm>
            <a:prstGeom prst="bentConnector3">
              <a:avLst>
                <a:gd name="adj1" fmla="val -1033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 rot="5400000">
              <a:off x="3879272" y="4642114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 bwMode="auto">
            <a:xfrm rot="5400000">
              <a:off x="7501980" y="462534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0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317" grpId="0"/>
      <p:bldP spid="44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FE12-8909-4749-9FB5-57793371441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339738"/>
            <a:ext cx="878522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存储器按字节</a:t>
            </a:r>
            <a:r>
              <a:rPr lang="zh-CN" altLang="en-US" b="1" u="none" dirty="0" smtClean="0">
                <a:latin typeface="宋体" pitchFamily="2" charset="-122"/>
              </a:rPr>
              <a:t>编址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可寻址空间为</a:t>
            </a:r>
            <a:r>
              <a:rPr lang="en-US" altLang="zh-CN" b="1" u="none" dirty="0" smtClean="0">
                <a:latin typeface="宋体" pitchFamily="2" charset="-122"/>
              </a:rPr>
              <a:t>1M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数据区容量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，主存块大小为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zh-CN" altLang="en-US" b="1" u="none" dirty="0">
                <a:latin typeface="宋体" pitchFamily="2" charset="-122"/>
              </a:rPr>
              <a:t>全相联映射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</a:t>
            </a:r>
            <a:r>
              <a:rPr lang="zh-CN" altLang="en-US" b="1" u="none" dirty="0">
                <a:latin typeface="宋体" pitchFamily="2" charset="-122"/>
              </a:rPr>
              <a:t>⑵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行的标记</a:t>
            </a:r>
            <a:r>
              <a:rPr lang="en-US" altLang="zh-CN" b="1" u="none" dirty="0" smtClean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 smtClean="0">
                <a:latin typeface="宋体" pitchFamily="2" charset="-122"/>
              </a:rPr>
              <a:t>时，</a:t>
            </a:r>
            <a:r>
              <a:rPr lang="zh-CN" altLang="en-US" b="1" u="none" dirty="0">
                <a:latin typeface="宋体" pitchFamily="2" charset="-122"/>
              </a:rPr>
              <a:t>则命中时目标行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u="none" dirty="0">
                <a:latin typeface="宋体" pitchFamily="2" charset="-122"/>
              </a:rPr>
              <a:t>多少？</a:t>
            </a:r>
          </a:p>
        </p:txBody>
      </p:sp>
      <p:sp>
        <p:nvSpPr>
          <p:cNvPr id="380991" name="Text Box 63"/>
          <p:cNvSpPr txBox="1">
            <a:spLocks noChangeArrowheads="1"/>
          </p:cNvSpPr>
          <p:nvPr/>
        </p:nvSpPr>
        <p:spPr bwMode="auto">
          <a:xfrm>
            <a:off x="179388" y="3212976"/>
            <a:ext cx="87852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(1M)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，块</a:t>
            </a:r>
            <a:r>
              <a:rPr lang="zh-CN" altLang="en-US" b="1" u="none" dirty="0">
                <a:latin typeface="宋体" pitchFamily="2" charset="-122"/>
              </a:rPr>
              <a:t>内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u="none" dirty="0" smtClean="0">
                <a:latin typeface="宋体" pitchFamily="2" charset="-122"/>
              </a:rPr>
              <a:t>           主存地址组成：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81006" name="Group 78"/>
          <p:cNvGrpSpPr>
            <a:grpSpLocks/>
          </p:cNvGrpSpPr>
          <p:nvPr/>
        </p:nvGrpSpPr>
        <p:grpSpPr bwMode="auto">
          <a:xfrm>
            <a:off x="4211960" y="4004171"/>
            <a:ext cx="3384550" cy="288925"/>
            <a:chOff x="2744" y="2342"/>
            <a:chExt cx="2132" cy="182"/>
          </a:xfrm>
        </p:grpSpPr>
        <p:sp>
          <p:nvSpPr>
            <p:cNvPr id="380993" name="Text Box 65"/>
            <p:cNvSpPr txBox="1">
              <a:spLocks noChangeArrowheads="1"/>
            </p:cNvSpPr>
            <p:nvPr/>
          </p:nvSpPr>
          <p:spPr bwMode="auto">
            <a:xfrm>
              <a:off x="4150" y="234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381000" name="Text Box 72"/>
            <p:cNvSpPr txBox="1">
              <a:spLocks noChangeArrowheads="1"/>
            </p:cNvSpPr>
            <p:nvPr/>
          </p:nvSpPr>
          <p:spPr bwMode="auto">
            <a:xfrm>
              <a:off x="2744" y="2342"/>
              <a:ext cx="140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</p:grpSp>
      <p:grpSp>
        <p:nvGrpSpPr>
          <p:cNvPr id="381007" name="Group 79"/>
          <p:cNvGrpSpPr>
            <a:grpSpLocks/>
          </p:cNvGrpSpPr>
          <p:nvPr/>
        </p:nvGrpSpPr>
        <p:grpSpPr bwMode="auto">
          <a:xfrm>
            <a:off x="4211960" y="3713658"/>
            <a:ext cx="3384550" cy="288925"/>
            <a:chOff x="2744" y="2159"/>
            <a:chExt cx="2132" cy="182"/>
          </a:xfrm>
        </p:grpSpPr>
        <p:sp>
          <p:nvSpPr>
            <p:cNvPr id="380994" name="Line 66"/>
            <p:cNvSpPr>
              <a:spLocks noChangeShapeType="1"/>
            </p:cNvSpPr>
            <p:nvPr/>
          </p:nvSpPr>
          <p:spPr bwMode="auto">
            <a:xfrm>
              <a:off x="4151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5" name="Line 67"/>
            <p:cNvSpPr>
              <a:spLocks noChangeShapeType="1"/>
            </p:cNvSpPr>
            <p:nvPr/>
          </p:nvSpPr>
          <p:spPr bwMode="auto">
            <a:xfrm>
              <a:off x="4876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6" name="Text Box 68"/>
            <p:cNvSpPr txBox="1">
              <a:spLocks noChangeArrowheads="1"/>
            </p:cNvSpPr>
            <p:nvPr/>
          </p:nvSpPr>
          <p:spPr bwMode="auto">
            <a:xfrm>
              <a:off x="4377" y="2159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0997" name="Line 69"/>
            <p:cNvSpPr>
              <a:spLocks noChangeShapeType="1"/>
            </p:cNvSpPr>
            <p:nvPr/>
          </p:nvSpPr>
          <p:spPr bwMode="auto">
            <a:xfrm>
              <a:off x="4649" y="224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8" name="Line 70"/>
            <p:cNvSpPr>
              <a:spLocks noChangeShapeType="1"/>
            </p:cNvSpPr>
            <p:nvPr/>
          </p:nvSpPr>
          <p:spPr bwMode="auto">
            <a:xfrm>
              <a:off x="3696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9" name="Line 71"/>
            <p:cNvSpPr>
              <a:spLocks noChangeShapeType="1"/>
            </p:cNvSpPr>
            <p:nvPr/>
          </p:nvSpPr>
          <p:spPr bwMode="auto">
            <a:xfrm flipH="1">
              <a:off x="4151" y="2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1" name="Line 73"/>
            <p:cNvSpPr>
              <a:spLocks noChangeShapeType="1"/>
            </p:cNvSpPr>
            <p:nvPr/>
          </p:nvSpPr>
          <p:spPr bwMode="auto">
            <a:xfrm>
              <a:off x="2744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2" name="Text Box 74"/>
            <p:cNvSpPr txBox="1">
              <a:spLocks noChangeArrowheads="1"/>
            </p:cNvSpPr>
            <p:nvPr/>
          </p:nvSpPr>
          <p:spPr bwMode="auto">
            <a:xfrm>
              <a:off x="3333" y="2159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16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1003" name="Line 75"/>
            <p:cNvSpPr>
              <a:spLocks noChangeShapeType="1"/>
            </p:cNvSpPr>
            <p:nvPr/>
          </p:nvSpPr>
          <p:spPr bwMode="auto">
            <a:xfrm flipH="1">
              <a:off x="2744" y="225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1008" name="Text Box 80"/>
          <p:cNvSpPr txBox="1">
            <a:spLocks noChangeArrowheads="1"/>
          </p:cNvSpPr>
          <p:nvPr/>
        </p:nvSpPr>
        <p:spPr bwMode="auto">
          <a:xfrm>
            <a:off x="179388" y="432263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⑵Cache</a:t>
            </a:r>
            <a:r>
              <a:rPr lang="zh-CN" altLang="en-US" b="1" u="none" dirty="0" smtClean="0">
                <a:latin typeface="宋体" pitchFamily="2" charset="-122"/>
              </a:rPr>
              <a:t>行的标志为主存块号，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860804"/>
            <a:ext cx="8785225" cy="549275"/>
            <a:chOff x="179388" y="4716788"/>
            <a:chExt cx="8785225" cy="549275"/>
          </a:xfrm>
        </p:grpSpPr>
        <p:sp>
          <p:nvSpPr>
            <p:cNvPr id="381034" name="Rectangle 106"/>
            <p:cNvSpPr>
              <a:spLocks noChangeArrowheads="1"/>
            </p:cNvSpPr>
            <p:nvPr/>
          </p:nvSpPr>
          <p:spPr bwMode="auto">
            <a:xfrm>
              <a:off x="2627784" y="4813626"/>
              <a:ext cx="273685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5" name="Rectangle 107"/>
            <p:cNvSpPr>
              <a:spLocks noChangeArrowheads="1"/>
            </p:cNvSpPr>
            <p:nvPr/>
          </p:nvSpPr>
          <p:spPr bwMode="auto">
            <a:xfrm>
              <a:off x="5364634" y="4812038"/>
              <a:ext cx="704850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6" name="Text Box 108"/>
            <p:cNvSpPr txBox="1">
              <a:spLocks noChangeArrowheads="1"/>
            </p:cNvSpPr>
            <p:nvPr/>
          </p:nvSpPr>
          <p:spPr bwMode="auto">
            <a:xfrm>
              <a:off x="179388" y="4716788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访存地址</a:t>
              </a:r>
              <a:r>
                <a:rPr lang="en-US" altLang="zh-CN" b="1" u="none" dirty="0" smtClean="0">
                  <a:latin typeface="宋体" pitchFamily="2" charset="-122"/>
                </a:rPr>
                <a:t>=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381037" name="Text Box 109"/>
          <p:cNvSpPr txBox="1">
            <a:spLocks noChangeArrowheads="1"/>
          </p:cNvSpPr>
          <p:nvPr/>
        </p:nvSpPr>
        <p:spPr bwMode="auto">
          <a:xfrm>
            <a:off x="179388" y="538310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3645H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" name="AutoShape 2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179512" y="2115433"/>
            <a:ext cx="8785225" cy="97719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sz="2200" b="1" u="none" dirty="0" smtClean="0">
                <a:solidFill>
                  <a:schemeClr val="accent2"/>
                </a:solidFill>
                <a:latin typeface="宋体" pitchFamily="2" charset="-122"/>
              </a:rPr>
              <a:t>※</a:t>
            </a:r>
            <a:r>
              <a:rPr lang="zh-CN" altLang="en-US" sz="2200" b="1" u="none" dirty="0" smtClean="0">
                <a:solidFill>
                  <a:schemeClr val="accent2"/>
                </a:solidFill>
                <a:latin typeface="宋体" pitchFamily="2" charset="-122"/>
              </a:rPr>
              <a:t>提示：</a:t>
            </a:r>
            <a:r>
              <a:rPr lang="zh-CN" altLang="en-US" sz="2200" b="1" u="none" dirty="0" smtClean="0">
                <a:latin typeface="宋体" pitchFamily="2" charset="-122"/>
              </a:rPr>
              <a:t>①</a:t>
            </a:r>
            <a:r>
              <a:rPr lang="en-US" altLang="zh-CN" sz="2200" b="1" u="none" dirty="0" smtClean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可寻址空间＝主存地址空间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</a:t>
            </a:r>
            <a:r>
              <a:rPr lang="en-US" altLang="zh-CN" sz="1800" b="1" u="none" dirty="0" smtClean="0">
                <a:latin typeface="宋体" pitchFamily="2" charset="-122"/>
              </a:rPr>
              <a:t>    </a:t>
            </a:r>
            <a:r>
              <a:rPr lang="zh-CN" altLang="en-US" sz="2200" b="1" u="none" dirty="0" smtClean="0">
                <a:latin typeface="宋体" pitchFamily="2" charset="-122"/>
              </a:rPr>
              <a:t>②</a:t>
            </a:r>
            <a:r>
              <a:rPr lang="zh-CN" altLang="en-US" sz="2200" b="1" dirty="0" smtClean="0">
                <a:latin typeface="宋体" pitchFamily="2" charset="-122"/>
              </a:rPr>
              <a:t>计算机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en-US" altLang="zh-CN" sz="2200" b="1" dirty="0" smtClean="0">
                <a:latin typeface="宋体" pitchFamily="2" charset="-122"/>
              </a:rPr>
              <a:t>CPU)</a:t>
            </a:r>
            <a:r>
              <a:rPr lang="zh-CN" altLang="en-US" sz="2200" b="1" dirty="0" smtClean="0">
                <a:latin typeface="宋体" pitchFamily="2" charset="-122"/>
              </a:rPr>
              <a:t>的存储器</a:t>
            </a:r>
            <a:r>
              <a:rPr lang="zh-CN" altLang="en-US" sz="2200" b="1" u="none" dirty="0" smtClean="0">
                <a:latin typeface="宋体" pitchFamily="2" charset="-122"/>
              </a:rPr>
              <a:t>指</a:t>
            </a:r>
            <a:r>
              <a:rPr lang="zh-CN" altLang="en-US" sz="2200" b="1" dirty="0" smtClean="0">
                <a:latin typeface="宋体" pitchFamily="2" charset="-122"/>
              </a:rPr>
              <a:t>主存</a:t>
            </a:r>
            <a:r>
              <a:rPr lang="zh-CN" altLang="en-US" sz="2200" b="1" u="none" dirty="0" smtClean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编址单位同</a:t>
            </a:r>
            <a:r>
              <a:rPr lang="zh-CN" altLang="en-US" sz="2000" b="1" u="none" dirty="0" smtClean="0">
                <a:latin typeface="宋体" pitchFamily="2" charset="-122"/>
              </a:rPr>
              <a:t>程序</a:t>
            </a:r>
            <a:r>
              <a:rPr lang="en-US" altLang="zh-CN" sz="2000" b="1" u="none" dirty="0" smtClean="0">
                <a:latin typeface="宋体" pitchFamily="2" charset="-122"/>
              </a:rPr>
              <a:t>MEM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3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8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91" grpId="0"/>
      <p:bldP spid="381008" grpId="0"/>
      <p:bldP spid="38103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线形标注 2 87"/>
          <p:cNvSpPr/>
          <p:nvPr/>
        </p:nvSpPr>
        <p:spPr bwMode="auto">
          <a:xfrm>
            <a:off x="6306952" y="6022209"/>
            <a:ext cx="1224136" cy="308255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-28743"/>
              <a:gd name="adj6" fmla="val -48453"/>
            </a:avLst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＝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log</a:t>
            </a:r>
            <a:r>
              <a:rPr kumimoji="1" lang="en-US" altLang="zh-CN" sz="1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r>
              <a:rPr kumimoji="1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n</a:t>
            </a: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位</a:t>
            </a:r>
          </a:p>
        </p:txBody>
      </p:sp>
      <p:grpSp>
        <p:nvGrpSpPr>
          <p:cNvPr id="524496" name="Group 208"/>
          <p:cNvGrpSpPr>
            <a:grpSpLocks/>
          </p:cNvGrpSpPr>
          <p:nvPr/>
        </p:nvGrpSpPr>
        <p:grpSpPr bwMode="auto">
          <a:xfrm>
            <a:off x="4860032" y="836712"/>
            <a:ext cx="3816351" cy="1008065"/>
            <a:chOff x="3152" y="436"/>
            <a:chExt cx="2404" cy="635"/>
          </a:xfrm>
        </p:grpSpPr>
        <p:sp>
          <p:nvSpPr>
            <p:cNvPr id="524449" name="Text Box 161"/>
            <p:cNvSpPr txBox="1">
              <a:spLocks noChangeArrowheads="1"/>
            </p:cNvSpPr>
            <p:nvPr/>
          </p:nvSpPr>
          <p:spPr bwMode="auto">
            <a:xfrm>
              <a:off x="4740" y="827"/>
              <a:ext cx="816" cy="2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n</a:t>
              </a:r>
              <a:r>
                <a:rPr lang="zh-CN" altLang="en-US" sz="2000" b="1" u="none">
                  <a:solidFill>
                    <a:srgbClr val="FF3399"/>
                  </a:solidFill>
                  <a:latin typeface="宋体" pitchFamily="2" charset="-122"/>
                </a:rPr>
                <a:t>路组相联</a:t>
              </a:r>
            </a:p>
          </p:txBody>
        </p:sp>
        <p:sp>
          <p:nvSpPr>
            <p:cNvPr id="524493" name="Rectangle 205"/>
            <p:cNvSpPr>
              <a:spLocks noChangeArrowheads="1"/>
            </p:cNvSpPr>
            <p:nvPr/>
          </p:nvSpPr>
          <p:spPr bwMode="auto">
            <a:xfrm>
              <a:off x="3152" y="436"/>
              <a:ext cx="1297" cy="273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495" name="Line 207"/>
            <p:cNvSpPr>
              <a:spLocks noChangeShapeType="1"/>
            </p:cNvSpPr>
            <p:nvPr/>
          </p:nvSpPr>
          <p:spPr bwMode="auto">
            <a:xfrm>
              <a:off x="4449" y="708"/>
              <a:ext cx="291" cy="1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3B2C-2EF7-4B73-B5C2-9BF7701487A1}" type="slidenum">
              <a:rPr lang="en-US" altLang="zh-CN"/>
              <a:pPr/>
              <a:t>73</a:t>
            </a:fld>
            <a:endParaRPr lang="en-US" altLang="zh-CN" dirty="0"/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79388" y="329714"/>
            <a:ext cx="8785225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、组相联映射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Set</a:t>
            </a:r>
            <a:r>
              <a:rPr lang="en-US" altLang="zh-CN" sz="2000" u="none" dirty="0">
                <a:latin typeface="+mn-ea"/>
                <a:ea typeface="+mn-ea"/>
              </a:rPr>
              <a:t> </a:t>
            </a:r>
            <a:r>
              <a:rPr lang="en-US" altLang="zh-CN" u="none" dirty="0"/>
              <a:t>associate</a:t>
            </a:r>
            <a:r>
              <a:rPr lang="en-US" altLang="zh-CN" sz="2000" u="none" dirty="0">
                <a:latin typeface="+mn-ea"/>
                <a:ea typeface="+mn-ea"/>
              </a:rPr>
              <a:t> </a:t>
            </a:r>
            <a:r>
              <a:rPr lang="en-US" altLang="zh-CN" u="none" dirty="0"/>
              <a:t>mapping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映射规则：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的行</a:t>
            </a:r>
            <a:r>
              <a:rPr lang="zh-CN" altLang="en-US" b="1" u="none" dirty="0" smtClean="0">
                <a:latin typeface="宋体" pitchFamily="2" charset="-122"/>
              </a:rPr>
              <a:t>分组，每个</a:t>
            </a:r>
            <a:r>
              <a:rPr lang="zh-CN" altLang="en-US" b="1" u="none" dirty="0">
                <a:latin typeface="宋体" pitchFamily="2" charset="-122"/>
              </a:rPr>
              <a:t>组有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 smtClean="0">
                <a:latin typeface="宋体" pitchFamily="2" charset="-122"/>
              </a:rPr>
              <a:t>行；主存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可映像到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r>
              <a:rPr lang="zh-CN" altLang="en-US" b="1" dirty="0" smtClean="0">
                <a:latin typeface="宋体" pitchFamily="2" charset="-122"/>
              </a:rPr>
              <a:t>某个</a:t>
            </a:r>
            <a:r>
              <a:rPr lang="zh-CN" altLang="en-US" b="1" u="none" dirty="0" smtClean="0">
                <a:latin typeface="宋体" pitchFamily="2" charset="-122"/>
              </a:rPr>
              <a:t>组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任意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i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mod </a:t>
            </a:r>
            <a:r>
              <a:rPr lang="en-US" altLang="zh-CN" b="1" u="none" dirty="0" smtClean="0">
                <a:latin typeface="宋体" pitchFamily="2" charset="-122"/>
              </a:rPr>
              <a:t>G/n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标记选定：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24510" name="AutoShape 2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4" name="AutoShape 2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5" name="AutoShape 2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6771011" y="3860080"/>
            <a:ext cx="16192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u="none" dirty="0">
                <a:latin typeface="宋体" pitchFamily="2" charset="-122"/>
              </a:rPr>
              <a:t>群</a:t>
            </a:r>
            <a:r>
              <a:rPr lang="en-US" altLang="zh-CN" sz="1800" b="1" u="none" dirty="0">
                <a:latin typeface="宋体" pitchFamily="2" charset="-122"/>
              </a:rPr>
              <a:t>M/(G/n)-1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259632" y="1700534"/>
            <a:ext cx="6194525" cy="2736578"/>
            <a:chOff x="1617835" y="1773510"/>
            <a:chExt cx="6194525" cy="2736578"/>
          </a:xfrm>
        </p:grpSpPr>
        <p:sp>
          <p:nvSpPr>
            <p:cNvPr id="101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3789933"/>
              <a:ext cx="1079500" cy="71343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2" name="Text Box 165"/>
            <p:cNvSpPr txBox="1">
              <a:spLocks noChangeArrowheads="1"/>
            </p:cNvSpPr>
            <p:nvPr/>
          </p:nvSpPr>
          <p:spPr bwMode="auto">
            <a:xfrm>
              <a:off x="7163072" y="2276872"/>
              <a:ext cx="649288" cy="275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3" name="AutoShape 166"/>
            <p:cNvSpPr>
              <a:spLocks/>
            </p:cNvSpPr>
            <p:nvPr/>
          </p:nvSpPr>
          <p:spPr bwMode="auto">
            <a:xfrm>
              <a:off x="7039322" y="2062758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67"/>
            <p:cNvSpPr txBox="1">
              <a:spLocks noChangeArrowheads="1"/>
            </p:cNvSpPr>
            <p:nvPr/>
          </p:nvSpPr>
          <p:spPr bwMode="auto">
            <a:xfrm>
              <a:off x="7163072" y="2996952"/>
              <a:ext cx="649288" cy="274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5" name="Text Box 170"/>
            <p:cNvSpPr txBox="1">
              <a:spLocks noChangeArrowheads="1"/>
            </p:cNvSpPr>
            <p:nvPr/>
          </p:nvSpPr>
          <p:spPr bwMode="auto">
            <a:xfrm>
              <a:off x="6085186" y="1773510"/>
              <a:ext cx="93406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主存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06" name="Text Box 173"/>
            <p:cNvSpPr txBox="1">
              <a:spLocks noChangeArrowheads="1"/>
            </p:cNvSpPr>
            <p:nvPr/>
          </p:nvSpPr>
          <p:spPr bwMode="auto">
            <a:xfrm>
              <a:off x="6085186" y="3501009"/>
              <a:ext cx="934068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Times New Roman"/>
                </a:rPr>
                <a:t>…</a:t>
              </a:r>
              <a:endParaRPr lang="en-US" altLang="zh-CN" sz="1600" b="1" u="none">
                <a:latin typeface="宋体" pitchFamily="2" charset="-122"/>
              </a:endParaRPr>
            </a:p>
          </p:txBody>
        </p:sp>
        <p:sp>
          <p:nvSpPr>
            <p:cNvPr id="107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060848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8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2644453"/>
              <a:ext cx="1079500" cy="71343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AutoShape 185"/>
            <p:cNvSpPr>
              <a:spLocks/>
            </p:cNvSpPr>
            <p:nvPr/>
          </p:nvSpPr>
          <p:spPr bwMode="auto">
            <a:xfrm>
              <a:off x="2483595" y="271115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0" name="Text Box 186"/>
            <p:cNvSpPr txBox="1">
              <a:spLocks noChangeArrowheads="1"/>
            </p:cNvSpPr>
            <p:nvPr/>
          </p:nvSpPr>
          <p:spPr bwMode="auto">
            <a:xfrm>
              <a:off x="2051223" y="2844998"/>
              <a:ext cx="4318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Text Box 188"/>
            <p:cNvSpPr txBox="1">
              <a:spLocks noChangeArrowheads="1"/>
            </p:cNvSpPr>
            <p:nvPr/>
          </p:nvSpPr>
          <p:spPr bwMode="auto">
            <a:xfrm>
              <a:off x="1617835" y="3997126"/>
              <a:ext cx="86518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G/n-1</a:t>
              </a:r>
            </a:p>
          </p:txBody>
        </p:sp>
        <p:sp>
          <p:nvSpPr>
            <p:cNvPr id="112" name="Rectangle 189"/>
            <p:cNvSpPr>
              <a:spLocks noChangeArrowheads="1"/>
            </p:cNvSpPr>
            <p:nvPr/>
          </p:nvSpPr>
          <p:spPr bwMode="auto">
            <a:xfrm>
              <a:off x="3202682" y="2638128"/>
              <a:ext cx="576263" cy="18716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90"/>
            <p:cNvSpPr txBox="1">
              <a:spLocks noChangeArrowheads="1"/>
            </p:cNvSpPr>
            <p:nvPr/>
          </p:nvSpPr>
          <p:spPr bwMode="auto">
            <a:xfrm>
              <a:off x="3203848" y="2638128"/>
              <a:ext cx="1655763" cy="187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 标记  </a:t>
              </a:r>
              <a:r>
                <a:rPr lang="zh-CN" altLang="en-US" sz="1600" b="1" u="none" dirty="0">
                  <a:latin typeface="宋体" pitchFamily="2" charset="-122"/>
                </a:rPr>
                <a:t>数据块</a:t>
              </a:r>
            </a:p>
          </p:txBody>
        </p:sp>
        <p:sp>
          <p:nvSpPr>
            <p:cNvPr id="114" name="Line 191"/>
            <p:cNvSpPr>
              <a:spLocks noChangeShapeType="1"/>
            </p:cNvSpPr>
            <p:nvPr/>
          </p:nvSpPr>
          <p:spPr bwMode="auto">
            <a:xfrm>
              <a:off x="3204269" y="287287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2"/>
            <p:cNvSpPr>
              <a:spLocks noChangeShapeType="1"/>
            </p:cNvSpPr>
            <p:nvPr/>
          </p:nvSpPr>
          <p:spPr bwMode="auto">
            <a:xfrm>
              <a:off x="3204269" y="3129161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3"/>
            <p:cNvSpPr>
              <a:spLocks noChangeShapeType="1"/>
            </p:cNvSpPr>
            <p:nvPr/>
          </p:nvSpPr>
          <p:spPr bwMode="auto">
            <a:xfrm>
              <a:off x="3204269" y="3357885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94"/>
            <p:cNvSpPr txBox="1">
              <a:spLocks noChangeArrowheads="1"/>
            </p:cNvSpPr>
            <p:nvPr/>
          </p:nvSpPr>
          <p:spPr bwMode="auto">
            <a:xfrm>
              <a:off x="3420169" y="2348880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18" name="Line 195"/>
            <p:cNvSpPr>
              <a:spLocks noChangeShapeType="1"/>
            </p:cNvSpPr>
            <p:nvPr/>
          </p:nvSpPr>
          <p:spPr bwMode="auto">
            <a:xfrm>
              <a:off x="3204269" y="3789933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96"/>
            <p:cNvSpPr txBox="1">
              <a:spLocks noChangeArrowheads="1"/>
            </p:cNvSpPr>
            <p:nvPr/>
          </p:nvSpPr>
          <p:spPr bwMode="auto">
            <a:xfrm>
              <a:off x="2556569" y="314186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0" name="Text Box 197"/>
            <p:cNvSpPr txBox="1">
              <a:spLocks noChangeArrowheads="1"/>
            </p:cNvSpPr>
            <p:nvPr/>
          </p:nvSpPr>
          <p:spPr bwMode="auto">
            <a:xfrm>
              <a:off x="2556569" y="263812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1" name="Line 198"/>
            <p:cNvSpPr>
              <a:spLocks noChangeShapeType="1"/>
            </p:cNvSpPr>
            <p:nvPr/>
          </p:nvSpPr>
          <p:spPr bwMode="auto">
            <a:xfrm>
              <a:off x="3204269" y="4025007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99"/>
            <p:cNvSpPr>
              <a:spLocks noChangeShapeType="1"/>
            </p:cNvSpPr>
            <p:nvPr/>
          </p:nvSpPr>
          <p:spPr bwMode="auto">
            <a:xfrm>
              <a:off x="3204269" y="428763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202"/>
            <p:cNvSpPr txBox="1">
              <a:spLocks noChangeArrowheads="1"/>
            </p:cNvSpPr>
            <p:nvPr/>
          </p:nvSpPr>
          <p:spPr bwMode="auto">
            <a:xfrm>
              <a:off x="4067869" y="3429571"/>
              <a:ext cx="358775" cy="2888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4" name="AutoShape 185"/>
            <p:cNvSpPr>
              <a:spLocks/>
            </p:cNvSpPr>
            <p:nvPr/>
          </p:nvSpPr>
          <p:spPr bwMode="auto">
            <a:xfrm>
              <a:off x="2483023" y="386231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" name="Text Box 196"/>
            <p:cNvSpPr txBox="1">
              <a:spLocks noChangeArrowheads="1"/>
            </p:cNvSpPr>
            <p:nvPr/>
          </p:nvSpPr>
          <p:spPr bwMode="auto">
            <a:xfrm>
              <a:off x="2555997" y="429302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6" name="Text Box 197"/>
            <p:cNvSpPr txBox="1">
              <a:spLocks noChangeArrowheads="1"/>
            </p:cNvSpPr>
            <p:nvPr/>
          </p:nvSpPr>
          <p:spPr bwMode="auto">
            <a:xfrm>
              <a:off x="2555997" y="378928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7" name="Text Box 270"/>
            <p:cNvSpPr txBox="1">
              <a:spLocks noChangeArrowheads="1"/>
            </p:cNvSpPr>
            <p:nvPr/>
          </p:nvSpPr>
          <p:spPr bwMode="auto">
            <a:xfrm>
              <a:off x="3057995" y="1880791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n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28" name="Line 191"/>
            <p:cNvSpPr>
              <a:spLocks noChangeShapeType="1"/>
            </p:cNvSpPr>
            <p:nvPr/>
          </p:nvSpPr>
          <p:spPr bwMode="auto">
            <a:xfrm>
              <a:off x="6084913" y="2295922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91"/>
            <p:cNvSpPr>
              <a:spLocks noChangeShapeType="1"/>
            </p:cNvSpPr>
            <p:nvPr/>
          </p:nvSpPr>
          <p:spPr bwMode="auto">
            <a:xfrm>
              <a:off x="6084168" y="255220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77996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1" name="Line 191"/>
            <p:cNvSpPr>
              <a:spLocks noChangeShapeType="1"/>
            </p:cNvSpPr>
            <p:nvPr/>
          </p:nvSpPr>
          <p:spPr bwMode="auto">
            <a:xfrm>
              <a:off x="6084913" y="301503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91"/>
            <p:cNvSpPr>
              <a:spLocks noChangeShapeType="1"/>
            </p:cNvSpPr>
            <p:nvPr/>
          </p:nvSpPr>
          <p:spPr bwMode="auto">
            <a:xfrm>
              <a:off x="6084168" y="327131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378904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4" name="Line 191"/>
            <p:cNvSpPr>
              <a:spLocks noChangeShapeType="1"/>
            </p:cNvSpPr>
            <p:nvPr/>
          </p:nvSpPr>
          <p:spPr bwMode="auto">
            <a:xfrm>
              <a:off x="6084913" y="402411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91"/>
            <p:cNvSpPr>
              <a:spLocks noChangeShapeType="1"/>
            </p:cNvSpPr>
            <p:nvPr/>
          </p:nvSpPr>
          <p:spPr bwMode="auto">
            <a:xfrm>
              <a:off x="6084168" y="428039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AutoShape 166"/>
            <p:cNvSpPr>
              <a:spLocks/>
            </p:cNvSpPr>
            <p:nvPr/>
          </p:nvSpPr>
          <p:spPr bwMode="auto">
            <a:xfrm>
              <a:off x="7039322" y="2783806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AutoShape 166"/>
            <p:cNvSpPr>
              <a:spLocks/>
            </p:cNvSpPr>
            <p:nvPr/>
          </p:nvSpPr>
          <p:spPr bwMode="auto">
            <a:xfrm>
              <a:off x="7039322" y="3789040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99"/>
            <p:cNvSpPr>
              <a:spLocks noChangeShapeType="1"/>
            </p:cNvSpPr>
            <p:nvPr/>
          </p:nvSpPr>
          <p:spPr bwMode="auto">
            <a:xfrm>
              <a:off x="3779164" y="2644452"/>
              <a:ext cx="2" cy="1865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501829" y="2132658"/>
            <a:ext cx="1225152" cy="2231677"/>
            <a:chOff x="4860032" y="2205634"/>
            <a:chExt cx="1225152" cy="2231677"/>
          </a:xfrm>
        </p:grpSpPr>
        <p:sp>
          <p:nvSpPr>
            <p:cNvPr id="140" name="AutoShape 95"/>
            <p:cNvSpPr>
              <a:spLocks/>
            </p:cNvSpPr>
            <p:nvPr/>
          </p:nvSpPr>
          <p:spPr bwMode="auto">
            <a:xfrm>
              <a:off x="5076056" y="2708872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96"/>
            <p:cNvSpPr>
              <a:spLocks noChangeShapeType="1"/>
            </p:cNvSpPr>
            <p:nvPr/>
          </p:nvSpPr>
          <p:spPr bwMode="auto">
            <a:xfrm flipH="1">
              <a:off x="5160848" y="2205634"/>
              <a:ext cx="923269" cy="7193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7"/>
            <p:cNvSpPr>
              <a:spLocks noChangeShapeType="1"/>
            </p:cNvSpPr>
            <p:nvPr/>
          </p:nvSpPr>
          <p:spPr bwMode="auto">
            <a:xfrm flipH="1" flipV="1">
              <a:off x="5160848" y="3001169"/>
              <a:ext cx="923269" cy="9324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8"/>
            <p:cNvSpPr>
              <a:spLocks noChangeShapeType="1"/>
            </p:cNvSpPr>
            <p:nvPr/>
          </p:nvSpPr>
          <p:spPr bwMode="auto">
            <a:xfrm flipH="1">
              <a:off x="5160848" y="2925142"/>
              <a:ext cx="923270" cy="3534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9"/>
            <p:cNvSpPr>
              <a:spLocks noChangeShapeType="1"/>
            </p:cNvSpPr>
            <p:nvPr/>
          </p:nvSpPr>
          <p:spPr bwMode="auto">
            <a:xfrm flipH="1">
              <a:off x="5147045" y="2708872"/>
              <a:ext cx="938139" cy="13682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00"/>
            <p:cNvSpPr>
              <a:spLocks noChangeShapeType="1"/>
            </p:cNvSpPr>
            <p:nvPr/>
          </p:nvSpPr>
          <p:spPr bwMode="auto">
            <a:xfrm flipH="1" flipV="1">
              <a:off x="5149079" y="4147640"/>
              <a:ext cx="935039" cy="23170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01"/>
            <p:cNvSpPr>
              <a:spLocks noChangeShapeType="1"/>
            </p:cNvSpPr>
            <p:nvPr/>
          </p:nvSpPr>
          <p:spPr bwMode="auto">
            <a:xfrm flipH="1">
              <a:off x="5149080" y="3430141"/>
              <a:ext cx="935038" cy="69614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04"/>
            <p:cNvSpPr>
              <a:spLocks noChangeShapeType="1"/>
            </p:cNvSpPr>
            <p:nvPr/>
          </p:nvSpPr>
          <p:spPr bwMode="auto">
            <a:xfrm flipH="1" flipV="1">
              <a:off x="4860032" y="2755502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05"/>
            <p:cNvSpPr>
              <a:spLocks noChangeShapeType="1"/>
            </p:cNvSpPr>
            <p:nvPr/>
          </p:nvSpPr>
          <p:spPr bwMode="auto">
            <a:xfrm flipH="1">
              <a:off x="4860032" y="2960491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06"/>
            <p:cNvSpPr>
              <a:spLocks noChangeShapeType="1"/>
            </p:cNvSpPr>
            <p:nvPr/>
          </p:nvSpPr>
          <p:spPr bwMode="auto">
            <a:xfrm flipH="1">
              <a:off x="4860032" y="2960490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04"/>
            <p:cNvSpPr>
              <a:spLocks noChangeShapeType="1"/>
            </p:cNvSpPr>
            <p:nvPr/>
          </p:nvSpPr>
          <p:spPr bwMode="auto">
            <a:xfrm flipH="1" flipV="1">
              <a:off x="4860032" y="3921297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05"/>
            <p:cNvSpPr>
              <a:spLocks noChangeShapeType="1"/>
            </p:cNvSpPr>
            <p:nvPr/>
          </p:nvSpPr>
          <p:spPr bwMode="auto">
            <a:xfrm flipH="1">
              <a:off x="4860032" y="4126286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06"/>
            <p:cNvSpPr>
              <a:spLocks noChangeShapeType="1"/>
            </p:cNvSpPr>
            <p:nvPr/>
          </p:nvSpPr>
          <p:spPr bwMode="auto">
            <a:xfrm flipH="1">
              <a:off x="4860032" y="4126285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AutoShape 95"/>
            <p:cNvSpPr>
              <a:spLocks/>
            </p:cNvSpPr>
            <p:nvPr/>
          </p:nvSpPr>
          <p:spPr bwMode="auto">
            <a:xfrm>
              <a:off x="5076056" y="3861048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" name="Group 240"/>
          <p:cNvGrpSpPr>
            <a:grpSpLocks/>
          </p:cNvGrpSpPr>
          <p:nvPr/>
        </p:nvGrpSpPr>
        <p:grpSpPr bwMode="auto">
          <a:xfrm>
            <a:off x="2555899" y="4588792"/>
            <a:ext cx="4824413" cy="1287463"/>
            <a:chOff x="385" y="3117"/>
            <a:chExt cx="3039" cy="811"/>
          </a:xfrm>
        </p:grpSpPr>
        <p:sp>
          <p:nvSpPr>
            <p:cNvPr id="155" name="Text Box 113"/>
            <p:cNvSpPr txBox="1">
              <a:spLocks noChangeArrowheads="1"/>
            </p:cNvSpPr>
            <p:nvPr/>
          </p:nvSpPr>
          <p:spPr bwMode="auto">
            <a:xfrm>
              <a:off x="2698" y="3293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56" name="Text Box 114"/>
            <p:cNvSpPr txBox="1">
              <a:spLocks noChangeArrowheads="1"/>
            </p:cNvSpPr>
            <p:nvPr/>
          </p:nvSpPr>
          <p:spPr bwMode="auto">
            <a:xfrm>
              <a:off x="385" y="3163"/>
              <a:ext cx="36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7" name="Text Box 115"/>
            <p:cNvSpPr txBox="1">
              <a:spLocks noChangeArrowheads="1"/>
            </p:cNvSpPr>
            <p:nvPr/>
          </p:nvSpPr>
          <p:spPr bwMode="auto">
            <a:xfrm>
              <a:off x="1882" y="3293"/>
              <a:ext cx="81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58" name="Text Box 116"/>
            <p:cNvSpPr txBox="1">
              <a:spLocks noChangeArrowheads="1"/>
            </p:cNvSpPr>
            <p:nvPr/>
          </p:nvSpPr>
          <p:spPr bwMode="auto">
            <a:xfrm>
              <a:off x="793" y="3293"/>
              <a:ext cx="1089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9" name="Text Box 117"/>
            <p:cNvSpPr txBox="1">
              <a:spLocks noChangeArrowheads="1"/>
            </p:cNvSpPr>
            <p:nvPr/>
          </p:nvSpPr>
          <p:spPr bwMode="auto">
            <a:xfrm>
              <a:off x="2698" y="3747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160" name="Text Box 118"/>
            <p:cNvSpPr txBox="1">
              <a:spLocks noChangeArrowheads="1"/>
            </p:cNvSpPr>
            <p:nvPr/>
          </p:nvSpPr>
          <p:spPr bwMode="auto">
            <a:xfrm>
              <a:off x="1974" y="3747"/>
              <a:ext cx="725" cy="18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组内行号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161" name="Text Box 119"/>
            <p:cNvSpPr txBox="1">
              <a:spLocks noChangeArrowheads="1"/>
            </p:cNvSpPr>
            <p:nvPr/>
          </p:nvSpPr>
          <p:spPr bwMode="auto">
            <a:xfrm>
              <a:off x="385" y="3747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62" name="Line 120"/>
            <p:cNvSpPr>
              <a:spLocks noChangeShapeType="1"/>
            </p:cNvSpPr>
            <p:nvPr/>
          </p:nvSpPr>
          <p:spPr bwMode="auto">
            <a:xfrm>
              <a:off x="3062" y="3475"/>
              <a:ext cx="1" cy="27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121"/>
            <p:cNvSpPr txBox="1">
              <a:spLocks noChangeArrowheads="1"/>
            </p:cNvSpPr>
            <p:nvPr/>
          </p:nvSpPr>
          <p:spPr bwMode="auto">
            <a:xfrm>
              <a:off x="2699" y="3521"/>
              <a:ext cx="3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164" name="Text Box 122"/>
            <p:cNvSpPr txBox="1">
              <a:spLocks noChangeArrowheads="1"/>
            </p:cNvSpPr>
            <p:nvPr/>
          </p:nvSpPr>
          <p:spPr bwMode="auto">
            <a:xfrm>
              <a:off x="1156" y="3747"/>
              <a:ext cx="81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   组号</a:t>
              </a:r>
              <a:r>
                <a:rPr lang="en-US" altLang="zh-CN" sz="1800" b="1" u="none" dirty="0" smtClean="0">
                  <a:latin typeface="宋体" pitchFamily="2" charset="-122"/>
                </a:rPr>
                <a:t> 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5" name="Text Box 229"/>
            <p:cNvSpPr txBox="1">
              <a:spLocks noChangeArrowheads="1"/>
            </p:cNvSpPr>
            <p:nvPr/>
          </p:nvSpPr>
          <p:spPr bwMode="auto">
            <a:xfrm>
              <a:off x="1429" y="3117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166" name="Line 230"/>
            <p:cNvSpPr>
              <a:spLocks noChangeShapeType="1"/>
            </p:cNvSpPr>
            <p:nvPr/>
          </p:nvSpPr>
          <p:spPr bwMode="auto">
            <a:xfrm flipH="1" flipV="1">
              <a:off x="793" y="3117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31"/>
            <p:cNvSpPr>
              <a:spLocks noChangeShapeType="1"/>
            </p:cNvSpPr>
            <p:nvPr/>
          </p:nvSpPr>
          <p:spPr bwMode="auto">
            <a:xfrm flipH="1" flipV="1">
              <a:off x="2699" y="3117"/>
              <a:ext cx="1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37"/>
            <p:cNvSpPr>
              <a:spLocks noChangeShapeType="1"/>
            </p:cNvSpPr>
            <p:nvPr/>
          </p:nvSpPr>
          <p:spPr bwMode="auto">
            <a:xfrm flipH="1">
              <a:off x="793" y="320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38"/>
            <p:cNvSpPr>
              <a:spLocks noChangeShapeType="1"/>
            </p:cNvSpPr>
            <p:nvPr/>
          </p:nvSpPr>
          <p:spPr bwMode="auto">
            <a:xfrm>
              <a:off x="2109" y="3208"/>
              <a:ext cx="5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" name="下箭头 169"/>
          <p:cNvSpPr/>
          <p:nvPr/>
        </p:nvSpPr>
        <p:spPr bwMode="auto">
          <a:xfrm rot="4349625">
            <a:off x="5052219" y="4914320"/>
            <a:ext cx="144561" cy="891903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1" name="Text Box 267"/>
          <p:cNvSpPr txBox="1">
            <a:spLocks noChangeArrowheads="1"/>
          </p:cNvSpPr>
          <p:nvPr/>
        </p:nvSpPr>
        <p:spPr bwMode="auto">
          <a:xfrm>
            <a:off x="4644230" y="5605998"/>
            <a:ext cx="216296" cy="25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g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87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5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2121641" y="5899338"/>
            <a:ext cx="68429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索引＝群内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号，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标记＝主存块号－索引</a:t>
            </a:r>
            <a:r>
              <a:rPr lang="zh-CN" altLang="en-US" b="1" u="none" dirty="0" smtClean="0">
                <a:latin typeface="宋体" pitchFamily="2" charset="-122"/>
              </a:rPr>
              <a:t>＝群号</a:t>
            </a:r>
            <a:endParaRPr lang="en-US" altLang="zh-CN" b="1" u="none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170" grpId="0" animBg="1"/>
      <p:bldP spid="171" grpId="0" animBg="1"/>
      <p:bldP spid="8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CE88-B27C-49E0-BA91-0D8234A555AD}" type="slidenum">
              <a:rPr lang="en-US" altLang="zh-CN"/>
              <a:pPr/>
              <a:t>74</a:t>
            </a:fld>
            <a:endParaRPr lang="en-US" altLang="zh-CN" dirty="0"/>
          </a:p>
        </p:txBody>
      </p:sp>
      <p:sp>
        <p:nvSpPr>
          <p:cNvPr id="376072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079" name="AutoShape 2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971600" y="2010906"/>
            <a:ext cx="4896544" cy="1584176"/>
            <a:chOff x="1979715" y="2232248"/>
            <a:chExt cx="4896544" cy="1584176"/>
          </a:xfrm>
        </p:grpSpPr>
        <p:sp>
          <p:nvSpPr>
            <p:cNvPr id="126" name="Rectangle 227"/>
            <p:cNvSpPr>
              <a:spLocks noChangeArrowheads="1"/>
            </p:cNvSpPr>
            <p:nvPr/>
          </p:nvSpPr>
          <p:spPr bwMode="auto">
            <a:xfrm>
              <a:off x="2195739" y="3567476"/>
              <a:ext cx="792088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7" name="直接箭头连接符 157"/>
            <p:cNvCxnSpPr/>
            <p:nvPr/>
          </p:nvCxnSpPr>
          <p:spPr bwMode="auto">
            <a:xfrm rot="5400000">
              <a:off x="4045984" y="165982"/>
              <a:ext cx="332261" cy="44647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8" name="直接箭头连接符 158"/>
            <p:cNvCxnSpPr/>
            <p:nvPr/>
          </p:nvCxnSpPr>
          <p:spPr bwMode="auto">
            <a:xfrm rot="16200000" flipH="1">
              <a:off x="1533061" y="3011163"/>
              <a:ext cx="1109328" cy="216020"/>
            </a:xfrm>
            <a:prstGeom prst="bentConnector3">
              <a:avLst>
                <a:gd name="adj1" fmla="val 10037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9" name="Text Box 255"/>
            <p:cNvSpPr txBox="1">
              <a:spLocks noChangeArrowheads="1"/>
            </p:cNvSpPr>
            <p:nvPr/>
          </p:nvSpPr>
          <p:spPr bwMode="auto">
            <a:xfrm>
              <a:off x="6444211" y="2232248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31" name="Text Box 24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*地址变换：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候选行有</a:t>
            </a:r>
            <a:r>
              <a:rPr lang="en-US" altLang="zh-CN" b="1" u="none" dirty="0" smtClean="0">
                <a:latin typeface="宋体" pitchFamily="2" charset="-122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组内所有行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地址中群号与候选行的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32" name="Group 278"/>
          <p:cNvGrpSpPr>
            <a:grpSpLocks/>
          </p:cNvGrpSpPr>
          <p:nvPr/>
        </p:nvGrpSpPr>
        <p:grpSpPr bwMode="auto">
          <a:xfrm>
            <a:off x="1187450" y="2409331"/>
            <a:ext cx="7275513" cy="1585912"/>
            <a:chOff x="839" y="1433"/>
            <a:chExt cx="4583" cy="999"/>
          </a:xfrm>
        </p:grpSpPr>
        <p:sp>
          <p:nvSpPr>
            <p:cNvPr id="133" name="Rectangle 279"/>
            <p:cNvSpPr>
              <a:spLocks noChangeArrowheads="1"/>
            </p:cNvSpPr>
            <p:nvPr/>
          </p:nvSpPr>
          <p:spPr bwMode="auto">
            <a:xfrm>
              <a:off x="1383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280"/>
            <p:cNvSpPr>
              <a:spLocks noChangeArrowheads="1"/>
            </p:cNvSpPr>
            <p:nvPr/>
          </p:nvSpPr>
          <p:spPr bwMode="auto">
            <a:xfrm>
              <a:off x="3605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Text Box 281"/>
            <p:cNvSpPr txBox="1">
              <a:spLocks noChangeArrowheads="1"/>
            </p:cNvSpPr>
            <p:nvPr/>
          </p:nvSpPr>
          <p:spPr bwMode="auto">
            <a:xfrm>
              <a:off x="839" y="1752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6" name="Text Box 282"/>
            <p:cNvSpPr txBox="1">
              <a:spLocks noChangeArrowheads="1"/>
            </p:cNvSpPr>
            <p:nvPr/>
          </p:nvSpPr>
          <p:spPr bwMode="auto">
            <a:xfrm>
              <a:off x="839" y="2298"/>
              <a:ext cx="54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latin typeface="宋体" pitchFamily="2" charset="-122"/>
                </a:rPr>
                <a:t>G/n-1</a:t>
              </a:r>
            </a:p>
          </p:txBody>
        </p:sp>
        <p:sp>
          <p:nvSpPr>
            <p:cNvPr id="137" name="Text Box 283"/>
            <p:cNvSpPr txBox="1">
              <a:spLocks noChangeArrowheads="1"/>
            </p:cNvSpPr>
            <p:nvPr/>
          </p:nvSpPr>
          <p:spPr bwMode="auto">
            <a:xfrm>
              <a:off x="839" y="2025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g</a:t>
              </a:r>
            </a:p>
          </p:txBody>
        </p:sp>
        <p:sp>
          <p:nvSpPr>
            <p:cNvPr id="138" name="Text Box 284"/>
            <p:cNvSpPr txBox="1">
              <a:spLocks noChangeArrowheads="1"/>
            </p:cNvSpPr>
            <p:nvPr/>
          </p:nvSpPr>
          <p:spPr bwMode="auto">
            <a:xfrm>
              <a:off x="1384" y="1751"/>
              <a:ext cx="364" cy="6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39" name="Text Box 285"/>
            <p:cNvSpPr txBox="1">
              <a:spLocks noChangeArrowheads="1"/>
            </p:cNvSpPr>
            <p:nvPr/>
          </p:nvSpPr>
          <p:spPr bwMode="auto">
            <a:xfrm>
              <a:off x="1384" y="1615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0" name="Text Box 286"/>
            <p:cNvSpPr txBox="1">
              <a:spLocks noChangeArrowheads="1"/>
            </p:cNvSpPr>
            <p:nvPr/>
          </p:nvSpPr>
          <p:spPr bwMode="auto">
            <a:xfrm>
              <a:off x="2383" y="1752"/>
              <a:ext cx="816" cy="67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41" name="Line 287"/>
            <p:cNvSpPr>
              <a:spLocks noChangeShapeType="1"/>
            </p:cNvSpPr>
            <p:nvPr/>
          </p:nvSpPr>
          <p:spPr bwMode="auto">
            <a:xfrm flipV="1">
              <a:off x="2383" y="188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88"/>
            <p:cNvSpPr>
              <a:spLocks noChangeShapeType="1"/>
            </p:cNvSpPr>
            <p:nvPr/>
          </p:nvSpPr>
          <p:spPr bwMode="auto">
            <a:xfrm>
              <a:off x="2383" y="202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89"/>
            <p:cNvSpPr>
              <a:spLocks noChangeShapeType="1"/>
            </p:cNvSpPr>
            <p:nvPr/>
          </p:nvSpPr>
          <p:spPr bwMode="auto">
            <a:xfrm>
              <a:off x="2383" y="216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90"/>
            <p:cNvSpPr>
              <a:spLocks noChangeShapeType="1"/>
            </p:cNvSpPr>
            <p:nvPr/>
          </p:nvSpPr>
          <p:spPr bwMode="auto">
            <a:xfrm flipV="1">
              <a:off x="2383" y="22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91"/>
            <p:cNvSpPr>
              <a:spLocks noChangeShapeType="1"/>
            </p:cNvSpPr>
            <p:nvPr/>
          </p:nvSpPr>
          <p:spPr bwMode="auto">
            <a:xfrm flipH="1">
              <a:off x="2562" y="1752"/>
              <a:ext cx="3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92"/>
            <p:cNvSpPr>
              <a:spLocks noChangeShapeType="1"/>
            </p:cNvSpPr>
            <p:nvPr/>
          </p:nvSpPr>
          <p:spPr bwMode="auto">
            <a:xfrm flipH="1">
              <a:off x="3016" y="1752"/>
              <a:ext cx="2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Text Box 293"/>
            <p:cNvSpPr txBox="1">
              <a:spLocks noChangeArrowheads="1"/>
            </p:cNvSpPr>
            <p:nvPr/>
          </p:nvSpPr>
          <p:spPr bwMode="auto">
            <a:xfrm>
              <a:off x="2517" y="1615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8" name="Text Box 294"/>
            <p:cNvSpPr txBox="1">
              <a:spLocks noChangeArrowheads="1"/>
            </p:cNvSpPr>
            <p:nvPr/>
          </p:nvSpPr>
          <p:spPr bwMode="auto">
            <a:xfrm>
              <a:off x="1748" y="1751"/>
              <a:ext cx="589" cy="6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49" name="Line 295"/>
            <p:cNvSpPr>
              <a:spLocks noChangeShapeType="1"/>
            </p:cNvSpPr>
            <p:nvPr/>
          </p:nvSpPr>
          <p:spPr bwMode="auto">
            <a:xfrm flipV="1">
              <a:off x="1385" y="1887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96"/>
            <p:cNvSpPr>
              <a:spLocks noChangeShapeType="1"/>
            </p:cNvSpPr>
            <p:nvPr/>
          </p:nvSpPr>
          <p:spPr bwMode="auto">
            <a:xfrm flipV="1">
              <a:off x="1384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97"/>
            <p:cNvSpPr>
              <a:spLocks noChangeShapeType="1"/>
            </p:cNvSpPr>
            <p:nvPr/>
          </p:nvSpPr>
          <p:spPr bwMode="auto">
            <a:xfrm flipV="1">
              <a:off x="1385" y="2160"/>
              <a:ext cx="9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98"/>
            <p:cNvSpPr>
              <a:spLocks noChangeShapeType="1"/>
            </p:cNvSpPr>
            <p:nvPr/>
          </p:nvSpPr>
          <p:spPr bwMode="auto">
            <a:xfrm flipV="1">
              <a:off x="1385" y="229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299"/>
            <p:cNvSpPr txBox="1">
              <a:spLocks noChangeArrowheads="1"/>
            </p:cNvSpPr>
            <p:nvPr/>
          </p:nvSpPr>
          <p:spPr bwMode="auto">
            <a:xfrm>
              <a:off x="2008" y="184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4" name="Text Box 300"/>
            <p:cNvSpPr txBox="1">
              <a:spLocks noChangeArrowheads="1"/>
            </p:cNvSpPr>
            <p:nvPr/>
          </p:nvSpPr>
          <p:spPr bwMode="auto">
            <a:xfrm>
              <a:off x="2008" y="2115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1520" y="2024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p</a:t>
              </a:r>
            </a:p>
          </p:txBody>
        </p:sp>
        <p:sp>
          <p:nvSpPr>
            <p:cNvPr id="156" name="Text Box 302"/>
            <p:cNvSpPr txBox="1">
              <a:spLocks noChangeArrowheads="1"/>
            </p:cNvSpPr>
            <p:nvPr/>
          </p:nvSpPr>
          <p:spPr bwMode="auto">
            <a:xfrm>
              <a:off x="2734" y="184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7" name="Text Box 303"/>
            <p:cNvSpPr txBox="1">
              <a:spLocks noChangeArrowheads="1"/>
            </p:cNvSpPr>
            <p:nvPr/>
          </p:nvSpPr>
          <p:spPr bwMode="auto">
            <a:xfrm>
              <a:off x="2734" y="2117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8" name="Text Box 304"/>
            <p:cNvSpPr txBox="1">
              <a:spLocks noChangeArrowheads="1"/>
            </p:cNvSpPr>
            <p:nvPr/>
          </p:nvSpPr>
          <p:spPr bwMode="auto">
            <a:xfrm>
              <a:off x="3607" y="1750"/>
              <a:ext cx="364" cy="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59" name="Text Box 305"/>
            <p:cNvSpPr txBox="1">
              <a:spLocks noChangeArrowheads="1"/>
            </p:cNvSpPr>
            <p:nvPr/>
          </p:nvSpPr>
          <p:spPr bwMode="auto">
            <a:xfrm>
              <a:off x="3563" y="1614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0" name="Text Box 306"/>
            <p:cNvSpPr txBox="1">
              <a:spLocks noChangeArrowheads="1"/>
            </p:cNvSpPr>
            <p:nvPr/>
          </p:nvSpPr>
          <p:spPr bwMode="auto">
            <a:xfrm>
              <a:off x="4606" y="1751"/>
              <a:ext cx="816" cy="6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61" name="Line 307"/>
            <p:cNvSpPr>
              <a:spLocks noChangeShapeType="1"/>
            </p:cNvSpPr>
            <p:nvPr/>
          </p:nvSpPr>
          <p:spPr bwMode="auto">
            <a:xfrm flipV="1">
              <a:off x="4606" y="188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08"/>
            <p:cNvSpPr>
              <a:spLocks noChangeShapeType="1"/>
            </p:cNvSpPr>
            <p:nvPr/>
          </p:nvSpPr>
          <p:spPr bwMode="auto">
            <a:xfrm>
              <a:off x="4606" y="2023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09"/>
            <p:cNvSpPr>
              <a:spLocks noChangeShapeType="1"/>
            </p:cNvSpPr>
            <p:nvPr/>
          </p:nvSpPr>
          <p:spPr bwMode="auto">
            <a:xfrm>
              <a:off x="4606" y="215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10"/>
            <p:cNvSpPr>
              <a:spLocks noChangeShapeType="1"/>
            </p:cNvSpPr>
            <p:nvPr/>
          </p:nvSpPr>
          <p:spPr bwMode="auto">
            <a:xfrm flipV="1">
              <a:off x="4606" y="229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11"/>
            <p:cNvSpPr>
              <a:spLocks noChangeShapeType="1"/>
            </p:cNvSpPr>
            <p:nvPr/>
          </p:nvSpPr>
          <p:spPr bwMode="auto">
            <a:xfrm flipH="1">
              <a:off x="4785" y="1751"/>
              <a:ext cx="3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12"/>
            <p:cNvSpPr>
              <a:spLocks noChangeShapeType="1"/>
            </p:cNvSpPr>
            <p:nvPr/>
          </p:nvSpPr>
          <p:spPr bwMode="auto">
            <a:xfrm flipH="1">
              <a:off x="5239" y="1751"/>
              <a:ext cx="2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313"/>
            <p:cNvSpPr txBox="1">
              <a:spLocks noChangeArrowheads="1"/>
            </p:cNvSpPr>
            <p:nvPr/>
          </p:nvSpPr>
          <p:spPr bwMode="auto">
            <a:xfrm>
              <a:off x="4740" y="1614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8" name="Text Box 314"/>
            <p:cNvSpPr txBox="1">
              <a:spLocks noChangeArrowheads="1"/>
            </p:cNvSpPr>
            <p:nvPr/>
          </p:nvSpPr>
          <p:spPr bwMode="auto">
            <a:xfrm>
              <a:off x="3971" y="1750"/>
              <a:ext cx="589" cy="6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9" name="Line 315"/>
            <p:cNvSpPr>
              <a:spLocks noChangeShapeType="1"/>
            </p:cNvSpPr>
            <p:nvPr/>
          </p:nvSpPr>
          <p:spPr bwMode="auto">
            <a:xfrm flipV="1">
              <a:off x="3608" y="188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16"/>
            <p:cNvSpPr>
              <a:spLocks noChangeShapeType="1"/>
            </p:cNvSpPr>
            <p:nvPr/>
          </p:nvSpPr>
          <p:spPr bwMode="auto">
            <a:xfrm flipV="1">
              <a:off x="3607" y="2023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17"/>
            <p:cNvSpPr>
              <a:spLocks noChangeShapeType="1"/>
            </p:cNvSpPr>
            <p:nvPr/>
          </p:nvSpPr>
          <p:spPr bwMode="auto">
            <a:xfrm flipV="1">
              <a:off x="3608" y="2159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18"/>
            <p:cNvSpPr>
              <a:spLocks noChangeShapeType="1"/>
            </p:cNvSpPr>
            <p:nvPr/>
          </p:nvSpPr>
          <p:spPr bwMode="auto">
            <a:xfrm flipV="1">
              <a:off x="3608" y="2295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319"/>
            <p:cNvSpPr txBox="1">
              <a:spLocks noChangeArrowheads="1"/>
            </p:cNvSpPr>
            <p:nvPr/>
          </p:nvSpPr>
          <p:spPr bwMode="auto">
            <a:xfrm>
              <a:off x="4241" y="1841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4" name="Text Box 320"/>
            <p:cNvSpPr txBox="1">
              <a:spLocks noChangeArrowheads="1"/>
            </p:cNvSpPr>
            <p:nvPr/>
          </p:nvSpPr>
          <p:spPr bwMode="auto">
            <a:xfrm>
              <a:off x="4241" y="211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5" name="Text Box 321"/>
            <p:cNvSpPr txBox="1">
              <a:spLocks noChangeArrowheads="1"/>
            </p:cNvSpPr>
            <p:nvPr/>
          </p:nvSpPr>
          <p:spPr bwMode="auto">
            <a:xfrm>
              <a:off x="3743" y="2023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r</a:t>
              </a:r>
            </a:p>
          </p:txBody>
        </p:sp>
        <p:sp>
          <p:nvSpPr>
            <p:cNvPr id="176" name="Text Box 322"/>
            <p:cNvSpPr txBox="1">
              <a:spLocks noChangeArrowheads="1"/>
            </p:cNvSpPr>
            <p:nvPr/>
          </p:nvSpPr>
          <p:spPr bwMode="auto">
            <a:xfrm>
              <a:off x="4957" y="1843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7" name="Text Box 323"/>
            <p:cNvSpPr txBox="1">
              <a:spLocks noChangeArrowheads="1"/>
            </p:cNvSpPr>
            <p:nvPr/>
          </p:nvSpPr>
          <p:spPr bwMode="auto">
            <a:xfrm>
              <a:off x="4957" y="2116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8" name="Text Box 324"/>
            <p:cNvSpPr txBox="1">
              <a:spLocks noChangeArrowheads="1"/>
            </p:cNvSpPr>
            <p:nvPr/>
          </p:nvSpPr>
          <p:spPr bwMode="auto">
            <a:xfrm>
              <a:off x="2018" y="1433"/>
              <a:ext cx="4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0(</a:t>
              </a:r>
              <a:r>
                <a:rPr lang="zh-CN" altLang="en-US" sz="1800" b="1" u="none" dirty="0" smtClean="0">
                  <a:latin typeface="宋体" pitchFamily="2" charset="-122"/>
                </a:rPr>
                <a:t>路</a:t>
              </a:r>
              <a:r>
                <a:rPr lang="en-US" altLang="zh-CN" sz="1800" b="1" u="none" dirty="0" smtClean="0">
                  <a:latin typeface="宋体" pitchFamily="2" charset="-122"/>
                </a:rPr>
                <a:t>0)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79" name="Text Box 325"/>
            <p:cNvSpPr txBox="1">
              <a:spLocks noChangeArrowheads="1"/>
            </p:cNvSpPr>
            <p:nvPr/>
          </p:nvSpPr>
          <p:spPr bwMode="auto">
            <a:xfrm>
              <a:off x="4060" y="1434"/>
              <a:ext cx="90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n-1(</a:t>
              </a:r>
              <a:r>
                <a:rPr lang="zh-CN" altLang="en-US" sz="1800" b="1" u="none" dirty="0" smtClean="0">
                  <a:latin typeface="宋体" pitchFamily="2" charset="-122"/>
                </a:rPr>
                <a:t>路</a:t>
              </a:r>
              <a:r>
                <a:rPr lang="en-US" altLang="zh-CN" sz="1800" b="1" u="none" dirty="0" smtClean="0">
                  <a:latin typeface="宋体" pitchFamily="2" charset="-122"/>
                </a:rPr>
                <a:t>n-1)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0" name="Text Box 326"/>
            <p:cNvSpPr txBox="1">
              <a:spLocks noChangeArrowheads="1"/>
            </p:cNvSpPr>
            <p:nvPr/>
          </p:nvSpPr>
          <p:spPr bwMode="auto">
            <a:xfrm>
              <a:off x="3289" y="202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81" name="Line 327"/>
            <p:cNvSpPr>
              <a:spLocks noChangeShapeType="1"/>
            </p:cNvSpPr>
            <p:nvPr/>
          </p:nvSpPr>
          <p:spPr bwMode="auto">
            <a:xfrm>
              <a:off x="1383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328"/>
            <p:cNvSpPr>
              <a:spLocks noChangeShapeType="1"/>
            </p:cNvSpPr>
            <p:nvPr/>
          </p:nvSpPr>
          <p:spPr bwMode="auto">
            <a:xfrm>
              <a:off x="3198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329"/>
            <p:cNvSpPr>
              <a:spLocks noChangeShapeType="1"/>
            </p:cNvSpPr>
            <p:nvPr/>
          </p:nvSpPr>
          <p:spPr bwMode="auto">
            <a:xfrm flipV="1">
              <a:off x="2700" y="1524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330"/>
            <p:cNvSpPr>
              <a:spLocks noChangeShapeType="1"/>
            </p:cNvSpPr>
            <p:nvPr/>
          </p:nvSpPr>
          <p:spPr bwMode="auto">
            <a:xfrm flipH="1" flipV="1">
              <a:off x="1383" y="1524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31"/>
            <p:cNvSpPr>
              <a:spLocks noChangeShapeType="1"/>
            </p:cNvSpPr>
            <p:nvPr/>
          </p:nvSpPr>
          <p:spPr bwMode="auto">
            <a:xfrm flipH="1">
              <a:off x="3605" y="1434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332"/>
            <p:cNvSpPr>
              <a:spLocks noChangeShapeType="1"/>
            </p:cNvSpPr>
            <p:nvPr/>
          </p:nvSpPr>
          <p:spPr bwMode="auto">
            <a:xfrm>
              <a:off x="5420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333"/>
            <p:cNvSpPr>
              <a:spLocks noChangeShapeType="1"/>
            </p:cNvSpPr>
            <p:nvPr/>
          </p:nvSpPr>
          <p:spPr bwMode="auto">
            <a:xfrm flipV="1">
              <a:off x="5014" y="1524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334"/>
            <p:cNvSpPr>
              <a:spLocks noChangeShapeType="1"/>
            </p:cNvSpPr>
            <p:nvPr/>
          </p:nvSpPr>
          <p:spPr bwMode="auto">
            <a:xfrm flipH="1">
              <a:off x="3605" y="1524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Text Box 335"/>
            <p:cNvSpPr txBox="1">
              <a:spLocks noChangeArrowheads="1"/>
            </p:cNvSpPr>
            <p:nvPr/>
          </p:nvSpPr>
          <p:spPr bwMode="auto">
            <a:xfrm>
              <a:off x="3288" y="143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190" name="Group 381"/>
          <p:cNvGrpSpPr>
            <a:grpSpLocks/>
          </p:cNvGrpSpPr>
          <p:nvPr/>
        </p:nvGrpSpPr>
        <p:grpSpPr bwMode="auto">
          <a:xfrm>
            <a:off x="2413000" y="1394956"/>
            <a:ext cx="4822825" cy="615950"/>
            <a:chOff x="1655" y="1454"/>
            <a:chExt cx="3038" cy="388"/>
          </a:xfrm>
        </p:grpSpPr>
        <p:sp>
          <p:nvSpPr>
            <p:cNvPr id="191" name="Text Box 382"/>
            <p:cNvSpPr txBox="1">
              <a:spLocks noChangeArrowheads="1"/>
            </p:cNvSpPr>
            <p:nvPr/>
          </p:nvSpPr>
          <p:spPr bwMode="auto">
            <a:xfrm>
              <a:off x="3967" y="1660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92" name="Text Box 383"/>
            <p:cNvSpPr txBox="1">
              <a:spLocks noChangeArrowheads="1"/>
            </p:cNvSpPr>
            <p:nvPr/>
          </p:nvSpPr>
          <p:spPr bwMode="auto">
            <a:xfrm>
              <a:off x="1655" y="1659"/>
              <a:ext cx="6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93" name="Text Box 384"/>
            <p:cNvSpPr txBox="1">
              <a:spLocks noChangeArrowheads="1"/>
            </p:cNvSpPr>
            <p:nvPr/>
          </p:nvSpPr>
          <p:spPr bwMode="auto">
            <a:xfrm>
              <a:off x="3152" y="1660"/>
              <a:ext cx="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94" name="Text Box 385"/>
            <p:cNvSpPr txBox="1">
              <a:spLocks noChangeArrowheads="1"/>
            </p:cNvSpPr>
            <p:nvPr/>
          </p:nvSpPr>
          <p:spPr bwMode="auto">
            <a:xfrm>
              <a:off x="2337" y="1660"/>
              <a:ext cx="815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5" name="Text Box 386"/>
            <p:cNvSpPr txBox="1">
              <a:spLocks noChangeArrowheads="1"/>
            </p:cNvSpPr>
            <p:nvPr/>
          </p:nvSpPr>
          <p:spPr bwMode="auto">
            <a:xfrm>
              <a:off x="2789" y="1454"/>
              <a:ext cx="68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96" name="AutoShape 387"/>
            <p:cNvSpPr>
              <a:spLocks/>
            </p:cNvSpPr>
            <p:nvPr/>
          </p:nvSpPr>
          <p:spPr bwMode="auto">
            <a:xfrm rot="16200000">
              <a:off x="3130" y="802"/>
              <a:ext cx="45" cy="1633"/>
            </a:xfrm>
            <a:prstGeom prst="rightBrace">
              <a:avLst>
                <a:gd name="adj1" fmla="val 5723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27585" y="2010906"/>
            <a:ext cx="6339978" cy="3458865"/>
            <a:chOff x="611562" y="2347292"/>
            <a:chExt cx="6339978" cy="3458865"/>
          </a:xfrm>
        </p:grpSpPr>
        <p:sp>
          <p:nvSpPr>
            <p:cNvPr id="198" name="Line 106"/>
            <p:cNvSpPr>
              <a:spLocks noChangeShapeType="1"/>
            </p:cNvSpPr>
            <p:nvPr/>
          </p:nvSpPr>
          <p:spPr bwMode="auto">
            <a:xfrm flipV="1">
              <a:off x="2699793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Text Box 136"/>
            <p:cNvSpPr txBox="1">
              <a:spLocks noChangeArrowheads="1"/>
            </p:cNvSpPr>
            <p:nvPr/>
          </p:nvSpPr>
          <p:spPr bwMode="auto">
            <a:xfrm>
              <a:off x="4860281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00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98215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1" name="Line 321"/>
            <p:cNvSpPr>
              <a:spLocks noChangeShapeType="1"/>
            </p:cNvSpPr>
            <p:nvPr/>
          </p:nvSpPr>
          <p:spPr bwMode="auto">
            <a:xfrm flipH="1">
              <a:off x="2699793" y="3793467"/>
              <a:ext cx="0" cy="651353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21"/>
            <p:cNvSpPr>
              <a:spLocks noChangeShapeType="1"/>
            </p:cNvSpPr>
            <p:nvPr/>
          </p:nvSpPr>
          <p:spPr bwMode="auto">
            <a:xfrm flipH="1">
              <a:off x="1979713" y="3789498"/>
              <a:ext cx="0" cy="6553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21"/>
            <p:cNvSpPr>
              <a:spLocks noChangeShapeType="1"/>
            </p:cNvSpPr>
            <p:nvPr/>
          </p:nvSpPr>
          <p:spPr bwMode="auto">
            <a:xfrm flipH="1" flipV="1">
              <a:off x="1979713" y="4732852"/>
              <a:ext cx="0" cy="2092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20"/>
            <p:cNvSpPr>
              <a:spLocks noChangeShapeType="1"/>
            </p:cNvSpPr>
            <p:nvPr/>
          </p:nvSpPr>
          <p:spPr bwMode="auto">
            <a:xfrm>
              <a:off x="2843809" y="4590671"/>
              <a:ext cx="576064" cy="2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06"/>
            <p:cNvSpPr>
              <a:spLocks noChangeShapeType="1"/>
            </p:cNvSpPr>
            <p:nvPr/>
          </p:nvSpPr>
          <p:spPr bwMode="auto">
            <a:xfrm flipV="1">
              <a:off x="6300193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309"/>
            <p:cNvSpPr txBox="1">
              <a:spLocks noChangeArrowheads="1"/>
            </p:cNvSpPr>
            <p:nvPr/>
          </p:nvSpPr>
          <p:spPr bwMode="auto">
            <a:xfrm>
              <a:off x="5436097" y="4446358"/>
              <a:ext cx="97489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7" name="Line 321"/>
            <p:cNvSpPr>
              <a:spLocks noChangeShapeType="1"/>
            </p:cNvSpPr>
            <p:nvPr/>
          </p:nvSpPr>
          <p:spPr bwMode="auto">
            <a:xfrm flipH="1">
              <a:off x="6300193" y="3793467"/>
              <a:ext cx="4" cy="651949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21"/>
            <p:cNvSpPr>
              <a:spLocks noChangeShapeType="1"/>
            </p:cNvSpPr>
            <p:nvPr/>
          </p:nvSpPr>
          <p:spPr bwMode="auto">
            <a:xfrm flipH="1">
              <a:off x="5508105" y="3789497"/>
              <a:ext cx="1414" cy="65591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21"/>
            <p:cNvSpPr>
              <a:spLocks noChangeShapeType="1"/>
            </p:cNvSpPr>
            <p:nvPr/>
          </p:nvSpPr>
          <p:spPr bwMode="auto">
            <a:xfrm flipH="1" flipV="1">
              <a:off x="5508105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20"/>
            <p:cNvSpPr>
              <a:spLocks noChangeShapeType="1"/>
            </p:cNvSpPr>
            <p:nvPr/>
          </p:nvSpPr>
          <p:spPr bwMode="auto">
            <a:xfrm>
              <a:off x="6410996" y="4596488"/>
              <a:ext cx="54054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2" name="Text Box 276"/>
            <p:cNvSpPr txBox="1">
              <a:spLocks noChangeArrowheads="1"/>
            </p:cNvSpPr>
            <p:nvPr/>
          </p:nvSpPr>
          <p:spPr bwMode="auto">
            <a:xfrm>
              <a:off x="6660233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3" name="直接箭头连接符 157"/>
            <p:cNvCxnSpPr/>
            <p:nvPr/>
          </p:nvCxnSpPr>
          <p:spPr bwMode="auto">
            <a:xfrm rot="10800000" flipV="1">
              <a:off x="3347743" y="4596490"/>
              <a:ext cx="3179220" cy="564770"/>
            </a:xfrm>
            <a:prstGeom prst="bentConnector3">
              <a:avLst>
                <a:gd name="adj1" fmla="val 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14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6478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rot="5400000">
              <a:off x="2145154" y="813700"/>
              <a:ext cx="247813" cy="3314998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6" name="直接箭头连接符 157"/>
            <p:cNvCxnSpPr/>
            <p:nvPr/>
          </p:nvCxnSpPr>
          <p:spPr bwMode="auto">
            <a:xfrm rot="10800000">
              <a:off x="611562" y="2578420"/>
              <a:ext cx="5688635" cy="2476445"/>
            </a:xfrm>
            <a:prstGeom prst="bentConnector3">
              <a:avLst>
                <a:gd name="adj1" fmla="val 100098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7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18" name="直接箭头连接符 157"/>
            <p:cNvCxnSpPr/>
            <p:nvPr/>
          </p:nvCxnSpPr>
          <p:spPr bwMode="auto">
            <a:xfrm flipH="1">
              <a:off x="2987825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19" name="Text Box 329"/>
            <p:cNvSpPr txBox="1">
              <a:spLocks noChangeArrowheads="1"/>
            </p:cNvSpPr>
            <p:nvPr/>
          </p:nvSpPr>
          <p:spPr bwMode="auto">
            <a:xfrm>
              <a:off x="2915817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≥</a:t>
              </a: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0" name="Line 121"/>
            <p:cNvSpPr>
              <a:spLocks noChangeShapeType="1"/>
            </p:cNvSpPr>
            <p:nvPr/>
          </p:nvSpPr>
          <p:spPr bwMode="auto">
            <a:xfrm>
              <a:off x="3347865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121"/>
            <p:cNvSpPr>
              <a:spLocks noChangeShapeType="1"/>
            </p:cNvSpPr>
            <p:nvPr/>
          </p:nvSpPr>
          <p:spPr bwMode="auto">
            <a:xfrm>
              <a:off x="3203849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Text Box 329"/>
            <p:cNvSpPr txBox="1">
              <a:spLocks noChangeArrowheads="1"/>
            </p:cNvSpPr>
            <p:nvPr/>
          </p:nvSpPr>
          <p:spPr bwMode="auto">
            <a:xfrm>
              <a:off x="3275857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缺失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23" name="Text Box 255"/>
            <p:cNvSpPr txBox="1">
              <a:spLocks noChangeArrowheads="1"/>
            </p:cNvSpPr>
            <p:nvPr/>
          </p:nvSpPr>
          <p:spPr bwMode="auto">
            <a:xfrm>
              <a:off x="3923929" y="2347292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4" name="Text Box 136"/>
            <p:cNvSpPr txBox="1">
              <a:spLocks noChangeArrowheads="1"/>
            </p:cNvSpPr>
            <p:nvPr/>
          </p:nvSpPr>
          <p:spPr bwMode="auto">
            <a:xfrm>
              <a:off x="2987825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243" name="Text Box 371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较低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成本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较低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4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5" name="AutoShape 331"/>
          <p:cNvSpPr>
            <a:spLocks/>
          </p:cNvSpPr>
          <p:nvPr/>
        </p:nvSpPr>
        <p:spPr bwMode="auto">
          <a:xfrm>
            <a:off x="6732115" y="548680"/>
            <a:ext cx="2232373" cy="283373"/>
          </a:xfrm>
          <a:prstGeom prst="borderCallout2">
            <a:avLst>
              <a:gd name="adj1" fmla="val 51372"/>
              <a:gd name="adj2" fmla="val -959"/>
              <a:gd name="adj3" fmla="val 49993"/>
              <a:gd name="adj4" fmla="val -7852"/>
              <a:gd name="adj5" fmla="val 147431"/>
              <a:gd name="adj6" fmla="val -64869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marL="266700" indent="-266700" algn="ctr"/>
            <a:r>
              <a:rPr lang="zh-CN" altLang="en-US" sz="1800" b="1" u="none" dirty="0" smtClean="0">
                <a:latin typeface="+mn-ea"/>
                <a:ea typeface="+mn-ea"/>
              </a:rPr>
              <a:t>应同时比较</a:t>
            </a:r>
            <a:r>
              <a:rPr lang="en-US" altLang="zh-CN" sz="1800" b="1" u="none" dirty="0" smtClean="0">
                <a:latin typeface="+mn-ea"/>
                <a:ea typeface="+mn-ea"/>
              </a:rPr>
              <a:t>[</a:t>
            </a:r>
            <a:r>
              <a:rPr lang="zh-CN" altLang="en-US" sz="1800" b="1" u="none" dirty="0" smtClean="0">
                <a:latin typeface="+mn-ea"/>
                <a:ea typeface="+mn-ea"/>
              </a:rPr>
              <a:t>速度快</a:t>
            </a:r>
            <a:r>
              <a:rPr lang="en-US" altLang="zh-CN" sz="1800" b="1" u="none" dirty="0" smtClean="0">
                <a:latin typeface="+mn-ea"/>
                <a:ea typeface="+mn-ea"/>
              </a:rPr>
              <a:t>]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35896" y="2010906"/>
            <a:ext cx="5040560" cy="3458865"/>
            <a:chOff x="3635896" y="2010906"/>
            <a:chExt cx="5040560" cy="3458865"/>
          </a:xfrm>
        </p:grpSpPr>
        <p:sp>
          <p:nvSpPr>
            <p:cNvPr id="226" name="Text Box 120"/>
            <p:cNvSpPr txBox="1">
              <a:spLocks noChangeArrowheads="1"/>
            </p:cNvSpPr>
            <p:nvPr/>
          </p:nvSpPr>
          <p:spPr bwMode="auto">
            <a:xfrm>
              <a:off x="3707904" y="4109376"/>
              <a:ext cx="115212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27" name="Line 121"/>
            <p:cNvSpPr>
              <a:spLocks noChangeShapeType="1"/>
            </p:cNvSpPr>
            <p:nvPr/>
          </p:nvSpPr>
          <p:spPr bwMode="auto">
            <a:xfrm flipH="1" flipV="1">
              <a:off x="3779838" y="3454699"/>
              <a:ext cx="74" cy="65467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24"/>
            <p:cNvSpPr>
              <a:spLocks noChangeShapeType="1"/>
            </p:cNvSpPr>
            <p:nvPr/>
          </p:nvSpPr>
          <p:spPr bwMode="auto">
            <a:xfrm flipV="1">
              <a:off x="4788024" y="3452495"/>
              <a:ext cx="2258" cy="6568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9" name="直接箭头连接符 157"/>
            <p:cNvCxnSpPr/>
            <p:nvPr/>
          </p:nvCxnSpPr>
          <p:spPr bwMode="auto">
            <a:xfrm rot="16200000" flipH="1">
              <a:off x="6402385" y="2268084"/>
              <a:ext cx="2531246" cy="2016890"/>
            </a:xfrm>
            <a:prstGeom prst="bentConnector3">
              <a:avLst>
                <a:gd name="adj1" fmla="val 12105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0" name="Line 154"/>
            <p:cNvSpPr>
              <a:spLocks noChangeShapeType="1"/>
            </p:cNvSpPr>
            <p:nvPr/>
          </p:nvSpPr>
          <p:spPr bwMode="auto">
            <a:xfrm flipH="1" flipV="1">
              <a:off x="4860030" y="4259508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54"/>
            <p:cNvSpPr>
              <a:spLocks noChangeShapeType="1"/>
            </p:cNvSpPr>
            <p:nvPr/>
          </p:nvSpPr>
          <p:spPr bwMode="auto">
            <a:xfrm flipH="1">
              <a:off x="8388423" y="4245339"/>
              <a:ext cx="28803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2" name="直接箭头连接符 157"/>
            <p:cNvCxnSpPr>
              <a:stCxn id="230" idx="0"/>
            </p:cNvCxnSpPr>
            <p:nvPr/>
          </p:nvCxnSpPr>
          <p:spPr bwMode="auto">
            <a:xfrm rot="16200000" flipH="1">
              <a:off x="6739175" y="2596387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3" name="Text Box 120"/>
            <p:cNvSpPr txBox="1">
              <a:spLocks noChangeArrowheads="1"/>
            </p:cNvSpPr>
            <p:nvPr/>
          </p:nvSpPr>
          <p:spPr bwMode="auto">
            <a:xfrm>
              <a:off x="7239000" y="4109971"/>
              <a:ext cx="1149423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34" name="Line 121"/>
            <p:cNvSpPr>
              <a:spLocks noChangeShapeType="1"/>
            </p:cNvSpPr>
            <p:nvPr/>
          </p:nvSpPr>
          <p:spPr bwMode="auto">
            <a:xfrm flipV="1">
              <a:off x="7308304" y="3452495"/>
              <a:ext cx="0" cy="657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24"/>
            <p:cNvSpPr>
              <a:spLocks noChangeShapeType="1"/>
            </p:cNvSpPr>
            <p:nvPr/>
          </p:nvSpPr>
          <p:spPr bwMode="auto">
            <a:xfrm flipV="1">
              <a:off x="8316416" y="3457081"/>
              <a:ext cx="0" cy="6528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21"/>
            <p:cNvSpPr>
              <a:spLocks noChangeShapeType="1"/>
            </p:cNvSpPr>
            <p:nvPr/>
          </p:nvSpPr>
          <p:spPr bwMode="auto">
            <a:xfrm>
              <a:off x="4283968" y="4396467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21"/>
            <p:cNvSpPr>
              <a:spLocks noChangeShapeType="1"/>
            </p:cNvSpPr>
            <p:nvPr/>
          </p:nvSpPr>
          <p:spPr bwMode="auto">
            <a:xfrm>
              <a:off x="7812360" y="4396467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4"/>
            <p:cNvSpPr>
              <a:spLocks noChangeShapeType="1"/>
            </p:cNvSpPr>
            <p:nvPr/>
          </p:nvSpPr>
          <p:spPr bwMode="auto">
            <a:xfrm flipV="1">
              <a:off x="4283968" y="4965713"/>
              <a:ext cx="3531296" cy="194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21"/>
            <p:cNvSpPr>
              <a:spLocks noChangeShapeType="1"/>
            </p:cNvSpPr>
            <p:nvPr/>
          </p:nvSpPr>
          <p:spPr bwMode="auto">
            <a:xfrm>
              <a:off x="6228182" y="4965714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329"/>
            <p:cNvSpPr txBox="1">
              <a:spLocks noChangeArrowheads="1"/>
            </p:cNvSpPr>
            <p:nvPr/>
          </p:nvSpPr>
          <p:spPr bwMode="auto">
            <a:xfrm>
              <a:off x="6328850" y="5218417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41" name="Text Box 136"/>
            <p:cNvSpPr txBox="1">
              <a:spLocks noChangeArrowheads="1"/>
            </p:cNvSpPr>
            <p:nvPr/>
          </p:nvSpPr>
          <p:spPr bwMode="auto">
            <a:xfrm>
              <a:off x="4139950" y="388559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42" name="Text Box 136"/>
            <p:cNvSpPr txBox="1">
              <a:spLocks noChangeArrowheads="1"/>
            </p:cNvSpPr>
            <p:nvPr/>
          </p:nvSpPr>
          <p:spPr bwMode="auto">
            <a:xfrm>
              <a:off x="7740598" y="388559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246" name="直接箭头连接符 157"/>
            <p:cNvCxnSpPr/>
            <p:nvPr/>
          </p:nvCxnSpPr>
          <p:spPr bwMode="auto">
            <a:xfrm rot="16200000" flipH="1">
              <a:off x="3829797" y="4061299"/>
              <a:ext cx="234869" cy="622672"/>
            </a:xfrm>
            <a:prstGeom prst="bentConnector4">
              <a:avLst>
                <a:gd name="adj1" fmla="val 5408"/>
                <a:gd name="adj2" fmla="val -99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157"/>
            <p:cNvCxnSpPr/>
            <p:nvPr/>
          </p:nvCxnSpPr>
          <p:spPr bwMode="auto">
            <a:xfrm rot="16200000" flipH="1">
              <a:off x="7371803" y="4062214"/>
              <a:ext cx="210916" cy="619396"/>
            </a:xfrm>
            <a:prstGeom prst="bentConnector4">
              <a:avLst>
                <a:gd name="adj1" fmla="val -3010"/>
                <a:gd name="adj2" fmla="val -23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5" name="等腰三角形 224"/>
            <p:cNvSpPr/>
            <p:nvPr/>
          </p:nvSpPr>
          <p:spPr bwMode="auto">
            <a:xfrm rot="5400000">
              <a:off x="4243477" y="4445140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8" name="等腰三角形 247"/>
            <p:cNvSpPr/>
            <p:nvPr/>
          </p:nvSpPr>
          <p:spPr bwMode="auto">
            <a:xfrm rot="5400000">
              <a:off x="7765519" y="4426090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16A-B36A-41B9-A01E-6206CA48B245}" type="slidenum">
              <a:rPr lang="en-US" altLang="zh-CN"/>
              <a:pPr/>
              <a:t>75</a:t>
            </a:fld>
            <a:endParaRPr lang="en-US" altLang="zh-CN" dirty="0"/>
          </a:p>
        </p:txBody>
      </p:sp>
      <p:sp>
        <p:nvSpPr>
          <p:cNvPr id="471237" name="Text Box 197"/>
          <p:cNvSpPr txBox="1">
            <a:spLocks noChangeArrowheads="1"/>
          </p:cNvSpPr>
          <p:nvPr/>
        </p:nvSpPr>
        <p:spPr bwMode="auto">
          <a:xfrm>
            <a:off x="179388" y="286891"/>
            <a:ext cx="87852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主存按字节</a:t>
            </a:r>
            <a:r>
              <a:rPr lang="zh-CN" altLang="en-US" b="1" u="none" dirty="0" smtClean="0">
                <a:latin typeface="宋体" pitchFamily="2" charset="-122"/>
              </a:rPr>
              <a:t>编址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位地址引脚；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</a:t>
            </a:r>
            <a:r>
              <a:rPr lang="zh-CN" altLang="en-US" b="1" u="none" dirty="0">
                <a:latin typeface="宋体" pitchFamily="2" charset="-122"/>
              </a:rPr>
              <a:t>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为几位？</a:t>
            </a:r>
            <a:r>
              <a:rPr lang="zh-CN" altLang="en-US" b="1" u="none" dirty="0">
                <a:latin typeface="宋体" pitchFamily="2" charset="-122"/>
              </a:rPr>
              <a:t>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时，则可能命中的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组号是多少？</a:t>
            </a:r>
            <a:r>
              <a:rPr lang="zh-CN" altLang="en-US" b="1" u="none" dirty="0">
                <a:latin typeface="宋体" pitchFamily="2" charset="-122"/>
              </a:rPr>
              <a:t>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为多少？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71342" name="Group 302"/>
          <p:cNvGrpSpPr>
            <a:grpSpLocks/>
          </p:cNvGrpSpPr>
          <p:nvPr/>
        </p:nvGrpSpPr>
        <p:grpSpPr bwMode="auto">
          <a:xfrm>
            <a:off x="1331913" y="3210867"/>
            <a:ext cx="1223962" cy="288925"/>
            <a:chOff x="839" y="2658"/>
            <a:chExt cx="771" cy="182"/>
          </a:xfrm>
        </p:grpSpPr>
        <p:sp>
          <p:nvSpPr>
            <p:cNvPr id="471240" name="Line 200"/>
            <p:cNvSpPr>
              <a:spLocks noChangeShapeType="1"/>
            </p:cNvSpPr>
            <p:nvPr/>
          </p:nvSpPr>
          <p:spPr bwMode="auto">
            <a:xfrm flipV="1">
              <a:off x="1383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1" name="Line 201"/>
            <p:cNvSpPr>
              <a:spLocks noChangeShapeType="1"/>
            </p:cNvSpPr>
            <p:nvPr/>
          </p:nvSpPr>
          <p:spPr bwMode="auto">
            <a:xfrm>
              <a:off x="839" y="270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2" name="Text Box 202"/>
            <p:cNvSpPr txBox="1">
              <a:spLocks noChangeArrowheads="1"/>
            </p:cNvSpPr>
            <p:nvPr/>
          </p:nvSpPr>
          <p:spPr bwMode="auto">
            <a:xfrm>
              <a:off x="1111" y="2658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43" name="Line 203"/>
            <p:cNvSpPr>
              <a:spLocks noChangeShapeType="1"/>
            </p:cNvSpPr>
            <p:nvPr/>
          </p:nvSpPr>
          <p:spPr bwMode="auto">
            <a:xfrm flipH="1">
              <a:off x="839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44" name="Group 304"/>
          <p:cNvGrpSpPr>
            <a:grpSpLocks/>
          </p:cNvGrpSpPr>
          <p:nvPr/>
        </p:nvGrpSpPr>
        <p:grpSpPr bwMode="auto">
          <a:xfrm>
            <a:off x="1331913" y="3212976"/>
            <a:ext cx="7561260" cy="936625"/>
            <a:chOff x="839" y="2432"/>
            <a:chExt cx="4763" cy="590"/>
          </a:xfrm>
        </p:grpSpPr>
        <p:grpSp>
          <p:nvGrpSpPr>
            <p:cNvPr id="471330" name="Group 290"/>
            <p:cNvGrpSpPr>
              <a:grpSpLocks/>
            </p:cNvGrpSpPr>
            <p:nvPr/>
          </p:nvGrpSpPr>
          <p:grpSpPr bwMode="auto">
            <a:xfrm>
              <a:off x="839" y="2432"/>
              <a:ext cx="2359" cy="590"/>
              <a:chOff x="839" y="2659"/>
              <a:chExt cx="2359" cy="590"/>
            </a:xfrm>
          </p:grpSpPr>
          <p:sp>
            <p:nvSpPr>
              <p:cNvPr id="471250" name="Line 210"/>
              <p:cNvSpPr>
                <a:spLocks noChangeShapeType="1"/>
              </p:cNvSpPr>
              <p:nvPr/>
            </p:nvSpPr>
            <p:spPr bwMode="auto">
              <a:xfrm>
                <a:off x="2473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1" name="Line 211"/>
              <p:cNvSpPr>
                <a:spLocks noChangeShapeType="1"/>
              </p:cNvSpPr>
              <p:nvPr/>
            </p:nvSpPr>
            <p:spPr bwMode="auto">
              <a:xfrm>
                <a:off x="3198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2" name="Text Box 212"/>
              <p:cNvSpPr txBox="1">
                <a:spLocks noChangeArrowheads="1"/>
              </p:cNvSpPr>
              <p:nvPr/>
            </p:nvSpPr>
            <p:spPr bwMode="auto">
              <a:xfrm>
                <a:off x="2699" y="2659"/>
                <a:ext cx="27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4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1253" name="Line 213"/>
              <p:cNvSpPr>
                <a:spLocks noChangeShapeType="1"/>
              </p:cNvSpPr>
              <p:nvPr/>
            </p:nvSpPr>
            <p:spPr bwMode="auto">
              <a:xfrm>
                <a:off x="2971" y="274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4" name="Line 214"/>
              <p:cNvSpPr>
                <a:spLocks noChangeShapeType="1"/>
              </p:cNvSpPr>
              <p:nvPr/>
            </p:nvSpPr>
            <p:spPr bwMode="auto">
              <a:xfrm flipH="1">
                <a:off x="2473" y="274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81" name="Text Box 241"/>
              <p:cNvSpPr txBox="1">
                <a:spLocks noChangeArrowheads="1"/>
              </p:cNvSpPr>
              <p:nvPr/>
            </p:nvSpPr>
            <p:spPr bwMode="auto">
              <a:xfrm>
                <a:off x="2472" y="2841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2" name="Text Box 242"/>
              <p:cNvSpPr txBox="1">
                <a:spLocks noChangeArrowheads="1"/>
              </p:cNvSpPr>
              <p:nvPr/>
            </p:nvSpPr>
            <p:spPr bwMode="auto">
              <a:xfrm>
                <a:off x="839" y="2841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群号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471283" name="Text Box 243"/>
              <p:cNvSpPr txBox="1">
                <a:spLocks noChangeArrowheads="1"/>
              </p:cNvSpPr>
              <p:nvPr/>
            </p:nvSpPr>
            <p:spPr bwMode="auto">
              <a:xfrm>
                <a:off x="1610" y="2841"/>
                <a:ext cx="862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群内块号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471286" name="Text Box 246"/>
              <p:cNvSpPr txBox="1">
                <a:spLocks noChangeArrowheads="1"/>
              </p:cNvSpPr>
              <p:nvPr/>
            </p:nvSpPr>
            <p:spPr bwMode="auto">
              <a:xfrm>
                <a:off x="1520" y="3068"/>
                <a:ext cx="99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471326" name="Group 286"/>
            <p:cNvGrpSpPr>
              <a:grpSpLocks/>
            </p:cNvGrpSpPr>
            <p:nvPr/>
          </p:nvGrpSpPr>
          <p:grpSpPr bwMode="auto">
            <a:xfrm>
              <a:off x="3379" y="2610"/>
              <a:ext cx="2223" cy="409"/>
              <a:chOff x="3379" y="2837"/>
              <a:chExt cx="2223" cy="409"/>
            </a:xfrm>
          </p:grpSpPr>
          <p:sp>
            <p:nvSpPr>
              <p:cNvPr id="471284" name="Text Box 244"/>
              <p:cNvSpPr txBox="1">
                <a:spLocks noChangeArrowheads="1"/>
              </p:cNvSpPr>
              <p:nvPr/>
            </p:nvSpPr>
            <p:spPr bwMode="auto">
              <a:xfrm>
                <a:off x="4876" y="2837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5" name="Text Box 245"/>
              <p:cNvSpPr txBox="1">
                <a:spLocks noChangeArrowheads="1"/>
              </p:cNvSpPr>
              <p:nvPr/>
            </p:nvSpPr>
            <p:spPr bwMode="auto">
              <a:xfrm>
                <a:off x="4241" y="2837"/>
                <a:ext cx="635" cy="181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组内行号</a:t>
                </a:r>
              </a:p>
            </p:txBody>
          </p:sp>
          <p:sp>
            <p:nvSpPr>
              <p:cNvPr id="471287" name="Text Box 247"/>
              <p:cNvSpPr txBox="1">
                <a:spLocks noChangeArrowheads="1"/>
              </p:cNvSpPr>
              <p:nvPr/>
            </p:nvSpPr>
            <p:spPr bwMode="auto">
              <a:xfrm>
                <a:off x="4059" y="3065"/>
                <a:ext cx="108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  <p:sp>
            <p:nvSpPr>
              <p:cNvPr id="471288" name="Text Box 248"/>
              <p:cNvSpPr txBox="1">
                <a:spLocks noChangeArrowheads="1"/>
              </p:cNvSpPr>
              <p:nvPr/>
            </p:nvSpPr>
            <p:spPr bwMode="auto">
              <a:xfrm>
                <a:off x="3379" y="2837"/>
                <a:ext cx="862" cy="182"/>
              </a:xfrm>
              <a:prstGeom prst="rect">
                <a:avLst/>
              </a:prstGeom>
              <a:solidFill>
                <a:srgbClr val="FFCC99">
                  <a:alpha val="84706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组号</a:t>
                </a:r>
              </a:p>
            </p:txBody>
          </p:sp>
        </p:grpSp>
      </p:grpSp>
      <p:sp>
        <p:nvSpPr>
          <p:cNvPr id="471276" name="Arc 236"/>
          <p:cNvSpPr>
            <a:spLocks/>
          </p:cNvSpPr>
          <p:nvPr/>
        </p:nvSpPr>
        <p:spPr bwMode="auto">
          <a:xfrm flipH="1">
            <a:off x="3347864" y="3065959"/>
            <a:ext cx="2591990" cy="219025"/>
          </a:xfrm>
          <a:custGeom>
            <a:avLst/>
            <a:gdLst>
              <a:gd name="G0" fmla="+- 20761 0 0"/>
              <a:gd name="G1" fmla="+- 21600 0 0"/>
              <a:gd name="G2" fmla="+- 21600 0 0"/>
              <a:gd name="T0" fmla="*/ 0 w 40907"/>
              <a:gd name="T1" fmla="*/ 15639 h 21600"/>
              <a:gd name="T2" fmla="*/ 40907 w 40907"/>
              <a:gd name="T3" fmla="*/ 13808 h 21600"/>
              <a:gd name="T4" fmla="*/ 20761 w 409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907" h="21600" fill="none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</a:path>
              <a:path w="40907" h="21600" stroke="0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  <a:lnTo>
                  <a:pt x="20761" y="21600"/>
                </a:lnTo>
                <a:close/>
              </a:path>
            </a:pathLst>
          </a:custGeom>
          <a:noFill/>
          <a:ln w="19050">
            <a:solidFill>
              <a:srgbClr val="FF3399"/>
            </a:solidFill>
            <a:prstDash val="dash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3" name="AutoShape 2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4" name="AutoShape 2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5" name="Text Box 285"/>
          <p:cNvSpPr txBox="1">
            <a:spLocks noChangeArrowheads="1"/>
          </p:cNvSpPr>
          <p:nvPr/>
        </p:nvSpPr>
        <p:spPr bwMode="auto">
          <a:xfrm>
            <a:off x="179388" y="198869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(1MB/1B)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，块</a:t>
            </a:r>
            <a:r>
              <a:rPr lang="zh-CN" altLang="en-US" b="1" u="none" dirty="0">
                <a:latin typeface="宋体" pitchFamily="2" charset="-122"/>
              </a:rPr>
              <a:t>内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位，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行号为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位，组内行</a:t>
            </a:r>
            <a:r>
              <a:rPr lang="zh-CN" altLang="en-US" b="1" u="none" dirty="0" smtClean="0">
                <a:latin typeface="宋体" pitchFamily="2" charset="-122"/>
              </a:rPr>
              <a:t>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r>
              <a:rPr lang="zh-CN" altLang="en-US" b="1" u="none" dirty="0">
                <a:latin typeface="宋体" pitchFamily="2" charset="-122"/>
              </a:rPr>
              <a:t>组</a:t>
            </a:r>
            <a:r>
              <a:rPr lang="zh-CN" altLang="en-US" b="1" u="none" dirty="0" smtClean="0">
                <a:latin typeface="宋体" pitchFamily="2" charset="-122"/>
              </a:rPr>
              <a:t>号为</a:t>
            </a:r>
            <a:r>
              <a:rPr lang="en-US" altLang="zh-CN" b="1" u="none" dirty="0" smtClean="0">
                <a:latin typeface="宋体" pitchFamily="2" charset="-122"/>
              </a:rPr>
              <a:t>9-2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64088" y="3206803"/>
            <a:ext cx="2378075" cy="288925"/>
            <a:chOff x="5364088" y="3062787"/>
            <a:chExt cx="2378075" cy="288925"/>
          </a:xfrm>
        </p:grpSpPr>
        <p:sp>
          <p:nvSpPr>
            <p:cNvPr id="471298" name="Line 258"/>
            <p:cNvSpPr>
              <a:spLocks noChangeShapeType="1"/>
            </p:cNvSpPr>
            <p:nvPr/>
          </p:nvSpPr>
          <p:spPr bwMode="auto">
            <a:xfrm>
              <a:off x="5364088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9" name="Line 259"/>
            <p:cNvSpPr>
              <a:spLocks noChangeShapeType="1"/>
            </p:cNvSpPr>
            <p:nvPr/>
          </p:nvSpPr>
          <p:spPr bwMode="auto">
            <a:xfrm flipV="1">
              <a:off x="6299126" y="320725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0" name="Text Box 260"/>
            <p:cNvSpPr txBox="1">
              <a:spLocks noChangeArrowheads="1"/>
            </p:cNvSpPr>
            <p:nvPr/>
          </p:nvSpPr>
          <p:spPr bwMode="auto">
            <a:xfrm>
              <a:off x="5865738" y="3062787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01" name="Line 261"/>
            <p:cNvSpPr>
              <a:spLocks noChangeShapeType="1"/>
            </p:cNvSpPr>
            <p:nvPr/>
          </p:nvSpPr>
          <p:spPr bwMode="auto">
            <a:xfrm flipH="1">
              <a:off x="5364088" y="3207250"/>
              <a:ext cx="430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2" name="Line 252"/>
            <p:cNvSpPr>
              <a:spLocks noChangeShapeType="1"/>
            </p:cNvSpPr>
            <p:nvPr/>
          </p:nvSpPr>
          <p:spPr bwMode="auto">
            <a:xfrm>
              <a:off x="6730926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3" name="Line 253"/>
            <p:cNvSpPr>
              <a:spLocks noChangeShapeType="1"/>
            </p:cNvSpPr>
            <p:nvPr/>
          </p:nvSpPr>
          <p:spPr bwMode="auto">
            <a:xfrm flipV="1">
              <a:off x="7451651" y="3207250"/>
              <a:ext cx="290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4" name="Text Box 254"/>
            <p:cNvSpPr txBox="1">
              <a:spLocks noChangeArrowheads="1"/>
            </p:cNvSpPr>
            <p:nvPr/>
          </p:nvSpPr>
          <p:spPr bwMode="auto">
            <a:xfrm>
              <a:off x="7089701" y="3062787"/>
              <a:ext cx="43338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95" name="Line 255"/>
            <p:cNvSpPr>
              <a:spLocks noChangeShapeType="1"/>
            </p:cNvSpPr>
            <p:nvPr/>
          </p:nvSpPr>
          <p:spPr bwMode="auto">
            <a:xfrm flipH="1">
              <a:off x="6730926" y="3207250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1" name="Line 291"/>
            <p:cNvSpPr>
              <a:spLocks noChangeShapeType="1"/>
            </p:cNvSpPr>
            <p:nvPr/>
          </p:nvSpPr>
          <p:spPr bwMode="auto">
            <a:xfrm>
              <a:off x="7738988" y="313581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35" name="Group 295"/>
          <p:cNvGrpSpPr>
            <a:grpSpLocks/>
          </p:cNvGrpSpPr>
          <p:nvPr/>
        </p:nvGrpSpPr>
        <p:grpSpPr bwMode="auto">
          <a:xfrm>
            <a:off x="2557463" y="3210867"/>
            <a:ext cx="1366837" cy="288925"/>
            <a:chOff x="3788" y="2432"/>
            <a:chExt cx="861" cy="182"/>
          </a:xfrm>
        </p:grpSpPr>
        <p:sp>
          <p:nvSpPr>
            <p:cNvPr id="471336" name="Line 296"/>
            <p:cNvSpPr>
              <a:spLocks noChangeShapeType="1"/>
            </p:cNvSpPr>
            <p:nvPr/>
          </p:nvSpPr>
          <p:spPr bwMode="auto">
            <a:xfrm>
              <a:off x="3788" y="247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7" name="Line 297"/>
            <p:cNvSpPr>
              <a:spLocks noChangeShapeType="1"/>
            </p:cNvSpPr>
            <p:nvPr/>
          </p:nvSpPr>
          <p:spPr bwMode="auto">
            <a:xfrm flipV="1">
              <a:off x="4377" y="252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8" name="Text Box 298"/>
            <p:cNvSpPr txBox="1">
              <a:spLocks noChangeArrowheads="1"/>
            </p:cNvSpPr>
            <p:nvPr/>
          </p:nvSpPr>
          <p:spPr bwMode="auto">
            <a:xfrm>
              <a:off x="4104" y="2432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39" name="Line 299"/>
            <p:cNvSpPr>
              <a:spLocks noChangeShapeType="1"/>
            </p:cNvSpPr>
            <p:nvPr/>
          </p:nvSpPr>
          <p:spPr bwMode="auto">
            <a:xfrm flipH="1">
              <a:off x="3788" y="2523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45" name="Text Box 305"/>
          <p:cNvSpPr txBox="1">
            <a:spLocks noChangeArrowheads="1"/>
          </p:cNvSpPr>
          <p:nvPr/>
        </p:nvSpPr>
        <p:spPr bwMode="auto">
          <a:xfrm>
            <a:off x="179388" y="4206369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⑵ Cache</a:t>
            </a:r>
            <a:r>
              <a:rPr lang="zh-CN" altLang="en-US" b="1" u="none" dirty="0" smtClean="0">
                <a:latin typeface="宋体" pitchFamily="2" charset="-122"/>
              </a:rPr>
              <a:t>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为群号，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1346" name="Text Box 306"/>
          <p:cNvSpPr txBox="1">
            <a:spLocks noChangeArrowheads="1"/>
          </p:cNvSpPr>
          <p:nvPr/>
        </p:nvSpPr>
        <p:spPr bwMode="auto">
          <a:xfrm>
            <a:off x="179388" y="51795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组号＝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100</a:t>
            </a:r>
            <a:r>
              <a:rPr lang="en-US" altLang="zh-CN" b="1" u="none" dirty="0" smtClean="0">
                <a:solidFill>
                  <a:srgbClr val="CC3300"/>
                </a:solidFill>
              </a:rPr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0101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69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388" y="4708019"/>
            <a:ext cx="8785225" cy="549275"/>
            <a:chOff x="179388" y="4564003"/>
            <a:chExt cx="8785225" cy="549275"/>
          </a:xfrm>
        </p:grpSpPr>
        <p:sp>
          <p:nvSpPr>
            <p:cNvPr id="471348" name="Rectangle 308"/>
            <p:cNvSpPr>
              <a:spLocks noChangeArrowheads="1"/>
            </p:cNvSpPr>
            <p:nvPr/>
          </p:nvSpPr>
          <p:spPr bwMode="auto">
            <a:xfrm>
              <a:off x="4511027" y="4622741"/>
              <a:ext cx="1152525" cy="3587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9" name="Rectangle 309"/>
            <p:cNvSpPr>
              <a:spLocks noChangeArrowheads="1"/>
            </p:cNvSpPr>
            <p:nvPr/>
          </p:nvSpPr>
          <p:spPr bwMode="auto">
            <a:xfrm>
              <a:off x="5663552" y="4621153"/>
              <a:ext cx="719138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0" name="Rectangle 310"/>
            <p:cNvSpPr>
              <a:spLocks noChangeArrowheads="1"/>
            </p:cNvSpPr>
            <p:nvPr/>
          </p:nvSpPr>
          <p:spPr bwMode="auto">
            <a:xfrm>
              <a:off x="2926702" y="4622741"/>
              <a:ext cx="15843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1" name="Text Box 311"/>
            <p:cNvSpPr txBox="1">
              <a:spLocks noChangeArrowheads="1"/>
            </p:cNvSpPr>
            <p:nvPr/>
          </p:nvSpPr>
          <p:spPr bwMode="auto">
            <a:xfrm>
              <a:off x="179388" y="4564003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 ⑶</a:t>
              </a:r>
              <a:r>
                <a:rPr lang="zh-CN" altLang="en-US" b="1" u="none" dirty="0" smtClean="0">
                  <a:latin typeface="宋体" pitchFamily="2" charset="-122"/>
                </a:rPr>
                <a:t>访存地址＝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</a:t>
              </a:r>
              <a:r>
                <a:rPr lang="en-US" altLang="zh-CN" b="1" u="none" dirty="0">
                  <a:latin typeface="宋体" pitchFamily="2" charset="-122"/>
                </a:rPr>
                <a:t>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471352" name="Text Box 312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目标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 smtClean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0110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06CH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5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750"/>
                                        <p:tgtEl>
                                          <p:spTgt spid="47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750"/>
                                        <p:tgtEl>
                                          <p:spTgt spid="47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6" grpId="0" animBg="1"/>
      <p:bldP spid="471325" grpId="0"/>
      <p:bldP spid="471345" grpId="0"/>
      <p:bldP spid="471346" grpId="0"/>
      <p:bldP spid="47135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98BD-1638-410F-95F0-4036138D9928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14329" name="Text Box 313"/>
          <p:cNvSpPr txBox="1">
            <a:spLocks noChangeArrowheads="1"/>
          </p:cNvSpPr>
          <p:nvPr/>
        </p:nvSpPr>
        <p:spPr bwMode="auto">
          <a:xfrm>
            <a:off x="179388" y="247650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主存按字节</a:t>
            </a:r>
            <a:r>
              <a:rPr lang="zh-CN" altLang="en-US" b="1" u="none" dirty="0" smtClean="0">
                <a:latin typeface="宋体" pitchFamily="2" charset="-122"/>
              </a:rPr>
              <a:t>编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址</a:t>
            </a:r>
            <a:r>
              <a:rPr lang="zh-CN" altLang="en-US" b="1" u="none" dirty="0">
                <a:latin typeface="宋体" pitchFamily="2" charset="-122"/>
              </a:rPr>
              <a:t>地址空间</a:t>
            </a:r>
            <a:r>
              <a:rPr lang="zh-CN" altLang="en-US" b="1" u="none" dirty="0" smtClean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24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r>
              <a:rPr lang="zh-CN" altLang="en-US" b="1" u="none" dirty="0">
                <a:latin typeface="宋体" pitchFamily="2" charset="-122"/>
              </a:rPr>
              <a:t>块大小</a:t>
            </a:r>
            <a:r>
              <a:rPr lang="en-US" altLang="zh-CN" b="1" u="none" dirty="0" smtClean="0">
                <a:latin typeface="宋体" pitchFamily="2" charset="-122"/>
              </a:rPr>
              <a:t>32B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 ⑵若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初态为空，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从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en-US" altLang="zh-CN" b="1" u="none" dirty="0" smtClean="0">
                <a:latin typeface="宋体" pitchFamily="2" charset="-122"/>
              </a:rPr>
              <a:t>#</a:t>
            </a:r>
            <a:r>
              <a:rPr lang="zh-CN" altLang="en-US" b="1" u="none" dirty="0" smtClean="0">
                <a:latin typeface="宋体" pitchFamily="2" charset="-122"/>
              </a:rPr>
              <a:t>单元起连续读出</a:t>
            </a:r>
            <a:r>
              <a:rPr lang="en-US" altLang="zh-CN" b="1" u="none" dirty="0" smtClean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en-US" altLang="zh-CN" b="1" u="none" dirty="0" smtClean="0">
                <a:latin typeface="宋体" pitchFamily="2" charset="-122"/>
              </a:rPr>
              <a:t>(1B/</a:t>
            </a:r>
            <a:r>
              <a:rPr lang="zh-CN" altLang="en-US" b="1" u="none" dirty="0" smtClean="0">
                <a:latin typeface="宋体" pitchFamily="2" charset="-122"/>
              </a:rPr>
              <a:t>次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此时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的命中率？ ⑶若小题⑵中的</a:t>
            </a:r>
            <a:r>
              <a:rPr lang="en-US" altLang="zh-CN" b="1" u="none" dirty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u="none" dirty="0" smtClean="0">
                <a:latin typeface="宋体" pitchFamily="2" charset="-122"/>
              </a:rPr>
              <a:t>从</a:t>
            </a:r>
            <a:r>
              <a:rPr lang="en-US" altLang="zh-CN" b="1" u="none" dirty="0" smtClean="0">
                <a:latin typeface="宋体" pitchFamily="2" charset="-122"/>
              </a:rPr>
              <a:t>62#</a:t>
            </a:r>
            <a:r>
              <a:rPr lang="zh-CN" altLang="en-US" b="1" u="none" dirty="0">
                <a:latin typeface="宋体" pitchFamily="2" charset="-122"/>
              </a:rPr>
              <a:t>单元起存储，</a:t>
            </a:r>
            <a:r>
              <a:rPr lang="zh-CN" altLang="en-US" b="1" u="none" dirty="0" smtClean="0">
                <a:latin typeface="宋体" pitchFamily="2" charset="-122"/>
              </a:rPr>
              <a:t>则命中率又为多少？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4330" name="Text Box 314"/>
          <p:cNvSpPr txBox="1">
            <a:spLocks noChangeArrowheads="1"/>
          </p:cNvSpPr>
          <p:nvPr/>
        </p:nvSpPr>
        <p:spPr bwMode="auto">
          <a:xfrm>
            <a:off x="179388" y="2357430"/>
            <a:ext cx="878522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8KB/32B)/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64</a:t>
            </a:r>
            <a:r>
              <a:rPr lang="zh-CN" altLang="en-US" b="1" u="none" dirty="0" smtClean="0">
                <a:latin typeface="宋体" pitchFamily="2" charset="-122"/>
              </a:rPr>
              <a:t>个组，组号为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64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</a:t>
            </a:r>
            <a:r>
              <a:rPr lang="zh-CN" altLang="en-US" b="1" u="none" dirty="0" smtClean="0">
                <a:latin typeface="宋体" pitchFamily="2" charset="-122"/>
              </a:rPr>
              <a:t>主存地址组成：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14383" name="Group 367"/>
          <p:cNvGrpSpPr>
            <a:grpSpLocks/>
          </p:cNvGrpSpPr>
          <p:nvPr/>
        </p:nvGrpSpPr>
        <p:grpSpPr bwMode="auto">
          <a:xfrm>
            <a:off x="4355976" y="2780928"/>
            <a:ext cx="3455987" cy="311150"/>
            <a:chOff x="3334" y="2372"/>
            <a:chExt cx="2177" cy="196"/>
          </a:xfrm>
        </p:grpSpPr>
        <p:sp>
          <p:nvSpPr>
            <p:cNvPr id="214333" name="Line 317"/>
            <p:cNvSpPr>
              <a:spLocks noChangeShapeType="1"/>
            </p:cNvSpPr>
            <p:nvPr/>
          </p:nvSpPr>
          <p:spPr bwMode="auto">
            <a:xfrm>
              <a:off x="4785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4" name="Line 318"/>
            <p:cNvSpPr>
              <a:spLocks noChangeShapeType="1"/>
            </p:cNvSpPr>
            <p:nvPr/>
          </p:nvSpPr>
          <p:spPr bwMode="auto">
            <a:xfrm>
              <a:off x="5511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5" name="Text Box 319"/>
            <p:cNvSpPr txBox="1">
              <a:spLocks noChangeArrowheads="1"/>
            </p:cNvSpPr>
            <p:nvPr/>
          </p:nvSpPr>
          <p:spPr bwMode="auto">
            <a:xfrm>
              <a:off x="5012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5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36" name="Line 320"/>
            <p:cNvSpPr>
              <a:spLocks noChangeShapeType="1"/>
            </p:cNvSpPr>
            <p:nvPr/>
          </p:nvSpPr>
          <p:spPr bwMode="auto">
            <a:xfrm>
              <a:off x="5239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7" name="Line 321"/>
            <p:cNvSpPr>
              <a:spLocks noChangeShapeType="1"/>
            </p:cNvSpPr>
            <p:nvPr/>
          </p:nvSpPr>
          <p:spPr bwMode="auto">
            <a:xfrm flipV="1">
              <a:off x="3833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8" name="Line 322"/>
            <p:cNvSpPr>
              <a:spLocks noChangeShapeType="1"/>
            </p:cNvSpPr>
            <p:nvPr/>
          </p:nvSpPr>
          <p:spPr bwMode="auto">
            <a:xfrm flipH="1">
              <a:off x="4785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0" name="Line 324"/>
            <p:cNvSpPr>
              <a:spLocks noChangeShapeType="1"/>
            </p:cNvSpPr>
            <p:nvPr/>
          </p:nvSpPr>
          <p:spPr bwMode="auto">
            <a:xfrm>
              <a:off x="333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1" name="Text Box 325"/>
            <p:cNvSpPr txBox="1">
              <a:spLocks noChangeArrowheads="1"/>
            </p:cNvSpPr>
            <p:nvPr/>
          </p:nvSpPr>
          <p:spPr bwMode="auto">
            <a:xfrm>
              <a:off x="3515" y="2372"/>
              <a:ext cx="31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13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2" name="Line 326"/>
            <p:cNvSpPr>
              <a:spLocks noChangeShapeType="1"/>
            </p:cNvSpPr>
            <p:nvPr/>
          </p:nvSpPr>
          <p:spPr bwMode="auto">
            <a:xfrm flipH="1">
              <a:off x="3334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4" name="Line 328"/>
            <p:cNvSpPr>
              <a:spLocks noChangeShapeType="1"/>
            </p:cNvSpPr>
            <p:nvPr/>
          </p:nvSpPr>
          <p:spPr bwMode="auto">
            <a:xfrm>
              <a:off x="401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5" name="Line 329"/>
            <p:cNvSpPr>
              <a:spLocks noChangeShapeType="1"/>
            </p:cNvSpPr>
            <p:nvPr/>
          </p:nvSpPr>
          <p:spPr bwMode="auto">
            <a:xfrm flipV="1">
              <a:off x="4513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6" name="Text Box 330"/>
            <p:cNvSpPr txBox="1">
              <a:spLocks noChangeArrowheads="1"/>
            </p:cNvSpPr>
            <p:nvPr/>
          </p:nvSpPr>
          <p:spPr bwMode="auto">
            <a:xfrm>
              <a:off x="4286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7" name="Line 331"/>
            <p:cNvSpPr>
              <a:spLocks noChangeShapeType="1"/>
            </p:cNvSpPr>
            <p:nvPr/>
          </p:nvSpPr>
          <p:spPr bwMode="auto">
            <a:xfrm flipH="1">
              <a:off x="4014" y="24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382" name="Group 366"/>
          <p:cNvGrpSpPr>
            <a:grpSpLocks/>
          </p:cNvGrpSpPr>
          <p:nvPr/>
        </p:nvGrpSpPr>
        <p:grpSpPr bwMode="auto">
          <a:xfrm>
            <a:off x="4355976" y="3093671"/>
            <a:ext cx="3455987" cy="360363"/>
            <a:chOff x="1837" y="2523"/>
            <a:chExt cx="2177" cy="227"/>
          </a:xfrm>
        </p:grpSpPr>
        <p:sp>
          <p:nvSpPr>
            <p:cNvPr id="214332" name="Text Box 316"/>
            <p:cNvSpPr txBox="1">
              <a:spLocks noChangeArrowheads="1"/>
            </p:cNvSpPr>
            <p:nvPr/>
          </p:nvSpPr>
          <p:spPr bwMode="auto">
            <a:xfrm>
              <a:off x="3288" y="2523"/>
              <a:ext cx="726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4339" name="Text Box 323"/>
            <p:cNvSpPr txBox="1">
              <a:spLocks noChangeArrowheads="1"/>
            </p:cNvSpPr>
            <p:nvPr/>
          </p:nvSpPr>
          <p:spPr bwMode="auto">
            <a:xfrm>
              <a:off x="1837" y="2523"/>
              <a:ext cx="680" cy="22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4343" name="Text Box 327"/>
            <p:cNvSpPr txBox="1">
              <a:spLocks noChangeArrowheads="1"/>
            </p:cNvSpPr>
            <p:nvPr/>
          </p:nvSpPr>
          <p:spPr bwMode="auto">
            <a:xfrm>
              <a:off x="2517" y="25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14367" name="Text Box 351"/>
          <p:cNvSpPr txBox="1">
            <a:spLocks noChangeArrowheads="1"/>
          </p:cNvSpPr>
          <p:nvPr/>
        </p:nvSpPr>
        <p:spPr bwMode="auto">
          <a:xfrm>
            <a:off x="179388" y="3523074"/>
            <a:ext cx="84250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⑵100B</a:t>
            </a:r>
            <a:r>
              <a:rPr lang="zh-CN" altLang="en-US" b="1" u="none" dirty="0" smtClean="0">
                <a:latin typeface="宋体" pitchFamily="2" charset="-122"/>
              </a:rPr>
              <a:t>数据放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zh-CN" altLang="en-US" b="1" u="none" dirty="0" smtClean="0">
                <a:latin typeface="宋体" pitchFamily="2" charset="-122"/>
              </a:rPr>
              <a:t>连续的 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                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>
                <a:latin typeface="宋体" pitchFamily="2" charset="-122"/>
              </a:rPr>
              <a:t>主存块中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块调入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时，放在 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～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 组中，有   次冲突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连续访问时，不命中的特征是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因此，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命中率＝    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4368" name="Text Box 352"/>
          <p:cNvSpPr txBox="1">
            <a:spLocks noChangeArrowheads="1"/>
          </p:cNvSpPr>
          <p:nvPr/>
        </p:nvSpPr>
        <p:spPr bwMode="auto">
          <a:xfrm>
            <a:off x="179388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⑶100B</a:t>
            </a:r>
            <a:r>
              <a:rPr lang="zh-CN" altLang="en-US" b="1" u="none" dirty="0" smtClean="0">
                <a:latin typeface="宋体" pitchFamily="2" charset="-122"/>
              </a:rPr>
              <a:t>数据放在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100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62%32</a:t>
            </a:r>
            <a:r>
              <a:rPr lang="en-US" altLang="zh-CN" b="1" u="none" dirty="0" smtClean="0">
                <a:latin typeface="宋体" pitchFamily="2" charset="-122"/>
              </a:rPr>
              <a:t>)/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5</a:t>
            </a:r>
            <a:r>
              <a:rPr lang="zh-CN" altLang="en-US" b="1" u="none" dirty="0" smtClean="0">
                <a:latin typeface="宋体" pitchFamily="2" charset="-122"/>
              </a:rPr>
              <a:t>个块中，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95%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14376" name="Text Box 360"/>
          <p:cNvSpPr txBox="1">
            <a:spLocks noChangeArrowheads="1"/>
          </p:cNvSpPr>
          <p:nvPr/>
        </p:nvSpPr>
        <p:spPr bwMode="auto">
          <a:xfrm>
            <a:off x="3851920" y="3501008"/>
            <a:ext cx="48245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100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0)/32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0#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3#          0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每个块的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0#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单元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(100-4)/100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96%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1437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4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4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4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4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30" grpId="0"/>
      <p:bldP spid="214367" grpId="0"/>
      <p:bldP spid="21436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的替换算法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accent2"/>
                </a:solidFill>
                <a:latin typeface="宋体" pitchFamily="2" charset="-122"/>
              </a:rPr>
              <a:t>    术语：相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联度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指</a:t>
            </a:r>
            <a:r>
              <a:rPr lang="zh-CN" altLang="en-US" sz="2200" b="1" u="none" dirty="0">
                <a:latin typeface="宋体" pitchFamily="2" charset="-122"/>
              </a:rPr>
              <a:t>一个主存块</a:t>
            </a:r>
            <a:r>
              <a:rPr lang="zh-CN" altLang="en-US" sz="2200" b="1" u="none" dirty="0" smtClean="0">
                <a:latin typeface="宋体" pitchFamily="2" charset="-122"/>
              </a:rPr>
              <a:t>可映射到的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行数，即候选行数  </a:t>
            </a:r>
            <a:endParaRPr lang="en-US" altLang="zh-CN" sz="2200" b="1" u="none" dirty="0">
              <a:latin typeface="宋体" pitchFamily="2" charset="-122"/>
            </a:endParaRPr>
          </a:p>
          <a:p>
            <a:r>
              <a:rPr lang="en-US" altLang="zh-CN" sz="2000" b="1" u="none" dirty="0" smtClean="0">
                <a:latin typeface="宋体" pitchFamily="2" charset="-122"/>
              </a:rPr>
              <a:t>           </a:t>
            </a:r>
            <a:r>
              <a:rPr lang="zh-CN" altLang="en-US" sz="2000" b="1" u="none" dirty="0" smtClean="0">
                <a:latin typeface="宋体" pitchFamily="2" charset="-122"/>
              </a:rPr>
              <a:t>  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如直接</a:t>
            </a:r>
            <a:r>
              <a:rPr lang="zh-CN" altLang="en-US" sz="2000" b="1" u="none" dirty="0">
                <a:latin typeface="宋体" pitchFamily="2" charset="-122"/>
              </a:rPr>
              <a:t>、组相联、全相联映射的相联度分别为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latin typeface="宋体" pitchFamily="2" charset="-122"/>
              </a:rPr>
              <a:t>n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 smtClean="0">
                <a:latin typeface="宋体" pitchFamily="2" charset="-122"/>
              </a:rPr>
              <a:t>G)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2767861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zh-CN" altLang="en-US" b="1" u="none" dirty="0" smtClean="0">
                <a:latin typeface="宋体" pitchFamily="2" charset="-122"/>
              </a:rPr>
              <a:t>命中率的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算法的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开销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u="none" dirty="0">
                <a:latin typeface="宋体" pitchFamily="2" charset="-122"/>
              </a:rPr>
              <a:t> </a:t>
            </a:r>
            <a:r>
              <a:rPr lang="zh-CN" altLang="en-US" sz="2000" u="none" dirty="0" smtClean="0">
                <a:latin typeface="宋体" pitchFamily="2" charset="-122"/>
              </a:rPr>
              <a:t>                              └←</a:t>
            </a:r>
            <a:r>
              <a:rPr lang="zh-CN" altLang="en-US" sz="1800" b="1" u="none" dirty="0" smtClean="0">
                <a:latin typeface="宋体" pitchFamily="2" charset="-122"/>
              </a:rPr>
              <a:t>替换是否遵循程序访问局部性</a:t>
            </a:r>
            <a:endParaRPr lang="en-US" altLang="zh-CN" sz="1800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79388" y="3501008"/>
            <a:ext cx="87137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、随机算法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 smtClean="0">
                <a:latin typeface="+mn-lt"/>
              </a:rPr>
              <a:t>Random</a:t>
            </a:r>
            <a:r>
              <a:rPr lang="en-US" altLang="zh-CN" b="1" u="none" dirty="0" smtClean="0">
                <a:latin typeface="宋体" pitchFamily="2" charset="-122"/>
              </a:rPr>
              <a:t>, RAND)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随机</a:t>
            </a:r>
            <a:r>
              <a:rPr lang="zh-CN" altLang="en-US" b="1" u="none" dirty="0" smtClean="0">
                <a:latin typeface="宋体" pitchFamily="2" charset="-122"/>
              </a:rPr>
              <a:t>选择一个块作为牺牲块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命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中 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实现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开销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9" name="Text Box 128"/>
          <p:cNvSpPr txBox="1">
            <a:spLocks noChangeArrowheads="1"/>
          </p:cNvSpPr>
          <p:nvPr/>
        </p:nvSpPr>
        <p:spPr bwMode="auto">
          <a:xfrm>
            <a:off x="2195736" y="4437112"/>
            <a:ext cx="6120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候选行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r>
              <a:rPr lang="zh-CN" altLang="en-US" b="1" dirty="0" smtClean="0">
                <a:latin typeface="宋体" pitchFamily="2" charset="-122"/>
              </a:rPr>
              <a:t>所有行共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随机数发生器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2555776" y="5301208"/>
            <a:ext cx="23765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随机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最低</a:t>
            </a:r>
            <a:r>
              <a:rPr lang="en-US" altLang="zh-CN" sz="2000" b="1" u="none" dirty="0" smtClean="0"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latin typeface="宋体" pitchFamily="2" charset="-122"/>
              </a:rPr>
              <a:t>个发生器</a:t>
            </a:r>
            <a:r>
              <a:rPr lang="en-US" altLang="zh-CN" sz="2000" b="1" u="none" dirty="0" smtClean="0">
                <a:latin typeface="宋体" pitchFamily="2" charset="-122"/>
              </a:rPr>
              <a:t>) </a:t>
            </a:r>
          </a:p>
        </p:txBody>
      </p:sp>
      <p:sp>
        <p:nvSpPr>
          <p:cNvPr id="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128"/>
          <p:cNvSpPr txBox="1">
            <a:spLocks noChangeArrowheads="1"/>
          </p:cNvSpPr>
          <p:nvPr/>
        </p:nvSpPr>
        <p:spPr bwMode="auto">
          <a:xfrm>
            <a:off x="179512" y="1700808"/>
            <a:ext cx="87852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任务：</a:t>
            </a:r>
            <a:r>
              <a:rPr lang="zh-CN" altLang="en-US" b="1" u="none" dirty="0">
                <a:latin typeface="宋体" pitchFamily="2" charset="-122"/>
              </a:rPr>
              <a:t>从</a:t>
            </a:r>
            <a:r>
              <a:rPr lang="zh-CN" altLang="en-US" b="1" dirty="0">
                <a:latin typeface="宋体" pitchFamily="2" charset="-122"/>
              </a:rPr>
              <a:t>候选行</a:t>
            </a:r>
            <a:r>
              <a:rPr lang="zh-CN" altLang="en-US" b="1" u="none" dirty="0">
                <a:latin typeface="宋体" pitchFamily="2" charset="-122"/>
              </a:rPr>
              <a:t>中</a:t>
            </a:r>
            <a:r>
              <a:rPr lang="zh-CN" altLang="en-US" b="1" dirty="0">
                <a:latin typeface="宋体" pitchFamily="2" charset="-122"/>
              </a:rPr>
              <a:t>找出</a:t>
            </a:r>
            <a:r>
              <a:rPr lang="zh-CN" altLang="en-US" b="1" u="none" dirty="0">
                <a:latin typeface="宋体" pitchFamily="2" charset="-122"/>
              </a:rPr>
              <a:t>一个牺牲</a:t>
            </a:r>
            <a:r>
              <a:rPr lang="zh-CN" altLang="en-US" b="1" u="none" dirty="0" smtClean="0">
                <a:latin typeface="宋体" pitchFamily="2" charset="-122"/>
              </a:rPr>
              <a:t>块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u="none" dirty="0">
                <a:latin typeface="宋体" pitchFamily="2" charset="-122"/>
              </a:rPr>
              <a:t> </a:t>
            </a:r>
            <a:r>
              <a:rPr lang="zh-CN" altLang="en-US" sz="2000" u="none" dirty="0" smtClean="0">
                <a:latin typeface="宋体" pitchFamily="2" charset="-122"/>
              </a:rPr>
              <a:t>                        ├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spc="-100" dirty="0">
                <a:solidFill>
                  <a:srgbClr val="990099"/>
                </a:solidFill>
                <a:latin typeface="宋体" pitchFamily="2" charset="-122"/>
              </a:rPr>
              <a:t>组相联、</a:t>
            </a:r>
            <a:r>
              <a:rPr lang="zh-CN" altLang="en-US" sz="2000" b="1" u="none" spc="-100" dirty="0" smtClean="0">
                <a:solidFill>
                  <a:srgbClr val="990099"/>
                </a:solidFill>
                <a:latin typeface="宋体" pitchFamily="2" charset="-122"/>
              </a:rPr>
              <a:t>全相联</a:t>
            </a:r>
            <a:r>
              <a:rPr lang="zh-CN" altLang="en-US" sz="2000" b="1" u="none" spc="-100" dirty="0" smtClean="0">
                <a:latin typeface="宋体" pitchFamily="2" charset="-122"/>
              </a:rPr>
              <a:t>映射方式受限于替换算法</a:t>
            </a:r>
            <a:endParaRPr lang="en-US" altLang="zh-CN" sz="2000" b="1" u="none" spc="-100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   </a:t>
            </a:r>
            <a:r>
              <a:rPr lang="en-US" altLang="zh-CN" sz="1800" b="1" u="none" dirty="0">
                <a:latin typeface="宋体" pitchFamily="2" charset="-122"/>
              </a:rPr>
              <a:t>   </a:t>
            </a:r>
            <a:r>
              <a:rPr lang="zh-CN" altLang="en-US" sz="2000" u="none" dirty="0" smtClean="0">
                <a:latin typeface="宋体" pitchFamily="2" charset="-122"/>
              </a:rPr>
              <a:t>└→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直接</a:t>
            </a:r>
            <a:r>
              <a:rPr lang="zh-CN" altLang="en-US" sz="2000" b="1" u="none" dirty="0" smtClean="0">
                <a:latin typeface="宋体" pitchFamily="2" charset="-122"/>
              </a:rPr>
              <a:t>映射方式没得选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候选行仅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行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600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4135" y="5805264"/>
            <a:ext cx="3310522" cy="430887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sz="2200" b="1" u="none" dirty="0" smtClean="0">
                <a:latin typeface="宋体" pitchFamily="2" charset="-122"/>
              </a:rPr>
              <a:t>→适合全相联映射</a:t>
            </a:r>
            <a:r>
              <a:rPr lang="en-US" altLang="zh-CN" sz="2200" b="1" u="none" dirty="0">
                <a:latin typeface="宋体" pitchFamily="2" charset="-122"/>
              </a:rPr>
              <a:t>Cache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697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78693" y="325105"/>
            <a:ext cx="6481539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、先进先出算法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First In First Out</a:t>
            </a:r>
            <a:r>
              <a:rPr lang="zh-CN" altLang="zh-CN" u="none" dirty="0">
                <a:latin typeface="+mn-lt"/>
              </a:rPr>
              <a:t>，</a:t>
            </a:r>
            <a:r>
              <a:rPr lang="en-US" altLang="zh-CN" b="1" u="none" dirty="0" smtClean="0">
                <a:latin typeface="+mn-ea"/>
                <a:ea typeface="+mn-ea"/>
              </a:rPr>
              <a:t>FIFO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 smtClean="0">
                <a:latin typeface="宋体" pitchFamily="2" charset="-122"/>
              </a:rPr>
              <a:t>选择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最早调入的</a:t>
            </a:r>
            <a:r>
              <a:rPr lang="zh-CN" altLang="en-US" b="1" u="none" dirty="0" smtClean="0">
                <a:latin typeface="宋体" pitchFamily="2" charset="-122"/>
              </a:rPr>
              <a:t>块作为牺牲块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命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中 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开销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7AF9-08D5-4A85-8E0F-BB664458730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5315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28"/>
          <p:cNvSpPr txBox="1">
            <a:spLocks noChangeArrowheads="1"/>
          </p:cNvSpPr>
          <p:nvPr/>
        </p:nvSpPr>
        <p:spPr bwMode="auto">
          <a:xfrm>
            <a:off x="179263" y="1718806"/>
            <a:ext cx="8785225" cy="332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硬件配置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 smtClean="0">
                <a:latin typeface="宋体" pitchFamily="2" charset="-122"/>
              </a:rPr>
              <a:t>候选行中</a:t>
            </a:r>
            <a:r>
              <a:rPr lang="zh-CN" altLang="en-US" b="1" dirty="0" smtClean="0">
                <a:latin typeface="宋体" pitchFamily="2" charset="-122"/>
              </a:rPr>
              <a:t>每行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计数器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CNT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块次序表示方法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 smtClean="0">
                <a:latin typeface="宋体" pitchFamily="2" charset="-122"/>
              </a:rPr>
              <a:t>通常：越</a:t>
            </a:r>
            <a:r>
              <a:rPr lang="zh-CN" altLang="en-US" b="1" u="none" dirty="0">
                <a:latin typeface="宋体" pitchFamily="2" charset="-122"/>
              </a:rPr>
              <a:t>早调入、</a:t>
            </a:r>
            <a:r>
              <a:rPr lang="en-US" altLang="zh-CN" b="1" u="none" dirty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值越大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牺牲块选择方法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u="none" dirty="0" smtClean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值最大的</a:t>
            </a:r>
            <a:r>
              <a:rPr lang="zh-CN" altLang="en-US" b="1" u="none" dirty="0" smtClean="0">
                <a:latin typeface="宋体" pitchFamily="2" charset="-122"/>
              </a:rPr>
              <a:t>块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块次序更新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       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块次序更新时机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43" name="Text Box 128"/>
          <p:cNvSpPr txBox="1">
            <a:spLocks noChangeArrowheads="1"/>
          </p:cNvSpPr>
          <p:nvPr/>
        </p:nvSpPr>
        <p:spPr bwMode="auto">
          <a:xfrm>
            <a:off x="2555776" y="5365665"/>
            <a:ext cx="54744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随机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块调入次序≠访问</a:t>
            </a:r>
            <a:r>
              <a:rPr lang="zh-CN" altLang="en-US" sz="2000" b="1" u="none" dirty="0" smtClean="0">
                <a:latin typeface="宋体" pitchFamily="2" charset="-122"/>
              </a:rPr>
              <a:t>次序、未遵循局部性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较大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需</a:t>
            </a:r>
            <a:r>
              <a:rPr lang="en-US" altLang="zh-CN" sz="2000" b="1" u="none" dirty="0" smtClean="0">
                <a:latin typeface="宋体" pitchFamily="2" charset="-122"/>
              </a:rPr>
              <a:t>G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k</a:t>
            </a:r>
            <a:r>
              <a:rPr lang="zh-CN" altLang="en-US" sz="2000" b="1" u="none" dirty="0" smtClean="0">
                <a:latin typeface="宋体" pitchFamily="2" charset="-122"/>
              </a:rPr>
              <a:t>位计数器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44" name="Text Box 1360"/>
          <p:cNvSpPr txBox="1">
            <a:spLocks noChangeArrowheads="1"/>
          </p:cNvSpPr>
          <p:nvPr/>
        </p:nvSpPr>
        <p:spPr bwMode="auto">
          <a:xfrm>
            <a:off x="179388" y="262544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200" b="1" u="none" dirty="0" smtClean="0">
                <a:latin typeface="宋体" pitchFamily="2" charset="-122"/>
              </a:rPr>
              <a:t>若候选行数为</a:t>
            </a:r>
            <a:r>
              <a:rPr lang="en-US" altLang="zh-CN" sz="2200" b="1" u="none" dirty="0" smtClean="0">
                <a:latin typeface="宋体" pitchFamily="2" charset="-122"/>
              </a:rPr>
              <a:t>n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CNT</a:t>
            </a:r>
            <a:r>
              <a:rPr lang="zh-CN" altLang="en-US" sz="2200" b="1" u="none" dirty="0" smtClean="0">
                <a:latin typeface="宋体" pitchFamily="2" charset="-122"/>
              </a:rPr>
              <a:t>的位数</a:t>
            </a:r>
            <a:r>
              <a:rPr lang="en-US" altLang="zh-CN" sz="2200" b="1" u="none" dirty="0" smtClean="0">
                <a:latin typeface="宋体" pitchFamily="2" charset="-122"/>
              </a:rPr>
              <a:t>k</a:t>
            </a:r>
            <a:r>
              <a:rPr lang="zh-CN" altLang="en-US" sz="2200" b="1" u="none" dirty="0" smtClean="0">
                <a:latin typeface="宋体" pitchFamily="2" charset="-122"/>
              </a:rPr>
              <a:t>为多少？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log</a:t>
            </a:r>
            <a:r>
              <a:rPr lang="en-US" altLang="zh-CN" sz="2000" b="1" u="none" baseline="-2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n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11795" y="5878433"/>
            <a:ext cx="3310522" cy="430887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sz="2200" b="1" u="none" dirty="0">
                <a:latin typeface="宋体" pitchFamily="2" charset="-122"/>
              </a:rPr>
              <a:t>→适合组相联映射</a:t>
            </a:r>
            <a:r>
              <a:rPr lang="en-US" altLang="zh-CN" sz="2200" b="1" u="none" dirty="0">
                <a:latin typeface="宋体" pitchFamily="2" charset="-122"/>
              </a:rPr>
              <a:t>Cache </a:t>
            </a:r>
            <a:endParaRPr lang="zh-CN" altLang="en-US" sz="2200" dirty="0"/>
          </a:p>
        </p:txBody>
      </p:sp>
      <p:sp>
        <p:nvSpPr>
          <p:cNvPr id="46" name="Text Box 128"/>
          <p:cNvSpPr txBox="1">
            <a:spLocks noChangeArrowheads="1"/>
          </p:cNvSpPr>
          <p:nvPr/>
        </p:nvSpPr>
        <p:spPr bwMode="auto">
          <a:xfrm>
            <a:off x="3491880" y="3535848"/>
            <a:ext cx="48245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调</a:t>
            </a:r>
            <a:r>
              <a:rPr lang="zh-CN" altLang="en-US" b="1" u="none" dirty="0">
                <a:latin typeface="宋体" pitchFamily="2" charset="-122"/>
              </a:rPr>
              <a:t>入行的</a:t>
            </a:r>
            <a:r>
              <a:rPr lang="en-US" altLang="zh-CN" b="1" u="none" dirty="0">
                <a:latin typeface="宋体" pitchFamily="2" charset="-122"/>
              </a:rPr>
              <a:t>CNT←0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其余</a:t>
            </a:r>
            <a:r>
              <a:rPr lang="zh-CN" altLang="en-US" b="1" u="none" dirty="0">
                <a:latin typeface="宋体" pitchFamily="2" charset="-122"/>
              </a:rPr>
              <a:t>行的</a:t>
            </a:r>
            <a:r>
              <a:rPr lang="en-US" altLang="zh-CN" b="1" u="none" dirty="0">
                <a:latin typeface="宋体" pitchFamily="2" charset="-122"/>
              </a:rPr>
              <a:t>CNT←(CNT)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CC3300"/>
                </a:solidFill>
                <a:latin typeface="宋体" pitchFamily="2" charset="-122"/>
              </a:rPr>
              <a:t>饱和运算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块</a:t>
            </a:r>
            <a:r>
              <a:rPr lang="zh-CN" altLang="en-US" b="1" u="none" dirty="0">
                <a:latin typeface="宋体" pitchFamily="2" charset="-122"/>
              </a:rPr>
              <a:t>调</a:t>
            </a:r>
            <a:r>
              <a:rPr lang="zh-CN" altLang="en-US" b="1" u="none" dirty="0" smtClean="0">
                <a:latin typeface="宋体" pitchFamily="2" charset="-122"/>
              </a:rPr>
              <a:t>入时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4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5" grpId="0" animBg="1"/>
      <p:bldP spid="4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5AD-2C5C-4ACC-985E-0D828C301F15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76395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447" name="AutoShape 13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528" name="AutoShape 139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79388" y="325105"/>
            <a:ext cx="8713787" cy="409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、最近最少使用算法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Least Recently Used</a:t>
            </a:r>
            <a:r>
              <a:rPr lang="zh-CN" altLang="zh-CN" u="none" dirty="0" smtClean="0">
                <a:latin typeface="+mn-lt"/>
              </a:rPr>
              <a:t>，</a:t>
            </a:r>
            <a:r>
              <a:rPr lang="en-US" altLang="zh-CN" b="1" u="none" dirty="0" smtClean="0">
                <a:latin typeface="+mn-ea"/>
                <a:ea typeface="+mn-ea"/>
              </a:rPr>
              <a:t>LRU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 smtClean="0">
                <a:latin typeface="宋体" pitchFamily="2" charset="-122"/>
              </a:rPr>
              <a:t>选择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近期最少使用的</a:t>
            </a:r>
            <a:r>
              <a:rPr lang="zh-CN" altLang="en-US" b="1" u="none" dirty="0" smtClean="0">
                <a:latin typeface="宋体" pitchFamily="2" charset="-122"/>
              </a:rPr>
              <a:t>块作为牺牲块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0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0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命 中 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实现开销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60" name="Text Box 128"/>
          <p:cNvSpPr txBox="1">
            <a:spLocks noChangeArrowheads="1"/>
          </p:cNvSpPr>
          <p:nvPr/>
        </p:nvSpPr>
        <p:spPr bwMode="auto">
          <a:xfrm>
            <a:off x="179512" y="1268760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FIFO</a:t>
            </a:r>
            <a:r>
              <a:rPr lang="zh-CN" altLang="en-US" b="1" u="none" dirty="0" smtClean="0">
                <a:latin typeface="宋体" pitchFamily="2" charset="-122"/>
              </a:rPr>
              <a:t>算法基本相同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相同点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硬件配置，牺牲块选择方法，块次序更新方法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不同点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 smtClean="0">
                <a:latin typeface="宋体" pitchFamily="2" charset="-122"/>
              </a:rPr>
              <a:t>块次序表示方法，块次序更新时机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  (</a:t>
            </a:r>
            <a:r>
              <a:rPr lang="zh-CN" altLang="en-US" sz="2000" b="1" u="none" dirty="0" smtClean="0">
                <a:latin typeface="宋体" pitchFamily="2" charset="-122"/>
              </a:rPr>
              <a:t>越早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 smtClean="0">
                <a:latin typeface="宋体" pitchFamily="2" charset="-122"/>
              </a:rPr>
              <a:t>、</a:t>
            </a:r>
            <a:r>
              <a:rPr lang="en-US" altLang="zh-CN" sz="2000" b="1" u="none" dirty="0" smtClean="0">
                <a:latin typeface="宋体" pitchFamily="2" charset="-122"/>
              </a:rPr>
              <a:t>CNT</a:t>
            </a:r>
            <a:r>
              <a:rPr lang="zh-CN" altLang="en-US" sz="2000" b="1" u="none" dirty="0" smtClean="0">
                <a:latin typeface="宋体" pitchFamily="2" charset="-122"/>
              </a:rPr>
              <a:t>值越大</a:t>
            </a:r>
            <a:r>
              <a:rPr lang="en-US" altLang="zh-CN" sz="2000" b="1" u="none" dirty="0" smtClean="0">
                <a:latin typeface="宋体" pitchFamily="2" charset="-122"/>
              </a:rPr>
              <a:t>)  (</a:t>
            </a:r>
            <a:r>
              <a:rPr lang="zh-CN" altLang="en-US" sz="2000" b="1" u="none" dirty="0" smtClean="0">
                <a:latin typeface="宋体" pitchFamily="2" charset="-122"/>
              </a:rPr>
              <a:t>块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 smtClean="0">
                <a:latin typeface="宋体" pitchFamily="2" charset="-122"/>
              </a:rPr>
              <a:t>时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1" name="Text Box 128"/>
          <p:cNvSpPr txBox="1">
            <a:spLocks noChangeArrowheads="1"/>
          </p:cNvSpPr>
          <p:nvPr/>
        </p:nvSpPr>
        <p:spPr bwMode="auto">
          <a:xfrm>
            <a:off x="2555776" y="3401124"/>
            <a:ext cx="63362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随相联度增大</a:t>
            </a:r>
            <a:r>
              <a:rPr lang="zh-CN" altLang="en-US" b="1" u="none" dirty="0" smtClean="0">
                <a:latin typeface="宋体" pitchFamily="2" charset="-122"/>
              </a:rPr>
              <a:t>而提高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各块次序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zh-CN" altLang="en-US" sz="2000" b="1" u="none" dirty="0">
                <a:latin typeface="宋体" pitchFamily="2" charset="-122"/>
              </a:rPr>
              <a:t>访问</a:t>
            </a:r>
            <a:r>
              <a:rPr lang="zh-CN" altLang="en-US" sz="2000" b="1" u="none" dirty="0" smtClean="0">
                <a:latin typeface="宋体" pitchFamily="2" charset="-122"/>
              </a:rPr>
              <a:t>次序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较大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同</a:t>
            </a:r>
            <a:r>
              <a:rPr lang="en-US" altLang="zh-CN" sz="2000" b="1" u="none" dirty="0" smtClean="0">
                <a:latin typeface="宋体" pitchFamily="2" charset="-122"/>
              </a:rPr>
              <a:t>FIFO</a:t>
            </a:r>
            <a:r>
              <a:rPr lang="zh-CN" altLang="en-US" sz="2000" b="1" u="none" dirty="0" smtClean="0">
                <a:latin typeface="宋体" pitchFamily="2" charset="-122"/>
              </a:rPr>
              <a:t>算法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200" b="1" u="none" dirty="0" smtClean="0">
              <a:latin typeface="宋体" pitchFamily="2" charset="-122"/>
            </a:endParaRPr>
          </a:p>
        </p:txBody>
      </p:sp>
      <p:sp>
        <p:nvSpPr>
          <p:cNvPr id="62" name="Text Box 1360"/>
          <p:cNvSpPr txBox="1">
            <a:spLocks noChangeArrowheads="1"/>
          </p:cNvSpPr>
          <p:nvPr/>
        </p:nvSpPr>
        <p:spPr bwMode="auto">
          <a:xfrm>
            <a:off x="179388" y="438717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*硬件组织：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行中设置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spc="-100" dirty="0" smtClean="0">
                <a:latin typeface="宋体" pitchFamily="2" charset="-122"/>
              </a:rPr>
              <a:t>表示块的</a:t>
            </a:r>
            <a:r>
              <a:rPr lang="zh-CN" altLang="en-US" b="1" spc="-100" dirty="0" smtClean="0">
                <a:latin typeface="宋体" pitchFamily="2" charset="-122"/>
              </a:rPr>
              <a:t>组内</a:t>
            </a:r>
            <a:r>
              <a:rPr lang="zh-CN" altLang="en-US" b="1" u="none" spc="-100" dirty="0" smtClean="0">
                <a:latin typeface="宋体" pitchFamily="2" charset="-122"/>
              </a:rPr>
              <a:t>访问次序</a:t>
            </a:r>
            <a:endParaRPr lang="zh-CN" altLang="en-US" b="1" u="none" spc="-100" dirty="0"/>
          </a:p>
        </p:txBody>
      </p:sp>
      <p:sp>
        <p:nvSpPr>
          <p:cNvPr id="38" name="矩形 37"/>
          <p:cNvSpPr/>
          <p:nvPr/>
        </p:nvSpPr>
        <p:spPr>
          <a:xfrm>
            <a:off x="5509453" y="3934217"/>
            <a:ext cx="3310522" cy="430887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sz="2200" b="1" u="none" dirty="0">
                <a:latin typeface="宋体" pitchFamily="2" charset="-122"/>
              </a:rPr>
              <a:t>→适合组相联映射</a:t>
            </a:r>
            <a:r>
              <a:rPr lang="en-US" altLang="zh-CN" sz="2200" b="1" u="none" dirty="0">
                <a:latin typeface="宋体" pitchFamily="2" charset="-122"/>
              </a:rPr>
              <a:t>Cache </a:t>
            </a:r>
            <a:endParaRPr lang="zh-CN" altLang="en-US" sz="2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835696" y="4869160"/>
            <a:ext cx="6552728" cy="1297037"/>
            <a:chOff x="1835696" y="4869160"/>
            <a:chExt cx="6552728" cy="1297037"/>
          </a:xfrm>
        </p:grpSpPr>
        <p:sp>
          <p:nvSpPr>
            <p:cNvPr id="64" name="Rectangle 1363"/>
            <p:cNvSpPr>
              <a:spLocks noChangeArrowheads="1"/>
            </p:cNvSpPr>
            <p:nvPr/>
          </p:nvSpPr>
          <p:spPr bwMode="auto">
            <a:xfrm>
              <a:off x="2556421" y="5158085"/>
              <a:ext cx="5832003" cy="431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1364"/>
            <p:cNvSpPr txBox="1">
              <a:spLocks noChangeArrowheads="1"/>
            </p:cNvSpPr>
            <p:nvPr/>
          </p:nvSpPr>
          <p:spPr bwMode="auto">
            <a:xfrm>
              <a:off x="1835696" y="5229523"/>
              <a:ext cx="720725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i</a:t>
              </a:r>
              <a:r>
                <a:rPr lang="zh-CN" altLang="en-US" sz="1800" b="1" u="none">
                  <a:latin typeface="宋体" pitchFamily="2" charset="-122"/>
                </a:rPr>
                <a:t>组</a:t>
              </a:r>
            </a:p>
          </p:txBody>
        </p:sp>
        <p:sp>
          <p:nvSpPr>
            <p:cNvPr id="66" name="Line 1365"/>
            <p:cNvSpPr>
              <a:spLocks noChangeShapeType="1"/>
            </p:cNvSpPr>
            <p:nvPr/>
          </p:nvSpPr>
          <p:spPr bwMode="auto">
            <a:xfrm>
              <a:off x="4067721" y="523111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366"/>
            <p:cNvSpPr txBox="1">
              <a:spLocks noChangeArrowheads="1"/>
            </p:cNvSpPr>
            <p:nvPr/>
          </p:nvSpPr>
          <p:spPr bwMode="auto">
            <a:xfrm>
              <a:off x="2629446" y="4869160"/>
              <a:ext cx="25187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 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68" name="Text Box 1367"/>
            <p:cNvSpPr txBox="1">
              <a:spLocks noChangeArrowheads="1"/>
            </p:cNvSpPr>
            <p:nvPr/>
          </p:nvSpPr>
          <p:spPr bwMode="auto">
            <a:xfrm>
              <a:off x="2627859" y="522952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69" name="Text Box 1368"/>
            <p:cNvSpPr txBox="1">
              <a:spLocks noChangeArrowheads="1"/>
            </p:cNvSpPr>
            <p:nvPr/>
          </p:nvSpPr>
          <p:spPr bwMode="auto">
            <a:xfrm>
              <a:off x="3059659" y="522952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70" name="Text Box 1369"/>
            <p:cNvSpPr txBox="1">
              <a:spLocks noChangeArrowheads="1"/>
            </p:cNvSpPr>
            <p:nvPr/>
          </p:nvSpPr>
          <p:spPr bwMode="auto">
            <a:xfrm>
              <a:off x="4427339" y="5229523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71" name="Text Box 1370"/>
            <p:cNvSpPr txBox="1">
              <a:spLocks noChangeArrowheads="1"/>
            </p:cNvSpPr>
            <p:nvPr/>
          </p:nvSpPr>
          <p:spPr bwMode="auto">
            <a:xfrm>
              <a:off x="3636144" y="5589885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2" name="Line 1371"/>
            <p:cNvSpPr>
              <a:spLocks noChangeShapeType="1"/>
            </p:cNvSpPr>
            <p:nvPr/>
          </p:nvSpPr>
          <p:spPr bwMode="auto">
            <a:xfrm>
              <a:off x="2627859" y="5591473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372"/>
            <p:cNvSpPr>
              <a:spLocks noChangeShapeType="1"/>
            </p:cNvSpPr>
            <p:nvPr/>
          </p:nvSpPr>
          <p:spPr bwMode="auto">
            <a:xfrm>
              <a:off x="5148064" y="5591473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373"/>
            <p:cNvSpPr>
              <a:spLocks noChangeShapeType="1"/>
            </p:cNvSpPr>
            <p:nvPr/>
          </p:nvSpPr>
          <p:spPr bwMode="auto">
            <a:xfrm flipV="1">
              <a:off x="4067945" y="5732759"/>
              <a:ext cx="108012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74"/>
            <p:cNvSpPr>
              <a:spLocks noChangeShapeType="1"/>
            </p:cNvSpPr>
            <p:nvPr/>
          </p:nvSpPr>
          <p:spPr bwMode="auto">
            <a:xfrm flipH="1" flipV="1">
              <a:off x="2627858" y="5735935"/>
              <a:ext cx="9360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75"/>
            <p:cNvSpPr txBox="1">
              <a:spLocks noChangeArrowheads="1"/>
            </p:cNvSpPr>
            <p:nvPr/>
          </p:nvSpPr>
          <p:spPr bwMode="auto">
            <a:xfrm>
              <a:off x="3635921" y="522952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77" name="Line 1376"/>
            <p:cNvSpPr>
              <a:spLocks noChangeShapeType="1"/>
            </p:cNvSpPr>
            <p:nvPr/>
          </p:nvSpPr>
          <p:spPr bwMode="auto">
            <a:xfrm>
              <a:off x="7308007" y="523111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377"/>
            <p:cNvSpPr txBox="1">
              <a:spLocks noChangeArrowheads="1"/>
            </p:cNvSpPr>
            <p:nvPr/>
          </p:nvSpPr>
          <p:spPr bwMode="auto">
            <a:xfrm>
              <a:off x="5869732" y="4869160"/>
              <a:ext cx="244668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79" name="Text Box 1378"/>
            <p:cNvSpPr txBox="1">
              <a:spLocks noChangeArrowheads="1"/>
            </p:cNvSpPr>
            <p:nvPr/>
          </p:nvSpPr>
          <p:spPr bwMode="auto">
            <a:xfrm>
              <a:off x="5868144" y="522952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0" name="Text Box 1379"/>
            <p:cNvSpPr txBox="1">
              <a:spLocks noChangeArrowheads="1"/>
            </p:cNvSpPr>
            <p:nvPr/>
          </p:nvSpPr>
          <p:spPr bwMode="auto">
            <a:xfrm>
              <a:off x="6299944" y="522952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1" name="Text Box 1380"/>
            <p:cNvSpPr txBox="1">
              <a:spLocks noChangeArrowheads="1"/>
            </p:cNvSpPr>
            <p:nvPr/>
          </p:nvSpPr>
          <p:spPr bwMode="auto">
            <a:xfrm>
              <a:off x="7596485" y="5229523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82" name="Text Box 1381"/>
            <p:cNvSpPr txBox="1">
              <a:spLocks noChangeArrowheads="1"/>
            </p:cNvSpPr>
            <p:nvPr/>
          </p:nvSpPr>
          <p:spPr bwMode="auto">
            <a:xfrm>
              <a:off x="6804620" y="5589885"/>
              <a:ext cx="6477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83" name="Line 1382"/>
            <p:cNvSpPr>
              <a:spLocks noChangeShapeType="1"/>
            </p:cNvSpPr>
            <p:nvPr/>
          </p:nvSpPr>
          <p:spPr bwMode="auto">
            <a:xfrm>
              <a:off x="5868144" y="5591473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383"/>
            <p:cNvSpPr>
              <a:spLocks noChangeShapeType="1"/>
            </p:cNvSpPr>
            <p:nvPr/>
          </p:nvSpPr>
          <p:spPr bwMode="auto">
            <a:xfrm>
              <a:off x="8316416" y="5591473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384"/>
            <p:cNvSpPr>
              <a:spLocks noChangeShapeType="1"/>
            </p:cNvSpPr>
            <p:nvPr/>
          </p:nvSpPr>
          <p:spPr bwMode="auto">
            <a:xfrm>
              <a:off x="7452321" y="5734347"/>
              <a:ext cx="864096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385"/>
            <p:cNvSpPr>
              <a:spLocks noChangeShapeType="1"/>
            </p:cNvSpPr>
            <p:nvPr/>
          </p:nvSpPr>
          <p:spPr bwMode="auto">
            <a:xfrm flipH="1">
              <a:off x="5868143" y="5734347"/>
              <a:ext cx="863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1386"/>
            <p:cNvSpPr txBox="1">
              <a:spLocks noChangeArrowheads="1"/>
            </p:cNvSpPr>
            <p:nvPr/>
          </p:nvSpPr>
          <p:spPr bwMode="auto">
            <a:xfrm>
              <a:off x="6876207" y="5229523"/>
              <a:ext cx="720923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88" name="Text Box 1387"/>
            <p:cNvSpPr txBox="1">
              <a:spLocks noChangeArrowheads="1"/>
            </p:cNvSpPr>
            <p:nvPr/>
          </p:nvSpPr>
          <p:spPr bwMode="auto">
            <a:xfrm>
              <a:off x="5292080" y="5229523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9" name="Line 1371"/>
            <p:cNvSpPr>
              <a:spLocks noChangeShapeType="1"/>
            </p:cNvSpPr>
            <p:nvPr/>
          </p:nvSpPr>
          <p:spPr bwMode="auto">
            <a:xfrm>
              <a:off x="4067944" y="523009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71"/>
            <p:cNvSpPr>
              <a:spLocks noChangeShapeType="1"/>
            </p:cNvSpPr>
            <p:nvPr/>
          </p:nvSpPr>
          <p:spPr bwMode="auto">
            <a:xfrm>
              <a:off x="7309098" y="523009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381"/>
            <p:cNvSpPr txBox="1">
              <a:spLocks noChangeArrowheads="1"/>
            </p:cNvSpPr>
            <p:nvPr/>
          </p:nvSpPr>
          <p:spPr bwMode="auto">
            <a:xfrm>
              <a:off x="4787331" y="5877272"/>
              <a:ext cx="223294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LRU</a:t>
              </a:r>
              <a:r>
                <a:rPr lang="zh-CN" altLang="en-US" sz="1800" b="1" u="none" dirty="0" smtClean="0">
                  <a:latin typeface="宋体" pitchFamily="2" charset="-122"/>
                </a:rPr>
                <a:t>位的位数＝</a:t>
              </a:r>
              <a:r>
                <a:rPr lang="en-US" altLang="zh-CN" sz="1800" b="1" u="none" dirty="0" smtClean="0">
                  <a:latin typeface="宋体" pitchFamily="2" charset="-122"/>
                </a:rPr>
                <a:t>log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n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300"/>
          <p:cNvSpPr txBox="1">
            <a:spLocks noChangeArrowheads="1"/>
          </p:cNvSpPr>
          <p:nvPr/>
        </p:nvSpPr>
        <p:spPr bwMode="auto">
          <a:xfrm>
            <a:off x="4606650" y="4221088"/>
            <a:ext cx="2628108" cy="1571308"/>
          </a:xfrm>
          <a:prstGeom prst="rect">
            <a:avLst/>
          </a:prstGeom>
          <a:solidFill>
            <a:srgbClr val="99CCFF">
              <a:alpha val="80000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b="1" u="none">
                <a:latin typeface="宋体" pitchFamily="2" charset="-122"/>
              </a:rPr>
              <a:t>主存</a:t>
            </a:r>
          </a:p>
        </p:txBody>
      </p:sp>
      <p:grpSp>
        <p:nvGrpSpPr>
          <p:cNvPr id="175" name="组合 174"/>
          <p:cNvGrpSpPr/>
          <p:nvPr/>
        </p:nvGrpSpPr>
        <p:grpSpPr>
          <a:xfrm>
            <a:off x="4608188" y="4221088"/>
            <a:ext cx="2628108" cy="2016224"/>
            <a:chOff x="4102594" y="4292840"/>
            <a:chExt cx="2628108" cy="2016224"/>
          </a:xfrm>
        </p:grpSpPr>
        <p:sp>
          <p:nvSpPr>
            <p:cNvPr id="178" name="Text Box 306"/>
            <p:cNvSpPr txBox="1">
              <a:spLocks noChangeArrowheads="1"/>
            </p:cNvSpPr>
            <p:nvPr/>
          </p:nvSpPr>
          <p:spPr bwMode="auto">
            <a:xfrm>
              <a:off x="4168450" y="6059455"/>
              <a:ext cx="2202212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层次管理、地址变换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102594" y="4292840"/>
              <a:ext cx="2628108" cy="1584431"/>
              <a:chOff x="4320156" y="3998142"/>
              <a:chExt cx="2628108" cy="1584431"/>
            </a:xfrm>
          </p:grpSpPr>
          <p:sp>
            <p:nvSpPr>
              <p:cNvPr id="179" name="Rectangle 301"/>
              <p:cNvSpPr>
                <a:spLocks noChangeArrowheads="1"/>
              </p:cNvSpPr>
              <p:nvPr/>
            </p:nvSpPr>
            <p:spPr bwMode="auto">
              <a:xfrm>
                <a:off x="4320156" y="3998142"/>
                <a:ext cx="2628108" cy="1584431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" name="Text Box 303"/>
              <p:cNvSpPr txBox="1">
                <a:spLocks noChangeArrowheads="1"/>
              </p:cNvSpPr>
              <p:nvPr/>
            </p:nvSpPr>
            <p:spPr bwMode="auto">
              <a:xfrm>
                <a:off x="6012085" y="4940525"/>
                <a:ext cx="792163" cy="576263"/>
              </a:xfrm>
              <a:prstGeom prst="rect">
                <a:avLst/>
              </a:prstGeom>
              <a:solidFill>
                <a:srgbClr val="33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</a:p>
            </p:txBody>
          </p:sp>
          <p:sp>
            <p:nvSpPr>
              <p:cNvPr id="181" name="Text Box 304"/>
              <p:cNvSpPr txBox="1">
                <a:spLocks noChangeArrowheads="1"/>
              </p:cNvSpPr>
              <p:nvPr/>
            </p:nvSpPr>
            <p:spPr bwMode="auto">
              <a:xfrm>
                <a:off x="4572222" y="5084988"/>
                <a:ext cx="863600" cy="431800"/>
              </a:xfrm>
              <a:prstGeom prst="rect">
                <a:avLst/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</a:p>
            </p:txBody>
          </p:sp>
          <p:sp>
            <p:nvSpPr>
              <p:cNvPr id="182" name="Line 305"/>
              <p:cNvSpPr>
                <a:spLocks noChangeShapeType="1"/>
              </p:cNvSpPr>
              <p:nvPr/>
            </p:nvSpPr>
            <p:spPr bwMode="auto">
              <a:xfrm flipH="1">
                <a:off x="5072284" y="4574207"/>
                <a:ext cx="3175" cy="51078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Text Box 306"/>
              <p:cNvSpPr txBox="1">
                <a:spLocks noChangeArrowheads="1"/>
              </p:cNvSpPr>
              <p:nvPr/>
            </p:nvSpPr>
            <p:spPr bwMode="auto">
              <a:xfrm>
                <a:off x="4410056" y="4486919"/>
                <a:ext cx="620495" cy="5913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Cache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地址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184" name="Text Box 307"/>
              <p:cNvSpPr txBox="1">
                <a:spLocks noChangeArrowheads="1"/>
              </p:cNvSpPr>
              <p:nvPr/>
            </p:nvSpPr>
            <p:spPr bwMode="auto">
              <a:xfrm>
                <a:off x="6338044" y="4396803"/>
                <a:ext cx="539750" cy="5374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>
                <a:defPPr>
                  <a:defRPr lang="zh-CN"/>
                </a:defPPr>
                <a:lvl1pPr algn="ctr">
                  <a:lnSpc>
                    <a:spcPct val="90000"/>
                  </a:lnSpc>
                  <a:defRPr sz="1800" b="1" u="none">
                    <a:latin typeface="宋体" pitchFamily="2" charset="-122"/>
                  </a:defRPr>
                </a:lvl1pPr>
              </a:lstStyle>
              <a:p>
                <a:r>
                  <a:rPr lang="zh-CN" altLang="en-US" dirty="0"/>
                  <a:t>主存地址</a:t>
                </a:r>
              </a:p>
            </p:txBody>
          </p:sp>
          <p:sp>
            <p:nvSpPr>
              <p:cNvPr id="185" name="Line 308"/>
              <p:cNvSpPr>
                <a:spLocks noChangeShapeType="1"/>
              </p:cNvSpPr>
              <p:nvPr/>
            </p:nvSpPr>
            <p:spPr bwMode="auto">
              <a:xfrm>
                <a:off x="6301630" y="4358183"/>
                <a:ext cx="100" cy="582342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309"/>
              <p:cNvSpPr>
                <a:spLocks noChangeShapeType="1"/>
              </p:cNvSpPr>
              <p:nvPr/>
            </p:nvSpPr>
            <p:spPr bwMode="auto">
              <a:xfrm>
                <a:off x="5435822" y="5373913"/>
                <a:ext cx="57626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Text Box 310"/>
              <p:cNvSpPr txBox="1">
                <a:spLocks noChangeArrowheads="1"/>
              </p:cNvSpPr>
              <p:nvPr/>
            </p:nvSpPr>
            <p:spPr bwMode="auto">
              <a:xfrm>
                <a:off x="4932089" y="4086450"/>
                <a:ext cx="1008063" cy="487757"/>
              </a:xfrm>
              <a:prstGeom prst="rect">
                <a:avLst/>
              </a:prstGeom>
              <a:solidFill>
                <a:srgbClr val="00FFFF">
                  <a:alpha val="6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Cache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控制器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188" name="Line 311"/>
              <p:cNvSpPr>
                <a:spLocks noChangeShapeType="1"/>
              </p:cNvSpPr>
              <p:nvPr/>
            </p:nvSpPr>
            <p:spPr bwMode="auto">
              <a:xfrm flipV="1">
                <a:off x="5940152" y="4358183"/>
                <a:ext cx="361578" cy="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Text Box 312"/>
              <p:cNvSpPr txBox="1">
                <a:spLocks noChangeArrowheads="1"/>
              </p:cNvSpPr>
              <p:nvPr/>
            </p:nvSpPr>
            <p:spPr bwMode="auto">
              <a:xfrm>
                <a:off x="6013499" y="4070151"/>
                <a:ext cx="576263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缺失</a:t>
                </a:r>
                <a:endParaRPr lang="zh-CN" altLang="en-US" sz="1800" b="1" u="none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90" name="Line 313"/>
              <p:cNvSpPr>
                <a:spLocks noChangeShapeType="1"/>
              </p:cNvSpPr>
              <p:nvPr/>
            </p:nvSpPr>
            <p:spPr bwMode="auto">
              <a:xfrm flipH="1">
                <a:off x="5435822" y="5227863"/>
                <a:ext cx="287338" cy="15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315"/>
              <p:cNvSpPr>
                <a:spLocks noChangeShapeType="1"/>
              </p:cNvSpPr>
              <p:nvPr/>
            </p:nvSpPr>
            <p:spPr bwMode="auto">
              <a:xfrm>
                <a:off x="5724748" y="4574207"/>
                <a:ext cx="0" cy="653656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Text Box 316"/>
              <p:cNvSpPr txBox="1">
                <a:spLocks noChangeArrowheads="1"/>
              </p:cNvSpPr>
              <p:nvPr/>
            </p:nvSpPr>
            <p:spPr bwMode="auto">
              <a:xfrm>
                <a:off x="5118004" y="4610620"/>
                <a:ext cx="516205" cy="25161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r>
                  <a:rPr lang="zh-CN" altLang="en-US" sz="18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命中</a:t>
                </a:r>
                <a:endParaRPr lang="zh-CN" altLang="en-US" sz="1800" b="1" u="none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sp>
          <p:nvSpPr>
            <p:cNvPr id="177" name="AutoShape 182"/>
            <p:cNvSpPr>
              <a:spLocks/>
            </p:cNvSpPr>
            <p:nvPr/>
          </p:nvSpPr>
          <p:spPr bwMode="auto">
            <a:xfrm rot="16200000">
              <a:off x="5303673" y="5431811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A1AD-BC9D-4CBD-AA04-A7A6B8777CB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00099" name="Text Box 67"/>
          <p:cNvSpPr txBox="1">
            <a:spLocks noChangeArrowheads="1"/>
          </p:cNvSpPr>
          <p:nvPr/>
        </p:nvSpPr>
        <p:spPr bwMode="auto">
          <a:xfrm>
            <a:off x="179388" y="294471"/>
            <a:ext cx="604725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、存储系统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工作过程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执行要求：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①指令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 smtClean="0">
                <a:latin typeface="宋体" pitchFamily="2" charset="-122"/>
              </a:rPr>
              <a:t>数据预先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放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中  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②按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逻辑地址</a:t>
            </a:r>
            <a:r>
              <a:rPr lang="zh-CN" altLang="en-US" b="1" u="none" dirty="0" smtClean="0">
                <a:latin typeface="宋体" pitchFamily="2" charset="-122"/>
              </a:rPr>
              <a:t>访问存储器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存储系统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1600" b="1" u="none" dirty="0">
              <a:latin typeface="宋体" pitchFamily="2" charset="-122"/>
            </a:endParaRPr>
          </a:p>
        </p:txBody>
      </p:sp>
      <p:sp>
        <p:nvSpPr>
          <p:cNvPr id="300186" name="Text Box 154"/>
          <p:cNvSpPr txBox="1">
            <a:spLocks noChangeArrowheads="1"/>
          </p:cNvSpPr>
          <p:nvPr/>
        </p:nvSpPr>
        <p:spPr bwMode="auto">
          <a:xfrm>
            <a:off x="179388" y="21676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存储系统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r>
              <a:rPr lang="zh-CN" altLang="en-US" b="1" u="none" dirty="0">
                <a:latin typeface="宋体" pitchFamily="2" charset="-122"/>
              </a:rPr>
              <a:t>层次</a:t>
            </a:r>
            <a:r>
              <a:rPr lang="zh-CN" altLang="en-US" b="1" u="none" dirty="0" smtClean="0">
                <a:latin typeface="宋体" pitchFamily="2" charset="-122"/>
              </a:rPr>
              <a:t>管理</a:t>
            </a:r>
            <a:r>
              <a:rPr lang="en-US" altLang="zh-CN" b="1" u="none" dirty="0">
                <a:latin typeface="宋体" pitchFamily="2" charset="-122"/>
              </a:rPr>
              <a:t>＋</a:t>
            </a:r>
            <a:r>
              <a:rPr lang="zh-CN" altLang="en-US" b="1" u="none" dirty="0" smtClean="0">
                <a:latin typeface="宋体" pitchFamily="2" charset="-122"/>
              </a:rPr>
              <a:t>存储器访问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软件负责主存管理，硬件实现地址</a:t>
            </a:r>
            <a:r>
              <a:rPr lang="zh-CN" altLang="en-US" b="1" u="none" dirty="0" smtClean="0">
                <a:latin typeface="宋体" pitchFamily="2" charset="-122"/>
              </a:rPr>
              <a:t>变换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Cache-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硬件实现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管理、地址变换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80" name="AutoShape 1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2" name="组合 131"/>
          <p:cNvGrpSpPr/>
          <p:nvPr/>
        </p:nvGrpSpPr>
        <p:grpSpPr>
          <a:xfrm>
            <a:off x="5791672" y="980728"/>
            <a:ext cx="2918494" cy="895098"/>
            <a:chOff x="5649888" y="1124744"/>
            <a:chExt cx="2918494" cy="895098"/>
          </a:xfrm>
        </p:grpSpPr>
        <p:sp>
          <p:nvSpPr>
            <p:cNvPr id="136" name="Text Box 322"/>
            <p:cNvSpPr txBox="1">
              <a:spLocks noChangeArrowheads="1"/>
            </p:cNvSpPr>
            <p:nvPr/>
          </p:nvSpPr>
          <p:spPr bwMode="auto">
            <a:xfrm>
              <a:off x="5649888" y="1124744"/>
              <a:ext cx="290264" cy="2960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38" name="直接箭头连接符 137"/>
            <p:cNvCxnSpPr/>
            <p:nvPr/>
          </p:nvCxnSpPr>
          <p:spPr bwMode="auto">
            <a:xfrm>
              <a:off x="5649888" y="1404747"/>
              <a:ext cx="290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22"/>
            <p:cNvCxnSpPr/>
            <p:nvPr/>
          </p:nvCxnSpPr>
          <p:spPr bwMode="auto">
            <a:xfrm rot="10800000" flipV="1">
              <a:off x="7670576" y="1523815"/>
              <a:ext cx="897806" cy="496027"/>
            </a:xfrm>
            <a:prstGeom prst="bentConnector4">
              <a:avLst>
                <a:gd name="adj1" fmla="val -535"/>
                <a:gd name="adj2" fmla="val 14608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 flipH="1">
              <a:off x="5649888" y="1925216"/>
              <a:ext cx="1730424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 flipV="1">
              <a:off x="5652120" y="1408762"/>
              <a:ext cx="0" cy="51645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>
            <a:off x="3923480" y="3645024"/>
            <a:ext cx="4752975" cy="2592288"/>
            <a:chOff x="3419424" y="3717553"/>
            <a:chExt cx="4752975" cy="2592288"/>
          </a:xfrm>
        </p:grpSpPr>
        <p:grpSp>
          <p:nvGrpSpPr>
            <p:cNvPr id="162" name="Group 347"/>
            <p:cNvGrpSpPr>
              <a:grpSpLocks/>
            </p:cNvGrpSpPr>
            <p:nvPr/>
          </p:nvGrpSpPr>
          <p:grpSpPr bwMode="auto">
            <a:xfrm>
              <a:off x="3419424" y="3717553"/>
              <a:ext cx="4752975" cy="2093913"/>
              <a:chOff x="2335" y="1933"/>
              <a:chExt cx="2994" cy="1319"/>
            </a:xfrm>
          </p:grpSpPr>
          <p:sp>
            <p:nvSpPr>
              <p:cNvPr id="165" name="Line 335"/>
              <p:cNvSpPr>
                <a:spLocks noChangeShapeType="1"/>
              </p:cNvSpPr>
              <p:nvPr/>
            </p:nvSpPr>
            <p:spPr bwMode="auto">
              <a:xfrm>
                <a:off x="4332" y="3157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Text Box 336"/>
              <p:cNvSpPr txBox="1">
                <a:spLocks noChangeArrowheads="1"/>
              </p:cNvSpPr>
              <p:nvPr/>
            </p:nvSpPr>
            <p:spPr bwMode="auto">
              <a:xfrm>
                <a:off x="4785" y="2749"/>
                <a:ext cx="544" cy="503"/>
              </a:xfrm>
              <a:prstGeom prst="rect">
                <a:avLst/>
              </a:prstGeom>
              <a:solidFill>
                <a:schemeClr val="hlink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>
                    <a:latin typeface="宋体" pitchFamily="2" charset="-122"/>
                  </a:rPr>
                  <a:t>辅存</a:t>
                </a:r>
              </a:p>
            </p:txBody>
          </p:sp>
          <p:sp>
            <p:nvSpPr>
              <p:cNvPr id="167" name="Line 337"/>
              <p:cNvSpPr>
                <a:spLocks noChangeShapeType="1"/>
              </p:cNvSpPr>
              <p:nvPr/>
            </p:nvSpPr>
            <p:spPr bwMode="auto">
              <a:xfrm>
                <a:off x="5057" y="2116"/>
                <a:ext cx="0" cy="62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Text Box 338"/>
              <p:cNvSpPr txBox="1">
                <a:spLocks noChangeArrowheads="1"/>
              </p:cNvSpPr>
              <p:nvPr/>
            </p:nvSpPr>
            <p:spPr bwMode="auto">
              <a:xfrm>
                <a:off x="4694" y="2160"/>
                <a:ext cx="319" cy="32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辅存地址</a:t>
                </a:r>
              </a:p>
            </p:txBody>
          </p:sp>
          <p:sp>
            <p:nvSpPr>
              <p:cNvPr id="169" name="Text Box 339"/>
              <p:cNvSpPr txBox="1">
                <a:spLocks noChangeArrowheads="1"/>
              </p:cNvSpPr>
              <p:nvPr/>
            </p:nvSpPr>
            <p:spPr bwMode="auto">
              <a:xfrm>
                <a:off x="2335" y="1933"/>
                <a:ext cx="953" cy="2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36000" rIns="18000" bIns="10800" anchor="t" anchorCtr="0"/>
              <a:lstStyle/>
              <a:p>
                <a:pPr algn="ctr"/>
                <a:r>
                  <a:rPr lang="zh-CN" altLang="en-US" sz="18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硬件</a:t>
                </a: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产生</a:t>
                </a:r>
                <a:r>
                  <a:rPr lang="zh-CN" altLang="en-US" sz="18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异常</a:t>
                </a:r>
                <a:endPara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70" name="Line 340"/>
              <p:cNvSpPr>
                <a:spLocks noChangeShapeType="1"/>
              </p:cNvSpPr>
              <p:nvPr/>
            </p:nvSpPr>
            <p:spPr bwMode="auto">
              <a:xfrm flipH="1" flipV="1">
                <a:off x="4332" y="3067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341"/>
              <p:cNvSpPr>
                <a:spLocks noChangeShapeType="1"/>
              </p:cNvSpPr>
              <p:nvPr/>
            </p:nvSpPr>
            <p:spPr bwMode="auto">
              <a:xfrm flipH="1">
                <a:off x="4332" y="2205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Text Box 343"/>
              <p:cNvSpPr txBox="1">
                <a:spLocks noChangeArrowheads="1"/>
              </p:cNvSpPr>
              <p:nvPr/>
            </p:nvSpPr>
            <p:spPr bwMode="auto">
              <a:xfrm>
                <a:off x="3379" y="2045"/>
                <a:ext cx="953" cy="205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 u="none" dirty="0">
                    <a:latin typeface="宋体" pitchFamily="2" charset="-122"/>
                  </a:rPr>
                  <a:t>OS</a:t>
                </a:r>
                <a:r>
                  <a:rPr lang="zh-CN" altLang="en-US" sz="2000" b="1" u="none" dirty="0">
                    <a:latin typeface="宋体" pitchFamily="2" charset="-122"/>
                  </a:rPr>
                  <a:t>相关软件</a:t>
                </a:r>
              </a:p>
            </p:txBody>
          </p:sp>
          <p:sp>
            <p:nvSpPr>
              <p:cNvPr id="173" name="Line 344"/>
              <p:cNvSpPr>
                <a:spLocks noChangeShapeType="1"/>
              </p:cNvSpPr>
              <p:nvPr/>
            </p:nvSpPr>
            <p:spPr bwMode="auto">
              <a:xfrm>
                <a:off x="4332" y="2114"/>
                <a:ext cx="725" cy="2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345"/>
              <p:cNvSpPr>
                <a:spLocks noChangeShapeType="1"/>
              </p:cNvSpPr>
              <p:nvPr/>
            </p:nvSpPr>
            <p:spPr bwMode="auto">
              <a:xfrm>
                <a:off x="4558" y="2205"/>
                <a:ext cx="1" cy="86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" name="AutoShape 182"/>
            <p:cNvSpPr>
              <a:spLocks/>
            </p:cNvSpPr>
            <p:nvPr/>
          </p:nvSpPr>
          <p:spPr bwMode="auto">
            <a:xfrm rot="16200000">
              <a:off x="6961395" y="5432588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Text Box 306"/>
            <p:cNvSpPr txBox="1">
              <a:spLocks noChangeArrowheads="1"/>
            </p:cNvSpPr>
            <p:nvPr/>
          </p:nvSpPr>
          <p:spPr bwMode="auto">
            <a:xfrm>
              <a:off x="6408241" y="6060232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层次管理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1259632" y="3645030"/>
            <a:ext cx="4321845" cy="2592282"/>
            <a:chOff x="1259632" y="3645030"/>
            <a:chExt cx="4321845" cy="2592282"/>
          </a:xfrm>
        </p:grpSpPr>
        <p:sp>
          <p:nvSpPr>
            <p:cNvPr id="144" name="Rectangle 317"/>
            <p:cNvSpPr>
              <a:spLocks noChangeArrowheads="1"/>
            </p:cNvSpPr>
            <p:nvPr/>
          </p:nvSpPr>
          <p:spPr bwMode="auto">
            <a:xfrm>
              <a:off x="1259632" y="3645030"/>
              <a:ext cx="2590751" cy="1656400"/>
            </a:xfrm>
            <a:prstGeom prst="rect">
              <a:avLst/>
            </a:prstGeom>
            <a:solidFill>
              <a:srgbClr val="CC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b="1" u="none" dirty="0" smtClean="0"/>
                <a:t>  CPU</a:t>
              </a:r>
            </a:p>
            <a:p>
              <a:r>
                <a:rPr lang="zh-CN" altLang="en-US" sz="2000" b="1" u="none" dirty="0" smtClean="0"/>
                <a:t>  芯片</a:t>
              </a:r>
              <a:endParaRPr lang="en-US" altLang="zh-CN" sz="2000" b="1" u="none" dirty="0" smtClean="0"/>
            </a:p>
            <a:p>
              <a:endParaRPr lang="en-US" altLang="zh-CN" sz="2000" b="1" u="none" dirty="0" smtClean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145" name="Line 320"/>
            <p:cNvSpPr>
              <a:spLocks noChangeShapeType="1"/>
            </p:cNvSpPr>
            <p:nvPr/>
          </p:nvSpPr>
          <p:spPr bwMode="auto">
            <a:xfrm flipH="1">
              <a:off x="4354463" y="5063957"/>
              <a:ext cx="0" cy="5972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321"/>
            <p:cNvSpPr>
              <a:spLocks noChangeShapeType="1"/>
            </p:cNvSpPr>
            <p:nvPr/>
          </p:nvSpPr>
          <p:spPr bwMode="auto">
            <a:xfrm>
              <a:off x="4355257" y="5661248"/>
              <a:ext cx="50482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Text Box 322"/>
            <p:cNvSpPr txBox="1">
              <a:spLocks noChangeArrowheads="1"/>
            </p:cNvSpPr>
            <p:nvPr/>
          </p:nvSpPr>
          <p:spPr bwMode="auto">
            <a:xfrm>
              <a:off x="3923457" y="4351318"/>
              <a:ext cx="576263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48" name="Text Box 323"/>
            <p:cNvSpPr txBox="1">
              <a:spLocks noChangeArrowheads="1"/>
            </p:cNvSpPr>
            <p:nvPr/>
          </p:nvSpPr>
          <p:spPr bwMode="auto">
            <a:xfrm>
              <a:off x="1404094" y="4352013"/>
              <a:ext cx="790104" cy="8636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CPU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模块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49" name="Line 324"/>
            <p:cNvSpPr>
              <a:spLocks noChangeShapeType="1"/>
            </p:cNvSpPr>
            <p:nvPr/>
          </p:nvSpPr>
          <p:spPr bwMode="auto">
            <a:xfrm flipH="1">
              <a:off x="2194197" y="5071597"/>
              <a:ext cx="216105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325"/>
            <p:cNvSpPr>
              <a:spLocks noChangeShapeType="1"/>
            </p:cNvSpPr>
            <p:nvPr/>
          </p:nvSpPr>
          <p:spPr bwMode="auto">
            <a:xfrm>
              <a:off x="3059832" y="4653136"/>
              <a:ext cx="21587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327"/>
            <p:cNvSpPr txBox="1">
              <a:spLocks noChangeArrowheads="1"/>
            </p:cNvSpPr>
            <p:nvPr/>
          </p:nvSpPr>
          <p:spPr bwMode="auto">
            <a:xfrm>
              <a:off x="2264470" y="4364905"/>
              <a:ext cx="576263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2" name="Line 328"/>
            <p:cNvSpPr>
              <a:spLocks noChangeShapeType="1"/>
            </p:cNvSpPr>
            <p:nvPr/>
          </p:nvSpPr>
          <p:spPr bwMode="auto">
            <a:xfrm flipV="1">
              <a:off x="2843908" y="4300116"/>
              <a:ext cx="0" cy="35212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329"/>
            <p:cNvSpPr txBox="1">
              <a:spLocks noChangeArrowheads="1"/>
            </p:cNvSpPr>
            <p:nvPr/>
          </p:nvSpPr>
          <p:spPr bwMode="auto">
            <a:xfrm>
              <a:off x="2267645" y="3717149"/>
              <a:ext cx="1079500" cy="5826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存储管理部件</a:t>
              </a:r>
              <a:r>
                <a:rPr lang="en-US" altLang="zh-CN" sz="1800" b="1" u="none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154" name="Text Box 330"/>
            <p:cNvSpPr txBox="1">
              <a:spLocks noChangeArrowheads="1"/>
            </p:cNvSpPr>
            <p:nvPr/>
          </p:nvSpPr>
          <p:spPr bwMode="auto">
            <a:xfrm>
              <a:off x="3059808" y="4365915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</a:p>
          </p:txBody>
        </p:sp>
        <p:sp>
          <p:nvSpPr>
            <p:cNvPr id="155" name="Line 331"/>
            <p:cNvSpPr>
              <a:spLocks noChangeShapeType="1"/>
            </p:cNvSpPr>
            <p:nvPr/>
          </p:nvSpPr>
          <p:spPr bwMode="auto">
            <a:xfrm>
              <a:off x="3059808" y="4300116"/>
              <a:ext cx="0" cy="35371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332"/>
            <p:cNvSpPr>
              <a:spLocks noChangeShapeType="1"/>
            </p:cNvSpPr>
            <p:nvPr/>
          </p:nvSpPr>
          <p:spPr bwMode="auto">
            <a:xfrm>
              <a:off x="2194620" y="4652242"/>
              <a:ext cx="6492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Text Box 330"/>
            <p:cNvSpPr txBox="1">
              <a:spLocks noChangeArrowheads="1"/>
            </p:cNvSpPr>
            <p:nvPr/>
          </p:nvSpPr>
          <p:spPr bwMode="auto">
            <a:xfrm>
              <a:off x="3313956" y="4005064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58" name="Line 342"/>
            <p:cNvSpPr>
              <a:spLocks noChangeShapeType="1"/>
            </p:cNvSpPr>
            <p:nvPr/>
          </p:nvSpPr>
          <p:spPr bwMode="auto">
            <a:xfrm>
              <a:off x="3347864" y="4005064"/>
              <a:ext cx="22336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AutoShape 182"/>
            <p:cNvSpPr>
              <a:spLocks/>
            </p:cNvSpPr>
            <p:nvPr/>
          </p:nvSpPr>
          <p:spPr bwMode="auto">
            <a:xfrm rot="16200000">
              <a:off x="2712950" y="5360059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Text Box 306"/>
            <p:cNvSpPr txBox="1">
              <a:spLocks noChangeArrowheads="1"/>
            </p:cNvSpPr>
            <p:nvPr/>
          </p:nvSpPr>
          <p:spPr bwMode="auto">
            <a:xfrm>
              <a:off x="2159796" y="5987703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58000" y="476670"/>
            <a:ext cx="1582810" cy="1407504"/>
            <a:chOff x="6658000" y="470297"/>
            <a:chExt cx="1582810" cy="1407504"/>
          </a:xfrm>
        </p:grpSpPr>
        <p:sp>
          <p:nvSpPr>
            <p:cNvPr id="83" name="Text Box 322"/>
            <p:cNvSpPr txBox="1">
              <a:spLocks noChangeArrowheads="1"/>
            </p:cNvSpPr>
            <p:nvPr/>
          </p:nvSpPr>
          <p:spPr bwMode="auto">
            <a:xfrm>
              <a:off x="7522096" y="1301737"/>
              <a:ext cx="504180" cy="576064"/>
            </a:xfrm>
            <a:prstGeom prst="rect">
              <a:avLst/>
            </a:prstGeom>
            <a:noFill/>
            <a:ln w="19050" cmpd="dbl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r>
                <a:rPr lang="zh-CN" altLang="en-US" sz="1800" b="1" u="none" dirty="0" smtClean="0">
                  <a:latin typeface="宋体" pitchFamily="2" charset="-122"/>
                </a:rPr>
                <a:t>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84" name="直接箭头连接符 122"/>
            <p:cNvCxnSpPr/>
            <p:nvPr/>
          </p:nvCxnSpPr>
          <p:spPr bwMode="auto">
            <a:xfrm rot="10800000">
              <a:off x="6802882" y="470298"/>
              <a:ext cx="647206" cy="393019"/>
            </a:xfrm>
            <a:prstGeom prst="bentConnector3">
              <a:avLst>
                <a:gd name="adj1" fmla="val -45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5" name="直接箭头连接符 84"/>
            <p:cNvCxnSpPr>
              <a:endCxn id="83" idx="3"/>
            </p:cNvCxnSpPr>
            <p:nvPr/>
          </p:nvCxnSpPr>
          <p:spPr bwMode="auto">
            <a:xfrm flipH="1">
              <a:off x="8026276" y="1231825"/>
              <a:ext cx="214534" cy="3579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6658000" y="1085713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H="1">
              <a:off x="6658000" y="1661777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6810400" y="470297"/>
              <a:ext cx="0" cy="5542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6156325" y="546815"/>
            <a:ext cx="2810395" cy="1370017"/>
            <a:chOff x="6156325" y="546815"/>
            <a:chExt cx="2810395" cy="1370017"/>
          </a:xfrm>
        </p:grpSpPr>
        <p:sp>
          <p:nvSpPr>
            <p:cNvPr id="79" name="Rectangle 955"/>
            <p:cNvSpPr>
              <a:spLocks noChangeArrowheads="1"/>
            </p:cNvSpPr>
            <p:nvPr/>
          </p:nvSpPr>
          <p:spPr bwMode="auto">
            <a:xfrm>
              <a:off x="8240810" y="546817"/>
              <a:ext cx="359174" cy="137001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程序空间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1" name="Rectangle 955"/>
            <p:cNvSpPr>
              <a:spLocks noChangeArrowheads="1"/>
            </p:cNvSpPr>
            <p:nvPr/>
          </p:nvSpPr>
          <p:spPr bwMode="auto">
            <a:xfrm>
              <a:off x="6946898" y="546818"/>
              <a:ext cx="359174" cy="104830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辅存空间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2" name="Rectangle 955"/>
            <p:cNvSpPr>
              <a:spLocks noChangeArrowheads="1"/>
            </p:cNvSpPr>
            <p:nvPr/>
          </p:nvSpPr>
          <p:spPr bwMode="auto">
            <a:xfrm>
              <a:off x="6156325" y="546815"/>
              <a:ext cx="357659" cy="8989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u="none" spc="-200" dirty="0" smtClean="0">
                  <a:latin typeface="宋体" pitchFamily="2" charset="-122"/>
                </a:rPr>
                <a:t>主存空间</a:t>
              </a:r>
              <a:endParaRPr lang="en-US" altLang="zh-CN" sz="1800" b="1" u="none" spc="-200" dirty="0">
                <a:latin typeface="宋体" pitchFamily="2" charset="-122"/>
              </a:endParaRPr>
            </a:p>
          </p:txBody>
        </p:sp>
        <p:sp>
          <p:nvSpPr>
            <p:cNvPr id="121" name="左右箭头 120"/>
            <p:cNvSpPr/>
            <p:nvPr/>
          </p:nvSpPr>
          <p:spPr bwMode="auto">
            <a:xfrm>
              <a:off x="6512956" y="1013705"/>
              <a:ext cx="432403" cy="109176"/>
            </a:xfrm>
            <a:prstGeom prst="leftRightArrow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" name="Text Box 322"/>
            <p:cNvSpPr txBox="1">
              <a:spLocks noChangeArrowheads="1"/>
            </p:cNvSpPr>
            <p:nvPr/>
          </p:nvSpPr>
          <p:spPr bwMode="auto">
            <a:xfrm>
              <a:off x="7518611" y="601405"/>
              <a:ext cx="510009" cy="576064"/>
            </a:xfrm>
            <a:prstGeom prst="rect">
              <a:avLst/>
            </a:prstGeom>
            <a:noFill/>
            <a:ln w="19050" cmpd="dbl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文件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系统</a:t>
              </a:r>
            </a:p>
          </p:txBody>
        </p:sp>
        <p:cxnSp>
          <p:nvCxnSpPr>
            <p:cNvPr id="126" name="直接箭头连接符 125"/>
            <p:cNvCxnSpPr>
              <a:stCxn id="79" idx="1"/>
              <a:endCxn id="122" idx="3"/>
            </p:cNvCxnSpPr>
            <p:nvPr/>
          </p:nvCxnSpPr>
          <p:spPr bwMode="auto">
            <a:xfrm flipH="1" flipV="1">
              <a:off x="8028620" y="889437"/>
              <a:ext cx="212190" cy="3423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H="1">
              <a:off x="7295281" y="869689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1" name="Text Box 322"/>
            <p:cNvSpPr txBox="1">
              <a:spLocks noChangeArrowheads="1"/>
            </p:cNvSpPr>
            <p:nvPr/>
          </p:nvSpPr>
          <p:spPr bwMode="auto">
            <a:xfrm>
              <a:off x="8676456" y="1044707"/>
              <a:ext cx="290264" cy="2960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 flipH="1">
              <a:off x="8678688" y="1340768"/>
              <a:ext cx="21602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30018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52C8-83FF-4540-99AC-08E850E026B7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476113" name="Text Box 977"/>
          <p:cNvSpPr txBox="1">
            <a:spLocks noChangeArrowheads="1"/>
          </p:cNvSpPr>
          <p:nvPr/>
        </p:nvSpPr>
        <p:spPr bwMode="auto">
          <a:xfrm>
            <a:off x="179388" y="260648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全相联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行，采用</a:t>
            </a:r>
            <a:r>
              <a:rPr lang="en-US" altLang="zh-CN" b="1" u="none" dirty="0" smtClean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替换算法</a:t>
            </a:r>
            <a:r>
              <a:rPr lang="zh-CN" altLang="en-US" b="1" u="none" dirty="0" smtClean="0">
                <a:latin typeface="宋体" pitchFamily="2" charset="-122"/>
              </a:rPr>
              <a:t>，若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初态为空，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按下列</a:t>
            </a:r>
            <a:r>
              <a:rPr lang="zh-CN" altLang="en-US" b="1" dirty="0">
                <a:latin typeface="宋体" pitchFamily="2" charset="-122"/>
              </a:rPr>
              <a:t>块地址</a:t>
            </a:r>
            <a:r>
              <a:rPr lang="zh-CN" altLang="en-US" b="1" u="none" dirty="0">
                <a:latin typeface="宋体" pitchFamily="2" charset="-122"/>
              </a:rPr>
              <a:t>流访</a:t>
            </a:r>
            <a:r>
              <a:rPr lang="zh-CN" altLang="en-US" b="1" u="none" dirty="0" smtClean="0">
                <a:latin typeface="宋体" pitchFamily="2" charset="-122"/>
              </a:rPr>
              <a:t>存时，分别求每个</a:t>
            </a:r>
            <a:r>
              <a:rPr lang="zh-CN" altLang="en-US" b="1" u="none" dirty="0">
                <a:latin typeface="宋体" pitchFamily="2" charset="-122"/>
              </a:rPr>
              <a:t>块只访问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次，及每个块连续访问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的命中率</a:t>
            </a:r>
            <a:r>
              <a:rPr lang="en-US" altLang="zh-CN" b="1" i="1" u="none" dirty="0" smtClean="0">
                <a:latin typeface="+mn-lt"/>
              </a:rPr>
              <a:t>H</a:t>
            </a:r>
            <a:endParaRPr lang="zh-CN" altLang="en-US" b="1" i="1" u="none" dirty="0">
              <a:latin typeface="+mn-lt"/>
            </a:endParaRPr>
          </a:p>
        </p:txBody>
      </p:sp>
      <p:sp>
        <p:nvSpPr>
          <p:cNvPr id="477385" name="Text Box 1225"/>
          <p:cNvSpPr txBox="1">
            <a:spLocks noChangeArrowheads="1"/>
          </p:cNvSpPr>
          <p:nvPr/>
        </p:nvSpPr>
        <p:spPr bwMode="auto">
          <a:xfrm>
            <a:off x="179388" y="55085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每个块只</a:t>
            </a:r>
            <a:r>
              <a:rPr lang="zh-CN" altLang="en-US" b="1" u="none" dirty="0">
                <a:latin typeface="宋体" pitchFamily="2" charset="-122"/>
              </a:rPr>
              <a:t>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10*1-6*1)/(10*1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40</a:t>
            </a:r>
            <a:r>
              <a:rPr lang="en-US" altLang="zh-CN" b="1" u="none" dirty="0">
                <a:latin typeface="宋体" pitchFamily="2" charset="-122"/>
              </a:rPr>
              <a:t>%</a:t>
            </a:r>
            <a:r>
              <a:rPr lang="zh-CN" altLang="en-US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477529" name="Text Box 1369"/>
          <p:cNvSpPr txBox="1">
            <a:spLocks noChangeArrowheads="1"/>
          </p:cNvSpPr>
          <p:nvPr/>
        </p:nvSpPr>
        <p:spPr bwMode="auto">
          <a:xfrm>
            <a:off x="179388" y="5936271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每个块连续</a:t>
            </a:r>
            <a:r>
              <a:rPr lang="zh-CN" altLang="en-US" b="1" u="none" dirty="0">
                <a:latin typeface="宋体" pitchFamily="2" charset="-122"/>
              </a:rPr>
              <a:t>访问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10*4-6*1)/(10*4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85</a:t>
            </a:r>
            <a:r>
              <a:rPr lang="en-US" altLang="zh-CN" b="1" u="none" dirty="0">
                <a:latin typeface="宋体" pitchFamily="2" charset="-122"/>
              </a:rPr>
              <a:t>%</a:t>
            </a:r>
          </a:p>
        </p:txBody>
      </p:sp>
      <p:sp>
        <p:nvSpPr>
          <p:cNvPr id="477651" name="AutoShape 149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 bwMode="auto">
          <a:xfrm>
            <a:off x="5436096" y="1268760"/>
            <a:ext cx="2880320" cy="360040"/>
          </a:xfrm>
          <a:prstGeom prst="borderCallout2">
            <a:avLst>
              <a:gd name="adj1" fmla="val 48438"/>
              <a:gd name="adj2" fmla="val -418"/>
              <a:gd name="adj3" fmla="val 49961"/>
              <a:gd name="adj4" fmla="val -8688"/>
              <a:gd name="adj5" fmla="val 163070"/>
              <a:gd name="adj6" fmla="val -21129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标记＝*时</a:t>
            </a:r>
            <a:r>
              <a:rPr lang="en-US" altLang="zh-CN" sz="1800" b="1" u="none" dirty="0" smtClean="0">
                <a:latin typeface="宋体" pitchFamily="2" charset="-122"/>
              </a:rPr>
              <a:t>V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0</a:t>
            </a:r>
            <a:r>
              <a:rPr lang="zh-CN" altLang="en-US" sz="1800" b="1" u="none" dirty="0" smtClean="0">
                <a:latin typeface="宋体" pitchFamily="2" charset="-122"/>
              </a:rPr>
              <a:t>，否则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aphicFrame>
        <p:nvGraphicFramePr>
          <p:cNvPr id="16" name="Group 1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56916"/>
              </p:ext>
            </p:extLst>
          </p:nvPr>
        </p:nvGraphicFramePr>
        <p:xfrm>
          <a:off x="467544" y="1741830"/>
          <a:ext cx="8497069" cy="3693106"/>
        </p:xfrm>
        <a:graphic>
          <a:graphicData uri="http://schemas.openxmlformats.org/drawingml/2006/table">
            <a:tbl>
              <a:tblPr/>
              <a:tblGrid>
                <a:gridCol w="576064"/>
                <a:gridCol w="144016"/>
                <a:gridCol w="577676"/>
                <a:gridCol w="287338"/>
                <a:gridCol w="360362"/>
                <a:gridCol w="287338"/>
                <a:gridCol w="360362"/>
                <a:gridCol w="288925"/>
                <a:gridCol w="430287"/>
                <a:gridCol w="288851"/>
                <a:gridCol w="360362"/>
                <a:gridCol w="287338"/>
                <a:gridCol w="360362"/>
                <a:gridCol w="288925"/>
                <a:gridCol w="360363"/>
                <a:gridCol w="287337"/>
                <a:gridCol w="360363"/>
                <a:gridCol w="287337"/>
                <a:gridCol w="360363"/>
                <a:gridCol w="287337"/>
                <a:gridCol w="360363"/>
                <a:gridCol w="288925"/>
                <a:gridCol w="358775"/>
                <a:gridCol w="287337"/>
                <a:gridCol w="360363"/>
              </a:tblGrid>
              <a:tr h="432048">
                <a:tc rowSpan="5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行状态</a:t>
                      </a:r>
                    </a:p>
                  </a:txBody>
                  <a:tcPr marL="18000" marR="18000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行号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3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块地址流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1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操作状态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2~4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1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44415"/>
              </p:ext>
            </p:extLst>
          </p:nvPr>
        </p:nvGraphicFramePr>
        <p:xfrm>
          <a:off x="2411760" y="2564904"/>
          <a:ext cx="1368152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58775"/>
                <a:gridCol w="288925"/>
                <a:gridCol w="43152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Group 1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96751"/>
              </p:ext>
            </p:extLst>
          </p:nvPr>
        </p:nvGraphicFramePr>
        <p:xfrm>
          <a:off x="3779912" y="2564904"/>
          <a:ext cx="648717" cy="2880320"/>
        </p:xfrm>
        <a:graphic>
          <a:graphicData uri="http://schemas.openxmlformats.org/drawingml/2006/table">
            <a:tbl>
              <a:tblPr/>
              <a:tblGrid>
                <a:gridCol w="288354"/>
                <a:gridCol w="360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61644"/>
              </p:ext>
            </p:extLst>
          </p:nvPr>
        </p:nvGraphicFramePr>
        <p:xfrm>
          <a:off x="4427538" y="2564904"/>
          <a:ext cx="1296987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60362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Group 1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35449"/>
              </p:ext>
            </p:extLst>
          </p:nvPr>
        </p:nvGraphicFramePr>
        <p:xfrm>
          <a:off x="5724525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7338"/>
                <a:gridCol w="360362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Group 1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00647"/>
              </p:ext>
            </p:extLst>
          </p:nvPr>
        </p:nvGraphicFramePr>
        <p:xfrm>
          <a:off x="7019925" y="2564904"/>
          <a:ext cx="1943100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58775"/>
                <a:gridCol w="288925"/>
                <a:gridCol w="358775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385" grpId="0" autoUpdateAnimBg="0"/>
      <p:bldP spid="477529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的写策略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*任务：</a:t>
            </a:r>
            <a:r>
              <a:rPr lang="zh-CN" altLang="en-US" b="1" u="none" dirty="0" smtClean="0">
                <a:latin typeface="宋体" pitchFamily="2" charset="-122"/>
              </a:rPr>
              <a:t>将写操作的数据</a:t>
            </a:r>
            <a:r>
              <a:rPr lang="zh-CN" altLang="en-US" b="1" dirty="0" smtClean="0">
                <a:latin typeface="宋体" pitchFamily="2" charset="-122"/>
              </a:rPr>
              <a:t>写回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写时机受限于写策略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1362834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[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sz="2200" b="1" u="none" baseline="-18000" dirty="0" smtClean="0">
                <a:latin typeface="宋体" pitchFamily="2" charset="-122"/>
              </a:rPr>
              <a:t>A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sz="2200" b="1" u="none" baseline="-18000" dirty="0" smtClean="0">
                <a:latin typeface="宋体" pitchFamily="2" charset="-122"/>
              </a:rPr>
              <a:t>命中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u="none" dirty="0" smtClean="0">
                <a:latin typeface="宋体" pitchFamily="2" charset="-122"/>
              </a:rPr>
              <a:t>(1</a:t>
            </a:r>
            <a:r>
              <a:rPr lang="zh-CN" altLang="en-US" sz="2200" b="1" u="none" dirty="0" smtClean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sz="2200" b="1" u="none" baseline="-18000" dirty="0" smtClean="0">
                <a:latin typeface="宋体" pitchFamily="2" charset="-122"/>
              </a:rPr>
              <a:t>缺失</a:t>
            </a:r>
            <a:r>
              <a:rPr lang="en-US" altLang="zh-CN" sz="2200" b="1" u="none" dirty="0" smtClean="0">
                <a:latin typeface="宋体" pitchFamily="2" charset="-122"/>
              </a:rPr>
              <a:t>]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388" y="1844824"/>
            <a:ext cx="8785225" cy="405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、全写法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Write Through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写直达法、写穿法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立即写</a:t>
            </a:r>
            <a:r>
              <a:rPr lang="en-US" altLang="zh-CN" sz="2000" b="1" u="none" dirty="0" smtClean="0">
                <a:latin typeface="宋体" pitchFamily="2" charset="-122"/>
              </a:rPr>
              <a:t>[</a:t>
            </a:r>
            <a:r>
              <a:rPr lang="zh-CN" altLang="en-US" sz="2000" b="1" u="none" dirty="0" smtClean="0">
                <a:latin typeface="宋体" pitchFamily="2" charset="-122"/>
              </a:rPr>
              <a:t>以保持</a:t>
            </a:r>
            <a:r>
              <a:rPr lang="zh-CN" altLang="en-US" sz="2000" b="1" u="none" dirty="0">
                <a:latin typeface="宋体" pitchFamily="2" charset="-122"/>
              </a:rPr>
              <a:t>一致性</a:t>
            </a:r>
            <a:r>
              <a:rPr lang="en-US" altLang="zh-CN" sz="2000" b="1" u="none" dirty="0">
                <a:latin typeface="宋体" pitchFamily="2" charset="-122"/>
              </a:rPr>
              <a:t>]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写命中时，数据</a:t>
            </a:r>
            <a:r>
              <a:rPr lang="zh-CN" altLang="en-US" b="1" u="none" dirty="0">
                <a:latin typeface="宋体" pitchFamily="2" charset="-122"/>
              </a:rPr>
              <a:t>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同时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写入</a:t>
            </a:r>
            <a:r>
              <a:rPr lang="zh-CN" altLang="en-US" b="1" u="none" dirty="0" smtClean="0">
                <a:latin typeface="宋体" pitchFamily="2" charset="-122"/>
              </a:rPr>
              <a:t>主存；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写缺失时，数据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直接写入</a:t>
            </a:r>
            <a:r>
              <a:rPr lang="zh-CN" altLang="en-US" b="1" u="none" dirty="0" smtClean="0">
                <a:latin typeface="宋体" pitchFamily="2" charset="-122"/>
              </a:rPr>
              <a:t>主存，</a:t>
            </a:r>
            <a:r>
              <a:rPr lang="zh-CN" altLang="en-US" b="1" u="none" spc="-50" dirty="0" smtClean="0">
                <a:latin typeface="宋体" pitchFamily="2" charset="-122"/>
              </a:rPr>
              <a:t>目标块</a:t>
            </a:r>
            <a:r>
              <a:rPr lang="zh-CN" altLang="en-US" b="1" u="none" spc="-50" dirty="0" smtClean="0">
                <a:solidFill>
                  <a:schemeClr val="accent2"/>
                </a:solidFill>
                <a:latin typeface="宋体" pitchFamily="2" charset="-122"/>
              </a:rPr>
              <a:t>不调入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</a:p>
          <a:p>
            <a:pPr marL="2147888" indent="-2147888">
              <a:lnSpc>
                <a:spcPct val="105000"/>
              </a:lnSpc>
            </a:pPr>
            <a:endParaRPr lang="en-US" altLang="zh-CN" b="1" u="none" spc="-50" dirty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endParaRPr lang="en-US" altLang="zh-CN" b="1" u="none" spc="-50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spc="-50" dirty="0">
              <a:latin typeface="宋体" pitchFamily="2" charset="-122"/>
            </a:endParaRPr>
          </a:p>
          <a:p>
            <a:pPr marL="2147888" indent="-2147888">
              <a:lnSpc>
                <a:spcPct val="114000"/>
              </a:lnSpc>
            </a:pPr>
            <a:endParaRPr lang="en-US" altLang="zh-CN" b="1" u="none" spc="-50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zh-CN" altLang="en-US" b="1" u="none" spc="-50" dirty="0">
              <a:latin typeface="宋体" pitchFamily="2" charset="-122"/>
            </a:endParaRPr>
          </a:p>
        </p:txBody>
      </p:sp>
      <p:sp>
        <p:nvSpPr>
          <p:cNvPr id="30" name="Text Box 70"/>
          <p:cNvSpPr txBox="1">
            <a:spLocks noChangeArrowheads="1"/>
          </p:cNvSpPr>
          <p:nvPr/>
        </p:nvSpPr>
        <p:spPr bwMode="auto">
          <a:xfrm>
            <a:off x="2123728" y="5301208"/>
            <a:ext cx="67325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 smtClean="0">
                <a:latin typeface="+mn-lt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en-US" altLang="zh-CN" b="1" u="none" dirty="0" smtClean="0">
                <a:latin typeface="宋体" pitchFamily="2" charset="-122"/>
              </a:rPr>
              <a:t>&gt;&gt;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读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u="none" dirty="0" smtClean="0"/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读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err="1"/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i="1" u="none" dirty="0" smtClean="0">
                <a:latin typeface="+mn-lt"/>
              </a:rPr>
              <a:t>H</a:t>
            </a:r>
            <a:r>
              <a:rPr lang="zh-CN" altLang="en-US" b="1" u="none" dirty="0" smtClean="0">
                <a:latin typeface="+mn-lt"/>
              </a:rPr>
              <a:t>受损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写缺失处理未利用局部性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3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5580459" y="5697681"/>
            <a:ext cx="539714" cy="222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1546895" y="3789040"/>
            <a:ext cx="6553497" cy="1584176"/>
            <a:chOff x="1187624" y="3861048"/>
            <a:chExt cx="6553497" cy="1584176"/>
          </a:xfrm>
        </p:grpSpPr>
        <p:sp>
          <p:nvSpPr>
            <p:cNvPr id="11" name="Line 76"/>
            <p:cNvSpPr>
              <a:spLocks noChangeShapeType="1"/>
            </p:cNvSpPr>
            <p:nvPr/>
          </p:nvSpPr>
          <p:spPr bwMode="auto">
            <a:xfrm>
              <a:off x="2411759" y="5373340"/>
              <a:ext cx="48245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7"/>
            <p:cNvSpPr txBox="1">
              <a:spLocks noChangeArrowheads="1"/>
            </p:cNvSpPr>
            <p:nvPr/>
          </p:nvSpPr>
          <p:spPr bwMode="auto">
            <a:xfrm>
              <a:off x="1187624" y="3862313"/>
              <a:ext cx="1295971" cy="151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的操 </a:t>
              </a:r>
              <a:r>
                <a:rPr lang="zh-CN" altLang="en-US" sz="1800" b="1" u="none" dirty="0">
                  <a:latin typeface="宋体" pitchFamily="2" charset="-122"/>
                </a:rPr>
                <a:t>作</a:t>
              </a:r>
            </a:p>
            <a:p>
              <a:pPr>
                <a:lnSpc>
                  <a:spcPct val="80000"/>
                </a:lnSpc>
              </a:pPr>
              <a:endParaRPr lang="en-US" altLang="zh-CN" sz="1800" b="1" u="none" dirty="0" smtClean="0">
                <a:latin typeface="宋体" pitchFamily="2" charset="-122"/>
              </a:endParaRPr>
            </a:p>
            <a:p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</a:p>
            <a:p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800" b="1" u="none" dirty="0" smtClean="0">
                  <a:latin typeface="宋体" pitchFamily="2" charset="-122"/>
                </a:rPr>
                <a:t>主存的动作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" name="Text Box 78"/>
            <p:cNvSpPr txBox="1">
              <a:spLocks noChangeArrowheads="1"/>
            </p:cNvSpPr>
            <p:nvPr/>
          </p:nvSpPr>
          <p:spPr bwMode="auto">
            <a:xfrm>
              <a:off x="2483595" y="4509244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2483769" y="4947368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" name="Text Box 80"/>
            <p:cNvSpPr txBox="1">
              <a:spLocks noChangeArrowheads="1"/>
            </p:cNvSpPr>
            <p:nvPr/>
          </p:nvSpPr>
          <p:spPr bwMode="auto">
            <a:xfrm>
              <a:off x="2483595" y="3861048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" name="Text Box 81"/>
            <p:cNvSpPr txBox="1">
              <a:spLocks noChangeArrowheads="1"/>
            </p:cNvSpPr>
            <p:nvPr/>
          </p:nvSpPr>
          <p:spPr bwMode="auto">
            <a:xfrm>
              <a:off x="3420220" y="4509244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7" name="Text Box 82"/>
            <p:cNvSpPr txBox="1">
              <a:spLocks noChangeArrowheads="1"/>
            </p:cNvSpPr>
            <p:nvPr/>
          </p:nvSpPr>
          <p:spPr bwMode="auto">
            <a:xfrm>
              <a:off x="3420220" y="3861048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8" name="Text Box 83"/>
            <p:cNvSpPr txBox="1">
              <a:spLocks noChangeArrowheads="1"/>
            </p:cNvSpPr>
            <p:nvPr/>
          </p:nvSpPr>
          <p:spPr bwMode="auto">
            <a:xfrm>
              <a:off x="4932561" y="3861048"/>
              <a:ext cx="2160240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" name="Text Box 84"/>
            <p:cNvSpPr txBox="1">
              <a:spLocks noChangeArrowheads="1"/>
            </p:cNvSpPr>
            <p:nvPr/>
          </p:nvSpPr>
          <p:spPr bwMode="auto">
            <a:xfrm>
              <a:off x="7236296" y="5229324"/>
              <a:ext cx="50482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4932213" y="4941292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b(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4" name="Text Box 81"/>
            <p:cNvSpPr txBox="1">
              <a:spLocks noChangeArrowheads="1"/>
            </p:cNvSpPr>
            <p:nvPr/>
          </p:nvSpPr>
          <p:spPr bwMode="auto">
            <a:xfrm>
              <a:off x="6516538" y="4509244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3995936" y="3862313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3996109" y="4941292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4932040" y="4509243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调入</a:t>
              </a:r>
              <a:r>
                <a:rPr lang="en-US" altLang="zh-CN" sz="1800" b="1" u="none" dirty="0" smtClean="0">
                  <a:latin typeface="宋体" pitchFamily="2" charset="-122"/>
                </a:rPr>
                <a:t>b(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2" name="Text Box 79"/>
            <p:cNvSpPr txBox="1">
              <a:spLocks noChangeArrowheads="1"/>
            </p:cNvSpPr>
            <p:nvPr/>
          </p:nvSpPr>
          <p:spPr bwMode="auto">
            <a:xfrm>
              <a:off x="1894806" y="4221088"/>
              <a:ext cx="588962" cy="576064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动作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" name="左大括号 4"/>
            <p:cNvSpPr/>
            <p:nvPr/>
          </p:nvSpPr>
          <p:spPr bwMode="auto">
            <a:xfrm>
              <a:off x="1854746" y="4347866"/>
              <a:ext cx="72702" cy="360610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2483768" y="4220765"/>
              <a:ext cx="4609033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  命中  </a:t>
              </a:r>
              <a:r>
                <a:rPr lang="zh-CN" altLang="en-US" sz="1000" b="1" u="none" dirty="0" smtClean="0">
                  <a:latin typeface="宋体" pitchFamily="2" charset="-122"/>
                </a:rPr>
                <a:t>  </a:t>
              </a:r>
              <a:r>
                <a:rPr lang="zh-CN" altLang="en-US" sz="1600" b="1" u="none" dirty="0" smtClean="0">
                  <a:latin typeface="宋体" pitchFamily="2" charset="-122"/>
                </a:rPr>
                <a:t>命中    缺失          缺失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38" name="线形标注 2 37"/>
          <p:cNvSpPr/>
          <p:nvPr/>
        </p:nvSpPr>
        <p:spPr bwMode="auto">
          <a:xfrm>
            <a:off x="7704633" y="1968617"/>
            <a:ext cx="1295623" cy="308255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-44193"/>
              <a:gd name="adj6" fmla="val -15680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不包含</a:t>
            </a:r>
            <a:r>
              <a:rPr kumimoji="1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rPr>
              <a:t>T</a:t>
            </a:r>
            <a:r>
              <a:rPr kumimoji="1" lang="zh-CN" altLang="en-US" sz="1800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命中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523807" y="3789040"/>
            <a:ext cx="936625" cy="1432943"/>
            <a:chOff x="7523807" y="3789040"/>
            <a:chExt cx="936625" cy="1432943"/>
          </a:xfrm>
        </p:grpSpPr>
        <p:sp>
          <p:nvSpPr>
            <p:cNvPr id="36" name="Text Box 80"/>
            <p:cNvSpPr txBox="1">
              <a:spLocks noChangeArrowheads="1"/>
            </p:cNvSpPr>
            <p:nvPr/>
          </p:nvSpPr>
          <p:spPr bwMode="auto">
            <a:xfrm>
              <a:off x="7523807" y="3789040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7523980" y="4868019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7524328" y="4149080"/>
              <a:ext cx="936104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  缺失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9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/>
      <p:bldP spid="3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82</a:t>
            </a:fld>
            <a:endParaRPr lang="en-US" altLang="zh-CN" dirty="0"/>
          </a:p>
        </p:txBody>
      </p:sp>
      <p:sp>
        <p:nvSpPr>
          <p:cNvPr id="3" name="Text Box 70"/>
          <p:cNvSpPr txBox="1">
            <a:spLocks noChangeArrowheads="1"/>
          </p:cNvSpPr>
          <p:nvPr/>
        </p:nvSpPr>
        <p:spPr bwMode="auto">
          <a:xfrm>
            <a:off x="179512" y="546729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已保持一致性，写命中延迟</a:t>
            </a:r>
            <a:r>
              <a:rPr lang="zh-CN" altLang="en-US" b="1" u="none" dirty="0">
                <a:latin typeface="宋体" pitchFamily="2" charset="-122"/>
              </a:rPr>
              <a:t>大，总线占用多</a:t>
            </a:r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179388" y="359916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写法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314458" y="1988840"/>
            <a:ext cx="5309363" cy="2907709"/>
            <a:chOff x="2314458" y="2230969"/>
            <a:chExt cx="5309363" cy="2907709"/>
          </a:xfrm>
        </p:grpSpPr>
        <p:sp>
          <p:nvSpPr>
            <p:cNvPr id="90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26"/>
            <p:cNvSpPr txBox="1">
              <a:spLocks noChangeArrowheads="1"/>
            </p:cNvSpPr>
            <p:nvPr/>
          </p:nvSpPr>
          <p:spPr bwMode="auto">
            <a:xfrm>
              <a:off x="5752604" y="3914541"/>
              <a:ext cx="1727200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AutoShape 114"/>
            <p:cNvSpPr>
              <a:spLocks noChangeArrowheads="1"/>
            </p:cNvSpPr>
            <p:nvPr/>
          </p:nvSpPr>
          <p:spPr bwMode="auto">
            <a:xfrm>
              <a:off x="4311452" y="2919706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7" name="Text Box 117"/>
            <p:cNvSpPr txBox="1">
              <a:spLocks noChangeArrowheads="1"/>
            </p:cNvSpPr>
            <p:nvPr/>
          </p:nvSpPr>
          <p:spPr bwMode="auto">
            <a:xfrm>
              <a:off x="5163378" y="3283243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8" name="Line 118"/>
            <p:cNvSpPr>
              <a:spLocks noChangeShapeType="1"/>
            </p:cNvSpPr>
            <p:nvPr/>
          </p:nvSpPr>
          <p:spPr bwMode="auto">
            <a:xfrm>
              <a:off x="4167435" y="2748302"/>
              <a:ext cx="1" cy="2283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1"/>
            <p:cNvSpPr txBox="1">
              <a:spLocks noChangeArrowheads="1"/>
            </p:cNvSpPr>
            <p:nvPr/>
          </p:nvSpPr>
          <p:spPr bwMode="auto">
            <a:xfrm>
              <a:off x="6321814" y="2867889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24"/>
            <p:cNvSpPr txBox="1">
              <a:spLocks noChangeArrowheads="1"/>
            </p:cNvSpPr>
            <p:nvPr/>
          </p:nvSpPr>
          <p:spPr bwMode="auto">
            <a:xfrm>
              <a:off x="5752604" y="3338477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5" idx="2"/>
              <a:endCxn id="106" idx="0"/>
            </p:cNvCxnSpPr>
            <p:nvPr/>
          </p:nvCxnSpPr>
          <p:spPr bwMode="auto">
            <a:xfrm>
              <a:off x="5355233" y="3283243"/>
              <a:ext cx="0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75"/>
            <p:cNvCxnSpPr>
              <a:stCxn id="105" idx="3"/>
              <a:endCxn id="110" idx="0"/>
            </p:cNvCxnSpPr>
            <p:nvPr/>
          </p:nvCxnSpPr>
          <p:spPr bwMode="auto">
            <a:xfrm>
              <a:off x="6399014" y="3101475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>
              <a:stCxn id="110" idx="2"/>
              <a:endCxn id="104" idx="0"/>
            </p:cNvCxnSpPr>
            <p:nvPr/>
          </p:nvCxnSpPr>
          <p:spPr bwMode="auto">
            <a:xfrm>
              <a:off x="6616204" y="3698839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81"/>
            <p:cNvCxnSpPr>
              <a:stCxn id="104" idx="2"/>
            </p:cNvCxnSpPr>
            <p:nvPr/>
          </p:nvCxnSpPr>
          <p:spPr bwMode="auto">
            <a:xfrm rot="5400000">
              <a:off x="5929697" y="3696348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81"/>
            <p:cNvCxnSpPr>
              <a:stCxn id="106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0" name="AutoShape 103"/>
            <p:cNvSpPr>
              <a:spLocks noChangeArrowheads="1"/>
            </p:cNvSpPr>
            <p:nvPr/>
          </p:nvSpPr>
          <p:spPr bwMode="auto">
            <a:xfrm>
              <a:off x="4383460" y="2355258"/>
              <a:ext cx="1938354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  <p:cxnSp>
          <p:nvCxnSpPr>
            <p:cNvPr id="121" name="直接箭头连接符 120"/>
            <p:cNvCxnSpPr>
              <a:stCxn id="120" idx="2"/>
              <a:endCxn id="105" idx="0"/>
            </p:cNvCxnSpPr>
            <p:nvPr/>
          </p:nvCxnSpPr>
          <p:spPr bwMode="auto">
            <a:xfrm>
              <a:off x="5352637" y="2708920"/>
              <a:ext cx="2596" cy="2107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5136464" y="266350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4" name="Text Box 117"/>
            <p:cNvSpPr txBox="1">
              <a:spLocks noChangeArrowheads="1"/>
            </p:cNvSpPr>
            <p:nvPr/>
          </p:nvSpPr>
          <p:spPr bwMode="auto">
            <a:xfrm>
              <a:off x="4223684" y="2300320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5" name="直接箭头连接符 81"/>
            <p:cNvCxnSpPr>
              <a:stCxn id="120" idx="1"/>
            </p:cNvCxnSpPr>
            <p:nvPr/>
          </p:nvCxnSpPr>
          <p:spPr bwMode="auto">
            <a:xfrm rot="10800000" flipV="1">
              <a:off x="2314458" y="2532088"/>
              <a:ext cx="2069003" cy="1427071"/>
            </a:xfrm>
            <a:prstGeom prst="bentConnector3">
              <a:avLst>
                <a:gd name="adj1" fmla="val 189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1187624" y="925820"/>
            <a:ext cx="4165013" cy="4015348"/>
            <a:chOff x="2024235" y="781804"/>
            <a:chExt cx="4165013" cy="4015348"/>
          </a:xfrm>
        </p:grpSpPr>
        <p:sp>
          <p:nvSpPr>
            <p:cNvPr id="65" name="AutoShape 103"/>
            <p:cNvSpPr>
              <a:spLocks noChangeArrowheads="1"/>
            </p:cNvSpPr>
            <p:nvPr/>
          </p:nvSpPr>
          <p:spPr bwMode="auto">
            <a:xfrm>
              <a:off x="2203236" y="3068960"/>
              <a:ext cx="1872209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  <p:sp>
          <p:nvSpPr>
            <p:cNvPr id="66" name="Text Box 105"/>
            <p:cNvSpPr txBox="1">
              <a:spLocks noChangeArrowheads="1"/>
            </p:cNvSpPr>
            <p:nvPr/>
          </p:nvSpPr>
          <p:spPr bwMode="auto">
            <a:xfrm>
              <a:off x="2267744" y="3746600"/>
              <a:ext cx="1728192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7" name="Text Box 107"/>
            <p:cNvSpPr txBox="1">
              <a:spLocks noChangeArrowheads="1"/>
            </p:cNvSpPr>
            <p:nvPr/>
          </p:nvSpPr>
          <p:spPr bwMode="auto">
            <a:xfrm>
              <a:off x="2935164" y="339879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5" idx="2"/>
              <a:endCxn id="66" idx="0"/>
            </p:cNvCxnSpPr>
            <p:nvPr/>
          </p:nvCxnSpPr>
          <p:spPr bwMode="auto">
            <a:xfrm flipH="1">
              <a:off x="3131840" y="3422622"/>
              <a:ext cx="7501" cy="3239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>
              <a:stCxn id="65" idx="1"/>
            </p:cNvCxnSpPr>
            <p:nvPr/>
          </p:nvCxnSpPr>
          <p:spPr bwMode="auto">
            <a:xfrm rot="10800000" flipH="1" flipV="1">
              <a:off x="2203236" y="3245790"/>
              <a:ext cx="936104" cy="1041401"/>
            </a:xfrm>
            <a:prstGeom prst="bentConnector4">
              <a:avLst>
                <a:gd name="adj1" fmla="val -24420"/>
                <a:gd name="adj2" fmla="val 10039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132"/>
            <p:cNvSpPr txBox="1">
              <a:spLocks noChangeArrowheads="1"/>
            </p:cNvSpPr>
            <p:nvPr/>
          </p:nvSpPr>
          <p:spPr bwMode="auto">
            <a:xfrm>
              <a:off x="2024235" y="299695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72" name="直接箭头连接符 129"/>
            <p:cNvCxnSpPr>
              <a:stCxn id="66" idx="2"/>
            </p:cNvCxnSpPr>
            <p:nvPr/>
          </p:nvCxnSpPr>
          <p:spPr bwMode="auto">
            <a:xfrm>
              <a:off x="3131840" y="4106963"/>
              <a:ext cx="0" cy="3314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132"/>
            <p:cNvSpPr txBox="1">
              <a:spLocks noChangeArrowheads="1"/>
            </p:cNvSpPr>
            <p:nvPr/>
          </p:nvSpPr>
          <p:spPr bwMode="auto">
            <a:xfrm>
              <a:off x="3801111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Text Box 133"/>
            <p:cNvSpPr txBox="1">
              <a:spLocks noChangeArrowheads="1"/>
            </p:cNvSpPr>
            <p:nvPr/>
          </p:nvSpPr>
          <p:spPr bwMode="auto">
            <a:xfrm>
              <a:off x="2168251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2456283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94" name="Text Box 139"/>
            <p:cNvSpPr txBox="1">
              <a:spLocks noChangeArrowheads="1"/>
            </p:cNvSpPr>
            <p:nvPr/>
          </p:nvSpPr>
          <p:spPr bwMode="auto">
            <a:xfrm>
              <a:off x="2923503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AutoShape 141"/>
            <p:cNvSpPr>
              <a:spLocks noChangeArrowheads="1"/>
            </p:cNvSpPr>
            <p:nvPr/>
          </p:nvSpPr>
          <p:spPr bwMode="auto">
            <a:xfrm>
              <a:off x="2168252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Text Box 143"/>
            <p:cNvSpPr txBox="1">
              <a:spLocks noChangeArrowheads="1"/>
            </p:cNvSpPr>
            <p:nvPr/>
          </p:nvSpPr>
          <p:spPr bwMode="auto">
            <a:xfrm>
              <a:off x="2024235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7" name="AutoShape 145"/>
            <p:cNvSpPr>
              <a:spLocks noChangeArrowheads="1"/>
            </p:cNvSpPr>
            <p:nvPr/>
          </p:nvSpPr>
          <p:spPr bwMode="auto">
            <a:xfrm>
              <a:off x="2240258" y="4438377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93" idx="2"/>
              <a:endCxn id="96" idx="0"/>
            </p:cNvCxnSpPr>
            <p:nvPr/>
          </p:nvCxnSpPr>
          <p:spPr bwMode="auto">
            <a:xfrm>
              <a:off x="3140359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endCxn id="92" idx="0"/>
            </p:cNvCxnSpPr>
            <p:nvPr/>
          </p:nvCxnSpPr>
          <p:spPr bwMode="auto">
            <a:xfrm>
              <a:off x="3141376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2" idx="2"/>
              <a:endCxn id="93" idx="0"/>
            </p:cNvCxnSpPr>
            <p:nvPr/>
          </p:nvCxnSpPr>
          <p:spPr bwMode="auto">
            <a:xfrm flipH="1">
              <a:off x="3140359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6" idx="2"/>
              <a:endCxn id="65" idx="0"/>
            </p:cNvCxnSpPr>
            <p:nvPr/>
          </p:nvCxnSpPr>
          <p:spPr bwMode="auto">
            <a:xfrm flipH="1">
              <a:off x="3139341" y="2852936"/>
              <a:ext cx="101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64"/>
            <p:cNvCxnSpPr/>
            <p:nvPr/>
          </p:nvCxnSpPr>
          <p:spPr bwMode="auto">
            <a:xfrm flipV="1">
              <a:off x="3824435" y="1969888"/>
              <a:ext cx="2364813" cy="137567"/>
            </a:xfrm>
            <a:prstGeom prst="bentConnector4">
              <a:avLst>
                <a:gd name="adj1" fmla="val 23780"/>
                <a:gd name="adj2" fmla="val 2898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Line 140"/>
            <p:cNvSpPr>
              <a:spLocks noChangeShapeType="1"/>
            </p:cNvSpPr>
            <p:nvPr/>
          </p:nvSpPr>
          <p:spPr bwMode="auto">
            <a:xfrm flipH="1">
              <a:off x="3141373" y="2358235"/>
              <a:ext cx="1862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线形标注 2 45"/>
          <p:cNvSpPr/>
          <p:nvPr/>
        </p:nvSpPr>
        <p:spPr bwMode="auto">
          <a:xfrm>
            <a:off x="5004048" y="1340768"/>
            <a:ext cx="1584176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226563"/>
              <a:gd name="adj6" fmla="val -39683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不按写分配法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51" name="线形标注 2 50"/>
          <p:cNvSpPr/>
          <p:nvPr/>
        </p:nvSpPr>
        <p:spPr bwMode="auto">
          <a:xfrm>
            <a:off x="7884368" y="3212976"/>
            <a:ext cx="1080120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131323"/>
              <a:gd name="adj6" fmla="val -36408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直接丢弃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26" name="Text Box 70"/>
          <p:cNvSpPr txBox="1">
            <a:spLocks noChangeArrowheads="1"/>
          </p:cNvSpPr>
          <p:nvPr/>
        </p:nvSpPr>
        <p:spPr bwMode="auto">
          <a:xfrm>
            <a:off x="179512" y="5013176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zh-CN" altLang="en-US" b="1" u="none" dirty="0" smtClean="0">
                <a:latin typeface="宋体" pitchFamily="2" charset="-122"/>
              </a:rPr>
              <a:t>无需增加硬件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7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7740352" y="3717032"/>
            <a:ext cx="936104" cy="315742"/>
            <a:chOff x="7740352" y="2535302"/>
            <a:chExt cx="936104" cy="315742"/>
          </a:xfrm>
        </p:grpSpPr>
        <p:sp>
          <p:nvSpPr>
            <p:cNvPr id="53" name="右大括号 52"/>
            <p:cNvSpPr/>
            <p:nvPr/>
          </p:nvSpPr>
          <p:spPr bwMode="auto">
            <a:xfrm>
              <a:off x="7740352" y="2535302"/>
              <a:ext cx="72008" cy="315742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128"/>
            <p:cNvSpPr txBox="1">
              <a:spLocks noChangeArrowheads="1"/>
            </p:cNvSpPr>
            <p:nvPr/>
          </p:nvSpPr>
          <p:spPr bwMode="auto">
            <a:xfrm>
              <a:off x="7812410" y="2535302"/>
              <a:ext cx="864046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腾空行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 animBg="1"/>
      <p:bldP spid="51" grpId="0" animBg="1"/>
      <p:bldP spid="1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79388" y="265872"/>
            <a:ext cx="8785100" cy="509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、写回法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Write Back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回写法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稍后写</a:t>
            </a:r>
            <a:r>
              <a:rPr lang="en-US" altLang="zh-CN" sz="2000" b="1" u="none" dirty="0" smtClean="0">
                <a:latin typeface="宋体" pitchFamily="2" charset="-122"/>
              </a:rPr>
              <a:t>[</a:t>
            </a:r>
            <a:r>
              <a:rPr lang="zh-CN" altLang="en-US" sz="2000" b="1" u="none" dirty="0" smtClean="0">
                <a:latin typeface="宋体" pitchFamily="2" charset="-122"/>
              </a:rPr>
              <a:t>以优化</a:t>
            </a:r>
            <a:r>
              <a:rPr lang="en-US" altLang="zh-CN" sz="2000" b="1" i="1" u="none" dirty="0" smtClean="0">
                <a:latin typeface="+mn-lt"/>
              </a:rPr>
              <a:t>T</a:t>
            </a:r>
            <a:r>
              <a:rPr lang="zh-CN" altLang="en-US" sz="2000" b="1" u="none" baseline="-18000" dirty="0" smtClean="0">
                <a:latin typeface="宋体" pitchFamily="2" charset="-122"/>
              </a:rPr>
              <a:t>命中</a:t>
            </a:r>
            <a:r>
              <a:rPr lang="en-US" altLang="zh-CN" sz="2000" b="1" u="none" dirty="0" smtClean="0">
                <a:latin typeface="宋体" pitchFamily="2" charset="-122"/>
              </a:rPr>
              <a:t>]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写命中时，数据只写入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，不写入主存；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写缺失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spc="-50" dirty="0" smtClean="0">
                <a:latin typeface="宋体" pitchFamily="2" charset="-122"/>
              </a:rPr>
              <a:t>目标块</a:t>
            </a:r>
            <a:r>
              <a:rPr lang="zh-CN" altLang="en-US" b="1" u="none" spc="-50" dirty="0" smtClean="0">
                <a:solidFill>
                  <a:schemeClr val="accent2"/>
                </a:solidFill>
                <a:latin typeface="宋体" pitchFamily="2" charset="-122"/>
              </a:rPr>
              <a:t>调</a:t>
            </a:r>
            <a:r>
              <a:rPr lang="zh-CN" altLang="en-US" b="1" u="none" spc="-50" dirty="0">
                <a:solidFill>
                  <a:schemeClr val="accent2"/>
                </a:solidFill>
                <a:latin typeface="宋体" pitchFamily="2" charset="-122"/>
              </a:rPr>
              <a:t>入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r>
              <a:rPr lang="zh-CN" altLang="en-US" b="1" u="none" spc="-50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数据只写入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块替换时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+mn-lt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缓存块才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写回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2123728" y="4789601"/>
            <a:ext cx="67687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 smtClean="0">
                <a:latin typeface="+mn-lt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Cache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smtClean="0"/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读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缺失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≥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u="none" dirty="0" smtClean="0"/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读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≥</a:t>
            </a:r>
            <a:r>
              <a:rPr lang="en-US" altLang="zh-CN" b="1" i="1" u="none" dirty="0" err="1"/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sz="2200" b="1" i="1" u="none" dirty="0" smtClean="0">
                <a:latin typeface="+mn-lt"/>
              </a:rPr>
              <a:t>H</a:t>
            </a:r>
            <a:r>
              <a:rPr lang="zh-CN" altLang="en-US" sz="2200" b="1" u="none" dirty="0" smtClean="0">
                <a:latin typeface="宋体" pitchFamily="2" charset="-122"/>
              </a:rPr>
              <a:t>较好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写缺失</a:t>
            </a:r>
            <a:r>
              <a:rPr lang="zh-CN" altLang="en-US" sz="1800" b="1" u="none" dirty="0" smtClean="0">
                <a:latin typeface="宋体" pitchFamily="2" charset="-122"/>
              </a:rPr>
              <a:t>处理遵循局部</a:t>
            </a:r>
            <a:r>
              <a:rPr lang="zh-CN" altLang="en-US" sz="1800" b="1" u="none" dirty="0">
                <a:latin typeface="宋体" pitchFamily="2" charset="-122"/>
              </a:rPr>
              <a:t>性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1" name="Text Box 75"/>
          <p:cNvSpPr txBox="1">
            <a:spLocks noChangeArrowheads="1"/>
          </p:cNvSpPr>
          <p:nvPr/>
        </p:nvSpPr>
        <p:spPr bwMode="auto">
          <a:xfrm>
            <a:off x="179512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策略优化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改写过的                    </a:t>
            </a:r>
            <a:r>
              <a:rPr lang="zh-CN" altLang="en-US" sz="1800" b="1" u="none" dirty="0" smtClean="0">
                <a:latin typeface="宋体" pitchFamily="2" charset="-122"/>
              </a:rPr>
              <a:t>←减少写回次数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49" name="左大括号 48"/>
          <p:cNvSpPr/>
          <p:nvPr/>
        </p:nvSpPr>
        <p:spPr bwMode="auto">
          <a:xfrm rot="5400000">
            <a:off x="2921334" y="1922350"/>
            <a:ext cx="565028" cy="1440160"/>
          </a:xfrm>
          <a:prstGeom prst="leftBrace">
            <a:avLst>
              <a:gd name="adj1" fmla="val 19589"/>
              <a:gd name="adj2" fmla="val 91025"/>
            </a:avLst>
          </a:prstGeom>
          <a:noFill/>
          <a:ln w="158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568" y="3212777"/>
            <a:ext cx="8280920" cy="1584375"/>
            <a:chOff x="1115616" y="3212777"/>
            <a:chExt cx="8280920" cy="1584375"/>
          </a:xfrm>
        </p:grpSpPr>
        <p:sp>
          <p:nvSpPr>
            <p:cNvPr id="36" name="Text Box 79"/>
            <p:cNvSpPr txBox="1">
              <a:spLocks noChangeArrowheads="1"/>
            </p:cNvSpPr>
            <p:nvPr/>
          </p:nvSpPr>
          <p:spPr bwMode="auto">
            <a:xfrm>
              <a:off x="5652120" y="4293220"/>
              <a:ext cx="1512168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" name="Line 76"/>
            <p:cNvSpPr>
              <a:spLocks noChangeShapeType="1"/>
            </p:cNvSpPr>
            <p:nvPr/>
          </p:nvSpPr>
          <p:spPr bwMode="auto">
            <a:xfrm flipV="1">
              <a:off x="2339751" y="4724003"/>
              <a:ext cx="6911999" cy="1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2411587" y="386117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411587" y="3212777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2987824" y="386117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2987824" y="3212777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3564087" y="3212777"/>
              <a:ext cx="2160389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9251751" y="4581252"/>
              <a:ext cx="14478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3563888" y="4293220"/>
              <a:ext cx="1512168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" name="Text Box 81"/>
            <p:cNvSpPr txBox="1">
              <a:spLocks noChangeArrowheads="1"/>
            </p:cNvSpPr>
            <p:nvPr/>
          </p:nvSpPr>
          <p:spPr bwMode="auto">
            <a:xfrm>
              <a:off x="5076056" y="386117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3564236" y="3861171"/>
              <a:ext cx="1511820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调入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81"/>
            <p:cNvSpPr txBox="1">
              <a:spLocks noChangeArrowheads="1"/>
            </p:cNvSpPr>
            <p:nvPr/>
          </p:nvSpPr>
          <p:spPr bwMode="auto">
            <a:xfrm>
              <a:off x="8676456" y="3861371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5724476" y="3212976"/>
              <a:ext cx="352824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7" name="Text Box 77"/>
            <p:cNvSpPr txBox="1">
              <a:spLocks noChangeArrowheads="1"/>
            </p:cNvSpPr>
            <p:nvPr/>
          </p:nvSpPr>
          <p:spPr bwMode="auto">
            <a:xfrm>
              <a:off x="1115616" y="3212976"/>
              <a:ext cx="1295971" cy="151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的操 </a:t>
              </a:r>
              <a:r>
                <a:rPr lang="zh-CN" altLang="en-US" sz="1800" b="1" u="none" dirty="0">
                  <a:latin typeface="宋体" pitchFamily="2" charset="-122"/>
                </a:rPr>
                <a:t>作</a:t>
              </a:r>
            </a:p>
            <a:p>
              <a:pPr>
                <a:lnSpc>
                  <a:spcPct val="80000"/>
                </a:lnSpc>
              </a:pPr>
              <a:endParaRPr lang="en-US" altLang="zh-CN" sz="1800" b="1" u="none" dirty="0" smtClean="0">
                <a:latin typeface="宋体" pitchFamily="2" charset="-122"/>
              </a:endParaRPr>
            </a:p>
            <a:p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</a:p>
            <a:p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800" b="1" u="none" dirty="0" smtClean="0">
                  <a:latin typeface="宋体" pitchFamily="2" charset="-122"/>
                </a:rPr>
                <a:t>主存的动作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1822798" y="3571751"/>
              <a:ext cx="588962" cy="576064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动作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2" name="左大括号 31"/>
            <p:cNvSpPr/>
            <p:nvPr/>
          </p:nvSpPr>
          <p:spPr bwMode="auto">
            <a:xfrm>
              <a:off x="1782738" y="3698529"/>
              <a:ext cx="72702" cy="360610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2411761" y="3573016"/>
              <a:ext cx="6840958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命中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命中  缺失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换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[</a:t>
              </a:r>
              <a:r>
                <a:rPr lang="zh-CN" altLang="en-US" sz="1600" b="1" u="none" dirty="0" smtClean="0">
                  <a:latin typeface="宋体" pitchFamily="2" charset="-122"/>
                </a:rPr>
                <a:t>未改过</a:t>
              </a:r>
              <a:r>
                <a:rPr lang="en-US" altLang="zh-CN" sz="1600" b="1" u="none" dirty="0" smtClean="0">
                  <a:latin typeface="宋体" pitchFamily="2" charset="-122"/>
                </a:rPr>
                <a:t>])</a:t>
              </a:r>
              <a:r>
                <a:rPr lang="zh-CN" altLang="en-US" sz="1600" b="1" u="none" dirty="0" smtClean="0">
                  <a:latin typeface="宋体" pitchFamily="2" charset="-122"/>
                </a:rPr>
                <a:t>         缺失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换</a:t>
              </a:r>
              <a:r>
                <a:rPr lang="en-US" altLang="zh-CN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a</a:t>
              </a: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latin typeface="宋体" pitchFamily="2" charset="-122"/>
                </a:rPr>
                <a:t>        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7164288" y="3860725"/>
              <a:ext cx="1511969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调入</a:t>
              </a:r>
              <a:r>
                <a:rPr lang="en-US" altLang="zh-CN" sz="1800" b="1" u="none" dirty="0" smtClean="0">
                  <a:latin typeface="宋体" pitchFamily="2" charset="-122"/>
                </a:rPr>
                <a:t>b(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6840182" y="3572693"/>
            <a:ext cx="828162" cy="288355"/>
          </a:xfrm>
          <a:prstGeom prst="rect">
            <a:avLst/>
          </a:prstGeom>
          <a:noFill/>
          <a:ln w="15875">
            <a:noFill/>
            <a:prstDash val="sysDot"/>
            <a:miter lim="800000"/>
            <a:headEnd/>
            <a:tailEnd/>
          </a:ln>
          <a:effectLst/>
        </p:spPr>
        <p:txBody>
          <a:bodyPr lIns="0" tIns="10800" rIns="0" bIns="10800" anchor="ctr"/>
          <a:lstStyle/>
          <a:p>
            <a:pPr>
              <a:lnSpc>
                <a:spcPct val="90000"/>
              </a:lnSpc>
            </a:pPr>
            <a:r>
              <a:rPr lang="en-US" altLang="zh-CN" sz="1600" b="1" u="none" dirty="0" smtClean="0">
                <a:solidFill>
                  <a:srgbClr val="FF3399"/>
                </a:solidFill>
                <a:latin typeface="宋体" pitchFamily="2" charset="-122"/>
              </a:rPr>
              <a:t>[</a:t>
            </a:r>
            <a:r>
              <a:rPr lang="zh-CN" altLang="en-US" sz="1600" b="1" u="none" dirty="0">
                <a:solidFill>
                  <a:srgbClr val="FF3399"/>
                </a:solidFill>
                <a:latin typeface="宋体" pitchFamily="2" charset="-122"/>
              </a:rPr>
              <a:t>修改</a:t>
            </a:r>
            <a:r>
              <a:rPr lang="zh-CN" altLang="en-US" sz="1600" b="1" u="none" dirty="0" smtClean="0">
                <a:solidFill>
                  <a:srgbClr val="FF3399"/>
                </a:solidFill>
                <a:latin typeface="宋体" pitchFamily="2" charset="-122"/>
              </a:rPr>
              <a:t>过</a:t>
            </a:r>
            <a:r>
              <a:rPr lang="en-US" altLang="zh-CN" sz="1600" b="1" u="none" dirty="0" smtClean="0">
                <a:solidFill>
                  <a:srgbClr val="FF3399"/>
                </a:solidFill>
                <a:latin typeface="宋体" pitchFamily="2" charset="-122"/>
              </a:rPr>
              <a:t>]</a:t>
            </a:r>
            <a:endParaRPr lang="en-US" altLang="zh-CN" sz="16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9" grpId="0" animBg="1"/>
      <p:bldP spid="3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179388" y="26064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写回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法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779912" y="1412776"/>
            <a:ext cx="3816425" cy="2907709"/>
            <a:chOff x="3807396" y="2230969"/>
            <a:chExt cx="3816425" cy="2907709"/>
          </a:xfrm>
        </p:grpSpPr>
        <p:sp>
          <p:nvSpPr>
            <p:cNvPr id="65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126"/>
            <p:cNvSpPr txBox="1">
              <a:spLocks noChangeArrowheads="1"/>
            </p:cNvSpPr>
            <p:nvPr/>
          </p:nvSpPr>
          <p:spPr bwMode="auto">
            <a:xfrm>
              <a:off x="5752604" y="3958839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4311452" y="2362157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69" name="Text Box 117"/>
            <p:cNvSpPr txBox="1">
              <a:spLocks noChangeArrowheads="1"/>
            </p:cNvSpPr>
            <p:nvPr/>
          </p:nvSpPr>
          <p:spPr bwMode="auto">
            <a:xfrm>
              <a:off x="5163378" y="272569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0" name="Line 118"/>
            <p:cNvSpPr>
              <a:spLocks noChangeShapeType="1"/>
            </p:cNvSpPr>
            <p:nvPr/>
          </p:nvSpPr>
          <p:spPr bwMode="auto">
            <a:xfrm>
              <a:off x="4167434" y="3176428"/>
              <a:ext cx="3" cy="1855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6321814" y="231034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5752604" y="2780928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3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67" idx="2"/>
              <a:endCxn id="68" idx="0"/>
            </p:cNvCxnSpPr>
            <p:nvPr/>
          </p:nvCxnSpPr>
          <p:spPr bwMode="auto">
            <a:xfrm>
              <a:off x="5355233" y="2725694"/>
              <a:ext cx="0" cy="18369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5"/>
            <p:cNvCxnSpPr>
              <a:stCxn id="67" idx="3"/>
              <a:endCxn id="72" idx="0"/>
            </p:cNvCxnSpPr>
            <p:nvPr/>
          </p:nvCxnSpPr>
          <p:spPr bwMode="auto">
            <a:xfrm>
              <a:off x="6399014" y="2543926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72" idx="2"/>
              <a:endCxn id="79" idx="0"/>
            </p:cNvCxnSpPr>
            <p:nvPr/>
          </p:nvCxnSpPr>
          <p:spPr bwMode="auto">
            <a:xfrm>
              <a:off x="6616204" y="3141290"/>
              <a:ext cx="0" cy="2122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81"/>
            <p:cNvCxnSpPr>
              <a:stCxn id="66" idx="2"/>
            </p:cNvCxnSpPr>
            <p:nvPr/>
          </p:nvCxnSpPr>
          <p:spPr bwMode="auto">
            <a:xfrm rot="5400000">
              <a:off x="5929697" y="3740646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81"/>
            <p:cNvCxnSpPr>
              <a:stCxn id="68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9" name="AutoShape 114"/>
            <p:cNvSpPr>
              <a:spLocks noChangeArrowheads="1"/>
            </p:cNvSpPr>
            <p:nvPr/>
          </p:nvSpPr>
          <p:spPr bwMode="auto">
            <a:xfrm>
              <a:off x="5752604" y="3353495"/>
              <a:ext cx="1727200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 smtClean="0">
                  <a:latin typeface="宋体" pitchFamily="2" charset="-122"/>
                </a:rPr>
                <a:t>写过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9" idx="2"/>
              <a:endCxn id="66" idx="0"/>
            </p:cNvCxnSpPr>
            <p:nvPr/>
          </p:nvCxnSpPr>
          <p:spPr bwMode="auto">
            <a:xfrm>
              <a:off x="6616204" y="3717032"/>
              <a:ext cx="0" cy="2418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79" idx="1"/>
            </p:cNvCxnSpPr>
            <p:nvPr/>
          </p:nvCxnSpPr>
          <p:spPr bwMode="auto">
            <a:xfrm flipH="1">
              <a:off x="5355234" y="3535264"/>
              <a:ext cx="3973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121"/>
            <p:cNvSpPr txBox="1">
              <a:spLocks noChangeArrowheads="1"/>
            </p:cNvSpPr>
            <p:nvPr/>
          </p:nvSpPr>
          <p:spPr bwMode="auto">
            <a:xfrm>
              <a:off x="5580236" y="330571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6443762" y="369722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12" name="Text Box 70"/>
          <p:cNvSpPr txBox="1">
            <a:spLocks noChangeArrowheads="1"/>
          </p:cNvSpPr>
          <p:nvPr/>
        </p:nvSpPr>
        <p:spPr bwMode="auto">
          <a:xfrm>
            <a:off x="179512" y="436510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行中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修改位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脏位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，表示块的改写状态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3" name="Text Box 70"/>
          <p:cNvSpPr txBox="1">
            <a:spLocks noChangeArrowheads="1"/>
          </p:cNvSpPr>
          <p:nvPr/>
        </p:nvSpPr>
        <p:spPr bwMode="auto">
          <a:xfrm>
            <a:off x="179512" y="542315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写命中延迟小，</a:t>
            </a:r>
            <a:r>
              <a:rPr lang="zh-CN" altLang="en-US" b="1" u="none" dirty="0">
                <a:latin typeface="宋体" pitchFamily="2" charset="-122"/>
              </a:rPr>
              <a:t>总线</a:t>
            </a:r>
            <a:r>
              <a:rPr lang="zh-CN" altLang="en-US" b="1" u="none" dirty="0" smtClean="0">
                <a:latin typeface="宋体" pitchFamily="2" charset="-122"/>
              </a:rPr>
              <a:t>占用少，未保持一致性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2843808" y="4846201"/>
            <a:ext cx="4176489" cy="576957"/>
            <a:chOff x="1187624" y="5804371"/>
            <a:chExt cx="4176489" cy="576957"/>
          </a:xfrm>
        </p:grpSpPr>
        <p:sp>
          <p:nvSpPr>
            <p:cNvPr id="116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行组成：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7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366"/>
            <p:cNvSpPr txBox="1">
              <a:spLocks noChangeArrowheads="1"/>
            </p:cNvSpPr>
            <p:nvPr/>
          </p:nvSpPr>
          <p:spPr bwMode="auto">
            <a:xfrm>
              <a:off x="2125390" y="5804371"/>
              <a:ext cx="295066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9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1368"/>
            <p:cNvSpPr txBox="1">
              <a:spLocks noChangeArrowheads="1"/>
            </p:cNvSpPr>
            <p:nvPr/>
          </p:nvSpPr>
          <p:spPr bwMode="auto">
            <a:xfrm>
              <a:off x="2555603" y="609240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1369"/>
            <p:cNvSpPr txBox="1">
              <a:spLocks noChangeArrowheads="1"/>
            </p:cNvSpPr>
            <p:nvPr/>
          </p:nvSpPr>
          <p:spPr bwMode="auto">
            <a:xfrm>
              <a:off x="3923283" y="6092403"/>
              <a:ext cx="1440830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27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LRU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M</a:t>
              </a:r>
              <a:endParaRPr lang="en-US" altLang="zh-CN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0" name="Line 1371"/>
            <p:cNvSpPr>
              <a:spLocks noChangeShapeType="1"/>
            </p:cNvSpPr>
            <p:nvPr/>
          </p:nvSpPr>
          <p:spPr bwMode="auto">
            <a:xfrm>
              <a:off x="3563888" y="609297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371"/>
            <p:cNvSpPr>
              <a:spLocks noChangeShapeType="1"/>
            </p:cNvSpPr>
            <p:nvPr/>
          </p:nvSpPr>
          <p:spPr bwMode="auto">
            <a:xfrm>
              <a:off x="3779912" y="6093296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线形标注 2 43"/>
          <p:cNvSpPr/>
          <p:nvPr/>
        </p:nvSpPr>
        <p:spPr bwMode="auto">
          <a:xfrm>
            <a:off x="4427984" y="764704"/>
            <a:ext cx="1340668" cy="360040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433113"/>
              <a:gd name="adj6" fmla="val -60847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按写分配法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781804"/>
            <a:ext cx="4140125" cy="3510027"/>
            <a:chOff x="1187624" y="781804"/>
            <a:chExt cx="4140125" cy="3510027"/>
          </a:xfrm>
        </p:grpSpPr>
        <p:cxnSp>
          <p:nvCxnSpPr>
            <p:cNvPr id="30" name="直接箭头连接符 129"/>
            <p:cNvCxnSpPr>
              <a:stCxn id="47" idx="2"/>
            </p:cNvCxnSpPr>
            <p:nvPr/>
          </p:nvCxnSpPr>
          <p:spPr bwMode="auto">
            <a:xfrm>
              <a:off x="2309191" y="3608961"/>
              <a:ext cx="0" cy="3240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132"/>
            <p:cNvSpPr txBox="1">
              <a:spLocks noChangeArrowheads="1"/>
            </p:cNvSpPr>
            <p:nvPr/>
          </p:nvSpPr>
          <p:spPr bwMode="auto">
            <a:xfrm>
              <a:off x="2964500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33"/>
            <p:cNvSpPr txBox="1">
              <a:spLocks noChangeArrowheads="1"/>
            </p:cNvSpPr>
            <p:nvPr/>
          </p:nvSpPr>
          <p:spPr bwMode="auto">
            <a:xfrm>
              <a:off x="1331640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AutoShape 134"/>
            <p:cNvSpPr>
              <a:spLocks noChangeArrowheads="1"/>
            </p:cNvSpPr>
            <p:nvPr/>
          </p:nvSpPr>
          <p:spPr bwMode="auto">
            <a:xfrm>
              <a:off x="1619672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34" name="Text Box 139"/>
            <p:cNvSpPr txBox="1">
              <a:spLocks noChangeArrowheads="1"/>
            </p:cNvSpPr>
            <p:nvPr/>
          </p:nvSpPr>
          <p:spPr bwMode="auto">
            <a:xfrm>
              <a:off x="2086892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AutoShape 141"/>
            <p:cNvSpPr>
              <a:spLocks noChangeArrowheads="1"/>
            </p:cNvSpPr>
            <p:nvPr/>
          </p:nvSpPr>
          <p:spPr bwMode="auto">
            <a:xfrm>
              <a:off x="1331641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6" name="Text Box 143"/>
            <p:cNvSpPr txBox="1">
              <a:spLocks noChangeArrowheads="1"/>
            </p:cNvSpPr>
            <p:nvPr/>
          </p:nvSpPr>
          <p:spPr bwMode="auto">
            <a:xfrm>
              <a:off x="1187624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7" name="AutoShape 145"/>
            <p:cNvSpPr>
              <a:spLocks noChangeArrowheads="1"/>
            </p:cNvSpPr>
            <p:nvPr/>
          </p:nvSpPr>
          <p:spPr bwMode="auto">
            <a:xfrm>
              <a:off x="1403647" y="3933056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8" name="直接箭头连接符 37"/>
            <p:cNvCxnSpPr>
              <a:stCxn id="33" idx="2"/>
              <a:endCxn id="36" idx="0"/>
            </p:cNvCxnSpPr>
            <p:nvPr/>
          </p:nvCxnSpPr>
          <p:spPr bwMode="auto">
            <a:xfrm>
              <a:off x="2303748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endCxn id="32" idx="0"/>
            </p:cNvCxnSpPr>
            <p:nvPr/>
          </p:nvCxnSpPr>
          <p:spPr bwMode="auto">
            <a:xfrm>
              <a:off x="2304765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2" idx="2"/>
              <a:endCxn id="33" idx="0"/>
            </p:cNvCxnSpPr>
            <p:nvPr/>
          </p:nvCxnSpPr>
          <p:spPr bwMode="auto">
            <a:xfrm flipH="1">
              <a:off x="2303748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6" idx="2"/>
              <a:endCxn id="47" idx="0"/>
            </p:cNvCxnSpPr>
            <p:nvPr/>
          </p:nvCxnSpPr>
          <p:spPr bwMode="auto">
            <a:xfrm>
              <a:off x="2303748" y="2852936"/>
              <a:ext cx="5443" cy="241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64"/>
            <p:cNvCxnSpPr/>
            <p:nvPr/>
          </p:nvCxnSpPr>
          <p:spPr bwMode="auto">
            <a:xfrm>
              <a:off x="3563888" y="1249323"/>
              <a:ext cx="1763861" cy="307470"/>
            </a:xfrm>
            <a:prstGeom prst="bentConnector3">
              <a:avLst>
                <a:gd name="adj1" fmla="val 998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Line 140"/>
            <p:cNvSpPr>
              <a:spLocks noChangeShapeType="1"/>
            </p:cNvSpPr>
            <p:nvPr/>
          </p:nvSpPr>
          <p:spPr bwMode="auto">
            <a:xfrm flipH="1" flipV="1">
              <a:off x="2304761" y="2358234"/>
              <a:ext cx="1835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26"/>
            <p:cNvSpPr txBox="1">
              <a:spLocks noChangeArrowheads="1"/>
            </p:cNvSpPr>
            <p:nvPr/>
          </p:nvSpPr>
          <p:spPr bwMode="auto">
            <a:xfrm>
              <a:off x="1491985" y="3094161"/>
              <a:ext cx="1634412" cy="5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箭头连接符 64"/>
            <p:cNvCxnSpPr>
              <a:stCxn id="33" idx="3"/>
            </p:cNvCxnSpPr>
            <p:nvPr/>
          </p:nvCxnSpPr>
          <p:spPr bwMode="auto">
            <a:xfrm flipV="1">
              <a:off x="2987824" y="1249323"/>
              <a:ext cx="576064" cy="85735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7740352" y="2535302"/>
            <a:ext cx="936104" cy="965706"/>
            <a:chOff x="7740352" y="2535302"/>
            <a:chExt cx="936104" cy="965706"/>
          </a:xfrm>
        </p:grpSpPr>
        <p:sp>
          <p:nvSpPr>
            <p:cNvPr id="3" name="右大括号 2"/>
            <p:cNvSpPr/>
            <p:nvPr/>
          </p:nvSpPr>
          <p:spPr bwMode="auto">
            <a:xfrm>
              <a:off x="7740352" y="2535302"/>
              <a:ext cx="72008" cy="965706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128"/>
            <p:cNvSpPr txBox="1">
              <a:spLocks noChangeArrowheads="1"/>
            </p:cNvSpPr>
            <p:nvPr/>
          </p:nvSpPr>
          <p:spPr bwMode="auto">
            <a:xfrm>
              <a:off x="7812410" y="2852936"/>
              <a:ext cx="864046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腾空行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84" name="Text Box 70"/>
          <p:cNvSpPr txBox="1">
            <a:spLocks noChangeArrowheads="1"/>
          </p:cNvSpPr>
          <p:nvPr/>
        </p:nvSpPr>
        <p:spPr bwMode="auto">
          <a:xfrm>
            <a:off x="179512" y="5877272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写策略的应用：</a:t>
            </a:r>
            <a:r>
              <a:rPr lang="zh-CN" altLang="en-US" b="1" u="none" dirty="0" smtClean="0">
                <a:latin typeface="宋体" pitchFamily="2" charset="-122"/>
              </a:rPr>
              <a:t>常采用写回法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命中率高、占用总线少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7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44" grpId="0" animBg="1"/>
      <p:bldP spid="8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组织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、新的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结构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i="1" u="none" dirty="0">
                <a:latin typeface="+mn-lt"/>
              </a:rPr>
              <a:t>F</a:t>
            </a:r>
            <a:r>
              <a:rPr lang="en-US" altLang="zh-CN" b="1" u="none" dirty="0" smtClean="0">
                <a:latin typeface="+mn-lt"/>
              </a:rPr>
              <a:t>·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缺失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F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176972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多级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结构      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代替单一</a:t>
            </a:r>
            <a:r>
              <a:rPr lang="en-US" altLang="zh-CN" b="1" u="none" dirty="0" smtClean="0">
                <a:latin typeface="宋体" pitchFamily="2" charset="-122"/>
              </a:rPr>
              <a:t>Cache   </a:t>
            </a:r>
            <a:r>
              <a:rPr lang="en-US" altLang="zh-CN" sz="2200" b="1" u="none" dirty="0" smtClean="0">
                <a:latin typeface="宋体" pitchFamily="2" charset="-122"/>
              </a:rPr>
              <a:t>(L1$</a:t>
            </a:r>
            <a:r>
              <a:rPr lang="zh-CN" altLang="en-US" sz="2200" b="1" u="none" dirty="0" smtClean="0">
                <a:latin typeface="宋体" pitchFamily="2" charset="-122"/>
              </a:rPr>
              <a:t>是</a:t>
            </a:r>
            <a:r>
              <a:rPr lang="en-US" altLang="zh-CN" sz="2200" b="1" u="none" dirty="0" smtClean="0">
                <a:latin typeface="宋体" pitchFamily="2" charset="-122"/>
              </a:rPr>
              <a:t>L2$</a:t>
            </a:r>
            <a:r>
              <a:rPr lang="zh-CN" altLang="en-US" sz="2200" b="1" u="none" dirty="0" smtClean="0">
                <a:latin typeface="宋体" pitchFamily="2" charset="-122"/>
              </a:rPr>
              <a:t>的子集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195736" y="2780928"/>
            <a:ext cx="4176464" cy="864096"/>
            <a:chOff x="3707904" y="3356819"/>
            <a:chExt cx="4176464" cy="864096"/>
          </a:xfrm>
        </p:grpSpPr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4930280" y="3500834"/>
              <a:ext cx="2091083" cy="57727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8" name="Text Box 81"/>
            <p:cNvSpPr txBox="1">
              <a:spLocks noChangeArrowheads="1"/>
            </p:cNvSpPr>
            <p:nvPr/>
          </p:nvSpPr>
          <p:spPr bwMode="auto">
            <a:xfrm>
              <a:off x="4930279" y="3572769"/>
              <a:ext cx="1225897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L1 Cache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7020768" y="3356819"/>
              <a:ext cx="863600" cy="86409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3707904" y="3645024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6156176" y="3500835"/>
              <a:ext cx="865187" cy="57727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L2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Cache</a:t>
              </a: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4571504" y="3789040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99"/>
          <p:cNvSpPr txBox="1">
            <a:spLocks noChangeArrowheads="1"/>
          </p:cNvSpPr>
          <p:nvPr/>
        </p:nvSpPr>
        <p:spPr bwMode="auto">
          <a:xfrm>
            <a:off x="179388" y="3709481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 smtClean="0">
                <a:latin typeface="宋体" pitchFamily="2" charset="-122"/>
              </a:rPr>
              <a:t>L1 Cache</a:t>
            </a:r>
            <a:r>
              <a:rPr lang="zh-CN" altLang="en-US" b="1" u="none" dirty="0" smtClean="0">
                <a:latin typeface="宋体" pitchFamily="2" charset="-122"/>
              </a:rPr>
              <a:t>容量较小，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L1$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较小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性能优化：</a:t>
            </a:r>
            <a:r>
              <a:rPr lang="zh-CN" altLang="en-US" b="1" u="none" dirty="0" smtClean="0">
                <a:latin typeface="宋体" pitchFamily="2" charset="-122"/>
              </a:rPr>
              <a:t>使用重叠技术，减小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L1</a:t>
            </a:r>
            <a:r>
              <a:rPr lang="en-US" altLang="zh-CN" b="1" u="none" baseline="-18000" dirty="0">
                <a:latin typeface="宋体" pitchFamily="2" charset="-122"/>
              </a:rPr>
              <a:t>$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899592" y="4797165"/>
            <a:ext cx="3744417" cy="637779"/>
            <a:chOff x="1582788" y="2575197"/>
            <a:chExt cx="3744417" cy="637779"/>
          </a:xfrm>
        </p:grpSpPr>
        <p:sp>
          <p:nvSpPr>
            <p:cNvPr id="141" name="Text Box 81"/>
            <p:cNvSpPr txBox="1">
              <a:spLocks noChangeArrowheads="1"/>
            </p:cNvSpPr>
            <p:nvPr/>
          </p:nvSpPr>
          <p:spPr bwMode="auto">
            <a:xfrm>
              <a:off x="1582788" y="2596716"/>
              <a:ext cx="540940" cy="61626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程序地址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2" name="Text Box 81"/>
            <p:cNvSpPr txBox="1">
              <a:spLocks noChangeArrowheads="1"/>
            </p:cNvSpPr>
            <p:nvPr/>
          </p:nvSpPr>
          <p:spPr bwMode="auto">
            <a:xfrm>
              <a:off x="3887045" y="2575197"/>
              <a:ext cx="1440160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43" name="直接箭头连接符 142"/>
            <p:cNvCxnSpPr>
              <a:endCxn id="142" idx="1"/>
            </p:cNvCxnSpPr>
            <p:nvPr/>
          </p:nvCxnSpPr>
          <p:spPr bwMode="auto">
            <a:xfrm>
              <a:off x="2123728" y="2737495"/>
              <a:ext cx="1763317" cy="125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>
            <a:off x="1763688" y="4642856"/>
            <a:ext cx="675686" cy="1150686"/>
            <a:chOff x="1331640" y="3140968"/>
            <a:chExt cx="675686" cy="1150686"/>
          </a:xfrm>
        </p:grpSpPr>
        <p:cxnSp>
          <p:nvCxnSpPr>
            <p:cNvPr id="145" name="直接箭头连接符 38"/>
            <p:cNvCxnSpPr/>
            <p:nvPr/>
          </p:nvCxnSpPr>
          <p:spPr bwMode="auto">
            <a:xfrm>
              <a:off x="1331640" y="3457575"/>
              <a:ext cx="675686" cy="544038"/>
            </a:xfrm>
            <a:prstGeom prst="bentConnector3">
              <a:avLst>
                <a:gd name="adj1" fmla="val -12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1439195" y="3717872"/>
              <a:ext cx="521680" cy="5737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页内地址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1367609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5075599" y="4968247"/>
            <a:ext cx="3816881" cy="1269065"/>
            <a:chOff x="4283968" y="3466359"/>
            <a:chExt cx="3816881" cy="1269065"/>
          </a:xfrm>
        </p:grpSpPr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5905149" y="3693769"/>
              <a:ext cx="575520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</a:p>
          </p:txBody>
        </p:sp>
        <p:cxnSp>
          <p:nvCxnSpPr>
            <p:cNvPr id="150" name="直接箭头连接符 41"/>
            <p:cNvCxnSpPr/>
            <p:nvPr/>
          </p:nvCxnSpPr>
          <p:spPr bwMode="auto">
            <a:xfrm>
              <a:off x="6516217" y="3466359"/>
              <a:ext cx="285482" cy="3661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stCxn id="152" idx="3"/>
              <a:endCxn id="153" idx="1"/>
            </p:cNvCxnSpPr>
            <p:nvPr/>
          </p:nvCxnSpPr>
          <p:spPr bwMode="auto">
            <a:xfrm>
              <a:off x="5850372" y="4011140"/>
              <a:ext cx="6658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81"/>
            <p:cNvSpPr txBox="1">
              <a:spLocks noChangeArrowheads="1"/>
            </p:cNvSpPr>
            <p:nvPr/>
          </p:nvSpPr>
          <p:spPr bwMode="auto">
            <a:xfrm>
              <a:off x="5076056" y="3836266"/>
              <a:ext cx="774316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行索引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3" name="Text Box 81"/>
            <p:cNvSpPr txBox="1">
              <a:spLocks noChangeArrowheads="1"/>
            </p:cNvSpPr>
            <p:nvPr/>
          </p:nvSpPr>
          <p:spPr bwMode="auto">
            <a:xfrm>
              <a:off x="6516216" y="3836266"/>
              <a:ext cx="61252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比较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4" name="Text Box 81"/>
            <p:cNvSpPr txBox="1">
              <a:spLocks noChangeArrowheads="1"/>
            </p:cNvSpPr>
            <p:nvPr/>
          </p:nvSpPr>
          <p:spPr bwMode="auto">
            <a:xfrm>
              <a:off x="5076057" y="4309837"/>
              <a:ext cx="77431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行访问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5" name="Text Box 81"/>
            <p:cNvSpPr txBox="1">
              <a:spLocks noChangeArrowheads="1"/>
            </p:cNvSpPr>
            <p:nvPr/>
          </p:nvSpPr>
          <p:spPr bwMode="auto">
            <a:xfrm>
              <a:off x="6885871" y="4309837"/>
              <a:ext cx="1034958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输出选择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56" name="直接箭头连接符 36"/>
            <p:cNvCxnSpPr>
              <a:stCxn id="153" idx="3"/>
              <a:endCxn id="155" idx="0"/>
            </p:cNvCxnSpPr>
            <p:nvPr/>
          </p:nvCxnSpPr>
          <p:spPr bwMode="auto">
            <a:xfrm>
              <a:off x="7128741" y="4011140"/>
              <a:ext cx="274609" cy="2986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850372" y="4447392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8" name="直接箭头连接符 157"/>
            <p:cNvCxnSpPr>
              <a:stCxn id="155" idx="3"/>
            </p:cNvCxnSpPr>
            <p:nvPr/>
          </p:nvCxnSpPr>
          <p:spPr bwMode="auto">
            <a:xfrm>
              <a:off x="7920829" y="4484711"/>
              <a:ext cx="180020" cy="2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9" name="Text Box 79"/>
            <p:cNvSpPr txBox="1">
              <a:spLocks noChangeArrowheads="1"/>
            </p:cNvSpPr>
            <p:nvPr/>
          </p:nvSpPr>
          <p:spPr bwMode="auto">
            <a:xfrm>
              <a:off x="7186811" y="3720070"/>
              <a:ext cx="734018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命中时</a:t>
              </a:r>
              <a:endParaRPr lang="en-US" altLang="zh-CN" sz="18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60" name="直接箭头连接符 41"/>
            <p:cNvCxnSpPr/>
            <p:nvPr/>
          </p:nvCxnSpPr>
          <p:spPr bwMode="auto">
            <a:xfrm>
              <a:off x="4409786" y="4005064"/>
              <a:ext cx="666270" cy="473572"/>
            </a:xfrm>
            <a:prstGeom prst="bentConnector3">
              <a:avLst>
                <a:gd name="adj1" fmla="val -146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1" name="Text Box 79"/>
            <p:cNvSpPr txBox="1">
              <a:spLocks noChangeArrowheads="1"/>
            </p:cNvSpPr>
            <p:nvPr/>
          </p:nvSpPr>
          <p:spPr bwMode="auto">
            <a:xfrm>
              <a:off x="4445333" y="4234406"/>
              <a:ext cx="558714" cy="5010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块内地址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62" name="Text Box 79"/>
            <p:cNvSpPr txBox="1">
              <a:spLocks noChangeArrowheads="1"/>
            </p:cNvSpPr>
            <p:nvPr/>
          </p:nvSpPr>
          <p:spPr bwMode="auto">
            <a:xfrm>
              <a:off x="4447701" y="3710926"/>
              <a:ext cx="520800" cy="26935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索引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 bwMode="auto">
            <a:xfrm>
              <a:off x="5858619" y="4543028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4283968" y="4005064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5" name="组合 164"/>
          <p:cNvGrpSpPr/>
          <p:nvPr/>
        </p:nvGrpSpPr>
        <p:grpSpPr>
          <a:xfrm>
            <a:off x="4644008" y="4680956"/>
            <a:ext cx="2663840" cy="830182"/>
            <a:chOff x="4139952" y="3140968"/>
            <a:chExt cx="2663840" cy="830182"/>
          </a:xfrm>
        </p:grpSpPr>
        <p:cxnSp>
          <p:nvCxnSpPr>
            <p:cNvPr id="166" name="直接连接符 165"/>
            <p:cNvCxnSpPr/>
            <p:nvPr/>
          </p:nvCxnSpPr>
          <p:spPr bwMode="auto">
            <a:xfrm flipV="1">
              <a:off x="4139952" y="3425763"/>
              <a:ext cx="2663840" cy="32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箭头连接符 38"/>
            <p:cNvCxnSpPr/>
            <p:nvPr/>
          </p:nvCxnSpPr>
          <p:spPr bwMode="auto">
            <a:xfrm rot="16200000" flipH="1">
              <a:off x="4227071" y="3626676"/>
              <a:ext cx="545388" cy="143559"/>
            </a:xfrm>
            <a:prstGeom prst="bentConnector3">
              <a:avLst>
                <a:gd name="adj1" fmla="val 993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68" name="Text Box 79"/>
            <p:cNvSpPr txBox="1">
              <a:spLocks noChangeArrowheads="1"/>
            </p:cNvSpPr>
            <p:nvPr/>
          </p:nvSpPr>
          <p:spPr bwMode="auto">
            <a:xfrm>
              <a:off x="4770400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43" name="Text Box 79"/>
          <p:cNvSpPr txBox="1">
            <a:spLocks noChangeArrowheads="1"/>
          </p:cNvSpPr>
          <p:nvPr/>
        </p:nvSpPr>
        <p:spPr bwMode="auto">
          <a:xfrm>
            <a:off x="6403474" y="4869160"/>
            <a:ext cx="2633022" cy="1080120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14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实现要求：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Len(</a:t>
            </a:r>
            <a:r>
              <a:rPr lang="zh-CN" altLang="en-US" sz="2000" b="1" u="none" dirty="0" smtClean="0">
                <a:latin typeface="宋体" pitchFamily="2" charset="-122"/>
              </a:rPr>
              <a:t>索引</a:t>
            </a:r>
            <a:r>
              <a:rPr lang="en-US" altLang="zh-CN" sz="2000" b="1" u="none" dirty="0" smtClean="0">
                <a:latin typeface="宋体" pitchFamily="2" charset="-122"/>
              </a:rPr>
              <a:t>+</a:t>
            </a:r>
            <a:r>
              <a:rPr lang="zh-CN" altLang="en-US" sz="2000" b="1" u="none" dirty="0" smtClean="0">
                <a:latin typeface="宋体" pitchFamily="2" charset="-122"/>
              </a:rPr>
              <a:t>块内地址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</a:t>
            </a:r>
            <a:r>
              <a:rPr lang="zh-CN" altLang="en-US" sz="2000" b="1" u="none" dirty="0" smtClean="0">
                <a:latin typeface="宋体" pitchFamily="2" charset="-122"/>
              </a:rPr>
              <a:t>≤</a:t>
            </a:r>
            <a:r>
              <a:rPr lang="en-US" altLang="zh-CN" sz="2000" b="1" u="none" dirty="0" smtClean="0">
                <a:latin typeface="宋体" pitchFamily="2" charset="-122"/>
              </a:rPr>
              <a:t>Len(</a:t>
            </a:r>
            <a:r>
              <a:rPr lang="zh-CN" altLang="en-US" sz="2000" b="1" u="none" dirty="0" smtClean="0">
                <a:latin typeface="宋体" pitchFamily="2" charset="-122"/>
              </a:rPr>
              <a:t>页内地址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34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3.33333E-6 L -0.29097 3.33333E-6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  <p:bldP spid="4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哈佛结构 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并行存取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重叠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 smtClean="0">
                <a:latin typeface="宋体" pitchFamily="2" charset="-122"/>
              </a:rPr>
              <a:t>将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组织成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66" name="Text Box 320"/>
          <p:cNvSpPr txBox="1">
            <a:spLocks noChangeArrowheads="1"/>
          </p:cNvSpPr>
          <p:nvPr/>
        </p:nvSpPr>
        <p:spPr bwMode="auto">
          <a:xfrm>
            <a:off x="179388" y="38831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zh-CN" altLang="en-US" b="1" u="none" dirty="0" smtClean="0">
                <a:latin typeface="宋体" pitchFamily="2" charset="-122"/>
              </a:rPr>
              <a:t>指令流水线中，可同时</a:t>
            </a:r>
            <a:r>
              <a:rPr lang="zh-CN" altLang="en-US" b="1" u="none" dirty="0">
                <a:latin typeface="宋体" pitchFamily="2" charset="-122"/>
              </a:rPr>
              <a:t>访问指令和数据</a:t>
            </a:r>
          </a:p>
        </p:txBody>
      </p:sp>
      <p:grpSp>
        <p:nvGrpSpPr>
          <p:cNvPr id="167" name="Group 325"/>
          <p:cNvGrpSpPr>
            <a:grpSpLocks/>
          </p:cNvGrpSpPr>
          <p:nvPr/>
        </p:nvGrpSpPr>
        <p:grpSpPr bwMode="auto">
          <a:xfrm>
            <a:off x="1763613" y="4367734"/>
            <a:ext cx="5400675" cy="1943100"/>
            <a:chOff x="975" y="845"/>
            <a:chExt cx="3402" cy="1224"/>
          </a:xfrm>
        </p:grpSpPr>
        <p:sp>
          <p:nvSpPr>
            <p:cNvPr id="168" name="Line 297"/>
            <p:cNvSpPr>
              <a:spLocks noChangeShapeType="1"/>
            </p:cNvSpPr>
            <p:nvPr/>
          </p:nvSpPr>
          <p:spPr bwMode="auto">
            <a:xfrm flipV="1">
              <a:off x="1836" y="1978"/>
              <a:ext cx="2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98"/>
            <p:cNvSpPr>
              <a:spLocks noChangeShapeType="1"/>
            </p:cNvSpPr>
            <p:nvPr/>
          </p:nvSpPr>
          <p:spPr bwMode="auto">
            <a:xfrm flipH="1" flipV="1">
              <a:off x="1836" y="1025"/>
              <a:ext cx="1" cy="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299"/>
            <p:cNvSpPr txBox="1">
              <a:spLocks noChangeArrowheads="1"/>
            </p:cNvSpPr>
            <p:nvPr/>
          </p:nvSpPr>
          <p:spPr bwMode="auto">
            <a:xfrm>
              <a:off x="4150" y="188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拍</a:t>
              </a:r>
            </a:p>
          </p:txBody>
        </p:sp>
        <p:sp>
          <p:nvSpPr>
            <p:cNvPr id="171" name="Text Box 300"/>
            <p:cNvSpPr txBox="1">
              <a:spLocks noChangeArrowheads="1"/>
            </p:cNvSpPr>
            <p:nvPr/>
          </p:nvSpPr>
          <p:spPr bwMode="auto">
            <a:xfrm>
              <a:off x="2199" y="1615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2" name="Text Box 301"/>
            <p:cNvSpPr txBox="1">
              <a:spLocks noChangeArrowheads="1"/>
            </p:cNvSpPr>
            <p:nvPr/>
          </p:nvSpPr>
          <p:spPr bwMode="auto">
            <a:xfrm>
              <a:off x="1746" y="845"/>
              <a:ext cx="18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</a:p>
          </p:txBody>
        </p:sp>
        <p:sp>
          <p:nvSpPr>
            <p:cNvPr id="173" name="Text Box 302"/>
            <p:cNvSpPr txBox="1">
              <a:spLocks noChangeArrowheads="1"/>
            </p:cNvSpPr>
            <p:nvPr/>
          </p:nvSpPr>
          <p:spPr bwMode="auto">
            <a:xfrm>
              <a:off x="975" y="1071"/>
              <a:ext cx="816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写结果</a:t>
              </a:r>
              <a:r>
                <a:rPr lang="en-US" altLang="zh-CN" sz="1800" b="1" u="none">
                  <a:latin typeface="宋体" pitchFamily="2" charset="-122"/>
                </a:rPr>
                <a:t>WB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执行</a:t>
              </a:r>
              <a:r>
                <a:rPr lang="en-US" altLang="zh-CN" sz="1800" b="1" u="none">
                  <a:latin typeface="宋体" pitchFamily="2" charset="-122"/>
                </a:rPr>
                <a:t>EX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取操作数</a:t>
              </a:r>
              <a:r>
                <a:rPr lang="en-US" altLang="zh-CN" sz="1800" b="1" u="none">
                  <a:latin typeface="宋体" pitchFamily="2" charset="-122"/>
                </a:rPr>
                <a:t>OF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译码</a:t>
              </a:r>
              <a:r>
                <a:rPr lang="en-US" altLang="zh-CN" sz="1800" b="1" u="none">
                  <a:latin typeface="宋体" pitchFamily="2" charset="-122"/>
                </a:rPr>
                <a:t>ID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取指</a:t>
              </a:r>
              <a:r>
                <a:rPr lang="en-US" altLang="zh-CN" sz="1800" b="1" u="none">
                  <a:latin typeface="宋体" pitchFamily="2" charset="-122"/>
                </a:rPr>
                <a:t>IF</a:t>
              </a:r>
            </a:p>
          </p:txBody>
        </p:sp>
        <p:sp>
          <p:nvSpPr>
            <p:cNvPr id="174" name="Text Box 303"/>
            <p:cNvSpPr txBox="1">
              <a:spLocks noChangeArrowheads="1"/>
            </p:cNvSpPr>
            <p:nvPr/>
          </p:nvSpPr>
          <p:spPr bwMode="auto">
            <a:xfrm>
              <a:off x="1836" y="1796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I1</a:t>
              </a:r>
            </a:p>
          </p:txBody>
        </p:sp>
        <p:sp>
          <p:nvSpPr>
            <p:cNvPr id="175" name="Text Box 304"/>
            <p:cNvSpPr txBox="1">
              <a:spLocks noChangeArrowheads="1"/>
            </p:cNvSpPr>
            <p:nvPr/>
          </p:nvSpPr>
          <p:spPr bwMode="auto">
            <a:xfrm>
              <a:off x="2925" y="1252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6" name="Text Box 305"/>
            <p:cNvSpPr txBox="1">
              <a:spLocks noChangeArrowheads="1"/>
            </p:cNvSpPr>
            <p:nvPr/>
          </p:nvSpPr>
          <p:spPr bwMode="auto">
            <a:xfrm>
              <a:off x="2562" y="1433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7" name="Text Box 306"/>
            <p:cNvSpPr txBox="1">
              <a:spLocks noChangeArrowheads="1"/>
            </p:cNvSpPr>
            <p:nvPr/>
          </p:nvSpPr>
          <p:spPr bwMode="auto">
            <a:xfrm>
              <a:off x="2562" y="1615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8" name="Text Box 307"/>
            <p:cNvSpPr txBox="1">
              <a:spLocks noChangeArrowheads="1"/>
            </p:cNvSpPr>
            <p:nvPr/>
          </p:nvSpPr>
          <p:spPr bwMode="auto">
            <a:xfrm>
              <a:off x="2199" y="1796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9" name="Text Box 308"/>
            <p:cNvSpPr txBox="1">
              <a:spLocks noChangeArrowheads="1"/>
            </p:cNvSpPr>
            <p:nvPr/>
          </p:nvSpPr>
          <p:spPr bwMode="auto">
            <a:xfrm>
              <a:off x="3288" y="1252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0" name="Text Box 309"/>
            <p:cNvSpPr txBox="1">
              <a:spLocks noChangeArrowheads="1"/>
            </p:cNvSpPr>
            <p:nvPr/>
          </p:nvSpPr>
          <p:spPr bwMode="auto">
            <a:xfrm>
              <a:off x="2925" y="1433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1" name="Text Box 310"/>
            <p:cNvSpPr txBox="1">
              <a:spLocks noChangeArrowheads="1"/>
            </p:cNvSpPr>
            <p:nvPr/>
          </p:nvSpPr>
          <p:spPr bwMode="auto">
            <a:xfrm>
              <a:off x="2925" y="1615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2" name="Text Box 311"/>
            <p:cNvSpPr txBox="1">
              <a:spLocks noChangeArrowheads="1"/>
            </p:cNvSpPr>
            <p:nvPr/>
          </p:nvSpPr>
          <p:spPr bwMode="auto">
            <a:xfrm>
              <a:off x="2562" y="1796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3" name="Text Box 312"/>
            <p:cNvSpPr txBox="1">
              <a:spLocks noChangeArrowheads="1"/>
            </p:cNvSpPr>
            <p:nvPr/>
          </p:nvSpPr>
          <p:spPr bwMode="auto">
            <a:xfrm>
              <a:off x="3651" y="1252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4" name="Text Box 313"/>
            <p:cNvSpPr txBox="1">
              <a:spLocks noChangeArrowheads="1"/>
            </p:cNvSpPr>
            <p:nvPr/>
          </p:nvSpPr>
          <p:spPr bwMode="auto">
            <a:xfrm>
              <a:off x="3288" y="1433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I3</a:t>
              </a:r>
            </a:p>
          </p:txBody>
        </p:sp>
        <p:sp>
          <p:nvSpPr>
            <p:cNvPr id="185" name="Text Box 314"/>
            <p:cNvSpPr txBox="1">
              <a:spLocks noChangeArrowheads="1"/>
            </p:cNvSpPr>
            <p:nvPr/>
          </p:nvSpPr>
          <p:spPr bwMode="auto">
            <a:xfrm>
              <a:off x="3288" y="1615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6" name="Text Box 315"/>
            <p:cNvSpPr txBox="1">
              <a:spLocks noChangeArrowheads="1"/>
            </p:cNvSpPr>
            <p:nvPr/>
          </p:nvSpPr>
          <p:spPr bwMode="auto">
            <a:xfrm>
              <a:off x="2925" y="1796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7" name="Text Box 316"/>
            <p:cNvSpPr txBox="1">
              <a:spLocks noChangeArrowheads="1"/>
            </p:cNvSpPr>
            <p:nvPr/>
          </p:nvSpPr>
          <p:spPr bwMode="auto">
            <a:xfrm>
              <a:off x="3651" y="143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I4</a:t>
              </a:r>
            </a:p>
          </p:txBody>
        </p:sp>
        <p:sp>
          <p:nvSpPr>
            <p:cNvPr id="188" name="Text Box 317"/>
            <p:cNvSpPr txBox="1">
              <a:spLocks noChangeArrowheads="1"/>
            </p:cNvSpPr>
            <p:nvPr/>
          </p:nvSpPr>
          <p:spPr bwMode="auto">
            <a:xfrm>
              <a:off x="3651" y="1615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89" name="Text Box 318"/>
            <p:cNvSpPr txBox="1">
              <a:spLocks noChangeArrowheads="1"/>
            </p:cNvSpPr>
            <p:nvPr/>
          </p:nvSpPr>
          <p:spPr bwMode="auto">
            <a:xfrm>
              <a:off x="3288" y="1796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90" name="Text Box 321"/>
            <p:cNvSpPr txBox="1">
              <a:spLocks noChangeArrowheads="1"/>
            </p:cNvSpPr>
            <p:nvPr/>
          </p:nvSpPr>
          <p:spPr bwMode="auto">
            <a:xfrm>
              <a:off x="3288" y="1071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91" name="Text Box 322"/>
            <p:cNvSpPr txBox="1">
              <a:spLocks noChangeArrowheads="1"/>
            </p:cNvSpPr>
            <p:nvPr/>
          </p:nvSpPr>
          <p:spPr bwMode="auto">
            <a:xfrm>
              <a:off x="3651" y="1071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403648" y="1339800"/>
            <a:ext cx="5614988" cy="1081088"/>
            <a:chOff x="1403648" y="1340768"/>
            <a:chExt cx="5614988" cy="1081088"/>
          </a:xfrm>
        </p:grpSpPr>
        <p:sp>
          <p:nvSpPr>
            <p:cNvPr id="216" name="Text Box 108"/>
            <p:cNvSpPr txBox="1">
              <a:spLocks noChangeArrowheads="1"/>
            </p:cNvSpPr>
            <p:nvPr/>
          </p:nvSpPr>
          <p:spPr bwMode="auto">
            <a:xfrm>
              <a:off x="2846983" y="1484709"/>
              <a:ext cx="1187450" cy="7921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01" name="Text Box 81"/>
            <p:cNvSpPr txBox="1">
              <a:spLocks noChangeArrowheads="1"/>
            </p:cNvSpPr>
            <p:nvPr/>
          </p:nvSpPr>
          <p:spPr bwMode="auto">
            <a:xfrm rot="10800000" flipV="1">
              <a:off x="1403648" y="1631281"/>
              <a:ext cx="1079500" cy="5032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202" name="Line 83"/>
            <p:cNvSpPr>
              <a:spLocks noChangeShapeType="1"/>
            </p:cNvSpPr>
            <p:nvPr/>
          </p:nvSpPr>
          <p:spPr bwMode="auto">
            <a:xfrm flipH="1" flipV="1">
              <a:off x="2483148" y="2063081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89"/>
            <p:cNvSpPr txBox="1">
              <a:spLocks noChangeArrowheads="1"/>
            </p:cNvSpPr>
            <p:nvPr/>
          </p:nvSpPr>
          <p:spPr bwMode="auto">
            <a:xfrm>
              <a:off x="2914948" y="1558256"/>
              <a:ext cx="107950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I-Cache</a:t>
              </a:r>
            </a:p>
          </p:txBody>
        </p:sp>
        <p:sp>
          <p:nvSpPr>
            <p:cNvPr id="204" name="Text Box 106"/>
            <p:cNvSpPr txBox="1">
              <a:spLocks noChangeArrowheads="1"/>
            </p:cNvSpPr>
            <p:nvPr/>
          </p:nvSpPr>
          <p:spPr bwMode="auto">
            <a:xfrm>
              <a:off x="2914948" y="1918618"/>
              <a:ext cx="107950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D-Cache</a:t>
              </a: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 flipH="1" flipV="1">
              <a:off x="2483148" y="1702718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108"/>
            <p:cNvSpPr txBox="1">
              <a:spLocks noChangeArrowheads="1"/>
            </p:cNvSpPr>
            <p:nvPr/>
          </p:nvSpPr>
          <p:spPr bwMode="auto">
            <a:xfrm>
              <a:off x="4427836" y="1485231"/>
              <a:ext cx="1079500" cy="7921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L2 Cache</a:t>
              </a:r>
            </a:p>
          </p:txBody>
        </p:sp>
        <p:sp>
          <p:nvSpPr>
            <p:cNvPr id="207" name="Text Box 109"/>
            <p:cNvSpPr txBox="1">
              <a:spLocks noChangeArrowheads="1"/>
            </p:cNvSpPr>
            <p:nvPr/>
          </p:nvSpPr>
          <p:spPr bwMode="auto">
            <a:xfrm>
              <a:off x="5939136" y="1340768"/>
              <a:ext cx="1079500" cy="10810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08" name="Line 110"/>
            <p:cNvSpPr>
              <a:spLocks noChangeShapeType="1"/>
            </p:cNvSpPr>
            <p:nvPr/>
          </p:nvSpPr>
          <p:spPr bwMode="auto">
            <a:xfrm flipH="1">
              <a:off x="3996036" y="1847181"/>
              <a:ext cx="4318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11"/>
            <p:cNvSpPr>
              <a:spLocks noChangeShapeType="1"/>
            </p:cNvSpPr>
            <p:nvPr/>
          </p:nvSpPr>
          <p:spPr bwMode="auto">
            <a:xfrm flipH="1" flipV="1">
              <a:off x="3996036" y="1702718"/>
              <a:ext cx="43180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12"/>
            <p:cNvSpPr>
              <a:spLocks noChangeShapeType="1"/>
            </p:cNvSpPr>
            <p:nvPr/>
          </p:nvSpPr>
          <p:spPr bwMode="auto">
            <a:xfrm flipH="1" flipV="1">
              <a:off x="5507336" y="184718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" name="Text Box 320"/>
          <p:cNvSpPr txBox="1">
            <a:spLocks noChangeArrowheads="1"/>
          </p:cNvSpPr>
          <p:nvPr/>
        </p:nvSpPr>
        <p:spPr bwMode="auto">
          <a:xfrm>
            <a:off x="179263" y="242088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100" dirty="0" smtClean="0">
                <a:latin typeface="宋体" pitchFamily="2" charset="-122"/>
              </a:rPr>
              <a:t>分离</a:t>
            </a:r>
            <a:r>
              <a:rPr lang="en-US" altLang="zh-CN" b="1" u="none" spc="-100" dirty="0" smtClean="0">
                <a:latin typeface="宋体" pitchFamily="2" charset="-122"/>
              </a:rPr>
              <a:t>Cache</a:t>
            </a:r>
            <a:r>
              <a:rPr lang="zh-CN" altLang="en-US" b="1" u="none" spc="-100" dirty="0" smtClean="0">
                <a:latin typeface="宋体" pitchFamily="2" charset="-122"/>
              </a:rPr>
              <a:t>、联合</a:t>
            </a:r>
            <a:r>
              <a:rPr lang="en-US" altLang="zh-CN" b="1" u="none" spc="-100" dirty="0" smtClean="0">
                <a:latin typeface="宋体" pitchFamily="2" charset="-122"/>
              </a:rPr>
              <a:t>Cache</a:t>
            </a:r>
            <a:r>
              <a:rPr lang="zh-CN" altLang="en-US" b="1" u="none" spc="-100" dirty="0" smtClean="0">
                <a:latin typeface="宋体" pitchFamily="2" charset="-122"/>
              </a:rPr>
              <a:t>，哈佛结构、冯</a:t>
            </a:r>
            <a:r>
              <a:rPr lang="en-US" altLang="zh-CN" b="1" u="none" spc="-100" dirty="0" smtClean="0">
                <a:latin typeface="+mn-lt"/>
              </a:rPr>
              <a:t>·</a:t>
            </a:r>
            <a:r>
              <a:rPr lang="zh-CN" altLang="en-US" b="1" u="none" spc="-100" dirty="0" smtClean="0">
                <a:latin typeface="宋体" pitchFamily="2" charset="-122"/>
              </a:rPr>
              <a:t>诺依曼结构</a:t>
            </a:r>
            <a:endParaRPr lang="zh-CN" altLang="en-US" sz="2200" b="1" u="none" spc="-100" dirty="0">
              <a:latin typeface="宋体" pitchFamily="2" charset="-122"/>
            </a:endParaRPr>
          </a:p>
        </p:txBody>
      </p:sp>
      <p:sp>
        <p:nvSpPr>
          <p:cNvPr id="215" name="Text Box 99"/>
          <p:cNvSpPr txBox="1">
            <a:spLocks noChangeArrowheads="1"/>
          </p:cNvSpPr>
          <p:nvPr/>
        </p:nvSpPr>
        <p:spPr bwMode="auto">
          <a:xfrm>
            <a:off x="179388" y="2917393"/>
            <a:ext cx="8964611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 smtClean="0">
                <a:latin typeface="宋体" pitchFamily="2" charset="-122"/>
              </a:rPr>
              <a:t>指令及数据各访问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次时，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</a:t>
            </a:r>
            <a:r>
              <a:rPr lang="zh-CN" altLang="en-US" b="1" u="none" spc="-100" dirty="0" smtClean="0">
                <a:latin typeface="宋体" pitchFamily="2" charset="-122"/>
              </a:rPr>
              <a:t>联合</a:t>
            </a:r>
            <a:r>
              <a:rPr lang="en-US" altLang="zh-CN" b="1" u="none" spc="-100" dirty="0" smtClean="0">
                <a:latin typeface="宋体" pitchFamily="2" charset="-122"/>
              </a:rPr>
              <a:t>Cache</a:t>
            </a:r>
            <a:r>
              <a:rPr lang="zh-CN" altLang="en-US" b="1" u="none" spc="-100" dirty="0" smtClean="0">
                <a:latin typeface="宋体" pitchFamily="2" charset="-122"/>
              </a:rPr>
              <a:t>的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dirty="0" smtClean="0">
                <a:latin typeface="宋体" pitchFamily="2" charset="-122"/>
              </a:rPr>
              <a:t>＝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baseline="-20000" dirty="0" smtClean="0">
                <a:latin typeface="宋体" pitchFamily="2" charset="-122"/>
              </a:rPr>
              <a:t>指令</a:t>
            </a:r>
            <a:r>
              <a:rPr lang="zh-CN" altLang="en-US" b="1" u="none" spc="-100" dirty="0" smtClean="0">
                <a:latin typeface="宋体" pitchFamily="2" charset="-122"/>
              </a:rPr>
              <a:t>＋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baseline="-20000" dirty="0" smtClean="0">
                <a:latin typeface="宋体" pitchFamily="2" charset="-122"/>
              </a:rPr>
              <a:t>数据</a:t>
            </a:r>
            <a:r>
              <a:rPr lang="zh-CN" altLang="en-US" b="1" u="none" spc="-100" dirty="0" smtClean="0">
                <a:latin typeface="宋体" pitchFamily="2" charset="-122"/>
              </a:rPr>
              <a:t>，分离</a:t>
            </a:r>
            <a:r>
              <a:rPr lang="en-US" altLang="zh-CN" b="1" u="none" spc="-100" dirty="0" smtClean="0">
                <a:latin typeface="宋体" pitchFamily="2" charset="-122"/>
              </a:rPr>
              <a:t>Cache</a:t>
            </a:r>
            <a:r>
              <a:rPr lang="zh-CN" altLang="en-US" b="1" u="none" spc="-100" dirty="0" smtClean="0">
                <a:latin typeface="宋体" pitchFamily="2" charset="-122"/>
              </a:rPr>
              <a:t>的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dirty="0" smtClean="0">
                <a:latin typeface="宋体" pitchFamily="2" charset="-122"/>
              </a:rPr>
              <a:t>＝</a:t>
            </a:r>
            <a:r>
              <a:rPr lang="en-US" altLang="zh-CN" b="1" u="none" spc="-100" dirty="0" smtClean="0">
                <a:latin typeface="宋体" pitchFamily="2" charset="-122"/>
              </a:rPr>
              <a:t>(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baseline="-20000" dirty="0" smtClean="0">
                <a:latin typeface="宋体" pitchFamily="2" charset="-122"/>
              </a:rPr>
              <a:t>指令</a:t>
            </a:r>
            <a:r>
              <a:rPr lang="zh-CN" altLang="en-US" b="1" u="none" spc="-100" dirty="0" smtClean="0">
                <a:latin typeface="宋体" pitchFamily="2" charset="-122"/>
              </a:rPr>
              <a:t>＋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baseline="-20000" dirty="0" smtClean="0">
                <a:latin typeface="宋体" pitchFamily="2" charset="-122"/>
              </a:rPr>
              <a:t>数据</a:t>
            </a:r>
            <a:r>
              <a:rPr lang="en-US" altLang="zh-CN" b="1" u="none" spc="-100" dirty="0" smtClean="0">
                <a:latin typeface="宋体" pitchFamily="2" charset="-122"/>
              </a:rPr>
              <a:t>)/2</a:t>
            </a:r>
          </a:p>
        </p:txBody>
      </p:sp>
      <p:grpSp>
        <p:nvGrpSpPr>
          <p:cNvPr id="192" name="Group 333"/>
          <p:cNvGrpSpPr>
            <a:grpSpLocks/>
          </p:cNvGrpSpPr>
          <p:nvPr/>
        </p:nvGrpSpPr>
        <p:grpSpPr bwMode="auto">
          <a:xfrm>
            <a:off x="3995638" y="4365104"/>
            <a:ext cx="1944687" cy="1801813"/>
            <a:chOff x="2381" y="935"/>
            <a:chExt cx="1225" cy="1135"/>
          </a:xfrm>
        </p:grpSpPr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>
              <a:off x="2381" y="935"/>
              <a:ext cx="635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同时访问</a:t>
              </a:r>
            </a:p>
          </p:txBody>
        </p:sp>
        <p:sp>
          <p:nvSpPr>
            <p:cNvPr id="194" name="Oval 288"/>
            <p:cNvSpPr>
              <a:spLocks noChangeArrowheads="1"/>
            </p:cNvSpPr>
            <p:nvPr/>
          </p:nvSpPr>
          <p:spPr bwMode="auto">
            <a:xfrm>
              <a:off x="3334" y="1888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Oval 289"/>
            <p:cNvSpPr>
              <a:spLocks noChangeArrowheads="1"/>
            </p:cNvSpPr>
            <p:nvPr/>
          </p:nvSpPr>
          <p:spPr bwMode="auto">
            <a:xfrm>
              <a:off x="3334" y="1162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Oval 290"/>
            <p:cNvSpPr>
              <a:spLocks noChangeArrowheads="1"/>
            </p:cNvSpPr>
            <p:nvPr/>
          </p:nvSpPr>
          <p:spPr bwMode="auto">
            <a:xfrm>
              <a:off x="3334" y="1526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91"/>
            <p:cNvSpPr>
              <a:spLocks noChangeShapeType="1"/>
            </p:cNvSpPr>
            <p:nvPr/>
          </p:nvSpPr>
          <p:spPr bwMode="auto">
            <a:xfrm>
              <a:off x="2744" y="1117"/>
              <a:ext cx="634" cy="8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92"/>
            <p:cNvSpPr>
              <a:spLocks noChangeShapeType="1"/>
            </p:cNvSpPr>
            <p:nvPr/>
          </p:nvSpPr>
          <p:spPr bwMode="auto">
            <a:xfrm>
              <a:off x="2744" y="1117"/>
              <a:ext cx="59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93"/>
            <p:cNvSpPr>
              <a:spLocks noChangeShapeType="1"/>
            </p:cNvSpPr>
            <p:nvPr/>
          </p:nvSpPr>
          <p:spPr bwMode="auto">
            <a:xfrm>
              <a:off x="2744" y="1117"/>
              <a:ext cx="59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844502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214" grpId="0"/>
      <p:bldP spid="2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69DB-60B0-4DFD-B351-9C45C9C06CF1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79388" y="2302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Pentium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组织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机器字长为</a:t>
            </a:r>
            <a:r>
              <a:rPr lang="en-US" altLang="zh-CN" b="1" u="none" dirty="0" smtClean="0">
                <a:latin typeface="宋体" pitchFamily="2" charset="-122"/>
              </a:rPr>
              <a:t>32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r>
              <a:rPr lang="zh-CN" altLang="en-US" b="1" u="none" dirty="0">
                <a:latin typeface="宋体" pitchFamily="2" charset="-122"/>
              </a:rPr>
              <a:t>主存按字节编址</a:t>
            </a:r>
            <a:r>
              <a:rPr lang="zh-CN" altLang="en-US" b="1" u="none" dirty="0" smtClean="0">
                <a:latin typeface="宋体" pitchFamily="2" charset="-122"/>
              </a:rPr>
              <a:t>、容量≤</a:t>
            </a:r>
            <a:r>
              <a:rPr lang="en-US" altLang="zh-CN" b="1" u="none" dirty="0">
                <a:latin typeface="宋体" pitchFamily="2" charset="-122"/>
              </a:rPr>
              <a:t>4GB</a:t>
            </a: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179388" y="1173237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结构：</a:t>
            </a:r>
            <a:r>
              <a:rPr lang="zh-CN" altLang="en-US" b="1" u="none" dirty="0" smtClean="0">
                <a:latin typeface="宋体" pitchFamily="2" charset="-122"/>
              </a:rPr>
              <a:t>采用</a:t>
            </a:r>
            <a:r>
              <a:rPr lang="zh-CN" altLang="en-US" b="1" u="none" dirty="0" smtClean="0"/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级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结构，</a:t>
            </a:r>
            <a:r>
              <a:rPr lang="en-US" altLang="zh-CN" b="1" u="none" dirty="0" smtClean="0">
                <a:latin typeface="宋体" pitchFamily="2" charset="-122"/>
              </a:rPr>
              <a:t>L1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哈佛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结构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            </a:t>
            </a:r>
            <a:r>
              <a:rPr lang="en-US" altLang="zh-CN" b="1" u="none" dirty="0" smtClean="0">
                <a:latin typeface="宋体" pitchFamily="2" charset="-122"/>
              </a:rPr>
              <a:t>L1 Cache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L2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为级联结构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贯穿式</a:t>
            </a:r>
            <a:r>
              <a:rPr lang="en-US" altLang="zh-CN" sz="2000" b="1" u="none" dirty="0" smtClean="0">
                <a:latin typeface="宋体" pitchFamily="2" charset="-122"/>
              </a:rPr>
              <a:t>Cache)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179389" y="2193245"/>
            <a:ext cx="475265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L1</a:t>
            </a:r>
            <a:r>
              <a:rPr lang="en-US" altLang="zh-CN" b="1" u="none" dirty="0">
                <a:latin typeface="宋体" pitchFamily="2" charset="-122"/>
              </a:rPr>
              <a:t>$</a:t>
            </a:r>
            <a:r>
              <a:rPr lang="zh-CN" altLang="en-US" b="1" u="none" dirty="0" smtClean="0">
                <a:latin typeface="宋体" pitchFamily="2" charset="-122"/>
              </a:rPr>
              <a:t>各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L2$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块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 smtClean="0">
                <a:latin typeface="宋体" pitchFamily="2" charset="-122"/>
              </a:rPr>
              <a:t>32B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即</a:t>
            </a:r>
            <a:r>
              <a:rPr lang="en-US" altLang="zh-CN" sz="2000" b="1" u="none" dirty="0" smtClean="0">
                <a:latin typeface="宋体" pitchFamily="2" charset="-122"/>
              </a:rPr>
              <a:t>8</a:t>
            </a:r>
            <a:r>
              <a:rPr lang="zh-CN" altLang="en-US" sz="2000" b="1" u="none" dirty="0" smtClean="0">
                <a:latin typeface="宋体" pitchFamily="2" charset="-122"/>
              </a:rPr>
              <a:t>个字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映射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路组相联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写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策略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L1-I$</a:t>
            </a:r>
            <a:r>
              <a:rPr lang="zh-CN" altLang="en-US" b="1" u="none" dirty="0">
                <a:latin typeface="宋体" pitchFamily="2" charset="-122"/>
              </a:rPr>
              <a:t>无须写，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L2</a:t>
            </a:r>
            <a:r>
              <a:rPr lang="en-US" altLang="zh-CN" b="1" u="none" dirty="0">
                <a:latin typeface="宋体" pitchFamily="2" charset="-122"/>
              </a:rPr>
              <a:t>$</a:t>
            </a:r>
            <a:r>
              <a:rPr lang="zh-CN" altLang="en-US" b="1" u="none" dirty="0">
                <a:latin typeface="宋体" pitchFamily="2" charset="-122"/>
              </a:rPr>
              <a:t>写回法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48906" y="2265253"/>
            <a:ext cx="3311526" cy="3240360"/>
            <a:chOff x="539750" y="2420888"/>
            <a:chExt cx="3311526" cy="3240360"/>
          </a:xfrm>
        </p:grpSpPr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3569" y="4222578"/>
              <a:ext cx="2951164" cy="430558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539750" y="5661248"/>
              <a:ext cx="331152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1114425" y="4292427"/>
              <a:ext cx="208915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总线接口单元</a:t>
              </a:r>
              <a:r>
                <a:rPr lang="en-US" altLang="zh-CN" sz="1800" b="1" u="none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V="1">
              <a:off x="1330325" y="3934669"/>
              <a:ext cx="0" cy="287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2916238" y="3934669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4212" y="2420888"/>
              <a:ext cx="2951164" cy="648594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核心</a:t>
              </a: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H="1" flipV="1">
              <a:off x="1330325" y="3069482"/>
              <a:ext cx="1588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V="1">
              <a:off x="2555875" y="3069482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3132138" y="3069482"/>
              <a:ext cx="1588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827088" y="4940523"/>
              <a:ext cx="27368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L2 Cache (256KB/512KB)</a:t>
              </a: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2193925" y="5300885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2770188" y="5372323"/>
              <a:ext cx="10810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系统总线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754063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L1 I-Cache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(8KB)</a:t>
              </a:r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 flipV="1">
              <a:off x="1258888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1403350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64b</a:t>
              </a:r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V="1">
              <a:off x="2843213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2987675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64b</a:t>
              </a: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V="1">
              <a:off x="248443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2627313" y="3140919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3060700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3203575" y="3140919"/>
              <a:ext cx="361951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 flipV="1">
              <a:off x="125888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1403350" y="3140919"/>
              <a:ext cx="50435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256b</a:t>
              </a: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2268538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L1 D-Cache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(8KB)</a:t>
              </a:r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 flipV="1">
              <a:off x="2122488" y="5429473"/>
              <a:ext cx="144463" cy="1444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2252663" y="531358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32b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755650" y="2709119"/>
              <a:ext cx="129540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指令缓冲器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2197100" y="2709119"/>
              <a:ext cx="136683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REGs</a:t>
              </a:r>
              <a:r>
                <a:rPr lang="zh-CN" altLang="en-US" sz="1800" b="1" u="none">
                  <a:latin typeface="宋体" pitchFamily="2" charset="-122"/>
                </a:rPr>
                <a:t>、</a:t>
              </a:r>
              <a:r>
                <a:rPr lang="en-US" altLang="zh-CN" sz="1800" b="1" u="none">
                  <a:latin typeface="宋体" pitchFamily="2" charset="-122"/>
                </a:rPr>
                <a:t>ALU</a:t>
              </a:r>
              <a:r>
                <a:rPr lang="zh-CN" altLang="en-US" sz="1800" b="1" u="none">
                  <a:latin typeface="宋体" pitchFamily="2" charset="-122"/>
                </a:rPr>
                <a:t>等</a:t>
              </a: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684210" y="2420888"/>
              <a:ext cx="2951165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684210" y="3069482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84731" y="4221088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H="1" flipV="1">
              <a:off x="2195736" y="4654400"/>
              <a:ext cx="1364" cy="286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BB4F-7364-4134-AE49-BD2C60FACD78}" type="slidenum">
              <a:rPr lang="en-US" altLang="zh-CN"/>
              <a:pPr/>
              <a:t>88</a:t>
            </a:fld>
            <a:endParaRPr lang="en-US" altLang="zh-CN" dirty="0"/>
          </a:p>
        </p:txBody>
      </p:sp>
      <p:sp>
        <p:nvSpPr>
          <p:cNvPr id="159204" name="AutoShape 48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493"/>
          <p:cNvSpPr txBox="1">
            <a:spLocks noChangeArrowheads="1"/>
          </p:cNvSpPr>
          <p:nvPr/>
        </p:nvSpPr>
        <p:spPr bwMode="auto">
          <a:xfrm>
            <a:off x="179388" y="329978"/>
            <a:ext cx="8785225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以</a:t>
            </a:r>
            <a:r>
              <a:rPr lang="en-US" altLang="zh-CN" b="1" u="none" dirty="0">
                <a:latin typeface="宋体" pitchFamily="2" charset="-122"/>
              </a:rPr>
              <a:t>L1 D-Cache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zh-CN" altLang="en-US" b="1" u="none" dirty="0" smtClean="0">
                <a:latin typeface="宋体" pitchFamily="2" charset="-122"/>
              </a:rPr>
              <a:t>例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地址映射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  标记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选定：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内部结构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写 策 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89" name="Text Box 494"/>
          <p:cNvSpPr txBox="1">
            <a:spLocks noChangeArrowheads="1"/>
          </p:cNvSpPr>
          <p:nvPr/>
        </p:nvSpPr>
        <p:spPr bwMode="auto">
          <a:xfrm>
            <a:off x="2555776" y="792228"/>
            <a:ext cx="6264821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8KB/32B)/</a:t>
            </a:r>
            <a:r>
              <a:rPr lang="en-US" altLang="zh-CN" b="1" u="none" dirty="0" smtClean="0">
                <a:latin typeface="宋体" pitchFamily="2" charset="-122"/>
              </a:rPr>
              <a:t>2=128</a:t>
            </a:r>
            <a:r>
              <a:rPr lang="zh-CN" altLang="en-US" b="1" u="none" dirty="0" smtClean="0">
                <a:latin typeface="宋体" pitchFamily="2" charset="-122"/>
              </a:rPr>
              <a:t>组</a:t>
            </a:r>
            <a:r>
              <a:rPr lang="zh-CN" altLang="en-US" b="1" u="none" dirty="0">
                <a:latin typeface="宋体" pitchFamily="2" charset="-122"/>
              </a:rPr>
              <a:t>，组号为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 smtClean="0">
                <a:latin typeface="宋体" pitchFamily="2" charset="-122"/>
              </a:rPr>
              <a:t>  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(4GB/1B)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(32B/1B)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90" name="Group 514"/>
          <p:cNvGrpSpPr>
            <a:grpSpLocks/>
          </p:cNvGrpSpPr>
          <p:nvPr/>
        </p:nvGrpSpPr>
        <p:grpSpPr bwMode="auto">
          <a:xfrm>
            <a:off x="4643587" y="2203946"/>
            <a:ext cx="792162" cy="1800225"/>
            <a:chOff x="2835" y="2296"/>
            <a:chExt cx="499" cy="1134"/>
          </a:xfrm>
        </p:grpSpPr>
        <p:sp>
          <p:nvSpPr>
            <p:cNvPr id="91" name="Text Box 515"/>
            <p:cNvSpPr txBox="1">
              <a:spLocks noChangeArrowheads="1"/>
            </p:cNvSpPr>
            <p:nvPr/>
          </p:nvSpPr>
          <p:spPr bwMode="auto">
            <a:xfrm>
              <a:off x="2835" y="2296"/>
              <a:ext cx="4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LRU</a:t>
              </a:r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92" name="Text Box 516"/>
            <p:cNvSpPr txBox="1">
              <a:spLocks noChangeArrowheads="1"/>
            </p:cNvSpPr>
            <p:nvPr/>
          </p:nvSpPr>
          <p:spPr bwMode="auto">
            <a:xfrm>
              <a:off x="2971" y="2523"/>
              <a:ext cx="227" cy="907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93" name="Line 517"/>
            <p:cNvSpPr>
              <a:spLocks noChangeShapeType="1"/>
            </p:cNvSpPr>
            <p:nvPr/>
          </p:nvSpPr>
          <p:spPr bwMode="auto">
            <a:xfrm flipH="1">
              <a:off x="2971" y="270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18"/>
            <p:cNvSpPr>
              <a:spLocks noChangeShapeType="1"/>
            </p:cNvSpPr>
            <p:nvPr/>
          </p:nvSpPr>
          <p:spPr bwMode="auto">
            <a:xfrm flipH="1">
              <a:off x="2971" y="288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19"/>
            <p:cNvSpPr>
              <a:spLocks noChangeShapeType="1"/>
            </p:cNvSpPr>
            <p:nvPr/>
          </p:nvSpPr>
          <p:spPr bwMode="auto">
            <a:xfrm flipH="1">
              <a:off x="2971" y="3249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520"/>
            <p:cNvSpPr txBox="1">
              <a:spLocks noChangeArrowheads="1"/>
            </p:cNvSpPr>
            <p:nvPr/>
          </p:nvSpPr>
          <p:spPr bwMode="auto">
            <a:xfrm>
              <a:off x="3062" y="2977"/>
              <a:ext cx="13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02978" y="2203946"/>
            <a:ext cx="6841703" cy="2089150"/>
            <a:chOff x="1402978" y="2132856"/>
            <a:chExt cx="6841703" cy="2089150"/>
          </a:xfrm>
        </p:grpSpPr>
        <p:sp>
          <p:nvSpPr>
            <p:cNvPr id="98" name="Text Box 524"/>
            <p:cNvSpPr txBox="1">
              <a:spLocks noChangeArrowheads="1"/>
            </p:cNvSpPr>
            <p:nvPr/>
          </p:nvSpPr>
          <p:spPr bwMode="auto">
            <a:xfrm>
              <a:off x="6876256" y="2478931"/>
              <a:ext cx="1368425" cy="14541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99" name="Line 525"/>
            <p:cNvSpPr>
              <a:spLocks noChangeShapeType="1"/>
            </p:cNvSpPr>
            <p:nvPr/>
          </p:nvSpPr>
          <p:spPr bwMode="auto">
            <a:xfrm flipH="1">
              <a:off x="6876256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26"/>
            <p:cNvSpPr>
              <a:spLocks noChangeShapeType="1"/>
            </p:cNvSpPr>
            <p:nvPr/>
          </p:nvSpPr>
          <p:spPr bwMode="auto">
            <a:xfrm flipH="1">
              <a:off x="6876256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527"/>
            <p:cNvSpPr>
              <a:spLocks noChangeShapeType="1"/>
            </p:cNvSpPr>
            <p:nvPr/>
          </p:nvSpPr>
          <p:spPr bwMode="auto">
            <a:xfrm flipH="1">
              <a:off x="6876256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528"/>
            <p:cNvSpPr txBox="1">
              <a:spLocks noChangeArrowheads="1"/>
            </p:cNvSpPr>
            <p:nvPr/>
          </p:nvSpPr>
          <p:spPr bwMode="auto">
            <a:xfrm>
              <a:off x="7452519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3" name="Text Box 529"/>
            <p:cNvSpPr txBox="1">
              <a:spLocks noChangeArrowheads="1"/>
            </p:cNvSpPr>
            <p:nvPr/>
          </p:nvSpPr>
          <p:spPr bwMode="auto">
            <a:xfrm>
              <a:off x="1474415" y="2493219"/>
              <a:ext cx="433387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127</a:t>
              </a:r>
            </a:p>
          </p:txBody>
        </p:sp>
        <p:sp>
          <p:nvSpPr>
            <p:cNvPr id="104" name="Text Box 530"/>
            <p:cNvSpPr txBox="1">
              <a:spLocks noChangeArrowheads="1"/>
            </p:cNvSpPr>
            <p:nvPr/>
          </p:nvSpPr>
          <p:spPr bwMode="auto">
            <a:xfrm>
              <a:off x="2987824" y="2493219"/>
              <a:ext cx="1368425" cy="1439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05" name="Line 531"/>
            <p:cNvSpPr>
              <a:spLocks noChangeShapeType="1"/>
            </p:cNvSpPr>
            <p:nvPr/>
          </p:nvSpPr>
          <p:spPr bwMode="auto">
            <a:xfrm flipH="1">
              <a:off x="2987824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32"/>
            <p:cNvSpPr>
              <a:spLocks noChangeShapeType="1"/>
            </p:cNvSpPr>
            <p:nvPr/>
          </p:nvSpPr>
          <p:spPr bwMode="auto">
            <a:xfrm flipH="1">
              <a:off x="2987824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33"/>
            <p:cNvSpPr>
              <a:spLocks noChangeShapeType="1"/>
            </p:cNvSpPr>
            <p:nvPr/>
          </p:nvSpPr>
          <p:spPr bwMode="auto">
            <a:xfrm flipH="1">
              <a:off x="2987824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534"/>
            <p:cNvSpPr txBox="1">
              <a:spLocks noChangeArrowheads="1"/>
            </p:cNvSpPr>
            <p:nvPr/>
          </p:nvSpPr>
          <p:spPr bwMode="auto">
            <a:xfrm>
              <a:off x="3564087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9" name="Text Box 535"/>
            <p:cNvSpPr txBox="1">
              <a:spLocks noChangeArrowheads="1"/>
            </p:cNvSpPr>
            <p:nvPr/>
          </p:nvSpPr>
          <p:spPr bwMode="auto">
            <a:xfrm>
              <a:off x="1402978" y="2202706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组号</a:t>
              </a:r>
            </a:p>
          </p:txBody>
        </p:sp>
        <p:sp>
          <p:nvSpPr>
            <p:cNvPr id="110" name="Text Box 536"/>
            <p:cNvSpPr txBox="1">
              <a:spLocks noChangeArrowheads="1"/>
            </p:cNvSpPr>
            <p:nvPr/>
          </p:nvSpPr>
          <p:spPr bwMode="auto">
            <a:xfrm>
              <a:off x="1620465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11" name="Rectangle 537"/>
            <p:cNvSpPr>
              <a:spLocks noChangeArrowheads="1"/>
            </p:cNvSpPr>
            <p:nvPr/>
          </p:nvSpPr>
          <p:spPr bwMode="auto">
            <a:xfrm>
              <a:off x="5796112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538"/>
            <p:cNvSpPr txBox="1">
              <a:spLocks noChangeArrowheads="1"/>
            </p:cNvSpPr>
            <p:nvPr/>
          </p:nvSpPr>
          <p:spPr bwMode="auto">
            <a:xfrm>
              <a:off x="6012012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Rectangle 539"/>
            <p:cNvSpPr>
              <a:spLocks noChangeArrowheads="1"/>
            </p:cNvSpPr>
            <p:nvPr/>
          </p:nvSpPr>
          <p:spPr bwMode="auto">
            <a:xfrm>
              <a:off x="6515249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540"/>
            <p:cNvSpPr txBox="1">
              <a:spLocks noChangeArrowheads="1"/>
            </p:cNvSpPr>
            <p:nvPr/>
          </p:nvSpPr>
          <p:spPr bwMode="auto">
            <a:xfrm>
              <a:off x="5796112" y="2478931"/>
              <a:ext cx="1081087" cy="14541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c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d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33333 </a:t>
              </a:r>
              <a:r>
                <a:rPr lang="en-US" altLang="zh-CN" sz="1800" b="1" u="none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115" name="Line 541"/>
            <p:cNvSpPr>
              <a:spLocks noChangeShapeType="1"/>
            </p:cNvSpPr>
            <p:nvPr/>
          </p:nvSpPr>
          <p:spPr bwMode="auto">
            <a:xfrm flipH="1">
              <a:off x="5796112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42"/>
            <p:cNvSpPr>
              <a:spLocks noChangeShapeType="1"/>
            </p:cNvSpPr>
            <p:nvPr/>
          </p:nvSpPr>
          <p:spPr bwMode="auto">
            <a:xfrm flipH="1">
              <a:off x="5796112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43"/>
            <p:cNvSpPr>
              <a:spLocks noChangeShapeType="1"/>
            </p:cNvSpPr>
            <p:nvPr/>
          </p:nvSpPr>
          <p:spPr bwMode="auto">
            <a:xfrm>
              <a:off x="6516837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544"/>
            <p:cNvSpPr>
              <a:spLocks noChangeShapeType="1"/>
            </p:cNvSpPr>
            <p:nvPr/>
          </p:nvSpPr>
          <p:spPr bwMode="auto">
            <a:xfrm flipH="1">
              <a:off x="5796112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545"/>
            <p:cNvSpPr txBox="1">
              <a:spLocks noChangeArrowheads="1"/>
            </p:cNvSpPr>
            <p:nvPr/>
          </p:nvSpPr>
          <p:spPr bwMode="auto">
            <a:xfrm>
              <a:off x="6661299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0" name="Rectangle 546"/>
            <p:cNvSpPr>
              <a:spLocks noChangeArrowheads="1"/>
            </p:cNvSpPr>
            <p:nvPr/>
          </p:nvSpPr>
          <p:spPr bwMode="auto">
            <a:xfrm>
              <a:off x="1907803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Text Box 547"/>
            <p:cNvSpPr txBox="1">
              <a:spLocks noChangeArrowheads="1"/>
            </p:cNvSpPr>
            <p:nvPr/>
          </p:nvSpPr>
          <p:spPr bwMode="auto">
            <a:xfrm>
              <a:off x="2123703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Rectangle 548"/>
            <p:cNvSpPr>
              <a:spLocks noChangeArrowheads="1"/>
            </p:cNvSpPr>
            <p:nvPr/>
          </p:nvSpPr>
          <p:spPr bwMode="auto">
            <a:xfrm>
              <a:off x="2626940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Text Box 549"/>
            <p:cNvSpPr txBox="1">
              <a:spLocks noChangeArrowheads="1"/>
            </p:cNvSpPr>
            <p:nvPr/>
          </p:nvSpPr>
          <p:spPr bwMode="auto">
            <a:xfrm>
              <a:off x="1907803" y="2493219"/>
              <a:ext cx="1081087" cy="1439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b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22222 </a:t>
              </a:r>
              <a:r>
                <a:rPr lang="en-US" altLang="zh-CN" sz="1800" b="1" u="none" dirty="0">
                  <a:latin typeface="宋体" pitchFamily="2" charset="-122"/>
                </a:rPr>
                <a:t>10</a:t>
              </a:r>
            </a:p>
          </p:txBody>
        </p:sp>
        <p:sp>
          <p:nvSpPr>
            <p:cNvPr id="124" name="Line 550"/>
            <p:cNvSpPr>
              <a:spLocks noChangeShapeType="1"/>
            </p:cNvSpPr>
            <p:nvPr/>
          </p:nvSpPr>
          <p:spPr bwMode="auto">
            <a:xfrm flipH="1">
              <a:off x="1907803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551"/>
            <p:cNvSpPr>
              <a:spLocks noChangeShapeType="1"/>
            </p:cNvSpPr>
            <p:nvPr/>
          </p:nvSpPr>
          <p:spPr bwMode="auto">
            <a:xfrm flipH="1">
              <a:off x="1907803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552"/>
            <p:cNvSpPr>
              <a:spLocks noChangeShapeType="1"/>
            </p:cNvSpPr>
            <p:nvPr/>
          </p:nvSpPr>
          <p:spPr bwMode="auto">
            <a:xfrm>
              <a:off x="2628528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53"/>
            <p:cNvSpPr>
              <a:spLocks noChangeShapeType="1"/>
            </p:cNvSpPr>
            <p:nvPr/>
          </p:nvSpPr>
          <p:spPr bwMode="auto">
            <a:xfrm flipH="1">
              <a:off x="1907803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554"/>
            <p:cNvSpPr txBox="1">
              <a:spLocks noChangeArrowheads="1"/>
            </p:cNvSpPr>
            <p:nvPr/>
          </p:nvSpPr>
          <p:spPr bwMode="auto">
            <a:xfrm>
              <a:off x="2772990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9" name="Text Box 555"/>
            <p:cNvSpPr txBox="1">
              <a:spLocks noChangeArrowheads="1"/>
            </p:cNvSpPr>
            <p:nvPr/>
          </p:nvSpPr>
          <p:spPr bwMode="auto">
            <a:xfrm>
              <a:off x="5867549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0" name="Line 556"/>
            <p:cNvSpPr>
              <a:spLocks noChangeShapeType="1"/>
            </p:cNvSpPr>
            <p:nvPr/>
          </p:nvSpPr>
          <p:spPr bwMode="auto">
            <a:xfrm>
              <a:off x="1906215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557"/>
            <p:cNvSpPr>
              <a:spLocks noChangeShapeType="1"/>
            </p:cNvSpPr>
            <p:nvPr/>
          </p:nvSpPr>
          <p:spPr bwMode="auto">
            <a:xfrm>
              <a:off x="4354662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58"/>
            <p:cNvSpPr>
              <a:spLocks noChangeShapeType="1"/>
            </p:cNvSpPr>
            <p:nvPr/>
          </p:nvSpPr>
          <p:spPr bwMode="auto">
            <a:xfrm>
              <a:off x="3203724" y="4074369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559"/>
            <p:cNvSpPr>
              <a:spLocks noChangeShapeType="1"/>
            </p:cNvSpPr>
            <p:nvPr/>
          </p:nvSpPr>
          <p:spPr bwMode="auto">
            <a:xfrm flipH="1">
              <a:off x="1906215" y="4074369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560"/>
            <p:cNvSpPr txBox="1">
              <a:spLocks noChangeArrowheads="1"/>
            </p:cNvSpPr>
            <p:nvPr/>
          </p:nvSpPr>
          <p:spPr bwMode="auto">
            <a:xfrm>
              <a:off x="2771403" y="3931494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5" name="Line 561"/>
            <p:cNvSpPr>
              <a:spLocks noChangeShapeType="1"/>
            </p:cNvSpPr>
            <p:nvPr/>
          </p:nvSpPr>
          <p:spPr bwMode="auto">
            <a:xfrm>
              <a:off x="579452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562"/>
            <p:cNvSpPr>
              <a:spLocks noChangeShapeType="1"/>
            </p:cNvSpPr>
            <p:nvPr/>
          </p:nvSpPr>
          <p:spPr bwMode="auto">
            <a:xfrm>
              <a:off x="824309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563"/>
            <p:cNvSpPr>
              <a:spLocks noChangeShapeType="1"/>
            </p:cNvSpPr>
            <p:nvPr/>
          </p:nvSpPr>
          <p:spPr bwMode="auto">
            <a:xfrm>
              <a:off x="7092156" y="4075956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564"/>
            <p:cNvSpPr>
              <a:spLocks noChangeShapeType="1"/>
            </p:cNvSpPr>
            <p:nvPr/>
          </p:nvSpPr>
          <p:spPr bwMode="auto">
            <a:xfrm flipH="1">
              <a:off x="5794524" y="4075956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565"/>
            <p:cNvSpPr txBox="1">
              <a:spLocks noChangeArrowheads="1"/>
            </p:cNvSpPr>
            <p:nvPr/>
          </p:nvSpPr>
          <p:spPr bwMode="auto">
            <a:xfrm>
              <a:off x="6659712" y="3933081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40" name="Text Box 566"/>
            <p:cNvSpPr txBox="1">
              <a:spLocks noChangeArrowheads="1"/>
            </p:cNvSpPr>
            <p:nvPr/>
          </p:nvSpPr>
          <p:spPr bwMode="auto">
            <a:xfrm>
              <a:off x="1979240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141" name="Text Box 494"/>
          <p:cNvSpPr txBox="1">
            <a:spLocks noChangeArrowheads="1"/>
          </p:cNvSpPr>
          <p:nvPr/>
        </p:nvSpPr>
        <p:spPr bwMode="auto">
          <a:xfrm>
            <a:off x="2627535" y="1722874"/>
            <a:ext cx="61930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每行设置</a:t>
            </a:r>
            <a:r>
              <a:rPr lang="zh-CN" altLang="en-US" b="1" u="none" dirty="0"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状态的高位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、标记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2" name="Text Box 513"/>
          <p:cNvSpPr txBox="1">
            <a:spLocks noChangeArrowheads="1"/>
          </p:cNvSpPr>
          <p:nvPr/>
        </p:nvSpPr>
        <p:spPr bwMode="auto">
          <a:xfrm>
            <a:off x="2555776" y="4221088"/>
            <a:ext cx="64088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每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组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en-US" altLang="zh-CN" b="1" u="none" dirty="0" smtClean="0">
                <a:latin typeface="宋体" pitchFamily="2" charset="-122"/>
              </a:rPr>
              <a:t>LRU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sz="2000" b="1" u="none" dirty="0" smtClean="0">
                <a:latin typeface="宋体" pitchFamily="2" charset="-122"/>
              </a:rPr>
              <a:t>(log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2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 smtClean="0">
                <a:latin typeface="宋体" pitchFamily="2" charset="-122"/>
              </a:rPr>
              <a:t>位</a:t>
            </a:r>
            <a:r>
              <a:rPr lang="en-US" altLang="zh-CN" sz="2000" b="1" u="none" dirty="0" smtClean="0">
                <a:latin typeface="宋体" pitchFamily="2" charset="-122"/>
              </a:rPr>
              <a:t>)   </a:t>
            </a:r>
            <a:r>
              <a:rPr lang="zh-CN" altLang="en-US" sz="1800" b="1" u="none" dirty="0" smtClean="0">
                <a:latin typeface="宋体" pitchFamily="2" charset="-122"/>
              </a:rPr>
              <a:t>←值互斥，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时替换行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endParaRPr lang="en-US" altLang="zh-CN" sz="1600" b="1" u="none" dirty="0">
              <a:latin typeface="宋体" pitchFamily="2" charset="-122"/>
            </a:endParaRPr>
          </a:p>
        </p:txBody>
      </p:sp>
      <p:sp>
        <p:nvSpPr>
          <p:cNvPr id="143" name="Text Box 521"/>
          <p:cNvSpPr txBox="1">
            <a:spLocks noChangeArrowheads="1"/>
          </p:cNvSpPr>
          <p:nvPr/>
        </p:nvSpPr>
        <p:spPr bwMode="auto">
          <a:xfrm>
            <a:off x="2555900" y="4675202"/>
            <a:ext cx="64087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每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设置脏位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状态的低位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    </a:t>
            </a:r>
            <a:r>
              <a:rPr lang="zh-CN" altLang="en-US" sz="1800" b="1" u="none" dirty="0" smtClean="0">
                <a:latin typeface="宋体" pitchFamily="2" charset="-122"/>
              </a:rPr>
              <a:t>←状态</a:t>
            </a:r>
            <a:r>
              <a:rPr lang="en-US" altLang="zh-CN" sz="1800" b="1" u="none" dirty="0" smtClean="0">
                <a:latin typeface="宋体" pitchFamily="2" charset="-122"/>
              </a:rPr>
              <a:t>=</a:t>
            </a:r>
            <a:r>
              <a:rPr lang="zh-CN" altLang="en-US" sz="1800" b="1" u="none" dirty="0" smtClean="0">
                <a:latin typeface="宋体" pitchFamily="2" charset="-122"/>
              </a:rPr>
              <a:t>有效位</a:t>
            </a:r>
            <a:r>
              <a:rPr lang="en-US" altLang="zh-CN" sz="1800" b="1" u="none" dirty="0" smtClean="0">
                <a:latin typeface="宋体" pitchFamily="2" charset="-122"/>
              </a:rPr>
              <a:t>+</a:t>
            </a:r>
            <a:r>
              <a:rPr lang="zh-CN" altLang="en-US" sz="1800" b="1" u="none" dirty="0">
                <a:latin typeface="宋体" pitchFamily="2" charset="-122"/>
              </a:rPr>
              <a:t>脏</a:t>
            </a:r>
            <a:r>
              <a:rPr lang="zh-CN" altLang="en-US" sz="1800" b="1" u="none" dirty="0" smtClean="0">
                <a:latin typeface="宋体" pitchFamily="2" charset="-122"/>
              </a:rPr>
              <a:t>位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44" name="Text Box 522"/>
          <p:cNvSpPr txBox="1">
            <a:spLocks noChangeArrowheads="1"/>
          </p:cNvSpPr>
          <p:nvPr/>
        </p:nvSpPr>
        <p:spPr bwMode="auto">
          <a:xfrm>
            <a:off x="179388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en-US" altLang="zh-CN" sz="2200" b="1" u="none" dirty="0" smtClean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访存地址为</a:t>
            </a:r>
            <a:r>
              <a:rPr lang="en-US" altLang="zh-CN" sz="2200" b="1" u="none" dirty="0" smtClean="0">
                <a:latin typeface="宋体" pitchFamily="2" charset="-122"/>
              </a:rPr>
              <a:t>44444FE3H</a:t>
            </a:r>
            <a:r>
              <a:rPr lang="zh-CN" altLang="en-US" sz="2200" b="1" u="none" dirty="0" smtClean="0">
                <a:latin typeface="宋体" pitchFamily="2" charset="-122"/>
              </a:rPr>
              <a:t>时</a:t>
            </a:r>
            <a:r>
              <a:rPr lang="zh-CN" altLang="en-US" sz="2200" b="1" u="none" dirty="0">
                <a:latin typeface="宋体" pitchFamily="2" charset="-122"/>
              </a:rPr>
              <a:t>，上图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的完成过程？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45" name="Text Box 334"/>
          <p:cNvSpPr txBox="1">
            <a:spLocks noChangeArrowheads="1"/>
          </p:cNvSpPr>
          <p:nvPr/>
        </p:nvSpPr>
        <p:spPr bwMode="auto">
          <a:xfrm>
            <a:off x="179389" y="5991671"/>
            <a:ext cx="5832624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3-3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P138—22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25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28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29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4" name="Text Box 522"/>
          <p:cNvSpPr txBox="1">
            <a:spLocks noChangeArrowheads="1"/>
          </p:cNvSpPr>
          <p:nvPr/>
        </p:nvSpPr>
        <p:spPr bwMode="auto">
          <a:xfrm>
            <a:off x="179512" y="551723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en-US" altLang="zh-CN" sz="2200" b="1" u="none" dirty="0" smtClean="0">
                <a:latin typeface="宋体" pitchFamily="2" charset="-122"/>
              </a:rPr>
              <a:t>PII L1$</a:t>
            </a:r>
            <a:r>
              <a:rPr lang="zh-CN" altLang="en-US" sz="2200" b="1" u="none" dirty="0" smtClean="0">
                <a:latin typeface="宋体" pitchFamily="2" charset="-122"/>
              </a:rPr>
              <a:t>容量为</a:t>
            </a:r>
            <a:r>
              <a:rPr lang="en-US" altLang="zh-CN" sz="2200" b="1" u="none" dirty="0" smtClean="0">
                <a:latin typeface="宋体" pitchFamily="2" charset="-122"/>
              </a:rPr>
              <a:t>16KB</a:t>
            </a:r>
            <a:r>
              <a:rPr lang="zh-CN" altLang="en-US" sz="2200" b="1" u="none" dirty="0" smtClean="0">
                <a:latin typeface="宋体" pitchFamily="2" charset="-122"/>
              </a:rPr>
              <a:t>、</a:t>
            </a:r>
            <a:r>
              <a:rPr lang="en-US" altLang="zh-CN" sz="2200" b="1" u="none" dirty="0" smtClean="0">
                <a:latin typeface="宋体" pitchFamily="2" charset="-122"/>
              </a:rPr>
              <a:t>4</a:t>
            </a:r>
            <a:r>
              <a:rPr lang="zh-CN" altLang="en-US" sz="2200" b="1" u="none" dirty="0" smtClean="0">
                <a:latin typeface="宋体" pitchFamily="2" charset="-122"/>
              </a:rPr>
              <a:t>路组相联，其余同，组成及参数？</a:t>
            </a:r>
            <a:endParaRPr lang="zh-CN" altLang="en-US" sz="22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41" grpId="0"/>
      <p:bldP spid="142" grpId="0"/>
      <p:bldP spid="143" grpId="0"/>
      <p:bldP spid="144" grpId="0"/>
      <p:bldP spid="145" grpId="0" animBg="1"/>
      <p:bldP spid="6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79512" y="1484784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存储管理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指主存的存储空间管理，   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程序</a:t>
            </a:r>
            <a:r>
              <a:rPr lang="zh-CN" altLang="en-US" sz="1800" b="1" u="none" dirty="0">
                <a:latin typeface="宋体" pitchFamily="2" charset="-122"/>
              </a:rPr>
              <a:t>怎么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装入</a:t>
            </a:r>
            <a:r>
              <a:rPr lang="zh-CN" altLang="en-US" sz="1800" b="1" u="none" dirty="0" smtClean="0">
                <a:latin typeface="宋体" pitchFamily="2" charset="-122"/>
              </a:rPr>
              <a:t>主存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latin typeface="宋体" pitchFamily="2" charset="-122"/>
              </a:rPr>
              <a:t>包括存储</a:t>
            </a:r>
            <a:r>
              <a:rPr lang="zh-CN" altLang="en-US" b="1" u="none" spc="-100" dirty="0" smtClean="0">
                <a:latin typeface="宋体" pitchFamily="2" charset="-122"/>
              </a:rPr>
              <a:t>空间分配、进程空间保护、存储空间扩充</a:t>
            </a:r>
            <a:endParaRPr lang="en-US" altLang="zh-CN" b="1" u="none" spc="-100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49313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u="none" dirty="0">
                <a:latin typeface="宋体" pitchFamily="2" charset="-122"/>
              </a:rPr>
              <a:t>§3.5  </a:t>
            </a:r>
            <a:r>
              <a:rPr lang="zh-CN" altLang="en-US" sz="3200" b="1" u="none" dirty="0">
                <a:latin typeface="宋体" pitchFamily="2" charset="-122"/>
              </a:rPr>
              <a:t>虚拟存储器</a:t>
            </a:r>
          </a:p>
        </p:txBody>
      </p:sp>
      <p:sp>
        <p:nvSpPr>
          <p:cNvPr id="4" name="Text Box 4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、存储管理相关概念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2420888"/>
            <a:ext cx="8857108" cy="193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、程序的地址空间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程序地址：</a:t>
            </a:r>
            <a:r>
              <a:rPr lang="zh-CN" altLang="en-US" sz="2200" b="1" u="none" spc="-50" dirty="0" smtClean="0">
                <a:latin typeface="宋体" pitchFamily="2" charset="-122"/>
              </a:rPr>
              <a:t>程序中的</a:t>
            </a:r>
            <a:r>
              <a:rPr lang="en-US" altLang="zh-CN" b="1" u="none" spc="-50" dirty="0" smtClean="0">
                <a:solidFill>
                  <a:schemeClr val="accent2"/>
                </a:solidFill>
                <a:latin typeface="宋体" pitchFamily="2" charset="-122"/>
              </a:rPr>
              <a:t>MEM</a:t>
            </a:r>
            <a:r>
              <a:rPr lang="zh-CN" altLang="en-US" b="1" u="none" spc="-50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sz="2200" b="1" u="none" spc="-50" dirty="0" smtClean="0">
                <a:latin typeface="宋体" pitchFamily="2" charset="-122"/>
              </a:rPr>
              <a:t>，</a:t>
            </a:r>
            <a:r>
              <a:rPr lang="en-US" altLang="zh-CN" sz="2200" b="1" u="none" spc="-50" dirty="0" smtClean="0">
                <a:latin typeface="宋体" pitchFamily="2" charset="-122"/>
              </a:rPr>
              <a:t>MEM</a:t>
            </a:r>
            <a:r>
              <a:rPr lang="zh-CN" altLang="en-US" sz="2200" b="1" u="none" spc="-50" dirty="0" smtClean="0">
                <a:latin typeface="宋体" pitchFamily="2" charset="-122"/>
              </a:rPr>
              <a:t>编址单位同主存、从</a:t>
            </a:r>
            <a:r>
              <a:rPr lang="en-US" altLang="zh-CN" sz="2200" b="1" u="none" spc="-50" dirty="0">
                <a:latin typeface="宋体" pitchFamily="2" charset="-122"/>
              </a:rPr>
              <a:t>0</a:t>
            </a:r>
            <a:r>
              <a:rPr lang="zh-CN" altLang="en-US" sz="2200" b="1" u="none" spc="-50" dirty="0" smtClean="0">
                <a:latin typeface="宋体" pitchFamily="2" charset="-122"/>
              </a:rPr>
              <a:t>开始编址</a:t>
            </a:r>
            <a:endParaRPr lang="en-US" altLang="zh-CN" sz="2200" b="1" u="none" spc="-50" dirty="0" smtClean="0">
              <a:latin typeface="宋体" pitchFamily="2" charset="-122"/>
            </a:endParaRPr>
          </a:p>
          <a:p>
            <a:r>
              <a:rPr lang="en-US" altLang="zh-CN" sz="1800" b="1" u="none" dirty="0" smtClean="0">
                <a:latin typeface="宋体" pitchFamily="2" charset="-122"/>
              </a:rPr>
              <a:t>                 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执行时先装入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en-US" altLang="zh-CN" sz="1800" b="1" u="none" dirty="0" smtClean="0">
                <a:latin typeface="宋体" pitchFamily="2" charset="-122"/>
              </a:rPr>
              <a:t>) (</a:t>
            </a:r>
            <a:r>
              <a:rPr lang="zh-CN" altLang="en-US" sz="1800" b="1" u="none" dirty="0" smtClean="0">
                <a:latin typeface="宋体" pitchFamily="2" charset="-122"/>
              </a:rPr>
              <a:t>编译时位置未知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</a:p>
          <a:p>
            <a:pPr>
              <a:spcBef>
                <a:spcPts val="21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程序地址空间：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2699792" y="3848274"/>
            <a:ext cx="62648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空间很大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需面向</a:t>
            </a:r>
            <a:r>
              <a:rPr lang="zh-CN" altLang="en-US" sz="1800" b="1" u="none" dirty="0">
                <a:latin typeface="宋体" pitchFamily="2" charset="-122"/>
              </a:rPr>
              <a:t>各种应用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、位数</a:t>
            </a:r>
            <a:r>
              <a:rPr lang="zh-CN" altLang="en-US" b="1" u="none" dirty="0">
                <a:latin typeface="宋体" pitchFamily="2" charset="-122"/>
              </a:rPr>
              <a:t>固定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便于管理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15" name="Text Box 108"/>
          <p:cNvSpPr txBox="1">
            <a:spLocks noChangeArrowheads="1"/>
          </p:cNvSpPr>
          <p:nvPr/>
        </p:nvSpPr>
        <p:spPr bwMode="auto">
          <a:xfrm>
            <a:off x="179388" y="433026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*程序组成：</a:t>
            </a:r>
            <a:r>
              <a:rPr lang="zh-CN" altLang="en-US" b="1" u="none" dirty="0" smtClean="0">
                <a:latin typeface="宋体" pitchFamily="2" charset="-122"/>
              </a:rPr>
              <a:t>由多个段构成，类型有代码、数据、堆栈等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程序地址组成：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179512" y="4797152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         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地址空间为一维空间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sz="2200" b="1" u="none" spc="280" dirty="0" smtClean="0">
                <a:latin typeface="宋体" pitchFamily="2" charset="-122"/>
              </a:rPr>
              <a:t>各个段逻辑上独立</a:t>
            </a:r>
            <a:r>
              <a:rPr lang="zh-CN" altLang="en-US" sz="2200" b="1" u="none" dirty="0" smtClean="0">
                <a:latin typeface="宋体" pitchFamily="2" charset="-122"/>
              </a:rPr>
              <a:t>，逻辑地址＝</a:t>
            </a:r>
            <a:r>
              <a:rPr lang="en-US" altLang="zh-CN" sz="2200" b="1" u="none" dirty="0" smtClean="0">
                <a:latin typeface="宋体" pitchFamily="2" charset="-122"/>
              </a:rPr>
              <a:t>&lt;</a:t>
            </a:r>
            <a:r>
              <a:rPr lang="zh-CN" altLang="en-US" sz="2200" b="1" u="none" dirty="0" smtClean="0">
                <a:latin typeface="宋体" pitchFamily="2" charset="-122"/>
              </a:rPr>
              <a:t>段号，段内地址</a:t>
            </a:r>
            <a:r>
              <a:rPr lang="en-US" altLang="zh-CN" sz="2200" b="1" u="none" dirty="0" smtClean="0">
                <a:latin typeface="宋体" pitchFamily="2" charset="-122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sz="2200" b="1" u="none" dirty="0" smtClean="0">
                <a:latin typeface="宋体" pitchFamily="2" charset="-122"/>
              </a:rPr>
              <a:t>各个段共用地址空间，逻辑</a:t>
            </a:r>
            <a:r>
              <a:rPr lang="zh-CN" altLang="en-US" sz="2200" b="1" u="none" dirty="0">
                <a:latin typeface="宋体" pitchFamily="2" charset="-122"/>
              </a:rPr>
              <a:t>地址</a:t>
            </a:r>
            <a:r>
              <a:rPr lang="zh-CN" altLang="en-US" sz="2200" b="1" u="none" dirty="0" smtClean="0">
                <a:latin typeface="宋体" pitchFamily="2" charset="-122"/>
              </a:rPr>
              <a:t>＝段基址＋段</a:t>
            </a:r>
            <a:r>
              <a:rPr lang="zh-CN" altLang="en-US" sz="2200" b="1" u="none" dirty="0">
                <a:latin typeface="宋体" pitchFamily="2" charset="-122"/>
              </a:rPr>
              <a:t>内</a:t>
            </a:r>
            <a:r>
              <a:rPr lang="zh-CN" altLang="en-US" sz="2200" b="1" u="none" dirty="0" smtClean="0">
                <a:latin typeface="宋体" pitchFamily="2" charset="-122"/>
              </a:rPr>
              <a:t>地址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83568" y="3319964"/>
            <a:ext cx="7729240" cy="506245"/>
            <a:chOff x="947217" y="3426812"/>
            <a:chExt cx="7729240" cy="506245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0800000" flipV="1">
              <a:off x="1403648" y="3794997"/>
              <a:ext cx="7272809" cy="138059"/>
            </a:xfrm>
            <a:prstGeom prst="bentConnector3">
              <a:avLst>
                <a:gd name="adj1" fmla="val -29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1403647" y="3764658"/>
              <a:ext cx="0" cy="16839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3395489" y="3607926"/>
              <a:ext cx="936104" cy="3251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相对地址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7" name="Text Box 192"/>
            <p:cNvSpPr txBox="1">
              <a:spLocks noChangeArrowheads="1"/>
            </p:cNvSpPr>
            <p:nvPr/>
          </p:nvSpPr>
          <p:spPr bwMode="auto">
            <a:xfrm>
              <a:off x="947217" y="3426812"/>
              <a:ext cx="1368152" cy="362228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逻辑地址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</p:grpSp>
      <p:sp>
        <p:nvSpPr>
          <p:cNvPr id="17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347864" y="2348880"/>
            <a:ext cx="3240360" cy="2053392"/>
            <a:chOff x="3347864" y="2348880"/>
            <a:chExt cx="3240360" cy="2053392"/>
          </a:xfrm>
        </p:grpSpPr>
        <p:cxnSp>
          <p:nvCxnSpPr>
            <p:cNvPr id="9" name="直接箭头连接符 8"/>
            <p:cNvCxnSpPr/>
            <p:nvPr/>
          </p:nvCxnSpPr>
          <p:spPr bwMode="auto">
            <a:xfrm flipH="1">
              <a:off x="3347864" y="2348880"/>
              <a:ext cx="3240360" cy="205339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5508104" y="2633138"/>
              <a:ext cx="397995" cy="1326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871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  <p:bldP spid="8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0C93-B165-4B5E-B099-F8671A3002C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96991" name="Text Box 31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u="none" dirty="0">
                <a:latin typeface="宋体" pitchFamily="2" charset="-122"/>
              </a:rPr>
              <a:t>§3.2  </a:t>
            </a:r>
            <a:r>
              <a:rPr lang="zh-CN" altLang="en-US" sz="3200" b="1" u="none" dirty="0">
                <a:latin typeface="宋体" pitchFamily="2" charset="-122"/>
              </a:rPr>
              <a:t>半导体存储器基础</a:t>
            </a:r>
          </a:p>
        </p:txBody>
      </p:sp>
      <p:sp>
        <p:nvSpPr>
          <p:cNvPr id="297005" name="Text Box 45"/>
          <p:cNvSpPr txBox="1">
            <a:spLocks noChangeArrowheads="1"/>
          </p:cNvSpPr>
          <p:nvPr/>
        </p:nvSpPr>
        <p:spPr bwMode="auto">
          <a:xfrm>
            <a:off x="179388" y="2775236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静态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触发器</a:t>
            </a:r>
            <a:r>
              <a:rPr lang="zh-CN" altLang="en-US" b="1" u="none" dirty="0">
                <a:latin typeface="宋体" pitchFamily="2" charset="-122"/>
              </a:rPr>
              <a:t>存储信息</a:t>
            </a:r>
            <a:r>
              <a:rPr lang="zh-CN" altLang="en-US" b="1" u="none" dirty="0" smtClean="0">
                <a:latin typeface="宋体" pitchFamily="2" charset="-122"/>
              </a:rPr>
              <a:t>，信息可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保持不变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endParaRPr lang="zh-CN" altLang="en-US" b="1" u="none" dirty="0">
              <a:latin typeface="宋体" pitchFamily="2" charset="-122"/>
            </a:endParaRPr>
          </a:p>
          <a:p>
            <a:pPr marL="2155825" indent="-2155825">
              <a:lnSpc>
                <a:spcPct val="11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动态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电容</a:t>
            </a:r>
            <a:r>
              <a:rPr lang="zh-CN" altLang="en-US" b="1" u="none" dirty="0">
                <a:latin typeface="宋体" pitchFamily="2" charset="-122"/>
              </a:rPr>
              <a:t>存储信息</a:t>
            </a:r>
            <a:r>
              <a:rPr lang="zh-CN" altLang="en-US" b="1" u="none" dirty="0" smtClean="0">
                <a:latin typeface="宋体" pitchFamily="2" charset="-122"/>
              </a:rPr>
              <a:t>，信息会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缓慢改变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及时刷新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179513" y="3712879"/>
            <a:ext cx="6264696" cy="82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◇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MOS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管概述：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b="1" u="none" dirty="0" err="1" smtClean="0">
                <a:latin typeface="宋体" pitchFamily="2" charset="-122"/>
              </a:rPr>
              <a:t>绝缘栅场效应管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   (</a:t>
            </a:r>
            <a:r>
              <a:rPr lang="en-US" altLang="zh-CN" sz="2200" u="none" dirty="0" smtClean="0"/>
              <a:t>Metal </a:t>
            </a:r>
            <a:r>
              <a:rPr lang="en-US" altLang="zh-CN" sz="2200" u="none" dirty="0"/>
              <a:t>Oxide </a:t>
            </a:r>
            <a:r>
              <a:rPr lang="en-US" altLang="zh-CN" sz="2200" u="none" dirty="0" smtClean="0"/>
              <a:t>Semiconductor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78596" y="1029916"/>
            <a:ext cx="6121796" cy="1751013"/>
            <a:chOff x="1906588" y="1029941"/>
            <a:chExt cx="6121796" cy="1751013"/>
          </a:xfrm>
        </p:grpSpPr>
        <p:grpSp>
          <p:nvGrpSpPr>
            <p:cNvPr id="297008" name="Group 48"/>
            <p:cNvGrpSpPr>
              <a:grpSpLocks/>
            </p:cNvGrpSpPr>
            <p:nvPr/>
          </p:nvGrpSpPr>
          <p:grpSpPr bwMode="auto">
            <a:xfrm>
              <a:off x="4714875" y="1363315"/>
              <a:ext cx="1944688" cy="658813"/>
              <a:chOff x="2970" y="928"/>
              <a:chExt cx="1225" cy="415"/>
            </a:xfrm>
          </p:grpSpPr>
          <p:sp>
            <p:nvSpPr>
              <p:cNvPr id="296997" name="Text Box 37"/>
              <p:cNvSpPr txBox="1">
                <a:spLocks noChangeArrowheads="1"/>
              </p:cNvSpPr>
              <p:nvPr/>
            </p:nvSpPr>
            <p:spPr bwMode="auto">
              <a:xfrm>
                <a:off x="3060" y="928"/>
                <a:ext cx="1135" cy="41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静态</a:t>
                </a:r>
                <a:r>
                  <a:rPr lang="en-US" altLang="zh-CN" sz="2000" b="1" u="none" dirty="0">
                    <a:latin typeface="宋体" pitchFamily="2" charset="-122"/>
                  </a:rPr>
                  <a:t>RAM(SRAM)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动态</a:t>
                </a:r>
                <a:r>
                  <a:rPr lang="en-US" altLang="zh-CN" sz="2000" b="1" u="none" dirty="0">
                    <a:latin typeface="宋体" pitchFamily="2" charset="-122"/>
                  </a:rPr>
                  <a:t>RAM(DRAM)</a:t>
                </a:r>
              </a:p>
            </p:txBody>
          </p:sp>
          <p:sp>
            <p:nvSpPr>
              <p:cNvPr id="296999" name="AutoShape 39"/>
              <p:cNvSpPr>
                <a:spLocks/>
              </p:cNvSpPr>
              <p:nvPr/>
            </p:nvSpPr>
            <p:spPr bwMode="auto">
              <a:xfrm>
                <a:off x="2970" y="993"/>
                <a:ext cx="45" cy="304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7009" name="Group 49"/>
            <p:cNvGrpSpPr>
              <a:grpSpLocks/>
            </p:cNvGrpSpPr>
            <p:nvPr/>
          </p:nvGrpSpPr>
          <p:grpSpPr bwMode="auto">
            <a:xfrm>
              <a:off x="1906588" y="1029941"/>
              <a:ext cx="4249737" cy="1751013"/>
              <a:chOff x="1201" y="718"/>
              <a:chExt cx="2677" cy="1103"/>
            </a:xfrm>
          </p:grpSpPr>
          <p:sp>
            <p:nvSpPr>
              <p:cNvPr id="296993" name="Text Box 33"/>
              <p:cNvSpPr txBox="1">
                <a:spLocks noChangeArrowheads="1"/>
              </p:cNvSpPr>
              <p:nvPr/>
            </p:nvSpPr>
            <p:spPr bwMode="auto">
              <a:xfrm>
                <a:off x="1293" y="1413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ROM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永久型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6994" name="Text Box 34"/>
              <p:cNvSpPr txBox="1">
                <a:spLocks noChangeArrowheads="1"/>
              </p:cNvSpPr>
              <p:nvPr/>
            </p:nvSpPr>
            <p:spPr bwMode="auto">
              <a:xfrm>
                <a:off x="2199" y="718"/>
                <a:ext cx="1679" cy="1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双极型</a:t>
                </a:r>
                <a:r>
                  <a:rPr lang="en-US" altLang="zh-CN" sz="2000" b="1" u="none" dirty="0">
                    <a:latin typeface="宋体" pitchFamily="2" charset="-122"/>
                  </a:rPr>
                  <a:t>RAM(TTL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ECL)</a:t>
                </a:r>
              </a:p>
            </p:txBody>
          </p:sp>
          <p:sp>
            <p:nvSpPr>
              <p:cNvPr id="296995" name="Text Box 35"/>
              <p:cNvSpPr txBox="1">
                <a:spLocks noChangeArrowheads="1"/>
              </p:cNvSpPr>
              <p:nvPr/>
            </p:nvSpPr>
            <p:spPr bwMode="auto">
              <a:xfrm>
                <a:off x="2199" y="1019"/>
                <a:ext cx="726" cy="1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>
                    <a:latin typeface="宋体" pitchFamily="2" charset="-122"/>
                  </a:rPr>
                  <a:t>MOS</a:t>
                </a:r>
                <a:r>
                  <a:rPr lang="zh-CN" altLang="en-US" sz="2000" b="1" u="none" dirty="0">
                    <a:latin typeface="宋体" pitchFamily="2" charset="-122"/>
                  </a:rPr>
                  <a:t>型</a:t>
                </a:r>
                <a:r>
                  <a:rPr lang="en-US" altLang="zh-CN" sz="2000" b="1" u="none" dirty="0">
                    <a:latin typeface="宋体" pitchFamily="2" charset="-122"/>
                  </a:rPr>
                  <a:t>RAM</a:t>
                </a:r>
              </a:p>
            </p:txBody>
          </p:sp>
          <p:sp>
            <p:nvSpPr>
              <p:cNvPr id="296998" name="AutoShape 38"/>
              <p:cNvSpPr>
                <a:spLocks/>
              </p:cNvSpPr>
              <p:nvPr/>
            </p:nvSpPr>
            <p:spPr bwMode="auto">
              <a:xfrm>
                <a:off x="2109" y="784"/>
                <a:ext cx="45" cy="371"/>
              </a:xfrm>
              <a:prstGeom prst="leftBrace">
                <a:avLst>
                  <a:gd name="adj1" fmla="val 68704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00" name="Text Box 40"/>
              <p:cNvSpPr txBox="1">
                <a:spLocks noChangeArrowheads="1"/>
              </p:cNvSpPr>
              <p:nvPr/>
            </p:nvSpPr>
            <p:spPr bwMode="auto">
              <a:xfrm>
                <a:off x="1293" y="838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RAM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易失型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7001" name="AutoShape 41"/>
              <p:cNvSpPr>
                <a:spLocks/>
              </p:cNvSpPr>
              <p:nvPr/>
            </p:nvSpPr>
            <p:spPr bwMode="auto">
              <a:xfrm>
                <a:off x="1201" y="928"/>
                <a:ext cx="29" cy="650"/>
              </a:xfrm>
              <a:prstGeom prst="leftBrace">
                <a:avLst>
                  <a:gd name="adj1" fmla="val 164312"/>
                  <a:gd name="adj2" fmla="val 50000"/>
                </a:avLst>
              </a:prstGeom>
              <a:noFill/>
              <a:ln w="22225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347864" y="2060228"/>
              <a:ext cx="4680520" cy="647699"/>
              <a:chOff x="3347864" y="2060228"/>
              <a:chExt cx="4680520" cy="647699"/>
            </a:xfrm>
          </p:grpSpPr>
          <p:sp>
            <p:nvSpPr>
              <p:cNvPr id="297003" name="Text Box 43"/>
              <p:cNvSpPr txBox="1">
                <a:spLocks noChangeArrowheads="1"/>
              </p:cNvSpPr>
              <p:nvPr/>
            </p:nvSpPr>
            <p:spPr bwMode="auto">
              <a:xfrm>
                <a:off x="3492277" y="2060228"/>
                <a:ext cx="4536107" cy="64769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 smtClean="0">
                    <a:latin typeface="宋体" pitchFamily="2" charset="-122"/>
                  </a:rPr>
                  <a:t>MROM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PROM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EPROM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EEPROM(E</a:t>
                </a:r>
                <a:r>
                  <a:rPr lang="en-US" altLang="zh-CN" sz="2000" b="1" u="none" baseline="30000" dirty="0" smtClean="0">
                    <a:latin typeface="宋体" pitchFamily="2" charset="-122"/>
                  </a:rPr>
                  <a:t>2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PROM)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，</a:t>
                </a:r>
                <a:endParaRPr lang="en-US" altLang="zh-CN" sz="2000" b="1" u="none" dirty="0" smtClean="0">
                  <a:latin typeface="宋体" pitchFamily="2" charset="-122"/>
                </a:endParaRPr>
              </a:p>
              <a:p>
                <a:r>
                  <a:rPr lang="en-US" altLang="zh-CN" sz="2000" b="1" u="none" dirty="0" smtClean="0">
                    <a:latin typeface="宋体" pitchFamily="2" charset="-122"/>
                  </a:rPr>
                  <a:t>FLASH</a:t>
                </a:r>
                <a:endParaRPr lang="en-US" altLang="zh-CN" sz="2000" b="1" u="none" dirty="0">
                  <a:latin typeface="宋体" pitchFamily="2" charset="-122"/>
                </a:endParaRPr>
              </a:p>
            </p:txBody>
          </p:sp>
          <p:sp>
            <p:nvSpPr>
              <p:cNvPr id="57" name="AutoShape 39"/>
              <p:cNvSpPr>
                <a:spLocks/>
              </p:cNvSpPr>
              <p:nvPr/>
            </p:nvSpPr>
            <p:spPr bwMode="auto">
              <a:xfrm>
                <a:off x="3347864" y="2154312"/>
                <a:ext cx="71438" cy="482600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383"/>
          <p:cNvSpPr txBox="1">
            <a:spLocks noChangeArrowheads="1"/>
          </p:cNvSpPr>
          <p:nvPr/>
        </p:nvSpPr>
        <p:spPr bwMode="auto">
          <a:xfrm>
            <a:off x="3923928" y="4509120"/>
            <a:ext cx="4968552" cy="194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管特性：</a:t>
            </a:r>
            <a:endParaRPr lang="en-US" altLang="zh-CN" sz="20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 ①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＜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T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开启电压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1800" b="1" u="none" dirty="0" smtClean="0">
                <a:latin typeface="宋体" pitchFamily="2" charset="-122"/>
              </a:rPr>
              <a:t>时</a:t>
            </a:r>
            <a:r>
              <a:rPr lang="zh-CN" altLang="en-US" sz="2000" b="1" u="none" dirty="0" smtClean="0">
                <a:latin typeface="宋体" pitchFamily="2" charset="-122"/>
              </a:rPr>
              <a:t>，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0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en-US" altLang="zh-CN" sz="1800" b="1" u="none" dirty="0">
                <a:latin typeface="宋体" pitchFamily="2" charset="-122"/>
              </a:rPr>
              <a:t>MOS</a:t>
            </a:r>
            <a:r>
              <a:rPr lang="zh-CN" altLang="en-US" sz="1800" b="1" u="none" dirty="0" smtClean="0">
                <a:latin typeface="宋体" pitchFamily="2" charset="-122"/>
              </a:rPr>
              <a:t>管截止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 ②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≥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T</a:t>
            </a:r>
            <a:r>
              <a:rPr lang="zh-CN" altLang="en-US" sz="2000" b="1" u="none" dirty="0" smtClean="0">
                <a:latin typeface="宋体" pitchFamily="2" charset="-122"/>
              </a:rPr>
              <a:t>后，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越大、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越大</a:t>
            </a:r>
            <a:r>
              <a:rPr lang="en-US" altLang="zh-CN" sz="1800" b="1" u="none" dirty="0" smtClean="0">
                <a:latin typeface="宋体" pitchFamily="2" charset="-122"/>
              </a:rPr>
              <a:t>(MOS</a:t>
            </a:r>
            <a:r>
              <a:rPr lang="zh-CN" altLang="en-US" sz="1800" b="1" u="none" dirty="0" smtClean="0">
                <a:latin typeface="宋体" pitchFamily="2" charset="-122"/>
              </a:rPr>
              <a:t>管导通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 ③固定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、调节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DS</a:t>
            </a:r>
            <a:r>
              <a:rPr lang="zh-CN" altLang="en-US" sz="2000" b="1" u="none" dirty="0" smtClean="0">
                <a:latin typeface="宋体" pitchFamily="2" charset="-122"/>
              </a:rPr>
              <a:t>，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保持不变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管应用：</a:t>
            </a:r>
            <a:r>
              <a:rPr lang="zh-CN" altLang="en-US" sz="2000" b="1" u="none" dirty="0" smtClean="0">
                <a:latin typeface="宋体" pitchFamily="2" charset="-122"/>
              </a:rPr>
              <a:t>开关、电阻等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520" y="4581128"/>
            <a:ext cx="3595801" cy="1378244"/>
            <a:chOff x="377275" y="4348336"/>
            <a:chExt cx="3595801" cy="1378244"/>
          </a:xfrm>
        </p:grpSpPr>
        <p:sp>
          <p:nvSpPr>
            <p:cNvPr id="79" name="Rectangle 355"/>
            <p:cNvSpPr>
              <a:spLocks noChangeArrowheads="1"/>
            </p:cNvSpPr>
            <p:nvPr/>
          </p:nvSpPr>
          <p:spPr bwMode="auto">
            <a:xfrm>
              <a:off x="1605994" y="4579019"/>
              <a:ext cx="754539" cy="65107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40"/>
            <p:cNvSpPr>
              <a:spLocks noChangeArrowheads="1"/>
            </p:cNvSpPr>
            <p:nvPr/>
          </p:nvSpPr>
          <p:spPr bwMode="auto">
            <a:xfrm>
              <a:off x="3180988" y="5067523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2144509" y="4509120"/>
              <a:ext cx="0" cy="803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>
              <a:stCxn id="88" idx="2"/>
            </p:cNvCxnSpPr>
            <p:nvPr/>
          </p:nvCxnSpPr>
          <p:spPr bwMode="auto">
            <a:xfrm flipH="1" flipV="1">
              <a:off x="2141973" y="4500735"/>
              <a:ext cx="635037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2777010" y="43483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u="none" dirty="0" smtClean="0"/>
                <a:t>A</a:t>
              </a:r>
              <a:endParaRPr lang="zh-CN" altLang="en-US" u="none" dirty="0"/>
            </a:p>
          </p:txBody>
        </p:sp>
        <p:cxnSp>
          <p:nvCxnSpPr>
            <p:cNvPr id="89" name="直接连接符 67"/>
            <p:cNvCxnSpPr>
              <a:endCxn id="88" idx="6"/>
            </p:cNvCxnSpPr>
            <p:nvPr/>
          </p:nvCxnSpPr>
          <p:spPr bwMode="auto">
            <a:xfrm rot="16200000" flipV="1">
              <a:off x="2594219" y="4988327"/>
              <a:ext cx="1225840" cy="25065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2411760" y="529112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/>
                <a:t>V</a:t>
              </a:r>
              <a:endParaRPr lang="zh-CN" altLang="en-US" u="none" dirty="0"/>
            </a:p>
          </p:txBody>
        </p:sp>
        <p:cxnSp>
          <p:nvCxnSpPr>
            <p:cNvPr id="91" name="直接连接符 90"/>
            <p:cNvCxnSpPr>
              <a:stCxn id="90" idx="0"/>
            </p:cNvCxnSpPr>
            <p:nvPr/>
          </p:nvCxnSpPr>
          <p:spPr bwMode="auto">
            <a:xfrm flipV="1">
              <a:off x="2564160" y="4509120"/>
              <a:ext cx="1761" cy="78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>
              <a:endCxn id="90" idx="4"/>
            </p:cNvCxnSpPr>
            <p:nvPr/>
          </p:nvCxnSpPr>
          <p:spPr bwMode="auto">
            <a:xfrm flipH="1" flipV="1">
              <a:off x="2564160" y="5595920"/>
              <a:ext cx="880" cy="1306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2144509" y="5229200"/>
              <a:ext cx="3" cy="49737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80988" y="5033309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Oval 40"/>
            <p:cNvSpPr>
              <a:spLocks noChangeArrowheads="1"/>
            </p:cNvSpPr>
            <p:nvPr/>
          </p:nvSpPr>
          <p:spPr bwMode="auto">
            <a:xfrm>
              <a:off x="830104" y="5012146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V="1">
              <a:off x="830104" y="4977932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5"/>
            <p:cNvCxnSpPr/>
            <p:nvPr/>
          </p:nvCxnSpPr>
          <p:spPr bwMode="auto">
            <a:xfrm rot="5400000">
              <a:off x="895935" y="5018043"/>
              <a:ext cx="784202" cy="632871"/>
            </a:xfrm>
            <a:prstGeom prst="bentConnector3">
              <a:avLst>
                <a:gd name="adj1" fmla="val -52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1286341" y="5283547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 smtClean="0"/>
                <a:t>V</a:t>
              </a:r>
              <a:endParaRPr lang="zh-CN" altLang="en-US" u="none" dirty="0"/>
            </a:p>
          </p:txBody>
        </p:sp>
        <p:cxnSp>
          <p:nvCxnSpPr>
            <p:cNvPr id="99" name="直接连接符 98"/>
            <p:cNvCxnSpPr>
              <a:stCxn id="98" idx="0"/>
            </p:cNvCxnSpPr>
            <p:nvPr/>
          </p:nvCxnSpPr>
          <p:spPr bwMode="auto">
            <a:xfrm flipV="1">
              <a:off x="1438741" y="4928053"/>
              <a:ext cx="0" cy="3554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>
              <a:endCxn id="98" idx="4"/>
            </p:cNvCxnSpPr>
            <p:nvPr/>
          </p:nvCxnSpPr>
          <p:spPr bwMode="auto">
            <a:xfrm flipV="1">
              <a:off x="1438741" y="5588347"/>
              <a:ext cx="0" cy="13822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971600" y="5726576"/>
              <a:ext cx="236086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 Box 383"/>
            <p:cNvSpPr txBox="1">
              <a:spLocks noChangeArrowheads="1"/>
            </p:cNvSpPr>
            <p:nvPr/>
          </p:nvSpPr>
          <p:spPr bwMode="auto">
            <a:xfrm>
              <a:off x="2849018" y="472425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I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 flipH="1">
              <a:off x="2771800" y="4725144"/>
              <a:ext cx="36525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815481" y="5307888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5" name="Text Box 383"/>
            <p:cNvSpPr txBox="1">
              <a:spLocks noChangeArrowheads="1"/>
            </p:cNvSpPr>
            <p:nvPr/>
          </p:nvSpPr>
          <p:spPr bwMode="auto">
            <a:xfrm>
              <a:off x="2842190" y="5307888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DS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3613036" y="5084291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383"/>
            <p:cNvSpPr txBox="1">
              <a:spLocks noChangeArrowheads="1"/>
            </p:cNvSpPr>
            <p:nvPr/>
          </p:nvSpPr>
          <p:spPr bwMode="auto">
            <a:xfrm>
              <a:off x="3639745" y="508429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DS</a:t>
              </a:r>
              <a:endParaRPr lang="en-US" altLang="zh-CN" sz="1800" b="1" u="none" baseline="-16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758096" y="5028021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9" name="Text Box 383"/>
            <p:cNvSpPr txBox="1">
              <a:spLocks noChangeArrowheads="1"/>
            </p:cNvSpPr>
            <p:nvPr/>
          </p:nvSpPr>
          <p:spPr bwMode="auto">
            <a:xfrm>
              <a:off x="377275" y="502802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GS</a:t>
              </a:r>
              <a:endParaRPr lang="en-US" altLang="zh-CN" sz="1800" b="1" u="none" baseline="-16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1667162" y="5300315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1" name="Text Box 383"/>
            <p:cNvSpPr txBox="1">
              <a:spLocks noChangeArrowheads="1"/>
            </p:cNvSpPr>
            <p:nvPr/>
          </p:nvSpPr>
          <p:spPr bwMode="auto">
            <a:xfrm>
              <a:off x="1718389" y="530031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GS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9537" y="4812264"/>
            <a:ext cx="2964479" cy="1529562"/>
            <a:chOff x="683568" y="5787870"/>
            <a:chExt cx="2964479" cy="1529562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1873247" y="6035591"/>
              <a:ext cx="0" cy="2017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1580596" y="6136384"/>
              <a:ext cx="292651" cy="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H="1">
              <a:off x="1980308" y="6021287"/>
              <a:ext cx="155571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H="1">
              <a:off x="1976114" y="6237312"/>
              <a:ext cx="15976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H="1" flipV="1">
              <a:off x="2130249" y="6219918"/>
              <a:ext cx="5630" cy="2343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135883" y="5805265"/>
              <a:ext cx="0" cy="23032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 Box 383"/>
            <p:cNvSpPr txBox="1">
              <a:spLocks noChangeArrowheads="1"/>
            </p:cNvSpPr>
            <p:nvPr/>
          </p:nvSpPr>
          <p:spPr bwMode="auto">
            <a:xfrm>
              <a:off x="683568" y="7028507"/>
              <a:ext cx="296447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D—</a:t>
              </a:r>
              <a:r>
                <a:rPr lang="zh-CN" altLang="en-US" sz="1800" b="1" u="none" dirty="0" smtClean="0">
                  <a:latin typeface="宋体" pitchFamily="2" charset="-122"/>
                </a:rPr>
                <a:t>漏极  </a:t>
              </a:r>
              <a:r>
                <a:rPr lang="en-US" altLang="zh-CN" sz="1800" b="1" u="none" dirty="0" smtClean="0">
                  <a:latin typeface="宋体" pitchFamily="2" charset="-122"/>
                </a:rPr>
                <a:t>S—</a:t>
              </a:r>
              <a:r>
                <a:rPr lang="zh-CN" altLang="en-US" sz="1800" b="1" u="none" dirty="0" smtClean="0">
                  <a:latin typeface="宋体" pitchFamily="2" charset="-122"/>
                </a:rPr>
                <a:t>源极  </a:t>
              </a:r>
              <a:r>
                <a:rPr lang="en-US" altLang="zh-CN" sz="1800" b="1" u="none" dirty="0" smtClean="0">
                  <a:latin typeface="宋体" pitchFamily="2" charset="-122"/>
                </a:rPr>
                <a:t>G—</a:t>
              </a:r>
              <a:r>
                <a:rPr lang="zh-CN" altLang="en-US" sz="1800" b="1" u="none" dirty="0">
                  <a:latin typeface="宋体" pitchFamily="2" charset="-122"/>
                </a:rPr>
                <a:t>栅极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15" name="Text Box 383"/>
            <p:cNvSpPr txBox="1">
              <a:spLocks noChangeArrowheads="1"/>
            </p:cNvSpPr>
            <p:nvPr/>
          </p:nvSpPr>
          <p:spPr bwMode="auto">
            <a:xfrm>
              <a:off x="2195736" y="5787870"/>
              <a:ext cx="191921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6" name="Text Box 383"/>
            <p:cNvSpPr txBox="1">
              <a:spLocks noChangeArrowheads="1"/>
            </p:cNvSpPr>
            <p:nvPr/>
          </p:nvSpPr>
          <p:spPr bwMode="auto">
            <a:xfrm>
              <a:off x="2159983" y="6219918"/>
              <a:ext cx="191920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7" name="Text Box 383"/>
            <p:cNvSpPr txBox="1">
              <a:spLocks noChangeArrowheads="1"/>
            </p:cNvSpPr>
            <p:nvPr/>
          </p:nvSpPr>
          <p:spPr bwMode="auto">
            <a:xfrm>
              <a:off x="1631823" y="5877272"/>
              <a:ext cx="149088" cy="24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G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1979712" y="5908232"/>
              <a:ext cx="596" cy="4283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AutoShape 4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6444208" y="3717726"/>
            <a:ext cx="2232497" cy="1055303"/>
            <a:chOff x="1187450" y="1843980"/>
            <a:chExt cx="2232497" cy="1055303"/>
          </a:xfrm>
        </p:grpSpPr>
        <p:sp>
          <p:nvSpPr>
            <p:cNvPr id="65" name="Text Box 130"/>
            <p:cNvSpPr txBox="1">
              <a:spLocks noChangeArrowheads="1"/>
            </p:cNvSpPr>
            <p:nvPr/>
          </p:nvSpPr>
          <p:spPr bwMode="auto">
            <a:xfrm>
              <a:off x="2987824" y="220555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66" name="Rectangle 133" descr="宽上对角线"/>
            <p:cNvSpPr>
              <a:spLocks noChangeArrowheads="1"/>
            </p:cNvSpPr>
            <p:nvPr/>
          </p:nvSpPr>
          <p:spPr bwMode="auto">
            <a:xfrm>
              <a:off x="1187450" y="2204343"/>
              <a:ext cx="2232497" cy="28575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124"/>
            <p:cNvSpPr>
              <a:spLocks noChangeArrowheads="1"/>
            </p:cNvSpPr>
            <p:nvPr/>
          </p:nvSpPr>
          <p:spPr bwMode="auto">
            <a:xfrm>
              <a:off x="1187451" y="2490093"/>
              <a:ext cx="2232496" cy="409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125"/>
            <p:cNvSpPr txBox="1">
              <a:spLocks noChangeArrowheads="1"/>
            </p:cNvSpPr>
            <p:nvPr/>
          </p:nvSpPr>
          <p:spPr bwMode="auto">
            <a:xfrm>
              <a:off x="1907455" y="2607493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基体</a:t>
              </a:r>
            </a:p>
          </p:txBody>
        </p:sp>
        <p:sp>
          <p:nvSpPr>
            <p:cNvPr id="69" name="Text Box 126"/>
            <p:cNvSpPr txBox="1">
              <a:spLocks noChangeArrowheads="1"/>
            </p:cNvSpPr>
            <p:nvPr/>
          </p:nvSpPr>
          <p:spPr bwMode="auto">
            <a:xfrm>
              <a:off x="1331914" y="2490093"/>
              <a:ext cx="575542" cy="2172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70" name="Text Box 127"/>
            <p:cNvSpPr txBox="1">
              <a:spLocks noChangeArrowheads="1"/>
            </p:cNvSpPr>
            <p:nvPr/>
          </p:nvSpPr>
          <p:spPr bwMode="auto">
            <a:xfrm>
              <a:off x="1260004" y="1843980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源极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71" name="Line 128"/>
            <p:cNvSpPr>
              <a:spLocks noChangeShapeType="1"/>
            </p:cNvSpPr>
            <p:nvPr/>
          </p:nvSpPr>
          <p:spPr bwMode="auto">
            <a:xfrm>
              <a:off x="1587922" y="2132905"/>
              <a:ext cx="0" cy="71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29"/>
            <p:cNvSpPr txBox="1">
              <a:spLocks noChangeArrowheads="1"/>
            </p:cNvSpPr>
            <p:nvPr/>
          </p:nvSpPr>
          <p:spPr bwMode="auto">
            <a:xfrm>
              <a:off x="2699792" y="1843980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漏极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2627784" y="2490093"/>
              <a:ext cx="647700" cy="2172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>
              <a:off x="2953916" y="2132905"/>
              <a:ext cx="0" cy="71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134"/>
            <p:cNvSpPr>
              <a:spLocks noChangeArrowheads="1"/>
            </p:cNvSpPr>
            <p:nvPr/>
          </p:nvSpPr>
          <p:spPr bwMode="auto">
            <a:xfrm>
              <a:off x="1549822" y="2204343"/>
              <a:ext cx="69850" cy="28575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135"/>
            <p:cNvSpPr>
              <a:spLocks noChangeArrowheads="1"/>
            </p:cNvSpPr>
            <p:nvPr/>
          </p:nvSpPr>
          <p:spPr bwMode="auto">
            <a:xfrm>
              <a:off x="1836739" y="2347441"/>
              <a:ext cx="863054" cy="73447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136"/>
            <p:cNvSpPr>
              <a:spLocks noChangeArrowheads="1"/>
            </p:cNvSpPr>
            <p:nvPr/>
          </p:nvSpPr>
          <p:spPr bwMode="auto">
            <a:xfrm>
              <a:off x="2915816" y="2204343"/>
              <a:ext cx="71438" cy="28575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28"/>
            <p:cNvSpPr>
              <a:spLocks noChangeShapeType="1"/>
            </p:cNvSpPr>
            <p:nvPr/>
          </p:nvSpPr>
          <p:spPr bwMode="auto">
            <a:xfrm>
              <a:off x="2267744" y="2131318"/>
              <a:ext cx="522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27"/>
            <p:cNvSpPr txBox="1">
              <a:spLocks noChangeArrowheads="1"/>
            </p:cNvSpPr>
            <p:nvPr/>
          </p:nvSpPr>
          <p:spPr bwMode="auto">
            <a:xfrm>
              <a:off x="1980084" y="1844824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栅极</a:t>
              </a:r>
              <a:r>
                <a:rPr lang="en-US" altLang="zh-CN" sz="1800" b="1" u="none" dirty="0" smtClean="0">
                  <a:latin typeface="宋体" pitchFamily="2" charset="-122"/>
                </a:rPr>
                <a:t>G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5" grpId="0"/>
      <p:bldP spid="18" grpId="0"/>
      <p:bldP spid="3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90</a:t>
            </a:fld>
            <a:endParaRPr lang="en-US" altLang="zh-CN" dirty="0"/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332656"/>
            <a:ext cx="5616748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、主存空间的分配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→确定了地址变换方法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分区方式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   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变换方法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分页方式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变换方法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7" name="Text Box 108"/>
          <p:cNvSpPr txBox="1">
            <a:spLocks noChangeArrowheads="1"/>
          </p:cNvSpPr>
          <p:nvPr/>
        </p:nvSpPr>
        <p:spPr bwMode="auto">
          <a:xfrm>
            <a:off x="2267744" y="3573016"/>
            <a:ext cx="67687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进程划分成若干大小相等的页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进程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p</a:t>
            </a:r>
            <a:r>
              <a:rPr lang="en-US" altLang="zh-CN" sz="2000" b="1" u="none" dirty="0" err="1" smtClean="0">
                <a:latin typeface="+mn-lt"/>
              </a:rPr>
              <a:t>×</a:t>
            </a:r>
            <a:r>
              <a:rPr lang="en-US" altLang="zh-CN" b="1" u="none" dirty="0" err="1" smtClean="0">
                <a:latin typeface="宋体" pitchFamily="2" charset="-122"/>
              </a:rPr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页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主存划分</a:t>
            </a:r>
            <a:r>
              <a:rPr lang="zh-CN" altLang="en-US" b="1" u="none" dirty="0">
                <a:latin typeface="宋体" pitchFamily="2" charset="-122"/>
              </a:rPr>
              <a:t>成</a:t>
            </a:r>
            <a:r>
              <a:rPr lang="zh-CN" altLang="en-US" b="1" u="none" dirty="0" smtClean="0">
                <a:latin typeface="宋体" pitchFamily="2" charset="-122"/>
              </a:rPr>
              <a:t>若干同等大小的页框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m</a:t>
            </a:r>
            <a:r>
              <a:rPr lang="en-US" altLang="zh-CN" sz="2000" b="1" u="none" dirty="0" err="1" smtClean="0">
                <a:latin typeface="+mn-lt"/>
              </a:rPr>
              <a:t>×</a:t>
            </a:r>
            <a:r>
              <a:rPr lang="en-US" altLang="zh-CN" b="1" u="none" dirty="0" err="1" smtClean="0">
                <a:latin typeface="宋体" pitchFamily="2" charset="-122"/>
              </a:rPr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页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每个</a:t>
            </a:r>
            <a:r>
              <a:rPr lang="zh-CN" altLang="en-US" b="1" u="none" dirty="0">
                <a:latin typeface="宋体" pitchFamily="2" charset="-122"/>
              </a:rPr>
              <a:t>进程一次性分配</a:t>
            </a:r>
            <a:r>
              <a:rPr lang="zh-CN" altLang="en-US" b="1" u="none" dirty="0" smtClean="0">
                <a:latin typeface="宋体" pitchFamily="2" charset="-122"/>
              </a:rPr>
              <a:t>到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所需的</a:t>
            </a:r>
            <a:r>
              <a:rPr lang="zh-CN" altLang="en-US" b="1" u="none" dirty="0" smtClean="0">
                <a:latin typeface="宋体" pitchFamily="2" charset="-122"/>
              </a:rPr>
              <a:t>页框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可不连续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3707904" y="2636912"/>
            <a:ext cx="52565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产生较多碎片，管理开销大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移动分区时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auto">
          <a:xfrm>
            <a:off x="971600" y="841936"/>
            <a:ext cx="788357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主存划分</a:t>
            </a:r>
            <a:r>
              <a:rPr lang="zh-CN" altLang="en-US" b="1" u="none" dirty="0">
                <a:latin typeface="宋体" pitchFamily="2" charset="-122"/>
              </a:rPr>
              <a:t>成若干</a:t>
            </a:r>
            <a:r>
              <a:rPr lang="zh-CN" altLang="en-US" b="1" u="none" dirty="0" smtClean="0">
                <a:latin typeface="宋体" pitchFamily="2" charset="-122"/>
              </a:rPr>
              <a:t>分区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＝∑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分区</a:t>
            </a:r>
            <a:r>
              <a:rPr lang="en-US" altLang="zh-CN" b="1" u="none" baseline="-18000" dirty="0" err="1" smtClean="0">
                <a:latin typeface="宋体" pitchFamily="2" charset="-122"/>
              </a:rPr>
              <a:t>i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 每个</a:t>
            </a:r>
            <a:r>
              <a:rPr lang="zh-CN" altLang="en-US" b="1" u="none" dirty="0">
                <a:latin typeface="宋体" pitchFamily="2" charset="-122"/>
              </a:rPr>
              <a:t>进程</a:t>
            </a:r>
            <a:r>
              <a:rPr lang="zh-CN" altLang="en-US" b="1" u="none" dirty="0" smtClean="0">
                <a:latin typeface="宋体" pitchFamily="2" charset="-122"/>
              </a:rPr>
              <a:t>分配有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zh-CN" altLang="en-US" b="1" u="none" dirty="0" smtClean="0">
                <a:latin typeface="宋体" pitchFamily="2" charset="-122"/>
              </a:rPr>
              <a:t>分区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空间连续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spc="-100" dirty="0" smtClean="0">
                <a:solidFill>
                  <a:schemeClr val="accent2"/>
                </a:solidFill>
                <a:latin typeface="宋体" pitchFamily="2" charset="-122"/>
              </a:rPr>
              <a:t>分区类型</a:t>
            </a:r>
            <a:r>
              <a:rPr lang="en-US" altLang="zh-CN" b="1" u="none" spc="-1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100" dirty="0" smtClean="0">
                <a:latin typeface="宋体" pitchFamily="2" charset="-122"/>
              </a:rPr>
              <a:t>固定分区</a:t>
            </a:r>
            <a:r>
              <a:rPr lang="en-US" altLang="zh-CN" sz="2000" b="1" u="none" spc="-100" dirty="0" smtClean="0">
                <a:latin typeface="宋体" pitchFamily="2" charset="-122"/>
              </a:rPr>
              <a:t>(</a:t>
            </a:r>
            <a:r>
              <a:rPr lang="zh-CN" altLang="en-US" sz="2000" b="1" u="none" spc="-100" dirty="0" smtClean="0">
                <a:latin typeface="宋体" pitchFamily="2" charset="-122"/>
              </a:rPr>
              <a:t>大小可不等</a:t>
            </a:r>
            <a:r>
              <a:rPr lang="en-US" altLang="zh-CN" sz="2000" b="1" u="none" spc="-100" dirty="0" smtClean="0">
                <a:latin typeface="宋体" pitchFamily="2" charset="-122"/>
              </a:rPr>
              <a:t>)</a:t>
            </a:r>
            <a:r>
              <a:rPr lang="zh-CN" altLang="en-US" b="1" u="none" spc="-100" dirty="0" smtClean="0">
                <a:latin typeface="宋体" pitchFamily="2" charset="-122"/>
              </a:rPr>
              <a:t>，可变分区</a:t>
            </a:r>
            <a:r>
              <a:rPr lang="en-US" altLang="zh-CN" sz="2000" b="1" u="none" spc="-100" dirty="0" smtClean="0">
                <a:latin typeface="宋体" pitchFamily="2" charset="-122"/>
              </a:rPr>
              <a:t>(</a:t>
            </a:r>
            <a:r>
              <a:rPr lang="zh-CN" altLang="en-US" sz="2000" b="1" u="none" spc="-100" dirty="0" smtClean="0">
                <a:latin typeface="宋体" pitchFamily="2" charset="-122"/>
              </a:rPr>
              <a:t>相邻分区可合并</a:t>
            </a:r>
            <a:r>
              <a:rPr lang="en-US" altLang="zh-CN" sz="2000" b="1" u="none" spc="-100" dirty="0" smtClean="0">
                <a:latin typeface="宋体" pitchFamily="2" charset="-122"/>
              </a:rPr>
              <a:t>)</a:t>
            </a:r>
            <a:endParaRPr lang="en-US" altLang="zh-CN" b="1" u="none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分配方法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 smtClean="0">
                <a:latin typeface="宋体" pitchFamily="2" charset="-122"/>
              </a:rPr>
              <a:t>大小</a:t>
            </a:r>
            <a:r>
              <a:rPr lang="zh-CN" altLang="en-US" b="1" u="none" dirty="0">
                <a:latin typeface="宋体" pitchFamily="2" charset="-122"/>
              </a:rPr>
              <a:t>最接近</a:t>
            </a:r>
            <a:r>
              <a:rPr lang="zh-CN" altLang="en-US" b="1" u="none" dirty="0" smtClean="0">
                <a:latin typeface="宋体" pitchFamily="2" charset="-122"/>
              </a:rPr>
              <a:t>的分区，从空闲分区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切割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3239852" y="3068960"/>
            <a:ext cx="44284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物理地址＝基地址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zh-CN" altLang="en-US" b="1" u="none" dirty="0" smtClean="0">
                <a:latin typeface="宋体" pitchFamily="2" charset="-122"/>
              </a:rPr>
              <a:t>逻辑地址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1979712" y="4941168"/>
            <a:ext cx="69847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碎片较小，有管理开销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页表</a:t>
            </a:r>
            <a:r>
              <a:rPr lang="zh-CN" altLang="en-US" sz="2200" b="1" u="none" dirty="0">
                <a:latin typeface="宋体" pitchFamily="2" charset="-122"/>
              </a:rPr>
              <a:t>管理页</a:t>
            </a:r>
            <a:r>
              <a:rPr lang="en-US" altLang="zh-CN" sz="2200" b="1" u="none" dirty="0">
                <a:latin typeface="宋体" pitchFamily="2" charset="-122"/>
              </a:rPr>
              <a:t>-</a:t>
            </a:r>
            <a:r>
              <a:rPr lang="zh-CN" altLang="en-US" sz="2200" b="1" u="none" dirty="0">
                <a:latin typeface="宋体" pitchFamily="2" charset="-122"/>
              </a:rPr>
              <a:t>页框的映射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3203848" y="5404137"/>
            <a:ext cx="57606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①物理页号</a:t>
            </a:r>
            <a:r>
              <a:rPr lang="zh-CN" altLang="en-US" b="1" u="none" spc="-100" dirty="0">
                <a:latin typeface="宋体" pitchFamily="2" charset="-122"/>
              </a:rPr>
              <a:t>＝</a:t>
            </a:r>
            <a:r>
              <a:rPr lang="zh-CN" altLang="en-US" b="1" u="none" spc="-100" dirty="0">
                <a:solidFill>
                  <a:srgbClr val="FF3399"/>
                </a:solidFill>
                <a:latin typeface="宋体" pitchFamily="2" charset="-122"/>
              </a:rPr>
              <a:t>页表</a:t>
            </a:r>
            <a:r>
              <a:rPr lang="en-US" altLang="zh-CN" b="1" u="none" spc="-100" dirty="0">
                <a:solidFill>
                  <a:srgbClr val="FF3399"/>
                </a:solidFill>
                <a:latin typeface="宋体" pitchFamily="2" charset="-122"/>
              </a:rPr>
              <a:t>[</a:t>
            </a:r>
            <a:r>
              <a:rPr lang="zh-CN" altLang="en-US" b="1" u="none" spc="-100" dirty="0">
                <a:latin typeface="宋体" pitchFamily="2" charset="-122"/>
              </a:rPr>
              <a:t>逻辑页号</a:t>
            </a:r>
            <a:r>
              <a:rPr lang="en-US" altLang="zh-CN" b="1" u="none" spc="-100" dirty="0">
                <a:solidFill>
                  <a:srgbClr val="FF3399"/>
                </a:solidFill>
                <a:latin typeface="宋体" pitchFamily="2" charset="-122"/>
              </a:rPr>
              <a:t>]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②物理地址</a:t>
            </a:r>
            <a:r>
              <a:rPr lang="zh-CN" altLang="en-US" b="1" u="none" spc="-100" dirty="0" smtClean="0">
                <a:latin typeface="宋体" pitchFamily="2" charset="-122"/>
              </a:rPr>
              <a:t>＝</a:t>
            </a:r>
            <a:r>
              <a:rPr lang="en-US" altLang="zh-CN" b="1" u="none" spc="-100" dirty="0" smtClean="0">
                <a:latin typeface="宋体" pitchFamily="2" charset="-122"/>
              </a:rPr>
              <a:t>&lt;</a:t>
            </a:r>
            <a:r>
              <a:rPr lang="zh-CN" altLang="en-US" b="1" u="none" spc="-100" dirty="0" smtClean="0">
                <a:latin typeface="宋体" pitchFamily="2" charset="-122"/>
              </a:rPr>
              <a:t>物理页号</a:t>
            </a:r>
            <a:r>
              <a:rPr lang="en-US" altLang="zh-CN" b="1" u="none" spc="-100" dirty="0" smtClean="0">
                <a:latin typeface="宋体" pitchFamily="2" charset="-122"/>
              </a:rPr>
              <a:t>,</a:t>
            </a:r>
            <a:r>
              <a:rPr lang="zh-CN" altLang="en-US" b="1" u="none" spc="-100" dirty="0" smtClean="0">
                <a:latin typeface="宋体" pitchFamily="2" charset="-122"/>
              </a:rPr>
              <a:t>页</a:t>
            </a:r>
            <a:r>
              <a:rPr lang="zh-CN" altLang="en-US" b="1" u="none" spc="-100" dirty="0">
                <a:latin typeface="宋体" pitchFamily="2" charset="-122"/>
              </a:rPr>
              <a:t>内</a:t>
            </a:r>
            <a:r>
              <a:rPr lang="zh-CN" altLang="en-US" b="1" u="none" spc="-100" dirty="0" smtClean="0">
                <a:latin typeface="宋体" pitchFamily="2" charset="-122"/>
              </a:rPr>
              <a:t>地址</a:t>
            </a:r>
            <a:r>
              <a:rPr lang="en-US" altLang="zh-CN" b="1" u="none" spc="-100" dirty="0" smtClean="0">
                <a:latin typeface="宋体" pitchFamily="2" charset="-122"/>
              </a:rPr>
              <a:t>&gt;</a:t>
            </a:r>
            <a:endParaRPr lang="zh-CN" altLang="en-US" b="1" u="none" spc="-100" dirty="0"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740352" y="1484783"/>
            <a:ext cx="936107" cy="1872209"/>
            <a:chOff x="7812361" y="1491132"/>
            <a:chExt cx="936107" cy="1872209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6200000" flipH="1">
              <a:off x="7641033" y="2244875"/>
              <a:ext cx="1861177" cy="353692"/>
            </a:xfrm>
            <a:prstGeom prst="bentConnector3">
              <a:avLst>
                <a:gd name="adj1" fmla="val -15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7812361" y="3363341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8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6156176" y="4941168"/>
            <a:ext cx="1152128" cy="109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33" name="组合 32"/>
          <p:cNvGrpSpPr/>
          <p:nvPr/>
        </p:nvGrpSpPr>
        <p:grpSpPr>
          <a:xfrm>
            <a:off x="5255228" y="1862402"/>
            <a:ext cx="663328" cy="1206558"/>
            <a:chOff x="5255228" y="1862402"/>
            <a:chExt cx="663328" cy="1206558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5255228" y="1862402"/>
              <a:ext cx="663328" cy="70250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5918556" y="2564904"/>
              <a:ext cx="0" cy="5040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249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325105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、存储空间的扩充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问题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程序</a:t>
            </a:r>
            <a:r>
              <a:rPr lang="zh-CN" altLang="en-US" b="1" dirty="0" smtClean="0">
                <a:latin typeface="宋体" pitchFamily="2" charset="-122"/>
              </a:rPr>
              <a:t>全部装入</a:t>
            </a:r>
            <a:r>
              <a:rPr lang="zh-CN" altLang="en-US" b="1" u="none" dirty="0" smtClean="0">
                <a:latin typeface="宋体" pitchFamily="2" charset="-122"/>
              </a:rPr>
              <a:t>主存，程序</a:t>
            </a:r>
            <a:r>
              <a:rPr lang="zh-CN" altLang="en-US" b="1" u="none" dirty="0">
                <a:latin typeface="宋体" pitchFamily="2" charset="-122"/>
              </a:rPr>
              <a:t>大小＞</a:t>
            </a:r>
            <a:r>
              <a:rPr lang="zh-CN" altLang="en-US" b="1" u="none" dirty="0" smtClean="0">
                <a:latin typeface="宋体" pitchFamily="2" charset="-122"/>
              </a:rPr>
              <a:t>主存大小咋办？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处理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              </a:t>
            </a:r>
            <a:endParaRPr lang="en-US" altLang="zh-CN" sz="1800" b="1" u="none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79512" y="170080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*覆盖技术：</a:t>
            </a:r>
            <a:r>
              <a:rPr lang="zh-CN" altLang="en-US" b="1" u="none" dirty="0" smtClean="0">
                <a:latin typeface="宋体" pitchFamily="2" charset="-122"/>
              </a:rPr>
              <a:t>程序分成多个片段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片段∈</a:t>
            </a:r>
            <a:r>
              <a:rPr lang="en-US" altLang="zh-CN" sz="2000" b="1" u="none" dirty="0" smtClean="0">
                <a:latin typeface="宋体" pitchFamily="2" charset="-122"/>
              </a:rPr>
              <a:t>{</a:t>
            </a:r>
            <a:r>
              <a:rPr lang="zh-CN" altLang="en-US" sz="2000" b="1" u="none" dirty="0" smtClean="0">
                <a:latin typeface="宋体" pitchFamily="2" charset="-122"/>
              </a:rPr>
              <a:t>可覆盖</a:t>
            </a:r>
            <a:r>
              <a:rPr lang="en-US" altLang="zh-CN" sz="2000" b="1" u="none" dirty="0" smtClean="0">
                <a:latin typeface="宋体" pitchFamily="2" charset="-122"/>
              </a:rPr>
              <a:t>,</a:t>
            </a:r>
            <a:r>
              <a:rPr lang="zh-CN" altLang="en-US" sz="2000" b="1" u="none" dirty="0" smtClean="0">
                <a:latin typeface="宋体" pitchFamily="2" charset="-122"/>
              </a:rPr>
              <a:t>不可覆盖</a:t>
            </a:r>
            <a:r>
              <a:rPr lang="en-US" altLang="zh-CN" sz="2000" b="1" u="none" dirty="0" smtClean="0">
                <a:latin typeface="宋体" pitchFamily="2" charset="-122"/>
              </a:rPr>
              <a:t>})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i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分配空间为</a:t>
            </a:r>
            <a:r>
              <a:rPr lang="zh-CN" altLang="en-US" b="1" dirty="0" smtClean="0">
                <a:latin typeface="宋体" pitchFamily="2" charset="-122"/>
              </a:rPr>
              <a:t>∑</a:t>
            </a:r>
            <a:r>
              <a:rPr lang="zh-CN" altLang="en-US" sz="2200" b="1" dirty="0" smtClean="0">
                <a:latin typeface="宋体" pitchFamily="2" charset="-122"/>
              </a:rPr>
              <a:t>片段</a:t>
            </a:r>
            <a:r>
              <a:rPr lang="zh-CN" altLang="en-US" b="1" baseline="-18000" dirty="0" smtClean="0">
                <a:latin typeface="宋体" pitchFamily="2" charset="-122"/>
              </a:rPr>
              <a:t>不可覆盖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max({</a:t>
            </a:r>
            <a:r>
              <a:rPr lang="zh-CN" altLang="en-US" sz="2200" b="1" dirty="0" smtClean="0">
                <a:latin typeface="宋体" pitchFamily="2" charset="-122"/>
              </a:rPr>
              <a:t>片段</a:t>
            </a:r>
            <a:r>
              <a:rPr lang="zh-CN" altLang="en-US" b="1" baseline="-18000" dirty="0" smtClean="0">
                <a:latin typeface="宋体" pitchFamily="2" charset="-122"/>
              </a:rPr>
              <a:t>可覆盖</a:t>
            </a:r>
            <a:r>
              <a:rPr lang="en-US" altLang="zh-CN" b="1" dirty="0" smtClean="0">
                <a:latin typeface="宋体" pitchFamily="2" charset="-122"/>
              </a:rPr>
              <a:t>})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179512" y="357301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*虚拟存储技术：  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即交换技术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当前所需的程序</a:t>
            </a:r>
            <a:r>
              <a:rPr lang="zh-CN" altLang="en-US" b="1" u="none" dirty="0" smtClean="0">
                <a:latin typeface="宋体" pitchFamily="2" charset="-122"/>
              </a:rPr>
              <a:t>装入主存，其余程序放在辅存中；</a:t>
            </a:r>
            <a:endParaRPr lang="en-US" altLang="zh-CN" b="1" i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主存缺失时，</a:t>
            </a:r>
            <a:r>
              <a:rPr lang="zh-CN" altLang="en-US" b="1" dirty="0" smtClean="0">
                <a:latin typeface="宋体" pitchFamily="2" charset="-122"/>
              </a:rPr>
              <a:t>自动</a:t>
            </a:r>
            <a:r>
              <a:rPr lang="zh-CN" altLang="en-US" b="1" u="none" dirty="0" smtClean="0">
                <a:latin typeface="宋体" pitchFamily="2" charset="-122"/>
              </a:rPr>
              <a:t>与辅存</a:t>
            </a:r>
            <a:r>
              <a:rPr lang="zh-CN" altLang="en-US" b="1" dirty="0" smtClean="0">
                <a:latin typeface="宋体" pitchFamily="2" charset="-122"/>
              </a:rPr>
              <a:t>交换</a:t>
            </a:r>
            <a:r>
              <a:rPr lang="zh-CN" altLang="en-US" b="1" u="none" dirty="0" smtClean="0">
                <a:latin typeface="宋体" pitchFamily="2" charset="-122"/>
              </a:rPr>
              <a:t>信息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auto">
          <a:xfrm>
            <a:off x="2339752" y="1244367"/>
            <a:ext cx="66247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程序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部分装入</a:t>
            </a:r>
            <a:r>
              <a:rPr lang="zh-CN" altLang="en-US" b="1" u="none" dirty="0" smtClean="0">
                <a:latin typeface="宋体" pitchFamily="2" charset="-122"/>
              </a:rPr>
              <a:t>主存，主存用作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程序</a:t>
            </a:r>
            <a:r>
              <a:rPr lang="en-US" altLang="zh-CN" sz="2000" b="1" u="none" dirty="0" smtClean="0">
                <a:latin typeface="宋体" pitchFamily="2" charset="-122"/>
              </a:rPr>
              <a:t>MEM</a:t>
            </a:r>
            <a:r>
              <a:rPr lang="zh-CN" altLang="en-US" sz="2000" b="1" u="none" dirty="0" smtClean="0">
                <a:latin typeface="宋体" pitchFamily="2" charset="-122"/>
              </a:rPr>
              <a:t>的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缓冲器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1907704" y="2629361"/>
            <a:ext cx="68407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用户程序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用指令实现</a:t>
            </a:r>
            <a:r>
              <a:rPr lang="zh-CN" altLang="en-US" b="1" u="none" dirty="0" smtClean="0">
                <a:latin typeface="宋体" pitchFamily="2" charset="-122"/>
              </a:rPr>
              <a:t>装入与换出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应用程序员有一定负担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需计算大小、划分片段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1907704" y="4933617"/>
            <a:ext cx="61926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操作系统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用软硬件实现</a:t>
            </a:r>
            <a:r>
              <a:rPr lang="zh-CN" altLang="en-US" b="1" u="none" dirty="0">
                <a:latin typeface="宋体" pitchFamily="2" charset="-122"/>
              </a:rPr>
              <a:t>装入与换出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对</a:t>
            </a:r>
            <a:r>
              <a:rPr lang="zh-CN" altLang="en-US" b="1" u="none" dirty="0">
                <a:latin typeface="宋体" pitchFamily="2" charset="-122"/>
              </a:rPr>
              <a:t>应用程序员</a:t>
            </a:r>
            <a:r>
              <a:rPr lang="zh-CN" altLang="en-US" b="1" dirty="0">
                <a:latin typeface="宋体" pitchFamily="2" charset="-122"/>
              </a:rPr>
              <a:t>透明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无需关注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3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4FB7-CB1E-4F0D-A2FA-D910542F6C99}" type="slidenum">
              <a:rPr lang="en-US" altLang="zh-CN"/>
              <a:pPr/>
              <a:t>92</a:t>
            </a:fld>
            <a:endParaRPr lang="en-US" altLang="zh-CN" dirty="0"/>
          </a:p>
        </p:txBody>
      </p:sp>
      <p:sp>
        <p:nvSpPr>
          <p:cNvPr id="398400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179388" y="389607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二、虚拟存储器的基本原理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79389" y="885567"/>
            <a:ext cx="3600523" cy="549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虚拟存储器的组成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虚拟存储器的定义： 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*虚拟存储器的组成：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*虚拟存储器的实质：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79512" y="1340768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                   </a:t>
            </a:r>
            <a:r>
              <a:rPr lang="en-US" altLang="zh-CN" sz="2200" b="1" u="none" dirty="0" smtClean="0">
                <a:latin typeface="宋体" pitchFamily="2" charset="-122"/>
              </a:rPr>
              <a:t>--</a:t>
            </a:r>
            <a:r>
              <a:rPr lang="en-US" altLang="zh-CN" sz="2200" u="none" dirty="0" smtClean="0"/>
              <a:t>VM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en-US" altLang="zh-CN" sz="2200" u="none" dirty="0"/>
              <a:t>Virtual </a:t>
            </a:r>
            <a:r>
              <a:rPr lang="en-US" altLang="zh-CN" sz="2200" u="none" dirty="0" smtClean="0"/>
              <a:t>Memory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spc="-100" dirty="0" smtClean="0">
                <a:latin typeface="宋体" pitchFamily="2" charset="-122"/>
              </a:rPr>
              <a:t>以透明方式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为程序提供</a:t>
            </a:r>
            <a:r>
              <a:rPr lang="zh-CN" altLang="en-US" b="1" u="none" spc="-100" dirty="0" smtClean="0">
                <a:latin typeface="宋体" pitchFamily="2" charset="-122"/>
              </a:rPr>
              <a:t>的、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比主存空间</a:t>
            </a:r>
            <a:r>
              <a:rPr lang="zh-CN" altLang="en-US" b="1" u="none" spc="-100" dirty="0" smtClean="0">
                <a:latin typeface="宋体" pitchFamily="2" charset="-122"/>
              </a:rPr>
              <a:t>大得多的存储空间</a:t>
            </a:r>
          </a:p>
          <a:p>
            <a:pPr>
              <a:lnSpc>
                <a:spcPct val="105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  </a:t>
            </a:r>
            <a:r>
              <a:rPr lang="zh-CN" altLang="en-US" sz="1800" u="none" dirty="0" smtClean="0">
                <a:latin typeface="宋体" pitchFamily="2" charset="-122"/>
              </a:rPr>
              <a:t>└</a:t>
            </a:r>
            <a:r>
              <a:rPr lang="zh-CN" altLang="en-US" sz="1800" b="1" u="none" dirty="0" smtClean="0">
                <a:latin typeface="宋体" pitchFamily="2" charset="-122"/>
              </a:rPr>
              <a:t>→对程序员</a:t>
            </a:r>
            <a:r>
              <a:rPr lang="zh-CN" altLang="en-US" sz="1800" b="1" u="none" dirty="0">
                <a:latin typeface="宋体" pitchFamily="2" charset="-122"/>
              </a:rPr>
              <a:t>而言</a:t>
            </a:r>
            <a:r>
              <a:rPr lang="en-US" altLang="zh-CN" sz="1800" b="1" u="none" dirty="0" smtClean="0">
                <a:latin typeface="宋体" pitchFamily="2" charset="-122"/>
              </a:rPr>
              <a:t>  </a:t>
            </a:r>
            <a:r>
              <a:rPr lang="zh-CN" altLang="en-US" sz="2000" u="none" dirty="0" smtClean="0"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1800" b="1" u="none" dirty="0" smtClean="0">
                <a:latin typeface="宋体" pitchFamily="2" charset="-122"/>
              </a:rPr>
              <a:t>按程序地址访问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存储单元长度＝主存单元长度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2000" u="none" dirty="0">
              <a:latin typeface="宋体" pitchFamily="2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3347739" y="3019018"/>
            <a:ext cx="55447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zh-CN" altLang="en-US" b="1" u="none" dirty="0">
                <a:latin typeface="宋体" pitchFamily="2" charset="-122"/>
              </a:rPr>
              <a:t>主存及辅</a:t>
            </a:r>
            <a:r>
              <a:rPr lang="zh-CN" altLang="en-US" b="1" u="none" dirty="0" smtClean="0">
                <a:latin typeface="宋体" pitchFamily="2" charset="-122"/>
              </a:rPr>
              <a:t>存实现，按虚拟地址访问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36364" y="3602081"/>
            <a:ext cx="5903988" cy="1079501"/>
            <a:chOff x="1043608" y="4582743"/>
            <a:chExt cx="5903988" cy="1079501"/>
          </a:xfrm>
        </p:grpSpPr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1043608" y="5228877"/>
              <a:ext cx="73977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1907704" y="5050437"/>
              <a:ext cx="999083" cy="323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 smtClean="0">
                  <a:solidFill>
                    <a:srgbClr val="CC3300"/>
                  </a:solidFill>
                </a:rPr>
                <a:t>虚拟地址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5" name="Rectangle 34" descr="宽上对角线"/>
            <p:cNvSpPr>
              <a:spLocks noChangeArrowheads="1"/>
            </p:cNvSpPr>
            <p:nvPr/>
          </p:nvSpPr>
          <p:spPr bwMode="auto">
            <a:xfrm>
              <a:off x="2986783" y="4582743"/>
              <a:ext cx="3960813" cy="107950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u="none" dirty="0" smtClean="0"/>
                <a:t>                                             </a:t>
              </a:r>
              <a:r>
                <a:rPr lang="zh-CN" altLang="en-US" sz="1800" b="1" u="none" dirty="0" smtClean="0"/>
                <a:t>虚拟存储器</a:t>
              </a:r>
              <a:endParaRPr lang="en-US" altLang="zh-CN" sz="1800" b="1" u="none" dirty="0" smtClean="0"/>
            </a:p>
            <a:p>
              <a:endParaRPr lang="en-US" altLang="zh-CN" sz="1800" u="none" dirty="0"/>
            </a:p>
            <a:p>
              <a:endParaRPr lang="zh-CN" altLang="en-US" sz="2000" u="none" dirty="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4931470" y="5229825"/>
              <a:ext cx="1081088" cy="36036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3347145" y="5229873"/>
              <a:ext cx="107791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69458" y="4653561"/>
              <a:ext cx="1366838" cy="3596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4428233" y="5412312"/>
              <a:ext cx="50323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1" name="直接箭头连接符 50"/>
            <p:cNvCxnSpPr>
              <a:endCxn id="47" idx="0"/>
            </p:cNvCxnSpPr>
            <p:nvPr/>
          </p:nvCxnSpPr>
          <p:spPr bwMode="auto">
            <a:xfrm flipH="1">
              <a:off x="3886102" y="5014812"/>
              <a:ext cx="469874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148064" y="5013176"/>
              <a:ext cx="323950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3" idx="3"/>
            </p:cNvCxnSpPr>
            <p:nvPr/>
          </p:nvCxnSpPr>
          <p:spPr bwMode="auto">
            <a:xfrm>
              <a:off x="1783383" y="5409059"/>
              <a:ext cx="1203400" cy="9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54" name="Text Box 320"/>
          <p:cNvSpPr txBox="1">
            <a:spLocks noChangeArrowheads="1"/>
          </p:cNvSpPr>
          <p:nvPr/>
        </p:nvSpPr>
        <p:spPr bwMode="auto">
          <a:xfrm>
            <a:off x="179264" y="2564904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虚拟地址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逻辑地址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、物理地址，虚拟地址空间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55" name="Text Box 320"/>
          <p:cNvSpPr txBox="1">
            <a:spLocks noChangeArrowheads="1"/>
          </p:cNvSpPr>
          <p:nvPr/>
        </p:nvSpPr>
        <p:spPr bwMode="auto">
          <a:xfrm>
            <a:off x="144368" y="5301208"/>
            <a:ext cx="8856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主存用作虚</a:t>
            </a:r>
            <a:r>
              <a:rPr lang="zh-CN" altLang="en-US" b="1" u="none" dirty="0">
                <a:latin typeface="宋体" pitchFamily="2" charset="-122"/>
              </a:rPr>
              <a:t>存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缓存</a:t>
            </a:r>
            <a:r>
              <a:rPr lang="zh-CN" altLang="en-US" b="1" u="none" dirty="0" smtClean="0">
                <a:latin typeface="宋体" pitchFamily="2" charset="-122"/>
              </a:rPr>
              <a:t>，辅存用作主存的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后备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755576" y="4509120"/>
            <a:ext cx="7200800" cy="699752"/>
            <a:chOff x="755576" y="4960802"/>
            <a:chExt cx="7200800" cy="699752"/>
          </a:xfrm>
        </p:grpSpPr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 flipV="1">
              <a:off x="4715916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3635896" y="5372522"/>
              <a:ext cx="2124049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只访问主存</a:t>
              </a:r>
              <a:r>
                <a:rPr lang="zh-CN" altLang="en-US" sz="1800" b="1" u="none" dirty="0" smtClean="0">
                  <a:latin typeface="宋体" pitchFamily="2" charset="-122"/>
                </a:rPr>
                <a:t>所</a:t>
              </a:r>
              <a:r>
                <a:rPr lang="zh-CN" altLang="en-US" sz="1800" b="1" u="none" dirty="0">
                  <a:latin typeface="宋体" pitchFamily="2" charset="-122"/>
                </a:rPr>
                <a:t>需</a:t>
              </a: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6012011" y="5372522"/>
              <a:ext cx="1944365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defRPr sz="1800" b="1" u="none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换</a:t>
              </a:r>
              <a:r>
                <a:rPr lang="zh-CN" altLang="en-US" dirty="0"/>
                <a:t>出</a:t>
              </a:r>
              <a:r>
                <a:rPr lang="zh-CN" altLang="en-US" dirty="0" smtClean="0"/>
                <a:t>程序</a:t>
              </a:r>
              <a:r>
                <a:rPr lang="zh-CN" altLang="en-US" dirty="0">
                  <a:solidFill>
                    <a:srgbClr val="FF3399"/>
                  </a:solidFill>
                </a:rPr>
                <a:t>存放</a:t>
              </a:r>
              <a:r>
                <a:rPr lang="zh-CN" altLang="en-US" dirty="0" smtClean="0"/>
                <a:t>所</a:t>
              </a:r>
              <a:r>
                <a:rPr lang="zh-CN" altLang="en-US" dirty="0"/>
                <a:t>需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H="1" flipV="1">
              <a:off x="6228184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755576" y="5373216"/>
              <a:ext cx="2664296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程序</a:t>
              </a: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按逻辑地址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执行</a:t>
              </a:r>
              <a:r>
                <a:rPr lang="zh-CN" altLang="en-US" sz="1800" b="1" u="none" dirty="0" smtClean="0">
                  <a:latin typeface="宋体" pitchFamily="2" charset="-122"/>
                </a:rPr>
                <a:t>所需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 flipV="1">
              <a:off x="3131840" y="4960802"/>
              <a:ext cx="0" cy="41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20"/>
          <p:cNvSpPr txBox="1">
            <a:spLocks noChangeArrowheads="1"/>
          </p:cNvSpPr>
          <p:nvPr/>
        </p:nvSpPr>
        <p:spPr bwMode="auto">
          <a:xfrm>
            <a:off x="3347863" y="5805264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是面向软件的存储器模型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54" grpId="0"/>
      <p:bldP spid="55" grpId="0"/>
      <p:bldP spid="3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F223-DF1A-45BC-8FDC-2A5D53E0C282}" type="slidenum">
              <a:rPr lang="en-US" altLang="zh-CN"/>
              <a:pPr/>
              <a:t>93</a:t>
            </a:fld>
            <a:endParaRPr lang="en-US" altLang="zh-CN" dirty="0"/>
          </a:p>
        </p:txBody>
      </p:sp>
      <p:sp>
        <p:nvSpPr>
          <p:cNvPr id="397554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78"/>
          <p:cNvSpPr txBox="1">
            <a:spLocks noChangeArrowheads="1"/>
          </p:cNvSpPr>
          <p:nvPr/>
        </p:nvSpPr>
        <p:spPr bwMode="auto">
          <a:xfrm>
            <a:off x="179388" y="332656"/>
            <a:ext cx="3829888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、虚拟存储器的工作过程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相关的地址空间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1" name="Text Box 204"/>
          <p:cNvSpPr txBox="1">
            <a:spLocks noChangeArrowheads="1"/>
          </p:cNvSpPr>
          <p:nvPr/>
        </p:nvSpPr>
        <p:spPr bwMode="auto">
          <a:xfrm>
            <a:off x="3348707" y="786770"/>
            <a:ext cx="43926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程序</a:t>
            </a:r>
            <a:r>
              <a:rPr lang="en-US" altLang="zh-CN" b="1" u="none" dirty="0" smtClean="0">
                <a:latin typeface="宋体" pitchFamily="2" charset="-122"/>
              </a:rPr>
              <a:t>MEM(</a:t>
            </a:r>
            <a:r>
              <a:rPr lang="zh-CN" altLang="en-US" b="1" u="none" dirty="0" smtClean="0">
                <a:latin typeface="宋体" pitchFamily="2" charset="-122"/>
              </a:rPr>
              <a:t>虚存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，主存、辅存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8" name="Text Box 205"/>
          <p:cNvSpPr txBox="1">
            <a:spLocks noChangeArrowheads="1"/>
          </p:cNvSpPr>
          <p:nvPr/>
        </p:nvSpPr>
        <p:spPr bwMode="auto">
          <a:xfrm>
            <a:off x="2411760" y="2857496"/>
            <a:ext cx="63732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地址变换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含缺失处理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、访问主存、一致性保持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28057" y="3409175"/>
            <a:ext cx="5833143" cy="2521740"/>
            <a:chOff x="827089" y="3212976"/>
            <a:chExt cx="5833143" cy="2521740"/>
          </a:xfrm>
        </p:grpSpPr>
        <p:sp>
          <p:nvSpPr>
            <p:cNvPr id="70" name="Text Box 24" descr="宽上对角线"/>
            <p:cNvSpPr txBox="1">
              <a:spLocks noChangeArrowheads="1"/>
            </p:cNvSpPr>
            <p:nvPr/>
          </p:nvSpPr>
          <p:spPr bwMode="auto">
            <a:xfrm>
              <a:off x="1475656" y="3212976"/>
              <a:ext cx="5184576" cy="237728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44000" rIns="18000" bIns="10800" anchor="t" anchorCtr="0"/>
            <a:lstStyle/>
            <a:p>
              <a:pPr algn="ctr"/>
              <a:r>
                <a:rPr lang="en-US" altLang="zh-CN" sz="2000" b="1" u="none" dirty="0" smtClean="0">
                  <a:latin typeface="+mn-ea"/>
                  <a:ea typeface="+mn-ea"/>
                </a:rPr>
                <a:t>                                    VM</a:t>
              </a:r>
              <a:endParaRPr lang="zh-CN" altLang="zh-CN" sz="2000" b="1" u="none" dirty="0">
                <a:latin typeface="+mn-ea"/>
                <a:ea typeface="+mn-ea"/>
              </a:endParaRPr>
            </a:p>
          </p:txBody>
        </p:sp>
        <p:sp>
          <p:nvSpPr>
            <p:cNvPr id="71" name="Text Box 118"/>
            <p:cNvSpPr txBox="1">
              <a:spLocks noChangeArrowheads="1"/>
            </p:cNvSpPr>
            <p:nvPr/>
          </p:nvSpPr>
          <p:spPr bwMode="auto">
            <a:xfrm>
              <a:off x="3347864" y="5018752"/>
              <a:ext cx="864096" cy="50006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5724128" y="5018752"/>
              <a:ext cx="865188" cy="50006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73" name="Rectangle 121"/>
            <p:cNvSpPr>
              <a:spLocks noChangeArrowheads="1"/>
            </p:cNvSpPr>
            <p:nvPr/>
          </p:nvSpPr>
          <p:spPr bwMode="auto">
            <a:xfrm>
              <a:off x="1691680" y="3284984"/>
              <a:ext cx="4392488" cy="1590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 smtClean="0"/>
            </a:p>
            <a:p>
              <a:endParaRPr lang="zh-CN" altLang="en-US" sz="2000" b="1" u="none" dirty="0"/>
            </a:p>
          </p:txBody>
        </p:sp>
        <p:sp>
          <p:nvSpPr>
            <p:cNvPr id="74" name="Text Box 172"/>
            <p:cNvSpPr txBox="1">
              <a:spLocks noChangeArrowheads="1"/>
            </p:cNvSpPr>
            <p:nvPr/>
          </p:nvSpPr>
          <p:spPr bwMode="auto">
            <a:xfrm>
              <a:off x="899592" y="5447379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</a:p>
          </p:txBody>
        </p:sp>
        <p:sp>
          <p:nvSpPr>
            <p:cNvPr id="75" name="Line 173"/>
            <p:cNvSpPr>
              <a:spLocks noChangeShapeType="1"/>
            </p:cNvSpPr>
            <p:nvPr/>
          </p:nvSpPr>
          <p:spPr bwMode="auto">
            <a:xfrm flipV="1">
              <a:off x="827089" y="5304503"/>
              <a:ext cx="25207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74"/>
            <p:cNvSpPr>
              <a:spLocks noChangeShapeType="1"/>
            </p:cNvSpPr>
            <p:nvPr/>
          </p:nvSpPr>
          <p:spPr bwMode="auto">
            <a:xfrm flipV="1">
              <a:off x="827089" y="5447379"/>
              <a:ext cx="252077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5"/>
            <p:cNvSpPr>
              <a:spLocks noChangeShapeType="1"/>
            </p:cNvSpPr>
            <p:nvPr/>
          </p:nvSpPr>
          <p:spPr bwMode="auto">
            <a:xfrm>
              <a:off x="898526" y="3661429"/>
              <a:ext cx="381749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76"/>
            <p:cNvSpPr txBox="1">
              <a:spLocks noChangeArrowheads="1"/>
            </p:cNvSpPr>
            <p:nvPr/>
          </p:nvSpPr>
          <p:spPr bwMode="auto">
            <a:xfrm>
              <a:off x="862013" y="3717032"/>
              <a:ext cx="53975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虚拟</a:t>
              </a:r>
            </a:p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地址</a:t>
              </a:r>
            </a:p>
          </p:txBody>
        </p:sp>
        <p:sp>
          <p:nvSpPr>
            <p:cNvPr id="79" name="Text Box 177"/>
            <p:cNvSpPr txBox="1">
              <a:spLocks noChangeArrowheads="1"/>
            </p:cNvSpPr>
            <p:nvPr/>
          </p:nvSpPr>
          <p:spPr bwMode="auto">
            <a:xfrm>
              <a:off x="899592" y="5018751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命令</a:t>
              </a:r>
            </a:p>
          </p:txBody>
        </p:sp>
        <p:sp>
          <p:nvSpPr>
            <p:cNvPr id="80" name="Line 210"/>
            <p:cNvSpPr>
              <a:spLocks noChangeShapeType="1"/>
            </p:cNvSpPr>
            <p:nvPr/>
          </p:nvSpPr>
          <p:spPr bwMode="auto">
            <a:xfrm flipV="1">
              <a:off x="2484438" y="5161627"/>
              <a:ext cx="863426" cy="7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14"/>
            <p:cNvSpPr>
              <a:spLocks noChangeShapeType="1"/>
            </p:cNvSpPr>
            <p:nvPr/>
          </p:nvSpPr>
          <p:spPr bwMode="auto">
            <a:xfrm flipH="1">
              <a:off x="2483768" y="4875875"/>
              <a:ext cx="0" cy="2879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64656" y="3517595"/>
            <a:ext cx="2305546" cy="1549503"/>
            <a:chOff x="2483817" y="3753445"/>
            <a:chExt cx="2305546" cy="1549503"/>
          </a:xfrm>
        </p:grpSpPr>
        <p:sp>
          <p:nvSpPr>
            <p:cNvPr id="83" name="Text Box 211"/>
            <p:cNvSpPr txBox="1">
              <a:spLocks noChangeArrowheads="1"/>
            </p:cNvSpPr>
            <p:nvPr/>
          </p:nvSpPr>
          <p:spPr bwMode="auto">
            <a:xfrm>
              <a:off x="2483817" y="4293097"/>
              <a:ext cx="1440160" cy="577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4" name="Text Box 212"/>
            <p:cNvSpPr txBox="1">
              <a:spLocks noChangeArrowheads="1"/>
            </p:cNvSpPr>
            <p:nvPr/>
          </p:nvSpPr>
          <p:spPr bwMode="auto">
            <a:xfrm>
              <a:off x="3276575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5" name="Line 213"/>
            <p:cNvSpPr>
              <a:spLocks noChangeShapeType="1"/>
            </p:cNvSpPr>
            <p:nvPr/>
          </p:nvSpPr>
          <p:spPr bwMode="auto">
            <a:xfrm>
              <a:off x="3203848" y="4093478"/>
              <a:ext cx="0" cy="19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14"/>
            <p:cNvSpPr>
              <a:spLocks noChangeShapeType="1"/>
            </p:cNvSpPr>
            <p:nvPr/>
          </p:nvSpPr>
          <p:spPr bwMode="auto">
            <a:xfrm flipH="1">
              <a:off x="3203897" y="4870948"/>
              <a:ext cx="670" cy="432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221"/>
            <p:cNvSpPr txBox="1">
              <a:spLocks noChangeArrowheads="1"/>
            </p:cNvSpPr>
            <p:nvPr/>
          </p:nvSpPr>
          <p:spPr bwMode="auto">
            <a:xfrm>
              <a:off x="3961085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8" name="Line 226"/>
            <p:cNvSpPr>
              <a:spLocks noChangeShapeType="1"/>
            </p:cNvSpPr>
            <p:nvPr/>
          </p:nvSpPr>
          <p:spPr bwMode="auto">
            <a:xfrm>
              <a:off x="3925267" y="4581129"/>
              <a:ext cx="864096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12"/>
            <p:cNvSpPr txBox="1">
              <a:spLocks noChangeArrowheads="1"/>
            </p:cNvSpPr>
            <p:nvPr/>
          </p:nvSpPr>
          <p:spPr bwMode="auto">
            <a:xfrm>
              <a:off x="2844254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辅助</a:t>
              </a:r>
              <a:r>
                <a:rPr lang="zh-CN" altLang="en-US" sz="1800" b="1" u="none" dirty="0" smtClean="0">
                  <a:solidFill>
                    <a:srgbClr val="C00000"/>
                  </a:solidFill>
                  <a:latin typeface="宋体" pitchFamily="2" charset="-122"/>
                </a:rPr>
                <a:t>硬件</a:t>
              </a:r>
              <a:endParaRPr lang="zh-CN" altLang="en-US" sz="18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67734" y="3517595"/>
            <a:ext cx="3885505" cy="2125984"/>
            <a:chOff x="4286895" y="3753445"/>
            <a:chExt cx="3885505" cy="2125984"/>
          </a:xfrm>
        </p:grpSpPr>
        <p:sp>
          <p:nvSpPr>
            <p:cNvPr id="90" name="Text Box 220"/>
            <p:cNvSpPr txBox="1">
              <a:spLocks noChangeArrowheads="1"/>
            </p:cNvSpPr>
            <p:nvPr/>
          </p:nvSpPr>
          <p:spPr bwMode="auto">
            <a:xfrm>
              <a:off x="4788074" y="4292973"/>
              <a:ext cx="1440060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1" name="Line 222"/>
            <p:cNvSpPr>
              <a:spLocks noChangeShapeType="1"/>
            </p:cNvSpPr>
            <p:nvPr/>
          </p:nvSpPr>
          <p:spPr bwMode="auto">
            <a:xfrm flipV="1">
              <a:off x="6012010" y="5593676"/>
              <a:ext cx="43224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23"/>
            <p:cNvSpPr>
              <a:spLocks noChangeShapeType="1"/>
            </p:cNvSpPr>
            <p:nvPr/>
          </p:nvSpPr>
          <p:spPr bwMode="auto">
            <a:xfrm>
              <a:off x="4933182" y="5879428"/>
              <a:ext cx="1511076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4"/>
            <p:cNvSpPr>
              <a:spLocks noChangeShapeType="1"/>
            </p:cNvSpPr>
            <p:nvPr/>
          </p:nvSpPr>
          <p:spPr bwMode="auto">
            <a:xfrm>
              <a:off x="6012209" y="4866061"/>
              <a:ext cx="0" cy="73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27"/>
            <p:cNvSpPr>
              <a:spLocks noChangeShapeType="1"/>
            </p:cNvSpPr>
            <p:nvPr/>
          </p:nvSpPr>
          <p:spPr bwMode="auto">
            <a:xfrm>
              <a:off x="5436145" y="4077073"/>
              <a:ext cx="0" cy="2127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28"/>
            <p:cNvSpPr>
              <a:spLocks noChangeShapeType="1"/>
            </p:cNvSpPr>
            <p:nvPr/>
          </p:nvSpPr>
          <p:spPr bwMode="auto">
            <a:xfrm>
              <a:off x="5364137" y="5229598"/>
              <a:ext cx="0" cy="37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29"/>
            <p:cNvSpPr>
              <a:spLocks noChangeShapeType="1"/>
            </p:cNvSpPr>
            <p:nvPr/>
          </p:nvSpPr>
          <p:spPr bwMode="auto">
            <a:xfrm flipH="1">
              <a:off x="4933181" y="5593676"/>
              <a:ext cx="43026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230"/>
            <p:cNvSpPr txBox="1">
              <a:spLocks noChangeArrowheads="1"/>
            </p:cNvSpPr>
            <p:nvPr/>
          </p:nvSpPr>
          <p:spPr bwMode="auto">
            <a:xfrm>
              <a:off x="4788074" y="4942261"/>
              <a:ext cx="1080814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8" name="Line 231"/>
            <p:cNvSpPr>
              <a:spLocks noChangeShapeType="1"/>
            </p:cNvSpPr>
            <p:nvPr/>
          </p:nvSpPr>
          <p:spPr bwMode="auto">
            <a:xfrm flipV="1">
              <a:off x="4286895" y="5083547"/>
              <a:ext cx="5024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32"/>
            <p:cNvSpPr>
              <a:spLocks noChangeShapeType="1"/>
            </p:cNvSpPr>
            <p:nvPr/>
          </p:nvSpPr>
          <p:spPr bwMode="auto">
            <a:xfrm>
              <a:off x="4286895" y="4579419"/>
              <a:ext cx="0" cy="5057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6265341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Line 226"/>
            <p:cNvSpPr>
              <a:spLocks noChangeShapeType="1"/>
            </p:cNvSpPr>
            <p:nvPr/>
          </p:nvSpPr>
          <p:spPr bwMode="auto">
            <a:xfrm flipV="1">
              <a:off x="6228233" y="4581104"/>
              <a:ext cx="1368152" cy="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212"/>
            <p:cNvSpPr txBox="1">
              <a:spLocks noChangeArrowheads="1"/>
            </p:cNvSpPr>
            <p:nvPr/>
          </p:nvSpPr>
          <p:spPr bwMode="auto">
            <a:xfrm>
              <a:off x="6084887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3" name="Text Box 216"/>
            <p:cNvSpPr txBox="1">
              <a:spLocks noChangeArrowheads="1"/>
            </p:cNvSpPr>
            <p:nvPr/>
          </p:nvSpPr>
          <p:spPr bwMode="auto">
            <a:xfrm>
              <a:off x="7596385" y="4293096"/>
              <a:ext cx="576015" cy="611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系统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异常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212"/>
            <p:cNvSpPr txBox="1">
              <a:spLocks noChangeArrowheads="1"/>
            </p:cNvSpPr>
            <p:nvPr/>
          </p:nvSpPr>
          <p:spPr bwMode="auto">
            <a:xfrm>
              <a:off x="4932040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辅助</a:t>
              </a:r>
              <a:r>
                <a:rPr lang="zh-CN" altLang="en-US" sz="1800" b="1" u="none" dirty="0" smtClean="0">
                  <a:solidFill>
                    <a:srgbClr val="C00000"/>
                  </a:solidFill>
                  <a:latin typeface="宋体" pitchFamily="2" charset="-122"/>
                </a:rPr>
                <a:t>软件</a:t>
              </a:r>
              <a:endParaRPr lang="zh-CN" altLang="en-US" sz="18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  <p:sp>
        <p:nvSpPr>
          <p:cNvPr id="124" name="线形标注 2 123"/>
          <p:cNvSpPr/>
          <p:nvPr/>
        </p:nvSpPr>
        <p:spPr bwMode="auto">
          <a:xfrm>
            <a:off x="351012" y="4559367"/>
            <a:ext cx="1340668" cy="578050"/>
          </a:xfrm>
          <a:prstGeom prst="borderCallout2">
            <a:avLst>
              <a:gd name="adj1" fmla="val 51173"/>
              <a:gd name="adj2" fmla="val 100486"/>
              <a:gd name="adj3" fmla="val 51596"/>
              <a:gd name="adj4" fmla="val 117757"/>
              <a:gd name="adj5" fmla="val -3311"/>
              <a:gd name="adj6" fmla="val 173005"/>
            </a:avLst>
          </a:prstGeom>
          <a:noFill/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为什么要用硬件实现？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1" name="AutoShape 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8" name="组合 117"/>
          <p:cNvGrpSpPr/>
          <p:nvPr/>
        </p:nvGrpSpPr>
        <p:grpSpPr>
          <a:xfrm>
            <a:off x="395536" y="1268760"/>
            <a:ext cx="8497787" cy="1586456"/>
            <a:chOff x="857224" y="1342478"/>
            <a:chExt cx="8497787" cy="1586456"/>
          </a:xfrm>
        </p:grpSpPr>
        <p:sp>
          <p:nvSpPr>
            <p:cNvPr id="106" name="Text Box 249"/>
            <p:cNvSpPr txBox="1">
              <a:spLocks noChangeArrowheads="1"/>
            </p:cNvSpPr>
            <p:nvPr/>
          </p:nvSpPr>
          <p:spPr bwMode="auto">
            <a:xfrm>
              <a:off x="1000101" y="2276302"/>
              <a:ext cx="1171160" cy="5698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主存空间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缓存区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7" name="Text Box 251"/>
            <p:cNvSpPr txBox="1">
              <a:spLocks noChangeArrowheads="1"/>
            </p:cNvSpPr>
            <p:nvPr/>
          </p:nvSpPr>
          <p:spPr bwMode="auto">
            <a:xfrm>
              <a:off x="4857752" y="1485354"/>
              <a:ext cx="1170731" cy="144358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虚存空间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程序</a:t>
              </a:r>
              <a:r>
                <a:rPr lang="en-US" altLang="zh-CN" sz="1800" b="1" u="none" dirty="0" smtClean="0">
                  <a:latin typeface="宋体" pitchFamily="2" charset="-122"/>
                </a:rPr>
                <a:t>MEM</a:t>
              </a:r>
              <a:r>
                <a:rPr lang="zh-CN" altLang="en-US" sz="1800" b="1" u="none" dirty="0" smtClean="0">
                  <a:latin typeface="宋体" pitchFamily="2" charset="-122"/>
                </a:rPr>
                <a:t>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sp>
          <p:nvSpPr>
            <p:cNvPr id="108" name="Text Box 37"/>
            <p:cNvSpPr txBox="1">
              <a:spLocks noChangeArrowheads="1"/>
            </p:cNvSpPr>
            <p:nvPr/>
          </p:nvSpPr>
          <p:spPr bwMode="auto">
            <a:xfrm>
              <a:off x="2602911" y="2143116"/>
              <a:ext cx="1115776" cy="7075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</a:t>
              </a:r>
              <a:r>
                <a:rPr lang="zh-CN" altLang="en-US" sz="2000" b="1" u="none" dirty="0" smtClean="0">
                  <a:latin typeface="宋体" pitchFamily="2" charset="-122"/>
                </a:rPr>
                <a:t>存空间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交换区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09" name="直接箭头连接符 54"/>
            <p:cNvCxnSpPr>
              <a:endCxn id="106" idx="0"/>
            </p:cNvCxnSpPr>
            <p:nvPr/>
          </p:nvCxnSpPr>
          <p:spPr bwMode="auto">
            <a:xfrm rot="10800000" flipV="1">
              <a:off x="1585682" y="1630510"/>
              <a:ext cx="3272071" cy="6457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直接箭头连接符 55"/>
            <p:cNvCxnSpPr>
              <a:endCxn id="108" idx="0"/>
            </p:cNvCxnSpPr>
            <p:nvPr/>
          </p:nvCxnSpPr>
          <p:spPr bwMode="auto">
            <a:xfrm rot="10800000" flipV="1">
              <a:off x="3160799" y="1923956"/>
              <a:ext cx="1674452" cy="21916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左右箭头 110"/>
            <p:cNvSpPr/>
            <p:nvPr/>
          </p:nvSpPr>
          <p:spPr bwMode="auto">
            <a:xfrm>
              <a:off x="2171260" y="2454611"/>
              <a:ext cx="431651" cy="144016"/>
            </a:xfrm>
            <a:prstGeom prst="left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Text Box 212"/>
            <p:cNvSpPr txBox="1">
              <a:spLocks noChangeArrowheads="1"/>
            </p:cNvSpPr>
            <p:nvPr/>
          </p:nvSpPr>
          <p:spPr bwMode="auto">
            <a:xfrm>
              <a:off x="6257824" y="1556222"/>
              <a:ext cx="3097187" cy="1186421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542925" indent="-542925">
                <a:lnSpc>
                  <a:spcPct val="125000"/>
                </a:lnSpc>
              </a:pP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交换区：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临时配置的空间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endPara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zh-CN" altLang="en-US" sz="2000" b="1" u="none" dirty="0" smtClean="0">
                  <a:latin typeface="宋体" pitchFamily="2" charset="-122"/>
                </a:rPr>
                <a:t>存放缓存区换出的内容，是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缓存区的延伸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后备</a:t>
              </a:r>
              <a:r>
                <a:rPr lang="en-US" altLang="zh-CN" sz="2000" b="1" u="none" dirty="0" smtClean="0">
                  <a:latin typeface="宋体" pitchFamily="2" charset="-122"/>
                </a:rPr>
                <a:t>MEM)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3" name="Rectangle 121"/>
            <p:cNvSpPr>
              <a:spLocks noChangeArrowheads="1"/>
            </p:cNvSpPr>
            <p:nvPr/>
          </p:nvSpPr>
          <p:spPr bwMode="auto">
            <a:xfrm>
              <a:off x="857224" y="1988522"/>
              <a:ext cx="3000397" cy="94041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 smtClean="0"/>
            </a:p>
            <a:p>
              <a:endParaRPr lang="zh-CN" altLang="en-US" sz="2000" b="1" u="none" dirty="0"/>
            </a:p>
          </p:txBody>
        </p:sp>
        <p:sp>
          <p:nvSpPr>
            <p:cNvPr id="65" name="Text Box 212"/>
            <p:cNvSpPr txBox="1">
              <a:spLocks noChangeArrowheads="1"/>
            </p:cNvSpPr>
            <p:nvPr/>
          </p:nvSpPr>
          <p:spPr bwMode="auto">
            <a:xfrm>
              <a:off x="1571604" y="1342478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6" name="Text Box 212"/>
            <p:cNvSpPr txBox="1">
              <a:spLocks noChangeArrowheads="1"/>
            </p:cNvSpPr>
            <p:nvPr/>
          </p:nvSpPr>
          <p:spPr bwMode="auto">
            <a:xfrm>
              <a:off x="3113237" y="1630510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辅存映射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119" name="Text Box 320"/>
          <p:cNvSpPr txBox="1">
            <a:spLocks noChangeArrowheads="1"/>
          </p:cNvSpPr>
          <p:nvPr/>
        </p:nvSpPr>
        <p:spPr bwMode="auto">
          <a:xfrm>
            <a:off x="142844" y="5875398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计算机组成的任务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逻辑实现</a:t>
            </a:r>
            <a:r>
              <a:rPr lang="en-US" altLang="zh-CN" b="1" u="none" dirty="0" smtClean="0">
                <a:latin typeface="+mn-ea"/>
                <a:ea typeface="+mn-ea"/>
              </a:rPr>
              <a:t>MMU(</a:t>
            </a:r>
            <a:r>
              <a:rPr lang="en-US" sz="2000" u="none" dirty="0" smtClean="0">
                <a:latin typeface="+mn-lt"/>
              </a:rPr>
              <a:t>Memory Management Unit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8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572348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7" name="线形标注 2 66"/>
          <p:cNvSpPr/>
          <p:nvPr/>
        </p:nvSpPr>
        <p:spPr bwMode="auto">
          <a:xfrm>
            <a:off x="7812877" y="4999211"/>
            <a:ext cx="1136599" cy="578050"/>
          </a:xfrm>
          <a:prstGeom prst="borderCallout2">
            <a:avLst>
              <a:gd name="adj1" fmla="val -1556"/>
              <a:gd name="adj2" fmla="val 66965"/>
              <a:gd name="adj3" fmla="val -203810"/>
              <a:gd name="adj4" fmla="val 69151"/>
              <a:gd name="adj5" fmla="val -290025"/>
              <a:gd name="adj6" fmla="val 9590"/>
            </a:avLst>
          </a:prstGeom>
          <a:noFill/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主存</a:t>
            </a:r>
            <a:r>
              <a:rPr lang="en-US" altLang="zh-CN" sz="1800" b="1" u="none" dirty="0" smtClean="0">
                <a:latin typeface="宋体" pitchFamily="2" charset="-122"/>
              </a:rPr>
              <a:t>-</a:t>
            </a:r>
            <a:r>
              <a:rPr lang="zh-CN" altLang="en-US" sz="1800" b="1" u="none" dirty="0" smtClean="0">
                <a:latin typeface="宋体" pitchFamily="2" charset="-122"/>
              </a:rPr>
              <a:t>交换区之间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8" grpId="0"/>
      <p:bldP spid="124" grpId="0" animBg="1"/>
      <p:bldP spid="119" grpId="0"/>
      <p:bldP spid="6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虚拟存储器的存储管理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3707904" y="1866890"/>
            <a:ext cx="50918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段式、页式、段页式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179388" y="227687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、段式虚拟存储器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虚存空间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按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程序结构</a:t>
            </a:r>
            <a:r>
              <a:rPr lang="zh-CN" altLang="en-US" b="1" u="none" dirty="0">
                <a:latin typeface="宋体" pitchFamily="2" charset="-122"/>
              </a:rPr>
              <a:t>划分成</a:t>
            </a:r>
            <a:r>
              <a:rPr lang="zh-CN" altLang="en-US" b="1" u="none" dirty="0" smtClean="0">
                <a:latin typeface="宋体" pitchFamily="2" charset="-122"/>
              </a:rPr>
              <a:t>若干个段，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以段为单位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存储管理实现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616" y="4648492"/>
            <a:ext cx="2808288" cy="1588820"/>
            <a:chOff x="755650" y="2182774"/>
            <a:chExt cx="2808288" cy="1588820"/>
          </a:xfrm>
        </p:grpSpPr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827088" y="25050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755650" y="2182774"/>
              <a:ext cx="1188245" cy="320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段长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827088" y="29368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4K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1258888" y="2791784"/>
              <a:ext cx="720823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827088" y="3370254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2K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2843808" y="2505067"/>
              <a:ext cx="718491" cy="286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2843808" y="3079816"/>
              <a:ext cx="720079" cy="3821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9" name="Text Box 80" descr="宽上对角线"/>
            <p:cNvSpPr txBox="1">
              <a:spLocks noChangeArrowheads="1"/>
            </p:cNvSpPr>
            <p:nvPr/>
          </p:nvSpPr>
          <p:spPr bwMode="auto">
            <a:xfrm>
              <a:off x="2843808" y="2791785"/>
              <a:ext cx="720079" cy="288750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auto">
            <a:xfrm>
              <a:off x="2411810" y="2431744"/>
              <a:ext cx="360363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1K</a:t>
              </a:r>
            </a:p>
            <a:p>
              <a:pPr algn="r"/>
              <a:r>
                <a:rPr lang="en-US" altLang="zh-CN" sz="1600" b="1" u="none" dirty="0">
                  <a:latin typeface="宋体" pitchFamily="2" charset="-122"/>
                </a:rPr>
                <a:t>4K</a:t>
              </a:r>
            </a:p>
            <a:p>
              <a:pPr algn="r">
                <a:lnSpc>
                  <a:spcPct val="1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6K</a:t>
              </a:r>
            </a:p>
          </p:txBody>
        </p:sp>
        <p:sp>
          <p:nvSpPr>
            <p:cNvPr id="21" name="Text Box 82" descr="宽上对角线"/>
            <p:cNvSpPr txBox="1">
              <a:spLocks noChangeArrowheads="1"/>
            </p:cNvSpPr>
            <p:nvPr/>
          </p:nvSpPr>
          <p:spPr bwMode="auto">
            <a:xfrm>
              <a:off x="2843808" y="3461946"/>
              <a:ext cx="720080" cy="263659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79711" y="2619466"/>
              <a:ext cx="864097" cy="34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V="1">
              <a:off x="1979712" y="3313695"/>
              <a:ext cx="863502" cy="200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auto">
            <a:xfrm>
              <a:off x="1258889" y="2505067"/>
              <a:ext cx="72082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25" name="Text Box 86"/>
            <p:cNvSpPr txBox="1">
              <a:spLocks noChangeArrowheads="1"/>
            </p:cNvSpPr>
            <p:nvPr/>
          </p:nvSpPr>
          <p:spPr bwMode="auto">
            <a:xfrm>
              <a:off x="1258888" y="3295840"/>
              <a:ext cx="720824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120"/>
            <p:cNvSpPr txBox="1">
              <a:spLocks noChangeArrowheads="1"/>
            </p:cNvSpPr>
            <p:nvPr/>
          </p:nvSpPr>
          <p:spPr bwMode="auto">
            <a:xfrm>
              <a:off x="2411760" y="2204863"/>
              <a:ext cx="1152178" cy="300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27" name="Text Box 128"/>
          <p:cNvSpPr txBox="1">
            <a:spLocks noChangeArrowheads="1"/>
          </p:cNvSpPr>
          <p:nvPr/>
        </p:nvSpPr>
        <p:spPr bwMode="auto">
          <a:xfrm>
            <a:off x="179511" y="3667090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 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段表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行数＝程序的段</a:t>
            </a:r>
            <a:r>
              <a:rPr lang="zh-CN" altLang="en-US" sz="2000" b="1" u="none" dirty="0" smtClean="0">
                <a:latin typeface="宋体" pitchFamily="2" charset="-122"/>
              </a:rPr>
              <a:t>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来管理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段表的组织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按段号进行索引              </a:t>
            </a:r>
            <a:r>
              <a:rPr lang="zh-CN" altLang="en-US" sz="1800" b="1" u="none" dirty="0" smtClean="0">
                <a:latin typeface="宋体" pitchFamily="2" charset="-122"/>
              </a:rPr>
              <a:t>←段大小可变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28" name="Group 132"/>
          <p:cNvGrpSpPr>
            <a:grpSpLocks/>
          </p:cNvGrpSpPr>
          <p:nvPr/>
        </p:nvGrpSpPr>
        <p:grpSpPr bwMode="auto">
          <a:xfrm>
            <a:off x="1402854" y="5508857"/>
            <a:ext cx="2305050" cy="263525"/>
            <a:chOff x="793" y="2076"/>
            <a:chExt cx="1452" cy="166"/>
          </a:xfrm>
        </p:grpSpPr>
        <p:sp>
          <p:nvSpPr>
            <p:cNvPr id="29" name="Rectangle 130"/>
            <p:cNvSpPr>
              <a:spLocks noChangeArrowheads="1"/>
            </p:cNvSpPr>
            <p:nvPr/>
          </p:nvSpPr>
          <p:spPr bwMode="auto">
            <a:xfrm>
              <a:off x="793" y="2213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31"/>
            <p:cNvSpPr>
              <a:spLocks noChangeArrowheads="1"/>
            </p:cNvSpPr>
            <p:nvPr/>
          </p:nvSpPr>
          <p:spPr bwMode="auto">
            <a:xfrm>
              <a:off x="1791" y="2076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8852" y="5127997"/>
            <a:ext cx="3527524" cy="1181323"/>
            <a:chOff x="4322268" y="2427591"/>
            <a:chExt cx="3527524" cy="1181323"/>
          </a:xfrm>
        </p:grpSpPr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4322268" y="2427591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5690124" y="2744020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1      </a:t>
              </a:r>
              <a:r>
                <a:rPr lang="en-US" altLang="zh-CN" sz="1800" b="1" u="none" dirty="0">
                  <a:latin typeface="宋体" pitchFamily="2" charset="-122"/>
                </a:rPr>
                <a:t>0K    </a:t>
              </a:r>
              <a:r>
                <a:rPr lang="en-US" altLang="zh-CN" sz="1800" b="1" u="none" dirty="0" smtClean="0">
                  <a:latin typeface="宋体" pitchFamily="2" charset="-122"/>
                </a:rPr>
                <a:t>1K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     4K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1      </a:t>
              </a:r>
              <a:r>
                <a:rPr lang="en-US" altLang="zh-CN" sz="1800" b="1" u="none" dirty="0">
                  <a:latin typeface="宋体" pitchFamily="2" charset="-122"/>
                </a:rPr>
                <a:t>4K    </a:t>
              </a:r>
              <a:r>
                <a:rPr lang="en-US" altLang="zh-CN" sz="1800" b="1" u="none" dirty="0" smtClean="0">
                  <a:latin typeface="宋体" pitchFamily="2" charset="-122"/>
                </a:rPr>
                <a:t>2K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5690124" y="3031356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5690123" y="3320281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7274596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>
              <a:off x="6410500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auto">
            <a:xfrm>
              <a:off x="5185298" y="2744818"/>
              <a:ext cx="504825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5114356" y="2445975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zh-CN" altLang="en-US" sz="1800" b="1" u="none" dirty="0" smtClean="0">
                  <a:latin typeface="宋体" pitchFamily="2" charset="-122"/>
                </a:rPr>
                <a:t>号 装入位 段首址 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55976" y="4725144"/>
            <a:ext cx="3144982" cy="290513"/>
            <a:chOff x="4211960" y="5874791"/>
            <a:chExt cx="3144982" cy="290513"/>
          </a:xfrm>
        </p:grpSpPr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4211960" y="5877966"/>
              <a:ext cx="9350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虚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地址：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5220072" y="5874791"/>
              <a:ext cx="77954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5999620" y="5874791"/>
              <a:ext cx="135732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</p:grp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179389" y="943560"/>
            <a:ext cx="4752652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主存的信息交换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单位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虚存的存储管理方式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9" y="1412776"/>
            <a:ext cx="878509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+mn-ea"/>
                <a:ea typeface="+mn-ea"/>
              </a:rPr>
              <a:t>     程序段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大小可变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+mn-ea"/>
                <a:ea typeface="+mn-ea"/>
              </a:rPr>
              <a:t>主存页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大小</a:t>
            </a:r>
            <a:r>
              <a:rPr lang="zh-CN" altLang="en-US" sz="1800" b="1" u="none" dirty="0" smtClean="0">
                <a:latin typeface="宋体" pitchFamily="2" charset="-122"/>
              </a:rPr>
              <a:t>固定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   </a:t>
            </a:r>
            <a:r>
              <a:rPr lang="zh-CN" altLang="en-US" sz="2000" b="1" u="none" dirty="0" smtClean="0">
                <a:latin typeface="宋体" pitchFamily="2" charset="-122"/>
              </a:rPr>
              <a:t>←页</a:t>
            </a:r>
            <a:r>
              <a:rPr lang="en-US" altLang="zh-CN" sz="2000" b="1" u="none" dirty="0" smtClean="0">
                <a:latin typeface="宋体" pitchFamily="2" charset="-122"/>
              </a:rPr>
              <a:t>&gt;&gt;</a:t>
            </a:r>
            <a:r>
              <a:rPr lang="zh-CN" altLang="en-US" sz="2000" b="1" u="none" dirty="0" smtClean="0">
                <a:latin typeface="宋体" pitchFamily="2" charset="-122"/>
              </a:rPr>
              <a:t>块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如</a:t>
            </a:r>
            <a:r>
              <a:rPr lang="en-US" altLang="zh-CN" sz="2000" b="1" u="none" dirty="0" smtClean="0">
                <a:latin typeface="宋体" pitchFamily="2" charset="-122"/>
              </a:rPr>
              <a:t>4KB&gt;&gt;32B)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5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7" grpId="0"/>
      <p:bldP spid="46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95</a:t>
            </a:fld>
            <a:endParaRPr lang="en-US" altLang="zh-CN"/>
          </a:p>
        </p:txBody>
      </p:sp>
      <p:grpSp>
        <p:nvGrpSpPr>
          <p:cNvPr id="38" name="Group 125"/>
          <p:cNvGrpSpPr>
            <a:grpSpLocks/>
          </p:cNvGrpSpPr>
          <p:nvPr/>
        </p:nvGrpSpPr>
        <p:grpSpPr bwMode="auto">
          <a:xfrm>
            <a:off x="5556351" y="3259778"/>
            <a:ext cx="2592388" cy="1584325"/>
            <a:chOff x="3515" y="2795"/>
            <a:chExt cx="1633" cy="998"/>
          </a:xfrm>
        </p:grpSpPr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3515" y="2797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40" name="Text Box 88"/>
            <p:cNvSpPr txBox="1">
              <a:spLocks noChangeArrowheads="1"/>
            </p:cNvSpPr>
            <p:nvPr/>
          </p:nvSpPr>
          <p:spPr bwMode="auto">
            <a:xfrm>
              <a:off x="3742" y="3612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4014" y="2795"/>
              <a:ext cx="40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4422" y="2795"/>
              <a:ext cx="72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4263" y="3612"/>
              <a:ext cx="885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物理地址</a:t>
              </a:r>
            </a:p>
          </p:txBody>
        </p:sp>
      </p:grpSp>
      <p:sp>
        <p:nvSpPr>
          <p:cNvPr id="69" name="Text Box 124"/>
          <p:cNvSpPr txBox="1">
            <a:spLocks noChangeArrowheads="1"/>
          </p:cNvSpPr>
          <p:nvPr/>
        </p:nvSpPr>
        <p:spPr bwMode="auto">
          <a:xfrm>
            <a:off x="214283" y="1628800"/>
            <a:ext cx="87154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变换方法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目标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一次查表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访存</a:t>
            </a:r>
            <a:r>
              <a:rPr lang="en-US" altLang="zh-CN" b="1" u="none" dirty="0" smtClean="0">
                <a:latin typeface="宋体" pitchFamily="2" charset="-122"/>
              </a:rPr>
              <a:t>)                </a:t>
            </a:r>
            <a:r>
              <a:rPr lang="zh-CN" altLang="en-US" sz="1800" b="1" u="none" dirty="0" smtClean="0">
                <a:latin typeface="宋体" pitchFamily="2" charset="-122"/>
              </a:rPr>
              <a:t>←段表需按段号索引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步骤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2242120" y="3259777"/>
            <a:ext cx="5534200" cy="1297532"/>
            <a:chOff x="2242120" y="4374080"/>
            <a:chExt cx="5534200" cy="1297532"/>
          </a:xfrm>
        </p:grpSpPr>
        <p:sp>
          <p:nvSpPr>
            <p:cNvPr id="63" name="Oval 101"/>
            <p:cNvSpPr>
              <a:spLocks noChangeArrowheads="1"/>
            </p:cNvSpPr>
            <p:nvPr/>
          </p:nvSpPr>
          <p:spPr bwMode="auto">
            <a:xfrm>
              <a:off x="7452320" y="4977208"/>
              <a:ext cx="324000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76" name="直接连接符 75"/>
            <p:cNvCxnSpPr>
              <a:stCxn id="77" idx="4"/>
            </p:cNvCxnSpPr>
            <p:nvPr/>
          </p:nvCxnSpPr>
          <p:spPr bwMode="auto">
            <a:xfrm rot="16200000" flipH="1">
              <a:off x="2493120" y="4816916"/>
              <a:ext cx="190468" cy="3668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Oval 101"/>
            <p:cNvSpPr>
              <a:spLocks noChangeArrowheads="1"/>
            </p:cNvSpPr>
            <p:nvPr/>
          </p:nvSpPr>
          <p:spPr bwMode="auto">
            <a:xfrm>
              <a:off x="2242120" y="4581128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 rot="16200000" flipH="1" flipV="1">
              <a:off x="4435112" y="2343876"/>
              <a:ext cx="207047" cy="4267456"/>
            </a:xfrm>
            <a:prstGeom prst="bentConnector3">
              <a:avLst>
                <a:gd name="adj1" fmla="val -6133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75"/>
            <p:cNvCxnSpPr>
              <a:endCxn id="63" idx="0"/>
            </p:cNvCxnSpPr>
            <p:nvPr/>
          </p:nvCxnSpPr>
          <p:spPr bwMode="auto">
            <a:xfrm>
              <a:off x="7614320" y="4664594"/>
              <a:ext cx="0" cy="312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75"/>
            <p:cNvCxnSpPr>
              <a:stCxn id="63" idx="4"/>
            </p:cNvCxnSpPr>
            <p:nvPr/>
          </p:nvCxnSpPr>
          <p:spPr bwMode="auto">
            <a:xfrm>
              <a:off x="7614320" y="5301208"/>
              <a:ext cx="0" cy="3704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75"/>
            <p:cNvCxnSpPr>
              <a:endCxn id="63" idx="2"/>
            </p:cNvCxnSpPr>
            <p:nvPr/>
          </p:nvCxnSpPr>
          <p:spPr bwMode="auto">
            <a:xfrm>
              <a:off x="4645744" y="5139208"/>
              <a:ext cx="28065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1475656" y="3250801"/>
            <a:ext cx="3887564" cy="1450971"/>
            <a:chOff x="1475656" y="4365104"/>
            <a:chExt cx="3887564" cy="1450971"/>
          </a:xfrm>
        </p:grpSpPr>
        <p:sp>
          <p:nvSpPr>
            <p:cNvPr id="46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4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52159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4788024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17" name="Text Box 87"/>
            <p:cNvSpPr txBox="1">
              <a:spLocks noChangeArrowheads="1"/>
            </p:cNvSpPr>
            <p:nvPr/>
          </p:nvSpPr>
          <p:spPr bwMode="auto">
            <a:xfrm>
              <a:off x="2627784" y="4365104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zh-CN" altLang="en-US" sz="1800" b="1" u="none" dirty="0" smtClean="0">
                  <a:latin typeface="宋体" pitchFamily="2" charset="-122"/>
                </a:rPr>
                <a:t>号 装入位 段首址 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9" name="Text Box 124"/>
          <p:cNvSpPr txBox="1">
            <a:spLocks noChangeArrowheads="1"/>
          </p:cNvSpPr>
          <p:nvPr/>
        </p:nvSpPr>
        <p:spPr bwMode="auto">
          <a:xfrm>
            <a:off x="215931" y="404664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段表的存放位置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</a:t>
            </a:r>
            <a:r>
              <a:rPr lang="zh-CN" altLang="en-US" sz="2000" b="1" u="none" dirty="0" smtClean="0">
                <a:latin typeface="宋体" pitchFamily="2" charset="-122"/>
              </a:rPr>
              <a:t>示例：</a:t>
            </a:r>
            <a:r>
              <a:rPr lang="en-US" altLang="zh-CN" sz="2000" b="1" u="none" dirty="0" smtClean="0">
                <a:latin typeface="宋体" pitchFamily="2" charset="-122"/>
              </a:rPr>
              <a:t>Windows</a:t>
            </a:r>
            <a:r>
              <a:rPr lang="zh-CN" altLang="en-US" sz="2000" b="1" u="none" dirty="0" smtClean="0">
                <a:latin typeface="宋体" pitchFamily="2" charset="-122"/>
              </a:rPr>
              <a:t>支持</a:t>
            </a:r>
            <a:r>
              <a:rPr lang="en-US" altLang="zh-CN" sz="2000" b="1" u="none" dirty="0" smtClean="0">
                <a:latin typeface="宋体" pitchFamily="2" charset="-122"/>
              </a:rPr>
              <a:t>64</a:t>
            </a:r>
            <a:r>
              <a:rPr lang="zh-CN" altLang="en-US" sz="2000" b="1" u="none" dirty="0" smtClean="0">
                <a:latin typeface="宋体" pitchFamily="2" charset="-122"/>
              </a:rPr>
              <a:t>个进程，段号为</a:t>
            </a:r>
            <a:r>
              <a:rPr lang="en-US" altLang="zh-CN" sz="2000" b="1" u="none" dirty="0" smtClean="0">
                <a:latin typeface="宋体" pitchFamily="2" charset="-122"/>
              </a:rPr>
              <a:t>16</a:t>
            </a:r>
            <a:r>
              <a:rPr lang="zh-CN" altLang="en-US" sz="2000" b="1" u="none" dirty="0" smtClean="0">
                <a:latin typeface="宋体" pitchFamily="2" charset="-122"/>
              </a:rPr>
              <a:t>位、段表项长度为</a:t>
            </a:r>
            <a:r>
              <a:rPr lang="en-US" altLang="zh-CN" sz="2000" b="1" u="none" dirty="0" smtClean="0">
                <a:latin typeface="宋体" pitchFamily="2" charset="-122"/>
              </a:rPr>
              <a:t>8B</a:t>
            </a:r>
            <a:r>
              <a:rPr lang="zh-CN" altLang="en-US" sz="2000" b="1" u="none" dirty="0" smtClean="0">
                <a:latin typeface="宋体" pitchFamily="2" charset="-122"/>
              </a:rPr>
              <a:t>，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</a:t>
            </a:r>
            <a:r>
              <a:rPr lang="zh-CN" altLang="en-US" sz="2000" b="1" u="none" dirty="0">
                <a:latin typeface="宋体" pitchFamily="2" charset="-122"/>
              </a:rPr>
              <a:t> </a:t>
            </a:r>
            <a:r>
              <a:rPr lang="zh-CN" altLang="en-US" sz="2000" b="1" u="none" dirty="0" smtClean="0">
                <a:latin typeface="宋体" pitchFamily="2" charset="-122"/>
              </a:rPr>
              <a:t>      一个程序的段表大小≤</a:t>
            </a:r>
            <a:r>
              <a:rPr lang="en-US" altLang="zh-CN" sz="2000" b="1" u="none" dirty="0" smtClean="0">
                <a:latin typeface="宋体" pitchFamily="2" charset="-122"/>
              </a:rPr>
              <a:t>2</a:t>
            </a:r>
            <a:r>
              <a:rPr lang="en-US" altLang="zh-CN" sz="2000" b="1" u="none" baseline="34000" dirty="0" smtClean="0">
                <a:latin typeface="宋体" pitchFamily="2" charset="-122"/>
              </a:rPr>
              <a:t>16</a:t>
            </a:r>
            <a:r>
              <a:rPr lang="en-US" altLang="zh-CN" sz="2000" b="1" u="none" dirty="0" smtClean="0">
                <a:latin typeface="宋体" pitchFamily="2" charset="-122"/>
              </a:rPr>
              <a:t>×8B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512MB</a:t>
            </a:r>
          </a:p>
        </p:txBody>
      </p:sp>
      <p:sp>
        <p:nvSpPr>
          <p:cNvPr id="30" name="Text Box 124"/>
          <p:cNvSpPr txBox="1">
            <a:spLocks noChangeArrowheads="1"/>
          </p:cNvSpPr>
          <p:nvPr/>
        </p:nvSpPr>
        <p:spPr bwMode="auto">
          <a:xfrm>
            <a:off x="215931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利于进程共享与保护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面向软件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 </a:t>
            </a:r>
            <a:r>
              <a:rPr lang="zh-CN" altLang="en-US" sz="2000" b="1" u="none" dirty="0" smtClean="0">
                <a:latin typeface="宋体" pitchFamily="2" charset="-122"/>
              </a:rPr>
              <a:t> </a:t>
            </a:r>
            <a:r>
              <a:rPr lang="zh-CN" altLang="en-US" sz="1800" b="1" u="none" dirty="0" smtClean="0">
                <a:latin typeface="宋体" pitchFamily="2" charset="-122"/>
              </a:rPr>
              <a:t>←程序的基本单位是段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主存空间利用率低              </a:t>
            </a:r>
            <a:r>
              <a:rPr lang="zh-CN" altLang="en-US" sz="1800" b="1" u="none" dirty="0" smtClean="0">
                <a:latin typeface="宋体" pitchFamily="2" charset="-122"/>
              </a:rPr>
              <a:t>←碎片较大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3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24"/>
          <p:cNvSpPr txBox="1">
            <a:spLocks noChangeArrowheads="1"/>
          </p:cNvSpPr>
          <p:nvPr/>
        </p:nvSpPr>
        <p:spPr bwMode="auto">
          <a:xfrm>
            <a:off x="3635896" y="404664"/>
            <a:ext cx="1618488" cy="46166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主存中！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627784" y="866329"/>
            <a:ext cx="1440508" cy="14105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4" name="Text Box 124"/>
          <p:cNvSpPr txBox="1">
            <a:spLocks noChangeArrowheads="1"/>
          </p:cNvSpPr>
          <p:nvPr/>
        </p:nvSpPr>
        <p:spPr bwMode="auto">
          <a:xfrm>
            <a:off x="1979711" y="2564904"/>
            <a:ext cx="69500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计算表项地址、读取表项、计算物理地址</a:t>
            </a:r>
            <a:endParaRPr lang="zh-CN" altLang="en-US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1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/>
      <p:bldP spid="34" grpId="0" animBg="1"/>
      <p:bldP spid="4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179388" y="354722"/>
            <a:ext cx="8785225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、页式虚拟存储器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dirty="0" smtClean="0">
                <a:latin typeface="宋体" pitchFamily="2" charset="-122"/>
              </a:rPr>
              <a:t>存、主存空间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按页大小</a:t>
            </a:r>
            <a:r>
              <a:rPr lang="zh-CN" altLang="en-US" b="1" u="none" dirty="0" smtClean="0">
                <a:latin typeface="宋体" pitchFamily="2" charset="-122"/>
              </a:rPr>
              <a:t>划分</a:t>
            </a:r>
            <a:r>
              <a:rPr lang="zh-CN" altLang="en-US" b="1" u="none" dirty="0">
                <a:latin typeface="宋体" pitchFamily="2" charset="-122"/>
              </a:rPr>
              <a:t>成</a:t>
            </a:r>
            <a:r>
              <a:rPr lang="zh-CN" altLang="en-US" b="1" u="none" dirty="0" smtClean="0">
                <a:latin typeface="宋体" pitchFamily="2" charset="-122"/>
              </a:rPr>
              <a:t>若干个页，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以页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存储管理实现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215931" y="1722874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 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页表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</a:t>
            </a:r>
            <a:r>
              <a:rPr lang="zh-CN" altLang="en-US" sz="2000" b="1" u="none" dirty="0" smtClean="0">
                <a:latin typeface="宋体" pitchFamily="2" charset="-122"/>
              </a:rPr>
              <a:t>的页数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来管理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页表的组织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按虚页号进行索引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页表需放在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主存</a:t>
            </a:r>
            <a:r>
              <a:rPr lang="zh-CN" altLang="en-US" sz="2000" b="1" u="none" dirty="0" smtClean="0">
                <a:latin typeface="宋体" pitchFamily="2" charset="-122"/>
              </a:rPr>
              <a:t>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  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512345" y="2634729"/>
            <a:ext cx="2987647" cy="1176377"/>
            <a:chOff x="785785" y="2274840"/>
            <a:chExt cx="2987647" cy="1176377"/>
          </a:xfrm>
        </p:grpSpPr>
        <p:sp>
          <p:nvSpPr>
            <p:cNvPr id="7" name="Text Box 116"/>
            <p:cNvSpPr txBox="1">
              <a:spLocks noChangeArrowheads="1"/>
            </p:cNvSpPr>
            <p:nvPr/>
          </p:nvSpPr>
          <p:spPr bwMode="auto">
            <a:xfrm>
              <a:off x="785785" y="2274840"/>
              <a:ext cx="1285884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虚页</a:t>
              </a:r>
              <a:r>
                <a:rPr lang="zh-CN" altLang="en-US" sz="1600" b="1" u="none" dirty="0">
                  <a:latin typeface="宋体" pitchFamily="2" charset="-122"/>
                </a:rPr>
                <a:t>号 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sz="16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" name="Text Box 117"/>
            <p:cNvSpPr txBox="1">
              <a:spLocks noChangeArrowheads="1"/>
            </p:cNvSpPr>
            <p:nvPr/>
          </p:nvSpPr>
          <p:spPr bwMode="auto">
            <a:xfrm>
              <a:off x="2428860" y="2276428"/>
              <a:ext cx="134457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实页</a:t>
              </a:r>
              <a:r>
                <a:rPr lang="zh-CN" altLang="en-US" sz="1600" b="1" u="none" dirty="0">
                  <a:latin typeface="宋体" pitchFamily="2" charset="-122"/>
                </a:rPr>
                <a:t>号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16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" name="Text Box 118" descr="宽上对角线"/>
            <p:cNvSpPr txBox="1">
              <a:spLocks noChangeArrowheads="1"/>
            </p:cNvSpPr>
            <p:nvPr/>
          </p:nvSpPr>
          <p:spPr bwMode="auto">
            <a:xfrm>
              <a:off x="3000364" y="2571743"/>
              <a:ext cx="714381" cy="214315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0" name="Text Box 119"/>
            <p:cNvSpPr txBox="1">
              <a:spLocks noChangeArrowheads="1"/>
            </p:cNvSpPr>
            <p:nvPr/>
          </p:nvSpPr>
          <p:spPr bwMode="auto">
            <a:xfrm>
              <a:off x="1043608" y="2571744"/>
              <a:ext cx="287338" cy="662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1357290" y="2562229"/>
              <a:ext cx="714380" cy="652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4"/>
            <p:cNvSpPr>
              <a:spLocks noChangeArrowheads="1"/>
            </p:cNvSpPr>
            <p:nvPr/>
          </p:nvSpPr>
          <p:spPr bwMode="auto">
            <a:xfrm>
              <a:off x="3000365" y="3000372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5"/>
            <p:cNvSpPr>
              <a:spLocks noChangeArrowheads="1"/>
            </p:cNvSpPr>
            <p:nvPr/>
          </p:nvSpPr>
          <p:spPr bwMode="auto">
            <a:xfrm>
              <a:off x="3000365" y="2786058"/>
              <a:ext cx="714380" cy="214315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26"/>
            <p:cNvSpPr>
              <a:spLocks noChangeArrowheads="1"/>
            </p:cNvSpPr>
            <p:nvPr/>
          </p:nvSpPr>
          <p:spPr bwMode="auto">
            <a:xfrm>
              <a:off x="3000365" y="3211266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28"/>
            <p:cNvSpPr txBox="1">
              <a:spLocks noChangeArrowheads="1"/>
            </p:cNvSpPr>
            <p:nvPr/>
          </p:nvSpPr>
          <p:spPr bwMode="auto">
            <a:xfrm>
              <a:off x="2698899" y="2571744"/>
              <a:ext cx="288925" cy="87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3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" name="Line 129"/>
            <p:cNvSpPr>
              <a:spLocks noChangeShapeType="1"/>
            </p:cNvSpPr>
            <p:nvPr/>
          </p:nvSpPr>
          <p:spPr bwMode="auto">
            <a:xfrm>
              <a:off x="2071670" y="2703517"/>
              <a:ext cx="618759" cy="4040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 bwMode="auto">
            <a:xfrm>
              <a:off x="2071670" y="3138488"/>
              <a:ext cx="618759" cy="1799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32"/>
            <p:cNvSpPr>
              <a:spLocks noChangeArrowheads="1"/>
            </p:cNvSpPr>
            <p:nvPr/>
          </p:nvSpPr>
          <p:spPr bwMode="auto">
            <a:xfrm>
              <a:off x="1357290" y="2784472"/>
              <a:ext cx="714379" cy="215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96"/>
            <p:cNvSpPr>
              <a:spLocks noChangeArrowheads="1"/>
            </p:cNvSpPr>
            <p:nvPr/>
          </p:nvSpPr>
          <p:spPr bwMode="auto">
            <a:xfrm>
              <a:off x="1357290" y="3026091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97"/>
            <p:cNvSpPr>
              <a:spLocks noChangeArrowheads="1"/>
            </p:cNvSpPr>
            <p:nvPr/>
          </p:nvSpPr>
          <p:spPr bwMode="auto">
            <a:xfrm>
              <a:off x="3000365" y="3211266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942782" y="2707059"/>
            <a:ext cx="3013594" cy="1025928"/>
            <a:chOff x="4428852" y="4767957"/>
            <a:chExt cx="3013594" cy="1025928"/>
          </a:xfrm>
        </p:grpSpPr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4428852" y="4767957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9"/>
            <p:cNvSpPr txBox="1">
              <a:spLocks noChangeArrowheads="1"/>
            </p:cNvSpPr>
            <p:nvPr/>
          </p:nvSpPr>
          <p:spPr bwMode="auto">
            <a:xfrm>
              <a:off x="5786446" y="5143512"/>
              <a:ext cx="1643074" cy="6503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  1      2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0         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1      3</a:t>
              </a:r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auto">
            <a:xfrm>
              <a:off x="5786446" y="53599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auto">
            <a:xfrm>
              <a:off x="5786446" y="55795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>
              <a:off x="6517084" y="5136768"/>
              <a:ext cx="0" cy="657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5291882" y="5085184"/>
              <a:ext cx="504825" cy="7087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</a:p>
          </p:txBody>
        </p:sp>
        <p:sp>
          <p:nvSpPr>
            <p:cNvPr id="64" name="Text Box 87"/>
            <p:cNvSpPr txBox="1">
              <a:spLocks noChangeArrowheads="1"/>
            </p:cNvSpPr>
            <p:nvPr/>
          </p:nvSpPr>
          <p:spPr bwMode="auto">
            <a:xfrm>
              <a:off x="5072067" y="4786341"/>
              <a:ext cx="2357453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虚页号 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71" name="Text Box 124"/>
          <p:cNvSpPr txBox="1">
            <a:spLocks noChangeArrowheads="1"/>
          </p:cNvSpPr>
          <p:nvPr/>
        </p:nvSpPr>
        <p:spPr bwMode="auto">
          <a:xfrm>
            <a:off x="2734562" y="3833172"/>
            <a:ext cx="63019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计算表项地址、读取表项、拼接地址 </a:t>
            </a:r>
            <a:r>
              <a:rPr lang="zh-CN" altLang="en-US" sz="1800" b="1" u="none" dirty="0" smtClean="0">
                <a:latin typeface="宋体" pitchFamily="2" charset="-122"/>
              </a:rPr>
              <a:t>←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次访存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427309" y="4387170"/>
            <a:ext cx="3357587" cy="1450971"/>
            <a:chOff x="1475656" y="4365104"/>
            <a:chExt cx="3357587" cy="1450971"/>
          </a:xfrm>
        </p:grpSpPr>
        <p:sp>
          <p:nvSpPr>
            <p:cNvPr id="79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页表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319016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2475789" y="4365104"/>
              <a:ext cx="2357454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虚页号 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356399" y="4525285"/>
            <a:ext cx="2743993" cy="1290645"/>
            <a:chOff x="5143504" y="5067313"/>
            <a:chExt cx="2743993" cy="1290645"/>
          </a:xfrm>
        </p:grpSpPr>
        <p:sp>
          <p:nvSpPr>
            <p:cNvPr id="73" name="Text Box 87"/>
            <p:cNvSpPr txBox="1">
              <a:spLocks noChangeArrowheads="1"/>
            </p:cNvSpPr>
            <p:nvPr/>
          </p:nvSpPr>
          <p:spPr bwMode="auto">
            <a:xfrm>
              <a:off x="5143504" y="5070488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74" name="Text Box 88"/>
            <p:cNvSpPr txBox="1">
              <a:spLocks noChangeArrowheads="1"/>
            </p:cNvSpPr>
            <p:nvPr/>
          </p:nvSpPr>
          <p:spPr bwMode="auto">
            <a:xfrm>
              <a:off x="5280035" y="6070620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75" name="Text Box 96"/>
            <p:cNvSpPr txBox="1">
              <a:spLocks noChangeArrowheads="1"/>
            </p:cNvSpPr>
            <p:nvPr/>
          </p:nvSpPr>
          <p:spPr bwMode="auto">
            <a:xfrm>
              <a:off x="5929322" y="5067313"/>
              <a:ext cx="92869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虚页号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6" name="Text Box 97"/>
            <p:cNvSpPr txBox="1">
              <a:spLocks noChangeArrowheads="1"/>
            </p:cNvSpPr>
            <p:nvPr/>
          </p:nvSpPr>
          <p:spPr bwMode="auto">
            <a:xfrm>
              <a:off x="6858016" y="5067313"/>
              <a:ext cx="102948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053931" y="6070620"/>
              <a:ext cx="8040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6858016" y="6069033"/>
              <a:ext cx="1029481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179653" y="4517973"/>
            <a:ext cx="5406794" cy="1008537"/>
            <a:chOff x="1966758" y="5060001"/>
            <a:chExt cx="5406794" cy="1008537"/>
          </a:xfrm>
        </p:grpSpPr>
        <p:cxnSp>
          <p:nvCxnSpPr>
            <p:cNvPr id="93" name="直接连接符 75"/>
            <p:cNvCxnSpPr>
              <a:stCxn id="94" idx="4"/>
            </p:cNvCxnSpPr>
            <p:nvPr/>
          </p:nvCxnSpPr>
          <p:spPr bwMode="auto">
            <a:xfrm rot="16200000" flipH="1">
              <a:off x="2237956" y="5392292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966758" y="5176702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95" name="直接连接符 75"/>
            <p:cNvCxnSpPr/>
            <p:nvPr/>
          </p:nvCxnSpPr>
          <p:spPr bwMode="auto">
            <a:xfrm rot="16200000" flipH="1" flipV="1">
              <a:off x="4206913" y="2982634"/>
              <a:ext cx="109389" cy="4264123"/>
            </a:xfrm>
            <a:prstGeom prst="bentConnector3">
              <a:avLst>
                <a:gd name="adj1" fmla="val -16166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75"/>
            <p:cNvCxnSpPr/>
            <p:nvPr/>
          </p:nvCxnSpPr>
          <p:spPr bwMode="auto">
            <a:xfrm rot="5400000">
              <a:off x="7016360" y="5711347"/>
              <a:ext cx="712795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75"/>
            <p:cNvCxnSpPr/>
            <p:nvPr/>
          </p:nvCxnSpPr>
          <p:spPr bwMode="auto">
            <a:xfrm>
              <a:off x="4357686" y="5665971"/>
              <a:ext cx="2098288" cy="400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13" name="Text Box 124"/>
          <p:cNvSpPr txBox="1">
            <a:spLocks noChangeArrowheads="1"/>
          </p:cNvSpPr>
          <p:nvPr/>
        </p:nvSpPr>
        <p:spPr bwMode="auto">
          <a:xfrm>
            <a:off x="215931" y="589933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spc="-50" dirty="0" smtClean="0">
                <a:latin typeface="宋体" pitchFamily="2" charset="-122"/>
              </a:rPr>
              <a:t>主存空间利用率高</a:t>
            </a:r>
            <a:r>
              <a:rPr lang="en-US" altLang="zh-CN" sz="2000" b="1" u="none" spc="-50" dirty="0" smtClean="0">
                <a:latin typeface="宋体" pitchFamily="2" charset="-122"/>
              </a:rPr>
              <a:t>(</a:t>
            </a:r>
            <a:r>
              <a:rPr lang="zh-CN" altLang="en-US" sz="2000" b="1" u="none" spc="-50" dirty="0" smtClean="0">
                <a:latin typeface="宋体" pitchFamily="2" charset="-122"/>
              </a:rPr>
              <a:t>面向硬件</a:t>
            </a:r>
            <a:r>
              <a:rPr lang="en-US" altLang="zh-CN" sz="2000" b="1" u="none" spc="-50" dirty="0" smtClean="0">
                <a:latin typeface="宋体" pitchFamily="2" charset="-122"/>
              </a:rPr>
              <a:t>)</a:t>
            </a:r>
            <a:r>
              <a:rPr lang="zh-CN" altLang="en-US" b="1" u="none" spc="-50" dirty="0" smtClean="0">
                <a:latin typeface="宋体" pitchFamily="2" charset="-122"/>
              </a:rPr>
              <a:t>，进程共享与</a:t>
            </a:r>
            <a:r>
              <a:rPr lang="zh-CN" altLang="en-US" b="1" u="none" spc="-50" dirty="0">
                <a:latin typeface="宋体" pitchFamily="2" charset="-122"/>
              </a:rPr>
              <a:t>保护</a:t>
            </a:r>
            <a:r>
              <a:rPr lang="zh-CN" altLang="en-US" b="1" u="none" spc="-50" dirty="0" smtClean="0">
                <a:latin typeface="宋体" pitchFamily="2" charset="-122"/>
              </a:rPr>
              <a:t>不方便</a:t>
            </a:r>
            <a:endParaRPr lang="zh-CN" altLang="en-US" b="1" u="none" spc="-50" dirty="0">
              <a:latin typeface="宋体" pitchFamily="2" charset="-122"/>
            </a:endParaRPr>
          </a:p>
        </p:txBody>
      </p:sp>
      <p:sp>
        <p:nvSpPr>
          <p:cNvPr id="6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/>
      <p:bldP spid="11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1" name="Text Box 149"/>
          <p:cNvSpPr txBox="1">
            <a:spLocks noChangeArrowheads="1"/>
          </p:cNvSpPr>
          <p:nvPr/>
        </p:nvSpPr>
        <p:spPr bwMode="auto">
          <a:xfrm>
            <a:off x="142844" y="324324"/>
            <a:ext cx="882176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、段页式虚拟存储器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spc="-50" dirty="0">
                <a:latin typeface="宋体" pitchFamily="2" charset="-122"/>
              </a:rPr>
              <a:t>存空间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先分段、再分页</a:t>
            </a:r>
            <a:r>
              <a:rPr lang="zh-CN" altLang="en-US" b="1" u="none" spc="-50" dirty="0">
                <a:latin typeface="宋体" pitchFamily="2" charset="-122"/>
              </a:rPr>
              <a:t>，主存空间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只分页</a:t>
            </a:r>
            <a:r>
              <a:rPr lang="zh-CN" altLang="en-US" b="1" u="none" spc="-50" dirty="0" smtClean="0">
                <a:latin typeface="宋体" pitchFamily="2" charset="-122"/>
              </a:rPr>
              <a:t>，</a:t>
            </a:r>
            <a:endParaRPr lang="en-US" altLang="zh-CN" b="1" u="none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以页为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存储管理实现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3" name="Text Box 128"/>
          <p:cNvSpPr txBox="1">
            <a:spLocks noChangeArrowheads="1"/>
          </p:cNvSpPr>
          <p:nvPr/>
        </p:nvSpPr>
        <p:spPr bwMode="auto">
          <a:xfrm>
            <a:off x="2737004" y="1700808"/>
            <a:ext cx="62276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一个段表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一组页表</a:t>
            </a:r>
            <a:r>
              <a:rPr lang="en-US" altLang="zh-CN" sz="1800" b="1" u="none" dirty="0" smtClean="0">
                <a:latin typeface="宋体" pitchFamily="2" charset="-122"/>
              </a:rPr>
              <a:t>(1</a:t>
            </a:r>
            <a:r>
              <a:rPr lang="zh-CN" altLang="en-US" sz="1800" b="1" u="none" dirty="0" smtClean="0">
                <a:latin typeface="宋体" pitchFamily="2" charset="-122"/>
              </a:rPr>
              <a:t>个</a:t>
            </a:r>
            <a:r>
              <a:rPr lang="en-US" altLang="zh-CN" sz="1800" b="1" u="none" dirty="0" smtClean="0"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latin typeface="宋体" pitchFamily="2" charset="-122"/>
              </a:rPr>
              <a:t>段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来管理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71406" y="3086183"/>
            <a:ext cx="6180314" cy="2359041"/>
            <a:chOff x="-146080" y="2763847"/>
            <a:chExt cx="6180314" cy="2359041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-146080" y="3180132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63" name="直接连接符 75"/>
            <p:cNvCxnSpPr/>
            <p:nvPr/>
          </p:nvCxnSpPr>
          <p:spPr bwMode="auto">
            <a:xfrm>
              <a:off x="390968" y="3463504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1455275" y="4233856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1137229" y="3369855"/>
              <a:ext cx="2220325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1137229" y="3657191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1137228" y="3946116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>
              <a:off x="2721701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4"/>
            <p:cNvSpPr>
              <a:spLocks noChangeShapeType="1"/>
            </p:cNvSpPr>
            <p:nvPr/>
          </p:nvSpPr>
          <p:spPr bwMode="auto">
            <a:xfrm>
              <a:off x="1857605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87"/>
            <p:cNvSpPr txBox="1">
              <a:spLocks noChangeArrowheads="1"/>
            </p:cNvSpPr>
            <p:nvPr/>
          </p:nvSpPr>
          <p:spPr bwMode="auto">
            <a:xfrm>
              <a:off x="1123846" y="3071810"/>
              <a:ext cx="230514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装入位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页表基址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4462598" y="4833963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475982" y="3061892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yy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4475982" y="3349228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>
              <a:off x="4475981" y="3638153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5196358" y="3061891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87"/>
            <p:cNvSpPr txBox="1">
              <a:spLocks noChangeArrowheads="1"/>
            </p:cNvSpPr>
            <p:nvPr/>
          </p:nvSpPr>
          <p:spPr bwMode="auto">
            <a:xfrm>
              <a:off x="4462599" y="2763847"/>
              <a:ext cx="15716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4" name="Text Box 49"/>
            <p:cNvSpPr txBox="1">
              <a:spLocks noChangeArrowheads="1"/>
            </p:cNvSpPr>
            <p:nvPr/>
          </p:nvSpPr>
          <p:spPr bwMode="auto">
            <a:xfrm>
              <a:off x="4462599" y="4207180"/>
              <a:ext cx="1558252" cy="626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4462598" y="4502651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>
              <a:off x="5182975" y="4207179"/>
              <a:ext cx="0" cy="61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连接符 75"/>
            <p:cNvCxnSpPr>
              <a:endCxn id="91" idx="2"/>
            </p:cNvCxnSpPr>
            <p:nvPr/>
          </p:nvCxnSpPr>
          <p:spPr bwMode="auto">
            <a:xfrm flipV="1">
              <a:off x="2500298" y="3184506"/>
              <a:ext cx="1428760" cy="601684"/>
            </a:xfrm>
            <a:prstGeom prst="bentConnector3">
              <a:avLst>
                <a:gd name="adj1" fmla="val 8501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90" name="直接连接符 75"/>
            <p:cNvCxnSpPr>
              <a:stCxn id="91" idx="4"/>
            </p:cNvCxnSpPr>
            <p:nvPr/>
          </p:nvCxnSpPr>
          <p:spPr bwMode="auto">
            <a:xfrm rot="16200000" flipH="1">
              <a:off x="4200256" y="3238096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Oval 101"/>
            <p:cNvSpPr>
              <a:spLocks noChangeArrowheads="1"/>
            </p:cNvSpPr>
            <p:nvPr/>
          </p:nvSpPr>
          <p:spPr bwMode="auto">
            <a:xfrm>
              <a:off x="3929058" y="3022506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sp>
          <p:nvSpPr>
            <p:cNvPr id="94" name="Text Box 177"/>
            <p:cNvSpPr txBox="1">
              <a:spLocks noChangeArrowheads="1"/>
            </p:cNvSpPr>
            <p:nvPr/>
          </p:nvSpPr>
          <p:spPr bwMode="auto">
            <a:xfrm>
              <a:off x="5030929" y="3929066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/>
                </a:rPr>
                <a:t>…</a:t>
              </a:r>
              <a:endParaRPr lang="en-US" altLang="zh-CN" sz="1800" b="1" u="none" dirty="0"/>
            </a:p>
          </p:txBody>
        </p:sp>
        <p:cxnSp>
          <p:nvCxnSpPr>
            <p:cNvPr id="107" name="直接连接符 75"/>
            <p:cNvCxnSpPr>
              <a:stCxn id="108" idx="4"/>
            </p:cNvCxnSpPr>
            <p:nvPr/>
          </p:nvCxnSpPr>
          <p:spPr bwMode="auto">
            <a:xfrm rot="16200000" flipH="1">
              <a:off x="871113" y="3523847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8" name="Oval 101"/>
            <p:cNvSpPr>
              <a:spLocks noChangeArrowheads="1"/>
            </p:cNvSpPr>
            <p:nvPr/>
          </p:nvSpPr>
          <p:spPr bwMode="auto">
            <a:xfrm>
              <a:off x="599915" y="3308257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372226" y="2727407"/>
            <a:ext cx="2592388" cy="2646380"/>
            <a:chOff x="6372226" y="1998654"/>
            <a:chExt cx="2592388" cy="2646380"/>
          </a:xfrm>
        </p:grpSpPr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7780365" y="1998654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98" name="Text Box 155"/>
            <p:cNvSpPr txBox="1">
              <a:spLocks noChangeArrowheads="1"/>
            </p:cNvSpPr>
            <p:nvPr/>
          </p:nvSpPr>
          <p:spPr bwMode="auto">
            <a:xfrm>
              <a:off x="7637489" y="435769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99" name="Text Box 156"/>
            <p:cNvSpPr txBox="1">
              <a:spLocks noChangeArrowheads="1"/>
            </p:cNvSpPr>
            <p:nvPr/>
          </p:nvSpPr>
          <p:spPr bwMode="auto">
            <a:xfrm>
              <a:off x="6948488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段内页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00" name="Text Box 157"/>
            <p:cNvSpPr txBox="1">
              <a:spLocks noChangeArrowheads="1"/>
            </p:cNvSpPr>
            <p:nvPr/>
          </p:nvSpPr>
          <p:spPr bwMode="auto">
            <a:xfrm>
              <a:off x="7956551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1" name="Text Box 158"/>
            <p:cNvSpPr txBox="1">
              <a:spLocks noChangeArrowheads="1"/>
            </p:cNvSpPr>
            <p:nvPr/>
          </p:nvSpPr>
          <p:spPr bwMode="auto">
            <a:xfrm>
              <a:off x="6946901" y="4070356"/>
              <a:ext cx="100965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实页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02" name="Text Box 159"/>
            <p:cNvSpPr txBox="1">
              <a:spLocks noChangeArrowheads="1"/>
            </p:cNvSpPr>
            <p:nvPr/>
          </p:nvSpPr>
          <p:spPr bwMode="auto">
            <a:xfrm>
              <a:off x="7956551" y="4070356"/>
              <a:ext cx="10080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3" name="Text Box 160"/>
            <p:cNvSpPr txBox="1">
              <a:spLocks noChangeArrowheads="1"/>
            </p:cNvSpPr>
            <p:nvPr/>
          </p:nvSpPr>
          <p:spPr bwMode="auto">
            <a:xfrm>
              <a:off x="6372226" y="2285992"/>
              <a:ext cx="57467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110" name="AutoShape 28"/>
            <p:cNvSpPr>
              <a:spLocks/>
            </p:cNvSpPr>
            <p:nvPr/>
          </p:nvSpPr>
          <p:spPr bwMode="auto">
            <a:xfrm rot="16200000">
              <a:off x="7143768" y="1927217"/>
              <a:ext cx="71438" cy="1500198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154"/>
            <p:cNvSpPr txBox="1">
              <a:spLocks noChangeArrowheads="1"/>
            </p:cNvSpPr>
            <p:nvPr/>
          </p:nvSpPr>
          <p:spPr bwMode="auto">
            <a:xfrm>
              <a:off x="6786578" y="2641597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虚页号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>
              <a:stCxn id="100" idx="2"/>
              <a:endCxn id="102" idx="0"/>
            </p:cNvCxnSpPr>
            <p:nvPr/>
          </p:nvCxnSpPr>
          <p:spPr bwMode="auto">
            <a:xfrm rot="5400000">
              <a:off x="7712864" y="3322636"/>
              <a:ext cx="1495439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980189" y="3004903"/>
            <a:ext cx="6472331" cy="1794206"/>
            <a:chOff x="980189" y="2701604"/>
            <a:chExt cx="6472331" cy="1794206"/>
          </a:xfrm>
        </p:grpSpPr>
        <p:cxnSp>
          <p:nvCxnSpPr>
            <p:cNvPr id="116" name="直接连接符 75"/>
            <p:cNvCxnSpPr/>
            <p:nvPr/>
          </p:nvCxnSpPr>
          <p:spPr bwMode="auto">
            <a:xfrm rot="16200000" flipH="1" flipV="1">
              <a:off x="3511953" y="169842"/>
              <a:ext cx="615848" cy="5679375"/>
            </a:xfrm>
            <a:prstGeom prst="bentConnector3">
              <a:avLst>
                <a:gd name="adj1" fmla="val -49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75"/>
            <p:cNvCxnSpPr/>
            <p:nvPr/>
          </p:nvCxnSpPr>
          <p:spPr bwMode="auto">
            <a:xfrm rot="16200000" flipH="1" flipV="1">
              <a:off x="5715877" y="1295059"/>
              <a:ext cx="330097" cy="3143188"/>
            </a:xfrm>
            <a:prstGeom prst="bentConnector3">
              <a:avLst>
                <a:gd name="adj1" fmla="val -5095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75"/>
            <p:cNvCxnSpPr/>
            <p:nvPr/>
          </p:nvCxnSpPr>
          <p:spPr bwMode="auto">
            <a:xfrm>
              <a:off x="6143638" y="3571878"/>
              <a:ext cx="1308088" cy="9239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27" name="Text Box 124"/>
          <p:cNvSpPr txBox="1">
            <a:spLocks noChangeArrowheads="1"/>
          </p:cNvSpPr>
          <p:nvPr/>
        </p:nvSpPr>
        <p:spPr bwMode="auto">
          <a:xfrm>
            <a:off x="2699792" y="2154922"/>
            <a:ext cx="62648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两次查表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访存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，步骤同段式、页式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Text Box 124"/>
          <p:cNvSpPr txBox="1">
            <a:spLocks noChangeArrowheads="1"/>
          </p:cNvSpPr>
          <p:nvPr/>
        </p:nvSpPr>
        <p:spPr bwMode="auto">
          <a:xfrm>
            <a:off x="215931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具有段式及页式优点，但需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次访存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50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7" grpId="0"/>
      <p:bldP spid="12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98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四、页式虚拟存储器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的实现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88102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相关内容：</a:t>
            </a:r>
            <a:r>
              <a:rPr lang="zh-CN" altLang="en-US" b="1" u="none" dirty="0" smtClean="0">
                <a:latin typeface="宋体" pitchFamily="2" charset="-122"/>
              </a:rPr>
              <a:t>缓存管理、页表组织、地址变换、缺页处理等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371540"/>
            <a:ext cx="7776987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、缓存管理的组织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主存的存储管理：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映射规则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替换算法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写 策 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*虚存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辅存的映射管理：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装入数据的映射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即程序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文件空间的</a:t>
            </a:r>
            <a:r>
              <a:rPr lang="zh-CN" altLang="en-US" b="1" u="none" dirty="0" smtClean="0">
                <a:latin typeface="宋体" pitchFamily="2" charset="-122"/>
              </a:rPr>
              <a:t>映射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交换数据的映射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即程序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交换区空间的</a:t>
            </a:r>
            <a:r>
              <a:rPr lang="zh-CN" altLang="en-US" b="1" u="none" dirty="0" smtClean="0">
                <a:latin typeface="宋体" pitchFamily="2" charset="-122"/>
              </a:rPr>
              <a:t>映射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68278" y="3174996"/>
            <a:ext cx="62151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写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回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法</a:t>
            </a:r>
            <a:r>
              <a:rPr lang="zh-CN" altLang="en-US" b="1" u="none" dirty="0" smtClean="0">
                <a:latin typeface="宋体" pitchFamily="2" charset="-122"/>
              </a:rPr>
              <a:t>策略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减少命中时间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写交换区次数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55776" y="2276872"/>
            <a:ext cx="62276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全相联</a:t>
            </a:r>
            <a:r>
              <a:rPr lang="zh-CN" altLang="en-US" b="1" u="none" dirty="0" smtClean="0">
                <a:latin typeface="宋体" pitchFamily="2" charset="-122"/>
              </a:rPr>
              <a:t>映射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主存利用率是首要目标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2569895" y="2722457"/>
            <a:ext cx="621348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伪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       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管理表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包含</a:t>
            </a:r>
            <a:r>
              <a:rPr lang="en-US" altLang="zh-CN" sz="1800" b="1" u="none" dirty="0">
                <a:latin typeface="宋体" pitchFamily="2" charset="-122"/>
              </a:rPr>
              <a:t>LRU</a:t>
            </a:r>
            <a:r>
              <a:rPr lang="zh-CN" altLang="en-US" sz="1800" b="1" u="none" dirty="0">
                <a:latin typeface="宋体" pitchFamily="2" charset="-122"/>
              </a:rPr>
              <a:t>位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1800" b="1" u="none" dirty="0" smtClean="0">
                <a:latin typeface="宋体" pitchFamily="2" charset="-122"/>
              </a:rPr>
              <a:t>在主存中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79388" y="4569919"/>
            <a:ext cx="8785100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  管理方法：</a:t>
            </a:r>
            <a:r>
              <a:rPr lang="en-US" altLang="zh-CN" b="1" u="none" dirty="0" smtClean="0">
                <a:latin typeface="宋体" pitchFamily="2" charset="-122"/>
              </a:rPr>
              <a:t>EXE</a:t>
            </a:r>
            <a:r>
              <a:rPr lang="zh-CN" altLang="en-US" b="1" u="none" dirty="0" smtClean="0">
                <a:latin typeface="宋体" pitchFamily="2" charset="-122"/>
              </a:rPr>
              <a:t>文件中程序头＋文件管理表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程序空间</a:t>
            </a:r>
            <a:r>
              <a:rPr lang="en-US" altLang="zh-CN" sz="1800" b="1" u="none" dirty="0" smtClean="0">
                <a:latin typeface="宋体" pitchFamily="2" charset="-122"/>
              </a:rPr>
              <a:t>-</a:t>
            </a:r>
            <a:r>
              <a:rPr lang="zh-CN" altLang="en-US" sz="1800" b="1" u="none" dirty="0" smtClean="0">
                <a:latin typeface="宋体" pitchFamily="2" charset="-122"/>
              </a:rPr>
              <a:t>文件逻辑空间</a:t>
            </a:r>
            <a:r>
              <a:rPr lang="en-US" altLang="zh-CN" sz="1800" b="1" u="none" dirty="0" smtClean="0">
                <a:latin typeface="宋体" pitchFamily="2" charset="-122"/>
              </a:rPr>
              <a:t>)  (</a:t>
            </a:r>
            <a:r>
              <a:rPr lang="zh-CN" altLang="en-US" sz="1800" b="1" u="none" dirty="0" smtClean="0">
                <a:latin typeface="宋体" pitchFamily="2" charset="-122"/>
              </a:rPr>
              <a:t>文件逻辑空间</a:t>
            </a:r>
            <a:r>
              <a:rPr lang="en-US" altLang="zh-CN" sz="1800" b="1" u="none" dirty="0" smtClean="0">
                <a:latin typeface="宋体" pitchFamily="2" charset="-122"/>
              </a:rPr>
              <a:t>-</a:t>
            </a:r>
            <a:r>
              <a:rPr lang="zh-CN" altLang="en-US" sz="1800" b="1" u="none" dirty="0" smtClean="0">
                <a:latin typeface="宋体" pitchFamily="2" charset="-122"/>
              </a:rPr>
              <a:t>辅存空间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17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512" y="5794055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  管理方法：</a:t>
            </a:r>
            <a:r>
              <a:rPr lang="zh-CN" altLang="en-US" b="1" u="none" dirty="0" smtClean="0">
                <a:latin typeface="宋体" pitchFamily="2" charset="-122"/>
              </a:rPr>
              <a:t>外页表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程序</a:t>
            </a:r>
            <a:r>
              <a:rPr lang="zh-CN" altLang="en-US" sz="2000" b="1" u="none" dirty="0" smtClean="0">
                <a:latin typeface="宋体" pitchFamily="2" charset="-122"/>
              </a:rPr>
              <a:t>空间</a:t>
            </a:r>
            <a:r>
              <a:rPr lang="en-US" altLang="zh-CN" sz="2000" b="1" u="none" dirty="0" smtClean="0">
                <a:latin typeface="宋体" pitchFamily="2" charset="-122"/>
              </a:rPr>
              <a:t>-</a:t>
            </a:r>
            <a:r>
              <a:rPr lang="zh-CN" altLang="en-US" sz="2000" b="1" u="none" dirty="0">
                <a:latin typeface="宋体" pitchFamily="2" charset="-122"/>
              </a:rPr>
              <a:t>辅存空间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16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1" grpId="0" autoUpdateAnimBg="0"/>
      <p:bldP spid="15" grpId="0" autoUpdateAnimBg="0"/>
      <p:bldP spid="13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线形标注 2 34"/>
          <p:cNvSpPr/>
          <p:nvPr/>
        </p:nvSpPr>
        <p:spPr bwMode="auto">
          <a:xfrm>
            <a:off x="6804248" y="2350395"/>
            <a:ext cx="1340668" cy="288602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-24863"/>
              <a:gd name="adj6" fmla="val -47949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保护与共享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2844" y="332656"/>
            <a:ext cx="7858180" cy="249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、页表</a:t>
            </a:r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lt"/>
              </a:rPr>
              <a:t>Page Table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lt"/>
              </a:rPr>
              <a:t> PT</a:t>
            </a:r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的组织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*页表的索引方法：</a:t>
            </a:r>
            <a:r>
              <a:rPr lang="zh-CN" altLang="en-US" b="1" u="none" dirty="0" smtClean="0">
                <a:latin typeface="宋体" pitchFamily="2" charset="-122"/>
              </a:rPr>
              <a:t>虚页号  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页表放在主存中</a:t>
            </a:r>
            <a:r>
              <a:rPr lang="en-US" altLang="zh-CN" sz="1800" b="1" u="none" dirty="0" smtClean="0">
                <a:latin typeface="宋体" pitchFamily="2" charset="-122"/>
              </a:rPr>
              <a:t>(1</a:t>
            </a:r>
            <a:r>
              <a:rPr lang="zh-CN" altLang="en-US" sz="1800" b="1" u="none" dirty="0" smtClean="0">
                <a:latin typeface="宋体" pitchFamily="2" charset="-122"/>
              </a:rPr>
              <a:t>次查表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*页表项</a:t>
            </a:r>
            <a:r>
              <a: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lt"/>
              </a:rPr>
              <a:t>Page Table Entry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lt"/>
              </a:rPr>
              <a:t> PTE</a:t>
            </a:r>
            <a:r>
              <a: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的组织：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*页表的长度：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77907"/>
              </p:ext>
            </p:extLst>
          </p:nvPr>
        </p:nvGraphicFramePr>
        <p:xfrm>
          <a:off x="1500166" y="1832854"/>
          <a:ext cx="7000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21"/>
                <a:gridCol w="958921"/>
                <a:gridCol w="958921"/>
                <a:gridCol w="958921"/>
                <a:gridCol w="958921"/>
                <a:gridCol w="1419698"/>
                <a:gridCol w="7866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装入位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实页号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访问位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修改位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读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写位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禁止缓存位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70"/>
          <p:cNvSpPr txBox="1">
            <a:spLocks noChangeArrowheads="1"/>
          </p:cNvSpPr>
          <p:nvPr/>
        </p:nvSpPr>
        <p:spPr bwMode="auto">
          <a:xfrm>
            <a:off x="179388" y="271727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b="1" u="none" dirty="0" smtClean="0">
                <a:latin typeface="宋体" pitchFamily="2" charset="-122"/>
              </a:rPr>
              <a:t>页表＞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页时，应采用多级页表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计算表项地址所需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2845" y="3163055"/>
            <a:ext cx="8002072" cy="31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、地址变换的实现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*地址变换步骤：</a:t>
            </a: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en-US" altLang="zh-CN" b="1" u="none" dirty="0" smtClean="0">
                <a:latin typeface="宋体" pitchFamily="2" charset="-122"/>
              </a:rPr>
              <a:t>MMU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内部含页表基址及长度寄存器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lvl="0">
              <a:lnSpc>
                <a:spcPct val="10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lvl="0">
              <a:lnSpc>
                <a:spcPct val="10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缺页处理方法：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2771800" y="5755322"/>
            <a:ext cx="38002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缺失处理＋重新执行指令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72764" y="4288911"/>
            <a:ext cx="3756954" cy="1571636"/>
            <a:chOff x="5172764" y="4214818"/>
            <a:chExt cx="3756954" cy="1571636"/>
          </a:xfrm>
        </p:grpSpPr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7429521" y="4387175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⑤牺牲页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4" name="Text Box 207"/>
            <p:cNvSpPr txBox="1">
              <a:spLocks noChangeArrowheads="1"/>
            </p:cNvSpPr>
            <p:nvPr/>
          </p:nvSpPr>
          <p:spPr bwMode="auto">
            <a:xfrm>
              <a:off x="8501091" y="4214818"/>
              <a:ext cx="428627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 flipV="1">
              <a:off x="7429521" y="4705360"/>
              <a:ext cx="1071570" cy="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7000892" y="5497529"/>
              <a:ext cx="1928826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缺页异常处理程序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7429521" y="4825327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⑥目标页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rot="10800000">
              <a:off x="7429521" y="51419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上箭头 78"/>
            <p:cNvSpPr/>
            <p:nvPr/>
          </p:nvSpPr>
          <p:spPr bwMode="auto">
            <a:xfrm>
              <a:off x="7858148" y="5351002"/>
              <a:ext cx="142876" cy="1428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5172764" y="4960887"/>
              <a:ext cx="642942" cy="254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⑦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2411759" y="2234715"/>
            <a:ext cx="65528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程序的最大页号     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1800" b="1" u="none" dirty="0" smtClean="0">
                <a:latin typeface="宋体" pitchFamily="2" charset="-122"/>
              </a:rPr>
              <a:t>需</a:t>
            </a:r>
            <a:r>
              <a:rPr lang="zh-CN" altLang="en-US" sz="1800" b="1" u="none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sz="1800" b="1" u="none" dirty="0" smtClean="0">
                <a:latin typeface="宋体" pitchFamily="2" charset="-122"/>
              </a:rPr>
              <a:t>表长字段</a:t>
            </a:r>
            <a:r>
              <a:rPr lang="en-US" altLang="zh-CN" sz="1600" b="1" u="none" dirty="0" smtClean="0">
                <a:latin typeface="宋体" pitchFamily="2" charset="-122"/>
              </a:rPr>
              <a:t>(</a:t>
            </a:r>
            <a:r>
              <a:rPr lang="zh-CN" altLang="en-US" sz="1600" b="1" u="none" dirty="0" smtClean="0">
                <a:latin typeface="宋体" pitchFamily="2" charset="-122"/>
              </a:rPr>
              <a:t>保护所需</a:t>
            </a:r>
            <a:r>
              <a:rPr lang="en-US" altLang="zh-CN" sz="16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2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5364088" y="1268760"/>
            <a:ext cx="20944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无需</a:t>
            </a:r>
            <a:r>
              <a:rPr lang="zh-CN" altLang="en-US" b="1" u="none" dirty="0" smtClean="0">
                <a:latin typeface="宋体" pitchFamily="2" charset="-122"/>
              </a:rPr>
              <a:t>标记字段</a:t>
            </a:r>
            <a:endParaRPr lang="en-US" altLang="zh-CN" b="1" u="none" dirty="0">
              <a:latin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635896" y="1196752"/>
            <a:ext cx="1865937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833854" y="4146035"/>
            <a:ext cx="3380956" cy="1571636"/>
            <a:chOff x="833854" y="4146035"/>
            <a:chExt cx="3380956" cy="1571636"/>
          </a:xfrm>
        </p:grpSpPr>
        <p:sp>
          <p:nvSpPr>
            <p:cNvPr id="37" name="Text Box 207"/>
            <p:cNvSpPr txBox="1">
              <a:spLocks noChangeArrowheads="1"/>
            </p:cNvSpPr>
            <p:nvPr/>
          </p:nvSpPr>
          <p:spPr bwMode="auto">
            <a:xfrm>
              <a:off x="857224" y="4217473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928662" y="4860415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2214546" y="4288911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0" name="Text Box 207"/>
            <p:cNvSpPr txBox="1">
              <a:spLocks noChangeArrowheads="1"/>
            </p:cNvSpPr>
            <p:nvPr/>
          </p:nvSpPr>
          <p:spPr bwMode="auto">
            <a:xfrm>
              <a:off x="3786182" y="4288911"/>
              <a:ext cx="428628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2714612" y="4431787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>
              <a:stCxn id="38" idx="3"/>
            </p:cNvCxnSpPr>
            <p:nvPr/>
          </p:nvCxnSpPr>
          <p:spPr bwMode="auto">
            <a:xfrm flipV="1">
              <a:off x="1519197" y="5003292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1522111" y="4679439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857488" y="4146035"/>
              <a:ext cx="857256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r>
                <a:rPr lang="en-US" altLang="zh-CN" sz="1800" b="1" u="none" dirty="0" smtClean="0">
                  <a:latin typeface="宋体" pitchFamily="2" charset="-122"/>
                </a:rPr>
                <a:t>PTEA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rot="10800000" flipV="1">
              <a:off x="2714612" y="4574661"/>
              <a:ext cx="107157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857488" y="4571490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r>
                <a:rPr lang="en-US" altLang="zh-CN" sz="1800" b="1" u="none" dirty="0" smtClean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714612" y="5217605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857488" y="4900105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</a:t>
              </a: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9" name="直接箭头连接符 22"/>
            <p:cNvCxnSpPr>
              <a:endCxn id="38" idx="2"/>
            </p:cNvCxnSpPr>
            <p:nvPr/>
          </p:nvCxnSpPr>
          <p:spPr bwMode="auto">
            <a:xfrm rot="10800000">
              <a:off x="1223931" y="5147753"/>
              <a:ext cx="704865" cy="1224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857488" y="5285870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833854" y="5375301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成功</a:t>
              </a:r>
              <a:r>
                <a:rPr lang="zh-CN" altLang="en-US" sz="1800" b="1" u="none" dirty="0" smtClean="0">
                  <a:latin typeface="宋体" pitchFamily="2" charset="-122"/>
                </a:rPr>
                <a:t>时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68" name="直接箭头连接符 22"/>
            <p:cNvCxnSpPr/>
            <p:nvPr/>
          </p:nvCxnSpPr>
          <p:spPr bwMode="auto">
            <a:xfrm rot="10800000">
              <a:off x="1928796" y="5270207"/>
              <a:ext cx="1857387" cy="304590"/>
            </a:xfrm>
            <a:prstGeom prst="bentConnector3">
              <a:avLst>
                <a:gd name="adj1" fmla="val 10034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1" name="Text Box 47"/>
            <p:cNvSpPr txBox="1">
              <a:spLocks noChangeArrowheads="1"/>
            </p:cNvSpPr>
            <p:nvPr/>
          </p:nvSpPr>
          <p:spPr bwMode="auto">
            <a:xfrm>
              <a:off x="971600" y="4292203"/>
              <a:ext cx="87198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芯片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00562" y="4146035"/>
            <a:ext cx="2928958" cy="1570050"/>
            <a:chOff x="4500562" y="4146035"/>
            <a:chExt cx="2928958" cy="1570050"/>
          </a:xfrm>
        </p:grpSpPr>
        <p:sp>
          <p:nvSpPr>
            <p:cNvPr id="52" name="Text Box 207"/>
            <p:cNvSpPr txBox="1">
              <a:spLocks noChangeArrowheads="1"/>
            </p:cNvSpPr>
            <p:nvPr/>
          </p:nvSpPr>
          <p:spPr bwMode="auto">
            <a:xfrm>
              <a:off x="4500562" y="4217473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3" name="Text Box 207"/>
            <p:cNvSpPr txBox="1">
              <a:spLocks noChangeArrowheads="1"/>
            </p:cNvSpPr>
            <p:nvPr/>
          </p:nvSpPr>
          <p:spPr bwMode="auto">
            <a:xfrm>
              <a:off x="4572000" y="4860415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4" name="Text Box 207"/>
            <p:cNvSpPr txBox="1">
              <a:spLocks noChangeArrowheads="1"/>
            </p:cNvSpPr>
            <p:nvPr/>
          </p:nvSpPr>
          <p:spPr bwMode="auto">
            <a:xfrm>
              <a:off x="5857884" y="4288911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5" name="Text Box 207"/>
            <p:cNvSpPr txBox="1">
              <a:spLocks noChangeArrowheads="1"/>
            </p:cNvSpPr>
            <p:nvPr/>
          </p:nvSpPr>
          <p:spPr bwMode="auto">
            <a:xfrm>
              <a:off x="7000892" y="4288911"/>
              <a:ext cx="428628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357950" y="4431787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5172764" y="4688964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6500826" y="4146035"/>
              <a:ext cx="428628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rot="10800000">
              <a:off x="6357950" y="4574663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6500826" y="4571490"/>
              <a:ext cx="42862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61" name="直接箭头连接符 65"/>
            <p:cNvCxnSpPr>
              <a:stCxn id="54" idx="2"/>
            </p:cNvCxnSpPr>
            <p:nvPr/>
          </p:nvCxnSpPr>
          <p:spPr bwMode="auto">
            <a:xfrm rot="16200000" flipH="1">
              <a:off x="6340883" y="5056076"/>
              <a:ext cx="427042" cy="8929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6114376" y="5389741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④异常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0" name="直接箭头连接符 69"/>
            <p:cNvCxnSpPr>
              <a:stCxn id="53" idx="3"/>
            </p:cNvCxnSpPr>
            <p:nvPr/>
          </p:nvCxnSpPr>
          <p:spPr bwMode="auto">
            <a:xfrm flipV="1">
              <a:off x="5162535" y="5003292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4578270" y="5375301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失败时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0" name="Text Box 47"/>
            <p:cNvSpPr txBox="1">
              <a:spLocks noChangeArrowheads="1"/>
            </p:cNvSpPr>
            <p:nvPr/>
          </p:nvSpPr>
          <p:spPr bwMode="auto">
            <a:xfrm>
              <a:off x="4708130" y="4292203"/>
              <a:ext cx="87198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芯片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10" grpId="0"/>
      <p:bldP spid="11" grpId="0"/>
      <p:bldP spid="72" grpId="0"/>
      <p:bldP spid="83" grpId="0"/>
      <p:bldP spid="6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71696</TotalTime>
  <Words>16668</Words>
  <Application>Microsoft Office PowerPoint</Application>
  <PresentationFormat>全屏显示(4:3)</PresentationFormat>
  <Paragraphs>3547</Paragraphs>
  <Slides>101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2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1664</cp:revision>
  <dcterms:created xsi:type="dcterms:W3CDTF">2002-02-16T03:40:16Z</dcterms:created>
  <dcterms:modified xsi:type="dcterms:W3CDTF">2019-02-25T13:22:24Z</dcterms:modified>
</cp:coreProperties>
</file>