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430" r:id="rId2"/>
    <p:sldId id="308" r:id="rId3"/>
    <p:sldId id="431" r:id="rId4"/>
    <p:sldId id="354" r:id="rId5"/>
    <p:sldId id="432" r:id="rId6"/>
    <p:sldId id="433" r:id="rId7"/>
    <p:sldId id="434" r:id="rId8"/>
    <p:sldId id="435" r:id="rId9"/>
    <p:sldId id="436" r:id="rId10"/>
    <p:sldId id="437" r:id="rId11"/>
    <p:sldId id="438" r:id="rId12"/>
    <p:sldId id="439" r:id="rId13"/>
    <p:sldId id="440" r:id="rId14"/>
    <p:sldId id="442" r:id="rId15"/>
    <p:sldId id="441" r:id="rId16"/>
    <p:sldId id="443" r:id="rId17"/>
    <p:sldId id="445" r:id="rId18"/>
    <p:sldId id="457" r:id="rId19"/>
    <p:sldId id="458" r:id="rId20"/>
    <p:sldId id="444" r:id="rId21"/>
    <p:sldId id="446" r:id="rId22"/>
    <p:sldId id="447" r:id="rId23"/>
    <p:sldId id="448" r:id="rId24"/>
    <p:sldId id="449" r:id="rId25"/>
    <p:sldId id="450" r:id="rId26"/>
    <p:sldId id="451" r:id="rId27"/>
    <p:sldId id="452" r:id="rId28"/>
    <p:sldId id="453" r:id="rId29"/>
    <p:sldId id="454" r:id="rId30"/>
    <p:sldId id="455" r:id="rId31"/>
    <p:sldId id="45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0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snapToObjects="1">
      <p:cViewPr varScale="1">
        <p:scale>
          <a:sx n="66" d="100"/>
          <a:sy n="66" d="100"/>
        </p:scale>
        <p:origin x="483" y="27"/>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29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k, Jordan S" userId="c45b76c8-325d-4af2-96b3-b3921affc801" providerId="ADAL" clId="{CBE85A9C-D87F-4687-A22F-82C904FF2CD3}"/>
    <pc:docChg chg="custSel modSld">
      <pc:chgData name="Cook, Jordan S" userId="c45b76c8-325d-4af2-96b3-b3921affc801" providerId="ADAL" clId="{CBE85A9C-D87F-4687-A22F-82C904FF2CD3}" dt="2023-12-27T21:07:17.718" v="146" actId="20577"/>
      <pc:docMkLst>
        <pc:docMk/>
      </pc:docMkLst>
      <pc:sldChg chg="modSp mod">
        <pc:chgData name="Cook, Jordan S" userId="c45b76c8-325d-4af2-96b3-b3921affc801" providerId="ADAL" clId="{CBE85A9C-D87F-4687-A22F-82C904FF2CD3}" dt="2023-12-27T20:23:56.429" v="6" actId="20577"/>
        <pc:sldMkLst>
          <pc:docMk/>
          <pc:sldMk cId="2316968669" sldId="434"/>
        </pc:sldMkLst>
        <pc:spChg chg="mod">
          <ac:chgData name="Cook, Jordan S" userId="c45b76c8-325d-4af2-96b3-b3921affc801" providerId="ADAL" clId="{CBE85A9C-D87F-4687-A22F-82C904FF2CD3}" dt="2023-12-27T20:23:56.429" v="6" actId="20577"/>
          <ac:spMkLst>
            <pc:docMk/>
            <pc:sldMk cId="2316968669" sldId="434"/>
            <ac:spMk id="3" creationId="{4E92C241-23B0-95EB-E186-9246B53D142E}"/>
          </ac:spMkLst>
        </pc:spChg>
      </pc:sldChg>
      <pc:sldChg chg="modSp mod">
        <pc:chgData name="Cook, Jordan S" userId="c45b76c8-325d-4af2-96b3-b3921affc801" providerId="ADAL" clId="{CBE85A9C-D87F-4687-A22F-82C904FF2CD3}" dt="2023-12-27T20:41:51.076" v="23" actId="20577"/>
        <pc:sldMkLst>
          <pc:docMk/>
          <pc:sldMk cId="3594218267" sldId="437"/>
        </pc:sldMkLst>
        <pc:spChg chg="mod">
          <ac:chgData name="Cook, Jordan S" userId="c45b76c8-325d-4af2-96b3-b3921affc801" providerId="ADAL" clId="{CBE85A9C-D87F-4687-A22F-82C904FF2CD3}" dt="2023-12-27T20:41:51.076" v="23" actId="20577"/>
          <ac:spMkLst>
            <pc:docMk/>
            <pc:sldMk cId="3594218267" sldId="437"/>
            <ac:spMk id="3" creationId="{346C5AA4-9101-6CC4-A429-6FDA7F8CD31D}"/>
          </ac:spMkLst>
        </pc:spChg>
      </pc:sldChg>
      <pc:sldChg chg="modSp mod">
        <pc:chgData name="Cook, Jordan S" userId="c45b76c8-325d-4af2-96b3-b3921affc801" providerId="ADAL" clId="{CBE85A9C-D87F-4687-A22F-82C904FF2CD3}" dt="2023-12-27T20:46:37.515" v="127" actId="313"/>
        <pc:sldMkLst>
          <pc:docMk/>
          <pc:sldMk cId="1458278479" sldId="438"/>
        </pc:sldMkLst>
        <pc:spChg chg="mod">
          <ac:chgData name="Cook, Jordan S" userId="c45b76c8-325d-4af2-96b3-b3921affc801" providerId="ADAL" clId="{CBE85A9C-D87F-4687-A22F-82C904FF2CD3}" dt="2023-12-27T20:46:37.515" v="127" actId="313"/>
          <ac:spMkLst>
            <pc:docMk/>
            <pc:sldMk cId="1458278479" sldId="438"/>
            <ac:spMk id="3" creationId="{02C9D2FE-1C98-9965-0E03-6DD3BF1FBBCE}"/>
          </ac:spMkLst>
        </pc:spChg>
      </pc:sldChg>
      <pc:sldChg chg="modSp mod">
        <pc:chgData name="Cook, Jordan S" userId="c45b76c8-325d-4af2-96b3-b3921affc801" providerId="ADAL" clId="{CBE85A9C-D87F-4687-A22F-82C904FF2CD3}" dt="2023-12-27T20:59:54.396" v="135" actId="15"/>
        <pc:sldMkLst>
          <pc:docMk/>
          <pc:sldMk cId="463026003" sldId="440"/>
        </pc:sldMkLst>
        <pc:spChg chg="mod">
          <ac:chgData name="Cook, Jordan S" userId="c45b76c8-325d-4af2-96b3-b3921affc801" providerId="ADAL" clId="{CBE85A9C-D87F-4687-A22F-82C904FF2CD3}" dt="2023-12-27T20:59:54.396" v="135" actId="15"/>
          <ac:spMkLst>
            <pc:docMk/>
            <pc:sldMk cId="463026003" sldId="440"/>
            <ac:spMk id="3" creationId="{159FBEFC-B754-8919-1428-312E3A57B8CE}"/>
          </ac:spMkLst>
        </pc:spChg>
      </pc:sldChg>
      <pc:sldChg chg="modSp mod">
        <pc:chgData name="Cook, Jordan S" userId="c45b76c8-325d-4af2-96b3-b3921affc801" providerId="ADAL" clId="{CBE85A9C-D87F-4687-A22F-82C904FF2CD3}" dt="2023-12-27T21:07:17.718" v="146" actId="20577"/>
        <pc:sldMkLst>
          <pc:docMk/>
          <pc:sldMk cId="826365652" sldId="441"/>
        </pc:sldMkLst>
        <pc:spChg chg="mod">
          <ac:chgData name="Cook, Jordan S" userId="c45b76c8-325d-4af2-96b3-b3921affc801" providerId="ADAL" clId="{CBE85A9C-D87F-4687-A22F-82C904FF2CD3}" dt="2023-12-27T21:07:17.718" v="146" actId="20577"/>
          <ac:spMkLst>
            <pc:docMk/>
            <pc:sldMk cId="826365652" sldId="441"/>
            <ac:spMk id="3" creationId="{5A40E62E-5372-E549-C911-5175C44CB875}"/>
          </ac:spMkLst>
        </pc:spChg>
      </pc:sldChg>
      <pc:sldChg chg="modSp mod">
        <pc:chgData name="Cook, Jordan S" userId="c45b76c8-325d-4af2-96b3-b3921affc801" providerId="ADAL" clId="{CBE85A9C-D87F-4687-A22F-82C904FF2CD3}" dt="2023-12-27T21:00:23.116" v="139" actId="27636"/>
        <pc:sldMkLst>
          <pc:docMk/>
          <pc:sldMk cId="1056167134" sldId="442"/>
        </pc:sldMkLst>
        <pc:spChg chg="mod">
          <ac:chgData name="Cook, Jordan S" userId="c45b76c8-325d-4af2-96b3-b3921affc801" providerId="ADAL" clId="{CBE85A9C-D87F-4687-A22F-82C904FF2CD3}" dt="2023-12-27T21:00:23.116" v="139" actId="27636"/>
          <ac:spMkLst>
            <pc:docMk/>
            <pc:sldMk cId="1056167134" sldId="442"/>
            <ac:spMk id="3" creationId="{E2A3DA6C-B015-E610-B17E-7BCC331023B9}"/>
          </ac:spMkLst>
        </pc:spChg>
      </pc:sldChg>
    </pc:docChg>
  </pc:docChgLst>
  <pc:docChgLst>
    <pc:chgData name="Cook, Jordan S" userId="c45b76c8-325d-4af2-96b3-b3921affc801" providerId="ADAL" clId="{FAFE1AB4-DB3A-4931-BBC2-2A8F1BD32FA9}"/>
    <pc:docChg chg="custSel modSld">
      <pc:chgData name="Cook, Jordan S" userId="c45b76c8-325d-4af2-96b3-b3921affc801" providerId="ADAL" clId="{FAFE1AB4-DB3A-4931-BBC2-2A8F1BD32FA9}" dt="2024-03-26T13:47:49.449" v="46" actId="20577"/>
      <pc:docMkLst>
        <pc:docMk/>
      </pc:docMkLst>
      <pc:sldChg chg="modSp mod">
        <pc:chgData name="Cook, Jordan S" userId="c45b76c8-325d-4af2-96b3-b3921affc801" providerId="ADAL" clId="{FAFE1AB4-DB3A-4931-BBC2-2A8F1BD32FA9}" dt="2024-03-26T13:47:49.449" v="46" actId="20577"/>
        <pc:sldMkLst>
          <pc:docMk/>
          <pc:sldMk cId="3594218267" sldId="437"/>
        </pc:sldMkLst>
        <pc:spChg chg="mod">
          <ac:chgData name="Cook, Jordan S" userId="c45b76c8-325d-4af2-96b3-b3921affc801" providerId="ADAL" clId="{FAFE1AB4-DB3A-4931-BBC2-2A8F1BD32FA9}" dt="2024-03-26T13:47:49.449" v="46" actId="20577"/>
          <ac:spMkLst>
            <pc:docMk/>
            <pc:sldMk cId="3594218267" sldId="437"/>
            <ac:spMk id="3" creationId="{346C5AA4-9101-6CC4-A429-6FDA7F8CD31D}"/>
          </ac:spMkLst>
        </pc:spChg>
      </pc:sldChg>
    </pc:docChg>
  </pc:docChgLst>
  <pc:docChgLst>
    <pc:chgData name="Cook, Jordan S" userId="c45b76c8-325d-4af2-96b3-b3921affc801" providerId="ADAL" clId="{D8034662-D312-48B1-B371-E5E9AFA2EE3F}"/>
    <pc:docChg chg="custSel modSld">
      <pc:chgData name="Cook, Jordan S" userId="c45b76c8-325d-4af2-96b3-b3921affc801" providerId="ADAL" clId="{D8034662-D312-48B1-B371-E5E9AFA2EE3F}" dt="2024-04-24T20:54:38.067" v="53" actId="27636"/>
      <pc:docMkLst>
        <pc:docMk/>
      </pc:docMkLst>
      <pc:sldChg chg="modSp mod">
        <pc:chgData name="Cook, Jordan S" userId="c45b76c8-325d-4af2-96b3-b3921affc801" providerId="ADAL" clId="{D8034662-D312-48B1-B371-E5E9AFA2EE3F}" dt="2024-04-24T20:54:38.067" v="53" actId="27636"/>
        <pc:sldMkLst>
          <pc:docMk/>
          <pc:sldMk cId="826365652" sldId="441"/>
        </pc:sldMkLst>
        <pc:spChg chg="mod">
          <ac:chgData name="Cook, Jordan S" userId="c45b76c8-325d-4af2-96b3-b3921affc801" providerId="ADAL" clId="{D8034662-D312-48B1-B371-E5E9AFA2EE3F}" dt="2024-04-24T20:54:38.067" v="53" actId="27636"/>
          <ac:spMkLst>
            <pc:docMk/>
            <pc:sldMk cId="826365652" sldId="441"/>
            <ac:spMk id="3" creationId="{5A40E62E-5372-E549-C911-5175C44CB875}"/>
          </ac:spMkLst>
        </pc:spChg>
      </pc:sldChg>
    </pc:docChg>
  </pc:docChgLst>
  <pc:docChgLst>
    <pc:chgData name="Cook, Jordan S" userId="c45b76c8-325d-4af2-96b3-b3921affc801" providerId="ADAL" clId="{8DF1E5B1-0CF8-4D0D-A785-6833BEC5FCD8}"/>
    <pc:docChg chg="custSel modSld">
      <pc:chgData name="Cook, Jordan S" userId="c45b76c8-325d-4af2-96b3-b3921affc801" providerId="ADAL" clId="{8DF1E5B1-0CF8-4D0D-A785-6833BEC5FCD8}" dt="2024-05-22T21:37:35.173" v="83" actId="20577"/>
      <pc:docMkLst>
        <pc:docMk/>
      </pc:docMkLst>
      <pc:sldChg chg="modSp mod">
        <pc:chgData name="Cook, Jordan S" userId="c45b76c8-325d-4af2-96b3-b3921affc801" providerId="ADAL" clId="{8DF1E5B1-0CF8-4D0D-A785-6833BEC5FCD8}" dt="2024-05-22T21:37:35.173" v="83" actId="20577"/>
        <pc:sldMkLst>
          <pc:docMk/>
          <pc:sldMk cId="3594218267" sldId="437"/>
        </pc:sldMkLst>
        <pc:spChg chg="mod">
          <ac:chgData name="Cook, Jordan S" userId="c45b76c8-325d-4af2-96b3-b3921affc801" providerId="ADAL" clId="{8DF1E5B1-0CF8-4D0D-A785-6833BEC5FCD8}" dt="2024-05-22T21:37:35.173" v="83" actId="20577"/>
          <ac:spMkLst>
            <pc:docMk/>
            <pc:sldMk cId="3594218267" sldId="437"/>
            <ac:spMk id="3" creationId="{346C5AA4-9101-6CC4-A429-6FDA7F8CD31D}"/>
          </ac:spMkLst>
        </pc:spChg>
      </pc:sldChg>
    </pc:docChg>
  </pc:docChgLst>
  <pc:docChgLst>
    <pc:chgData name="Cook, Jordan S" userId="c45b76c8-325d-4af2-96b3-b3921affc801" providerId="ADAL" clId="{B6D40860-2E6D-4BA7-8B6C-735153FC3AD1}"/>
    <pc:docChg chg="undo custSel modSld">
      <pc:chgData name="Cook, Jordan S" userId="c45b76c8-325d-4af2-96b3-b3921affc801" providerId="ADAL" clId="{B6D40860-2E6D-4BA7-8B6C-735153FC3AD1}" dt="2024-06-06T14:32:11.298" v="44" actId="20577"/>
      <pc:docMkLst>
        <pc:docMk/>
      </pc:docMkLst>
      <pc:sldChg chg="modSp mod">
        <pc:chgData name="Cook, Jordan S" userId="c45b76c8-325d-4af2-96b3-b3921affc801" providerId="ADAL" clId="{B6D40860-2E6D-4BA7-8B6C-735153FC3AD1}" dt="2024-06-06T14:32:11.298" v="44" actId="20577"/>
        <pc:sldMkLst>
          <pc:docMk/>
          <pc:sldMk cId="1458278479" sldId="438"/>
        </pc:sldMkLst>
        <pc:spChg chg="mod">
          <ac:chgData name="Cook, Jordan S" userId="c45b76c8-325d-4af2-96b3-b3921affc801" providerId="ADAL" clId="{B6D40860-2E6D-4BA7-8B6C-735153FC3AD1}" dt="2024-06-06T14:32:11.298" v="44" actId="20577"/>
          <ac:spMkLst>
            <pc:docMk/>
            <pc:sldMk cId="1458278479" sldId="438"/>
            <ac:spMk id="3" creationId="{02C9D2FE-1C98-9965-0E03-6DD3BF1FBBC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A62F01-C513-0E4F-BBF9-FD0652DC28D9}" type="datetimeFigureOut">
              <a:rPr lang="en-US" smtClean="0"/>
              <a:t>6/6/2024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6411B0-E15E-134D-BEBC-45C3D3E7D318}" type="slidenum">
              <a:rPr lang="en-US" smtClean="0"/>
              <a:t>‹#›</a:t>
            </a:fld>
            <a:endParaRPr lang="en-US" dirty="0"/>
          </a:p>
        </p:txBody>
      </p:sp>
    </p:spTree>
    <p:extLst>
      <p:ext uri="{BB962C8B-B14F-4D97-AF65-F5344CB8AC3E}">
        <p14:creationId xmlns:p14="http://schemas.microsoft.com/office/powerpoint/2010/main" val="961788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7FD8C-1B96-4067-9269-F717A7D3A0D3}" type="datetimeFigureOut">
              <a:rPr lang="en-US" smtClean="0"/>
              <a:t>6/5/2024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C04E5-ECD6-45A1-83CC-15BFD00BF71F}" type="slidenum">
              <a:rPr lang="en-US" smtClean="0"/>
              <a:t>‹#›</a:t>
            </a:fld>
            <a:endParaRPr lang="en-US" dirty="0"/>
          </a:p>
        </p:txBody>
      </p:sp>
    </p:spTree>
    <p:extLst>
      <p:ext uri="{BB962C8B-B14F-4D97-AF65-F5344CB8AC3E}">
        <p14:creationId xmlns:p14="http://schemas.microsoft.com/office/powerpoint/2010/main" val="1481919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33669" y="49808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519150"/>
            <a:ext cx="8534400" cy="1752600"/>
          </a:xfrm>
        </p:spPr>
        <p:txBody>
          <a:bodyPr>
            <a:normAutofit/>
          </a:bodyPr>
          <a:lstStyle>
            <a:lvl1pPr marL="0" indent="0" algn="ctr">
              <a:buNone/>
              <a:defRPr sz="2800">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09600" y="6606584"/>
            <a:ext cx="2844800" cy="251417"/>
          </a:xfrm>
          <a:prstGeom prst="rect">
            <a:avLst/>
          </a:prstGeom>
        </p:spPr>
        <p:txBody>
          <a:bodyPr/>
          <a:lstStyle>
            <a:lvl1pPr>
              <a:defRPr>
                <a:ln>
                  <a:noFill/>
                </a:ln>
                <a:solidFill>
                  <a:schemeClr val="bg1"/>
                </a:solidFill>
              </a:defRPr>
            </a:lvl1pPr>
          </a:lstStyle>
          <a:p>
            <a:endParaRPr lang="en-US" dirty="0"/>
          </a:p>
        </p:txBody>
      </p:sp>
      <p:sp>
        <p:nvSpPr>
          <p:cNvPr id="5" name="Footer Placeholder 4"/>
          <p:cNvSpPr>
            <a:spLocks noGrp="1"/>
          </p:cNvSpPr>
          <p:nvPr>
            <p:ph type="ftr" sz="quarter" idx="11"/>
          </p:nvPr>
        </p:nvSpPr>
        <p:spPr>
          <a:xfrm>
            <a:off x="4165600" y="6606584"/>
            <a:ext cx="3860800" cy="251417"/>
          </a:xfrm>
          <a:prstGeom prst="rect">
            <a:avLst/>
          </a:prstGeo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8737600" y="6606584"/>
            <a:ext cx="2844800" cy="251417"/>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
        <p:nvSpPr>
          <p:cNvPr id="7" name="Line 4103">
            <a:extLst>
              <a:ext uri="{FF2B5EF4-FFF2-40B4-BE49-F238E27FC236}">
                <a16:creationId xmlns:a16="http://schemas.microsoft.com/office/drawing/2014/main" id="{7F20B8D9-3B00-C4D2-E460-D5DE14B31FB9}"/>
              </a:ext>
            </a:extLst>
          </p:cNvPr>
          <p:cNvSpPr>
            <a:spLocks noChangeShapeType="1"/>
          </p:cNvSpPr>
          <p:nvPr userDrawn="1"/>
        </p:nvSpPr>
        <p:spPr bwMode="auto">
          <a:xfrm>
            <a:off x="0" y="3048000"/>
            <a:ext cx="1198880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spTree>
    <p:extLst>
      <p:ext uri="{BB962C8B-B14F-4D97-AF65-F5344CB8AC3E}">
        <p14:creationId xmlns:p14="http://schemas.microsoft.com/office/powerpoint/2010/main" val="31061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3152"/>
            <a:ext cx="11582400" cy="1143000"/>
          </a:xfrm>
        </p:spPr>
        <p:txBody>
          <a:bodyPr>
            <a:normAutofit/>
          </a:bodyPr>
          <a:lstStyle>
            <a:lvl1pPr algn="l">
              <a:defRPr sz="3400"/>
            </a:lvl1pPr>
          </a:lstStyle>
          <a:p>
            <a:r>
              <a:rPr lang="en-US" dirty="0"/>
              <a:t>Click to edit Master title style</a:t>
            </a:r>
          </a:p>
        </p:txBody>
      </p:sp>
      <p:sp>
        <p:nvSpPr>
          <p:cNvPr id="3" name="Content Placeholder 2"/>
          <p:cNvSpPr>
            <a:spLocks noGrp="1"/>
          </p:cNvSpPr>
          <p:nvPr>
            <p:ph idx="1"/>
          </p:nvPr>
        </p:nvSpPr>
        <p:spPr>
          <a:xfrm>
            <a:off x="457200" y="1371601"/>
            <a:ext cx="11406553" cy="4734559"/>
          </a:xfrm>
        </p:spPr>
        <p:txBody>
          <a:bodyPr/>
          <a:lstStyle>
            <a:lvl1pPr>
              <a:lnSpc>
                <a:spcPct val="100000"/>
              </a:lnSpc>
              <a:spcBef>
                <a:spcPts val="1200"/>
              </a:spcBef>
              <a:defRPr sz="2600">
                <a:latin typeface="+mj-lt"/>
              </a:defRPr>
            </a:lvl1pPr>
            <a:lvl2pPr>
              <a:lnSpc>
                <a:spcPct val="100000"/>
              </a:lnSpc>
              <a:spcBef>
                <a:spcPts val="900"/>
              </a:spcBef>
              <a:defRPr sz="2200">
                <a:latin typeface="+mj-lt"/>
              </a:defRPr>
            </a:lvl2pPr>
            <a:lvl3pPr>
              <a:defRPr sz="2000">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Line 8">
            <a:extLst>
              <a:ext uri="{FF2B5EF4-FFF2-40B4-BE49-F238E27FC236}">
                <a16:creationId xmlns:a16="http://schemas.microsoft.com/office/drawing/2014/main" id="{AF2D12FD-B26B-C370-F76B-9121E9A32847}"/>
              </a:ext>
            </a:extLst>
          </p:cNvPr>
          <p:cNvSpPr>
            <a:spLocks noChangeShapeType="1"/>
          </p:cNvSpPr>
          <p:nvPr userDrawn="1"/>
        </p:nvSpPr>
        <p:spPr bwMode="auto">
          <a:xfrm>
            <a:off x="0" y="1302029"/>
            <a:ext cx="1151879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pic>
        <p:nvPicPr>
          <p:cNvPr id="5" name="Picture 2" descr="Related image">
            <a:extLst>
              <a:ext uri="{FF2B5EF4-FFF2-40B4-BE49-F238E27FC236}">
                <a16:creationId xmlns:a16="http://schemas.microsoft.com/office/drawing/2014/main" id="{1F8D5033-DCCE-E182-639A-0C2088CA013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582400" y="1056863"/>
            <a:ext cx="539363" cy="49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35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normAutofit/>
          </a:bodyPr>
          <a:lstStyle>
            <a:lvl1pPr algn="l">
              <a:defRPr sz="3600" b="0" cap="all"/>
            </a:lvl1pPr>
          </a:lstStyle>
          <a:p>
            <a:r>
              <a:rPr lang="en-US" dirty="0"/>
              <a:t>Click to edit</a:t>
            </a:r>
            <a:br>
              <a:rPr lang="en-US" dirty="0"/>
            </a:br>
            <a:r>
              <a:rPr lang="en-US" dirty="0"/>
              <a:t>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09600" y="6606583"/>
            <a:ext cx="2844800" cy="251417"/>
          </a:xfrm>
          <a:prstGeom prst="rect">
            <a:avLst/>
          </a:prstGeom>
        </p:spPr>
        <p:txBody>
          <a:bodyPr/>
          <a:lstStyle>
            <a:lvl1pPr>
              <a:defRPr>
                <a:solidFill>
                  <a:srgbClr val="FFFFFF"/>
                </a:solidFill>
              </a:defRPr>
            </a:lvl1pPr>
          </a:lstStyle>
          <a:p>
            <a:endParaRPr lang="en-US" dirty="0"/>
          </a:p>
        </p:txBody>
      </p:sp>
      <p:sp>
        <p:nvSpPr>
          <p:cNvPr id="5" name="Footer Placeholder 4"/>
          <p:cNvSpPr>
            <a:spLocks noGrp="1"/>
          </p:cNvSpPr>
          <p:nvPr>
            <p:ph type="ftr" sz="quarter" idx="11"/>
          </p:nvPr>
        </p:nvSpPr>
        <p:spPr>
          <a:xfrm>
            <a:off x="4165600" y="6606583"/>
            <a:ext cx="3860800" cy="251417"/>
          </a:xfrm>
          <a:prstGeom prst="rect">
            <a:avLst/>
          </a:prstGeom>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a:xfrm>
            <a:off x="8737600" y="6606583"/>
            <a:ext cx="2844800" cy="251417"/>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246036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37670"/>
            <a:ext cx="10972800" cy="1079968"/>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345725"/>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345725"/>
          </a:xfrm>
        </p:spPr>
        <p:txBody>
          <a:bodyPr/>
          <a:lstStyle>
            <a:lvl1pPr>
              <a:defRPr sz="2800">
                <a:latin typeface="+mj-lt"/>
              </a:defRPr>
            </a:lvl1pPr>
            <a:lvl2pPr>
              <a:defRPr sz="2400">
                <a:latin typeface="+mj-lt"/>
              </a:defRPr>
            </a:lvl2pPr>
            <a:lvl3pPr>
              <a:defRPr sz="2000">
                <a:latin typeface="+mj-lt"/>
              </a:defRPr>
            </a:lvl3pPr>
            <a:lvl4pPr>
              <a:defRPr sz="1800">
                <a:latin typeface="+mj-lt"/>
              </a:defRPr>
            </a:lvl4pPr>
            <a:lvl5pPr>
              <a:defRPr sz="1800">
                <a:latin typeface="+mj-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609600" y="6606584"/>
            <a:ext cx="2844800" cy="251417"/>
          </a:xfrm>
          <a:prstGeom prst="rect">
            <a:avLst/>
          </a:prstGeom>
        </p:spPr>
        <p:txBody>
          <a:bodyPr/>
          <a:lstStyle>
            <a:lvl1pPr>
              <a:defRPr>
                <a:solidFill>
                  <a:srgbClr val="FFFFFF"/>
                </a:solidFill>
              </a:defRPr>
            </a:lvl1pPr>
          </a:lstStyle>
          <a:p>
            <a:endParaRPr lang="en-US" dirty="0"/>
          </a:p>
        </p:txBody>
      </p:sp>
      <p:sp>
        <p:nvSpPr>
          <p:cNvPr id="6" name="Footer Placeholder 5"/>
          <p:cNvSpPr>
            <a:spLocks noGrp="1"/>
          </p:cNvSpPr>
          <p:nvPr>
            <p:ph type="ftr" sz="quarter" idx="11"/>
          </p:nvPr>
        </p:nvSpPr>
        <p:spPr>
          <a:xfrm>
            <a:off x="4165600" y="6606584"/>
            <a:ext cx="3860800" cy="251417"/>
          </a:xfrm>
          <a:prstGeom prst="rect">
            <a:avLst/>
          </a:prstGeo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8737600" y="6606584"/>
            <a:ext cx="2844800" cy="251417"/>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408771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3366"/>
            <a:ext cx="10972800" cy="1143000"/>
          </a:xfrm>
        </p:spPr>
        <p:txBody>
          <a:bodyPr>
            <a:normAutofit/>
          </a:bodyPr>
          <a:lstStyle>
            <a:lvl1pPr>
              <a:defRPr sz="3400"/>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normAutofit/>
          </a:bodyPr>
          <a:lstStyle>
            <a:lvl1pPr marL="0" indent="0">
              <a:buNone/>
              <a:defRPr sz="20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6"/>
            <a:ext cx="5386917" cy="3682963"/>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normAutofit/>
          </a:bodyPr>
          <a:lstStyle>
            <a:lvl1pPr marL="0" indent="0">
              <a:buNone/>
              <a:defRPr sz="20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6"/>
            <a:ext cx="5389033" cy="3682962"/>
          </a:xfrm>
        </p:spPr>
        <p:txBody>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609600" y="6606583"/>
            <a:ext cx="2844800" cy="251417"/>
          </a:xfrm>
          <a:prstGeom prst="rect">
            <a:avLst/>
          </a:prstGeom>
        </p:spPr>
        <p:txBody>
          <a:bodyPr/>
          <a:lstStyle>
            <a:lvl1pPr>
              <a:defRPr>
                <a:solidFill>
                  <a:srgbClr val="FFFFFF"/>
                </a:solidFill>
              </a:defRPr>
            </a:lvl1pPr>
          </a:lstStyle>
          <a:p>
            <a:endParaRPr lang="en-US" dirty="0"/>
          </a:p>
        </p:txBody>
      </p:sp>
      <p:sp>
        <p:nvSpPr>
          <p:cNvPr id="8" name="Footer Placeholder 7"/>
          <p:cNvSpPr>
            <a:spLocks noGrp="1"/>
          </p:cNvSpPr>
          <p:nvPr>
            <p:ph type="ftr" sz="quarter" idx="11"/>
          </p:nvPr>
        </p:nvSpPr>
        <p:spPr>
          <a:xfrm>
            <a:off x="4165600" y="6606583"/>
            <a:ext cx="3860800" cy="251417"/>
          </a:xfrm>
          <a:prstGeom prst="rect">
            <a:avLst/>
          </a:prstGeom>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8737600" y="6606583"/>
            <a:ext cx="2844800" cy="251417"/>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20163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3152"/>
            <a:ext cx="10972800" cy="1088136"/>
          </a:xfrm>
        </p:spPr>
        <p:txBody>
          <a:bodyPr>
            <a:normAutofit/>
          </a:bodyPr>
          <a:lstStyle>
            <a:lvl1pPr>
              <a:defRPr sz="4000"/>
            </a:lvl1pPr>
          </a:lstStyle>
          <a:p>
            <a:r>
              <a:rPr lang="en-US" dirty="0"/>
              <a:t>Click to edit Master title style</a:t>
            </a:r>
          </a:p>
        </p:txBody>
      </p:sp>
      <p:sp>
        <p:nvSpPr>
          <p:cNvPr id="3" name="Date Placeholder 2"/>
          <p:cNvSpPr>
            <a:spLocks noGrp="1"/>
          </p:cNvSpPr>
          <p:nvPr>
            <p:ph type="dt" sz="half" idx="10"/>
          </p:nvPr>
        </p:nvSpPr>
        <p:spPr>
          <a:xfrm>
            <a:off x="609600" y="6606584"/>
            <a:ext cx="2844800" cy="254370"/>
          </a:xfrm>
          <a:prstGeom prst="rect">
            <a:avLst/>
          </a:prstGeom>
        </p:spPr>
        <p:txBody>
          <a:bodyPr/>
          <a:lstStyle>
            <a:lvl1pPr>
              <a:defRPr>
                <a:solidFill>
                  <a:srgbClr val="FFFFFF"/>
                </a:solidFill>
              </a:defRPr>
            </a:lvl1pPr>
          </a:lstStyle>
          <a:p>
            <a:endParaRPr lang="en-US" dirty="0"/>
          </a:p>
        </p:txBody>
      </p:sp>
      <p:sp>
        <p:nvSpPr>
          <p:cNvPr id="4" name="Footer Placeholder 3"/>
          <p:cNvSpPr>
            <a:spLocks noGrp="1"/>
          </p:cNvSpPr>
          <p:nvPr>
            <p:ph type="ftr" sz="quarter" idx="11"/>
          </p:nvPr>
        </p:nvSpPr>
        <p:spPr>
          <a:xfrm>
            <a:off x="4165600" y="6606584"/>
            <a:ext cx="3860800" cy="254370"/>
          </a:xfrm>
          <a:prstGeom prst="rect">
            <a:avLst/>
          </a:prstGeom>
        </p:spPr>
        <p:txBody>
          <a:bodyPr/>
          <a:lstStyle>
            <a:lvl1pPr>
              <a:defRPr>
                <a:solidFill>
                  <a:srgbClr val="FFFFFF"/>
                </a:solidFill>
              </a:defRPr>
            </a:lvl1pPr>
          </a:lstStyle>
          <a:p>
            <a:endParaRPr lang="en-US" dirty="0"/>
          </a:p>
        </p:txBody>
      </p:sp>
      <p:sp>
        <p:nvSpPr>
          <p:cNvPr id="5" name="Slide Number Placeholder 4"/>
          <p:cNvSpPr>
            <a:spLocks noGrp="1"/>
          </p:cNvSpPr>
          <p:nvPr>
            <p:ph type="sldNum" sz="quarter" idx="12"/>
          </p:nvPr>
        </p:nvSpPr>
        <p:spPr>
          <a:xfrm>
            <a:off x="8737600" y="6606584"/>
            <a:ext cx="2844800" cy="254370"/>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
        <p:nvSpPr>
          <p:cNvPr id="6" name="Line 8">
            <a:extLst>
              <a:ext uri="{FF2B5EF4-FFF2-40B4-BE49-F238E27FC236}">
                <a16:creationId xmlns:a16="http://schemas.microsoft.com/office/drawing/2014/main" id="{821BCEC7-B05E-5B73-11C9-1521A1A1EBCD}"/>
              </a:ext>
            </a:extLst>
          </p:cNvPr>
          <p:cNvSpPr>
            <a:spLocks noChangeShapeType="1"/>
          </p:cNvSpPr>
          <p:nvPr userDrawn="1"/>
        </p:nvSpPr>
        <p:spPr bwMode="auto">
          <a:xfrm>
            <a:off x="0" y="1302029"/>
            <a:ext cx="1151879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pic>
        <p:nvPicPr>
          <p:cNvPr id="7" name="Picture 2" descr="Related image">
            <a:extLst>
              <a:ext uri="{FF2B5EF4-FFF2-40B4-BE49-F238E27FC236}">
                <a16:creationId xmlns:a16="http://schemas.microsoft.com/office/drawing/2014/main" id="{285BA145-6DEC-81CC-0FD7-B391C35808B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582400" y="1056863"/>
            <a:ext cx="539363" cy="49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57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606583"/>
            <a:ext cx="2844800" cy="251417"/>
          </a:xfrm>
          <a:prstGeom prst="rect">
            <a:avLst/>
          </a:prstGeom>
        </p:spPr>
        <p:txBody>
          <a:bodyPr/>
          <a:lstStyle>
            <a:lvl1pPr>
              <a:defRPr>
                <a:solidFill>
                  <a:srgbClr val="FFFFFF"/>
                </a:solidFill>
              </a:defRPr>
            </a:lvl1pPr>
          </a:lstStyle>
          <a:p>
            <a:endParaRPr lang="en-US" dirty="0"/>
          </a:p>
        </p:txBody>
      </p:sp>
      <p:sp>
        <p:nvSpPr>
          <p:cNvPr id="3" name="Footer Placeholder 2"/>
          <p:cNvSpPr>
            <a:spLocks noGrp="1"/>
          </p:cNvSpPr>
          <p:nvPr>
            <p:ph type="ftr" sz="quarter" idx="11"/>
          </p:nvPr>
        </p:nvSpPr>
        <p:spPr>
          <a:xfrm>
            <a:off x="4165600" y="6606583"/>
            <a:ext cx="3860800" cy="251417"/>
          </a:xfrm>
          <a:prstGeom prst="rect">
            <a:avLst/>
          </a:prstGeom>
        </p:spPr>
        <p:txBody>
          <a:bodyPr/>
          <a:lstStyle>
            <a:lvl1pPr>
              <a:defRPr>
                <a:solidFill>
                  <a:srgbClr val="FFFFFF"/>
                </a:solidFill>
              </a:defRPr>
            </a:lvl1pPr>
          </a:lstStyle>
          <a:p>
            <a:endParaRPr lang="en-US" dirty="0"/>
          </a:p>
        </p:txBody>
      </p:sp>
      <p:sp>
        <p:nvSpPr>
          <p:cNvPr id="4" name="Slide Number Placeholder 3"/>
          <p:cNvSpPr>
            <a:spLocks noGrp="1"/>
          </p:cNvSpPr>
          <p:nvPr>
            <p:ph type="sldNum" sz="quarter" idx="12"/>
          </p:nvPr>
        </p:nvSpPr>
        <p:spPr>
          <a:xfrm>
            <a:off x="8737600" y="6606583"/>
            <a:ext cx="2844800" cy="251417"/>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226406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403735"/>
            <a:ext cx="4011084" cy="1031365"/>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403735"/>
            <a:ext cx="6815667" cy="5476124"/>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099"/>
            <a:ext cx="4011084" cy="4444760"/>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606583"/>
            <a:ext cx="2844800" cy="251417"/>
          </a:xfrm>
          <a:prstGeom prst="rect">
            <a:avLst/>
          </a:prstGeom>
        </p:spPr>
        <p:txBody>
          <a:bodyPr/>
          <a:lstStyle>
            <a:lvl1pPr>
              <a:defRPr>
                <a:solidFill>
                  <a:srgbClr val="FFFFFF"/>
                </a:solidFill>
              </a:defRPr>
            </a:lvl1pPr>
          </a:lstStyle>
          <a:p>
            <a:endParaRPr lang="en-US" dirty="0"/>
          </a:p>
        </p:txBody>
      </p:sp>
      <p:sp>
        <p:nvSpPr>
          <p:cNvPr id="6" name="Footer Placeholder 5"/>
          <p:cNvSpPr>
            <a:spLocks noGrp="1"/>
          </p:cNvSpPr>
          <p:nvPr>
            <p:ph type="ftr" sz="quarter" idx="11"/>
          </p:nvPr>
        </p:nvSpPr>
        <p:spPr>
          <a:xfrm>
            <a:off x="4165600" y="6606583"/>
            <a:ext cx="3860800" cy="251417"/>
          </a:xfrm>
          <a:prstGeom prst="rect">
            <a:avLst/>
          </a:prstGeo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8737600" y="6606583"/>
            <a:ext cx="2844800" cy="251417"/>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123214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09600" y="6606583"/>
            <a:ext cx="2844800" cy="251417"/>
          </a:xfrm>
          <a:prstGeom prst="rect">
            <a:avLst/>
          </a:prstGeom>
        </p:spPr>
        <p:txBody>
          <a:bodyPr/>
          <a:lstStyle>
            <a:lvl1pPr>
              <a:defRPr>
                <a:solidFill>
                  <a:srgbClr val="FFFFFF"/>
                </a:solidFill>
              </a:defRPr>
            </a:lvl1pPr>
          </a:lstStyle>
          <a:p>
            <a:endParaRPr lang="en-US" dirty="0"/>
          </a:p>
        </p:txBody>
      </p:sp>
      <p:sp>
        <p:nvSpPr>
          <p:cNvPr id="6" name="Footer Placeholder 5"/>
          <p:cNvSpPr>
            <a:spLocks noGrp="1"/>
          </p:cNvSpPr>
          <p:nvPr>
            <p:ph type="ftr" sz="quarter" idx="11"/>
          </p:nvPr>
        </p:nvSpPr>
        <p:spPr>
          <a:xfrm>
            <a:off x="4165600" y="6606583"/>
            <a:ext cx="3860800" cy="251417"/>
          </a:xfrm>
          <a:prstGeom prst="rect">
            <a:avLst/>
          </a:prstGeom>
        </p:spPr>
        <p:txBody>
          <a:bodyPr/>
          <a:lstStyle>
            <a:lvl1pPr>
              <a:defRPr>
                <a:solidFill>
                  <a:srgbClr val="FFFFFF"/>
                </a:solidFill>
              </a:defRPr>
            </a:lvl1pPr>
          </a:lstStyle>
          <a:p>
            <a:endParaRPr lang="en-US" dirty="0"/>
          </a:p>
        </p:txBody>
      </p:sp>
      <p:sp>
        <p:nvSpPr>
          <p:cNvPr id="7" name="Slide Number Placeholder 6"/>
          <p:cNvSpPr>
            <a:spLocks noGrp="1"/>
          </p:cNvSpPr>
          <p:nvPr>
            <p:ph type="sldNum" sz="quarter" idx="12"/>
          </p:nvPr>
        </p:nvSpPr>
        <p:spPr>
          <a:xfrm>
            <a:off x="8737600" y="6606583"/>
            <a:ext cx="2844800" cy="251417"/>
          </a:xfrm>
          <a:prstGeom prst="rect">
            <a:avLst/>
          </a:prstGeom>
        </p:spPr>
        <p:txBody>
          <a:bodyPr/>
          <a:lstStyle>
            <a:lvl1pPr>
              <a:defRPr>
                <a:solidFill>
                  <a:srgbClr val="FFFFFF"/>
                </a:solidFill>
              </a:defRPr>
            </a:lvl1pPr>
          </a:lstStyle>
          <a:p>
            <a:fld id="{F06A5241-12CB-C64D-AE38-6540AC6C648E}" type="slidenum">
              <a:rPr lang="en-US" smtClean="0"/>
              <a:pPr/>
              <a:t>‹#›</a:t>
            </a:fld>
            <a:endParaRPr lang="en-US" dirty="0"/>
          </a:p>
        </p:txBody>
      </p:sp>
    </p:spTree>
    <p:extLst>
      <p:ext uri="{BB962C8B-B14F-4D97-AF65-F5344CB8AC3E}">
        <p14:creationId xmlns:p14="http://schemas.microsoft.com/office/powerpoint/2010/main" val="20730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7680" y="73152"/>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371601"/>
            <a:ext cx="11265877"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595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457200" rtl="0" eaLnBrk="1" latinLnBrk="0" hangingPunct="1">
        <a:spcBef>
          <a:spcPct val="0"/>
        </a:spcBef>
        <a:buNone/>
        <a:defRPr sz="3600" b="1"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verbye@tamu.edu"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nvSpPr>
        <p:spPr bwMode="auto">
          <a:xfrm>
            <a:off x="1960625" y="3177553"/>
            <a:ext cx="7909316" cy="76505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200" b="1" kern="1200">
                <a:solidFill>
                  <a:schemeClr val="bg1"/>
                </a:solidFill>
                <a:latin typeface="+mj-lt"/>
                <a:ea typeface="MS PGothic" pitchFamily="34" charset="-128"/>
                <a:cs typeface="ＭＳ Ｐゴシック" charset="0"/>
              </a:defRPr>
            </a:lvl1pPr>
            <a:lvl2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2pPr>
            <a:lvl3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3pPr>
            <a:lvl4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4pPr>
            <a:lvl5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endParaRPr lang="en-US" dirty="0"/>
          </a:p>
        </p:txBody>
      </p:sp>
      <p:sp>
        <p:nvSpPr>
          <p:cNvPr id="11" name="Rectangle 10"/>
          <p:cNvSpPr/>
          <p:nvPr/>
        </p:nvSpPr>
        <p:spPr>
          <a:xfrm>
            <a:off x="193262" y="446933"/>
            <a:ext cx="11664121" cy="1384995"/>
          </a:xfrm>
          <a:prstGeom prst="rect">
            <a:avLst/>
          </a:prstGeom>
          <a:solidFill>
            <a:schemeClr val="bg1"/>
          </a:solidFill>
        </p:spPr>
        <p:txBody>
          <a:bodyPr wrap="square">
            <a:spAutoFit/>
          </a:bodyPr>
          <a:lstStyle/>
          <a:p>
            <a:pPr algn="ctr"/>
            <a:r>
              <a:rPr lang="en-US" sz="36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Building PowerWorld Cases from the EIA 860 Data</a:t>
            </a:r>
          </a:p>
          <a:p>
            <a:pPr algn="ctr"/>
            <a:r>
              <a:rPr lang="en-US" sz="2400" b="1" dirty="0">
                <a:solidFill>
                  <a:srgbClr val="000000"/>
                </a:solidFill>
                <a:latin typeface="Arial" panose="020B0604020202020204" pitchFamily="34" charset="0"/>
                <a:cs typeface="Arial" panose="020B0604020202020204" pitchFamily="34" charset="0"/>
              </a:rPr>
              <a:t>(Requires PowerWorld Simulator Version 23 or Later </a:t>
            </a:r>
            <a:br>
              <a:rPr lang="en-US" sz="2400" b="1" dirty="0">
                <a:solidFill>
                  <a:srgbClr val="000000"/>
                </a:solidFill>
                <a:latin typeface="Arial" panose="020B0604020202020204" pitchFamily="34" charset="0"/>
                <a:cs typeface="Arial" panose="020B0604020202020204" pitchFamily="34" charset="0"/>
              </a:rPr>
            </a:br>
            <a:r>
              <a:rPr lang="en-US" sz="2400" b="1" dirty="0">
                <a:solidFill>
                  <a:srgbClr val="000000"/>
                </a:solidFill>
                <a:latin typeface="Arial" panose="020B0604020202020204" pitchFamily="34" charset="0"/>
                <a:cs typeface="Arial" panose="020B0604020202020204" pitchFamily="34" charset="0"/>
              </a:rPr>
              <a:t>with a Build Date after March 21, 2023)</a:t>
            </a:r>
            <a:endParaRPr lang="en-US" sz="24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964DD88-3E06-0B04-C8B1-39C15FCC1FEC}"/>
              </a:ext>
            </a:extLst>
          </p:cNvPr>
          <p:cNvSpPr txBox="1"/>
          <p:nvPr/>
        </p:nvSpPr>
        <p:spPr>
          <a:xfrm>
            <a:off x="7097090" y="6404926"/>
            <a:ext cx="1005894" cy="369332"/>
          </a:xfrm>
          <a:prstGeom prst="rect">
            <a:avLst/>
          </a:prstGeom>
          <a:solidFill>
            <a:schemeClr val="bg1"/>
          </a:solidFill>
        </p:spPr>
        <p:txBody>
          <a:bodyPr wrap="square" rtlCol="0">
            <a:spAutoFit/>
          </a:bodyPr>
          <a:lstStyle/>
          <a:p>
            <a:r>
              <a:rPr lang="en-US" dirty="0"/>
              <a:t>    </a:t>
            </a:r>
          </a:p>
        </p:txBody>
      </p:sp>
      <p:pic>
        <p:nvPicPr>
          <p:cNvPr id="8" name="Picture 7" descr="Text&#10;&#10;Description automatically generated with medium confidence">
            <a:extLst>
              <a:ext uri="{FF2B5EF4-FFF2-40B4-BE49-F238E27FC236}">
                <a16:creationId xmlns:a16="http://schemas.microsoft.com/office/drawing/2014/main" id="{86B99346-F082-7237-0D13-DE9BDD6F828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517693" y="5818244"/>
            <a:ext cx="3574371" cy="857849"/>
          </a:xfrm>
          <a:prstGeom prst="rect">
            <a:avLst/>
          </a:prstGeom>
        </p:spPr>
      </p:pic>
      <p:sp>
        <p:nvSpPr>
          <p:cNvPr id="4" name="Line 4103">
            <a:extLst>
              <a:ext uri="{FF2B5EF4-FFF2-40B4-BE49-F238E27FC236}">
                <a16:creationId xmlns:a16="http://schemas.microsoft.com/office/drawing/2014/main" id="{F398FE56-36A7-205C-6381-C8A3DDFC9DFB}"/>
              </a:ext>
            </a:extLst>
          </p:cNvPr>
          <p:cNvSpPr>
            <a:spLocks noChangeShapeType="1"/>
          </p:cNvSpPr>
          <p:nvPr/>
        </p:nvSpPr>
        <p:spPr bwMode="auto">
          <a:xfrm>
            <a:off x="9938" y="2630557"/>
            <a:ext cx="11988800" cy="0"/>
          </a:xfrm>
          <a:prstGeom prst="line">
            <a:avLst/>
          </a:prstGeom>
          <a:noFill/>
          <a:ln w="50800">
            <a:solidFill>
              <a:srgbClr val="500000"/>
            </a:solidFill>
            <a:round/>
            <a:headEnd type="none" w="sm" len="sm"/>
            <a:tailEnd type="none" w="sm" len="sm"/>
          </a:ln>
          <a:effectLst/>
        </p:spPr>
        <p:txBody>
          <a:bodyPr wrap="none" anchor="ctr"/>
          <a:lstStyle/>
          <a:p>
            <a:pPr>
              <a:defRPr/>
            </a:pPr>
            <a:endParaRPr lang="en-US" sz="2800" dirty="0"/>
          </a:p>
        </p:txBody>
      </p:sp>
      <p:sp>
        <p:nvSpPr>
          <p:cNvPr id="15" name="TextBox 14">
            <a:extLst>
              <a:ext uri="{FF2B5EF4-FFF2-40B4-BE49-F238E27FC236}">
                <a16:creationId xmlns:a16="http://schemas.microsoft.com/office/drawing/2014/main" id="{42AF414A-7E7B-C8B3-CD38-9C8063866427}"/>
              </a:ext>
            </a:extLst>
          </p:cNvPr>
          <p:cNvSpPr txBox="1"/>
          <p:nvPr/>
        </p:nvSpPr>
        <p:spPr>
          <a:xfrm>
            <a:off x="877703" y="2630557"/>
            <a:ext cx="8894370" cy="2677656"/>
          </a:xfrm>
          <a:prstGeom prst="rect">
            <a:avLst/>
          </a:prstGeom>
          <a:noFill/>
        </p:spPr>
        <p:txBody>
          <a:bodyPr wrap="square">
            <a:spAutoFit/>
          </a:bodyPr>
          <a:lstStyle/>
          <a:p>
            <a:pPr algn="ctr"/>
            <a:r>
              <a:rPr lang="en-US" sz="2800" b="1" dirty="0">
                <a:latin typeface="+mj-lt"/>
              </a:rPr>
              <a:t>Prof. Tom Overbye</a:t>
            </a:r>
          </a:p>
          <a:p>
            <a:pPr algn="ctr"/>
            <a:r>
              <a:rPr lang="en-US" sz="2800" b="1" dirty="0">
                <a:latin typeface="+mj-lt"/>
              </a:rPr>
              <a:t>Dept. of Electrical and Computer Engineering</a:t>
            </a:r>
          </a:p>
          <a:p>
            <a:pPr algn="ctr"/>
            <a:r>
              <a:rPr lang="en-US" sz="2800" b="1" dirty="0">
                <a:latin typeface="+mj-lt"/>
              </a:rPr>
              <a:t>Texas A&amp;M University</a:t>
            </a:r>
          </a:p>
          <a:p>
            <a:pPr algn="ctr"/>
            <a:r>
              <a:rPr lang="en-US" sz="2800" b="1" dirty="0">
                <a:latin typeface="+mj-lt"/>
                <a:hlinkClick r:id="rId3"/>
              </a:rPr>
              <a:t>overbye@tamu.edu</a:t>
            </a:r>
            <a:br>
              <a:rPr lang="en-US" sz="2800" b="1" dirty="0">
                <a:latin typeface="+mj-lt"/>
              </a:rPr>
            </a:br>
            <a:br>
              <a:rPr lang="en-US" sz="2800" b="1" dirty="0">
                <a:latin typeface="+mj-lt"/>
              </a:rPr>
            </a:br>
            <a:r>
              <a:rPr lang="en-US" sz="2800" b="1" dirty="0">
                <a:latin typeface="+mj-lt"/>
              </a:rPr>
              <a:t>March 2023</a:t>
            </a:r>
          </a:p>
        </p:txBody>
      </p:sp>
    </p:spTree>
    <p:extLst>
      <p:ext uri="{BB962C8B-B14F-4D97-AF65-F5344CB8AC3E}">
        <p14:creationId xmlns:p14="http://schemas.microsoft.com/office/powerpoint/2010/main" val="343583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8FE1-EE04-2371-40E6-4FF414D4A592}"/>
              </a:ext>
            </a:extLst>
          </p:cNvPr>
          <p:cNvSpPr>
            <a:spLocks noGrp="1"/>
          </p:cNvSpPr>
          <p:nvPr>
            <p:ph type="title"/>
          </p:nvPr>
        </p:nvSpPr>
        <p:spPr/>
        <p:txBody>
          <a:bodyPr/>
          <a:lstStyle/>
          <a:p>
            <a:r>
              <a:rPr lang="en-US" dirty="0"/>
              <a:t>Cookbook: Buses</a:t>
            </a:r>
          </a:p>
        </p:txBody>
      </p:sp>
      <p:sp>
        <p:nvSpPr>
          <p:cNvPr id="3" name="Content Placeholder 2">
            <a:extLst>
              <a:ext uri="{FF2B5EF4-FFF2-40B4-BE49-F238E27FC236}">
                <a16:creationId xmlns:a16="http://schemas.microsoft.com/office/drawing/2014/main" id="{346C5AA4-9101-6CC4-A429-6FDA7F8CD31D}"/>
              </a:ext>
            </a:extLst>
          </p:cNvPr>
          <p:cNvSpPr>
            <a:spLocks noGrp="1"/>
          </p:cNvSpPr>
          <p:nvPr>
            <p:ph idx="1"/>
          </p:nvPr>
        </p:nvSpPr>
        <p:spPr/>
        <p:txBody>
          <a:bodyPr>
            <a:normAutofit fontScale="77500" lnSpcReduction="20000"/>
          </a:bodyPr>
          <a:lstStyle/>
          <a:p>
            <a:r>
              <a:rPr lang="en-US" dirty="0"/>
              <a:t>Use the Schedule 2 data to also setup the buses. The difference from the substations is now the utility code is used to set the bus’s area, the State fields are used to set the zone, and the Plant Code is both used as the bus and the substation number.</a:t>
            </a:r>
          </a:p>
          <a:p>
            <a:pPr lvl="1"/>
            <a:r>
              <a:rPr lang="en-US" dirty="0"/>
              <a:t>Load the Schedule 2 data into Excel, change the first line to “Bus”; change the “Utility ID” field to “Area Num”, delete the “Utility Name” column</a:t>
            </a:r>
          </a:p>
          <a:p>
            <a:pPr lvl="1"/>
            <a:r>
              <a:rPr lang="en-US" dirty="0"/>
              <a:t>Change “Plant Code” to “Number”</a:t>
            </a:r>
          </a:p>
          <a:p>
            <a:pPr lvl="1"/>
            <a:r>
              <a:rPr lang="en-US" dirty="0"/>
              <a:t>Change “Plant Name” to “Name”</a:t>
            </a:r>
          </a:p>
          <a:p>
            <a:pPr lvl="1"/>
            <a:r>
              <a:rPr lang="en-US" dirty="0"/>
              <a:t>Change “NERC Region” to Cust String 1</a:t>
            </a:r>
          </a:p>
          <a:p>
            <a:pPr lvl="1"/>
            <a:r>
              <a:rPr lang="en-US" dirty="0"/>
              <a:t>Change “County” to Cust String 2</a:t>
            </a:r>
          </a:p>
          <a:p>
            <a:pPr lvl="1"/>
            <a:r>
              <a:rPr lang="en-US" dirty="0"/>
              <a:t>Change “Zip” to Cust String 3</a:t>
            </a:r>
          </a:p>
          <a:p>
            <a:pPr lvl="1"/>
            <a:r>
              <a:rPr lang="en-US" dirty="0"/>
              <a:t>Change “Balancing Authority Name” to Cust String 4</a:t>
            </a:r>
          </a:p>
          <a:p>
            <a:pPr lvl="1"/>
            <a:r>
              <a:rPr lang="en-US"/>
              <a:t>Change “Name of Water Source” </a:t>
            </a:r>
            <a:r>
              <a:rPr lang="en-US" dirty="0"/>
              <a:t>to Cust String 5</a:t>
            </a:r>
          </a:p>
          <a:p>
            <a:pPr lvl="1"/>
            <a:r>
              <a:rPr lang="en-US" dirty="0"/>
              <a:t>Copy the “Number” column and paste in a new column with a name of “Sub Num”</a:t>
            </a:r>
          </a:p>
          <a:p>
            <a:pPr lvl="1"/>
            <a:r>
              <a:rPr lang="en-US" dirty="0"/>
              <a:t>Add a new column with a name of “Nom KV” and give each line an entry of “138” (the nominal kV for the bus does not matter for this case)</a:t>
            </a:r>
          </a:p>
        </p:txBody>
      </p:sp>
      <p:sp>
        <p:nvSpPr>
          <p:cNvPr id="4" name="Slide Number Placeholder 3">
            <a:extLst>
              <a:ext uri="{FF2B5EF4-FFF2-40B4-BE49-F238E27FC236}">
                <a16:creationId xmlns:a16="http://schemas.microsoft.com/office/drawing/2014/main" id="{9D5AD786-72F9-562D-5033-5EE498E959F2}"/>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10</a:t>
            </a:fld>
            <a:endParaRPr lang="en-US" dirty="0"/>
          </a:p>
        </p:txBody>
      </p:sp>
    </p:spTree>
    <p:extLst>
      <p:ext uri="{BB962C8B-B14F-4D97-AF65-F5344CB8AC3E}">
        <p14:creationId xmlns:p14="http://schemas.microsoft.com/office/powerpoint/2010/main" val="359421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4C92-162A-587C-79FC-DAA5D5643E78}"/>
              </a:ext>
            </a:extLst>
          </p:cNvPr>
          <p:cNvSpPr>
            <a:spLocks noGrp="1"/>
          </p:cNvSpPr>
          <p:nvPr>
            <p:ph type="title"/>
          </p:nvPr>
        </p:nvSpPr>
        <p:spPr/>
        <p:txBody>
          <a:bodyPr/>
          <a:lstStyle/>
          <a:p>
            <a:r>
              <a:rPr lang="en-US" dirty="0"/>
              <a:t>Cookbook: Buses, cont.</a:t>
            </a:r>
          </a:p>
        </p:txBody>
      </p:sp>
      <p:sp>
        <p:nvSpPr>
          <p:cNvPr id="3" name="Content Placeholder 2">
            <a:extLst>
              <a:ext uri="{FF2B5EF4-FFF2-40B4-BE49-F238E27FC236}">
                <a16:creationId xmlns:a16="http://schemas.microsoft.com/office/drawing/2014/main" id="{02C9D2FE-1C98-9965-0E03-6DD3BF1FBBCE}"/>
              </a:ext>
            </a:extLst>
          </p:cNvPr>
          <p:cNvSpPr>
            <a:spLocks noGrp="1"/>
          </p:cNvSpPr>
          <p:nvPr>
            <p:ph idx="1"/>
          </p:nvPr>
        </p:nvSpPr>
        <p:spPr>
          <a:xfrm>
            <a:off x="457200" y="1371601"/>
            <a:ext cx="11406553" cy="5241234"/>
          </a:xfrm>
        </p:spPr>
        <p:txBody>
          <a:bodyPr>
            <a:normAutofit/>
          </a:bodyPr>
          <a:lstStyle/>
          <a:p>
            <a:pPr lvl="1"/>
            <a:r>
              <a:rPr lang="en-US" dirty="0"/>
              <a:t>Pasting in buses also requires the zone number be specified; since the Schedule 2 data has the state (zone) name but not the number. The easiest way to do this is to first change the “State” column to “Zone </a:t>
            </a:r>
            <a:r>
              <a:rPr lang="en-US"/>
              <a:t>Name”</a:t>
            </a:r>
          </a:p>
          <a:p>
            <a:pPr lvl="2"/>
            <a:r>
              <a:rPr lang="en-US"/>
              <a:t>The Zone Num will automatically update in PW – but verify this to be in the case</a:t>
            </a:r>
          </a:p>
          <a:p>
            <a:pPr lvl="1"/>
            <a:r>
              <a:rPr lang="en-US"/>
              <a:t>As </a:t>
            </a:r>
            <a:r>
              <a:rPr lang="en-US" dirty="0"/>
              <a:t>desired other columns in Schedule 2 can be added as custom fields or deleted</a:t>
            </a:r>
          </a:p>
          <a:p>
            <a:pPr lvl="1"/>
            <a:endParaRPr lang="en-US" dirty="0"/>
          </a:p>
          <a:p>
            <a:pPr lvl="1"/>
            <a:endParaRPr lang="en-US" dirty="0"/>
          </a:p>
          <a:p>
            <a:pPr lvl="1"/>
            <a:endParaRPr lang="en-US" dirty="0"/>
          </a:p>
          <a:p>
            <a:pPr lvl="1"/>
            <a:endParaRPr lang="en-US" dirty="0"/>
          </a:p>
          <a:p>
            <a:r>
              <a:rPr lang="en-US" dirty="0"/>
              <a:t>Manually enter the slack bus with a number of 999999, a name of “</a:t>
            </a:r>
            <a:r>
              <a:rPr lang="en-US" dirty="0" err="1"/>
              <a:t>SlackBus</a:t>
            </a:r>
            <a:r>
              <a:rPr lang="en-US" dirty="0"/>
              <a:t>” and link it to the slack area, zone and substations; on the bus dialog check the “System Slack Bus”</a:t>
            </a:r>
          </a:p>
          <a:p>
            <a:endParaRPr lang="en-US" dirty="0"/>
          </a:p>
        </p:txBody>
      </p:sp>
      <p:pic>
        <p:nvPicPr>
          <p:cNvPr id="5" name="Picture 4">
            <a:extLst>
              <a:ext uri="{FF2B5EF4-FFF2-40B4-BE49-F238E27FC236}">
                <a16:creationId xmlns:a16="http://schemas.microsoft.com/office/drawing/2014/main" id="{558D5A10-4150-B5B1-22E8-7BAB326BCBCD}"/>
              </a:ext>
            </a:extLst>
          </p:cNvPr>
          <p:cNvPicPr>
            <a:picLocks noChangeAspect="1"/>
          </p:cNvPicPr>
          <p:nvPr/>
        </p:nvPicPr>
        <p:blipFill rotWithShape="1">
          <a:blip r:embed="rId2"/>
          <a:srcRect l="3" t="14697" r="67001" b="60381"/>
          <a:stretch/>
        </p:blipFill>
        <p:spPr>
          <a:xfrm>
            <a:off x="1013791" y="3353463"/>
            <a:ext cx="5625548" cy="1645920"/>
          </a:xfrm>
          <a:prstGeom prst="rect">
            <a:avLst/>
          </a:prstGeom>
        </p:spPr>
      </p:pic>
      <p:sp>
        <p:nvSpPr>
          <p:cNvPr id="4" name="Slide Number Placeholder 3">
            <a:extLst>
              <a:ext uri="{FF2B5EF4-FFF2-40B4-BE49-F238E27FC236}">
                <a16:creationId xmlns:a16="http://schemas.microsoft.com/office/drawing/2014/main" id="{0119E763-96B8-B66E-25BF-1689105A34FB}"/>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11</a:t>
            </a:fld>
            <a:endParaRPr lang="en-US" dirty="0"/>
          </a:p>
        </p:txBody>
      </p:sp>
    </p:spTree>
    <p:extLst>
      <p:ext uri="{BB962C8B-B14F-4D97-AF65-F5344CB8AC3E}">
        <p14:creationId xmlns:p14="http://schemas.microsoft.com/office/powerpoint/2010/main" val="145827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25861-03C3-F1BC-24D7-3978575DE9E9}"/>
              </a:ext>
            </a:extLst>
          </p:cNvPr>
          <p:cNvSpPr>
            <a:spLocks noGrp="1"/>
          </p:cNvSpPr>
          <p:nvPr>
            <p:ph type="title"/>
          </p:nvPr>
        </p:nvSpPr>
        <p:spPr/>
        <p:txBody>
          <a:bodyPr/>
          <a:lstStyle/>
          <a:p>
            <a:r>
              <a:rPr lang="en-US" dirty="0"/>
              <a:t>Cookbook: Generators</a:t>
            </a:r>
          </a:p>
        </p:txBody>
      </p:sp>
      <p:sp>
        <p:nvSpPr>
          <p:cNvPr id="3" name="Content Placeholder 2">
            <a:extLst>
              <a:ext uri="{FF2B5EF4-FFF2-40B4-BE49-F238E27FC236}">
                <a16:creationId xmlns:a16="http://schemas.microsoft.com/office/drawing/2014/main" id="{9DB0BE1C-824E-4105-7120-6D6E9E7016D9}"/>
              </a:ext>
            </a:extLst>
          </p:cNvPr>
          <p:cNvSpPr>
            <a:spLocks noGrp="1"/>
          </p:cNvSpPr>
          <p:nvPr>
            <p:ph idx="1"/>
          </p:nvPr>
        </p:nvSpPr>
        <p:spPr/>
        <p:txBody>
          <a:bodyPr/>
          <a:lstStyle/>
          <a:p>
            <a:r>
              <a:rPr lang="en-US" dirty="0"/>
              <a:t>Use the Schedule 3 data to setup the generators. This can include either just the “Operable” page if the desire is to have just the in-service generators at the end of the year, or both the “Operable” and “Proposed” if the desire is to also have the proposed generators</a:t>
            </a:r>
          </a:p>
          <a:p>
            <a:pPr lvl="1"/>
            <a:r>
              <a:rPr lang="en-US" dirty="0"/>
              <a:t>Copy into Excel the Schedule 3 the “Operable” page data, sort it based on the “Synchronized to the Transmission Grid Field”, delete all the generators that have a “N” in this field, then delete this column</a:t>
            </a:r>
          </a:p>
          <a:p>
            <a:pPr lvl="1"/>
            <a:r>
              <a:rPr lang="en-US" dirty="0"/>
              <a:t>If optionally the “Proposed” page data can be copied in; however, when combining the two pages note that some of their columns are different so you first need to align the columns</a:t>
            </a:r>
          </a:p>
          <a:p>
            <a:pPr lvl="2"/>
            <a:r>
              <a:rPr lang="en-US" dirty="0"/>
              <a:t>This is usually done by deleting some columns from the Operable (like the derate columns) and inserting some new columns into the Proposed (like Minimum Load)</a:t>
            </a:r>
          </a:p>
          <a:p>
            <a:pPr lvl="3"/>
            <a:r>
              <a:rPr lang="en-US" dirty="0"/>
              <a:t>When adding a new numeric field, like Minimum Load, make sure all the entries are zero, not blank  </a:t>
            </a:r>
          </a:p>
          <a:p>
            <a:pPr lvl="1"/>
            <a:endParaRPr lang="en-US" dirty="0"/>
          </a:p>
        </p:txBody>
      </p:sp>
      <p:sp>
        <p:nvSpPr>
          <p:cNvPr id="4" name="Slide Number Placeholder 3">
            <a:extLst>
              <a:ext uri="{FF2B5EF4-FFF2-40B4-BE49-F238E27FC236}">
                <a16:creationId xmlns:a16="http://schemas.microsoft.com/office/drawing/2014/main" id="{5B929336-AB36-59B8-2536-4E218315785C}"/>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12</a:t>
            </a:fld>
            <a:endParaRPr lang="en-US" dirty="0"/>
          </a:p>
        </p:txBody>
      </p:sp>
    </p:spTree>
    <p:extLst>
      <p:ext uri="{BB962C8B-B14F-4D97-AF65-F5344CB8AC3E}">
        <p14:creationId xmlns:p14="http://schemas.microsoft.com/office/powerpoint/2010/main" val="180568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96D0-41DC-B8CB-7391-CAF890FF3205}"/>
              </a:ext>
            </a:extLst>
          </p:cNvPr>
          <p:cNvSpPr>
            <a:spLocks noGrp="1"/>
          </p:cNvSpPr>
          <p:nvPr>
            <p:ph type="title"/>
          </p:nvPr>
        </p:nvSpPr>
        <p:spPr/>
        <p:txBody>
          <a:bodyPr/>
          <a:lstStyle/>
          <a:p>
            <a:r>
              <a:rPr lang="en-US" dirty="0"/>
              <a:t>Cookbook: Generators, cont.</a:t>
            </a:r>
          </a:p>
        </p:txBody>
      </p:sp>
      <p:sp>
        <p:nvSpPr>
          <p:cNvPr id="3" name="Content Placeholder 2">
            <a:extLst>
              <a:ext uri="{FF2B5EF4-FFF2-40B4-BE49-F238E27FC236}">
                <a16:creationId xmlns:a16="http://schemas.microsoft.com/office/drawing/2014/main" id="{159FBEFC-B754-8919-1428-312E3A57B8CE}"/>
              </a:ext>
            </a:extLst>
          </p:cNvPr>
          <p:cNvSpPr>
            <a:spLocks noGrp="1"/>
          </p:cNvSpPr>
          <p:nvPr>
            <p:ph idx="1"/>
          </p:nvPr>
        </p:nvSpPr>
        <p:spPr/>
        <p:txBody>
          <a:bodyPr/>
          <a:lstStyle/>
          <a:p>
            <a:pPr lvl="1"/>
            <a:r>
              <a:rPr lang="en-US" dirty="0"/>
              <a:t>Delete the “Utility </a:t>
            </a:r>
            <a:r>
              <a:rPr lang="en-US" dirty="0" err="1"/>
              <a:t>ID”,“Utility</a:t>
            </a:r>
            <a:r>
              <a:rPr lang="en-US" dirty="0"/>
              <a:t> </a:t>
            </a:r>
            <a:r>
              <a:rPr lang="en-US" dirty="0" err="1"/>
              <a:t>Name”,”Plant</a:t>
            </a:r>
            <a:r>
              <a:rPr lang="en-US" dirty="0"/>
              <a:t> Name”, “State” and “County” columns</a:t>
            </a:r>
          </a:p>
          <a:p>
            <a:pPr lvl="1"/>
            <a:r>
              <a:rPr lang="en-US" dirty="0"/>
              <a:t>Change the “Plant Code” field to “Number of Bus”</a:t>
            </a:r>
          </a:p>
          <a:p>
            <a:pPr lvl="1"/>
            <a:r>
              <a:rPr lang="en-US" dirty="0"/>
              <a:t>Next to the “Generator ID” field add a new column called “ID”, make sure its type of field is general (set in Excel using Format Cells), and leave it empty for now</a:t>
            </a:r>
          </a:p>
          <a:p>
            <a:pPr lvl="1"/>
            <a:r>
              <a:rPr lang="en-US" dirty="0"/>
              <a:t>Sort the data by the “Number of Bus” field </a:t>
            </a:r>
          </a:p>
          <a:p>
            <a:pPr lvl="2"/>
            <a:r>
              <a:rPr lang="en-US" dirty="0"/>
              <a:t>(the order would have gotten changed when sorting on those not synchronized to the grid, and also if combining with the Proposed generators)</a:t>
            </a:r>
          </a:p>
          <a:p>
            <a:pPr lvl="1"/>
            <a:r>
              <a:rPr lang="en-US" dirty="0"/>
              <a:t>Make sure the first row is empty except with the entry “Gen” in the first column</a:t>
            </a:r>
          </a:p>
          <a:p>
            <a:endParaRPr lang="en-US" dirty="0"/>
          </a:p>
        </p:txBody>
      </p:sp>
      <p:sp>
        <p:nvSpPr>
          <p:cNvPr id="4" name="Slide Number Placeholder 3">
            <a:extLst>
              <a:ext uri="{FF2B5EF4-FFF2-40B4-BE49-F238E27FC236}">
                <a16:creationId xmlns:a16="http://schemas.microsoft.com/office/drawing/2014/main" id="{23C43D3D-3E1A-79DB-21C2-8EC1F549A539}"/>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13</a:t>
            </a:fld>
            <a:endParaRPr lang="en-US" dirty="0"/>
          </a:p>
        </p:txBody>
      </p:sp>
    </p:spTree>
    <p:extLst>
      <p:ext uri="{BB962C8B-B14F-4D97-AF65-F5344CB8AC3E}">
        <p14:creationId xmlns:p14="http://schemas.microsoft.com/office/powerpoint/2010/main" val="46302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C247-A4E5-4BC6-A8C2-FD9D26837B91}"/>
              </a:ext>
            </a:extLst>
          </p:cNvPr>
          <p:cNvSpPr>
            <a:spLocks noGrp="1"/>
          </p:cNvSpPr>
          <p:nvPr>
            <p:ph type="title"/>
          </p:nvPr>
        </p:nvSpPr>
        <p:spPr/>
        <p:txBody>
          <a:bodyPr/>
          <a:lstStyle/>
          <a:p>
            <a:r>
              <a:rPr lang="en-US" dirty="0"/>
              <a:t>Cookbook: Generators, cont.</a:t>
            </a:r>
          </a:p>
        </p:txBody>
      </p:sp>
      <p:sp>
        <p:nvSpPr>
          <p:cNvPr id="3" name="Content Placeholder 2">
            <a:extLst>
              <a:ext uri="{FF2B5EF4-FFF2-40B4-BE49-F238E27FC236}">
                <a16:creationId xmlns:a16="http://schemas.microsoft.com/office/drawing/2014/main" id="{E2A3DA6C-B015-E610-B17E-7BCC331023B9}"/>
              </a:ext>
            </a:extLst>
          </p:cNvPr>
          <p:cNvSpPr>
            <a:spLocks noGrp="1"/>
          </p:cNvSpPr>
          <p:nvPr>
            <p:ph idx="1"/>
          </p:nvPr>
        </p:nvSpPr>
        <p:spPr>
          <a:xfrm>
            <a:off x="121920" y="1371601"/>
            <a:ext cx="11741833" cy="5274364"/>
          </a:xfrm>
        </p:spPr>
        <p:txBody>
          <a:bodyPr>
            <a:normAutofit/>
          </a:bodyPr>
          <a:lstStyle/>
          <a:p>
            <a:r>
              <a:rPr lang="en-US" dirty="0"/>
              <a:t>In the EIA data, the generators are uniquely identified by their “Plant Code” (now changed to “Number of Bus”) and “Generator ID”. However, since Simulator only supports two character IDs, and the EIA IDs are often longer than this, a new unique “Primary Label” field needs to be created that combines the number and Generator ID; also the ID field needs to be set to a unique value for each generator</a:t>
            </a:r>
          </a:p>
          <a:p>
            <a:pPr lvl="1"/>
            <a:r>
              <a:rPr lang="en-US" dirty="0"/>
              <a:t>To add the labels insert a new column next to “ID” called “Primary Label”; make sure the type of field is general; for the field value set them to value of Number of Bus + “_”+Generator ID; the code is =CONCATENATE(A3,”_”,B3); fill the column</a:t>
            </a:r>
          </a:p>
          <a:p>
            <a:pPr lvl="2"/>
            <a:r>
              <a:rPr lang="en-US" dirty="0"/>
              <a:t>This Primary Label field will be used to subsequently uniquely identify the generator when pasting in additional data such as for the wind turbines and solar PV</a:t>
            </a:r>
          </a:p>
          <a:p>
            <a:pPr lvl="1"/>
            <a:r>
              <a:rPr lang="en-US" dirty="0"/>
              <a:t>Set the ID field to a unique two character value for each bus; an easy way to do this is to just make it the MOD 100 of the row number; enter =MOD(ROW(A3),100)</a:t>
            </a:r>
          </a:p>
          <a:p>
            <a:endParaRPr lang="en-US" dirty="0"/>
          </a:p>
        </p:txBody>
      </p:sp>
      <p:sp>
        <p:nvSpPr>
          <p:cNvPr id="4" name="Slide Number Placeholder 3">
            <a:extLst>
              <a:ext uri="{FF2B5EF4-FFF2-40B4-BE49-F238E27FC236}">
                <a16:creationId xmlns:a16="http://schemas.microsoft.com/office/drawing/2014/main" id="{8DABCAB9-C2BF-628C-9D50-054F6FD66DD3}"/>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14</a:t>
            </a:fld>
            <a:endParaRPr lang="en-US" dirty="0"/>
          </a:p>
        </p:txBody>
      </p:sp>
    </p:spTree>
    <p:extLst>
      <p:ext uri="{BB962C8B-B14F-4D97-AF65-F5344CB8AC3E}">
        <p14:creationId xmlns:p14="http://schemas.microsoft.com/office/powerpoint/2010/main" val="105616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99E1-BAC5-989C-2F75-C02067B67A56}"/>
              </a:ext>
            </a:extLst>
          </p:cNvPr>
          <p:cNvSpPr>
            <a:spLocks noGrp="1"/>
          </p:cNvSpPr>
          <p:nvPr>
            <p:ph type="title"/>
          </p:nvPr>
        </p:nvSpPr>
        <p:spPr/>
        <p:txBody>
          <a:bodyPr/>
          <a:lstStyle/>
          <a:p>
            <a:r>
              <a:rPr lang="en-US" dirty="0"/>
              <a:t>Cookbook: Generators, cont.</a:t>
            </a:r>
          </a:p>
        </p:txBody>
      </p:sp>
      <p:sp>
        <p:nvSpPr>
          <p:cNvPr id="3" name="Content Placeholder 2">
            <a:extLst>
              <a:ext uri="{FF2B5EF4-FFF2-40B4-BE49-F238E27FC236}">
                <a16:creationId xmlns:a16="http://schemas.microsoft.com/office/drawing/2014/main" id="{5A40E62E-5372-E549-C911-5175C44CB875}"/>
              </a:ext>
            </a:extLst>
          </p:cNvPr>
          <p:cNvSpPr>
            <a:spLocks noGrp="1"/>
          </p:cNvSpPr>
          <p:nvPr>
            <p:ph idx="1"/>
          </p:nvPr>
        </p:nvSpPr>
        <p:spPr/>
        <p:txBody>
          <a:bodyPr>
            <a:normAutofit fontScale="92500" lnSpcReduction="20000"/>
          </a:bodyPr>
          <a:lstStyle/>
          <a:p>
            <a:pPr lvl="1"/>
            <a:r>
              <a:rPr lang="en-US" dirty="0"/>
              <a:t>Change the “Prime Mover” field to “Unit Type Code” (the EIA 860 codes are compatible with Simulator)</a:t>
            </a:r>
          </a:p>
          <a:p>
            <a:pPr lvl="1"/>
            <a:r>
              <a:rPr lang="en-US" dirty="0"/>
              <a:t>Change the “Energy Source 1” to “Fuel Type Code” (the EIA 860 codes are compatible with Simulator)</a:t>
            </a:r>
          </a:p>
          <a:p>
            <a:pPr lvl="1"/>
            <a:r>
              <a:rPr lang="en-US" dirty="0"/>
              <a:t>Change the “Minimum Load (MW) field to “Min </a:t>
            </a:r>
            <a:r>
              <a:rPr lang="en-US"/>
              <a:t>MW” The </a:t>
            </a:r>
            <a:r>
              <a:rPr lang="en-US" dirty="0"/>
              <a:t>“Status” field is required; what it means in the EIA 860 is different than in Simulator; to have all the generators online in Simulator set this field to “Yes”</a:t>
            </a:r>
          </a:p>
          <a:p>
            <a:pPr lvl="1"/>
            <a:r>
              <a:rPr lang="en-US" dirty="0"/>
              <a:t>To paste in a new generators Simulator requires several other fields that are not used here; enter the following columns: </a:t>
            </a:r>
          </a:p>
          <a:p>
            <a:pPr lvl="2"/>
            <a:r>
              <a:rPr lang="en-US" dirty="0"/>
              <a:t>“Set Volt” and set to 1.0, </a:t>
            </a:r>
          </a:p>
          <a:p>
            <a:pPr lvl="2"/>
            <a:r>
              <a:rPr lang="en-US" dirty="0"/>
              <a:t>“Gen MW set point” and set to 0; </a:t>
            </a:r>
          </a:p>
          <a:p>
            <a:pPr lvl="2"/>
            <a:r>
              <a:rPr lang="en-US" dirty="0"/>
              <a:t>“Max Mvar”, “Min Mvar”, “Gen Mvar set point” and set to 0</a:t>
            </a:r>
            <a:r>
              <a:rPr lang="en-US"/>
              <a:t>; </a:t>
            </a:r>
          </a:p>
          <a:p>
            <a:pPr lvl="2"/>
            <a:r>
              <a:rPr lang="en-US"/>
              <a:t>“</a:t>
            </a:r>
            <a:r>
              <a:rPr lang="en-US" dirty="0"/>
              <a:t>AGC” and “AVR” and set to No</a:t>
            </a:r>
          </a:p>
          <a:p>
            <a:pPr lvl="1"/>
            <a:r>
              <a:rPr lang="en-US" dirty="0"/>
              <a:t>Add “MVA Base” and set it equal to the nameplate capacity</a:t>
            </a:r>
          </a:p>
          <a:p>
            <a:pPr lvl="1"/>
            <a:r>
              <a:rPr lang="en-US" dirty="0"/>
              <a:t>Add a field called “</a:t>
            </a:r>
            <a:r>
              <a:rPr lang="en-US" dirty="0" err="1"/>
              <a:t>RegBus</a:t>
            </a:r>
            <a:r>
              <a:rPr lang="en-US" dirty="0"/>
              <a:t> Num” and set it to the “Number of Bus” field values</a:t>
            </a:r>
          </a:p>
          <a:p>
            <a:endParaRPr lang="en-US" dirty="0"/>
          </a:p>
        </p:txBody>
      </p:sp>
      <p:sp>
        <p:nvSpPr>
          <p:cNvPr id="4" name="Slide Number Placeholder 3">
            <a:extLst>
              <a:ext uri="{FF2B5EF4-FFF2-40B4-BE49-F238E27FC236}">
                <a16:creationId xmlns:a16="http://schemas.microsoft.com/office/drawing/2014/main" id="{4D57F3FE-4D23-77CD-72A8-FE8BBEE78F2C}"/>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15</a:t>
            </a:fld>
            <a:endParaRPr lang="en-US" dirty="0"/>
          </a:p>
        </p:txBody>
      </p:sp>
    </p:spTree>
    <p:extLst>
      <p:ext uri="{BB962C8B-B14F-4D97-AF65-F5344CB8AC3E}">
        <p14:creationId xmlns:p14="http://schemas.microsoft.com/office/powerpoint/2010/main" val="82636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176-D4CD-4DEB-B9E3-C6509CFA1F87}"/>
              </a:ext>
            </a:extLst>
          </p:cNvPr>
          <p:cNvSpPr>
            <a:spLocks noGrp="1"/>
          </p:cNvSpPr>
          <p:nvPr>
            <p:ph type="title"/>
          </p:nvPr>
        </p:nvSpPr>
        <p:spPr/>
        <p:txBody>
          <a:bodyPr/>
          <a:lstStyle/>
          <a:p>
            <a:r>
              <a:rPr lang="en-US" dirty="0"/>
              <a:t>Cookbook: Generators, cont.</a:t>
            </a:r>
          </a:p>
        </p:txBody>
      </p:sp>
      <p:sp>
        <p:nvSpPr>
          <p:cNvPr id="3" name="Content Placeholder 2">
            <a:extLst>
              <a:ext uri="{FF2B5EF4-FFF2-40B4-BE49-F238E27FC236}">
                <a16:creationId xmlns:a16="http://schemas.microsoft.com/office/drawing/2014/main" id="{1438206D-FAAE-2F43-2D9A-455B1BBCC9DD}"/>
              </a:ext>
            </a:extLst>
          </p:cNvPr>
          <p:cNvSpPr>
            <a:spLocks noGrp="1"/>
          </p:cNvSpPr>
          <p:nvPr>
            <p:ph idx="1"/>
          </p:nvPr>
        </p:nvSpPr>
        <p:spPr/>
        <p:txBody>
          <a:bodyPr/>
          <a:lstStyle/>
          <a:p>
            <a:pPr lvl="1"/>
            <a:r>
              <a:rPr lang="en-US" dirty="0"/>
              <a:t>The last field is the “Max MW.” The EIA 860 has two fields that could be used, either the “Summer Capacity (MW)” or the “Winter Capacity (MW)”; whether to use one or them or there maximum depends on the application. One approach, particularly when studying wind and solar outputs modified by the actual weather is to just pick the largest; for this approach enter a new column titled “Max MW” and set its entries to the maximum of these two fields (e.g.,”=MAX(N3,O3)</a:t>
            </a:r>
          </a:p>
          <a:p>
            <a:pPr lvl="1"/>
            <a:r>
              <a:rPr lang="en-US" dirty="0"/>
              <a:t>Either delete the other columns or store them using custom fields</a:t>
            </a:r>
          </a:p>
          <a:p>
            <a:r>
              <a:rPr lang="en-US" dirty="0"/>
              <a:t>Select all. In Simulator Edit Mode view </a:t>
            </a:r>
            <a:r>
              <a:rPr lang="en-US" b="1" dirty="0"/>
              <a:t>Case Information, Network </a:t>
            </a:r>
            <a:br>
              <a:rPr lang="en-US" b="1" dirty="0"/>
            </a:br>
            <a:r>
              <a:rPr lang="en-US" b="1" dirty="0"/>
              <a:t>Generators </a:t>
            </a:r>
            <a:r>
              <a:rPr lang="en-US" dirty="0"/>
              <a:t>and paste all the data.  </a:t>
            </a:r>
          </a:p>
          <a:p>
            <a:r>
              <a:rPr lang="en-US" dirty="0"/>
              <a:t>Manually enter the slack generator at the slack bus location.  Its ID should be “1”</a:t>
            </a:r>
          </a:p>
          <a:p>
            <a:endParaRPr lang="en-US" dirty="0"/>
          </a:p>
        </p:txBody>
      </p:sp>
      <p:sp>
        <p:nvSpPr>
          <p:cNvPr id="4" name="Slide Number Placeholder 3">
            <a:extLst>
              <a:ext uri="{FF2B5EF4-FFF2-40B4-BE49-F238E27FC236}">
                <a16:creationId xmlns:a16="http://schemas.microsoft.com/office/drawing/2014/main" id="{FFB6FBBA-8B3F-7B74-E740-5A6FEF54A3AC}"/>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16</a:t>
            </a:fld>
            <a:endParaRPr lang="en-US" dirty="0"/>
          </a:p>
        </p:txBody>
      </p:sp>
    </p:spTree>
    <p:extLst>
      <p:ext uri="{BB962C8B-B14F-4D97-AF65-F5344CB8AC3E}">
        <p14:creationId xmlns:p14="http://schemas.microsoft.com/office/powerpoint/2010/main" val="214177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791C-7BCF-3441-9B28-580CF5577DD8}"/>
              </a:ext>
            </a:extLst>
          </p:cNvPr>
          <p:cNvSpPr>
            <a:spLocks noGrp="1"/>
          </p:cNvSpPr>
          <p:nvPr>
            <p:ph type="title"/>
          </p:nvPr>
        </p:nvSpPr>
        <p:spPr/>
        <p:txBody>
          <a:bodyPr/>
          <a:lstStyle/>
          <a:p>
            <a:r>
              <a:rPr lang="en-US" dirty="0"/>
              <a:t>Cookbook: Generators, cont.</a:t>
            </a:r>
          </a:p>
        </p:txBody>
      </p:sp>
      <p:sp>
        <p:nvSpPr>
          <p:cNvPr id="3" name="Content Placeholder 2">
            <a:extLst>
              <a:ext uri="{FF2B5EF4-FFF2-40B4-BE49-F238E27FC236}">
                <a16:creationId xmlns:a16="http://schemas.microsoft.com/office/drawing/2014/main" id="{4A9F0387-B1D8-2819-57D4-48ABE51A9CCD}"/>
              </a:ext>
            </a:extLst>
          </p:cNvPr>
          <p:cNvSpPr>
            <a:spLocks noGrp="1"/>
          </p:cNvSpPr>
          <p:nvPr>
            <p:ph idx="1"/>
          </p:nvPr>
        </p:nvSpPr>
        <p:spPr>
          <a:xfrm>
            <a:off x="457200" y="1371602"/>
            <a:ext cx="11406553" cy="1143000"/>
          </a:xfrm>
        </p:spPr>
        <p:txBody>
          <a:bodyPr/>
          <a:lstStyle/>
          <a:p>
            <a:r>
              <a:rPr lang="en-US" dirty="0"/>
              <a:t>When adding additional generator fields for the PFW models (covered soon), the </a:t>
            </a:r>
            <a:r>
              <a:rPr lang="en-US" dirty="0" err="1"/>
              <a:t>Primary_Label</a:t>
            </a:r>
            <a:r>
              <a:rPr lang="en-US" dirty="0"/>
              <a:t> is used to uniquely identify the generator </a:t>
            </a:r>
          </a:p>
          <a:p>
            <a:r>
              <a:rPr lang="en-US" dirty="0"/>
              <a:t>Example generator spreadsheet input</a:t>
            </a:r>
          </a:p>
        </p:txBody>
      </p:sp>
      <p:pic>
        <p:nvPicPr>
          <p:cNvPr id="5" name="Picture 4">
            <a:extLst>
              <a:ext uri="{FF2B5EF4-FFF2-40B4-BE49-F238E27FC236}">
                <a16:creationId xmlns:a16="http://schemas.microsoft.com/office/drawing/2014/main" id="{2ABAF9A4-1271-95E2-9D71-9C338E4AFE4E}"/>
              </a:ext>
            </a:extLst>
          </p:cNvPr>
          <p:cNvPicPr>
            <a:picLocks noChangeAspect="1"/>
          </p:cNvPicPr>
          <p:nvPr/>
        </p:nvPicPr>
        <p:blipFill rotWithShape="1">
          <a:blip r:embed="rId2"/>
          <a:srcRect l="1" t="16156" r="43003" b="42302"/>
          <a:stretch/>
        </p:blipFill>
        <p:spPr>
          <a:xfrm>
            <a:off x="572711" y="2834639"/>
            <a:ext cx="10778912" cy="3770133"/>
          </a:xfrm>
          <a:prstGeom prst="rect">
            <a:avLst/>
          </a:prstGeom>
        </p:spPr>
      </p:pic>
      <p:sp>
        <p:nvSpPr>
          <p:cNvPr id="4" name="Slide Number Placeholder 3">
            <a:extLst>
              <a:ext uri="{FF2B5EF4-FFF2-40B4-BE49-F238E27FC236}">
                <a16:creationId xmlns:a16="http://schemas.microsoft.com/office/drawing/2014/main" id="{017834E0-6E5E-1E72-B14B-B06D88E908B0}"/>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17</a:t>
            </a:fld>
            <a:endParaRPr lang="en-US" dirty="0"/>
          </a:p>
        </p:txBody>
      </p:sp>
    </p:spTree>
    <p:extLst>
      <p:ext uri="{BB962C8B-B14F-4D97-AF65-F5344CB8AC3E}">
        <p14:creationId xmlns:p14="http://schemas.microsoft.com/office/powerpoint/2010/main" val="2374569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DDD6-55F2-9D34-CB44-1EC24584187A}"/>
              </a:ext>
            </a:extLst>
          </p:cNvPr>
          <p:cNvSpPr>
            <a:spLocks noGrp="1"/>
          </p:cNvSpPr>
          <p:nvPr>
            <p:ph type="title"/>
          </p:nvPr>
        </p:nvSpPr>
        <p:spPr/>
        <p:txBody>
          <a:bodyPr/>
          <a:lstStyle/>
          <a:p>
            <a:r>
              <a:rPr lang="en-US" dirty="0"/>
              <a:t>Adding Generator Inservice, Retirement and EIA-860 fields</a:t>
            </a:r>
          </a:p>
        </p:txBody>
      </p:sp>
      <p:sp>
        <p:nvSpPr>
          <p:cNvPr id="3" name="Content Placeholder 2">
            <a:extLst>
              <a:ext uri="{FF2B5EF4-FFF2-40B4-BE49-F238E27FC236}">
                <a16:creationId xmlns:a16="http://schemas.microsoft.com/office/drawing/2014/main" id="{0C43162E-B62C-4A83-EA18-91D17C12AD37}"/>
              </a:ext>
            </a:extLst>
          </p:cNvPr>
          <p:cNvSpPr>
            <a:spLocks noGrp="1"/>
          </p:cNvSpPr>
          <p:nvPr>
            <p:ph idx="1"/>
          </p:nvPr>
        </p:nvSpPr>
        <p:spPr/>
        <p:txBody>
          <a:bodyPr/>
          <a:lstStyle/>
          <a:p>
            <a:r>
              <a:rPr lang="en-US" dirty="0"/>
              <a:t>Starting in March 2023 PowerWorld now has fuller support for the generator operating month and year, retirement (or planned retirement) month and year, the EIA 860 Plant Code, and the Generator ID</a:t>
            </a:r>
          </a:p>
          <a:p>
            <a:pPr lvl="1"/>
            <a:r>
              <a:rPr lang="en-US" dirty="0"/>
              <a:t>With Schedule 3 the Plant Code is in Column C, the Generator ID in Column G, the Operating month and year in columns Z and AA, and the Planned Retirement in columns AB and AC (same with the Retired and Canceled; for Proposed only Operating data is available; use Current Month and Current Year columns (W and X)</a:t>
            </a:r>
          </a:p>
          <a:p>
            <a:pPr lvl="1"/>
            <a:r>
              <a:rPr lang="en-US" dirty="0"/>
              <a:t>For pasting this data into Simulator define a “Labels” column that is again a concatenate of the Plant Code, “_” and the generator ID</a:t>
            </a:r>
          </a:p>
          <a:p>
            <a:pPr lvl="1"/>
            <a:r>
              <a:rPr lang="en-US" dirty="0"/>
              <a:t>The column title for the Plant Code should be “EIA860 Plant Code”; for the Generator ID use “EIA860 Gen ID”</a:t>
            </a:r>
          </a:p>
          <a:p>
            <a:pPr lvl="1"/>
            <a:r>
              <a:rPr lang="en-US" dirty="0"/>
              <a:t>For the Operating fields use “Operating Date Month” and “Operating Date Year”</a:t>
            </a:r>
          </a:p>
          <a:p>
            <a:pPr lvl="1"/>
            <a:r>
              <a:rPr lang="en-US" dirty="0"/>
              <a:t>For the Retired fields using “Retired Date Month” and “Retired </a:t>
            </a:r>
            <a:r>
              <a:rPr lang="en-US"/>
              <a:t>Date Year</a:t>
            </a:r>
            <a:endParaRPr lang="en-US" dirty="0"/>
          </a:p>
          <a:p>
            <a:endParaRPr lang="en-US" dirty="0"/>
          </a:p>
        </p:txBody>
      </p:sp>
    </p:spTree>
    <p:extLst>
      <p:ext uri="{BB962C8B-B14F-4D97-AF65-F5344CB8AC3E}">
        <p14:creationId xmlns:p14="http://schemas.microsoft.com/office/powerpoint/2010/main" val="935218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5AB9-FEFC-6454-D450-BD00BD4B3B2F}"/>
              </a:ext>
            </a:extLst>
          </p:cNvPr>
          <p:cNvSpPr>
            <a:spLocks noGrp="1"/>
          </p:cNvSpPr>
          <p:nvPr>
            <p:ph type="title"/>
          </p:nvPr>
        </p:nvSpPr>
        <p:spPr/>
        <p:txBody>
          <a:bodyPr/>
          <a:lstStyle/>
          <a:p>
            <a:r>
              <a:rPr lang="en-US" dirty="0"/>
              <a:t>Adding Generator Inservice, Retirement and EIA-860 fields, cont.</a:t>
            </a:r>
          </a:p>
        </p:txBody>
      </p:sp>
      <p:sp>
        <p:nvSpPr>
          <p:cNvPr id="3" name="Content Placeholder 2">
            <a:extLst>
              <a:ext uri="{FF2B5EF4-FFF2-40B4-BE49-F238E27FC236}">
                <a16:creationId xmlns:a16="http://schemas.microsoft.com/office/drawing/2014/main" id="{554DA7A0-88EC-6363-BA5F-41EECC1FBE4E}"/>
              </a:ext>
            </a:extLst>
          </p:cNvPr>
          <p:cNvSpPr>
            <a:spLocks noGrp="1"/>
          </p:cNvSpPr>
          <p:nvPr>
            <p:ph idx="1"/>
          </p:nvPr>
        </p:nvSpPr>
        <p:spPr/>
        <p:txBody>
          <a:bodyPr/>
          <a:lstStyle/>
          <a:p>
            <a:r>
              <a:rPr lang="en-US" dirty="0"/>
              <a:t>The paste spreadsheet should look like</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86" y="1871493"/>
            <a:ext cx="58959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559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a:xfrm>
            <a:off x="457200" y="1371601"/>
            <a:ext cx="11582399" cy="4323703"/>
          </a:xfrm>
        </p:spPr>
        <p:txBody>
          <a:bodyPr/>
          <a:lstStyle/>
          <a:p>
            <a:r>
              <a:rPr lang="en-US" dirty="0"/>
              <a:t>The goal of these slides is to show how public, US Energy Information Administration (EIA) Form EIA-860 generator data can be used to create a PowerWorld power flow case</a:t>
            </a:r>
          </a:p>
          <a:p>
            <a:r>
              <a:rPr lang="en-US" dirty="0"/>
              <a:t>The purpose for doing this is to allow the visualization of this generation information using the power of PowerWorld Simulator</a:t>
            </a:r>
          </a:p>
          <a:p>
            <a:pPr lvl="1"/>
            <a:r>
              <a:rPr lang="en-US" dirty="0"/>
              <a:t>The associated case can then be used with other information, such as weather</a:t>
            </a:r>
          </a:p>
          <a:p>
            <a:r>
              <a:rPr lang="en-US" dirty="0"/>
              <a:t>While a power flow case is created, there is no transmission grid; rather, all the generators are connected to a slack bus through low impedance lines</a:t>
            </a:r>
          </a:p>
          <a:p>
            <a:pPr lvl="1"/>
            <a:r>
              <a:rPr lang="en-US" dirty="0"/>
              <a:t>Since only public data is used, these cases can be freely shared</a:t>
            </a:r>
          </a:p>
          <a:p>
            <a:r>
              <a:rPr lang="en-US" dirty="0"/>
              <a:t>There is great flexibility in how these cases could be created; these slides just provide one approach; time to create a case should be at most several hours (and less with practice)</a:t>
            </a:r>
          </a:p>
        </p:txBody>
      </p:sp>
      <p:sp>
        <p:nvSpPr>
          <p:cNvPr id="5" name="Slide Number Placeholder 3">
            <a:extLst>
              <a:ext uri="{FF2B5EF4-FFF2-40B4-BE49-F238E27FC236}">
                <a16:creationId xmlns:a16="http://schemas.microsoft.com/office/drawing/2014/main" id="{1AFF46B6-71D1-A735-5BEB-4B87BFCD4187}"/>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a:t>
            </a:fld>
            <a:endParaRPr lang="en-US" dirty="0"/>
          </a:p>
        </p:txBody>
      </p:sp>
    </p:spTree>
    <p:extLst>
      <p:ext uri="{BB962C8B-B14F-4D97-AF65-F5344CB8AC3E}">
        <p14:creationId xmlns:p14="http://schemas.microsoft.com/office/powerpoint/2010/main" val="316080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2427-A575-4C1E-40A1-7E33D6399121}"/>
              </a:ext>
            </a:extLst>
          </p:cNvPr>
          <p:cNvSpPr>
            <a:spLocks noGrp="1"/>
          </p:cNvSpPr>
          <p:nvPr>
            <p:ph type="title"/>
          </p:nvPr>
        </p:nvSpPr>
        <p:spPr/>
        <p:txBody>
          <a:bodyPr/>
          <a:lstStyle/>
          <a:p>
            <a:r>
              <a:rPr lang="en-US" dirty="0"/>
              <a:t>Cookbook: Entering Lines to Connect the Buses</a:t>
            </a:r>
          </a:p>
        </p:txBody>
      </p:sp>
      <p:sp>
        <p:nvSpPr>
          <p:cNvPr id="3" name="Content Placeholder 2">
            <a:extLst>
              <a:ext uri="{FF2B5EF4-FFF2-40B4-BE49-F238E27FC236}">
                <a16:creationId xmlns:a16="http://schemas.microsoft.com/office/drawing/2014/main" id="{3486A69D-53F4-CF07-BD66-A90376D4DD6C}"/>
              </a:ext>
            </a:extLst>
          </p:cNvPr>
          <p:cNvSpPr>
            <a:spLocks noGrp="1"/>
          </p:cNvSpPr>
          <p:nvPr>
            <p:ph idx="1"/>
          </p:nvPr>
        </p:nvSpPr>
        <p:spPr/>
        <p:txBody>
          <a:bodyPr/>
          <a:lstStyle/>
          <a:p>
            <a:r>
              <a:rPr lang="en-US" dirty="0"/>
              <a:t>The last step is to connect all the buses to the slack bus through low impedance lines. This allows for a power flow solution, albeit one with no real transmission grid (i.e., a “copper plate” model)</a:t>
            </a:r>
          </a:p>
          <a:p>
            <a:r>
              <a:rPr lang="en-US" dirty="0"/>
              <a:t>Open Excel and on the first line enter “Branch” and then on the second line enter the fields “From Number”, “To Number”, “Circuit”, “Status”, “R”, “X”, “Lim MVA A”, “Lim MVA B”, “Lim MVA C”</a:t>
            </a:r>
          </a:p>
          <a:p>
            <a:pPr lvl="1"/>
            <a:r>
              <a:rPr lang="en-US" dirty="0"/>
              <a:t>Paste all the bus numbers except the Slack bus into the “From Number” column; then set the “To Number” for all to the slack bus number, the “Circuit” to 1, “Status” to closed, “R” to 0, “X” to 0.0001, and all the limits to zero</a:t>
            </a:r>
          </a:p>
          <a:p>
            <a:r>
              <a:rPr lang="en-US" dirty="0"/>
              <a:t>Select all. In Simulator Edit Mode view </a:t>
            </a:r>
            <a:r>
              <a:rPr lang="en-US" b="1" dirty="0"/>
              <a:t>Case Information, Network, </a:t>
            </a:r>
            <a:br>
              <a:rPr lang="en-US" b="1" dirty="0"/>
            </a:br>
            <a:r>
              <a:rPr lang="en-US" b="1" dirty="0"/>
              <a:t>Lines and Transformers </a:t>
            </a:r>
            <a:r>
              <a:rPr lang="en-US" dirty="0"/>
              <a:t>and paste all the data.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C8CF251-56B0-FE87-19AE-CEE205E4049E}"/>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20</a:t>
            </a:fld>
            <a:endParaRPr lang="en-US" dirty="0"/>
          </a:p>
        </p:txBody>
      </p:sp>
    </p:spTree>
    <p:extLst>
      <p:ext uri="{BB962C8B-B14F-4D97-AF65-F5344CB8AC3E}">
        <p14:creationId xmlns:p14="http://schemas.microsoft.com/office/powerpoint/2010/main" val="893323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4B1B-6085-DE94-CA96-D9672903C620}"/>
              </a:ext>
            </a:extLst>
          </p:cNvPr>
          <p:cNvSpPr>
            <a:spLocks noGrp="1"/>
          </p:cNvSpPr>
          <p:nvPr>
            <p:ph type="title"/>
          </p:nvPr>
        </p:nvSpPr>
        <p:spPr/>
        <p:txBody>
          <a:bodyPr/>
          <a:lstStyle/>
          <a:p>
            <a:r>
              <a:rPr lang="en-US" dirty="0"/>
              <a:t>Saving and Solving the Case</a:t>
            </a:r>
          </a:p>
        </p:txBody>
      </p:sp>
      <p:sp>
        <p:nvSpPr>
          <p:cNvPr id="3" name="Content Placeholder 2">
            <a:extLst>
              <a:ext uri="{FF2B5EF4-FFF2-40B4-BE49-F238E27FC236}">
                <a16:creationId xmlns:a16="http://schemas.microsoft.com/office/drawing/2014/main" id="{B108628F-BAA9-2553-C8DB-E50D1930ABB2}"/>
              </a:ext>
            </a:extLst>
          </p:cNvPr>
          <p:cNvSpPr>
            <a:spLocks noGrp="1"/>
          </p:cNvSpPr>
          <p:nvPr>
            <p:ph idx="1"/>
          </p:nvPr>
        </p:nvSpPr>
        <p:spPr/>
        <p:txBody>
          <a:bodyPr/>
          <a:lstStyle/>
          <a:p>
            <a:r>
              <a:rPr lang="en-US" dirty="0"/>
              <a:t>Save the case, go to the </a:t>
            </a:r>
            <a:r>
              <a:rPr lang="en-US" b="1" dirty="0"/>
              <a:t>Run Mode </a:t>
            </a:r>
            <a:r>
              <a:rPr lang="en-US" dirty="0"/>
              <a:t>and select </a:t>
            </a:r>
            <a:r>
              <a:rPr lang="en-US" b="1" dirty="0"/>
              <a:t>Tools, Solve, Solve Power Flow Newton</a:t>
            </a:r>
          </a:p>
          <a:p>
            <a:pPr lvl="1"/>
            <a:r>
              <a:rPr lang="en-US" dirty="0"/>
              <a:t>Initially all the generator outputs are zero; if desired they can be set to any value, such as setting all to their maximum</a:t>
            </a:r>
          </a:p>
        </p:txBody>
      </p:sp>
      <p:sp>
        <p:nvSpPr>
          <p:cNvPr id="4" name="Slide Number Placeholder 3">
            <a:extLst>
              <a:ext uri="{FF2B5EF4-FFF2-40B4-BE49-F238E27FC236}">
                <a16:creationId xmlns:a16="http://schemas.microsoft.com/office/drawing/2014/main" id="{86815839-6E5F-562E-39A1-78AD4F39B91C}"/>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21</a:t>
            </a:fld>
            <a:endParaRPr lang="en-US" dirty="0"/>
          </a:p>
        </p:txBody>
      </p:sp>
    </p:spTree>
    <p:extLst>
      <p:ext uri="{BB962C8B-B14F-4D97-AF65-F5344CB8AC3E}">
        <p14:creationId xmlns:p14="http://schemas.microsoft.com/office/powerpoint/2010/main" val="232522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PFW Models</a:t>
            </a:r>
          </a:p>
        </p:txBody>
      </p:sp>
      <p:sp>
        <p:nvSpPr>
          <p:cNvPr id="3" name="Content Placeholder 2"/>
          <p:cNvSpPr>
            <a:spLocks noGrp="1"/>
          </p:cNvSpPr>
          <p:nvPr>
            <p:ph idx="1"/>
          </p:nvPr>
        </p:nvSpPr>
        <p:spPr/>
        <p:txBody>
          <a:bodyPr/>
          <a:lstStyle/>
          <a:p>
            <a:r>
              <a:rPr lang="en-US" dirty="0"/>
              <a:t>It is very easy to setup PFW models, with the a slide set describing this process available at </a:t>
            </a:r>
          </a:p>
          <a:p>
            <a:pPr lvl="1"/>
            <a:r>
              <a:rPr lang="en-US" dirty="0"/>
              <a:t>powerworld.com/files/202210OverbyeWeatherPowerWorld.pdf </a:t>
            </a:r>
          </a:p>
          <a:p>
            <a:r>
              <a:rPr lang="en-US" dirty="0"/>
              <a:t>To setup the PFW models, it is helpful to utilize the information given in the EIA 860 Schedule 3_2_Wind file and/or the 3_3_Solar file</a:t>
            </a:r>
          </a:p>
          <a:p>
            <a:pPr lvl="1"/>
            <a:r>
              <a:rPr lang="en-US" dirty="0"/>
              <a:t>These files only have data for the operable generators, not the proposed ones</a:t>
            </a:r>
          </a:p>
          <a:p>
            <a:r>
              <a:rPr lang="en-US" dirty="0"/>
              <a:t>To copy data from these files into the Simulator case, you need to add the</a:t>
            </a:r>
            <a:br>
              <a:rPr lang="en-US" dirty="0"/>
            </a:br>
            <a:r>
              <a:rPr lang="en-US" dirty="0"/>
              <a:t>“Gens” in the first row; then add a “Label” column, and then set it as before.  That is, a combination of the Plant Code and Generator ID (e.g., =CONCATENATE(A3,”_”,B3) in the following example)</a:t>
            </a:r>
          </a:p>
          <a:p>
            <a:r>
              <a:rPr lang="en-US" dirty="0"/>
              <a:t>Paste in the desired fields using the custom fields, but avoid using </a:t>
            </a:r>
            <a:r>
              <a:rPr lang="en-US" dirty="0" err="1"/>
              <a:t>Cust</a:t>
            </a:r>
            <a:r>
              <a:rPr lang="en-US" dirty="0"/>
              <a:t> </a:t>
            </a:r>
            <a:r>
              <a:rPr lang="en-US" dirty="0" err="1"/>
              <a:t>Int</a:t>
            </a:r>
            <a:r>
              <a:rPr lang="en-US" dirty="0"/>
              <a:t> 1 since that was set to the operating year</a:t>
            </a:r>
          </a:p>
          <a:p>
            <a:endParaRPr lang="en-US" dirty="0"/>
          </a:p>
        </p:txBody>
      </p:sp>
      <p:sp>
        <p:nvSpPr>
          <p:cNvPr id="4" name="Slide Number Placeholder 3">
            <a:extLst>
              <a:ext uri="{FF2B5EF4-FFF2-40B4-BE49-F238E27FC236}">
                <a16:creationId xmlns:a16="http://schemas.microsoft.com/office/drawing/2014/main" id="{DA8E5746-23C6-8013-C57D-E2676537D748}"/>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22</a:t>
            </a:fld>
            <a:endParaRPr lang="en-US" dirty="0"/>
          </a:p>
        </p:txBody>
      </p:sp>
    </p:spTree>
    <p:extLst>
      <p:ext uri="{BB962C8B-B14F-4D97-AF65-F5344CB8AC3E}">
        <p14:creationId xmlns:p14="http://schemas.microsoft.com/office/powerpoint/2010/main" val="4701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PFW Models Example 1</a:t>
            </a:r>
          </a:p>
        </p:txBody>
      </p:sp>
      <p:sp>
        <p:nvSpPr>
          <p:cNvPr id="3" name="Content Placeholder 2"/>
          <p:cNvSpPr>
            <a:spLocks noGrp="1"/>
          </p:cNvSpPr>
          <p:nvPr>
            <p:ph idx="1"/>
          </p:nvPr>
        </p:nvSpPr>
        <p:spPr/>
        <p:txBody>
          <a:bodyPr/>
          <a:lstStyle/>
          <a:p>
            <a:r>
              <a:rPr lang="en-US" dirty="0"/>
              <a:t>This pastes in the wind data from Schedule 3_2</a:t>
            </a:r>
          </a:p>
          <a:p>
            <a:pPr lvl="1"/>
            <a:r>
              <a:rPr lang="en-US" dirty="0"/>
              <a:t>The wind turbine manufacturer is pasted into Cust String1, the turbine model in Cust String 2, the Design Wind Speed in Cust Float 1, the Wind Quality Class in Cust Int 2 and the Hub Height (ft) in Cust Float 2</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 t="15850" r="63005" b="47228"/>
          <a:stretch/>
        </p:blipFill>
        <p:spPr bwMode="auto">
          <a:xfrm>
            <a:off x="1152144" y="2971800"/>
            <a:ext cx="676656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3090672" y="3479292"/>
            <a:ext cx="4943619" cy="160020"/>
          </a:xfrm>
          <a:prstGeom prst="straightConnector1">
            <a:avLst/>
          </a:prstGeom>
          <a:ln w="349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4732500-3A4F-EAFB-A8BB-DE0B280A0E50}"/>
              </a:ext>
            </a:extLst>
          </p:cNvPr>
          <p:cNvSpPr txBox="1"/>
          <p:nvPr/>
        </p:nvSpPr>
        <p:spPr>
          <a:xfrm>
            <a:off x="8157440" y="2806415"/>
            <a:ext cx="3835730" cy="3046988"/>
          </a:xfrm>
          <a:prstGeom prst="rect">
            <a:avLst/>
          </a:prstGeom>
          <a:solidFill>
            <a:schemeClr val="bg1">
              <a:lumMod val="95000"/>
            </a:schemeClr>
          </a:solidFill>
        </p:spPr>
        <p:txBody>
          <a:bodyPr wrap="square" rtlCol="0">
            <a:spAutoFit/>
          </a:bodyPr>
          <a:lstStyle/>
          <a:p>
            <a:r>
              <a:rPr lang="en-US" sz="2400" dirty="0">
                <a:latin typeface="+mj-lt"/>
              </a:rPr>
              <a:t>When pasting in generator data they can be uniquely identified by the “Label” column header; when assigning a label to a new generator (done earlier) the column header should be “Primary Label” </a:t>
            </a:r>
          </a:p>
        </p:txBody>
      </p:sp>
      <p:sp>
        <p:nvSpPr>
          <p:cNvPr id="4" name="Slide Number Placeholder 3">
            <a:extLst>
              <a:ext uri="{FF2B5EF4-FFF2-40B4-BE49-F238E27FC236}">
                <a16:creationId xmlns:a16="http://schemas.microsoft.com/office/drawing/2014/main" id="{77DAFC72-D2E6-2A99-4374-357147495C3D}"/>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23</a:t>
            </a:fld>
            <a:endParaRPr lang="en-US" dirty="0"/>
          </a:p>
        </p:txBody>
      </p:sp>
    </p:spTree>
    <p:extLst>
      <p:ext uri="{BB962C8B-B14F-4D97-AF65-F5344CB8AC3E}">
        <p14:creationId xmlns:p14="http://schemas.microsoft.com/office/powerpoint/2010/main" val="3184412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PFW Models Example 1, </a:t>
            </a:r>
            <a:r>
              <a:rPr lang="en-US" dirty="0" err="1"/>
              <a:t>cont</a:t>
            </a:r>
            <a:endParaRPr lang="en-US" dirty="0"/>
          </a:p>
        </p:txBody>
      </p:sp>
      <p:sp>
        <p:nvSpPr>
          <p:cNvPr id="3" name="Content Placeholder 2"/>
          <p:cNvSpPr>
            <a:spLocks noGrp="1"/>
          </p:cNvSpPr>
          <p:nvPr>
            <p:ph idx="1"/>
          </p:nvPr>
        </p:nvSpPr>
        <p:spPr/>
        <p:txBody>
          <a:bodyPr/>
          <a:lstStyle/>
          <a:p>
            <a:r>
              <a:rPr lang="en-US" dirty="0"/>
              <a:t>As noted in the slide set mentioned on the previous slide, the PFW models are set by selecting </a:t>
            </a:r>
            <a:r>
              <a:rPr lang="en-US" b="1" dirty="0"/>
              <a:t>Tools, Other, Weather Models and Information</a:t>
            </a:r>
            <a:r>
              <a:rPr lang="en-US" dirty="0"/>
              <a:t>, and going to the </a:t>
            </a:r>
            <a:r>
              <a:rPr lang="en-US" b="1" dirty="0"/>
              <a:t>Generator PFW Models </a:t>
            </a:r>
            <a:r>
              <a:rPr lang="en-US" dirty="0"/>
              <a:t>page</a:t>
            </a:r>
          </a:p>
          <a:p>
            <a:r>
              <a:rPr lang="en-US" dirty="0"/>
              <a:t>Since the </a:t>
            </a:r>
            <a:r>
              <a:rPr lang="en-US" dirty="0" err="1"/>
              <a:t>Cust</a:t>
            </a:r>
            <a:r>
              <a:rPr lang="en-US" dirty="0"/>
              <a:t> </a:t>
            </a:r>
            <a:r>
              <a:rPr lang="en-US" dirty="0" err="1"/>
              <a:t>Int</a:t>
            </a:r>
            <a:r>
              <a:rPr lang="en-US" dirty="0"/>
              <a:t> 2 field is only used with wind turbines (to indicate their wind quality class), sort on this field, </a:t>
            </a:r>
            <a:br>
              <a:rPr lang="en-US" dirty="0"/>
            </a:br>
            <a:r>
              <a:rPr lang="en-US" dirty="0"/>
              <a:t>select all of the type, right-click and </a:t>
            </a:r>
            <a:br>
              <a:rPr lang="en-US" dirty="0"/>
            </a:br>
            <a:r>
              <a:rPr lang="en-US" dirty="0"/>
              <a:t>select </a:t>
            </a:r>
            <a:r>
              <a:rPr lang="en-US" b="1" dirty="0"/>
              <a:t>Insert New PFW Models </a:t>
            </a:r>
            <a:r>
              <a:rPr lang="en-US" dirty="0"/>
              <a:t>to </a:t>
            </a:r>
            <a:br>
              <a:rPr lang="en-US" dirty="0"/>
            </a:br>
            <a:r>
              <a:rPr lang="en-US" dirty="0"/>
              <a:t>insert the appropriate model for the </a:t>
            </a:r>
            <a:br>
              <a:rPr lang="en-US" dirty="0"/>
            </a:br>
            <a:r>
              <a:rPr lang="en-US" dirty="0"/>
              <a:t>class (e.g., the “WindClass4” model </a:t>
            </a:r>
            <a:br>
              <a:rPr lang="en-US" dirty="0"/>
            </a:br>
            <a:r>
              <a:rPr lang="en-US" dirty="0"/>
              <a:t>for all the “4” entries, “WindClass3 </a:t>
            </a:r>
            <a:br>
              <a:rPr lang="en-US" dirty="0"/>
            </a:br>
            <a:r>
              <a:rPr lang="en-US" dirty="0"/>
              <a:t>model for all the “3” entries, </a:t>
            </a:r>
            <a:r>
              <a:rPr lang="en-US" dirty="0" err="1"/>
              <a:t>etc</a:t>
            </a:r>
            <a:r>
              <a:rPr lang="en-US" dirty="0"/>
              <a:t>).   </a:t>
            </a:r>
          </a:p>
        </p:txBody>
      </p:sp>
      <p:pic>
        <p:nvPicPr>
          <p:cNvPr id="3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235" t="5021" r="75516" b="33646"/>
          <a:stretch/>
        </p:blipFill>
        <p:spPr bwMode="auto">
          <a:xfrm>
            <a:off x="6729984" y="3180080"/>
            <a:ext cx="4553712" cy="3530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a:extLst>
              <a:ext uri="{FF2B5EF4-FFF2-40B4-BE49-F238E27FC236}">
                <a16:creationId xmlns:a16="http://schemas.microsoft.com/office/drawing/2014/main" id="{36A94BA3-8767-F2A1-BCB6-5BF2C23B2B86}"/>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24</a:t>
            </a:fld>
            <a:endParaRPr lang="en-US" dirty="0"/>
          </a:p>
        </p:txBody>
      </p:sp>
    </p:spTree>
    <p:extLst>
      <p:ext uri="{BB962C8B-B14F-4D97-AF65-F5344CB8AC3E}">
        <p14:creationId xmlns:p14="http://schemas.microsoft.com/office/powerpoint/2010/main" val="99297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PFW Models Example 2</a:t>
            </a:r>
          </a:p>
        </p:txBody>
      </p:sp>
      <p:sp>
        <p:nvSpPr>
          <p:cNvPr id="3" name="Content Placeholder 2"/>
          <p:cNvSpPr>
            <a:spLocks noGrp="1"/>
          </p:cNvSpPr>
          <p:nvPr>
            <p:ph idx="1"/>
          </p:nvPr>
        </p:nvSpPr>
        <p:spPr/>
        <p:txBody>
          <a:bodyPr/>
          <a:lstStyle/>
          <a:p>
            <a:r>
              <a:rPr lang="en-US" dirty="0"/>
              <a:t>To enter the solar models, open the Schedule 3_3 and set it up similar to the wind</a:t>
            </a:r>
          </a:p>
          <a:p>
            <a:pPr lvl="1"/>
            <a:r>
              <a:rPr lang="en-US" dirty="0"/>
              <a:t>Setup a Cust Int 3 column to indicate the type of tracking, which is a combination of the “Single-Axis Tracking” and “Dual-Axis Tracking” columns; the value should be “0” for no tracking, “1” for single-axis tracking fixed tilt, “2” for single-axis tracking fixed azimuth, and “3” for dual-axis</a:t>
            </a:r>
          </a:p>
          <a:p>
            <a:pPr lvl="2"/>
            <a:r>
              <a:rPr lang="en-US" dirty="0"/>
              <a:t>This can be done using several nested IFs in Excel (e.g., =IF(E3="Y",3,IF(AND(D3="Y",F3="Y"),1,IF(D3="Y",2,0)))</a:t>
            </a:r>
          </a:p>
          <a:p>
            <a:pPr lvl="2"/>
            <a:r>
              <a:rPr lang="en-US" dirty="0"/>
              <a:t>Setup “Azimuth Angle” as </a:t>
            </a:r>
            <a:r>
              <a:rPr lang="en-US" dirty="0" err="1"/>
              <a:t>Cust</a:t>
            </a:r>
            <a:r>
              <a:rPr lang="en-US" dirty="0"/>
              <a:t> Single 1 and “Tilt  Angle” as </a:t>
            </a:r>
            <a:r>
              <a:rPr lang="en-US" dirty="0" err="1"/>
              <a:t>Cust</a:t>
            </a:r>
            <a:r>
              <a:rPr lang="en-US" dirty="0"/>
              <a:t> Single 2</a:t>
            </a:r>
          </a:p>
          <a:p>
            <a:r>
              <a:rPr lang="en-US" dirty="0"/>
              <a:t>Use the same display to insert the models but first sort on the Fuel Type and only enter models for the “Sun (Solar)” type; for the PFW model select SolarPVBasic2 </a:t>
            </a:r>
          </a:p>
          <a:p>
            <a:pPr lvl="1"/>
            <a:r>
              <a:rPr lang="en-US" dirty="0"/>
              <a:t>the SolarPVBasic2 is identical to SolarPVBasic1 except the tilt angle is specified in absolute degrees rather than an offset from the latitude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B1474C5-E2E5-DF06-650A-401DBF7807EE}"/>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25</a:t>
            </a:fld>
            <a:endParaRPr lang="en-US" dirty="0"/>
          </a:p>
        </p:txBody>
      </p:sp>
    </p:spTree>
    <p:extLst>
      <p:ext uri="{BB962C8B-B14F-4D97-AF65-F5344CB8AC3E}">
        <p14:creationId xmlns:p14="http://schemas.microsoft.com/office/powerpoint/2010/main" val="286858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PFW Models Example 2, cont.</a:t>
            </a:r>
          </a:p>
        </p:txBody>
      </p:sp>
      <p:sp>
        <p:nvSpPr>
          <p:cNvPr id="3" name="Content Placeholder 2"/>
          <p:cNvSpPr>
            <a:spLocks noGrp="1"/>
          </p:cNvSpPr>
          <p:nvPr>
            <p:ph idx="1"/>
          </p:nvPr>
        </p:nvSpPr>
        <p:spPr/>
        <p:txBody>
          <a:bodyPr/>
          <a:lstStyle/>
          <a:p>
            <a:r>
              <a:rPr lang="en-US" dirty="0"/>
              <a:t>An easy way to set the SolarPVBasic2 model fields to have the correct tracking, tilt and azimuth fields is as follows</a:t>
            </a:r>
          </a:p>
          <a:p>
            <a:pPr lvl="1"/>
            <a:r>
              <a:rPr lang="en-US" dirty="0"/>
              <a:t>On the</a:t>
            </a:r>
            <a:r>
              <a:rPr lang="en-US" b="1" dirty="0"/>
              <a:t> Generator PFW Models </a:t>
            </a:r>
            <a:r>
              <a:rPr lang="en-US" dirty="0"/>
              <a:t>display filter on just the “Active PFW Model(s)” field being “SolarPVBasic2” and show the Cust Int 3, Cust Float 1 and Cust Float 2 fields; copy this into Excel</a:t>
            </a:r>
          </a:p>
          <a:p>
            <a:pPr lvl="1"/>
            <a:r>
              <a:rPr lang="en-US" dirty="0"/>
              <a:t>In Excel change the Cust Int 3 to “Tracking”, Cust Float 1 to “</a:t>
            </a:r>
            <a:r>
              <a:rPr lang="en-US" dirty="0" err="1"/>
              <a:t>AzimuthDeg</a:t>
            </a:r>
            <a:r>
              <a:rPr lang="en-US" dirty="0"/>
              <a:t>” and Cust Float 2 to “</a:t>
            </a:r>
            <a:r>
              <a:rPr lang="en-US" dirty="0" err="1"/>
              <a:t>TiltAngleDeg</a:t>
            </a:r>
            <a:r>
              <a:rPr lang="en-US" dirty="0"/>
              <a:t>”</a:t>
            </a:r>
          </a:p>
          <a:p>
            <a:pPr lvl="1"/>
            <a:r>
              <a:rPr lang="en-US" dirty="0"/>
              <a:t>Also change the entry in the top left cell to be GenMWMax_SolarPVBasic2</a:t>
            </a:r>
          </a:p>
          <a:p>
            <a:pPr lvl="1"/>
            <a:r>
              <a:rPr lang="en-US" dirty="0"/>
              <a:t>The “Label” field is used to identify the associated generator</a:t>
            </a:r>
          </a:p>
          <a:p>
            <a:pPr lvl="1"/>
            <a:r>
              <a:rPr lang="en-US" dirty="0"/>
              <a:t>Select all in Excel, in PowerWorld show the display that contains all the SolarPVBasic2 modes and paste into </a:t>
            </a:r>
          </a:p>
          <a:p>
            <a:pPr lvl="2"/>
            <a:r>
              <a:rPr lang="en-US" dirty="0"/>
              <a:t>An easy way to show this display is to go to the </a:t>
            </a:r>
            <a:r>
              <a:rPr lang="en-US" b="1" dirty="0"/>
              <a:t>Tools, Other, Weather Models and Information </a:t>
            </a:r>
            <a:r>
              <a:rPr lang="en-US" dirty="0"/>
              <a:t>and display the PWF Model Summary display; right-click on the SolarPVBasic2 row.  </a:t>
            </a:r>
            <a:br>
              <a:rPr lang="en-US" b="1" dirty="0"/>
            </a:br>
            <a:endParaRPr lang="en-US" dirty="0"/>
          </a:p>
        </p:txBody>
      </p:sp>
      <p:sp>
        <p:nvSpPr>
          <p:cNvPr id="4" name="Slide Number Placeholder 3">
            <a:extLst>
              <a:ext uri="{FF2B5EF4-FFF2-40B4-BE49-F238E27FC236}">
                <a16:creationId xmlns:a16="http://schemas.microsoft.com/office/drawing/2014/main" id="{E1C80DE1-39EB-51DC-6EAA-C2AF0C67CC16}"/>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26</a:t>
            </a:fld>
            <a:endParaRPr lang="en-US" dirty="0"/>
          </a:p>
        </p:txBody>
      </p:sp>
    </p:spTree>
    <p:extLst>
      <p:ext uri="{BB962C8B-B14F-4D97-AF65-F5344CB8AC3E}">
        <p14:creationId xmlns:p14="http://schemas.microsoft.com/office/powerpoint/2010/main" val="4248919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6491-4B77-8F8F-7E98-C4202757D447}"/>
              </a:ext>
            </a:extLst>
          </p:cNvPr>
          <p:cNvSpPr>
            <a:spLocks noGrp="1"/>
          </p:cNvSpPr>
          <p:nvPr>
            <p:ph type="title"/>
          </p:nvPr>
        </p:nvSpPr>
        <p:spPr/>
        <p:txBody>
          <a:bodyPr/>
          <a:lstStyle/>
          <a:p>
            <a:r>
              <a:rPr lang="en-US" dirty="0"/>
              <a:t>Setting Up PFW Models Example 2, cont.</a:t>
            </a:r>
          </a:p>
        </p:txBody>
      </p:sp>
      <p:pic>
        <p:nvPicPr>
          <p:cNvPr id="5" name="Picture 4">
            <a:extLst>
              <a:ext uri="{FF2B5EF4-FFF2-40B4-BE49-F238E27FC236}">
                <a16:creationId xmlns:a16="http://schemas.microsoft.com/office/drawing/2014/main" id="{52040879-1E23-A5C2-E576-79F7E8F7DEE2}"/>
              </a:ext>
            </a:extLst>
          </p:cNvPr>
          <p:cNvPicPr>
            <a:picLocks noChangeAspect="1"/>
          </p:cNvPicPr>
          <p:nvPr/>
        </p:nvPicPr>
        <p:blipFill rotWithShape="1">
          <a:blip r:embed="rId2"/>
          <a:srcRect l="1" t="14124" r="46003" b="52257"/>
          <a:stretch/>
        </p:blipFill>
        <p:spPr>
          <a:xfrm>
            <a:off x="278294" y="1401417"/>
            <a:ext cx="7456336" cy="2514600"/>
          </a:xfrm>
          <a:prstGeom prst="rect">
            <a:avLst/>
          </a:prstGeom>
        </p:spPr>
      </p:pic>
      <p:pic>
        <p:nvPicPr>
          <p:cNvPr id="7" name="Picture 6">
            <a:extLst>
              <a:ext uri="{FF2B5EF4-FFF2-40B4-BE49-F238E27FC236}">
                <a16:creationId xmlns:a16="http://schemas.microsoft.com/office/drawing/2014/main" id="{784FDBB3-7005-2F2C-87E6-1DDE88810337}"/>
              </a:ext>
            </a:extLst>
          </p:cNvPr>
          <p:cNvPicPr>
            <a:picLocks noChangeAspect="1"/>
          </p:cNvPicPr>
          <p:nvPr/>
        </p:nvPicPr>
        <p:blipFill rotWithShape="1">
          <a:blip r:embed="rId3"/>
          <a:srcRect l="3" r="61752" b="53172"/>
          <a:stretch/>
        </p:blipFill>
        <p:spPr>
          <a:xfrm>
            <a:off x="278294" y="4006573"/>
            <a:ext cx="6231836" cy="2566050"/>
          </a:xfrm>
          <a:prstGeom prst="rect">
            <a:avLst/>
          </a:prstGeom>
        </p:spPr>
      </p:pic>
      <p:sp>
        <p:nvSpPr>
          <p:cNvPr id="3" name="Slide Number Placeholder 3">
            <a:extLst>
              <a:ext uri="{FF2B5EF4-FFF2-40B4-BE49-F238E27FC236}">
                <a16:creationId xmlns:a16="http://schemas.microsoft.com/office/drawing/2014/main" id="{01C2B31A-B570-EB92-2192-91A85967BB93}"/>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27</a:t>
            </a:fld>
            <a:endParaRPr lang="en-US" dirty="0"/>
          </a:p>
        </p:txBody>
      </p:sp>
    </p:spTree>
    <p:extLst>
      <p:ext uri="{BB962C8B-B14F-4D97-AF65-F5344CB8AC3E}">
        <p14:creationId xmlns:p14="http://schemas.microsoft.com/office/powerpoint/2010/main" val="2268580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72CA-09C2-0618-02BA-109CE72389C6}"/>
              </a:ext>
            </a:extLst>
          </p:cNvPr>
          <p:cNvSpPr>
            <a:spLocks noGrp="1"/>
          </p:cNvSpPr>
          <p:nvPr>
            <p:ph type="title"/>
          </p:nvPr>
        </p:nvSpPr>
        <p:spPr/>
        <p:txBody>
          <a:bodyPr/>
          <a:lstStyle/>
          <a:p>
            <a:r>
              <a:rPr lang="en-US" dirty="0"/>
              <a:t>Visualizing the Results with GDVs</a:t>
            </a:r>
          </a:p>
        </p:txBody>
      </p:sp>
      <p:sp>
        <p:nvSpPr>
          <p:cNvPr id="3" name="Content Placeholder 2">
            <a:extLst>
              <a:ext uri="{FF2B5EF4-FFF2-40B4-BE49-F238E27FC236}">
                <a16:creationId xmlns:a16="http://schemas.microsoft.com/office/drawing/2014/main" id="{902364E0-1D12-CC55-5E45-473EBA975282}"/>
              </a:ext>
            </a:extLst>
          </p:cNvPr>
          <p:cNvSpPr>
            <a:spLocks noGrp="1"/>
          </p:cNvSpPr>
          <p:nvPr>
            <p:ph idx="1"/>
          </p:nvPr>
        </p:nvSpPr>
        <p:spPr/>
        <p:txBody>
          <a:bodyPr/>
          <a:lstStyle/>
          <a:p>
            <a:r>
              <a:rPr lang="en-US" dirty="0"/>
              <a:t>Since everything is geo-mapped, the results can be easily visualized using geographic data views (GDVs)</a:t>
            </a:r>
          </a:p>
          <a:p>
            <a:pPr lvl="1"/>
            <a:r>
              <a:rPr lang="en-US" dirty="0"/>
              <a:t>Whenever you use a GDV in a paper be sure to reference </a:t>
            </a:r>
          </a:p>
          <a:p>
            <a:pPr lvl="2"/>
            <a:r>
              <a:rPr lang="en-US" b="0" i="0" dirty="0">
                <a:solidFill>
                  <a:srgbClr val="222222"/>
                </a:solidFill>
                <a:effectLst/>
                <a:latin typeface="Trebuchet MS" panose="020B0603020202020204" pitchFamily="34" charset="0"/>
              </a:rPr>
              <a:t>T. J. Overbye, E. M. Rantanen and S. Judd, “Electric power control center visualization using Geographic Data Views,” 2007 iREP Symposium – Bulk Power System Dynamics and Control – VII. Revitalizing Operational Reliability, Charleston, SC, Aug. 2007</a:t>
            </a:r>
          </a:p>
          <a:p>
            <a:pPr lvl="1"/>
            <a:r>
              <a:rPr lang="en-US" dirty="0">
                <a:solidFill>
                  <a:srgbClr val="222222"/>
                </a:solidFill>
                <a:latin typeface="Trebuchet MS" panose="020B0603020202020204" pitchFamily="34" charset="0"/>
              </a:rPr>
              <a:t>The PFW models can also be visualized using GDVs</a:t>
            </a:r>
          </a:p>
          <a:p>
            <a:r>
              <a:rPr lang="en-US" b="0" i="0" dirty="0">
                <a:solidFill>
                  <a:srgbClr val="222222"/>
                </a:solidFill>
                <a:effectLst/>
                <a:latin typeface="Trebuchet MS" panose="020B0603020202020204" pitchFamily="34" charset="0"/>
              </a:rPr>
              <a:t>The image on th</a:t>
            </a:r>
            <a:r>
              <a:rPr lang="en-US" dirty="0">
                <a:solidFill>
                  <a:srgbClr val="222222"/>
                </a:solidFill>
                <a:latin typeface="Trebuchet MS" panose="020B0603020202020204" pitchFamily="34" charset="0"/>
              </a:rPr>
              <a:t>e next slide shows groups the generators by substation, with the size based on the substation “Generators\MW Max” field and the fill color based on the “Generators Type Unit Fuel\Primary Generic Fuel Type\Integer (by capacity)”</a:t>
            </a:r>
          </a:p>
          <a:p>
            <a:pPr lvl="1"/>
            <a:r>
              <a:rPr lang="en-US" b="0" i="0" dirty="0">
                <a:solidFill>
                  <a:srgbClr val="222222"/>
                </a:solidFill>
                <a:effectLst/>
                <a:latin typeface="Trebuchet MS" panose="020B0603020202020204" pitchFamily="34" charset="0"/>
              </a:rPr>
              <a:t>For a color mapping use </a:t>
            </a:r>
            <a:r>
              <a:rPr lang="en-US" dirty="0">
                <a:solidFill>
                  <a:srgbClr val="222222"/>
                </a:solidFill>
                <a:latin typeface="Trebuchet MS" panose="020B0603020202020204" pitchFamily="34" charset="0"/>
              </a:rPr>
              <a:t>“</a:t>
            </a:r>
            <a:r>
              <a:rPr lang="en-US" dirty="0" err="1">
                <a:solidFill>
                  <a:srgbClr val="222222"/>
                </a:solidFill>
                <a:latin typeface="Trebuchet MS" panose="020B0603020202020204" pitchFamily="34" charset="0"/>
              </a:rPr>
              <a:t>IntegerA</a:t>
            </a:r>
            <a:r>
              <a:rPr lang="en-US" dirty="0">
                <a:solidFill>
                  <a:srgbClr val="222222"/>
                </a:solidFill>
                <a:latin typeface="Trebuchet MS" panose="020B0603020202020204" pitchFamily="34" charset="0"/>
              </a:rPr>
              <a:t> 16 Color (1-16) for Fuel Type”</a:t>
            </a:r>
            <a:endParaRPr lang="en-US" b="0" i="0" dirty="0">
              <a:solidFill>
                <a:srgbClr val="222222"/>
              </a:solidFill>
              <a:effectLst/>
              <a:latin typeface="Trebuchet MS" panose="020B0603020202020204" pitchFamily="34" charset="0"/>
            </a:endParaRPr>
          </a:p>
          <a:p>
            <a:endParaRPr lang="en-US" dirty="0"/>
          </a:p>
        </p:txBody>
      </p:sp>
      <p:sp>
        <p:nvSpPr>
          <p:cNvPr id="4" name="Slide Number Placeholder 3">
            <a:extLst>
              <a:ext uri="{FF2B5EF4-FFF2-40B4-BE49-F238E27FC236}">
                <a16:creationId xmlns:a16="http://schemas.microsoft.com/office/drawing/2014/main" id="{646CF8A9-9EF3-BA3F-70CB-84AE863B1979}"/>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28</a:t>
            </a:fld>
            <a:endParaRPr lang="en-US" dirty="0"/>
          </a:p>
        </p:txBody>
      </p:sp>
    </p:spTree>
    <p:extLst>
      <p:ext uri="{BB962C8B-B14F-4D97-AF65-F5344CB8AC3E}">
        <p14:creationId xmlns:p14="http://schemas.microsoft.com/office/powerpoint/2010/main" val="4056950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4139-AF7D-CA3A-07DD-D2CFA1E715E8}"/>
              </a:ext>
            </a:extLst>
          </p:cNvPr>
          <p:cNvSpPr>
            <a:spLocks noGrp="1"/>
          </p:cNvSpPr>
          <p:nvPr>
            <p:ph type="title"/>
          </p:nvPr>
        </p:nvSpPr>
        <p:spPr/>
        <p:txBody>
          <a:bodyPr/>
          <a:lstStyle/>
          <a:p>
            <a:r>
              <a:rPr lang="en-US" dirty="0"/>
              <a:t>Example Substation Generation GDV</a:t>
            </a:r>
          </a:p>
        </p:txBody>
      </p:sp>
      <p:pic>
        <p:nvPicPr>
          <p:cNvPr id="5" name="Picture 4">
            <a:extLst>
              <a:ext uri="{FF2B5EF4-FFF2-40B4-BE49-F238E27FC236}">
                <a16:creationId xmlns:a16="http://schemas.microsoft.com/office/drawing/2014/main" id="{2E7F9358-17C9-19A5-5CFA-584A810B8892}"/>
              </a:ext>
            </a:extLst>
          </p:cNvPr>
          <p:cNvPicPr>
            <a:picLocks noChangeAspect="1"/>
          </p:cNvPicPr>
          <p:nvPr/>
        </p:nvPicPr>
        <p:blipFill>
          <a:blip r:embed="rId2"/>
          <a:stretch>
            <a:fillRect/>
          </a:stretch>
        </p:blipFill>
        <p:spPr>
          <a:xfrm>
            <a:off x="606056" y="1413927"/>
            <a:ext cx="10547498" cy="5264596"/>
          </a:xfrm>
          <a:prstGeom prst="rect">
            <a:avLst/>
          </a:prstGeom>
        </p:spPr>
      </p:pic>
      <p:sp>
        <p:nvSpPr>
          <p:cNvPr id="3" name="Slide Number Placeholder 3">
            <a:extLst>
              <a:ext uri="{FF2B5EF4-FFF2-40B4-BE49-F238E27FC236}">
                <a16:creationId xmlns:a16="http://schemas.microsoft.com/office/drawing/2014/main" id="{289686F2-4BB9-E295-EFCF-E969D23BAD1E}"/>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29</a:t>
            </a:fld>
            <a:endParaRPr lang="en-US" dirty="0"/>
          </a:p>
        </p:txBody>
      </p:sp>
    </p:spTree>
    <p:extLst>
      <p:ext uri="{BB962C8B-B14F-4D97-AF65-F5344CB8AC3E}">
        <p14:creationId xmlns:p14="http://schemas.microsoft.com/office/powerpoint/2010/main" val="283557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EF45-A900-2E96-5021-FC8A4F115F7B}"/>
              </a:ext>
            </a:extLst>
          </p:cNvPr>
          <p:cNvSpPr>
            <a:spLocks noGrp="1"/>
          </p:cNvSpPr>
          <p:nvPr>
            <p:ph type="title"/>
          </p:nvPr>
        </p:nvSpPr>
        <p:spPr/>
        <p:txBody>
          <a:bodyPr/>
          <a:lstStyle/>
          <a:p>
            <a:r>
              <a:rPr lang="en-US" dirty="0"/>
              <a:t>Form EIA-860 Data</a:t>
            </a:r>
          </a:p>
        </p:txBody>
      </p:sp>
      <p:sp>
        <p:nvSpPr>
          <p:cNvPr id="3" name="Content Placeholder 2">
            <a:extLst>
              <a:ext uri="{FF2B5EF4-FFF2-40B4-BE49-F238E27FC236}">
                <a16:creationId xmlns:a16="http://schemas.microsoft.com/office/drawing/2014/main" id="{B6F89921-4727-7639-C29A-D70F1A7CD858}"/>
              </a:ext>
            </a:extLst>
          </p:cNvPr>
          <p:cNvSpPr>
            <a:spLocks noGrp="1"/>
          </p:cNvSpPr>
          <p:nvPr>
            <p:ph idx="1"/>
          </p:nvPr>
        </p:nvSpPr>
        <p:spPr/>
        <p:txBody>
          <a:bodyPr/>
          <a:lstStyle/>
          <a:p>
            <a:r>
              <a:rPr lang="en-US" dirty="0"/>
              <a:t>Form EIA-860 is used to collect generator specific information about existing and planned generators in the U.S. with a capacity of 1 MW or greater</a:t>
            </a:r>
          </a:p>
          <a:p>
            <a:r>
              <a:rPr lang="en-US" dirty="0"/>
              <a:t>This data is provided annually, with early release data for the prior year usually available in June and the final release in September</a:t>
            </a:r>
          </a:p>
          <a:p>
            <a:r>
              <a:rPr lang="en-US" dirty="0"/>
              <a:t>The website is https://www.eia.gov/electricity/data/eia860/</a:t>
            </a:r>
          </a:p>
          <a:p>
            <a:r>
              <a:rPr lang="en-US" dirty="0"/>
              <a:t>Data is provided in several Schedules (Excel spreadsheets)</a:t>
            </a:r>
          </a:p>
          <a:p>
            <a:pPr lvl="1"/>
            <a:r>
              <a:rPr lang="en-US" dirty="0"/>
              <a:t>Schedule 1 provides utility information, Schedule 2 provides plant information, Schedule 3, which has several parts, provides generator information </a:t>
            </a:r>
          </a:p>
          <a:p>
            <a:r>
              <a:rPr lang="en-US" dirty="0"/>
              <a:t>These slides assume the EIA-860 data from 2021; some modifications may be needed for other years if the format has changed</a:t>
            </a:r>
          </a:p>
          <a:p>
            <a:pPr lvl="1"/>
            <a:endParaRPr lang="en-US" altLang="en-US" dirty="0">
              <a:latin typeface="Arial" charset="0"/>
              <a:cs typeface="Arial" charset="0"/>
            </a:endParaRPr>
          </a:p>
          <a:p>
            <a:endParaRPr lang="en-US" dirty="0"/>
          </a:p>
        </p:txBody>
      </p:sp>
      <p:sp>
        <p:nvSpPr>
          <p:cNvPr id="4" name="Slide Number Placeholder 3">
            <a:extLst>
              <a:ext uri="{FF2B5EF4-FFF2-40B4-BE49-F238E27FC236}">
                <a16:creationId xmlns:a16="http://schemas.microsoft.com/office/drawing/2014/main" id="{AB7F4714-4B06-2DBA-7A99-FD2AD80A35DE}"/>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3</a:t>
            </a:fld>
            <a:endParaRPr lang="en-US" dirty="0"/>
          </a:p>
        </p:txBody>
      </p:sp>
    </p:spTree>
    <p:extLst>
      <p:ext uri="{BB962C8B-B14F-4D97-AF65-F5344CB8AC3E}">
        <p14:creationId xmlns:p14="http://schemas.microsoft.com/office/powerpoint/2010/main" val="66120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425-6352-BDB1-112C-87535B6CFBA2}"/>
              </a:ext>
            </a:extLst>
          </p:cNvPr>
          <p:cNvSpPr>
            <a:spLocks noGrp="1"/>
          </p:cNvSpPr>
          <p:nvPr>
            <p:ph type="title"/>
          </p:nvPr>
        </p:nvSpPr>
        <p:spPr/>
        <p:txBody>
          <a:bodyPr/>
          <a:lstStyle/>
          <a:p>
            <a:r>
              <a:rPr lang="en-US" dirty="0"/>
              <a:t>Example GDVs for SolarPVBasic2</a:t>
            </a:r>
          </a:p>
        </p:txBody>
      </p:sp>
      <p:sp>
        <p:nvSpPr>
          <p:cNvPr id="3" name="Content Placeholder 2">
            <a:extLst>
              <a:ext uri="{FF2B5EF4-FFF2-40B4-BE49-F238E27FC236}">
                <a16:creationId xmlns:a16="http://schemas.microsoft.com/office/drawing/2014/main" id="{16061043-81B1-D516-BB68-7991E9BAB3DA}"/>
              </a:ext>
            </a:extLst>
          </p:cNvPr>
          <p:cNvSpPr>
            <a:spLocks noGrp="1"/>
          </p:cNvSpPr>
          <p:nvPr>
            <p:ph idx="1"/>
          </p:nvPr>
        </p:nvSpPr>
        <p:spPr/>
        <p:txBody>
          <a:bodyPr/>
          <a:lstStyle/>
          <a:p>
            <a:r>
              <a:rPr lang="en-US" dirty="0"/>
              <a:t>The PFW models also have GDV support.  </a:t>
            </a:r>
          </a:p>
          <a:p>
            <a:r>
              <a:rPr lang="en-US" dirty="0"/>
              <a:t>For example, go to </a:t>
            </a:r>
            <a:r>
              <a:rPr lang="en-US" b="1" dirty="0"/>
              <a:t>Tools, Weather Models </a:t>
            </a:r>
            <a:r>
              <a:rPr lang="en-US" dirty="0"/>
              <a:t>and Information; go to the </a:t>
            </a:r>
            <a:r>
              <a:rPr lang="en-US" b="1" dirty="0"/>
              <a:t>Power Flow Weather (PFW) Models</a:t>
            </a:r>
            <a:r>
              <a:rPr lang="en-US" dirty="0"/>
              <a:t> page, </a:t>
            </a:r>
            <a:r>
              <a:rPr lang="en-US" b="1" dirty="0"/>
              <a:t>PFW Model Summary </a:t>
            </a:r>
            <a:r>
              <a:rPr lang="en-US" dirty="0"/>
              <a:t>tab, and view the SolarPVBasic2 model type</a:t>
            </a:r>
          </a:p>
          <a:p>
            <a:r>
              <a:rPr lang="en-US" dirty="0"/>
              <a:t>Right-click, select </a:t>
            </a:r>
            <a:r>
              <a:rPr lang="en-US" b="1" dirty="0"/>
              <a:t>Geographic Data View</a:t>
            </a:r>
            <a:r>
              <a:rPr lang="en-US" dirty="0"/>
              <a:t>,  to show the Geographic Data View Customization Dialog</a:t>
            </a:r>
          </a:p>
          <a:p>
            <a:pPr lvl="1"/>
            <a:r>
              <a:rPr lang="en-US" dirty="0"/>
              <a:t>Customize as desired. The PFW fields are available in the Model Parameters\... group. The oneline on the next page shows all the SolarPVBasic2 models in Texas with a MW rating above 200 MW; the top line shows the MW rating, and the second line the type of tracking</a:t>
            </a:r>
          </a:p>
          <a:p>
            <a:pPr lvl="2"/>
            <a:r>
              <a:rPr lang="en-US" dirty="0"/>
              <a:t>Layout was used to avoid overlap, sacrificing some geographic accuracy </a:t>
            </a:r>
          </a:p>
          <a:p>
            <a:endParaRPr lang="en-US" dirty="0"/>
          </a:p>
        </p:txBody>
      </p:sp>
      <p:sp>
        <p:nvSpPr>
          <p:cNvPr id="4" name="Slide Number Placeholder 3">
            <a:extLst>
              <a:ext uri="{FF2B5EF4-FFF2-40B4-BE49-F238E27FC236}">
                <a16:creationId xmlns:a16="http://schemas.microsoft.com/office/drawing/2014/main" id="{4629A0DE-5EF8-6438-5364-E65C3FF65B0F}"/>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30</a:t>
            </a:fld>
            <a:endParaRPr lang="en-US" dirty="0"/>
          </a:p>
        </p:txBody>
      </p:sp>
    </p:spTree>
    <p:extLst>
      <p:ext uri="{BB962C8B-B14F-4D97-AF65-F5344CB8AC3E}">
        <p14:creationId xmlns:p14="http://schemas.microsoft.com/office/powerpoint/2010/main" val="1118295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025F-DA5E-AC28-37E9-AFC5BA268F0C}"/>
              </a:ext>
            </a:extLst>
          </p:cNvPr>
          <p:cNvSpPr>
            <a:spLocks noGrp="1"/>
          </p:cNvSpPr>
          <p:nvPr>
            <p:ph type="title"/>
          </p:nvPr>
        </p:nvSpPr>
        <p:spPr/>
        <p:txBody>
          <a:bodyPr/>
          <a:lstStyle/>
          <a:p>
            <a:r>
              <a:rPr lang="en-US" dirty="0"/>
              <a:t>Example GDVs for SolarPVBasic2</a:t>
            </a:r>
          </a:p>
        </p:txBody>
      </p:sp>
      <p:pic>
        <p:nvPicPr>
          <p:cNvPr id="5" name="Picture 4">
            <a:extLst>
              <a:ext uri="{FF2B5EF4-FFF2-40B4-BE49-F238E27FC236}">
                <a16:creationId xmlns:a16="http://schemas.microsoft.com/office/drawing/2014/main" id="{01DB3C47-8292-9D3D-EAA8-E74FADC6F586}"/>
              </a:ext>
            </a:extLst>
          </p:cNvPr>
          <p:cNvPicPr>
            <a:picLocks noChangeAspect="1"/>
          </p:cNvPicPr>
          <p:nvPr/>
        </p:nvPicPr>
        <p:blipFill rotWithShape="1">
          <a:blip r:embed="rId2"/>
          <a:srcRect l="10368" t="2706" r="28132" b="14653"/>
          <a:stretch/>
        </p:blipFill>
        <p:spPr>
          <a:xfrm>
            <a:off x="1672631" y="1463039"/>
            <a:ext cx="7913157" cy="5307605"/>
          </a:xfrm>
          <a:prstGeom prst="rect">
            <a:avLst/>
          </a:prstGeom>
        </p:spPr>
      </p:pic>
      <p:sp>
        <p:nvSpPr>
          <p:cNvPr id="6" name="Slide Number Placeholder 3">
            <a:extLst>
              <a:ext uri="{FF2B5EF4-FFF2-40B4-BE49-F238E27FC236}">
                <a16:creationId xmlns:a16="http://schemas.microsoft.com/office/drawing/2014/main" id="{5CBCCE03-FDFF-E0DF-69B1-17F17D3C5855}"/>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31</a:t>
            </a:fld>
            <a:endParaRPr lang="en-US" dirty="0"/>
          </a:p>
        </p:txBody>
      </p:sp>
    </p:spTree>
    <p:extLst>
      <p:ext uri="{BB962C8B-B14F-4D97-AF65-F5344CB8AC3E}">
        <p14:creationId xmlns:p14="http://schemas.microsoft.com/office/powerpoint/2010/main" val="204707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EIA-860 PowerWorld Data Structures</a:t>
            </a:r>
          </a:p>
        </p:txBody>
      </p:sp>
      <p:sp>
        <p:nvSpPr>
          <p:cNvPr id="3" name="Content Placeholder 2"/>
          <p:cNvSpPr>
            <a:spLocks noGrp="1"/>
          </p:cNvSpPr>
          <p:nvPr>
            <p:ph idx="1"/>
          </p:nvPr>
        </p:nvSpPr>
        <p:spPr>
          <a:xfrm>
            <a:off x="457200" y="1371601"/>
            <a:ext cx="11582399" cy="4734559"/>
          </a:xfrm>
        </p:spPr>
        <p:txBody>
          <a:bodyPr/>
          <a:lstStyle/>
          <a:p>
            <a:r>
              <a:rPr lang="en-US" altLang="en-US" dirty="0"/>
              <a:t>Areas are used to represent the Schedule 1 (utility) data</a:t>
            </a:r>
          </a:p>
          <a:p>
            <a:pPr lvl="1"/>
            <a:r>
              <a:rPr lang="en-US" altLang="en-US" dirty="0"/>
              <a:t>A fictional slack area is also created; a </a:t>
            </a:r>
            <a:r>
              <a:rPr lang="en-US" altLang="en-US" dirty="0">
                <a:latin typeface="Arial" charset="0"/>
                <a:cs typeface="Arial" charset="0"/>
              </a:rPr>
              <a:t>single super area is also provided which includes all the areas except for the slack area</a:t>
            </a:r>
          </a:p>
          <a:p>
            <a:r>
              <a:rPr lang="en-US" altLang="en-US" dirty="0">
                <a:latin typeface="Arial" charset="0"/>
                <a:cs typeface="Arial" charset="0"/>
              </a:rPr>
              <a:t>Substations and buses are used to represent the Schedule 2 (plant) data, with one bus per substation; a fictional “slack bus” bus and substation is also created</a:t>
            </a:r>
          </a:p>
          <a:p>
            <a:r>
              <a:rPr lang="en-US" altLang="en-US" dirty="0">
                <a:latin typeface="Arial" charset="0"/>
                <a:cs typeface="Arial" charset="0"/>
              </a:rPr>
              <a:t>Generators are used to represent the Schedule 3 (generator) data with one generator per Schedule 3 line; a fictional slack bus generator is also created; cases may optionally include planned generators</a:t>
            </a:r>
          </a:p>
          <a:p>
            <a:r>
              <a:rPr lang="en-US" altLang="en-US" dirty="0">
                <a:latin typeface="Arial" charset="0"/>
                <a:cs typeface="Arial" charset="0"/>
              </a:rPr>
              <a:t>Zones are used to summarize the information by state; a separate slack zone is also created</a:t>
            </a:r>
          </a:p>
          <a:p>
            <a:endParaRPr lang="en-US" dirty="0"/>
          </a:p>
        </p:txBody>
      </p:sp>
      <p:sp>
        <p:nvSpPr>
          <p:cNvPr id="4" name="Slide Number Placeholder 3">
            <a:extLst>
              <a:ext uri="{FF2B5EF4-FFF2-40B4-BE49-F238E27FC236}">
                <a16:creationId xmlns:a16="http://schemas.microsoft.com/office/drawing/2014/main" id="{D930ED78-55E0-F4D9-4FAB-04EB36E0BCA2}"/>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4</a:t>
            </a:fld>
            <a:endParaRPr lang="en-US" dirty="0"/>
          </a:p>
        </p:txBody>
      </p:sp>
    </p:spTree>
    <p:extLst>
      <p:ext uri="{BB962C8B-B14F-4D97-AF65-F5344CB8AC3E}">
        <p14:creationId xmlns:p14="http://schemas.microsoft.com/office/powerpoint/2010/main" val="58629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Cookbook Procedure</a:t>
            </a:r>
          </a:p>
        </p:txBody>
      </p:sp>
      <p:sp>
        <p:nvSpPr>
          <p:cNvPr id="3" name="Content Placeholder 2"/>
          <p:cNvSpPr>
            <a:spLocks noGrp="1"/>
          </p:cNvSpPr>
          <p:nvPr>
            <p:ph idx="1"/>
          </p:nvPr>
        </p:nvSpPr>
        <p:spPr/>
        <p:txBody>
          <a:bodyPr/>
          <a:lstStyle/>
          <a:p>
            <a:r>
              <a:rPr lang="en-US" dirty="0"/>
              <a:t>Obtain the EIA-860 data and extract the files into a directory; the examples provided here are based on the EIA-860 data for 2021 and PowerWorld Simulator Version 23 (beta or later)</a:t>
            </a:r>
          </a:p>
          <a:p>
            <a:r>
              <a:rPr lang="en-US" dirty="0"/>
              <a:t>The procedure gives one approach and can certainly be customized. For example, building one case with just the currently installed generation, and another also including the proposed generation.   </a:t>
            </a:r>
          </a:p>
          <a:p>
            <a:r>
              <a:rPr lang="en-US" dirty="0"/>
              <a:t>Open Simulator and select </a:t>
            </a:r>
            <a:r>
              <a:rPr lang="en-US" b="1" dirty="0"/>
              <a:t>File, New Case</a:t>
            </a:r>
            <a:r>
              <a:rPr lang="en-US" dirty="0"/>
              <a:t>; close the default “NewOne1” oneline – later slides give an example of how to create a geographic data view (GDV) onelines</a:t>
            </a:r>
          </a:p>
        </p:txBody>
      </p:sp>
      <p:sp>
        <p:nvSpPr>
          <p:cNvPr id="4" name="Slide Number Placeholder 3">
            <a:extLst>
              <a:ext uri="{FF2B5EF4-FFF2-40B4-BE49-F238E27FC236}">
                <a16:creationId xmlns:a16="http://schemas.microsoft.com/office/drawing/2014/main" id="{E5E4B979-AA52-8C6B-98B7-B091C94388C5}"/>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5</a:t>
            </a:fld>
            <a:endParaRPr lang="en-US" dirty="0"/>
          </a:p>
        </p:txBody>
      </p:sp>
    </p:spTree>
    <p:extLst>
      <p:ext uri="{BB962C8B-B14F-4D97-AF65-F5344CB8AC3E}">
        <p14:creationId xmlns:p14="http://schemas.microsoft.com/office/powerpoint/2010/main" val="140849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164A-B28E-941F-183E-00A227711D24}"/>
              </a:ext>
            </a:extLst>
          </p:cNvPr>
          <p:cNvSpPr>
            <a:spLocks noGrp="1"/>
          </p:cNvSpPr>
          <p:nvPr>
            <p:ph type="title"/>
          </p:nvPr>
        </p:nvSpPr>
        <p:spPr/>
        <p:txBody>
          <a:bodyPr/>
          <a:lstStyle/>
          <a:p>
            <a:r>
              <a:rPr lang="en-US" dirty="0"/>
              <a:t>Cookbook: Use Utility Data to Define Areas</a:t>
            </a:r>
          </a:p>
        </p:txBody>
      </p:sp>
      <p:sp>
        <p:nvSpPr>
          <p:cNvPr id="3" name="Content Placeholder 2">
            <a:extLst>
              <a:ext uri="{FF2B5EF4-FFF2-40B4-BE49-F238E27FC236}">
                <a16:creationId xmlns:a16="http://schemas.microsoft.com/office/drawing/2014/main" id="{075CBC46-8FFB-BB7A-B060-6EB1ADA51972}"/>
              </a:ext>
            </a:extLst>
          </p:cNvPr>
          <p:cNvSpPr>
            <a:spLocks noGrp="1"/>
          </p:cNvSpPr>
          <p:nvPr>
            <p:ph idx="1"/>
          </p:nvPr>
        </p:nvSpPr>
        <p:spPr>
          <a:xfrm>
            <a:off x="457200" y="1371601"/>
            <a:ext cx="11734800" cy="4734559"/>
          </a:xfrm>
        </p:spPr>
        <p:txBody>
          <a:bodyPr/>
          <a:lstStyle/>
          <a:p>
            <a:r>
              <a:rPr lang="en-US" dirty="0"/>
              <a:t>Load the Schedule 1 data into Excel, replace the first line with “Area”</a:t>
            </a:r>
          </a:p>
          <a:p>
            <a:pPr lvl="1">
              <a:spcBef>
                <a:spcPts val="600"/>
              </a:spcBef>
            </a:pPr>
            <a:r>
              <a:rPr lang="en-US" dirty="0"/>
              <a:t>Replace the first column, “Utility ID”, with “Area Num”</a:t>
            </a:r>
          </a:p>
          <a:p>
            <a:pPr lvl="1">
              <a:spcBef>
                <a:spcPts val="600"/>
              </a:spcBef>
            </a:pPr>
            <a:r>
              <a:rPr lang="en-US" dirty="0"/>
              <a:t>Replace the second column, “Utility Name”, with “Area Name”</a:t>
            </a:r>
          </a:p>
          <a:p>
            <a:pPr lvl="1">
              <a:spcBef>
                <a:spcPts val="600"/>
              </a:spcBef>
            </a:pPr>
            <a:r>
              <a:rPr lang="en-US" dirty="0"/>
              <a:t>As desired place some of the other columns with custom fields, such as “Street Address” with “Cust String 1”, “City” with “Cust String 2”, Zip with “Cust Int 1”</a:t>
            </a:r>
          </a:p>
          <a:p>
            <a:pPr lvl="1">
              <a:spcBef>
                <a:spcPts val="600"/>
              </a:spcBef>
            </a:pPr>
            <a:r>
              <a:rPr lang="en-US" dirty="0"/>
              <a:t>If desired delete other columns </a:t>
            </a:r>
          </a:p>
          <a:p>
            <a:r>
              <a:rPr lang="en-US" dirty="0"/>
              <a:t>Select all. In Simulator Edit Mode</a:t>
            </a:r>
            <a:br>
              <a:rPr lang="en-US" dirty="0"/>
            </a:br>
            <a:r>
              <a:rPr lang="en-US" dirty="0"/>
              <a:t>view </a:t>
            </a:r>
            <a:r>
              <a:rPr lang="en-US" b="1" dirty="0"/>
              <a:t>Case Information, </a:t>
            </a:r>
            <a:br>
              <a:rPr lang="en-US" b="1" dirty="0"/>
            </a:br>
            <a:r>
              <a:rPr lang="en-US" b="1" dirty="0"/>
              <a:t>Aggregation Areas; </a:t>
            </a:r>
            <a:r>
              <a:rPr lang="en-US" dirty="0"/>
              <a:t>right-click</a:t>
            </a:r>
            <a:br>
              <a:rPr lang="en-US" dirty="0"/>
            </a:br>
            <a:r>
              <a:rPr lang="en-US" dirty="0"/>
              <a:t>and select </a:t>
            </a:r>
            <a:r>
              <a:rPr lang="en-US" b="1" dirty="0"/>
              <a:t>Copy/Paste/Send</a:t>
            </a:r>
            <a:r>
              <a:rPr lang="en-US" dirty="0"/>
              <a:t>,</a:t>
            </a:r>
            <a:br>
              <a:rPr lang="en-US" dirty="0"/>
            </a:br>
            <a:r>
              <a:rPr lang="en-US" dirty="0"/>
              <a:t>Paste to define the utilities as</a:t>
            </a:r>
            <a:br>
              <a:rPr lang="en-US" dirty="0"/>
            </a:br>
            <a:r>
              <a:rPr lang="en-US" dirty="0"/>
              <a:t>the Simulator case areas</a:t>
            </a:r>
          </a:p>
        </p:txBody>
      </p:sp>
      <p:pic>
        <p:nvPicPr>
          <p:cNvPr id="7" name="Picture 6">
            <a:extLst>
              <a:ext uri="{FF2B5EF4-FFF2-40B4-BE49-F238E27FC236}">
                <a16:creationId xmlns:a16="http://schemas.microsoft.com/office/drawing/2014/main" id="{60738581-8C83-A825-F0D0-0D77BF60F39A}"/>
              </a:ext>
            </a:extLst>
          </p:cNvPr>
          <p:cNvPicPr>
            <a:picLocks noChangeAspect="1"/>
          </p:cNvPicPr>
          <p:nvPr/>
        </p:nvPicPr>
        <p:blipFill rotWithShape="1">
          <a:blip r:embed="rId2"/>
          <a:srcRect l="2" t="4" r="40002" b="52032"/>
          <a:stretch/>
        </p:blipFill>
        <p:spPr>
          <a:xfrm>
            <a:off x="5851393" y="3625670"/>
            <a:ext cx="6078877" cy="2717292"/>
          </a:xfrm>
          <a:prstGeom prst="rect">
            <a:avLst/>
          </a:prstGeom>
        </p:spPr>
      </p:pic>
      <p:sp>
        <p:nvSpPr>
          <p:cNvPr id="4" name="Slide Number Placeholder 3">
            <a:extLst>
              <a:ext uri="{FF2B5EF4-FFF2-40B4-BE49-F238E27FC236}">
                <a16:creationId xmlns:a16="http://schemas.microsoft.com/office/drawing/2014/main" id="{40C86FA0-FC22-BBF3-BB76-E87BF17E6D23}"/>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6</a:t>
            </a:fld>
            <a:endParaRPr lang="en-US" dirty="0"/>
          </a:p>
        </p:txBody>
      </p:sp>
    </p:spTree>
    <p:extLst>
      <p:ext uri="{BB962C8B-B14F-4D97-AF65-F5344CB8AC3E}">
        <p14:creationId xmlns:p14="http://schemas.microsoft.com/office/powerpoint/2010/main" val="145618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79A3-186C-D58F-C430-1C0FFE5BAA99}"/>
              </a:ext>
            </a:extLst>
          </p:cNvPr>
          <p:cNvSpPr>
            <a:spLocks noGrp="1"/>
          </p:cNvSpPr>
          <p:nvPr>
            <p:ph type="title"/>
          </p:nvPr>
        </p:nvSpPr>
        <p:spPr/>
        <p:txBody>
          <a:bodyPr/>
          <a:lstStyle/>
          <a:p>
            <a:r>
              <a:rPr lang="en-US" dirty="0"/>
              <a:t>Cookbook: Manually Setup a Super Area, Slack Area</a:t>
            </a:r>
          </a:p>
        </p:txBody>
      </p:sp>
      <p:sp>
        <p:nvSpPr>
          <p:cNvPr id="3" name="Content Placeholder 2">
            <a:extLst>
              <a:ext uri="{FF2B5EF4-FFF2-40B4-BE49-F238E27FC236}">
                <a16:creationId xmlns:a16="http://schemas.microsoft.com/office/drawing/2014/main" id="{4E92C241-23B0-95EB-E186-9246B53D142E}"/>
              </a:ext>
            </a:extLst>
          </p:cNvPr>
          <p:cNvSpPr>
            <a:spLocks noGrp="1"/>
          </p:cNvSpPr>
          <p:nvPr>
            <p:ph idx="1"/>
          </p:nvPr>
        </p:nvSpPr>
        <p:spPr/>
        <p:txBody>
          <a:bodyPr/>
          <a:lstStyle/>
          <a:p>
            <a:r>
              <a:rPr lang="en-US" dirty="0"/>
              <a:t>Select </a:t>
            </a:r>
            <a:r>
              <a:rPr lang="en-US" b="1" dirty="0"/>
              <a:t>Aggregation, Super Areas</a:t>
            </a:r>
            <a:r>
              <a:rPr lang="en-US" dirty="0"/>
              <a:t>. Right-click and select </a:t>
            </a:r>
            <a:r>
              <a:rPr lang="en-US" b="1" dirty="0"/>
              <a:t>Insert </a:t>
            </a:r>
            <a:r>
              <a:rPr lang="en-US" dirty="0"/>
              <a:t>to enter a super area to hold all the areas. Give it a name say “</a:t>
            </a:r>
            <a:r>
              <a:rPr lang="en-US" dirty="0" err="1"/>
              <a:t>FullCase</a:t>
            </a:r>
            <a:r>
              <a:rPr lang="en-US" dirty="0"/>
              <a:t>” </a:t>
            </a:r>
          </a:p>
          <a:p>
            <a:pPr lvl="1"/>
            <a:r>
              <a:rPr lang="en-US" dirty="0"/>
              <a:t>To add all the areas to the case, in the “New Area #’s” field enter “1-99999”; the click </a:t>
            </a:r>
            <a:r>
              <a:rPr lang="en-US" b="1" dirty="0"/>
              <a:t>Add New Areas by Number</a:t>
            </a:r>
          </a:p>
          <a:p>
            <a:pPr lvl="1"/>
            <a:r>
              <a:rPr lang="en-US" dirty="0"/>
              <a:t>Select OK to save the new super area and close its dialog</a:t>
            </a:r>
          </a:p>
          <a:p>
            <a:r>
              <a:rPr lang="en-US" dirty="0"/>
              <a:t>Select </a:t>
            </a:r>
            <a:r>
              <a:rPr lang="en-US" b="1" dirty="0"/>
              <a:t>Aggregation, Areas </a:t>
            </a:r>
            <a:r>
              <a:rPr lang="en-US" dirty="0"/>
              <a:t>to manually enter an area for the slack bus.</a:t>
            </a:r>
          </a:p>
          <a:p>
            <a:pPr lvl="1"/>
            <a:r>
              <a:rPr lang="en-US" dirty="0"/>
              <a:t>Select Insert, and give it a large area number (say 999999); for its name enter “</a:t>
            </a:r>
            <a:r>
              <a:rPr lang="en-US" dirty="0" err="1"/>
              <a:t>SlackArea</a:t>
            </a:r>
            <a:r>
              <a:rPr lang="en-US" dirty="0"/>
              <a:t>”  </a:t>
            </a:r>
          </a:p>
          <a:p>
            <a:pPr lvl="1"/>
            <a:r>
              <a:rPr lang="en-US" dirty="0"/>
              <a:t>It is important to have a separate area to the slack bus generation that is not included in the other totals. Also, this area is not in the super area.</a:t>
            </a:r>
          </a:p>
          <a:p>
            <a:endParaRPr lang="en-US" dirty="0"/>
          </a:p>
        </p:txBody>
      </p:sp>
      <p:sp>
        <p:nvSpPr>
          <p:cNvPr id="4" name="Slide Number Placeholder 3">
            <a:extLst>
              <a:ext uri="{FF2B5EF4-FFF2-40B4-BE49-F238E27FC236}">
                <a16:creationId xmlns:a16="http://schemas.microsoft.com/office/drawing/2014/main" id="{9178F96A-2912-1CE3-548B-B9BE2808615B}"/>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7</a:t>
            </a:fld>
            <a:endParaRPr lang="en-US" dirty="0"/>
          </a:p>
        </p:txBody>
      </p:sp>
    </p:spTree>
    <p:extLst>
      <p:ext uri="{BB962C8B-B14F-4D97-AF65-F5344CB8AC3E}">
        <p14:creationId xmlns:p14="http://schemas.microsoft.com/office/powerpoint/2010/main" val="231696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D906-64E2-17BC-2303-A247BE087CA5}"/>
              </a:ext>
            </a:extLst>
          </p:cNvPr>
          <p:cNvSpPr>
            <a:spLocks noGrp="1"/>
          </p:cNvSpPr>
          <p:nvPr>
            <p:ph type="title"/>
          </p:nvPr>
        </p:nvSpPr>
        <p:spPr/>
        <p:txBody>
          <a:bodyPr/>
          <a:lstStyle/>
          <a:p>
            <a:r>
              <a:rPr lang="en-US" dirty="0"/>
              <a:t>Cookbook: Substations</a:t>
            </a:r>
          </a:p>
        </p:txBody>
      </p:sp>
      <p:sp>
        <p:nvSpPr>
          <p:cNvPr id="3" name="Content Placeholder 2">
            <a:extLst>
              <a:ext uri="{FF2B5EF4-FFF2-40B4-BE49-F238E27FC236}">
                <a16:creationId xmlns:a16="http://schemas.microsoft.com/office/drawing/2014/main" id="{5DC2C8A3-0AB4-8259-F43A-8AFAE8025B80}"/>
              </a:ext>
            </a:extLst>
          </p:cNvPr>
          <p:cNvSpPr>
            <a:spLocks noGrp="1"/>
          </p:cNvSpPr>
          <p:nvPr>
            <p:ph idx="1"/>
          </p:nvPr>
        </p:nvSpPr>
        <p:spPr>
          <a:xfrm>
            <a:off x="457200" y="1371601"/>
            <a:ext cx="11734800" cy="4734559"/>
          </a:xfrm>
        </p:spPr>
        <p:txBody>
          <a:bodyPr/>
          <a:lstStyle/>
          <a:p>
            <a:r>
              <a:rPr lang="en-US" dirty="0"/>
              <a:t>The substations and buses are used to store the Schedule 2. </a:t>
            </a:r>
          </a:p>
          <a:p>
            <a:pPr lvl="1">
              <a:spcBef>
                <a:spcPts val="600"/>
              </a:spcBef>
            </a:pPr>
            <a:r>
              <a:rPr lang="en-US" dirty="0"/>
              <a:t>Load the Schedule 2 data into Excel; Delete the first two columns (“Utility ID” and “Utility Name”); this information will be stored with the buses</a:t>
            </a:r>
          </a:p>
          <a:p>
            <a:pPr lvl="1">
              <a:spcBef>
                <a:spcPts val="600"/>
              </a:spcBef>
            </a:pPr>
            <a:r>
              <a:rPr lang="en-US" dirty="0"/>
              <a:t>On the first line enter “Substation”</a:t>
            </a:r>
          </a:p>
          <a:p>
            <a:pPr lvl="1">
              <a:spcBef>
                <a:spcPts val="600"/>
              </a:spcBef>
            </a:pPr>
            <a:r>
              <a:rPr lang="en-US" dirty="0"/>
              <a:t>Replace the new first column, “Plant Code”, with “Sub Num”; replace the “Plant Name” column with “Sub Name”; keep the “Latitude” and “Longitude” columns</a:t>
            </a:r>
          </a:p>
          <a:p>
            <a:pPr lvl="1">
              <a:spcBef>
                <a:spcPts val="600"/>
              </a:spcBef>
            </a:pPr>
            <a:r>
              <a:rPr lang="en-US" dirty="0"/>
              <a:t>As desired use custom fields to store the other fields, deleting the rest</a:t>
            </a:r>
          </a:p>
          <a:p>
            <a:pPr>
              <a:spcBef>
                <a:spcPts val="600"/>
              </a:spcBef>
            </a:pPr>
            <a:r>
              <a:rPr lang="en-US" dirty="0"/>
              <a:t>Select all. In Simulator Edit Mode</a:t>
            </a:r>
            <a:br>
              <a:rPr lang="en-US" dirty="0"/>
            </a:br>
            <a:r>
              <a:rPr lang="en-US" dirty="0"/>
              <a:t>view </a:t>
            </a:r>
            <a:r>
              <a:rPr lang="en-US" b="1" dirty="0"/>
              <a:t>Case Information, Aggregation</a:t>
            </a:r>
            <a:br>
              <a:rPr lang="en-US" b="1" dirty="0"/>
            </a:br>
            <a:r>
              <a:rPr lang="en-US" b="1" dirty="0"/>
              <a:t>Substations; paste  the data</a:t>
            </a:r>
          </a:p>
          <a:p>
            <a:pPr>
              <a:spcBef>
                <a:spcPts val="600"/>
              </a:spcBef>
            </a:pPr>
            <a:r>
              <a:rPr lang="en-US" dirty="0"/>
              <a:t>Manually enter a slack bus </a:t>
            </a:r>
            <a:br>
              <a:rPr lang="en-US" dirty="0"/>
            </a:br>
            <a:r>
              <a:rPr lang="en-US" dirty="0"/>
              <a:t>substation with a number of 999999</a:t>
            </a:r>
            <a:br>
              <a:rPr lang="en-US" dirty="0"/>
            </a:br>
            <a:r>
              <a:rPr lang="en-US" dirty="0"/>
              <a:t>and a name of “</a:t>
            </a:r>
            <a:r>
              <a:rPr lang="en-US" dirty="0" err="1"/>
              <a:t>SlackSub</a:t>
            </a:r>
            <a:r>
              <a:rPr lang="en-US" dirty="0"/>
              <a:t>”; leave its latitude and longitude blank</a:t>
            </a:r>
            <a:br>
              <a:rPr lang="en-US" dirty="0"/>
            </a:br>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BDE8428C-8831-EE14-C20F-8DECCF65CD69}"/>
              </a:ext>
            </a:extLst>
          </p:cNvPr>
          <p:cNvPicPr>
            <a:picLocks noChangeAspect="1"/>
          </p:cNvPicPr>
          <p:nvPr/>
        </p:nvPicPr>
        <p:blipFill rotWithShape="1">
          <a:blip r:embed="rId2"/>
          <a:srcRect l="1" t="16082" r="34752" b="56228"/>
          <a:stretch/>
        </p:blipFill>
        <p:spPr>
          <a:xfrm>
            <a:off x="6553200" y="4249420"/>
            <a:ext cx="5638800" cy="1828800"/>
          </a:xfrm>
          <a:prstGeom prst="rect">
            <a:avLst/>
          </a:prstGeom>
        </p:spPr>
      </p:pic>
      <p:sp>
        <p:nvSpPr>
          <p:cNvPr id="4" name="Slide Number Placeholder 3">
            <a:extLst>
              <a:ext uri="{FF2B5EF4-FFF2-40B4-BE49-F238E27FC236}">
                <a16:creationId xmlns:a16="http://schemas.microsoft.com/office/drawing/2014/main" id="{BC96E353-E242-34DA-C313-F37A891E139E}"/>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8</a:t>
            </a:fld>
            <a:endParaRPr lang="en-US" dirty="0"/>
          </a:p>
        </p:txBody>
      </p:sp>
    </p:spTree>
    <p:extLst>
      <p:ext uri="{BB962C8B-B14F-4D97-AF65-F5344CB8AC3E}">
        <p14:creationId xmlns:p14="http://schemas.microsoft.com/office/powerpoint/2010/main" val="354654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DE06-FFF7-26F0-5D36-09C4BA5F2FC5}"/>
              </a:ext>
            </a:extLst>
          </p:cNvPr>
          <p:cNvSpPr>
            <a:spLocks noGrp="1"/>
          </p:cNvSpPr>
          <p:nvPr>
            <p:ph type="title"/>
          </p:nvPr>
        </p:nvSpPr>
        <p:spPr/>
        <p:txBody>
          <a:bodyPr/>
          <a:lstStyle/>
          <a:p>
            <a:r>
              <a:rPr lang="en-US" dirty="0"/>
              <a:t>Cookbook: Zones</a:t>
            </a:r>
          </a:p>
        </p:txBody>
      </p:sp>
      <p:sp>
        <p:nvSpPr>
          <p:cNvPr id="3" name="Content Placeholder 2">
            <a:extLst>
              <a:ext uri="{FF2B5EF4-FFF2-40B4-BE49-F238E27FC236}">
                <a16:creationId xmlns:a16="http://schemas.microsoft.com/office/drawing/2014/main" id="{0A78CEE3-245B-E710-C5BD-1E974C8E3FC4}"/>
              </a:ext>
            </a:extLst>
          </p:cNvPr>
          <p:cNvSpPr>
            <a:spLocks noGrp="1"/>
          </p:cNvSpPr>
          <p:nvPr>
            <p:ph idx="1"/>
          </p:nvPr>
        </p:nvSpPr>
        <p:spPr/>
        <p:txBody>
          <a:bodyPr/>
          <a:lstStyle/>
          <a:p>
            <a:r>
              <a:rPr lang="en-US" dirty="0"/>
              <a:t>Zones provide another way to group information. Here the zones are used to group the generators by their US state</a:t>
            </a:r>
          </a:p>
          <a:p>
            <a:pPr lvl="1"/>
            <a:r>
              <a:rPr lang="en-US" dirty="0"/>
              <a:t>If not already available, in a blank Excel page enter “Zone” on the first line; then on the second line name the first column “Zone Num” and the second column “Zone Name”</a:t>
            </a:r>
          </a:p>
          <a:p>
            <a:pPr lvl="1"/>
            <a:r>
              <a:rPr lang="en-US" dirty="0"/>
              <a:t>On subsequent lines enter the state FIPS (Federal Information </a:t>
            </a:r>
            <a:br>
              <a:rPr lang="en-US" dirty="0"/>
            </a:br>
            <a:r>
              <a:rPr lang="en-US" dirty="0"/>
              <a:t>Processing System) Code as the Zone Num and the Postal </a:t>
            </a:r>
            <a:br>
              <a:rPr lang="en-US" dirty="0"/>
            </a:br>
            <a:r>
              <a:rPr lang="en-US" dirty="0"/>
              <a:t>abbreviation as the Zone Name (this information is widely </a:t>
            </a:r>
            <a:br>
              <a:rPr lang="en-US" dirty="0"/>
            </a:br>
            <a:r>
              <a:rPr lang="en-US" dirty="0"/>
              <a:t>available online); usually it is best to include the US territories </a:t>
            </a:r>
            <a:br>
              <a:rPr lang="en-US" dirty="0"/>
            </a:br>
            <a:r>
              <a:rPr lang="en-US" dirty="0"/>
              <a:t>as well, such as Puerto Rico (PR, 44). Setup a slack bus zone, </a:t>
            </a:r>
            <a:br>
              <a:rPr lang="en-US" dirty="0"/>
            </a:br>
            <a:r>
              <a:rPr lang="en-US" dirty="0"/>
              <a:t>with a number of 999 and a name of </a:t>
            </a:r>
            <a:r>
              <a:rPr lang="en-US" dirty="0" err="1"/>
              <a:t>SlackZone</a:t>
            </a:r>
            <a:endParaRPr lang="en-US" dirty="0"/>
          </a:p>
          <a:p>
            <a:r>
              <a:rPr lang="en-US" dirty="0"/>
              <a:t>Be sure to save the case often as you are building it</a:t>
            </a:r>
          </a:p>
        </p:txBody>
      </p:sp>
      <p:pic>
        <p:nvPicPr>
          <p:cNvPr id="9" name="Picture 8">
            <a:extLst>
              <a:ext uri="{FF2B5EF4-FFF2-40B4-BE49-F238E27FC236}">
                <a16:creationId xmlns:a16="http://schemas.microsoft.com/office/drawing/2014/main" id="{9B244095-5218-1698-D298-8F2A8A72357F}"/>
              </a:ext>
            </a:extLst>
          </p:cNvPr>
          <p:cNvPicPr>
            <a:picLocks noChangeAspect="1"/>
          </p:cNvPicPr>
          <p:nvPr/>
        </p:nvPicPr>
        <p:blipFill rotWithShape="1">
          <a:blip r:embed="rId2"/>
          <a:srcRect l="1" t="12393" r="91001" b="48836"/>
          <a:stretch/>
        </p:blipFill>
        <p:spPr>
          <a:xfrm>
            <a:off x="9601200" y="3009900"/>
            <a:ext cx="1485900" cy="3467100"/>
          </a:xfrm>
          <a:prstGeom prst="rect">
            <a:avLst/>
          </a:prstGeom>
        </p:spPr>
      </p:pic>
      <p:sp>
        <p:nvSpPr>
          <p:cNvPr id="4" name="Slide Number Placeholder 3">
            <a:extLst>
              <a:ext uri="{FF2B5EF4-FFF2-40B4-BE49-F238E27FC236}">
                <a16:creationId xmlns:a16="http://schemas.microsoft.com/office/drawing/2014/main" id="{EF3FF710-C1EF-AE49-8727-EF4876ADE4E9}"/>
              </a:ext>
            </a:extLst>
          </p:cNvPr>
          <p:cNvSpPr txBox="1">
            <a:spLocks/>
          </p:cNvSpPr>
          <p:nvPr/>
        </p:nvSpPr>
        <p:spPr>
          <a:xfrm>
            <a:off x="11575558" y="6465717"/>
            <a:ext cx="494522" cy="251418"/>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F600619E-8B3B-4247-8142-DA26F62CE2D9}" type="slidenum">
              <a:rPr lang="en-US" smtClean="0"/>
              <a:pPr>
                <a:defRPr/>
              </a:pPr>
              <a:t>9</a:t>
            </a:fld>
            <a:endParaRPr lang="en-US" dirty="0"/>
          </a:p>
        </p:txBody>
      </p:sp>
    </p:spTree>
    <p:extLst>
      <p:ext uri="{BB962C8B-B14F-4D97-AF65-F5344CB8AC3E}">
        <p14:creationId xmlns:p14="http://schemas.microsoft.com/office/powerpoint/2010/main" val="894384139"/>
      </p:ext>
    </p:extLst>
  </p:cSld>
  <p:clrMapOvr>
    <a:masterClrMapping/>
  </p:clrMapOvr>
</p:sld>
</file>

<file path=ppt/theme/theme1.xml><?xml version="1.0" encoding="utf-8"?>
<a:theme xmlns:a="http://schemas.openxmlformats.org/drawingml/2006/main" name="Office Theme">
  <a:themeElements>
    <a:clrScheme name="TAMU Palette">
      <a:dk1>
        <a:srgbClr val="332C2C"/>
      </a:dk1>
      <a:lt1>
        <a:sysClr val="window" lastClr="FFFFFF"/>
      </a:lt1>
      <a:dk2>
        <a:srgbClr val="565252"/>
      </a:dk2>
      <a:lt2>
        <a:srgbClr val="D9D9D9"/>
      </a:lt2>
      <a:accent1>
        <a:srgbClr val="500000"/>
      </a:accent1>
      <a:accent2>
        <a:srgbClr val="1D3362"/>
      </a:accent2>
      <a:accent3>
        <a:srgbClr val="FFFFFF"/>
      </a:accent3>
      <a:accent4>
        <a:srgbClr val="D0D0D0"/>
      </a:accent4>
      <a:accent5>
        <a:srgbClr val="444040"/>
      </a:accent5>
      <a:accent6>
        <a:srgbClr val="000000"/>
      </a:accent6>
      <a:hlink>
        <a:srgbClr val="500000"/>
      </a:hlink>
      <a:folHlink>
        <a:srgbClr val="B0AFA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10067</TotalTime>
  <Words>3990</Words>
  <Application>Microsoft Office PowerPoint</Application>
  <PresentationFormat>Widescreen</PresentationFormat>
  <Paragraphs>208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Trebuchet MS</vt:lpstr>
      <vt:lpstr>Office Theme</vt:lpstr>
      <vt:lpstr>PowerPoint Presentation</vt:lpstr>
      <vt:lpstr>Goal</vt:lpstr>
      <vt:lpstr>Form EIA-860 Data</vt:lpstr>
      <vt:lpstr>Form EIA-860 PowerWorld Data Structures</vt:lpstr>
      <vt:lpstr>Cookbook Procedure</vt:lpstr>
      <vt:lpstr>Cookbook: Use Utility Data to Define Areas</vt:lpstr>
      <vt:lpstr>Cookbook: Manually Setup a Super Area, Slack Area</vt:lpstr>
      <vt:lpstr>Cookbook: Substations</vt:lpstr>
      <vt:lpstr>Cookbook: Zones</vt:lpstr>
      <vt:lpstr>Cookbook: Buses</vt:lpstr>
      <vt:lpstr>Cookbook: Buses, cont.</vt:lpstr>
      <vt:lpstr>Cookbook: Generators</vt:lpstr>
      <vt:lpstr>Cookbook: Generators, cont.</vt:lpstr>
      <vt:lpstr>Cookbook: Generators, cont.</vt:lpstr>
      <vt:lpstr>Cookbook: Generators, cont.</vt:lpstr>
      <vt:lpstr>Cookbook: Generators, cont.</vt:lpstr>
      <vt:lpstr>Cookbook: Generators, cont.</vt:lpstr>
      <vt:lpstr>Adding Generator Inservice, Retirement and EIA-860 fields</vt:lpstr>
      <vt:lpstr>Adding Generator Inservice, Retirement and EIA-860 fields, cont.</vt:lpstr>
      <vt:lpstr>Cookbook: Entering Lines to Connect the Buses</vt:lpstr>
      <vt:lpstr>Saving and Solving the Case</vt:lpstr>
      <vt:lpstr>Setting up PFW Models</vt:lpstr>
      <vt:lpstr>Setting Up PFW Models Example 1</vt:lpstr>
      <vt:lpstr>Setting Up PFW Models Example 1, cont</vt:lpstr>
      <vt:lpstr>Setting Up PFW Models Example 2</vt:lpstr>
      <vt:lpstr>Setting Up PFW Models Example 2, cont.</vt:lpstr>
      <vt:lpstr>Setting Up PFW Models Example 2, cont.</vt:lpstr>
      <vt:lpstr>Visualizing the Results with GDVs</vt:lpstr>
      <vt:lpstr>Example Substation Generation GDV</vt:lpstr>
      <vt:lpstr>Example GDVs for SolarPVBasic2</vt:lpstr>
      <vt:lpstr>Example GDVs for SolarPVBasic2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Cook, Jordan S</cp:lastModifiedBy>
  <cp:revision>603</cp:revision>
  <dcterms:created xsi:type="dcterms:W3CDTF">2012-12-04T20:42:30Z</dcterms:created>
  <dcterms:modified xsi:type="dcterms:W3CDTF">2024-06-06T14:32:20Z</dcterms:modified>
</cp:coreProperties>
</file>