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34F6E-57AD-4DF2-90A7-9B77E24F3308}" v="6" dt="2020-04-11T18:00:45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orn ⠀" userId="3283a789cde35983" providerId="LiveId" clId="{67834F6E-57AD-4DF2-90A7-9B77E24F3308}"/>
    <pc:docChg chg="modSld">
      <pc:chgData name="Mathorn ⠀" userId="3283a789cde35983" providerId="LiveId" clId="{67834F6E-57AD-4DF2-90A7-9B77E24F3308}" dt="2020-04-11T18:00:51.404" v="80" actId="20577"/>
      <pc:docMkLst>
        <pc:docMk/>
      </pc:docMkLst>
      <pc:sldChg chg="modSp mod">
        <pc:chgData name="Mathorn ⠀" userId="3283a789cde35983" providerId="LiveId" clId="{67834F6E-57AD-4DF2-90A7-9B77E24F3308}" dt="2020-04-11T18:00:51.404" v="80" actId="20577"/>
        <pc:sldMkLst>
          <pc:docMk/>
          <pc:sldMk cId="3506555507" sldId="262"/>
        </pc:sldMkLst>
        <pc:spChg chg="mod">
          <ac:chgData name="Mathorn ⠀" userId="3283a789cde35983" providerId="LiveId" clId="{67834F6E-57AD-4DF2-90A7-9B77E24F3308}" dt="2020-04-11T18:00:51.404" v="80" actId="20577"/>
          <ac:spMkLst>
            <pc:docMk/>
            <pc:sldMk cId="3506555507" sldId="262"/>
            <ac:spMk id="3" creationId="{746B17D6-2A62-4CA2-AC19-EA772F090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ABDAA-C8A8-470B-9D7C-E1D8F9C378B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7B056-87B7-4A5B-96B7-18838869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(Multi-level folder scanning)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7B056-87B7-4A5B-96B7-1883886923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6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Analysis appears somewhat limited and inaccurate sometimes requiring the analysis to be ran multiple times before providing accurate results.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7B056-87B7-4A5B-96B7-1883886923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6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SSL stands for Secure Sockets Layer and TLS stands for Transport Layer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7B056-87B7-4A5B-96B7-1883886923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9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5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2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661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9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54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85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88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8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1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9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3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7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2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9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29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41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evSkim" TargetMode="External"/><Relationship Id="rId2" Type="http://schemas.openxmlformats.org/officeDocument/2006/relationships/hyperlink" Target="https://www.sonarqub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ppcheck.sourceforg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729C27-E29E-42F8-945E-40D0435AA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7E22C-32FB-4C71-BCE7-0E8266457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FD708-B450-4E08-81F2-69EDDA3A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A Study of Three Static Analysis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FF1F0-419E-410B-B7EF-11890B89F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endParaRPr lang="en-US" sz="1800">
              <a:solidFill>
                <a:srgbClr val="CF96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1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F08-2E1E-47D5-B434-7D5991A9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Simple Study of Program Analysis Tools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EACD-1E23-4B66-8D7A-0411F90D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51530"/>
          </a:xfrm>
        </p:spPr>
        <p:txBody>
          <a:bodyPr>
            <a:normAutofit/>
          </a:bodyPr>
          <a:lstStyle/>
          <a:p>
            <a:r>
              <a:rPr lang="en-US" dirty="0"/>
              <a:t>Three Program Analysis tools</a:t>
            </a:r>
          </a:p>
          <a:p>
            <a:pPr lvl="1"/>
            <a:r>
              <a:rPr lang="en-US" dirty="0"/>
              <a:t>Requirements: </a:t>
            </a:r>
          </a:p>
          <a:p>
            <a:pPr lvl="2"/>
            <a:r>
              <a:rPr lang="en-US" dirty="0"/>
              <a:t>Open Source</a:t>
            </a:r>
          </a:p>
          <a:p>
            <a:pPr lvl="2"/>
            <a:r>
              <a:rPr lang="en-US" dirty="0"/>
              <a:t>Built for Windows</a:t>
            </a:r>
          </a:p>
          <a:p>
            <a:pPr lvl="2"/>
            <a:r>
              <a:rPr lang="en-US" dirty="0"/>
              <a:t>Different Context Availability</a:t>
            </a:r>
          </a:p>
          <a:p>
            <a:pPr lvl="1"/>
            <a:r>
              <a:rPr lang="en-US" dirty="0"/>
              <a:t>Chosen PA tools include: SonarQube, </a:t>
            </a:r>
            <a:r>
              <a:rPr lang="en-US" dirty="0" err="1"/>
              <a:t>DevSkim</a:t>
            </a:r>
            <a:r>
              <a:rPr lang="en-US" dirty="0"/>
              <a:t>, </a:t>
            </a:r>
            <a:r>
              <a:rPr lang="en-US" dirty="0" err="1"/>
              <a:t>CppCheck</a:t>
            </a:r>
            <a:endParaRPr lang="en-US" dirty="0"/>
          </a:p>
          <a:p>
            <a:r>
              <a:rPr lang="en-US" dirty="0"/>
              <a:t>Testing on a Open-Source Application</a:t>
            </a:r>
          </a:p>
          <a:p>
            <a:pPr lvl="1"/>
            <a:r>
              <a:rPr lang="en-US" dirty="0"/>
              <a:t>Blender 3D Modeling Software</a:t>
            </a:r>
          </a:p>
          <a:p>
            <a:pPr lvl="2"/>
            <a:r>
              <a:rPr lang="en-US" dirty="0"/>
              <a:t>4037 Files ( 57.9 MB Source code)</a:t>
            </a:r>
          </a:p>
          <a:p>
            <a:pPr lvl="2"/>
            <a:r>
              <a:rPr lang="en-US" dirty="0"/>
              <a:t>193 Folders</a:t>
            </a:r>
          </a:p>
          <a:p>
            <a:pPr lvl="2"/>
            <a:r>
              <a:rPr lang="en-US" dirty="0"/>
              <a:t>C, C++, and Python Scripts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8D08D-3113-4634-8A34-2E4B504EE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48" t="17295" r="5322" b="14751"/>
          <a:stretch/>
        </p:blipFill>
        <p:spPr>
          <a:xfrm>
            <a:off x="7815034" y="2239962"/>
            <a:ext cx="2894059" cy="72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71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24B6-2A24-4692-A27B-7D7A7F35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SonarQube – Long Term Development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6F8E-0AAB-4FA0-8156-47D68F57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76450"/>
            <a:ext cx="5015606" cy="3714749"/>
          </a:xfrm>
        </p:spPr>
        <p:txBody>
          <a:bodyPr/>
          <a:lstStyle/>
          <a:p>
            <a:r>
              <a:rPr lang="en-US" dirty="0"/>
              <a:t>Easiest tool to use</a:t>
            </a:r>
          </a:p>
          <a:p>
            <a:r>
              <a:rPr lang="en-US" dirty="0"/>
              <a:t>No installation of complex dependencies or the program itself </a:t>
            </a:r>
          </a:p>
          <a:p>
            <a:pPr lvl="1"/>
            <a:r>
              <a:rPr lang="en-US" dirty="0"/>
              <a:t>Runs off own server batch file</a:t>
            </a:r>
          </a:p>
          <a:p>
            <a:pPr lvl="1"/>
            <a:r>
              <a:rPr lang="en-US" dirty="0"/>
              <a:t>Uses external utility to run actual PA</a:t>
            </a:r>
          </a:p>
          <a:p>
            <a:r>
              <a:rPr lang="en-US" dirty="0"/>
              <a:t>Limited by “free” features – only checked python files</a:t>
            </a:r>
          </a:p>
          <a:p>
            <a:r>
              <a:rPr lang="en-US" dirty="0"/>
              <a:t>Results: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F8B48-A20C-4E3E-A1BC-977778EF1F76}"/>
              </a:ext>
            </a:extLst>
          </p:cNvPr>
          <p:cNvPicPr/>
          <p:nvPr/>
        </p:nvPicPr>
        <p:blipFill rotWithShape="1">
          <a:blip r:embed="rId3"/>
          <a:srcRect t="363" r="26326"/>
          <a:stretch/>
        </p:blipFill>
        <p:spPr>
          <a:xfrm>
            <a:off x="5929402" y="1766326"/>
            <a:ext cx="5736297" cy="3663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ACF7BB-2D8D-4442-9FE4-4D4224216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76621"/>
              </p:ext>
            </p:extLst>
          </p:nvPr>
        </p:nvGraphicFramePr>
        <p:xfrm>
          <a:off x="1379515" y="5429606"/>
          <a:ext cx="4084168" cy="691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8646">
                  <a:extLst>
                    <a:ext uri="{9D8B030D-6E8A-4147-A177-3AD203B41FA5}">
                      <a16:colId xmlns:a16="http://schemas.microsoft.com/office/drawing/2014/main" val="3718604380"/>
                    </a:ext>
                  </a:extLst>
                </a:gridCol>
                <a:gridCol w="517556">
                  <a:extLst>
                    <a:ext uri="{9D8B030D-6E8A-4147-A177-3AD203B41FA5}">
                      <a16:colId xmlns:a16="http://schemas.microsoft.com/office/drawing/2014/main" val="2161343378"/>
                    </a:ext>
                  </a:extLst>
                </a:gridCol>
                <a:gridCol w="673672">
                  <a:extLst>
                    <a:ext uri="{9D8B030D-6E8A-4147-A177-3AD203B41FA5}">
                      <a16:colId xmlns:a16="http://schemas.microsoft.com/office/drawing/2014/main" val="3306936866"/>
                    </a:ext>
                  </a:extLst>
                </a:gridCol>
                <a:gridCol w="584989">
                  <a:extLst>
                    <a:ext uri="{9D8B030D-6E8A-4147-A177-3AD203B41FA5}">
                      <a16:colId xmlns:a16="http://schemas.microsoft.com/office/drawing/2014/main" val="665330158"/>
                    </a:ext>
                  </a:extLst>
                </a:gridCol>
                <a:gridCol w="1149305">
                  <a:extLst>
                    <a:ext uri="{9D8B030D-6E8A-4147-A177-3AD203B41FA5}">
                      <a16:colId xmlns:a16="http://schemas.microsoft.com/office/drawing/2014/main" val="3489818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Critical Issues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Code Smells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Vulnerabilities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3476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Unmodified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10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Modified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924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45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8326-5F96-4D0C-9982-CDD678C3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DevSkim</a:t>
            </a:r>
            <a:r>
              <a:rPr lang="en-US" dirty="0"/>
              <a:t> – Literal Code Skimmer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58F4-BDED-4EA4-A439-22EE56597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032645" cy="3714749"/>
          </a:xfrm>
        </p:spPr>
        <p:txBody>
          <a:bodyPr/>
          <a:lstStyle/>
          <a:p>
            <a:r>
              <a:rPr lang="en-US" dirty="0"/>
              <a:t>Provides the most limited scan of the three</a:t>
            </a:r>
          </a:p>
          <a:p>
            <a:r>
              <a:rPr lang="en-US" dirty="0"/>
              <a:t>Used to double check developer’s syntax to check for commonly inserted vulnerabilities</a:t>
            </a:r>
          </a:p>
          <a:p>
            <a:pPr lvl="1"/>
            <a:r>
              <a:rPr lang="en-US" dirty="0"/>
              <a:t>Ad-hoc </a:t>
            </a:r>
            <a:r>
              <a:rPr lang="en-US" dirty="0" err="1"/>
              <a:t>arbritary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Dead code or Commented code</a:t>
            </a:r>
          </a:p>
          <a:p>
            <a:pPr lvl="1"/>
            <a:r>
              <a:rPr lang="en-US" dirty="0"/>
              <a:t>SSL/TLS exploits and vulnerabilities</a:t>
            </a:r>
          </a:p>
          <a:p>
            <a:r>
              <a:rPr lang="en-US" dirty="0"/>
              <a:t>Checks only C/C++ code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71CF2C-4AA5-4718-9703-1CAAAE1E4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49460"/>
              </p:ext>
            </p:extLst>
          </p:nvPr>
        </p:nvGraphicFramePr>
        <p:xfrm>
          <a:off x="1597920" y="5034916"/>
          <a:ext cx="3664394" cy="809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1204">
                  <a:extLst>
                    <a:ext uri="{9D8B030D-6E8A-4147-A177-3AD203B41FA5}">
                      <a16:colId xmlns:a16="http://schemas.microsoft.com/office/drawing/2014/main" val="1480375683"/>
                    </a:ext>
                  </a:extLst>
                </a:gridCol>
                <a:gridCol w="1221595">
                  <a:extLst>
                    <a:ext uri="{9D8B030D-6E8A-4147-A177-3AD203B41FA5}">
                      <a16:colId xmlns:a16="http://schemas.microsoft.com/office/drawing/2014/main" val="2703023736"/>
                    </a:ext>
                  </a:extLst>
                </a:gridCol>
                <a:gridCol w="1221595">
                  <a:extLst>
                    <a:ext uri="{9D8B030D-6E8A-4147-A177-3AD203B41FA5}">
                      <a16:colId xmlns:a16="http://schemas.microsoft.com/office/drawing/2014/main" val="3081587791"/>
                    </a:ext>
                  </a:extLst>
                </a:gridCol>
              </a:tblGrid>
              <a:tr h="269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Critical Bugs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Important Bugs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034602"/>
                  </a:ext>
                </a:extLst>
              </a:tr>
              <a:tr h="269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Unmodified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739946"/>
                  </a:ext>
                </a:extLst>
              </a:tr>
              <a:tr h="269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Modified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58238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3BAE444-8D3E-45A4-9C8C-A655AAC07680}"/>
              </a:ext>
            </a:extLst>
          </p:cNvPr>
          <p:cNvPicPr/>
          <p:nvPr/>
        </p:nvPicPr>
        <p:blipFill rotWithShape="1">
          <a:blip r:embed="rId3"/>
          <a:srcRect l="393" r="1"/>
          <a:stretch/>
        </p:blipFill>
        <p:spPr>
          <a:xfrm>
            <a:off x="6112668" y="2467993"/>
            <a:ext cx="5568529" cy="2931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78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8E3C-687D-4480-B97C-4CE1EC84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CppCheck</a:t>
            </a:r>
            <a:r>
              <a:rPr lang="en-US" dirty="0"/>
              <a:t> – Last-Ditch Program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D475-E806-4BDE-AFDB-E51A3BCF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283805" cy="3714749"/>
          </a:xfrm>
        </p:spPr>
        <p:txBody>
          <a:bodyPr/>
          <a:lstStyle/>
          <a:p>
            <a:r>
              <a:rPr lang="en-US" dirty="0"/>
              <a:t>Provided a complete scan of C/C++ files</a:t>
            </a:r>
          </a:p>
          <a:p>
            <a:r>
              <a:rPr lang="en-US" dirty="0"/>
              <a:t>Provided a GUI and Terminal option</a:t>
            </a:r>
          </a:p>
          <a:p>
            <a:pPr lvl="1"/>
            <a:r>
              <a:rPr lang="en-US" dirty="0"/>
              <a:t>GUI always crashed at 50%</a:t>
            </a:r>
          </a:p>
          <a:p>
            <a:pPr lvl="1"/>
            <a:r>
              <a:rPr lang="en-US" dirty="0"/>
              <a:t>Terminal provides a raw dump</a:t>
            </a:r>
          </a:p>
          <a:p>
            <a:pPr lvl="2"/>
            <a:r>
              <a:rPr lang="en-US" dirty="0"/>
              <a:t>Manual sorting and locating of data errors</a:t>
            </a:r>
          </a:p>
          <a:p>
            <a:r>
              <a:rPr lang="en-US" dirty="0"/>
              <a:t>Complete analysis is too complete and provided redundant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C9DA5-4A81-48C6-9ABB-A3BCC2CBEF48}"/>
              </a:ext>
            </a:extLst>
          </p:cNvPr>
          <p:cNvPicPr/>
          <p:nvPr/>
        </p:nvPicPr>
        <p:blipFill rotWithShape="1">
          <a:blip r:embed="rId2"/>
          <a:srcRect t="32797" r="18661"/>
          <a:stretch/>
        </p:blipFill>
        <p:spPr>
          <a:xfrm>
            <a:off x="5857875" y="2205038"/>
            <a:ext cx="5948924" cy="213772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06124F-8773-4450-B951-D35F72D77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68975"/>
              </p:ext>
            </p:extLst>
          </p:nvPr>
        </p:nvGraphicFramePr>
        <p:xfrm>
          <a:off x="5765800" y="4680903"/>
          <a:ext cx="5937250" cy="1376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325">
                  <a:extLst>
                    <a:ext uri="{9D8B030D-6E8A-4147-A177-3AD203B41FA5}">
                      <a16:colId xmlns:a16="http://schemas.microsoft.com/office/drawing/2014/main" val="1262207937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412947264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1679124050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644171056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540956307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1891842456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3128669745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445748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Bug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Variable Scope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Unknown Macro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Memory Leak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Invalid Pointer Cast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Null Pointer Redundant Check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Redundant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Initialization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Syntax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903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Unmodified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3560" algn="l"/>
                        </a:tabLs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701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Modified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40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99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C819-130D-4483-92C0-BB58C585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4DCA-F897-4254-9960-36712056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tools solve different problems</a:t>
            </a:r>
          </a:p>
          <a:p>
            <a:pPr lvl="1"/>
            <a:r>
              <a:rPr lang="en-US" dirty="0"/>
              <a:t>Long term development</a:t>
            </a:r>
          </a:p>
          <a:p>
            <a:pPr lvl="1"/>
            <a:r>
              <a:rPr lang="en-US" dirty="0"/>
              <a:t>Avoiding deprecated code</a:t>
            </a:r>
          </a:p>
          <a:p>
            <a:pPr lvl="1"/>
            <a:r>
              <a:rPr lang="en-US" dirty="0"/>
              <a:t>Robust, complete code analysis </a:t>
            </a:r>
          </a:p>
          <a:p>
            <a:endParaRPr lang="en-US" dirty="0"/>
          </a:p>
          <a:p>
            <a:r>
              <a:rPr lang="en-US" dirty="0"/>
              <a:t>Choose the right tool for the right job</a:t>
            </a:r>
          </a:p>
          <a:p>
            <a:pPr lvl="1"/>
            <a:r>
              <a:rPr lang="en-US" dirty="0"/>
              <a:t>Only you can prevent code boiler fires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6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D781-E7F3-4866-A8CB-67ABC6D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17D6-2A62-4CA2-AC19-EA772F09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Reference Programs</a:t>
            </a:r>
            <a:endParaRPr lang="en-US" dirty="0"/>
          </a:p>
          <a:p>
            <a:r>
              <a:rPr lang="en-US" dirty="0"/>
              <a:t>SonarQube: </a:t>
            </a:r>
            <a:r>
              <a:rPr lang="en-US" dirty="0">
                <a:hlinkClick r:id="rId2"/>
              </a:rPr>
              <a:t>https://www.sonarqube.org/</a:t>
            </a:r>
            <a:endParaRPr lang="en-US" dirty="0"/>
          </a:p>
          <a:p>
            <a:r>
              <a:rPr lang="en-US" dirty="0" err="1"/>
              <a:t>DevSkim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https://github.com/microsoft/DevSkim</a:t>
            </a:r>
            <a:endParaRPr lang="en-US" dirty="0"/>
          </a:p>
          <a:p>
            <a:r>
              <a:rPr lang="en-US" dirty="0" err="1"/>
              <a:t>CppCheck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http://cppcheck.sourceforge.net/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55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03920"/>
      </a:dk2>
      <a:lt2>
        <a:srgbClr val="E2E5E8"/>
      </a:lt2>
      <a:accent1>
        <a:srgbClr val="CF965C"/>
      </a:accent1>
      <a:accent2>
        <a:srgbClr val="ACA454"/>
      </a:accent2>
      <a:accent3>
        <a:srgbClr val="93AA65"/>
      </a:accent3>
      <a:accent4>
        <a:srgbClr val="6EB357"/>
      </a:accent4>
      <a:accent5>
        <a:srgbClr val="5DB26B"/>
      </a:accent5>
      <a:accent6>
        <a:srgbClr val="56B18B"/>
      </a:accent6>
      <a:hlink>
        <a:srgbClr val="6084A9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380</Words>
  <Application>Microsoft Office PowerPoint</Application>
  <PresentationFormat>Widescreen</PresentationFormat>
  <Paragraphs>107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SlateVTI</vt:lpstr>
      <vt:lpstr>A Study of Three Static Analysis Tools</vt:lpstr>
      <vt:lpstr>A Simple Study of Program Analysis Tools </vt:lpstr>
      <vt:lpstr>SonarQube – Long Term Development Tool</vt:lpstr>
      <vt:lpstr>DevSkim – Literal Code Skimmer</vt:lpstr>
      <vt:lpstr>CppCheck – Last-Ditch Program Analysis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Three Static Analysis Tools</dc:title>
  <dc:creator>Mathorn ⠀</dc:creator>
  <cp:lastModifiedBy>Mathorn ⠀</cp:lastModifiedBy>
  <cp:revision>7</cp:revision>
  <dcterms:created xsi:type="dcterms:W3CDTF">2020-04-11T16:37:21Z</dcterms:created>
  <dcterms:modified xsi:type="dcterms:W3CDTF">2020-04-11T18:00:53Z</dcterms:modified>
</cp:coreProperties>
</file>