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comments/comment4.xml" ContentType="application/vnd.openxmlformats-officedocument.presentationml.comments+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comments/comment8.xml" ContentType="application/vnd.openxmlformats-officedocument.presentationml.comments+xml"/>
  <Override PartName="/ppt/comments/comment9.xml" ContentType="application/vnd.openxmlformats-officedocument.presentationml.comments+xml"/>
  <Override PartName="/ppt/comments/comment10.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19"/>
  </p:notesMasterIdLst>
  <p:sldIdLst>
    <p:sldId id="256" r:id="rId2"/>
    <p:sldId id="262" r:id="rId3"/>
    <p:sldId id="263" r:id="rId4"/>
    <p:sldId id="264" r:id="rId5"/>
    <p:sldId id="276" r:id="rId6"/>
    <p:sldId id="265" r:id="rId7"/>
    <p:sldId id="266" r:id="rId8"/>
    <p:sldId id="275" r:id="rId9"/>
    <p:sldId id="273" r:id="rId10"/>
    <p:sldId id="269" r:id="rId11"/>
    <p:sldId id="272" r:id="rId12"/>
    <p:sldId id="267" r:id="rId13"/>
    <p:sldId id="268" r:id="rId14"/>
    <p:sldId id="261" r:id="rId15"/>
    <p:sldId id="274" r:id="rId16"/>
    <p:sldId id="271"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boul-Enein, Omar Y. (Fed)" initials="AOY(" lastIdx="19" clrIdx="0">
    <p:extLst>
      <p:ext uri="{19B8F6BF-5375-455C-9EA6-DF929625EA0E}">
        <p15:presenceInfo xmlns:p15="http://schemas.microsoft.com/office/powerpoint/2012/main" userId="S::oya@NIST.GOV::89d21e1991e3f0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11" autoAdjust="0"/>
    <p:restoredTop sz="94660"/>
  </p:normalViewPr>
  <p:slideViewPr>
    <p:cSldViewPr snapToGrid="0">
      <p:cViewPr varScale="1">
        <p:scale>
          <a:sx n="91" d="100"/>
          <a:sy n="91" d="100"/>
        </p:scale>
        <p:origin x="182"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19-07-22T09:13:34.912" idx="3">
    <p:pos x="6439" y="1290"/>
    <p:text>-I think it would help grab the audience attention if you included a picture on the first slide. It also helps them more quickly determine what your project is about.</p:text>
    <p:extLst>
      <p:ext uri="{C676402C-5697-4E1C-873F-D02D1690AC5C}">
        <p15:threadingInfo xmlns:p15="http://schemas.microsoft.com/office/powerpoint/2012/main" timeZoneBias="24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1" dt="2019-07-22T09:44:19.380" idx="16">
    <p:pos x="3181" y="1745"/>
    <p:text>Not sure what this terminology means.</p:text>
    <p:extLst>
      <p:ext uri="{C676402C-5697-4E1C-873F-D02D1690AC5C}">
        <p15:threadingInfo xmlns:p15="http://schemas.microsoft.com/office/powerpoint/2012/main" timeZoneBias="24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19-07-22T09:38:35.144" idx="12">
    <p:pos x="10" y="10"/>
    <p:text>I would add a slide with the NIST disclaimer in case you present this powerpoint outside of NIST. You can move it to the end of the presentation for SURF as the disclaimer is not critical when presented internally at NIST.</p:text>
    <p:extLst>
      <p:ext uri="{C676402C-5697-4E1C-873F-D02D1690AC5C}">
        <p15:threadingInfo xmlns:p15="http://schemas.microsoft.com/office/powerpoint/2012/main" timeZoneBias="240"/>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1" dt="2019-07-22T09:14:19.332" idx="4">
    <p:pos x="4556" y="2001"/>
    <p:text>This is very good! I think this is the most important thing to explain as to why your project is important.</p:text>
    <p:extLst mod="1">
      <p:ext uri="{C676402C-5697-4E1C-873F-D02D1690AC5C}">
        <p15:threadingInfo xmlns:p15="http://schemas.microsoft.com/office/powerpoint/2012/main" timeZoneBias="24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19-07-22T09:13:08.058" idx="2">
    <p:pos x="4511" y="1131"/>
    <p:text>Wording is a little awkward here.</p:text>
    <p:extLst>
      <p:ext uri="{C676402C-5697-4E1C-873F-D02D1690AC5C}">
        <p15:threadingInfo xmlns:p15="http://schemas.microsoft.com/office/powerpoint/2012/main" timeZoneBias="240"/>
      </p:ext>
    </p:extLst>
  </p:cm>
  <p:cm authorId="1" dt="2019-07-22T09:21:57.380" idx="7">
    <p:pos x="6707" y="3284"/>
    <p:text>Perhaps to better engage the audience, you can instead compare HRI to using common computer or smartphone GUIs (for an application unrelated to robotics). You could show or draw two pictures based on publicly available examples: one of a bad GUI and one of a good GUI. Poorly designed interfaces are a very relateable problem for audience members of any background since everyone understands the frustration of suffering through a bad interface design on their computers or smartphones.</p:text>
    <p:extLst mod="1">
      <p:ext uri="{C676402C-5697-4E1C-873F-D02D1690AC5C}">
        <p15:threadingInfo xmlns:p15="http://schemas.microsoft.com/office/powerpoint/2012/main" timeZoneBias="240"/>
      </p:ext>
    </p:extLst>
  </p:cm>
  <p:cm authorId="1" dt="2019-07-22T09:25:38.054" idx="8">
    <p:pos x="10" y="10"/>
    <p:text>It may be good to also discuss the need to balance accessbility with power. For example, power users love the command line because it is unobtrusive and gives efficient access to resources, but the common user may find it too complex. Therefore these users prefer things like pointers, mice, touchscreens etc, but these methods of input are often not as quick or efficient as the command line.</p:text>
    <p:extLst>
      <p:ext uri="{C676402C-5697-4E1C-873F-D02D1690AC5C}">
        <p15:threadingInfo xmlns:p15="http://schemas.microsoft.com/office/powerpoint/2012/main" timeZoneBias="240"/>
      </p:ext>
    </p:extLst>
  </p:cm>
  <p:cm authorId="1" dt="2019-07-22T09:41:24.691" idx="15">
    <p:pos x="2373" y="456"/>
    <p:text>Here, are you discussing the NIST objective or the objective for your project specifically? I think the two most important questions to answer in this presentation are 1: What was your project about? 2: Why is it important to the audience and industry?</p:text>
    <p:extLst>
      <p:ext uri="{C676402C-5697-4E1C-873F-D02D1690AC5C}">
        <p15:threadingInfo xmlns:p15="http://schemas.microsoft.com/office/powerpoint/2012/main" timeZoneBias="24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19-07-22T09:45:12.557" idx="17">
    <p:pos x="6766" y="1307"/>
    <p:text>Is this your project objective? Was it to create an application to serve as a platform for banchmarking various HRI interfaces?</p:text>
    <p:extLst>
      <p:ext uri="{C676402C-5697-4E1C-873F-D02D1690AC5C}">
        <p15:threadingInfo xmlns:p15="http://schemas.microsoft.com/office/powerpoint/2012/main" timeZoneBias="24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19-07-22T09:45:12.557" idx="17">
    <p:pos x="6766" y="1307"/>
    <p:text>Is this your project objective? Was it to create an application to serve as a platform for banchmarking various HRI interfaces?</p:text>
    <p:extLst>
      <p:ext uri="{C676402C-5697-4E1C-873F-D02D1690AC5C}">
        <p15:threadingInfo xmlns:p15="http://schemas.microsoft.com/office/powerpoint/2012/main" timeZoneBias="24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19-07-22T09:33:37.698" idx="9">
    <p:pos x="10" y="10"/>
    <p:text/>
    <p:extLst>
      <p:ext uri="{C676402C-5697-4E1C-873F-D02D1690AC5C}">
        <p15:threadingInfo xmlns:p15="http://schemas.microsoft.com/office/powerpoint/2012/main" timeZoneBias="240"/>
      </p:ext>
    </p:extLst>
  </p:cm>
  <p:cm authorId="1" dt="2019-07-22T09:47:29.814" idx="18">
    <p:pos x="4642" y="456"/>
    <p:text>Might be good to make a single connection diagram that shows all hardware and software used. In this slide, you mention the motion capture system, but in the next slide you refer to it as the Vicon. This might confuse audience members.</p:text>
    <p:extLst>
      <p:ext uri="{C676402C-5697-4E1C-873F-D02D1690AC5C}">
        <p15:threadingInfo xmlns:p15="http://schemas.microsoft.com/office/powerpoint/2012/main" timeZoneBias="24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19-07-22T09:34:49.919" idx="10">
    <p:pos x="4849" y="1135"/>
    <p:text>I think it could help the audience to instead have a table listing the types of data you collected. I also am not sure why the results are not shown. Is it considered PII? If so, make sure to explain that to the audience.</p:text>
    <p:extLst>
      <p:ext uri="{C676402C-5697-4E1C-873F-D02D1690AC5C}">
        <p15:threadingInfo xmlns:p15="http://schemas.microsoft.com/office/powerpoint/2012/main" timeZoneBias="240"/>
      </p:ext>
    </p:extLst>
  </p:cm>
  <p:cm authorId="1" dt="2019-07-22T09:40:23.302" idx="14">
    <p:pos x="4854" y="1557"/>
    <p:text>What was the main purpose of taking these measurements?</p:text>
    <p:extLst mod="1">
      <p:ext uri="{C676402C-5697-4E1C-873F-D02D1690AC5C}">
        <p15:threadingInfo xmlns:p15="http://schemas.microsoft.com/office/powerpoint/2012/main" timeZoneBias="24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19-07-22T09:40:08.836" idx="13">
    <p:pos x="3370" y="3147"/>
    <p:text>*trials</p:text>
    <p:extLst>
      <p:ext uri="{C676402C-5697-4E1C-873F-D02D1690AC5C}">
        <p15:threadingInfo xmlns:p15="http://schemas.microsoft.com/office/powerpoint/2012/main" timeZoneBias="24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2A3BD38-0A26-47EF-9BEF-F4A7FDCF2D4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FBED0A99-CD49-43D6-BD77-814D81B50199}"/>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FED6FB-CEE5-460E-A2E7-CAF03677117E}" type="datetimeFigureOut">
              <a:rPr lang="en-US" smtClean="0"/>
              <a:t>7/23/2019</a:t>
            </a:fld>
            <a:endParaRPr lang="en-US"/>
          </a:p>
        </p:txBody>
      </p:sp>
      <p:sp>
        <p:nvSpPr>
          <p:cNvPr id="4" name="Slide Image Placeholder 3">
            <a:extLst>
              <a:ext uri="{FF2B5EF4-FFF2-40B4-BE49-F238E27FC236}">
                <a16:creationId xmlns:a16="http://schemas.microsoft.com/office/drawing/2014/main" id="{37DC71B9-7DF8-48FD-B043-AE73A14610F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a:extLst>
              <a:ext uri="{FF2B5EF4-FFF2-40B4-BE49-F238E27FC236}">
                <a16:creationId xmlns:a16="http://schemas.microsoft.com/office/drawing/2014/main" id="{627A1CB1-12F4-4E76-AED0-6286A1B49630}"/>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8FDB7DC-C0BA-437B-8A1B-BDE7F9FBB30B}"/>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a:extLst>
              <a:ext uri="{FF2B5EF4-FFF2-40B4-BE49-F238E27FC236}">
                <a16:creationId xmlns:a16="http://schemas.microsoft.com/office/drawing/2014/main" id="{E88DC481-77C2-42B5-85BE-BE25393A8361}"/>
              </a:ext>
            </a:extLst>
          </p:cNvPr>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4F56FC-2B15-48B4-B843-CB58F9834BCD}"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3F8A6F0-D26C-4B19-9A17-40C11A0EDF7C}" type="datetime1">
              <a:rPr lang="en-US" smtClean="0"/>
              <a:t>7/23/2019</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0CD9D8E-F242-4203-8EE6-688EA94AC14C}"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4C301-B5B6-46F7-9B32-04453837B3DB}"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C6E4506-ACB1-4965-BEAE-59E77912390F}" type="datetime1">
              <a:rPr lang="en-US" smtClean="0"/>
              <a:t>7/23/2019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F4FC7FCA-5CE9-46FC-BA71-B3F9F9253528}" type="datetime1">
              <a:rPr lang="en-US" smtClean="0"/>
              <a:t>7/23/2019</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812FE64-ABC3-4CA6-B131-DD31A83F6BC5}" type="datetime1">
              <a:rPr lang="en-US" smtClean="0"/>
              <a:t>7/23/2019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56F1BE-4726-4202-80AA-15A326510794}" type="datetime1">
              <a:rPr lang="en-US" smtClean="0"/>
              <a:t>7/23/2019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E7E9869-FA3F-4A7E-9363-F73B6A02ED6C}" type="datetime1">
              <a:rPr lang="en-US" smtClean="0"/>
              <a:t>7/23/2019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269C21-28DC-4B2C-95EE-C70D46F9B1EA}" type="datetime1">
              <a:rPr lang="en-US" smtClean="0"/>
              <a:t>7/23/2019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2D7426B-7980-4225-B0EC-294F4CCADDC3}" type="datetime1">
              <a:rPr lang="en-US" smtClean="0"/>
              <a:t>7/23/2019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1E542495-1D88-457C-A7CE-F29CDFC4BCBD}" type="datetime1">
              <a:rPr lang="en-US" smtClean="0"/>
              <a:t>7/23/2019</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03EB495-F757-45D6-82C3-F3E34A9D045B}" type="datetime1">
              <a:rPr lang="en-US" smtClean="0"/>
              <a:t>7/23/2019</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9.xml"/><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comments" Target="../comments/comment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omments" Target="../comments/comment6.xml"/><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A5AD1-0759-4D18-A063-6C35FC889F22}"/>
              </a:ext>
            </a:extLst>
          </p:cNvPr>
          <p:cNvSpPr>
            <a:spLocks noGrp="1"/>
          </p:cNvSpPr>
          <p:nvPr>
            <p:ph type="ctrTitle"/>
          </p:nvPr>
        </p:nvSpPr>
        <p:spPr>
          <a:xfrm>
            <a:off x="1368733" y="4979137"/>
            <a:ext cx="8361229" cy="841848"/>
          </a:xfrm>
        </p:spPr>
        <p:txBody>
          <a:bodyPr/>
          <a:lstStyle/>
          <a:p>
            <a:pPr algn="l"/>
            <a:r>
              <a:rPr lang="en-US" sz="2800" dirty="0"/>
              <a:t>Adaptive Metrics and Performance Analysis Tool for Human-Robot Interaction</a:t>
            </a:r>
          </a:p>
        </p:txBody>
      </p:sp>
      <p:sp>
        <p:nvSpPr>
          <p:cNvPr id="3" name="Subtitle 2">
            <a:extLst>
              <a:ext uri="{FF2B5EF4-FFF2-40B4-BE49-F238E27FC236}">
                <a16:creationId xmlns:a16="http://schemas.microsoft.com/office/drawing/2014/main" id="{5B1A3A52-78E1-48FA-AD78-E4B8F9F798EF}"/>
              </a:ext>
            </a:extLst>
          </p:cNvPr>
          <p:cNvSpPr>
            <a:spLocks noGrp="1"/>
          </p:cNvSpPr>
          <p:nvPr>
            <p:ph type="subTitle" idx="1"/>
          </p:nvPr>
        </p:nvSpPr>
        <p:spPr>
          <a:xfrm>
            <a:off x="950754" y="5820985"/>
            <a:ext cx="6831673" cy="711417"/>
          </a:xfrm>
        </p:spPr>
        <p:txBody>
          <a:bodyPr>
            <a:normAutofit/>
          </a:bodyPr>
          <a:lstStyle/>
          <a:p>
            <a:r>
              <a:rPr lang="en-US" sz="1800" dirty="0"/>
              <a:t>Author: Esteban Segarra Martinez  Mentor: Dr. Jeremy Marvel</a:t>
            </a:r>
          </a:p>
        </p:txBody>
      </p:sp>
      <p:pic>
        <p:nvPicPr>
          <p:cNvPr id="7" name="Picture 6">
            <a:extLst>
              <a:ext uri="{FF2B5EF4-FFF2-40B4-BE49-F238E27FC236}">
                <a16:creationId xmlns:a16="http://schemas.microsoft.com/office/drawing/2014/main" id="{3406FCF6-34F0-4091-AB77-96239AE49CBD}"/>
              </a:ext>
            </a:extLst>
          </p:cNvPr>
          <p:cNvPicPr>
            <a:picLocks noChangeAspect="1"/>
          </p:cNvPicPr>
          <p:nvPr/>
        </p:nvPicPr>
        <p:blipFill rotWithShape="1">
          <a:blip r:embed="rId2"/>
          <a:srcRect r="18750" b="18832"/>
          <a:stretch/>
        </p:blipFill>
        <p:spPr>
          <a:xfrm>
            <a:off x="3163133" y="1285160"/>
            <a:ext cx="6258484" cy="351682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57467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Software Components</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697428" cy="4322618"/>
          </a:xfrm>
        </p:spPr>
        <p:txBody>
          <a:bodyPr>
            <a:normAutofit/>
          </a:bodyPr>
          <a:lstStyle/>
          <a:p>
            <a:r>
              <a:rPr lang="en-US" dirty="0"/>
              <a:t>The system is divided into several sub-components that allow the design to be portable and flexible for metric studies</a:t>
            </a:r>
          </a:p>
          <a:p>
            <a:r>
              <a:rPr lang="en-US" dirty="0"/>
              <a:t>Collaborative Robotics Programming Interface (CRPI) allows the program to send commands to the robot from the tablet to the robot</a:t>
            </a:r>
          </a:p>
          <a:p>
            <a:r>
              <a:rPr lang="en-US" dirty="0"/>
              <a:t>The motion capture system relays data from a separate server whereupon a separate Unity instance calculates the position of items and determines what robot is the user looking at</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10</a:t>
            </a:fld>
            <a:endParaRPr lang="en-US" dirty="0"/>
          </a:p>
        </p:txBody>
      </p:sp>
    </p:spTree>
    <p:extLst>
      <p:ext uri="{BB962C8B-B14F-4D97-AF65-F5344CB8AC3E}">
        <p14:creationId xmlns:p14="http://schemas.microsoft.com/office/powerpoint/2010/main" val="2608350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Video Demonstration</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11</a:t>
            </a:fld>
            <a:endParaRPr lang="en-US" dirty="0"/>
          </a:p>
        </p:txBody>
      </p:sp>
      <p:sp>
        <p:nvSpPr>
          <p:cNvPr id="6" name="Content Placeholder 5">
            <a:extLst>
              <a:ext uri="{FF2B5EF4-FFF2-40B4-BE49-F238E27FC236}">
                <a16:creationId xmlns:a16="http://schemas.microsoft.com/office/drawing/2014/main" id="{605C6AF4-F1C2-4245-A4B7-DDEFD44F5D73}"/>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385692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normAutofit/>
          </a:bodyPr>
          <a:lstStyle/>
          <a:p>
            <a:r>
              <a:rPr lang="en-US" dirty="0"/>
              <a:t>Result</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9913" y="1753986"/>
            <a:ext cx="6396681" cy="4113414"/>
          </a:xfrm>
        </p:spPr>
        <p:txBody>
          <a:bodyPr>
            <a:normAutofit/>
          </a:bodyPr>
          <a:lstStyle/>
          <a:p>
            <a:r>
              <a:rPr lang="en-US" dirty="0"/>
              <a:t>The final UI design is capable of simulating good control schemes and bad control schemes</a:t>
            </a:r>
          </a:p>
          <a:p>
            <a:r>
              <a:rPr lang="en-US" dirty="0"/>
              <a:t>The controls being directed from the tablet to the robot can be interpreted in real-time using CRPI and the Unity app</a:t>
            </a:r>
          </a:p>
          <a:p>
            <a:r>
              <a:rPr lang="en-US" dirty="0"/>
              <a:t>The motion capture system can be used as an alternate system for selecting the robot. </a:t>
            </a:r>
          </a:p>
          <a:p>
            <a:endParaRPr lang="en-US" dirty="0"/>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12</a:t>
            </a:fld>
            <a:endParaRPr lang="en-US" dirty="0"/>
          </a:p>
        </p:txBody>
      </p:sp>
      <p:pic>
        <p:nvPicPr>
          <p:cNvPr id="6" name="Picture 5">
            <a:extLst>
              <a:ext uri="{FF2B5EF4-FFF2-40B4-BE49-F238E27FC236}">
                <a16:creationId xmlns:a16="http://schemas.microsoft.com/office/drawing/2014/main" id="{63C419DE-957E-43F6-93A9-6754BAB9E4B4}"/>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8086988" y="1219893"/>
            <a:ext cx="3305262" cy="4833130"/>
          </a:xfrm>
          <a:prstGeom prst="rect">
            <a:avLst/>
          </a:prstGeom>
        </p:spPr>
      </p:pic>
    </p:spTree>
    <p:extLst>
      <p:ext uri="{BB962C8B-B14F-4D97-AF65-F5344CB8AC3E}">
        <p14:creationId xmlns:p14="http://schemas.microsoft.com/office/powerpoint/2010/main" val="2413932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normAutofit/>
          </a:bodyPr>
          <a:lstStyle/>
          <a:p>
            <a:r>
              <a:rPr lang="en-US" dirty="0"/>
              <a:t>Conclusion and Future Work</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7042558" cy="4113414"/>
          </a:xfrm>
        </p:spPr>
        <p:txBody>
          <a:bodyPr>
            <a:normAutofit/>
          </a:bodyPr>
          <a:lstStyle/>
          <a:p>
            <a:r>
              <a:rPr lang="en-US" dirty="0"/>
              <a:t>This study is part of a greater study at NIST for quantifying HRI and HMI systems as being conducted by the Intelligent Systems Division.</a:t>
            </a:r>
          </a:p>
          <a:p>
            <a:r>
              <a:rPr lang="en-US" dirty="0"/>
              <a:t>These studies will be looking at the use of state-of-the art technologies being utilized such as virtual reality, augmented reality, brain computer interface, or wearable technologies.</a:t>
            </a:r>
          </a:p>
          <a:p>
            <a:r>
              <a:rPr lang="en-US" dirty="0"/>
              <a:t>Future work will incorporate more different types of technology in the future that can also potentially allow users to control a robot in an effective manner. </a:t>
            </a:r>
          </a:p>
          <a:p>
            <a:r>
              <a:rPr lang="en-US" dirty="0"/>
              <a:t>NIST will be conducting live trials to experiment on currently developed technology such as this and other tools </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13</a:t>
            </a:fld>
            <a:endParaRPr lang="en-US" dirty="0"/>
          </a:p>
        </p:txBody>
      </p:sp>
      <p:pic>
        <p:nvPicPr>
          <p:cNvPr id="7" name="Picture 6">
            <a:extLst>
              <a:ext uri="{FF2B5EF4-FFF2-40B4-BE49-F238E27FC236}">
                <a16:creationId xmlns:a16="http://schemas.microsoft.com/office/drawing/2014/main" id="{2E5769C8-CD3B-4090-BA75-96D6772C18B1}"/>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8414158" y="1966124"/>
            <a:ext cx="3347207" cy="29257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8798419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CAA25-5ADD-4D95-9E67-38D5D06051D1}"/>
              </a:ext>
            </a:extLst>
          </p:cNvPr>
          <p:cNvSpPr>
            <a:spLocks noGrp="1"/>
          </p:cNvSpPr>
          <p:nvPr>
            <p:ph type="title"/>
          </p:nvPr>
        </p:nvSpPr>
        <p:spPr>
          <a:xfrm>
            <a:off x="765025" y="665018"/>
            <a:ext cx="9612971" cy="1014153"/>
          </a:xfrm>
        </p:spPr>
        <p:txBody>
          <a:bodyPr>
            <a:normAutofit fontScale="90000"/>
          </a:bodyPr>
          <a:lstStyle/>
          <a:p>
            <a:pPr algn="l"/>
            <a:r>
              <a:rPr lang="en-US" dirty="0"/>
              <a:t>Questions?</a:t>
            </a:r>
          </a:p>
        </p:txBody>
      </p:sp>
      <p:sp>
        <p:nvSpPr>
          <p:cNvPr id="3" name="Text Placeholder 2">
            <a:extLst>
              <a:ext uri="{FF2B5EF4-FFF2-40B4-BE49-F238E27FC236}">
                <a16:creationId xmlns:a16="http://schemas.microsoft.com/office/drawing/2014/main" id="{E3775967-D84F-4237-A6D9-CF604008906F}"/>
              </a:ext>
            </a:extLst>
          </p:cNvPr>
          <p:cNvSpPr>
            <a:spLocks noGrp="1"/>
          </p:cNvSpPr>
          <p:nvPr>
            <p:ph type="body" idx="1"/>
          </p:nvPr>
        </p:nvSpPr>
        <p:spPr>
          <a:xfrm>
            <a:off x="4672008" y="2169622"/>
            <a:ext cx="5157603" cy="1662545"/>
          </a:xfrm>
        </p:spPr>
        <p:txBody>
          <a:bodyPr/>
          <a:lstStyle/>
          <a:p>
            <a:pPr algn="l"/>
            <a:r>
              <a:rPr lang="en-US" dirty="0"/>
              <a:t>Project Files are available on GitHub</a:t>
            </a:r>
          </a:p>
        </p:txBody>
      </p:sp>
      <p:sp>
        <p:nvSpPr>
          <p:cNvPr id="4" name="TextBox 3">
            <a:extLst>
              <a:ext uri="{FF2B5EF4-FFF2-40B4-BE49-F238E27FC236}">
                <a16:creationId xmlns:a16="http://schemas.microsoft.com/office/drawing/2014/main" id="{C14FA34E-D15B-4B8D-8795-BCDD78D8986A}"/>
              </a:ext>
            </a:extLst>
          </p:cNvPr>
          <p:cNvSpPr txBox="1"/>
          <p:nvPr/>
        </p:nvSpPr>
        <p:spPr>
          <a:xfrm>
            <a:off x="765025" y="2169622"/>
            <a:ext cx="3582786" cy="1754326"/>
          </a:xfrm>
          <a:prstGeom prst="rect">
            <a:avLst/>
          </a:prstGeom>
          <a:noFill/>
        </p:spPr>
        <p:txBody>
          <a:bodyPr wrap="square" rtlCol="0">
            <a:spAutoFit/>
          </a:bodyPr>
          <a:lstStyle/>
          <a:p>
            <a:r>
              <a:rPr lang="en-US" dirty="0"/>
              <a:t>Special thanks to:</a:t>
            </a:r>
          </a:p>
          <a:p>
            <a:endParaRPr lang="en-US" dirty="0"/>
          </a:p>
          <a:p>
            <a:r>
              <a:rPr lang="en-US" dirty="0"/>
              <a:t>Jeremy Marvel</a:t>
            </a:r>
          </a:p>
          <a:p>
            <a:r>
              <a:rPr lang="en-US" dirty="0"/>
              <a:t>Shelly Bagchi</a:t>
            </a:r>
          </a:p>
          <a:p>
            <a:r>
              <a:rPr lang="en-US" dirty="0"/>
              <a:t>Megan Zimmerman</a:t>
            </a:r>
          </a:p>
          <a:p>
            <a:endParaRPr lang="en-US" dirty="0"/>
          </a:p>
        </p:txBody>
      </p:sp>
      <p:sp>
        <p:nvSpPr>
          <p:cNvPr id="5" name="Slide Number Placeholder 4">
            <a:extLst>
              <a:ext uri="{FF2B5EF4-FFF2-40B4-BE49-F238E27FC236}">
                <a16:creationId xmlns:a16="http://schemas.microsoft.com/office/drawing/2014/main" id="{730E1518-4BC4-4874-9747-3C7AD4200CAC}"/>
              </a:ext>
            </a:extLst>
          </p:cNvPr>
          <p:cNvSpPr>
            <a:spLocks noGrp="1"/>
          </p:cNvSpPr>
          <p:nvPr>
            <p:ph type="sldNum" sz="quarter" idx="12"/>
          </p:nvPr>
        </p:nvSpPr>
        <p:spPr/>
        <p:txBody>
          <a:bodyPr/>
          <a:lstStyle/>
          <a:p>
            <a:fld id="{69E57DC2-970A-4B3E-BB1C-7A09969E49DF}" type="slidenum">
              <a:rPr lang="en-US" smtClean="0"/>
              <a:pPr/>
              <a:t>14</a:t>
            </a:fld>
            <a:endParaRPr lang="en-US" dirty="0"/>
          </a:p>
        </p:txBody>
      </p:sp>
      <p:sp>
        <p:nvSpPr>
          <p:cNvPr id="6" name="TextBox 5">
            <a:extLst>
              <a:ext uri="{FF2B5EF4-FFF2-40B4-BE49-F238E27FC236}">
                <a16:creationId xmlns:a16="http://schemas.microsoft.com/office/drawing/2014/main" id="{761B2367-5F43-430B-9E22-B9CF2F099CD8}"/>
              </a:ext>
            </a:extLst>
          </p:cNvPr>
          <p:cNvSpPr txBox="1"/>
          <p:nvPr/>
        </p:nvSpPr>
        <p:spPr>
          <a:xfrm>
            <a:off x="765024" y="5725099"/>
            <a:ext cx="7426475" cy="369332"/>
          </a:xfrm>
          <a:prstGeom prst="rect">
            <a:avLst/>
          </a:prstGeom>
          <a:noFill/>
        </p:spPr>
        <p:txBody>
          <a:bodyPr wrap="square" rtlCol="0">
            <a:spAutoFit/>
          </a:bodyPr>
          <a:lstStyle/>
          <a:p>
            <a:r>
              <a:rPr lang="en-US" dirty="0"/>
              <a:t>Thank you for NIST SURF 2019!</a:t>
            </a:r>
          </a:p>
        </p:txBody>
      </p:sp>
    </p:spTree>
    <p:extLst>
      <p:ext uri="{BB962C8B-B14F-4D97-AF65-F5344CB8AC3E}">
        <p14:creationId xmlns:p14="http://schemas.microsoft.com/office/powerpoint/2010/main" val="40956791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NIST Disclaimer</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15</a:t>
            </a:fld>
            <a:endParaRPr lang="en-US" dirty="0"/>
          </a:p>
        </p:txBody>
      </p:sp>
      <p:sp>
        <p:nvSpPr>
          <p:cNvPr id="6" name="Content Placeholder 5">
            <a:extLst>
              <a:ext uri="{FF2B5EF4-FFF2-40B4-BE49-F238E27FC236}">
                <a16:creationId xmlns:a16="http://schemas.microsoft.com/office/drawing/2014/main" id="{605C6AF4-F1C2-4245-A4B7-DDEFD44F5D73}"/>
              </a:ext>
            </a:extLst>
          </p:cNvPr>
          <p:cNvSpPr>
            <a:spLocks noGrp="1"/>
          </p:cNvSpPr>
          <p:nvPr>
            <p:ph idx="1"/>
          </p:nvPr>
        </p:nvSpPr>
        <p:spPr/>
        <p:txBody>
          <a:bodyPr/>
          <a:lstStyle/>
          <a:p>
            <a:r>
              <a:rPr lang="en-US" dirty="0"/>
              <a:t>Certain commercial equipment, instruments, or materials are identified in this paper to foster understanding. Such identification does not imply recommendation or endorsement by the National Institute of Standards and Technology, nor does it imply that the materials or equipment identified are necessarily the best available for the purpose.</a:t>
            </a:r>
          </a:p>
        </p:txBody>
      </p:sp>
    </p:spTree>
    <p:extLst>
      <p:ext uri="{BB962C8B-B14F-4D97-AF65-F5344CB8AC3E}">
        <p14:creationId xmlns:p14="http://schemas.microsoft.com/office/powerpoint/2010/main" val="2233149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Examples of Live Use of System</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16</a:t>
            </a:fld>
            <a:endParaRPr lang="en-US" dirty="0"/>
          </a:p>
        </p:txBody>
      </p:sp>
      <p:pic>
        <p:nvPicPr>
          <p:cNvPr id="10" name="Content Placeholder 9">
            <a:extLst>
              <a:ext uri="{FF2B5EF4-FFF2-40B4-BE49-F238E27FC236}">
                <a16:creationId xmlns:a16="http://schemas.microsoft.com/office/drawing/2014/main" id="{80DD151D-8F2E-42B6-8282-7B347E6C99B9}"/>
              </a:ext>
            </a:extLst>
          </p:cNvPr>
          <p:cNvPicPr>
            <a:picLocks noGrp="1" noChangeAspect="1"/>
          </p:cNvPicPr>
          <p:nvPr>
            <p:ph idx="1"/>
          </p:nvPr>
        </p:nvPicPr>
        <p:blipFill>
          <a:blip r:embed="rId2" cstate="print">
            <a:extLst>
              <a:ext uri="{28A0092B-C50C-407E-A947-70E740481C1C}">
                <a14:useLocalDpi xmlns:a14="http://schemas.microsoft.com/office/drawing/2010/main"/>
              </a:ext>
            </a:extLst>
          </a:blip>
          <a:stretch>
            <a:fillRect/>
          </a:stretch>
        </p:blipFill>
        <p:spPr>
          <a:xfrm>
            <a:off x="1467828" y="2103256"/>
            <a:ext cx="5723554" cy="32194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7" name="Picture 6">
            <a:extLst>
              <a:ext uri="{FF2B5EF4-FFF2-40B4-BE49-F238E27FC236}">
                <a16:creationId xmlns:a16="http://schemas.microsoft.com/office/drawing/2014/main" id="{99D27BCB-C7A3-467E-90AF-68D3D7BA1779}"/>
              </a:ext>
            </a:extLst>
          </p:cNvPr>
          <p:cNvPicPr>
            <a:picLocks noChangeAspect="1"/>
          </p:cNvPicPr>
          <p:nvPr/>
        </p:nvPicPr>
        <p:blipFill rotWithShape="1">
          <a:blip r:embed="rId3" cstate="print">
            <a:extLst>
              <a:ext uri="{28A0092B-C50C-407E-A947-70E740481C1C}">
                <a14:useLocalDpi xmlns:a14="http://schemas.microsoft.com/office/drawing/2010/main"/>
              </a:ext>
            </a:extLst>
          </a:blip>
          <a:srcRect/>
          <a:stretch/>
        </p:blipFill>
        <p:spPr>
          <a:xfrm>
            <a:off x="7166994" y="1844359"/>
            <a:ext cx="3902034" cy="373729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72010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Methodology - Continued</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8952807" cy="4113414"/>
          </a:xfrm>
        </p:spPr>
        <p:txBody>
          <a:bodyPr/>
          <a:lstStyle/>
          <a:p>
            <a:r>
              <a:rPr lang="en-US" dirty="0"/>
              <a:t>There are various contingencies to a good user interface for HRI or HMI; these include but are not limited to the following: </a:t>
            </a:r>
          </a:p>
          <a:p>
            <a:pPr lvl="1"/>
            <a:r>
              <a:rPr lang="en-US" dirty="0"/>
              <a:t>Performance</a:t>
            </a:r>
          </a:p>
          <a:p>
            <a:pPr lvl="1"/>
            <a:r>
              <a:rPr lang="en-US" dirty="0"/>
              <a:t>Utility of mixed initiative </a:t>
            </a:r>
          </a:p>
          <a:p>
            <a:pPr lvl="1"/>
            <a:r>
              <a:rPr lang="en-US" dirty="0"/>
              <a:t>Situational Awareness</a:t>
            </a:r>
          </a:p>
          <a:p>
            <a:pPr lvl="1"/>
            <a:r>
              <a:rPr lang="en-US" dirty="0"/>
              <a:t>Awareness of operator</a:t>
            </a:r>
          </a:p>
          <a:p>
            <a:pPr lvl="1"/>
            <a:r>
              <a:rPr lang="en-US" dirty="0"/>
              <a:t>Safety</a:t>
            </a:r>
          </a:p>
          <a:p>
            <a:r>
              <a:rPr lang="en-US" dirty="0"/>
              <a:t>These are not all possible categories to quantify HRI or HMI performance but some of the important aspects</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17</a:t>
            </a:fld>
            <a:endParaRPr lang="en-US" dirty="0"/>
          </a:p>
        </p:txBody>
      </p:sp>
    </p:spTree>
    <p:extLst>
      <p:ext uri="{BB962C8B-B14F-4D97-AF65-F5344CB8AC3E}">
        <p14:creationId xmlns:p14="http://schemas.microsoft.com/office/powerpoint/2010/main" val="1563126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Introduction</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324753" cy="4113414"/>
          </a:xfrm>
        </p:spPr>
        <p:txBody>
          <a:bodyPr>
            <a:normAutofit/>
          </a:bodyPr>
          <a:lstStyle/>
          <a:p>
            <a:r>
              <a:rPr lang="en-US" sz="2400" dirty="0"/>
              <a:t>Collaborative Robotics is an emerging field of robotics where the core concept is improving the social interaction between human and robot. </a:t>
            </a:r>
          </a:p>
          <a:p>
            <a:r>
              <a:rPr lang="en-US" sz="2400" dirty="0"/>
              <a:t>This is usually known as human-robot interaction (HRI); the interaction between robot and human and the feedback between each other</a:t>
            </a:r>
          </a:p>
          <a:p>
            <a:r>
              <a:rPr lang="en-US" sz="2400" dirty="0"/>
              <a:t>NIST is creating standards that can quantify the user experience between human and robot.</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2</a:t>
            </a:fld>
            <a:endParaRPr lang="en-US" dirty="0"/>
          </a:p>
        </p:txBody>
      </p:sp>
    </p:spTree>
    <p:extLst>
      <p:ext uri="{BB962C8B-B14F-4D97-AF65-F5344CB8AC3E}">
        <p14:creationId xmlns:p14="http://schemas.microsoft.com/office/powerpoint/2010/main" val="38347520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Background</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599" y="1753986"/>
            <a:ext cx="6068291" cy="4113414"/>
          </a:xfrm>
        </p:spPr>
        <p:txBody>
          <a:bodyPr>
            <a:normAutofit lnSpcReduction="10000"/>
          </a:bodyPr>
          <a:lstStyle/>
          <a:p>
            <a:r>
              <a:rPr lang="en-US" sz="2400" dirty="0"/>
              <a:t>The quality of HRI depends on the effectivity of human-machine interfaces (HMI) to provide reliable information to the operator</a:t>
            </a:r>
          </a:p>
          <a:p>
            <a:r>
              <a:rPr lang="en-US" sz="2400" dirty="0"/>
              <a:t>HRI is important to cut down on training costs, improve factory floor remodeling times, and reduce the amount of practice time while utilizing a robot’s HMI</a:t>
            </a:r>
          </a:p>
          <a:p>
            <a:r>
              <a:rPr lang="en-US" sz="2400" dirty="0"/>
              <a:t>HMI is used by an operator for control and feedback on a robot system and varies widely in operation and appearance</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3</a:t>
            </a:fld>
            <a:endParaRPr lang="en-US" dirty="0"/>
          </a:p>
        </p:txBody>
      </p:sp>
      <p:pic>
        <p:nvPicPr>
          <p:cNvPr id="7" name="Picture 6">
            <a:extLst>
              <a:ext uri="{FF2B5EF4-FFF2-40B4-BE49-F238E27FC236}">
                <a16:creationId xmlns:a16="http://schemas.microsoft.com/office/drawing/2014/main" id="{88C0F86F-34DF-49EC-B6A5-5D0F8B65D333}"/>
              </a:ext>
            </a:extLst>
          </p:cNvPr>
          <p:cNvPicPr>
            <a:picLocks noChangeAspect="1"/>
          </p:cNvPicPr>
          <p:nvPr/>
        </p:nvPicPr>
        <p:blipFill>
          <a:blip r:embed="rId2" cstate="print">
            <a:extLst>
              <a:ext uri="{28A0092B-C50C-407E-A947-70E740481C1C}">
                <a14:useLocalDpi xmlns:a14="http://schemas.microsoft.com/office/drawing/2010/main"/>
              </a:ext>
            </a:extLst>
          </a:blip>
          <a:stretch>
            <a:fillRect/>
          </a:stretch>
        </p:blipFill>
        <p:spPr>
          <a:xfrm>
            <a:off x="7687138" y="2089801"/>
            <a:ext cx="3571196" cy="26783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TextBox 7">
            <a:extLst>
              <a:ext uri="{FF2B5EF4-FFF2-40B4-BE49-F238E27FC236}">
                <a16:creationId xmlns:a16="http://schemas.microsoft.com/office/drawing/2014/main" id="{1910B7EC-5C9B-4A42-979C-2209A4C6E1ED}"/>
              </a:ext>
            </a:extLst>
          </p:cNvPr>
          <p:cNvSpPr txBox="1"/>
          <p:nvPr/>
        </p:nvSpPr>
        <p:spPr>
          <a:xfrm>
            <a:off x="8362604" y="4960625"/>
            <a:ext cx="2706424" cy="584775"/>
          </a:xfrm>
          <a:prstGeom prst="rect">
            <a:avLst/>
          </a:prstGeom>
          <a:noFill/>
        </p:spPr>
        <p:txBody>
          <a:bodyPr wrap="square" rtlCol="0">
            <a:spAutoFit/>
          </a:bodyPr>
          <a:lstStyle/>
          <a:p>
            <a:r>
              <a:rPr lang="en-US" sz="1600" dirty="0"/>
              <a:t>Figure 1 – Example of a state-of-the-art HMI  </a:t>
            </a:r>
          </a:p>
        </p:txBody>
      </p:sp>
    </p:spTree>
    <p:extLst>
      <p:ext uri="{BB962C8B-B14F-4D97-AF65-F5344CB8AC3E}">
        <p14:creationId xmlns:p14="http://schemas.microsoft.com/office/powerpoint/2010/main" val="2258041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Objective</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582177"/>
            <a:ext cx="4724400" cy="4075010"/>
          </a:xfrm>
        </p:spPr>
        <p:txBody>
          <a:bodyPr>
            <a:normAutofit/>
          </a:bodyPr>
          <a:lstStyle/>
          <a:p>
            <a:r>
              <a:rPr lang="en-US" dirty="0"/>
              <a:t>A tool capable of quantifying the effectivity and performance of a HRI UI system as used by an operator with an industrial robot</a:t>
            </a:r>
          </a:p>
          <a:p>
            <a:r>
              <a:rPr lang="en-US" dirty="0"/>
              <a:t>Demonstrate the differences between a good UI and a poorly designed one and determining best practices</a:t>
            </a:r>
          </a:p>
          <a:p>
            <a:r>
              <a:rPr lang="en-US" dirty="0"/>
              <a:t>Through application of an industrial case, showcase the difference in performance from using a good UI in contrast to current industry standards</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4</a:t>
            </a:fld>
            <a:endParaRPr lang="en-US" dirty="0"/>
          </a:p>
        </p:txBody>
      </p:sp>
      <p:sp>
        <p:nvSpPr>
          <p:cNvPr id="7" name="TextBox 6">
            <a:extLst>
              <a:ext uri="{FF2B5EF4-FFF2-40B4-BE49-F238E27FC236}">
                <a16:creationId xmlns:a16="http://schemas.microsoft.com/office/drawing/2014/main" id="{28A4AB76-DEB2-459E-9D2A-10445D4052E6}"/>
              </a:ext>
            </a:extLst>
          </p:cNvPr>
          <p:cNvSpPr txBox="1"/>
          <p:nvPr/>
        </p:nvSpPr>
        <p:spPr>
          <a:xfrm>
            <a:off x="7519048" y="5252574"/>
            <a:ext cx="3050771" cy="338554"/>
          </a:xfrm>
          <a:prstGeom prst="rect">
            <a:avLst/>
          </a:prstGeom>
          <a:noFill/>
        </p:spPr>
        <p:txBody>
          <a:bodyPr wrap="square" rtlCol="0">
            <a:spAutoFit/>
          </a:bodyPr>
          <a:lstStyle/>
          <a:p>
            <a:pPr algn="ctr"/>
            <a:r>
              <a:rPr lang="en-US" sz="1600" dirty="0"/>
              <a:t>Figure 2 – Convoluted UI design</a:t>
            </a:r>
          </a:p>
        </p:txBody>
      </p:sp>
      <p:pic>
        <p:nvPicPr>
          <p:cNvPr id="10" name="Picture 9">
            <a:extLst>
              <a:ext uri="{FF2B5EF4-FFF2-40B4-BE49-F238E27FC236}">
                <a16:creationId xmlns:a16="http://schemas.microsoft.com/office/drawing/2014/main" id="{7A46CFC6-B222-4365-980D-D602D62544A6}"/>
              </a:ext>
            </a:extLst>
          </p:cNvPr>
          <p:cNvPicPr>
            <a:picLocks noChangeAspect="1"/>
          </p:cNvPicPr>
          <p:nvPr/>
        </p:nvPicPr>
        <p:blipFill rotWithShape="1">
          <a:blip r:embed="rId2"/>
          <a:srcRect l="147" r="33175"/>
          <a:stretch/>
        </p:blipFill>
        <p:spPr>
          <a:xfrm>
            <a:off x="6363390" y="1219893"/>
            <a:ext cx="5362086" cy="398318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50536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5</a:t>
            </a:fld>
            <a:endParaRPr lang="en-US" dirty="0"/>
          </a:p>
        </p:txBody>
      </p:sp>
      <p:pic>
        <p:nvPicPr>
          <p:cNvPr id="9" name="Picture 8">
            <a:extLst>
              <a:ext uri="{FF2B5EF4-FFF2-40B4-BE49-F238E27FC236}">
                <a16:creationId xmlns:a16="http://schemas.microsoft.com/office/drawing/2014/main" id="{F282B685-E5D2-403D-8921-0656E1CAB547}"/>
              </a:ext>
            </a:extLst>
          </p:cNvPr>
          <p:cNvPicPr>
            <a:picLocks noChangeAspect="1"/>
          </p:cNvPicPr>
          <p:nvPr/>
        </p:nvPicPr>
        <p:blipFill>
          <a:blip r:embed="rId2"/>
          <a:stretch>
            <a:fillRect/>
          </a:stretch>
        </p:blipFill>
        <p:spPr>
          <a:xfrm>
            <a:off x="3161675" y="1142718"/>
            <a:ext cx="6595367" cy="45725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6" name="TextBox 15">
            <a:extLst>
              <a:ext uri="{FF2B5EF4-FFF2-40B4-BE49-F238E27FC236}">
                <a16:creationId xmlns:a16="http://schemas.microsoft.com/office/drawing/2014/main" id="{DEEC0B06-3D03-4449-A3B8-AF7BBB750602}"/>
              </a:ext>
            </a:extLst>
          </p:cNvPr>
          <p:cNvSpPr txBox="1"/>
          <p:nvPr/>
        </p:nvSpPr>
        <p:spPr>
          <a:xfrm>
            <a:off x="3161674" y="5897416"/>
            <a:ext cx="6595367" cy="338554"/>
          </a:xfrm>
          <a:prstGeom prst="rect">
            <a:avLst/>
          </a:prstGeom>
          <a:noFill/>
        </p:spPr>
        <p:txBody>
          <a:bodyPr wrap="square" rtlCol="0">
            <a:spAutoFit/>
          </a:bodyPr>
          <a:lstStyle/>
          <a:p>
            <a:pPr algn="ctr"/>
            <a:r>
              <a:rPr lang="en-US" sz="1600" dirty="0"/>
              <a:t>Figure 2 – UI design choice for an industrial robot </a:t>
            </a:r>
          </a:p>
        </p:txBody>
      </p:sp>
    </p:spTree>
    <p:extLst>
      <p:ext uri="{BB962C8B-B14F-4D97-AF65-F5344CB8AC3E}">
        <p14:creationId xmlns:p14="http://schemas.microsoft.com/office/powerpoint/2010/main" val="4269119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Methodology</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753986"/>
            <a:ext cx="9525699" cy="4113414"/>
          </a:xfrm>
        </p:spPr>
        <p:txBody>
          <a:bodyPr/>
          <a:lstStyle/>
          <a:p>
            <a:r>
              <a:rPr lang="en-US" dirty="0"/>
              <a:t>To determine good quantification metrics for HMI, different types of interfaces should be designed. These interfaces should allow the user to experience different features of the interface</a:t>
            </a:r>
          </a:p>
          <a:p>
            <a:r>
              <a:rPr lang="en-US" dirty="0"/>
              <a:t>Researchers can determine what features of control, feedback, and the general layout would work most effectively for users using the interface. </a:t>
            </a:r>
          </a:p>
          <a:p>
            <a:r>
              <a:rPr lang="en-US" dirty="0"/>
              <a:t>Some metrics used to quantify the experience include:</a:t>
            </a:r>
          </a:p>
          <a:p>
            <a:pPr lvl="1"/>
            <a:r>
              <a:rPr lang="en-US" dirty="0"/>
              <a:t>Effectiveness</a:t>
            </a:r>
          </a:p>
          <a:p>
            <a:pPr lvl="1"/>
            <a:r>
              <a:rPr lang="en-US" dirty="0"/>
              <a:t>Efficiency</a:t>
            </a:r>
          </a:p>
          <a:p>
            <a:pPr lvl="1"/>
            <a:r>
              <a:rPr lang="en-US" dirty="0"/>
              <a:t>Reaction time</a:t>
            </a:r>
          </a:p>
          <a:p>
            <a:pPr lvl="1"/>
            <a:r>
              <a:rPr lang="en-US" dirty="0"/>
              <a:t>Precision		</a:t>
            </a:r>
          </a:p>
          <a:p>
            <a:endParaRPr lang="en-US" dirty="0"/>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6</a:t>
            </a:fld>
            <a:endParaRPr lang="en-US" dirty="0"/>
          </a:p>
        </p:txBody>
      </p:sp>
    </p:spTree>
    <p:extLst>
      <p:ext uri="{BB962C8B-B14F-4D97-AF65-F5344CB8AC3E}">
        <p14:creationId xmlns:p14="http://schemas.microsoft.com/office/powerpoint/2010/main" val="3533040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a:t>
            </a:r>
          </a:p>
        </p:txBody>
      </p:sp>
      <p:sp>
        <p:nvSpPr>
          <p:cNvPr id="3" name="Content Placeholder 2">
            <a:extLst>
              <a:ext uri="{FF2B5EF4-FFF2-40B4-BE49-F238E27FC236}">
                <a16:creationId xmlns:a16="http://schemas.microsoft.com/office/drawing/2014/main" id="{34F1593F-80A2-447E-955A-692ABDEF4646}"/>
              </a:ext>
            </a:extLst>
          </p:cNvPr>
          <p:cNvSpPr>
            <a:spLocks noGrp="1"/>
          </p:cNvSpPr>
          <p:nvPr>
            <p:ph idx="1"/>
          </p:nvPr>
        </p:nvSpPr>
        <p:spPr>
          <a:xfrm>
            <a:off x="1371600" y="1880748"/>
            <a:ext cx="9345441" cy="2534273"/>
          </a:xfrm>
        </p:spPr>
        <p:txBody>
          <a:bodyPr>
            <a:normAutofit/>
          </a:bodyPr>
          <a:lstStyle/>
          <a:p>
            <a:r>
              <a:rPr lang="en-US" dirty="0"/>
              <a:t>To test scenarios for UI experience the system should allow researchers to tweak and change the interface to observe for changes</a:t>
            </a:r>
          </a:p>
          <a:p>
            <a:r>
              <a:rPr lang="en-US" dirty="0"/>
              <a:t>The setup consists of a tablet with a modifiable interface and the inclusion of a motion capture system to track user position</a:t>
            </a:r>
          </a:p>
          <a:p>
            <a:r>
              <a:rPr lang="en-US" dirty="0"/>
              <a:t>With this relatively simple system, researchers will be able to determine metrics for the system based on feedback from different interfaces and polling different humans testing the system</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7</a:t>
            </a:fld>
            <a:endParaRPr lang="en-US" dirty="0"/>
          </a:p>
        </p:txBody>
      </p:sp>
    </p:spTree>
    <p:extLst>
      <p:ext uri="{BB962C8B-B14F-4D97-AF65-F5344CB8AC3E}">
        <p14:creationId xmlns:p14="http://schemas.microsoft.com/office/powerpoint/2010/main" val="3709762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Hardware</a:t>
            </a:r>
          </a:p>
        </p:txBody>
      </p:sp>
      <p:pic>
        <p:nvPicPr>
          <p:cNvPr id="7" name="Content Placeholder 6">
            <a:extLst>
              <a:ext uri="{FF2B5EF4-FFF2-40B4-BE49-F238E27FC236}">
                <a16:creationId xmlns:a16="http://schemas.microsoft.com/office/drawing/2014/main" id="{FA693911-D7CB-44DA-87B1-2DF5E0EA500F}"/>
              </a:ext>
            </a:extLst>
          </p:cNvPr>
          <p:cNvPicPr>
            <a:picLocks noGrp="1" noChangeAspect="1"/>
          </p:cNvPicPr>
          <p:nvPr>
            <p:ph idx="1"/>
          </p:nvPr>
        </p:nvPicPr>
        <p:blipFill>
          <a:blip r:embed="rId2"/>
          <a:stretch>
            <a:fillRect/>
          </a:stretch>
        </p:blipFill>
        <p:spPr>
          <a:xfrm>
            <a:off x="2323356" y="1498188"/>
            <a:ext cx="8126430" cy="386162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8</a:t>
            </a:fld>
            <a:endParaRPr lang="en-US" dirty="0"/>
          </a:p>
        </p:txBody>
      </p:sp>
      <p:sp>
        <p:nvSpPr>
          <p:cNvPr id="8" name="TextBox 7">
            <a:extLst>
              <a:ext uri="{FF2B5EF4-FFF2-40B4-BE49-F238E27FC236}">
                <a16:creationId xmlns:a16="http://schemas.microsoft.com/office/drawing/2014/main" id="{BEECA231-2CE0-4258-90F8-42C3E8FAC38C}"/>
              </a:ext>
            </a:extLst>
          </p:cNvPr>
          <p:cNvSpPr txBox="1"/>
          <p:nvPr/>
        </p:nvSpPr>
        <p:spPr>
          <a:xfrm>
            <a:off x="3088887" y="5416408"/>
            <a:ext cx="6595367" cy="338554"/>
          </a:xfrm>
          <a:prstGeom prst="rect">
            <a:avLst/>
          </a:prstGeom>
          <a:noFill/>
        </p:spPr>
        <p:txBody>
          <a:bodyPr wrap="square" rtlCol="0">
            <a:spAutoFit/>
          </a:bodyPr>
          <a:lstStyle/>
          <a:p>
            <a:pPr algn="ctr"/>
            <a:r>
              <a:rPr lang="en-US" sz="1600" dirty="0"/>
              <a:t>Figure 3 – System Overview breakdown</a:t>
            </a:r>
          </a:p>
        </p:txBody>
      </p:sp>
    </p:spTree>
    <p:extLst>
      <p:ext uri="{BB962C8B-B14F-4D97-AF65-F5344CB8AC3E}">
        <p14:creationId xmlns:p14="http://schemas.microsoft.com/office/powerpoint/2010/main" val="3473287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6559E-B46B-4595-B4DE-7466A03C2CFF}"/>
              </a:ext>
            </a:extLst>
          </p:cNvPr>
          <p:cNvSpPr>
            <a:spLocks noGrp="1"/>
          </p:cNvSpPr>
          <p:nvPr>
            <p:ph type="title"/>
          </p:nvPr>
        </p:nvSpPr>
        <p:spPr>
          <a:xfrm>
            <a:off x="1371600" y="685800"/>
            <a:ext cx="9601200" cy="1068186"/>
          </a:xfrm>
        </p:spPr>
        <p:txBody>
          <a:bodyPr/>
          <a:lstStyle/>
          <a:p>
            <a:r>
              <a:rPr lang="en-US" dirty="0"/>
              <a:t>Setup – Hardware Setup</a:t>
            </a:r>
          </a:p>
        </p:txBody>
      </p:sp>
      <p:sp>
        <p:nvSpPr>
          <p:cNvPr id="4" name="TextBox 3">
            <a:extLst>
              <a:ext uri="{FF2B5EF4-FFF2-40B4-BE49-F238E27FC236}">
                <a16:creationId xmlns:a16="http://schemas.microsoft.com/office/drawing/2014/main" id="{A5A87B21-6220-4F8A-896C-4C34586F26B2}"/>
              </a:ext>
            </a:extLst>
          </p:cNvPr>
          <p:cNvSpPr txBox="1"/>
          <p:nvPr/>
        </p:nvSpPr>
        <p:spPr>
          <a:xfrm>
            <a:off x="3823855" y="6488668"/>
            <a:ext cx="4696690" cy="276999"/>
          </a:xfrm>
          <a:prstGeom prst="rect">
            <a:avLst/>
          </a:prstGeom>
          <a:noFill/>
        </p:spPr>
        <p:txBody>
          <a:bodyPr wrap="square" rtlCol="0">
            <a:spAutoFit/>
          </a:bodyPr>
          <a:lstStyle/>
          <a:p>
            <a:pPr algn="ctr"/>
            <a:r>
              <a:rPr lang="en-US" sz="1200" dirty="0"/>
              <a:t>NIST Engineering Laboratory</a:t>
            </a:r>
          </a:p>
        </p:txBody>
      </p:sp>
      <p:sp>
        <p:nvSpPr>
          <p:cNvPr id="5" name="Slide Number Placeholder 4">
            <a:extLst>
              <a:ext uri="{FF2B5EF4-FFF2-40B4-BE49-F238E27FC236}">
                <a16:creationId xmlns:a16="http://schemas.microsoft.com/office/drawing/2014/main" id="{FCA2E486-94D2-47C4-912F-56AE8D01C739}"/>
              </a:ext>
            </a:extLst>
          </p:cNvPr>
          <p:cNvSpPr>
            <a:spLocks noGrp="1"/>
          </p:cNvSpPr>
          <p:nvPr>
            <p:ph type="sldNum" sz="quarter" idx="12"/>
          </p:nvPr>
        </p:nvSpPr>
        <p:spPr/>
        <p:txBody>
          <a:bodyPr/>
          <a:lstStyle/>
          <a:p>
            <a:fld id="{69E57DC2-970A-4B3E-BB1C-7A09969E49DF}" type="slidenum">
              <a:rPr lang="en-US" smtClean="0"/>
              <a:t>9</a:t>
            </a:fld>
            <a:endParaRPr lang="en-US" dirty="0"/>
          </a:p>
        </p:txBody>
      </p:sp>
      <p:grpSp>
        <p:nvGrpSpPr>
          <p:cNvPr id="7" name="Group 6">
            <a:extLst>
              <a:ext uri="{FF2B5EF4-FFF2-40B4-BE49-F238E27FC236}">
                <a16:creationId xmlns:a16="http://schemas.microsoft.com/office/drawing/2014/main" id="{53020134-1786-4829-AAC6-2A9D9E7C7FEB}"/>
              </a:ext>
            </a:extLst>
          </p:cNvPr>
          <p:cNvGrpSpPr/>
          <p:nvPr/>
        </p:nvGrpSpPr>
        <p:grpSpPr>
          <a:xfrm>
            <a:off x="2179565" y="1498782"/>
            <a:ext cx="7647538" cy="4673418"/>
            <a:chOff x="2179565" y="1498782"/>
            <a:chExt cx="7647538" cy="4673418"/>
          </a:xfrm>
        </p:grpSpPr>
        <p:pic>
          <p:nvPicPr>
            <p:cNvPr id="11" name="Picture 10">
              <a:extLst>
                <a:ext uri="{FF2B5EF4-FFF2-40B4-BE49-F238E27FC236}">
                  <a16:creationId xmlns:a16="http://schemas.microsoft.com/office/drawing/2014/main" id="{A4E2911B-718F-4163-8B1A-9D07CB1191DD}"/>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3363987" y="1498782"/>
              <a:ext cx="5805182" cy="4673418"/>
            </a:xfrm>
            <a:prstGeom prst="rect">
              <a:avLst/>
            </a:prstGeom>
          </p:spPr>
        </p:pic>
        <p:sp>
          <p:nvSpPr>
            <p:cNvPr id="9" name="Oval 8">
              <a:extLst>
                <a:ext uri="{FF2B5EF4-FFF2-40B4-BE49-F238E27FC236}">
                  <a16:creationId xmlns:a16="http://schemas.microsoft.com/office/drawing/2014/main" id="{1FFA00CC-3B58-463F-ACAB-08AFE3B7665A}"/>
                </a:ext>
              </a:extLst>
            </p:cNvPr>
            <p:cNvSpPr/>
            <p:nvPr/>
          </p:nvSpPr>
          <p:spPr>
            <a:xfrm>
              <a:off x="3523376" y="2767305"/>
              <a:ext cx="847288" cy="831572"/>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A2E6218C-115E-42F2-8ED6-BD18263650F0}"/>
                </a:ext>
              </a:extLst>
            </p:cNvPr>
            <p:cNvSpPr/>
            <p:nvPr/>
          </p:nvSpPr>
          <p:spPr>
            <a:xfrm>
              <a:off x="5882082" y="3447093"/>
              <a:ext cx="1399562" cy="772570"/>
            </a:xfrm>
            <a:prstGeom prst="ellipse">
              <a:avLst/>
            </a:prstGeom>
            <a:no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00D93D74-B617-4CBB-8516-3F0D87955182}"/>
                </a:ext>
              </a:extLst>
            </p:cNvPr>
            <p:cNvSpPr txBox="1"/>
            <p:nvPr/>
          </p:nvSpPr>
          <p:spPr>
            <a:xfrm>
              <a:off x="2179565" y="4270982"/>
              <a:ext cx="3011647" cy="369332"/>
            </a:xfrm>
            <a:prstGeom prst="rect">
              <a:avLst/>
            </a:prstGeom>
            <a:solidFill>
              <a:schemeClr val="accent1">
                <a:lumMod val="60000"/>
                <a:lumOff val="40000"/>
              </a:schemeClr>
            </a:solidFill>
          </p:spPr>
          <p:txBody>
            <a:bodyPr wrap="square" rtlCol="0">
              <a:spAutoFit/>
            </a:bodyPr>
            <a:lstStyle/>
            <a:p>
              <a:r>
                <a:rPr lang="en-US" dirty="0"/>
                <a:t>Motion Capture system</a:t>
              </a:r>
            </a:p>
          </p:txBody>
        </p:sp>
        <p:cxnSp>
          <p:nvCxnSpPr>
            <p:cNvPr id="14" name="Straight Arrow Connector 13">
              <a:extLst>
                <a:ext uri="{FF2B5EF4-FFF2-40B4-BE49-F238E27FC236}">
                  <a16:creationId xmlns:a16="http://schemas.microsoft.com/office/drawing/2014/main" id="{9982F1EC-463A-4427-A790-E0D34E36C6CD}"/>
                </a:ext>
              </a:extLst>
            </p:cNvPr>
            <p:cNvCxnSpPr>
              <a:stCxn id="10" idx="3"/>
              <a:endCxn id="12" idx="3"/>
            </p:cNvCxnSpPr>
            <p:nvPr/>
          </p:nvCxnSpPr>
          <p:spPr>
            <a:xfrm flipV="1">
              <a:off x="4477468" y="4106523"/>
              <a:ext cx="895831" cy="349125"/>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F3F496BC-9EA8-4018-B6CC-7D606DE9540A}"/>
                </a:ext>
              </a:extLst>
            </p:cNvPr>
            <p:cNvCxnSpPr>
              <a:cxnSpLocks/>
              <a:stCxn id="10" idx="0"/>
              <a:endCxn id="9" idx="4"/>
            </p:cNvCxnSpPr>
            <p:nvPr/>
          </p:nvCxnSpPr>
          <p:spPr>
            <a:xfrm flipV="1">
              <a:off x="3328517" y="3598877"/>
              <a:ext cx="261631" cy="672105"/>
            </a:xfrm>
            <a:prstGeom prst="straightConnector1">
              <a:avLst/>
            </a:prstGeom>
            <a:ln w="76200">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3" name="Rectangle 22">
              <a:extLst>
                <a:ext uri="{FF2B5EF4-FFF2-40B4-BE49-F238E27FC236}">
                  <a16:creationId xmlns:a16="http://schemas.microsoft.com/office/drawing/2014/main" id="{726BCB29-C2CF-4DCE-A21F-A0C3ACACD101}"/>
                </a:ext>
              </a:extLst>
            </p:cNvPr>
            <p:cNvSpPr/>
            <p:nvPr/>
          </p:nvSpPr>
          <p:spPr>
            <a:xfrm>
              <a:off x="6534042" y="4106523"/>
              <a:ext cx="1194601" cy="1806247"/>
            </a:xfrm>
            <a:prstGeom prst="rect">
              <a:avLst/>
            </a:prstGeom>
            <a:noFill/>
            <a:ln>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B5C84E17-BAE8-4821-BCB7-1F72D2FBA4B4}"/>
                </a:ext>
              </a:extLst>
            </p:cNvPr>
            <p:cNvSpPr txBox="1"/>
            <p:nvPr/>
          </p:nvSpPr>
          <p:spPr>
            <a:xfrm>
              <a:off x="7728643" y="4640314"/>
              <a:ext cx="2098460" cy="369332"/>
            </a:xfrm>
            <a:prstGeom prst="rect">
              <a:avLst/>
            </a:prstGeom>
            <a:solidFill>
              <a:schemeClr val="accent1">
                <a:lumMod val="60000"/>
                <a:lumOff val="40000"/>
              </a:schemeClr>
            </a:solidFill>
          </p:spPr>
          <p:txBody>
            <a:bodyPr wrap="square" rtlCol="0">
              <a:spAutoFit/>
            </a:bodyPr>
            <a:lstStyle/>
            <a:p>
              <a:r>
                <a:rPr lang="en-US" dirty="0"/>
                <a:t>Main User Interface</a:t>
              </a:r>
            </a:p>
          </p:txBody>
        </p:sp>
      </p:grpSp>
    </p:spTree>
    <p:extLst>
      <p:ext uri="{BB962C8B-B14F-4D97-AF65-F5344CB8AC3E}">
        <p14:creationId xmlns:p14="http://schemas.microsoft.com/office/powerpoint/2010/main" val="1074241195"/>
      </p:ext>
    </p:extLst>
  </p:cSld>
  <p:clrMapOvr>
    <a:masterClrMapping/>
  </p:clrMapOvr>
</p:sld>
</file>

<file path=ppt/theme/theme1.xml><?xml version="1.0" encoding="utf-8"?>
<a:theme xmlns:a="http://schemas.openxmlformats.org/drawingml/2006/main" name="Crop">
  <a:themeElements>
    <a:clrScheme name="Yellow Orange">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TM10001105[[fn=Crop]]</Template>
  <TotalTime>4211</TotalTime>
  <Words>834</Words>
  <Application>Microsoft Office PowerPoint</Application>
  <PresentationFormat>Widescreen</PresentationFormat>
  <Paragraphs>98</Paragraphs>
  <Slides>17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Calibri</vt:lpstr>
      <vt:lpstr>Franklin Gothic Book</vt:lpstr>
      <vt:lpstr>Crop</vt:lpstr>
      <vt:lpstr>Adaptive Metrics and Performance Analysis Tool for Human-Robot Interaction</vt:lpstr>
      <vt:lpstr>Introduction</vt:lpstr>
      <vt:lpstr>Background</vt:lpstr>
      <vt:lpstr>Objective</vt:lpstr>
      <vt:lpstr>PowerPoint Presentation</vt:lpstr>
      <vt:lpstr>Methodology</vt:lpstr>
      <vt:lpstr>Setup</vt:lpstr>
      <vt:lpstr>Setup – Hardware</vt:lpstr>
      <vt:lpstr>Setup – Hardware Setup</vt:lpstr>
      <vt:lpstr>Setup – Software Components</vt:lpstr>
      <vt:lpstr>Video Demonstration</vt:lpstr>
      <vt:lpstr>Result</vt:lpstr>
      <vt:lpstr>Conclusion and Future Work</vt:lpstr>
      <vt:lpstr>Questions?</vt:lpstr>
      <vt:lpstr>NIST Disclaimer</vt:lpstr>
      <vt:lpstr>Examples of Live Use of System</vt:lpstr>
      <vt:lpstr>Methodology -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Collaborative Robotics User interface and</dc:title>
  <dc:creator>Segarra Martinez, Esteban (Assoc)</dc:creator>
  <cp:lastModifiedBy>Segarra Martinez, Esteban (Assoc)</cp:lastModifiedBy>
  <cp:revision>58</cp:revision>
  <dcterms:created xsi:type="dcterms:W3CDTF">2019-06-07T20:31:06Z</dcterms:created>
  <dcterms:modified xsi:type="dcterms:W3CDTF">2019-07-23T21:37:18Z</dcterms:modified>
</cp:coreProperties>
</file>