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2" r:id="rId4"/>
    <p:sldId id="263" r:id="rId5"/>
    <p:sldId id="264" r:id="rId6"/>
    <p:sldId id="265" r:id="rId7"/>
    <p:sldId id="270" r:id="rId8"/>
    <p:sldId id="266" r:id="rId9"/>
    <p:sldId id="269" r:id="rId10"/>
    <p:sldId id="271" r:id="rId11"/>
    <p:sldId id="272" r:id="rId12"/>
    <p:sldId id="267" r:id="rId13"/>
    <p:sldId id="268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A3BD38-0A26-47EF-9BEF-F4A7FDCF2D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D0A99-CD49-43D6-BD77-814D81B5019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D6FB-CEE5-460E-A2E7-CAF03677117E}" type="datetimeFigureOut">
              <a:rPr lang="en-US" smtClean="0"/>
              <a:t>7/16/2019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7DC71B9-7DF8-48FD-B043-AE73A14610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27A1CB1-12F4-4E76-AED0-6286A1B49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DB7DC-C0BA-437B-8A1B-BDE7F9FBB3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DC481-77C2-42B5-85BE-BE25393A8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F56FC-2B15-48B4-B843-CB58F9834B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3F8A6F0-D26C-4B19-9A17-40C11A0EDF7C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9D8E-F242-4203-8EE6-688EA94AC14C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C301-B5B6-46F7-9B32-04453837B3DB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E4506-ACB1-4965-BEAE-59E77912390F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FC7FCA-5CE9-46FC-BA71-B3F9F9253528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FE64-ABC3-4CA6-B131-DD31A83F6BC5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6F1BE-4726-4202-80AA-15A326510794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E9869-FA3F-4A7E-9363-F73B6A02ED6C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9C21-28DC-4B2C-95EE-C70D46F9B1EA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D7426B-7980-4225-B0EC-294F4CCADDC3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542495-1D88-457C-A7CE-F29CDFC4BCBD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03EB495-F757-45D6-82C3-F3E34A9D045B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5AD1-0759-4D18-A063-6C35FC889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Adaptive Metrics and Performance Analysis Tool for Human-Robot 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A3A52-78E1-48FA-AD78-E4B8F9F798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Esteban Segarra Martinez</a:t>
            </a:r>
          </a:p>
          <a:p>
            <a:r>
              <a:rPr lang="en-US" dirty="0"/>
              <a:t>Mentors: Dr. Jeremy Marvel</a:t>
            </a:r>
          </a:p>
        </p:txBody>
      </p:sp>
    </p:spTree>
    <p:extLst>
      <p:ext uri="{BB962C8B-B14F-4D97-AF65-F5344CB8AC3E}">
        <p14:creationId xmlns:p14="http://schemas.microsoft.com/office/powerpoint/2010/main" val="405746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559E-B46B-4595-B4DE-7466A03C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8186"/>
          </a:xfrm>
        </p:spPr>
        <p:txBody>
          <a:bodyPr/>
          <a:lstStyle/>
          <a:p>
            <a:r>
              <a:rPr lang="en-US" dirty="0"/>
              <a:t>Examples of Live Use of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87B21-6220-4F8A-896C-4C34586F26B2}"/>
              </a:ext>
            </a:extLst>
          </p:cNvPr>
          <p:cNvSpPr txBox="1"/>
          <p:nvPr/>
        </p:nvSpPr>
        <p:spPr>
          <a:xfrm>
            <a:off x="3823855" y="6488668"/>
            <a:ext cx="4696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NIST Engineering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2E486-94D2-47C4-912F-56AE8D0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DD151D-8F2E-42B6-8282-7B347E6C9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908" y="2372333"/>
            <a:ext cx="4856324" cy="2731682"/>
          </a:xfrm>
        </p:spPr>
      </p:pic>
    </p:spTree>
    <p:extLst>
      <p:ext uri="{BB962C8B-B14F-4D97-AF65-F5344CB8AC3E}">
        <p14:creationId xmlns:p14="http://schemas.microsoft.com/office/powerpoint/2010/main" val="4037201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559E-B46B-4595-B4DE-7466A03C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8186"/>
          </a:xfrm>
        </p:spPr>
        <p:txBody>
          <a:bodyPr/>
          <a:lstStyle/>
          <a:p>
            <a:r>
              <a:rPr lang="en-US" dirty="0"/>
              <a:t>Video Demonstration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87B21-6220-4F8A-896C-4C34586F26B2}"/>
              </a:ext>
            </a:extLst>
          </p:cNvPr>
          <p:cNvSpPr txBox="1"/>
          <p:nvPr/>
        </p:nvSpPr>
        <p:spPr>
          <a:xfrm>
            <a:off x="3823855" y="6488668"/>
            <a:ext cx="4696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NIST Engineering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2E486-94D2-47C4-912F-56AE8D0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E5251-9652-47B4-B056-B57070082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6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559E-B46B-4595-B4DE-7466A03C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8186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593F-80A2-447E-955A-692ABDEF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913" y="1753986"/>
            <a:ext cx="6949440" cy="4113414"/>
          </a:xfrm>
        </p:spPr>
        <p:txBody>
          <a:bodyPr/>
          <a:lstStyle/>
          <a:p>
            <a:r>
              <a:rPr lang="en-US" dirty="0"/>
              <a:t>From the preliminary results from the designed user interfaces, we able to setup the system for controlling the robot</a:t>
            </a:r>
          </a:p>
          <a:p>
            <a:r>
              <a:rPr lang="en-US" dirty="0"/>
              <a:t>Metrics from the user such as the amount of points/effort taken to complete a task were noted</a:t>
            </a:r>
          </a:p>
          <a:p>
            <a:r>
              <a:rPr lang="en-US" dirty="0"/>
              <a:t>Task completion performance is taken into account such as the amount of time that was taken to complete it as well as comparing it against a control task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87B21-6220-4F8A-896C-4C34586F26B2}"/>
              </a:ext>
            </a:extLst>
          </p:cNvPr>
          <p:cNvSpPr txBox="1"/>
          <p:nvPr/>
        </p:nvSpPr>
        <p:spPr>
          <a:xfrm>
            <a:off x="3823855" y="6488668"/>
            <a:ext cx="4696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NIST Engineering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2E486-94D2-47C4-912F-56AE8D0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559E-B46B-4595-B4DE-7466A03C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8186"/>
          </a:xfrm>
        </p:spPr>
        <p:txBody>
          <a:bodyPr>
            <a:normAutofit/>
          </a:bodyPr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593F-80A2-447E-955A-692ABDEF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3986"/>
            <a:ext cx="7456516" cy="41134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study is part of a greater study at NIST for quantifying HRI and HMI systems as being conducted by the Intelligent Systems Division.</a:t>
            </a:r>
          </a:p>
          <a:p>
            <a:r>
              <a:rPr lang="en-US" dirty="0"/>
              <a:t>These studies will be looking at the use of state-of-the art technologies being utilized such as virtual reality, augmented reality, EEG sensors, or wearable technologies.</a:t>
            </a:r>
          </a:p>
          <a:p>
            <a:r>
              <a:rPr lang="en-US" dirty="0"/>
              <a:t>These studies will be vital for the creation of standards that can be applied for worldwide applications. </a:t>
            </a:r>
          </a:p>
          <a:p>
            <a:r>
              <a:rPr lang="en-US" dirty="0"/>
              <a:t>Future work will incorporate more different types of technology in the future that can also potentially allow users to control a robot in an effective manner. </a:t>
            </a:r>
          </a:p>
          <a:p>
            <a:r>
              <a:rPr lang="en-US" dirty="0"/>
              <a:t>In the near future, NIST will be conducting live trails to experiment on currently developed technology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87B21-6220-4F8A-896C-4C34586F26B2}"/>
              </a:ext>
            </a:extLst>
          </p:cNvPr>
          <p:cNvSpPr txBox="1"/>
          <p:nvPr/>
        </p:nvSpPr>
        <p:spPr>
          <a:xfrm>
            <a:off x="3823855" y="6488668"/>
            <a:ext cx="4696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NIST Engineering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2E486-94D2-47C4-912F-56AE8D0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41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AA25-5ADD-4D95-9E67-38D5D0605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665018"/>
            <a:ext cx="9612971" cy="101415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75967-D84F-4237-A6D9-CF6040089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2008" y="2169622"/>
            <a:ext cx="5157603" cy="1662545"/>
          </a:xfrm>
        </p:spPr>
        <p:txBody>
          <a:bodyPr/>
          <a:lstStyle/>
          <a:p>
            <a:pPr algn="l"/>
            <a:r>
              <a:rPr lang="en-US" dirty="0"/>
              <a:t>Project is available on GitHub: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FA34E-D15B-4B8D-8795-BCDD78D8986A}"/>
              </a:ext>
            </a:extLst>
          </p:cNvPr>
          <p:cNvSpPr txBox="1"/>
          <p:nvPr/>
        </p:nvSpPr>
        <p:spPr>
          <a:xfrm>
            <a:off x="765025" y="2169622"/>
            <a:ext cx="35827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thanks to:</a:t>
            </a:r>
          </a:p>
          <a:p>
            <a:endParaRPr lang="en-US" dirty="0"/>
          </a:p>
          <a:p>
            <a:r>
              <a:rPr lang="en-US" dirty="0"/>
              <a:t>Jeremy Marvel</a:t>
            </a:r>
          </a:p>
          <a:p>
            <a:r>
              <a:rPr lang="en-US" dirty="0"/>
              <a:t>Shelly Bagchi</a:t>
            </a:r>
          </a:p>
          <a:p>
            <a:r>
              <a:rPr lang="en-US" dirty="0"/>
              <a:t>Megan Zimmerman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E1518-4BC4-4874-9747-3C7AD420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7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559E-B46B-4595-B4DE-7466A03C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8186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593F-80A2-447E-955A-692ABDEF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3986"/>
            <a:ext cx="9601200" cy="411341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Setup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Conclusion and Future Work</a:t>
            </a:r>
          </a:p>
          <a:p>
            <a:r>
              <a:rPr lang="en-US" dirty="0"/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87B21-6220-4F8A-896C-4C34586F26B2}"/>
              </a:ext>
            </a:extLst>
          </p:cNvPr>
          <p:cNvSpPr txBox="1"/>
          <p:nvPr/>
        </p:nvSpPr>
        <p:spPr>
          <a:xfrm>
            <a:off x="3823855" y="6488668"/>
            <a:ext cx="4696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NIST Engineering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2E486-94D2-47C4-912F-56AE8D0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559E-B46B-4595-B4DE-7466A03C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818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593F-80A2-447E-955A-692ABDEF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3986"/>
            <a:ext cx="9601200" cy="4113414"/>
          </a:xfrm>
        </p:spPr>
        <p:txBody>
          <a:bodyPr>
            <a:normAutofit/>
          </a:bodyPr>
          <a:lstStyle/>
          <a:p>
            <a:r>
              <a:rPr lang="en-US" sz="2400" dirty="0"/>
              <a:t>Collaborative Robotics is an emerging field of robotics where the core concept is improving the user experience between human and robot. </a:t>
            </a:r>
          </a:p>
          <a:p>
            <a:r>
              <a:rPr lang="en-US" sz="2400" dirty="0"/>
              <a:t>This is usually known as human-robot interaction (HRI); the interaction between robot and human and the feedback between each other</a:t>
            </a:r>
          </a:p>
          <a:p>
            <a:r>
              <a:rPr lang="en-US" sz="2400" dirty="0"/>
              <a:t>NIST is creating standards that can quantify the user experience between human and robot.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87B21-6220-4F8A-896C-4C34586F26B2}"/>
              </a:ext>
            </a:extLst>
          </p:cNvPr>
          <p:cNvSpPr txBox="1"/>
          <p:nvPr/>
        </p:nvSpPr>
        <p:spPr>
          <a:xfrm>
            <a:off x="3823855" y="6488668"/>
            <a:ext cx="4696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NIST Engineering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2E486-94D2-47C4-912F-56AE8D0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5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559E-B46B-4595-B4DE-7466A03C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8186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593F-80A2-447E-955A-692ABDEF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3986"/>
            <a:ext cx="6068291" cy="411341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Human-robot interaction is primarily determined by the quality and effectiveness of human-machine interfaces (HMI) </a:t>
            </a:r>
          </a:p>
          <a:p>
            <a:r>
              <a:rPr lang="en-US" sz="2400" dirty="0"/>
              <a:t>HMI is used by an operator for control and feedback on a robot system and they can vary widely in operation and appearance. </a:t>
            </a:r>
          </a:p>
          <a:p>
            <a:r>
              <a:rPr lang="en-US" sz="2400" dirty="0"/>
              <a:t>The rise of collaborative robots in manufacturing increased HRI’s importance</a:t>
            </a:r>
          </a:p>
          <a:p>
            <a:r>
              <a:rPr lang="en-US" sz="2400" dirty="0"/>
              <a:t>HRI is important to cut down on training costs, the cost of remodeling a factory floor, and reduce the amount of confusion while utilizing HMI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87B21-6220-4F8A-896C-4C34586F26B2}"/>
              </a:ext>
            </a:extLst>
          </p:cNvPr>
          <p:cNvSpPr txBox="1"/>
          <p:nvPr/>
        </p:nvSpPr>
        <p:spPr>
          <a:xfrm>
            <a:off x="3823855" y="6488668"/>
            <a:ext cx="4696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NIST Engineering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2E486-94D2-47C4-912F-56AE8D0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C0F86F-34DF-49EC-B6A5-5D0F8B65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1219893"/>
            <a:ext cx="2590800" cy="1943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10B7EC-5C9B-4A42-979C-2209A4C6E1ED}"/>
              </a:ext>
            </a:extLst>
          </p:cNvPr>
          <p:cNvSpPr txBox="1"/>
          <p:nvPr/>
        </p:nvSpPr>
        <p:spPr>
          <a:xfrm>
            <a:off x="8324188" y="3325091"/>
            <a:ext cx="2706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? – Example of a HMI with alternate design </a:t>
            </a:r>
          </a:p>
        </p:txBody>
      </p:sp>
    </p:spTree>
    <p:extLst>
      <p:ext uri="{BB962C8B-B14F-4D97-AF65-F5344CB8AC3E}">
        <p14:creationId xmlns:p14="http://schemas.microsoft.com/office/powerpoint/2010/main" val="225804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559E-B46B-4595-B4DE-7466A03C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8186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593F-80A2-447E-955A-692ABDEF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3986"/>
            <a:ext cx="6461983" cy="4113414"/>
          </a:xfrm>
        </p:spPr>
        <p:txBody>
          <a:bodyPr>
            <a:normAutofit/>
          </a:bodyPr>
          <a:lstStyle/>
          <a:p>
            <a:r>
              <a:rPr lang="en-US" dirty="0"/>
              <a:t>To improve the readability of HMI, they have to be designed with coherent design, allow the user to use the device in a familiar manner to other similar devices</a:t>
            </a:r>
          </a:p>
          <a:p>
            <a:r>
              <a:rPr lang="en-US" dirty="0"/>
              <a:t>If the interface is too busy, too overwhelming, or too chaotic, the user will lose interest, be confused by the design and not be able to use the robot effectively</a:t>
            </a:r>
          </a:p>
          <a:p>
            <a:r>
              <a:rPr lang="en-US" dirty="0"/>
              <a:t>An effective HMI system allows the user to control the robot in an effective manner that speeds up the system or allows enough flexibility to improve system performance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87B21-6220-4F8A-896C-4C34586F26B2}"/>
              </a:ext>
            </a:extLst>
          </p:cNvPr>
          <p:cNvSpPr txBox="1"/>
          <p:nvPr/>
        </p:nvSpPr>
        <p:spPr>
          <a:xfrm>
            <a:off x="3823855" y="6488668"/>
            <a:ext cx="4696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NIST Engineering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2E486-94D2-47C4-912F-56AE8D0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3AEB2D-AD4A-4C1C-A4D3-03AB15EA1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167" y="1253334"/>
            <a:ext cx="2878050" cy="4580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A4AB76-DEB2-459E-9D2A-10445D4052E6}"/>
              </a:ext>
            </a:extLst>
          </p:cNvPr>
          <p:cNvSpPr txBox="1"/>
          <p:nvPr/>
        </p:nvSpPr>
        <p:spPr>
          <a:xfrm>
            <a:off x="8162806" y="5833646"/>
            <a:ext cx="3050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Figure ? – So many buttons! </a:t>
            </a:r>
          </a:p>
        </p:txBody>
      </p:sp>
    </p:spTree>
    <p:extLst>
      <p:ext uri="{BB962C8B-B14F-4D97-AF65-F5344CB8AC3E}">
        <p14:creationId xmlns:p14="http://schemas.microsoft.com/office/powerpoint/2010/main" val="125053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559E-B46B-4595-B4DE-7466A03C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8186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593F-80A2-447E-955A-692ABDEF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3986"/>
            <a:ext cx="6550429" cy="4113414"/>
          </a:xfrm>
        </p:spPr>
        <p:txBody>
          <a:bodyPr/>
          <a:lstStyle/>
          <a:p>
            <a:r>
              <a:rPr lang="en-US" dirty="0"/>
              <a:t>To determine good quantification metrics for HMI, different types of interfaces should be designed. These interfaces should allow the user to experience different features of the interface</a:t>
            </a:r>
          </a:p>
          <a:p>
            <a:r>
              <a:rPr lang="en-US" dirty="0"/>
              <a:t>Researchers can determine what features of control, feedback, and the general layout would work most effectively for users using the interface. </a:t>
            </a:r>
          </a:p>
          <a:p>
            <a:r>
              <a:rPr lang="en-US" dirty="0"/>
              <a:t>Some metrics used to quantify the experience include: effectiveness, efficiency, reaction time, precision, or communication time 		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87B21-6220-4F8A-896C-4C34586F26B2}"/>
              </a:ext>
            </a:extLst>
          </p:cNvPr>
          <p:cNvSpPr txBox="1"/>
          <p:nvPr/>
        </p:nvSpPr>
        <p:spPr>
          <a:xfrm>
            <a:off x="3823855" y="6488668"/>
            <a:ext cx="4696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NIST Engineering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2E486-94D2-47C4-912F-56AE8D0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E0DBD1-D1E3-4D1D-9D84-C237CF786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545" y="910243"/>
            <a:ext cx="3165536" cy="50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4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559E-B46B-4595-B4DE-7466A03C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8186"/>
          </a:xfrm>
        </p:spPr>
        <p:txBody>
          <a:bodyPr/>
          <a:lstStyle/>
          <a:p>
            <a:r>
              <a:rPr lang="en-US" dirty="0"/>
              <a:t>Methodology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593F-80A2-447E-955A-692ABDEF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3986"/>
            <a:ext cx="8952807" cy="4113414"/>
          </a:xfrm>
        </p:spPr>
        <p:txBody>
          <a:bodyPr/>
          <a:lstStyle/>
          <a:p>
            <a:r>
              <a:rPr lang="en-US" dirty="0"/>
              <a:t>There are various contingencies to a good user interface for HRI or HMI; these include but are not limited to the following: 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Utility of mixed initiative </a:t>
            </a:r>
          </a:p>
          <a:p>
            <a:pPr lvl="1"/>
            <a:r>
              <a:rPr lang="en-US" dirty="0"/>
              <a:t>Situational Awareness</a:t>
            </a:r>
          </a:p>
          <a:p>
            <a:pPr lvl="1"/>
            <a:r>
              <a:rPr lang="en-US" dirty="0"/>
              <a:t>Awareness of operator</a:t>
            </a:r>
          </a:p>
          <a:p>
            <a:pPr lvl="1"/>
            <a:r>
              <a:rPr lang="en-US" dirty="0"/>
              <a:t>Safety</a:t>
            </a:r>
          </a:p>
          <a:p>
            <a:r>
              <a:rPr lang="en-US" dirty="0"/>
              <a:t>These are not all possible categories to quantify HRI or HMI performance but some of the important aspects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87B21-6220-4F8A-896C-4C34586F26B2}"/>
              </a:ext>
            </a:extLst>
          </p:cNvPr>
          <p:cNvSpPr txBox="1"/>
          <p:nvPr/>
        </p:nvSpPr>
        <p:spPr>
          <a:xfrm>
            <a:off x="3823855" y="6488668"/>
            <a:ext cx="4696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NIST Engineering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2E486-94D2-47C4-912F-56AE8D0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2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559E-B46B-4595-B4DE-7466A03C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8186"/>
          </a:xfrm>
        </p:spPr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593F-80A2-447E-955A-692ABDEF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3986"/>
            <a:ext cx="6791498" cy="4113414"/>
          </a:xfrm>
        </p:spPr>
        <p:txBody>
          <a:bodyPr/>
          <a:lstStyle/>
          <a:p>
            <a:r>
              <a:rPr lang="en-US" dirty="0"/>
              <a:t>For determining the best case scenario for an interface we will be experimenting on a system that allows researchers to tweak and change the interface options</a:t>
            </a:r>
          </a:p>
          <a:p>
            <a:r>
              <a:rPr lang="en-US" dirty="0"/>
              <a:t>This setup consists of a tablet with a modifiable interface and the inclusion of a motion capture system to track user position. </a:t>
            </a:r>
          </a:p>
          <a:p>
            <a:r>
              <a:rPr lang="en-US" dirty="0"/>
              <a:t>With this relatively simple system, researchers will be able to determine metrics for the system based on feedback from different interfaces and polling different humans testing the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87B21-6220-4F8A-896C-4C34586F26B2}"/>
              </a:ext>
            </a:extLst>
          </p:cNvPr>
          <p:cNvSpPr txBox="1"/>
          <p:nvPr/>
        </p:nvSpPr>
        <p:spPr>
          <a:xfrm>
            <a:off x="3823855" y="6488668"/>
            <a:ext cx="4696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NIST Engineering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2E486-94D2-47C4-912F-56AE8D0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CBFD3-FCF7-4727-813C-E9738337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903" y="1909333"/>
            <a:ext cx="2581577" cy="26761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CD60A1-4BC3-427E-B654-2463660D02EF}"/>
              </a:ext>
            </a:extLst>
          </p:cNvPr>
          <p:cNvSpPr txBox="1"/>
          <p:nvPr/>
        </p:nvSpPr>
        <p:spPr>
          <a:xfrm>
            <a:off x="8520545" y="4654611"/>
            <a:ext cx="323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?  - Control Robots with </a:t>
            </a:r>
          </a:p>
        </p:txBody>
      </p:sp>
    </p:spTree>
    <p:extLst>
      <p:ext uri="{BB962C8B-B14F-4D97-AF65-F5344CB8AC3E}">
        <p14:creationId xmlns:p14="http://schemas.microsoft.com/office/powerpoint/2010/main" val="370976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559E-B46B-4595-B4DE-7466A03C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68186"/>
          </a:xfrm>
        </p:spPr>
        <p:txBody>
          <a:bodyPr/>
          <a:lstStyle/>
          <a:p>
            <a:r>
              <a:rPr lang="en-US" dirty="0"/>
              <a:t>Setup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593F-80A2-447E-955A-692ABDEF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53986"/>
            <a:ext cx="4696690" cy="4322618"/>
          </a:xfrm>
        </p:spPr>
        <p:txBody>
          <a:bodyPr>
            <a:normAutofit/>
          </a:bodyPr>
          <a:lstStyle/>
          <a:p>
            <a:r>
              <a:rPr lang="en-US" dirty="0"/>
              <a:t>The system is divided into several sub-components that allow the design to be portable and flexible for metric studies</a:t>
            </a:r>
          </a:p>
          <a:p>
            <a:r>
              <a:rPr lang="en-US" dirty="0"/>
              <a:t>Collaborative Robotics Programming Interface (CRPI) allows the program to send commands to the robot from the tablet to the robot</a:t>
            </a:r>
          </a:p>
          <a:p>
            <a:r>
              <a:rPr lang="en-US" dirty="0"/>
              <a:t>The </a:t>
            </a:r>
            <a:r>
              <a:rPr lang="en-US" dirty="0" err="1"/>
              <a:t>Vicom</a:t>
            </a:r>
            <a:r>
              <a:rPr lang="en-US" dirty="0"/>
              <a:t> relays data from a separate server whereupon a separate Unity instance calculates the position of items and determines what robot is the user looking 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87B21-6220-4F8A-896C-4C34586F26B2}"/>
              </a:ext>
            </a:extLst>
          </p:cNvPr>
          <p:cNvSpPr txBox="1"/>
          <p:nvPr/>
        </p:nvSpPr>
        <p:spPr>
          <a:xfrm>
            <a:off x="3823855" y="6488668"/>
            <a:ext cx="4696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NIST Engineering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2E486-94D2-47C4-912F-56AE8D01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BEC49A-77B0-4DD4-9677-EBBFEC433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58588"/>
            <a:ext cx="5665811" cy="411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50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3472</TotalTime>
  <Words>833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Franklin Gothic Book</vt:lpstr>
      <vt:lpstr>Crop</vt:lpstr>
      <vt:lpstr>Adaptive Metrics and Performance Analysis Tool for Human-Robot Interaction</vt:lpstr>
      <vt:lpstr>Overview</vt:lpstr>
      <vt:lpstr>Introduction</vt:lpstr>
      <vt:lpstr>Background</vt:lpstr>
      <vt:lpstr>Objective</vt:lpstr>
      <vt:lpstr>Methodology</vt:lpstr>
      <vt:lpstr>Methodology - Continued</vt:lpstr>
      <vt:lpstr>Setup</vt:lpstr>
      <vt:lpstr>Setup - Continued</vt:lpstr>
      <vt:lpstr>Examples of Live Use of System</vt:lpstr>
      <vt:lpstr>Video Demonstration</vt:lpstr>
      <vt:lpstr>Result</vt:lpstr>
      <vt:lpstr>Conclusion and Future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Robotics User interface and</dc:title>
  <dc:creator>Segarra Martinez, Esteban (Assoc)</dc:creator>
  <cp:lastModifiedBy>Segarra Martinez, Esteban (Assoc)</cp:lastModifiedBy>
  <cp:revision>25</cp:revision>
  <dcterms:created xsi:type="dcterms:W3CDTF">2019-06-07T20:31:06Z</dcterms:created>
  <dcterms:modified xsi:type="dcterms:W3CDTF">2019-07-18T18:00:50Z</dcterms:modified>
</cp:coreProperties>
</file>