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7" r:id="rId6"/>
    <p:sldId id="264" r:id="rId7"/>
    <p:sldId id="268" r:id="rId8"/>
    <p:sldId id="291" r:id="rId9"/>
    <p:sldId id="293" r:id="rId10"/>
    <p:sldId id="286" r:id="rId11"/>
    <p:sldId id="294" r:id="rId12"/>
    <p:sldId id="262" r:id="rId13"/>
    <p:sldId id="296" r:id="rId14"/>
    <p:sldId id="292" r:id="rId15"/>
    <p:sldId id="298" r:id="rId16"/>
    <p:sldId id="297" r:id="rId17"/>
    <p:sldId id="295" r:id="rId18"/>
    <p:sldId id="279" r:id="rId19"/>
    <p:sldId id="299" r:id="rId20"/>
    <p:sldId id="260" r:id="rId21"/>
    <p:sldId id="300" r:id="rId22"/>
    <p:sldId id="301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82E171-BC0E-294F-31E5-6D00766E7384}" v="21" vWet="22" dt="2024-06-07T04:16:41.883"/>
    <p1510:client id="{C997CD7D-C425-4782-8BF3-68C16376DAA0}" v="73" dt="2024-06-07T04:22:37.934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792"/>
        <p:guide pos="3144"/>
        <p:guide orient="horz" pos="9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97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32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46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76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91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52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01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48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21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34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48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67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62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33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/>
              <a:t>Click to add text </a:t>
            </a:r>
          </a:p>
          <a:p>
            <a:pPr marL="685800" lvl="1" indent="-228600"/>
            <a:r>
              <a:rPr lang="en-US"/>
              <a:t>Second level</a:t>
            </a:r>
          </a:p>
          <a:p>
            <a:pPr marL="1143000" lvl="2" indent="-228600"/>
            <a:r>
              <a:rPr lang="en-US"/>
              <a:t>Third level</a:t>
            </a:r>
          </a:p>
          <a:p>
            <a:pPr marL="1600200" lvl="3" indent="-228600"/>
            <a:r>
              <a:rPr lang="en-US"/>
              <a:t>Fourth level</a:t>
            </a:r>
          </a:p>
          <a:p>
            <a:pPr marL="2057400" lvl="4" indent="-228600"/>
            <a:r>
              <a:rPr lang="en-US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insert table</a:t>
            </a:r>
          </a:p>
          <a:p>
            <a:endParaRPr lang="en-US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stlecookemortgage.com/blog/home-prices-explained-location-matters#:~:text=A%20neighborhood%20that%20has%20good,and%20that%20keeps%20prices%20high.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americanprogress.org/article/2008-housing-crisi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1194753"/>
            <a:ext cx="6856292" cy="2860412"/>
          </a:xfrm>
        </p:spPr>
        <p:txBody>
          <a:bodyPr>
            <a:normAutofit/>
          </a:bodyPr>
          <a:lstStyle/>
          <a:p>
            <a:r>
              <a:rPr lang="en-US"/>
              <a:t>Data Dive 1</a:t>
            </a:r>
            <a:br>
              <a:rPr lang="en-US"/>
            </a:br>
            <a:r>
              <a:rPr lang="en-US"/>
              <a:t>Housing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FD9FE-8617-49D0-4048-B087566B6CF3}"/>
              </a:ext>
            </a:extLst>
          </p:cNvPr>
          <p:cNvSpPr txBox="1">
            <a:spLocks/>
          </p:cNvSpPr>
          <p:nvPr/>
        </p:nvSpPr>
        <p:spPr>
          <a:xfrm>
            <a:off x="4714772" y="3429000"/>
            <a:ext cx="5042452" cy="5487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err="1">
                <a:solidFill>
                  <a:schemeClr val="tx2"/>
                </a:solidFill>
              </a:rPr>
              <a:t>Besada</a:t>
            </a:r>
            <a:r>
              <a:rPr lang="en-US">
                <a:solidFill>
                  <a:schemeClr val="tx2"/>
                </a:solidFill>
              </a:rPr>
              <a:t>, Iri, Patel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AEAA825-6DAC-0000-A1F6-49B05B910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6096000" cy="378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1664E0C-EF11-1FDF-C5E9-DFBB88E73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3007686"/>
            <a:ext cx="6095999" cy="385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460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C883-7528-F9C5-D6FA-15EC059A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75" y="781812"/>
            <a:ext cx="10668000" cy="1325563"/>
          </a:xfrm>
        </p:spPr>
        <p:txBody>
          <a:bodyPr/>
          <a:lstStyle/>
          <a:p>
            <a:r>
              <a:rPr lang="en-US"/>
              <a:t>Avg Sale price by Garage quality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7E69BA-FC91-08A5-671F-B53E6E989C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593" y="2221675"/>
            <a:ext cx="11304814" cy="4323504"/>
          </a:xfrm>
        </p:spPr>
        <p:txBody>
          <a:bodyPr>
            <a:normAutofit/>
          </a:bodyPr>
          <a:lstStyle/>
          <a:p>
            <a:r>
              <a:rPr lang="en-US" sz="3600"/>
              <a:t>Better the quality of garage, sale prices increased</a:t>
            </a:r>
          </a:p>
          <a:p>
            <a:r>
              <a:rPr lang="en-US" sz="3600"/>
              <a:t>“Excellent” garages can be assumed to be high-quality with more space, built-in storage, and interiors</a:t>
            </a:r>
          </a:p>
          <a:p>
            <a:r>
              <a:rPr lang="en-US" sz="3600"/>
              <a:t>High-quality garages can be highlighted when houses are marketed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3FE259-B742-148B-88EA-EAE84226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78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F7B836A2-9099-F04F-2B77-DA3623DA6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976" y="68263"/>
            <a:ext cx="10797547" cy="672147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75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5927557" cy="1317699"/>
          </a:xfrm>
        </p:spPr>
        <p:txBody>
          <a:bodyPr/>
          <a:lstStyle/>
          <a:p>
            <a:r>
              <a:rPr lang="en-US"/>
              <a:t>Avg House prices by neighborhood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0709" y="2300595"/>
            <a:ext cx="7259053" cy="41913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/>
              <a:t>Neighborhoods strongly affect the house prices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/>
              <a:t>Higher prices can be due to safety/ low crime rates, school zoning, etc. of the neighborhoods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05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A graph of a house prices&#10;&#10;Description automatically generated">
            <a:extLst>
              <a:ext uri="{FF2B5EF4-FFF2-40B4-BE49-F238E27FC236}">
                <a16:creationId xmlns:a16="http://schemas.microsoft.com/office/drawing/2014/main" id="{AA7B8F20-0231-8067-574A-1B09082F6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593" y="68263"/>
            <a:ext cx="9848314" cy="672147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87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1"/>
            <a:ext cx="9866540" cy="1358140"/>
          </a:xfrm>
        </p:spPr>
        <p:txBody>
          <a:bodyPr>
            <a:normAutofit/>
          </a:bodyPr>
          <a:lstStyle/>
          <a:p>
            <a:r>
              <a:rPr lang="en-US"/>
              <a:t>Avg sale price by month/ year sold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F2D739-E475-54F8-C832-F04A983D0F2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552574" y="2487385"/>
            <a:ext cx="10302541" cy="3635831"/>
          </a:xfrm>
        </p:spPr>
        <p:txBody>
          <a:bodyPr>
            <a:normAutofit/>
          </a:bodyPr>
          <a:lstStyle/>
          <a:p>
            <a:r>
              <a:rPr lang="en-US" sz="2400" b="1" u="sng"/>
              <a:t>Month</a:t>
            </a:r>
          </a:p>
          <a:p>
            <a:pPr lvl="1"/>
            <a:r>
              <a:rPr lang="en-US" sz="2400"/>
              <a:t>September has the highest avg sale price</a:t>
            </a:r>
          </a:p>
          <a:p>
            <a:pPr lvl="1"/>
            <a:r>
              <a:rPr lang="en-US" sz="2400"/>
              <a:t>April has the lowest avg sale price</a:t>
            </a:r>
          </a:p>
          <a:p>
            <a:r>
              <a:rPr lang="en-US" sz="2400" b="1" u="sng"/>
              <a:t>Year</a:t>
            </a:r>
          </a:p>
          <a:p>
            <a:pPr lvl="1"/>
            <a:r>
              <a:rPr lang="en-US" sz="2400"/>
              <a:t>In 2007, houses were sold the highest avg due to real estate bubble</a:t>
            </a:r>
          </a:p>
          <a:p>
            <a:pPr lvl="1"/>
            <a:r>
              <a:rPr lang="en-US" sz="2400"/>
              <a:t>End of 2007, sale price dropped dramatically because of the house market crash</a:t>
            </a:r>
          </a:p>
          <a:p>
            <a:pPr lvl="1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40B739-30F9-C86F-67ED-2197DC1E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8720C6F-4CF0-4899-B3B1-7F4053352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0" cy="380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CB58E4B-0B43-7866-A275-AEC3C43AE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57038"/>
            <a:ext cx="6116410" cy="380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690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55" y="896112"/>
            <a:ext cx="10665845" cy="1325563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0EB401-2F91-2D90-C859-96484861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CE015D78-913C-BF2E-6DF5-C78ECA7BFAC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1856550"/>
            <a:ext cx="10665845" cy="449980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As a real estate agent, it is important to consider all the factors that can affect the prices to provide houses in buyer’s budget range.</a:t>
            </a:r>
          </a:p>
          <a:p>
            <a:pPr marL="0" indent="0">
              <a:buNone/>
            </a:pPr>
            <a:r>
              <a:rPr lang="en-US" b="1" u="sng"/>
              <a:t>Most Influential Factors</a:t>
            </a:r>
            <a:endParaRPr lang="en-US" b="1"/>
          </a:p>
          <a:p>
            <a:r>
              <a:rPr lang="en-US"/>
              <a:t>Quality &amp; Condition: Higher quality and condition leads to higher prices</a:t>
            </a:r>
          </a:p>
          <a:p>
            <a:r>
              <a:rPr lang="en-US"/>
              <a:t>Number of Rooms: Houses with more rooms can be sold for higher prices, and more with features like </a:t>
            </a:r>
            <a:r>
              <a:rPr lang="en-US" err="1"/>
              <a:t>en</a:t>
            </a:r>
            <a:r>
              <a:rPr lang="en-US"/>
              <a:t>-suite bathrooms</a:t>
            </a:r>
          </a:p>
          <a:p>
            <a:r>
              <a:rPr lang="en-US"/>
              <a:t>Neighborhood: Location is a crucial factor to be considered and an agent should be recommending within the buyers’ needs and budget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55" y="896112"/>
            <a:ext cx="10665845" cy="1325563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0EB401-2F91-2D90-C859-96484861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CE015D78-913C-BF2E-6DF5-C78ECA7BFAC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2221675"/>
            <a:ext cx="10665845" cy="3874325"/>
          </a:xfrm>
        </p:spPr>
        <p:txBody>
          <a:bodyPr>
            <a:normAutofit/>
          </a:bodyPr>
          <a:lstStyle/>
          <a:p>
            <a:r>
              <a:rPr lang="en-US"/>
              <a:t>Listed factors can be used to tailor pricing strategies to each buyers</a:t>
            </a:r>
          </a:p>
          <a:p>
            <a:r>
              <a:rPr lang="en-US"/>
              <a:t>Utilize these findings to meet the demands of various clients will ultimately lead to increased sales and client satisfaction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35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55" y="896112"/>
            <a:ext cx="10665845" cy="1325563"/>
          </a:xfrm>
        </p:spPr>
        <p:txBody>
          <a:bodyPr/>
          <a:lstStyle/>
          <a:p>
            <a:r>
              <a:rPr lang="en-US"/>
              <a:t>Works cited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0EB401-2F91-2D90-C859-96484861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CE015D78-913C-BF2E-6DF5-C78ECA7BFAC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2221675"/>
            <a:ext cx="10665845" cy="3874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hlinkClick r:id="rId3"/>
              </a:rPr>
              <a:t>Home Prices, Explained: Location, Location, Location (castlecookemortgage.com)</a:t>
            </a:r>
            <a:endParaRPr lang="en-US"/>
          </a:p>
          <a:p>
            <a:pPr marL="0" indent="0">
              <a:buNone/>
            </a:pPr>
            <a:r>
              <a:rPr lang="en-US">
                <a:hlinkClick r:id="rId4"/>
              </a:rPr>
              <a:t>The 2008 Housing Crisis - Center for American Progress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4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547" y="645568"/>
            <a:ext cx="6343650" cy="835987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84547" y="1481555"/>
            <a:ext cx="7521240" cy="505735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Distribution of House Sales Price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Avg Sale Price by Overall Quality and Condition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House Age vs. Sale Price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Bedrooms &amp; Bathrooms vs. Sale Price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Avg Sale Price by Garage Quality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Avg House Prices by Neighborhood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Avg Sale Price by Month/ Year Sold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5927557" cy="1317699"/>
          </a:xfrm>
        </p:spPr>
        <p:txBody>
          <a:bodyPr/>
          <a:lstStyle/>
          <a:p>
            <a:r>
              <a:rPr lang="en-US"/>
              <a:t>Distribution of House Sale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1" y="2528878"/>
            <a:ext cx="7259053" cy="34330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Most of the "old" houses are in range of </a:t>
            </a:r>
          </a:p>
          <a:p>
            <a:r>
              <a:rPr lang="en-US" sz="3200"/>
              <a:t>$100,000 - $400,000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Gradual decrease after mid </a:t>
            </a:r>
          </a:p>
          <a:p>
            <a:r>
              <a:rPr lang="en-US" sz="3200"/>
              <a:t>$100,000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No record after mid $700,000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graph of a house sale&#10;&#10;Description automatically generated">
            <a:extLst>
              <a:ext uri="{FF2B5EF4-FFF2-40B4-BE49-F238E27FC236}">
                <a16:creationId xmlns:a16="http://schemas.microsoft.com/office/drawing/2014/main" id="{642A6966-B7BC-BAC8-6A19-99CBC30F1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650" y="706945"/>
            <a:ext cx="10998200" cy="544411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1340" y="505153"/>
            <a:ext cx="6148523" cy="1533651"/>
          </a:xfrm>
        </p:spPr>
        <p:txBody>
          <a:bodyPr>
            <a:normAutofit fontScale="90000"/>
          </a:bodyPr>
          <a:lstStyle/>
          <a:p>
            <a:r>
              <a:rPr lang="en-US"/>
              <a:t>Avg Sale price by overall quality and condition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0708" y="2038804"/>
            <a:ext cx="6449785" cy="406966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Mid-quality (5-6) houses are in range of $125,000 - $175,000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High-quality (7-9) houses are in range of $190,000 - $300,000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Positive correlation between quality and condition (e.g., high quality &amp; great condition = higher sale price)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8D8EF-09F7-2BAC-3EC4-6E8F4051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5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graph of sales&#10;&#10;Description automatically generated with medium confidence">
            <a:extLst>
              <a:ext uri="{FF2B5EF4-FFF2-40B4-BE49-F238E27FC236}">
                <a16:creationId xmlns:a16="http://schemas.microsoft.com/office/drawing/2014/main" id="{9A7F5E52-D21D-D338-0180-A0883CD49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880" y="68263"/>
            <a:ext cx="9957739" cy="672147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7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40" y="896111"/>
            <a:ext cx="7889768" cy="964773"/>
          </a:xfrm>
        </p:spPr>
        <p:txBody>
          <a:bodyPr/>
          <a:lstStyle/>
          <a:p>
            <a:r>
              <a:rPr lang="en-US"/>
              <a:t>House age vs. sale price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251268-42B4-3B45-A59B-740E2DB97A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003838" y="1860884"/>
            <a:ext cx="6922972" cy="62403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Negative correlation between house age and sale price – older the house, cheaper the price</a:t>
            </a:r>
          </a:p>
          <a:p>
            <a:pPr>
              <a:lnSpc>
                <a:spcPct val="150000"/>
              </a:lnSpc>
            </a:pPr>
            <a:r>
              <a:rPr lang="en-US" sz="2000"/>
              <a:t>Most sold houses are below 60 years old</a:t>
            </a:r>
          </a:p>
          <a:p>
            <a:pPr>
              <a:lnSpc>
                <a:spcPct val="150000"/>
              </a:lnSpc>
            </a:pPr>
            <a:r>
              <a:rPr lang="en-US" sz="2000"/>
              <a:t>Newer houses have high demand with more various price range (e.g., desirable neighborhood with higher price, vice versa)</a:t>
            </a:r>
          </a:p>
          <a:p>
            <a:pPr>
              <a:lnSpc>
                <a:spcPct val="150000"/>
              </a:lnSpc>
            </a:pPr>
            <a:r>
              <a:rPr lang="en-US" sz="2000"/>
              <a:t>Certain older houses are in high demand due to historical significance or unique architecture, etc.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graph showing the difference between a house age and a house age&#10;&#10;Description automatically generated">
            <a:extLst>
              <a:ext uri="{FF2B5EF4-FFF2-40B4-BE49-F238E27FC236}">
                <a16:creationId xmlns:a16="http://schemas.microsoft.com/office/drawing/2014/main" id="{4197DE4B-4348-0BC3-E809-86C8D04C7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976" y="68263"/>
            <a:ext cx="10797547" cy="672147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5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000" y="350601"/>
            <a:ext cx="8569180" cy="1298586"/>
          </a:xfrm>
        </p:spPr>
        <p:txBody>
          <a:bodyPr/>
          <a:lstStyle/>
          <a:p>
            <a:r>
              <a:rPr lang="en-US"/>
              <a:t>Bedrooms &amp; bathrooms vs. Sale price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441910-6501-5C60-C05A-BAFF34C2579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327000" y="1956253"/>
            <a:ext cx="8388047" cy="455114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b="1" u="sng"/>
              <a:t>Bedrooms</a:t>
            </a:r>
          </a:p>
          <a:p>
            <a:pPr>
              <a:lnSpc>
                <a:spcPct val="100000"/>
              </a:lnSpc>
            </a:pPr>
            <a:r>
              <a:rPr lang="en-US" sz="2600"/>
              <a:t>Starting price after 3 bedrooms continually increase</a:t>
            </a:r>
          </a:p>
          <a:p>
            <a:pPr>
              <a:lnSpc>
                <a:spcPct val="100000"/>
              </a:lnSpc>
            </a:pPr>
            <a:r>
              <a:rPr lang="en-US" sz="2600"/>
              <a:t>Multiple bedrooms are in high demand for various family sizes</a:t>
            </a:r>
          </a:p>
          <a:p>
            <a:pPr>
              <a:lnSpc>
                <a:spcPct val="100000"/>
              </a:lnSpc>
            </a:pPr>
            <a:endParaRPr lang="en-US" sz="2600"/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u="sng"/>
              <a:t>Bathrooms</a:t>
            </a:r>
          </a:p>
          <a:p>
            <a:pPr>
              <a:lnSpc>
                <a:spcPct val="100000"/>
              </a:lnSpc>
            </a:pPr>
            <a:r>
              <a:rPr lang="en-US" sz="2600"/>
              <a:t>Starting price after 2 bathrooms continually increase</a:t>
            </a:r>
          </a:p>
          <a:p>
            <a:pPr>
              <a:lnSpc>
                <a:spcPct val="100000"/>
              </a:lnSpc>
            </a:pPr>
            <a:r>
              <a:rPr lang="en-US" sz="2600"/>
              <a:t>En-suite bathrooms can be an additional factor for higher sale price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01853" y="2682814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1C374B-40F2-4B1E-A9D8-6E5C932FF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2824876"/>
            <a:ext cx="2011680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32C7587B-DD64-0940-2F6D-21C5F453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3D45039-FAA5-4E4D-A6D1-E8B5AF9C6F07}">
  <we:reference id="4b785c87-866c-4bad-85d8-5d1ae467ac9a" version="3.14.0.0" store="EXCatalog" storeType="EXCatalog"/>
  <we:alternateReferences>
    <we:reference id="WA104381909" version="3.14.0.0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8903D25-5BE2-4D9E-B7D8-BE1DCAE2DC41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65614A-92F9-4391-AC3D-F3F5B0704F99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{9D029F25-4899-4F63-879F-A1737829F380}tf33968143_win32</Template>
  <Application>Microsoft Office PowerPoint</Application>
  <PresentationFormat>Widescreen</PresentationFormat>
  <Slides>20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Custom</vt:lpstr>
      <vt:lpstr>Data Dive 1 Housing</vt:lpstr>
      <vt:lpstr>Agenda</vt:lpstr>
      <vt:lpstr>Distribution of House Sale Prices</vt:lpstr>
      <vt:lpstr>PowerPoint Presentation</vt:lpstr>
      <vt:lpstr>Avg Sale price by overall quality and condition</vt:lpstr>
      <vt:lpstr>PowerPoint Presentation</vt:lpstr>
      <vt:lpstr>House age vs. sale price</vt:lpstr>
      <vt:lpstr>PowerPoint Presentation</vt:lpstr>
      <vt:lpstr>Bedrooms &amp; bathrooms vs. Sale price</vt:lpstr>
      <vt:lpstr>PowerPoint Presentation</vt:lpstr>
      <vt:lpstr>Avg Sale price by Garage quality</vt:lpstr>
      <vt:lpstr>PowerPoint Presentation</vt:lpstr>
      <vt:lpstr>Avg House prices by neighborhood</vt:lpstr>
      <vt:lpstr>PowerPoint Presentation</vt:lpstr>
      <vt:lpstr>Avg sale price by month/ year sold</vt:lpstr>
      <vt:lpstr>PowerPoint Presentation</vt:lpstr>
      <vt:lpstr>Conclusion</vt:lpstr>
      <vt:lpstr>Conclusion</vt:lpstr>
      <vt:lpstr>Works cited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Dive 1 Housing</dc:title>
  <dc:creator>Aykut Iri</dc:creator>
  <cp:revision>2</cp:revision>
  <dcterms:created xsi:type="dcterms:W3CDTF">2024-06-07T02:17:28Z</dcterms:created>
  <dcterms:modified xsi:type="dcterms:W3CDTF">2024-06-11T18:05:31Z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