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19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7" r:id="rId23"/>
    <p:sldId id="288" r:id="rId24"/>
    <p:sldId id="290" r:id="rId25"/>
    <p:sldId id="291" r:id="rId26"/>
    <p:sldId id="299" r:id="rId27"/>
    <p:sldId id="300" r:id="rId28"/>
    <p:sldId id="301" r:id="rId29"/>
    <p:sldId id="302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0"/>
    <p:restoredTop sz="94673"/>
  </p:normalViewPr>
  <p:slideViewPr>
    <p:cSldViewPr snapToGrid="0" snapToObjects="1">
      <p:cViewPr varScale="1">
        <p:scale>
          <a:sx n="120" d="100"/>
          <a:sy n="120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D32D8-6539-4B4A-B1EA-C54727A2A7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70DE3-7260-324C-8D1B-1B387998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8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70DE3-7260-324C-8D1B-1B387998B6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2E7F-DCA2-9B4A-A3BB-03A10705A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EB726-D79C-934D-A29C-FFA5C2B5B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23F9-60E0-1040-8924-07FB373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0410-B8EE-DA46-8EA1-2CEE3039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C8ED-2121-B64B-AC3F-71B14B8D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905A-0875-1B4D-AA68-AD0ABB39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BEC44-72BD-4946-B91F-F700FB26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FD6D-2767-8A49-85DF-4CBD3551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179D-4F1D-9E4A-8C65-C8199B0D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2DE3-0ECF-1740-B64A-F78F97F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72F8F-C37B-5046-A566-1720C486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0FAB-5983-1D45-B61B-6B5F1F46E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1DF4-5A10-DE4E-B5EE-663BBC1F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9A72-E4A4-9A42-984F-47EA690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88F7-7E9D-5347-8092-232410F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6F2C-A050-AE4D-A152-F86A96FC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E42-CF22-4D42-927E-0A8BA019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0541-8673-5449-833D-3F83E058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D1C9-134F-0140-B78F-0C1D17AB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0637-F7C7-9A43-852F-180AFD2D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D010-9BE7-0C4F-83F4-6EA7E708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C60A-AFB7-BD48-9DB6-4F94552B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C40D-B414-6D47-A284-38BD3B19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5FBF-AC69-A44F-B818-49AC449F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31FD-140F-3542-B734-42C7121A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13B6-0220-F545-96D5-C3E0C54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BDBF-6D02-A841-BEC5-41AC9A75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D926-385C-2D4D-8C71-34CF9FEC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2C4A7-3CF3-A844-A8AC-9FAAE21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98E9-425C-8F4F-A89F-BE049CDA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C0AA6-99F3-9D4D-97B4-ADC34F6A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6134-42D3-2845-96AA-D0E8117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0B7B-A686-7644-A2B8-5EC625EB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D134-AAAB-9B4E-8105-02ADBB1B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835B9-37B0-9D4D-9875-22362AC0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9D6A2-6A23-9047-8ACC-DE2416379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8429D-D245-5B45-8883-BBAEFD03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8449C-4939-B74D-ACAC-91611A6E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5E490-0F6F-CD4E-A291-73AF64F9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8F9E-C6E4-4B4B-82D5-F1D0839A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4B38C-E54A-5744-957F-769A5DB6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CAEA7-C516-DA41-816B-17C8A6A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2D9BB-54A5-2045-BBAF-38ED2BAB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62A5D-94E0-B64F-AB37-F667FCB7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8A52A-43B6-0B4A-B9D1-E53DE45D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9852-9EAB-EB47-A094-6483BEBB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BFAE-4FEA-5045-8C98-F17ABEB8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440D-71CC-1C4E-9CCE-827FF31B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D4844-9D3B-8C40-BD19-07204BA96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167A1-B49D-F048-B223-AC68A207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04CA-EBD6-A04A-AA46-A475F1E5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0DA62-DA69-2943-985B-6AA49686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BE82-B54F-2B48-BDE8-C0D543C1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8382F-FE3B-3F4E-BEF2-48F4B0D0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DEE1-04C6-3340-8A37-3678FF92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99E2-5E8F-D84A-8326-00A735D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DCB05-1ABD-2E44-9F49-B33F95B8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1ECA8-D15A-5B42-BE2D-E35C9FE0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23AD4-82B2-4847-A846-90A3EB97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6FFCA-FD5C-2A49-9967-3C4D9CE9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2320-A20A-C84B-8D91-6E8022294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2130-31B8-114E-AB5F-4FDCA1BD755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2F13-6DE6-0C41-87A6-83DB93B22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F75F-EADB-FA4E-8AD3-5E2BA1A8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30DE-0C20-454C-B845-B83341F09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192E-5DCC-BC41-83A3-3277B9FB4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Data 3500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F73F-27C9-A849-AD7C-50B7BCF74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6EA7-704B-CC48-B89B-06BE6618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5271-95C2-9244-B7BC-21A3D30E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background in statistics.</a:t>
            </a:r>
          </a:p>
          <a:p>
            <a:r>
              <a:rPr lang="en-US" dirty="0"/>
              <a:t>Run experiments and analyses for insight beyond just describing the data.</a:t>
            </a:r>
          </a:p>
          <a:p>
            <a:r>
              <a:rPr lang="en-US" dirty="0"/>
              <a:t>Traditional machine learning.</a:t>
            </a:r>
          </a:p>
          <a:p>
            <a:r>
              <a:rPr lang="en-US" dirty="0"/>
              <a:t>Focus on the last three stages of the data science workflow.</a:t>
            </a:r>
          </a:p>
          <a:p>
            <a:pPr lvl="1"/>
            <a:r>
              <a:rPr lang="en-US" dirty="0"/>
              <a:t>Data collection and storage.</a:t>
            </a:r>
          </a:p>
          <a:p>
            <a:pPr lvl="1"/>
            <a:r>
              <a:rPr lang="en-US" b="1" dirty="0"/>
              <a:t>Data preparation.</a:t>
            </a:r>
          </a:p>
          <a:p>
            <a:pPr lvl="1"/>
            <a:r>
              <a:rPr lang="en-US" b="1" dirty="0"/>
              <a:t>Exploration and visualization.</a:t>
            </a:r>
          </a:p>
          <a:p>
            <a:pPr lvl="1"/>
            <a:r>
              <a:rPr lang="en-US" b="1" dirty="0"/>
              <a:t>Experimentation and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3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5455-7385-264F-83C0-5218F3EB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DD73-C02E-2042-B59E-6811659A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Retrieve and aggregate data.</a:t>
            </a:r>
          </a:p>
          <a:p>
            <a:r>
              <a:rPr lang="en-US" dirty="0"/>
              <a:t>Python and/or R</a:t>
            </a:r>
          </a:p>
          <a:p>
            <a:pPr lvl="1"/>
            <a:r>
              <a:rPr lang="en-US" dirty="0"/>
              <a:t>Data science libraries (</a:t>
            </a:r>
            <a:r>
              <a:rPr lang="en-US" dirty="0" err="1"/>
              <a:t>ie</a:t>
            </a:r>
            <a:r>
              <a:rPr lang="en-US" dirty="0"/>
              <a:t>. pandas)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3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9BF3-C4EC-0C46-917E-B1E001CF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7ED8-8E5F-6248-905F-39C00DE2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Predictions and extrapolations.</a:t>
            </a:r>
          </a:p>
          <a:p>
            <a:r>
              <a:rPr lang="en-US" dirty="0"/>
              <a:t>Use training data to classify larger more difficult data, such as images or creating chat bots.</a:t>
            </a:r>
          </a:p>
          <a:p>
            <a:r>
              <a:rPr lang="en-US" dirty="0"/>
              <a:t>Deep learning.</a:t>
            </a:r>
          </a:p>
          <a:p>
            <a:pPr lvl="1"/>
            <a:r>
              <a:rPr lang="en-US" dirty="0"/>
              <a:t>Image processing.</a:t>
            </a:r>
          </a:p>
          <a:p>
            <a:pPr lvl="1"/>
            <a:r>
              <a:rPr lang="en-US" dirty="0"/>
              <a:t>Natural language processing.</a:t>
            </a:r>
          </a:p>
          <a:p>
            <a:r>
              <a:rPr lang="en-US" dirty="0"/>
              <a:t>Focus on the last three stages of the data science workflow.</a:t>
            </a:r>
          </a:p>
          <a:p>
            <a:pPr lvl="1"/>
            <a:r>
              <a:rPr lang="en-US" dirty="0"/>
              <a:t>Data collection and storage.</a:t>
            </a:r>
          </a:p>
          <a:p>
            <a:pPr lvl="1"/>
            <a:r>
              <a:rPr lang="en-US" b="1" dirty="0"/>
              <a:t>Data preparation.</a:t>
            </a:r>
          </a:p>
          <a:p>
            <a:pPr lvl="1"/>
            <a:r>
              <a:rPr lang="en-US" b="1" dirty="0"/>
              <a:t>Exploration and visualization.</a:t>
            </a:r>
          </a:p>
          <a:p>
            <a:pPr lvl="1"/>
            <a:r>
              <a:rPr lang="en-US" b="1" dirty="0"/>
              <a:t>Experimentation and prediction (strong focus on prediction).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0FEF-3848-9D4F-BBA8-77D9802C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5721-5FB8-DB4B-932D-32779C7D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and/or R</a:t>
            </a:r>
          </a:p>
          <a:p>
            <a:pPr lvl="1"/>
            <a:r>
              <a:rPr lang="en-US" dirty="0"/>
              <a:t>Machine learning libraries such as TensorFlow.</a:t>
            </a:r>
          </a:p>
        </p:txBody>
      </p:sp>
    </p:spTree>
    <p:extLst>
      <p:ext uri="{BB962C8B-B14F-4D97-AF65-F5344CB8AC3E}">
        <p14:creationId xmlns:p14="http://schemas.microsoft.com/office/powerpoint/2010/main" val="29623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38B-2230-1243-ABC6-5CC56FB0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4D20-929B-604F-AA4E-FDD461F8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Engineer</a:t>
            </a:r>
          </a:p>
          <a:p>
            <a:pPr lvl="1"/>
            <a:r>
              <a:rPr lang="en-US" dirty="0"/>
              <a:t>Store and maintain data</a:t>
            </a:r>
          </a:p>
          <a:p>
            <a:pPr lvl="1"/>
            <a:r>
              <a:rPr lang="en-US" dirty="0"/>
              <a:t>SQL + Java/Scala/Python</a:t>
            </a:r>
          </a:p>
          <a:p>
            <a:r>
              <a:rPr lang="en-US" dirty="0"/>
              <a:t>Data Analyst</a:t>
            </a:r>
          </a:p>
          <a:p>
            <a:pPr lvl="1"/>
            <a:r>
              <a:rPr lang="en-US" dirty="0"/>
              <a:t>Visualize and describe data</a:t>
            </a:r>
          </a:p>
          <a:p>
            <a:pPr lvl="1"/>
            <a:r>
              <a:rPr lang="en-US" dirty="0"/>
              <a:t>SQL + BI Tools + Spreadsheets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Gain insights from data</a:t>
            </a:r>
          </a:p>
          <a:p>
            <a:pPr lvl="1"/>
            <a:r>
              <a:rPr lang="en-US" dirty="0"/>
              <a:t>Python/R</a:t>
            </a:r>
          </a:p>
          <a:p>
            <a:r>
              <a:rPr lang="en-US" dirty="0"/>
              <a:t>Machine Learning Scientist</a:t>
            </a:r>
          </a:p>
          <a:p>
            <a:pPr lvl="1"/>
            <a:r>
              <a:rPr lang="en-US" dirty="0"/>
              <a:t>Predict with data</a:t>
            </a:r>
          </a:p>
          <a:p>
            <a:pPr lvl="1"/>
            <a:r>
              <a:rPr lang="en-US" dirty="0"/>
              <a:t>Python/R</a:t>
            </a:r>
          </a:p>
        </p:txBody>
      </p:sp>
    </p:spTree>
    <p:extLst>
      <p:ext uri="{BB962C8B-B14F-4D97-AF65-F5344CB8AC3E}">
        <p14:creationId xmlns:p14="http://schemas.microsoft.com/office/powerpoint/2010/main" val="379327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8A9A-2F90-4341-A0C0-21F0B57B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4B3C-3E47-0646-A494-84B24293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  <a:p>
            <a:pPr lvl="1"/>
            <a:r>
              <a:rPr lang="en-US" dirty="0"/>
              <a:t>Company data</a:t>
            </a:r>
          </a:p>
          <a:p>
            <a:pPr lvl="2"/>
            <a:r>
              <a:rPr lang="en-US" dirty="0"/>
              <a:t>Collected internally.</a:t>
            </a:r>
          </a:p>
          <a:p>
            <a:pPr lvl="2"/>
            <a:r>
              <a:rPr lang="en-US" dirty="0"/>
              <a:t>Helps make data driven decisions.</a:t>
            </a:r>
          </a:p>
          <a:p>
            <a:pPr lvl="1"/>
            <a:r>
              <a:rPr lang="en-US" dirty="0"/>
              <a:t>Open data</a:t>
            </a:r>
          </a:p>
          <a:p>
            <a:pPr lvl="2"/>
            <a:r>
              <a:rPr lang="en-US" dirty="0"/>
              <a:t>Free, available to anyone.</a:t>
            </a:r>
          </a:p>
          <a:p>
            <a:pPr lvl="2"/>
            <a:r>
              <a:rPr lang="en-US" dirty="0"/>
              <a:t>Can be used, shared, and built-on by anyone.</a:t>
            </a:r>
          </a:p>
        </p:txBody>
      </p:sp>
    </p:spTree>
    <p:extLst>
      <p:ext uri="{BB962C8B-B14F-4D97-AF65-F5344CB8AC3E}">
        <p14:creationId xmlns:p14="http://schemas.microsoft.com/office/powerpoint/2010/main" val="120647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7E62-AA16-D049-B8E7-6B564DC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44CD-8304-0749-A800-0D097CB4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events</a:t>
            </a:r>
          </a:p>
          <a:p>
            <a:r>
              <a:rPr lang="en-US" dirty="0"/>
              <a:t>Survey data</a:t>
            </a:r>
          </a:p>
          <a:p>
            <a:r>
              <a:rPr lang="en-US" dirty="0"/>
              <a:t>Customer data</a:t>
            </a:r>
          </a:p>
          <a:p>
            <a:r>
              <a:rPr lang="en-US" dirty="0"/>
              <a:t>Logistics data</a:t>
            </a:r>
          </a:p>
          <a:p>
            <a:r>
              <a:rPr lang="en-US" dirty="0"/>
              <a:t>Financial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9058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89C7-44E1-7543-9B52-A93E7AC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data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8F52-4646-B148-997B-CBE58D38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Interface.</a:t>
            </a:r>
          </a:p>
          <a:p>
            <a:r>
              <a:rPr lang="en-US" dirty="0"/>
              <a:t>Request data over the internet from a third party.</a:t>
            </a:r>
          </a:p>
          <a:p>
            <a:r>
              <a:rPr lang="en-US" dirty="0"/>
              <a:t>Examples of Company APIs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Yahoo Finance</a:t>
            </a:r>
          </a:p>
          <a:p>
            <a:pPr lvl="1"/>
            <a:r>
              <a:rPr lang="en-US" dirty="0"/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15600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520-91EC-ED48-B5CC-A8982B6E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AB79-A110-8C4B-BD50-53E524AC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organizations</a:t>
            </a:r>
          </a:p>
          <a:p>
            <a:pPr lvl="1"/>
            <a:r>
              <a:rPr lang="en-US" dirty="0"/>
              <a:t>World Bank, UN, WTO</a:t>
            </a:r>
          </a:p>
          <a:p>
            <a:r>
              <a:rPr lang="en-US" dirty="0"/>
              <a:t>National statistical offices</a:t>
            </a:r>
          </a:p>
          <a:p>
            <a:pPr lvl="1"/>
            <a:r>
              <a:rPr lang="en-US" dirty="0"/>
              <a:t>Censuses, surveys</a:t>
            </a:r>
          </a:p>
          <a:p>
            <a:r>
              <a:rPr lang="en-US" dirty="0"/>
              <a:t>Government agencies</a:t>
            </a:r>
          </a:p>
          <a:p>
            <a:pPr lvl="1"/>
            <a:r>
              <a:rPr lang="en-US" dirty="0"/>
              <a:t>Weather, environment, population</a:t>
            </a:r>
          </a:p>
          <a:p>
            <a:pPr lvl="1"/>
            <a:endParaRPr lang="en-US" dirty="0"/>
          </a:p>
          <a:p>
            <a:r>
              <a:rPr lang="en-US" dirty="0"/>
              <a:t>For the US, </a:t>
            </a:r>
            <a:r>
              <a:rPr lang="en-US" i="1" dirty="0" err="1"/>
              <a:t>data.gov</a:t>
            </a:r>
            <a:endParaRPr lang="en-US" i="1" dirty="0"/>
          </a:p>
          <a:p>
            <a:r>
              <a:rPr lang="en-US" dirty="0"/>
              <a:t>For the EU, </a:t>
            </a:r>
            <a:r>
              <a:rPr lang="en-US" i="1" dirty="0" err="1"/>
              <a:t>data.Europa.eu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12F-05F0-4A41-8F21-542A03AA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5A58-6E14-A54D-B597-32697046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</a:t>
            </a:r>
          </a:p>
          <a:p>
            <a:pPr lvl="1"/>
            <a:r>
              <a:rPr lang="en-US" dirty="0"/>
              <a:t>Deals with numbers.</a:t>
            </a:r>
          </a:p>
          <a:p>
            <a:pPr lvl="1"/>
            <a:r>
              <a:rPr lang="en-US" dirty="0"/>
              <a:t>Data can be measured.</a:t>
            </a:r>
          </a:p>
          <a:p>
            <a:r>
              <a:rPr lang="en-US" dirty="0"/>
              <a:t>Qualitative data</a:t>
            </a:r>
          </a:p>
          <a:p>
            <a:pPr lvl="1"/>
            <a:r>
              <a:rPr lang="en-US" dirty="0"/>
              <a:t>Deals with descriptions.</a:t>
            </a:r>
          </a:p>
          <a:p>
            <a:pPr lvl="1"/>
            <a:r>
              <a:rPr lang="en-US" dirty="0"/>
              <a:t>Data can be observed but not measured.</a:t>
            </a:r>
          </a:p>
        </p:txBody>
      </p:sp>
    </p:spTree>
    <p:extLst>
      <p:ext uri="{BB962C8B-B14F-4D97-AF65-F5344CB8AC3E}">
        <p14:creationId xmlns:p14="http://schemas.microsoft.com/office/powerpoint/2010/main" val="11268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0B3B-381E-491E-A2D5-0045117D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ata science without programming - The Data Scientist">
            <a:extLst>
              <a:ext uri="{FF2B5EF4-FFF2-40B4-BE49-F238E27FC236}">
                <a16:creationId xmlns:a16="http://schemas.microsoft.com/office/drawing/2014/main" id="{3F3F5E24-09B6-40CA-B308-8AB15419B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17" y="365125"/>
            <a:ext cx="6738366" cy="62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2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0F3-22A1-DF42-8157-D084F8E8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D0F8-F6FC-4E48-A2F8-88641B13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refrigerator can contain both quantitative and qualitative measurements:</a:t>
            </a:r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Is 60 inches tall.</a:t>
            </a:r>
          </a:p>
          <a:p>
            <a:pPr lvl="1"/>
            <a:r>
              <a:rPr lang="en-US" dirty="0"/>
              <a:t>Has 2 apples in it.</a:t>
            </a:r>
          </a:p>
          <a:p>
            <a:pPr lvl="1"/>
            <a:r>
              <a:rPr lang="en-US" dirty="0"/>
              <a:t>Costs $1000.</a:t>
            </a:r>
          </a:p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Is red.</a:t>
            </a:r>
          </a:p>
          <a:p>
            <a:pPr lvl="1"/>
            <a:r>
              <a:rPr lang="en-US" dirty="0"/>
              <a:t>Was built in Italy.</a:t>
            </a:r>
          </a:p>
          <a:p>
            <a:pPr lvl="1"/>
            <a:r>
              <a:rPr lang="en-US" dirty="0"/>
              <a:t>Smells like rotting food.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BDB-921F-E145-8D3F-B19670EE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8DC5-33B9-DD44-9425-3C67495D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data (pictures)</a:t>
            </a:r>
          </a:p>
          <a:p>
            <a:r>
              <a:rPr lang="en-US" dirty="0"/>
              <a:t>Text data (Yelp reviews)</a:t>
            </a:r>
          </a:p>
          <a:p>
            <a:r>
              <a:rPr lang="en-US" dirty="0"/>
              <a:t>Geospatial data (maps)</a:t>
            </a:r>
          </a:p>
          <a:p>
            <a:r>
              <a:rPr lang="en-US" dirty="0"/>
              <a:t>Network data (connections between people)</a:t>
            </a:r>
          </a:p>
          <a:p>
            <a:endParaRPr lang="en-US" dirty="0"/>
          </a:p>
          <a:p>
            <a:r>
              <a:rPr lang="en-US" dirty="0"/>
              <a:t>Can be a mix of quantitative and qualitative data.</a:t>
            </a:r>
          </a:p>
        </p:txBody>
      </p:sp>
    </p:spTree>
    <p:extLst>
      <p:ext uri="{BB962C8B-B14F-4D97-AF65-F5344CB8AC3E}">
        <p14:creationId xmlns:p14="http://schemas.microsoft.com/office/powerpoint/2010/main" val="3183521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11CA-C081-CF4B-AB8D-0818C143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CF4C-4A6C-EF40-995E-2EFC5B06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sources, information, and frequency</a:t>
            </a:r>
          </a:p>
          <a:p>
            <a:pPr lvl="1"/>
            <a:r>
              <a:rPr lang="en-US" dirty="0"/>
              <a:t>Weather conditions – National Weather Service API – 30 minutes</a:t>
            </a:r>
          </a:p>
          <a:p>
            <a:pPr lvl="1"/>
            <a:r>
              <a:rPr lang="en-US" dirty="0"/>
              <a:t>Tweets in your area – Twitter API – Real-time stream</a:t>
            </a:r>
          </a:p>
          <a:p>
            <a:pPr lvl="1"/>
            <a:r>
              <a:rPr lang="en-US" dirty="0"/>
              <a:t>Indoor temperature – Smart home thermostat – 5 minutes</a:t>
            </a:r>
          </a:p>
          <a:p>
            <a:pPr lvl="1"/>
            <a:r>
              <a:rPr lang="en-US" dirty="0"/>
              <a:t>Status of lights – Smart light bulbs – 1 minute</a:t>
            </a:r>
          </a:p>
          <a:p>
            <a:pPr lvl="1"/>
            <a:r>
              <a:rPr lang="en-US" dirty="0"/>
              <a:t>Status of locks – Smart door locks – 15 seconds</a:t>
            </a:r>
          </a:p>
          <a:p>
            <a:pPr lvl="1"/>
            <a:r>
              <a:rPr lang="en-US" dirty="0"/>
              <a:t>Energy consumption – Smart meter – 7 days</a:t>
            </a:r>
          </a:p>
          <a:p>
            <a:r>
              <a:rPr lang="en-US" dirty="0"/>
              <a:t>We must extract all of the data from each source, but none of the data is at the same frequency.</a:t>
            </a:r>
          </a:p>
        </p:txBody>
      </p:sp>
    </p:spTree>
    <p:extLst>
      <p:ext uri="{BB962C8B-B14F-4D97-AF65-F5344CB8AC3E}">
        <p14:creationId xmlns:p14="http://schemas.microsoft.com/office/powerpoint/2010/main" val="193800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9F86-D77A-2A4C-8E1F-1302BF63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928A-9FE2-DC49-B214-D68E835B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the data coming in, how do we keep it organized and easy to use?</a:t>
            </a:r>
          </a:p>
          <a:p>
            <a:pPr lvl="1"/>
            <a:r>
              <a:rPr lang="en-US" dirty="0"/>
              <a:t>Joining data sources into one data set.</a:t>
            </a:r>
          </a:p>
          <a:p>
            <a:pPr lvl="1"/>
            <a:r>
              <a:rPr lang="en-US" dirty="0"/>
              <a:t>Converting data structures to fit database schemas.</a:t>
            </a:r>
          </a:p>
          <a:p>
            <a:pPr lvl="1"/>
            <a:r>
              <a:rPr lang="en-US" dirty="0"/>
              <a:t>Removing irrelevant data (maybe the number of followers a Twitter user has).</a:t>
            </a:r>
          </a:p>
          <a:p>
            <a:endParaRPr lang="en-US" dirty="0"/>
          </a:p>
          <a:p>
            <a:r>
              <a:rPr lang="en-US" dirty="0"/>
              <a:t>Data preparation and exploration do not happen here.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0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643B-739B-2D4C-8EA6-EF9CDBF0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prepare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FF7-4F85-BD46-A5DE-DE8A2961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Real-life data is messy</a:t>
            </a:r>
          </a:p>
          <a:p>
            <a:r>
              <a:rPr lang="en-US" dirty="0"/>
              <a:t>Preparation is done to prevent: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Incorrect results</a:t>
            </a:r>
          </a:p>
          <a:p>
            <a:pPr lvl="1"/>
            <a:r>
              <a:rPr lang="en-US" dirty="0"/>
              <a:t>Biasing algorithms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B32B-18DA-FB43-98EE-84EED4D7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cleaning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340FE9-FD15-494A-8193-9A5F4CABC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47762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465337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8758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91480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76185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4891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8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“Belgium”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“USA”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“America”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63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F8ED-4698-4B4C-AFCC-FBE23BF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9EE1-47DA-0548-944D-10E1CBAF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</a:p>
          <a:p>
            <a:pPr lvl="1"/>
            <a:r>
              <a:rPr lang="en-US" dirty="0"/>
              <a:t>Exploring the data</a:t>
            </a:r>
          </a:p>
          <a:p>
            <a:pPr lvl="1"/>
            <a:r>
              <a:rPr lang="en-US" dirty="0"/>
              <a:t>Formulating hypotheses</a:t>
            </a:r>
          </a:p>
          <a:p>
            <a:pPr lvl="1"/>
            <a:r>
              <a:rPr lang="en-US" dirty="0"/>
              <a:t>Assessing characteristics</a:t>
            </a:r>
          </a:p>
          <a:p>
            <a:pPr lvl="1"/>
            <a:r>
              <a:rPr lang="en-US" dirty="0"/>
              <a:t>Visualizing</a:t>
            </a:r>
          </a:p>
        </p:txBody>
      </p:sp>
    </p:spTree>
    <p:extLst>
      <p:ext uri="{BB962C8B-B14F-4D97-AF65-F5344CB8AC3E}">
        <p14:creationId xmlns:p14="http://schemas.microsoft.com/office/powerpoint/2010/main" val="8424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5C4D-A4DB-844F-B2C2-5C03B876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drive right 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92B23-16A9-8A4C-8CF7-199724172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53680"/>
              </p:ext>
            </p:extLst>
          </p:nvPr>
        </p:nvGraphicFramePr>
        <p:xfrm>
          <a:off x="838196" y="1565812"/>
          <a:ext cx="1051560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66315190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0128441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2506985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3729491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4636539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425046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3460984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06552967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472286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103983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67255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Dataset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Dataset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4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4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7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4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6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4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9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9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9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35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C41-CA01-BF48-844E-FDBA07FF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tell about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FA73-E39D-E24E-9FDA-5A868ACF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almost nothing from just looking at it.</a:t>
            </a:r>
          </a:p>
          <a:p>
            <a:endParaRPr lang="en-US" dirty="0"/>
          </a:p>
          <a:p>
            <a:r>
              <a:rPr lang="en-US" dirty="0"/>
              <a:t>Surprise….</a:t>
            </a:r>
          </a:p>
          <a:p>
            <a:pPr lvl="1"/>
            <a:r>
              <a:rPr lang="en-US" dirty="0"/>
              <a:t>Identical mean and variance for x</a:t>
            </a:r>
          </a:p>
          <a:p>
            <a:pPr lvl="1"/>
            <a:r>
              <a:rPr lang="en-US" dirty="0"/>
              <a:t>Identical mean and variance for y</a:t>
            </a:r>
          </a:p>
          <a:p>
            <a:pPr lvl="1"/>
            <a:r>
              <a:rPr lang="en-US" dirty="0"/>
              <a:t>Identical correlation coefficient</a:t>
            </a:r>
          </a:p>
          <a:p>
            <a:pPr lvl="1"/>
            <a:r>
              <a:rPr lang="en-US" dirty="0"/>
              <a:t>Identical linear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35070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A0B0-5C15-464C-8078-3D4EE631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value actually similar?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DF54833-0E11-AF48-9246-8F6A9FA8C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094" y="1825625"/>
            <a:ext cx="6139811" cy="4351338"/>
          </a:xfrm>
        </p:spPr>
      </p:pic>
    </p:spTree>
    <p:extLst>
      <p:ext uri="{BB962C8B-B14F-4D97-AF65-F5344CB8AC3E}">
        <p14:creationId xmlns:p14="http://schemas.microsoft.com/office/powerpoint/2010/main" val="181938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5946-6F7E-814D-B62E-125B74AF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1703-62C2-0C4A-A42B-6850DC67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collect more data than ever before.</a:t>
            </a:r>
          </a:p>
          <a:p>
            <a:r>
              <a:rPr lang="en-US" dirty="0"/>
              <a:t>Suppose you buy a car from a dealership and fill out information.</a:t>
            </a:r>
          </a:p>
          <a:p>
            <a:r>
              <a:rPr lang="en-US" dirty="0"/>
              <a:t>That data is entered into databases from hundreds of dealerships.</a:t>
            </a:r>
          </a:p>
          <a:p>
            <a:r>
              <a:rPr lang="en-US" dirty="0"/>
              <a:t>It is easy to tie your car purchase to your social media and web browsing through your email address.</a:t>
            </a:r>
          </a:p>
          <a:p>
            <a:r>
              <a:rPr lang="en-US" dirty="0"/>
              <a:t>We now have a very complete picture of everyone who bought a car.</a:t>
            </a:r>
          </a:p>
          <a:p>
            <a:pPr lvl="1"/>
            <a:r>
              <a:rPr lang="en-US" dirty="0"/>
              <a:t>Age, likes, dislikes, friends, family</a:t>
            </a:r>
          </a:p>
          <a:p>
            <a:r>
              <a:rPr lang="en-US" dirty="0"/>
              <a:t>This information can be used to try to sell you specific insurance or advertise specific items to you.</a:t>
            </a:r>
          </a:p>
        </p:txBody>
      </p:sp>
    </p:spTree>
    <p:extLst>
      <p:ext uri="{BB962C8B-B14F-4D97-AF65-F5344CB8AC3E}">
        <p14:creationId xmlns:p14="http://schemas.microsoft.com/office/powerpoint/2010/main" val="21192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F98C-3604-3348-84BA-A05F7F46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8FCE-DBB1-B544-9DAF-BE9E77C14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focus of this course will be…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C29F-21E9-8A4E-9F94-A665043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301A-F5EA-7D49-A670-E73114AE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 from many different sources.</a:t>
            </a:r>
          </a:p>
          <a:p>
            <a:pPr lvl="1"/>
            <a:r>
              <a:rPr lang="en-US" dirty="0"/>
              <a:t>Surveys, financial transactions, social media.</a:t>
            </a:r>
          </a:p>
          <a:p>
            <a:r>
              <a:rPr lang="en-US" dirty="0"/>
              <a:t>Data preparation.</a:t>
            </a:r>
          </a:p>
          <a:p>
            <a:pPr lvl="1"/>
            <a:r>
              <a:rPr lang="en-US" dirty="0"/>
              <a:t>Cleaning data, missing values, organize.</a:t>
            </a:r>
          </a:p>
          <a:p>
            <a:r>
              <a:rPr lang="en-US" dirty="0"/>
              <a:t>Explore and visualize.</a:t>
            </a:r>
          </a:p>
          <a:p>
            <a:pPr lvl="1"/>
            <a:r>
              <a:rPr lang="en-US" dirty="0"/>
              <a:t>Track changes in data over time, comparisons, outlier correction.</a:t>
            </a:r>
          </a:p>
          <a:p>
            <a:r>
              <a:rPr lang="en-US" dirty="0"/>
              <a:t>Experimentation and prediction.</a:t>
            </a:r>
          </a:p>
          <a:p>
            <a:pPr lvl="1"/>
            <a:r>
              <a:rPr lang="en-US" dirty="0"/>
              <a:t>Building a system to predict webpage usage, look at customer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4EE1-B655-2143-8CDC-8305A368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roles of data science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B2D6-C336-344A-81D4-50B4B28E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Engineer</a:t>
            </a:r>
          </a:p>
          <a:p>
            <a:r>
              <a:rPr lang="en-US" dirty="0"/>
              <a:t>Data Analyst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Machine Learning Scientist</a:t>
            </a:r>
          </a:p>
        </p:txBody>
      </p:sp>
    </p:spTree>
    <p:extLst>
      <p:ext uri="{BB962C8B-B14F-4D97-AF65-F5344CB8AC3E}">
        <p14:creationId xmlns:p14="http://schemas.microsoft.com/office/powerpoint/2010/main" val="222667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8D9E-9D60-FA44-8A07-CB9F7458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C21F-EDDD-C442-8873-C0943B86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architects that control the flow of data.</a:t>
            </a:r>
          </a:p>
          <a:p>
            <a:r>
              <a:rPr lang="en-US" dirty="0"/>
              <a:t>Build data pipelines and storage solutions.</a:t>
            </a:r>
          </a:p>
          <a:p>
            <a:r>
              <a:rPr lang="en-US" dirty="0"/>
              <a:t>Maintain data access.</a:t>
            </a:r>
          </a:p>
          <a:p>
            <a:r>
              <a:rPr lang="en-US" dirty="0"/>
              <a:t>Focus on the first stage of the data science workflow.</a:t>
            </a:r>
          </a:p>
          <a:p>
            <a:pPr lvl="1"/>
            <a:r>
              <a:rPr lang="en-US" b="1" dirty="0"/>
              <a:t>Data collection and storage.</a:t>
            </a:r>
          </a:p>
          <a:p>
            <a:pPr lvl="1"/>
            <a:r>
              <a:rPr lang="en-US" dirty="0"/>
              <a:t>Data preparation.</a:t>
            </a:r>
          </a:p>
          <a:p>
            <a:pPr lvl="1"/>
            <a:r>
              <a:rPr lang="en-US" dirty="0"/>
              <a:t>Exploration and visualization.</a:t>
            </a:r>
          </a:p>
          <a:p>
            <a:pPr lvl="1"/>
            <a:r>
              <a:rPr lang="en-US" dirty="0"/>
              <a:t>Experimentation and prediction.</a:t>
            </a:r>
          </a:p>
        </p:txBody>
      </p:sp>
    </p:spTree>
    <p:extLst>
      <p:ext uri="{BB962C8B-B14F-4D97-AF65-F5344CB8AC3E}">
        <p14:creationId xmlns:p14="http://schemas.microsoft.com/office/powerpoint/2010/main" val="136305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16E0-FF25-3E4F-90FA-9E50BB95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1ED7-21E1-604B-89FC-5749A501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Used to store and organize data.</a:t>
            </a:r>
          </a:p>
          <a:p>
            <a:r>
              <a:rPr lang="en-US" dirty="0"/>
              <a:t>Java, Scala, or Python</a:t>
            </a:r>
          </a:p>
          <a:p>
            <a:pPr lvl="1"/>
            <a:r>
              <a:rPr lang="en-US" dirty="0"/>
              <a:t>Programming languages to process data.</a:t>
            </a:r>
          </a:p>
          <a:p>
            <a:r>
              <a:rPr lang="en-US" dirty="0"/>
              <a:t>Shell</a:t>
            </a:r>
          </a:p>
          <a:p>
            <a:pPr lvl="1"/>
            <a:r>
              <a:rPr lang="en-US" dirty="0"/>
              <a:t>Command line to automate and run tasks.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AWS, Azure, Google Cloud Platform.</a:t>
            </a:r>
          </a:p>
        </p:txBody>
      </p:sp>
    </p:spTree>
    <p:extLst>
      <p:ext uri="{BB962C8B-B14F-4D97-AF65-F5344CB8AC3E}">
        <p14:creationId xmlns:p14="http://schemas.microsoft.com/office/powerpoint/2010/main" val="392903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06F2-61D8-6842-BED1-A53B27F9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0C6-0C90-FB4F-ABE0-8EEDD727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simpler analyses that describe data.</a:t>
            </a:r>
          </a:p>
          <a:p>
            <a:r>
              <a:rPr lang="en-US" dirty="0"/>
              <a:t>Create reports and dashboards to summarize data.</a:t>
            </a:r>
          </a:p>
          <a:p>
            <a:r>
              <a:rPr lang="en-US" dirty="0"/>
              <a:t>Clean data for analysis.</a:t>
            </a:r>
          </a:p>
          <a:p>
            <a:r>
              <a:rPr lang="en-US" dirty="0"/>
              <a:t>Less programming and statistics than other roles.</a:t>
            </a:r>
          </a:p>
          <a:p>
            <a:r>
              <a:rPr lang="en-US" dirty="0"/>
              <a:t>Focus on the middle stages of the data science workflow.</a:t>
            </a:r>
          </a:p>
          <a:p>
            <a:pPr lvl="1"/>
            <a:r>
              <a:rPr lang="en-US" dirty="0"/>
              <a:t>Data collection and storage.</a:t>
            </a:r>
          </a:p>
          <a:p>
            <a:pPr lvl="1"/>
            <a:r>
              <a:rPr lang="en-US" b="1" dirty="0"/>
              <a:t>Data preparation.</a:t>
            </a:r>
          </a:p>
          <a:p>
            <a:pPr lvl="1"/>
            <a:r>
              <a:rPr lang="en-US" b="1" dirty="0"/>
              <a:t>Exploration and visualization.</a:t>
            </a:r>
          </a:p>
          <a:p>
            <a:pPr lvl="1"/>
            <a:r>
              <a:rPr lang="en-US" dirty="0"/>
              <a:t>Experimentation and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8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3142-2C96-ED49-ADE6-CE890456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909A-A597-4F44-BC89-2A3CD206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Retrieve and aggregate data (obtain data from existing databases).</a:t>
            </a:r>
          </a:p>
          <a:p>
            <a:r>
              <a:rPr lang="en-US" dirty="0"/>
              <a:t>Spreadsheets (Excel or Google Sheets)</a:t>
            </a:r>
          </a:p>
          <a:p>
            <a:pPr lvl="1"/>
            <a:r>
              <a:rPr lang="en-US" dirty="0"/>
              <a:t>Simple analysis.</a:t>
            </a:r>
          </a:p>
          <a:p>
            <a:r>
              <a:rPr lang="en-US" dirty="0"/>
              <a:t>Business Intelligence Tools (Tableau, Power BI, Looker)</a:t>
            </a:r>
          </a:p>
          <a:p>
            <a:pPr lvl="1"/>
            <a:r>
              <a:rPr lang="en-US" dirty="0"/>
              <a:t>Dashboards and visualizations.</a:t>
            </a:r>
          </a:p>
          <a:p>
            <a:r>
              <a:rPr lang="en-US" i="1" dirty="0"/>
              <a:t>May use: </a:t>
            </a:r>
            <a:r>
              <a:rPr lang="en-US" dirty="0"/>
              <a:t>Python or R</a:t>
            </a:r>
          </a:p>
          <a:p>
            <a:pPr lvl="1"/>
            <a:r>
              <a:rPr lang="en-US" dirty="0"/>
              <a:t>Clean and analyze data</a:t>
            </a:r>
          </a:p>
        </p:txBody>
      </p:sp>
    </p:spTree>
    <p:extLst>
      <p:ext uri="{BB962C8B-B14F-4D97-AF65-F5344CB8AC3E}">
        <p14:creationId xmlns:p14="http://schemas.microsoft.com/office/powerpoint/2010/main" val="159283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1193</Words>
  <Application>Microsoft Macintosh PowerPoint</Application>
  <PresentationFormat>Widescreen</PresentationFormat>
  <Paragraphs>322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Intro to Data 3500</vt:lpstr>
      <vt:lpstr>PowerPoint Presentation</vt:lpstr>
      <vt:lpstr>Why now?</vt:lpstr>
      <vt:lpstr>The data science workflow</vt:lpstr>
      <vt:lpstr>The roles of data science </vt:lpstr>
      <vt:lpstr>Data Engineers</vt:lpstr>
      <vt:lpstr>Data Engineering tools</vt:lpstr>
      <vt:lpstr>Data Analyst</vt:lpstr>
      <vt:lpstr>Data Analyst tools</vt:lpstr>
      <vt:lpstr>Data Scientist</vt:lpstr>
      <vt:lpstr>Data Scientist tools</vt:lpstr>
      <vt:lpstr>Machine Learning Scientist</vt:lpstr>
      <vt:lpstr>Machine Learning tools</vt:lpstr>
      <vt:lpstr>Recap</vt:lpstr>
      <vt:lpstr>Data collection and storage</vt:lpstr>
      <vt:lpstr>Company data</vt:lpstr>
      <vt:lpstr>Public data APIs</vt:lpstr>
      <vt:lpstr>Public records</vt:lpstr>
      <vt:lpstr>Quantitative vs. qualitative data</vt:lpstr>
      <vt:lpstr>Quantitative vs. qualitative data</vt:lpstr>
      <vt:lpstr>Other data types</vt:lpstr>
      <vt:lpstr>Case study: Smart home</vt:lpstr>
      <vt:lpstr>Transform</vt:lpstr>
      <vt:lpstr>Why prepare data?</vt:lpstr>
      <vt:lpstr>Let’s start cleaning</vt:lpstr>
      <vt:lpstr>What is EDA?</vt:lpstr>
      <vt:lpstr>Let’s drive right in</vt:lpstr>
      <vt:lpstr>What can you tell about the data?</vt:lpstr>
      <vt:lpstr>Are the value actually similar?</vt:lpstr>
      <vt:lpstr>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3500</dc:title>
  <dc:creator>Sara E. Shirley</dc:creator>
  <cp:lastModifiedBy>Jeff R. Stark</cp:lastModifiedBy>
  <cp:revision>34</cp:revision>
  <dcterms:created xsi:type="dcterms:W3CDTF">2020-06-24T12:31:33Z</dcterms:created>
  <dcterms:modified xsi:type="dcterms:W3CDTF">2022-08-25T12:39:34Z</dcterms:modified>
</cp:coreProperties>
</file>