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8" r:id="rId3"/>
    <p:sldId id="289" r:id="rId4"/>
    <p:sldId id="257" r:id="rId5"/>
    <p:sldId id="284" r:id="rId6"/>
    <p:sldId id="292" r:id="rId7"/>
    <p:sldId id="285" r:id="rId8"/>
    <p:sldId id="286" r:id="rId9"/>
    <p:sldId id="287" r:id="rId10"/>
    <p:sldId id="288" r:id="rId11"/>
    <p:sldId id="290" r:id="rId12"/>
    <p:sldId id="291" r:id="rId13"/>
    <p:sldId id="279" r:id="rId14"/>
  </p:sldIdLst>
  <p:sldSz cx="9144000" cy="5143500" type="screen16x9"/>
  <p:notesSz cx="6858000" cy="9144000"/>
  <p:embeddedFontLst>
    <p:embeddedFont>
      <p:font typeface="Dosis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niglet" panose="020B0604020202020204" charset="0"/>
      <p:regular r:id="rId22"/>
    </p:embeddedFont>
    <p:embeddedFont>
      <p:font typeface="Algerian" panose="04020705040A02060702" pitchFamily="82" charset="0"/>
      <p:regular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3CAB55C-E571-4264-BFDF-2D78AF851906}">
  <a:tblStyle styleId="{63CAB55C-E571-4264-BFDF-2D78AF85190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22" d="100"/>
          <a:sy n="122" d="100"/>
        </p:scale>
        <p:origin x="-312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Importance(Gain)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Inverse_RI                                   </c:v>
                </c:pt>
                <c:pt idx="1">
                  <c:v>Mg                                               </c:v>
                </c:pt>
                <c:pt idx="2">
                  <c:v>Ba                                                </c:v>
                </c:pt>
                <c:pt idx="3">
                  <c:v>Ca                                                </c:v>
                </c:pt>
                <c:pt idx="4">
                  <c:v>Al                                                 </c:v>
                </c:pt>
                <c:pt idx="5">
                  <c:v>RI                                                </c:v>
                </c:pt>
                <c:pt idx="6">
                  <c:v>K                                                 </c:v>
                </c:pt>
                <c:pt idx="7">
                  <c:v>Na                                               </c:v>
                </c:pt>
                <c:pt idx="8">
                  <c:v>Si                                                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0.625</c:v>
                </c:pt>
                <c:pt idx="1">
                  <c:v>7.6999999999999999E-2</c:v>
                </c:pt>
                <c:pt idx="2">
                  <c:v>6.6000000000000003E-2</c:v>
                </c:pt>
                <c:pt idx="3">
                  <c:v>5.2999999999999999E-2</c:v>
                </c:pt>
                <c:pt idx="4">
                  <c:v>4.3999999999999997E-2</c:v>
                </c:pt>
                <c:pt idx="5">
                  <c:v>4.2999999999999997E-2</c:v>
                </c:pt>
                <c:pt idx="6">
                  <c:v>4.2000000000000003E-2</c:v>
                </c:pt>
                <c:pt idx="7">
                  <c:v>2.5999999999999999E-2</c:v>
                </c:pt>
                <c:pt idx="8">
                  <c:v>1.2E-2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5316608"/>
        <c:axId val="159750912"/>
        <c:axId val="0"/>
      </c:bar3DChart>
      <c:catAx>
        <c:axId val="1253166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5400000" vert="horz"/>
          <a:lstStyle/>
          <a:p>
            <a:pPr>
              <a:defRPr/>
            </a:pPr>
            <a:endParaRPr lang="en-US"/>
          </a:p>
        </c:txPr>
        <c:crossAx val="159750912"/>
        <c:crosses val="autoZero"/>
        <c:auto val="0"/>
        <c:lblAlgn val="ctr"/>
        <c:lblOffset val="100"/>
        <c:tickLblSkip val="1"/>
        <c:noMultiLvlLbl val="0"/>
      </c:catAx>
      <c:valAx>
        <c:axId val="1597509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5316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97875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827584" y="555526"/>
            <a:ext cx="7848872" cy="1765323"/>
          </a:xfrm>
          <a:prstGeom prst="rect">
            <a:avLst/>
          </a:prstGeom>
        </p:spPr>
        <p:txBody>
          <a:bodyPr lIns="91425" tIns="91425" rIns="91425" bIns="91425" anchor="ctr" anchorCtr="0">
            <a:normAutofit fontScale="90000"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u="sng" dirty="0" smtClean="0">
                <a:latin typeface="Georgia" panose="02040502050405020303" pitchFamily="18" charset="0"/>
              </a:rPr>
              <a:t>EXCAVATE</a:t>
            </a:r>
            <a:r>
              <a:rPr lang="en" b="1" u="sng" dirty="0" smtClean="0">
                <a:latin typeface="Algerian" panose="04020705040A02060702" pitchFamily="82" charset="0"/>
              </a:rPr>
              <a:t> </a:t>
            </a:r>
            <a:r>
              <a:rPr lang="en" u="sng" dirty="0" smtClean="0">
                <a:latin typeface="Algerian" panose="04020705040A02060702" pitchFamily="82" charset="0"/>
              </a:rPr>
              <a:t/>
            </a:r>
            <a:br>
              <a:rPr lang="en" u="sng" dirty="0" smtClean="0">
                <a:latin typeface="Algerian" panose="04020705040A02060702" pitchFamily="82" charset="0"/>
              </a:rPr>
            </a:br>
            <a:r>
              <a:rPr lang="en" dirty="0" smtClean="0">
                <a:latin typeface="Georgia" panose="02040502050405020303" pitchFamily="18" charset="0"/>
              </a:rPr>
              <a:t>Team_ExMachina</a:t>
            </a:r>
            <a:r>
              <a:rPr lang="en" u="sng" dirty="0" smtClean="0">
                <a:latin typeface="Georgia" panose="02040502050405020303" pitchFamily="18" charset="0"/>
              </a:rPr>
              <a:t/>
            </a:r>
            <a:br>
              <a:rPr lang="en" u="sng" dirty="0" smtClean="0">
                <a:latin typeface="Georgia" panose="02040502050405020303" pitchFamily="18" charset="0"/>
              </a:rPr>
            </a:br>
            <a:r>
              <a:rPr lang="en" u="sng" dirty="0" smtClean="0">
                <a:latin typeface="Georgia" panose="02040502050405020303" pitchFamily="18" charset="0"/>
              </a:rPr>
              <a:t>Detailed Submission Report</a:t>
            </a:r>
            <a:endParaRPr lang="en" u="sng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 smtClean="0"/>
              <a:t>Features Importance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153472"/>
              </p:ext>
            </p:extLst>
          </p:nvPr>
        </p:nvGraphicFramePr>
        <p:xfrm>
          <a:off x="1259632" y="1281219"/>
          <a:ext cx="5832648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765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Sniglet" panose="020B0604020202020204" charset="0"/>
              </a:rPr>
              <a:t>Reasons for Technique(s) Used</a:t>
            </a:r>
            <a:endParaRPr lang="en-IN" sz="2800" dirty="0">
              <a:latin typeface="Snigle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1635646"/>
            <a:ext cx="6704395" cy="3240360"/>
          </a:xfrm>
        </p:spPr>
        <p:txBody>
          <a:bodyPr/>
          <a:lstStyle/>
          <a:p>
            <a:pPr>
              <a:buNone/>
            </a:pPr>
            <a:r>
              <a: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Why do you think this is the best technique(s) for this particular problem</a:t>
            </a:r>
            <a:r>
              <a:rPr lang="en-US" sz="1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an implementation of gradient boosted decision trees designed for speed and 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dominates structured or tabular datasets on classification and regression predictive </a:t>
            </a:r>
            <a:r>
              <a:rPr lang="en-IN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Xgboost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readily </a:t>
            </a:r>
            <a:r>
              <a: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take care of the low relative influenced variable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amongst the data given, and </a:t>
            </a:r>
            <a:r>
              <a: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deals with higher correlation variables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without 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over-fitting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called gradient boosting because it uses a gradient descent algorithm to minimize the loss when adding new 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2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Other </a:t>
            </a:r>
            <a:r>
              <a:rPr lang="en-IN" altLang="en-US" sz="2800" dirty="0">
                <a:latin typeface="Calibri" pitchFamily="34" charset="0"/>
              </a:rPr>
              <a:t>Estimation Technique Tried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63153"/>
            <a:ext cx="6704395" cy="36108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GBM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(Generalized </a:t>
            </a:r>
            <a:r>
              <a:rPr lang="en-IN" alt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Boosted Regression 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Model)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IN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– 80 % and avg. F1 score – 78%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Accuracy – 78% and avg. F1 score – 75%</a:t>
            </a:r>
          </a:p>
        </p:txBody>
      </p:sp>
    </p:spTree>
    <p:extLst>
      <p:ext uri="{BB962C8B-B14F-4D97-AF65-F5344CB8AC3E}">
        <p14:creationId xmlns:p14="http://schemas.microsoft.com/office/powerpoint/2010/main" val="293776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ctrTitle" idx="4294967295"/>
          </p:nvPr>
        </p:nvSpPr>
        <p:spPr>
          <a:xfrm>
            <a:off x="3657037" y="1073100"/>
            <a:ext cx="32292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THANKS!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body" idx="4294967295"/>
          </p:nvPr>
        </p:nvSpPr>
        <p:spPr>
          <a:xfrm>
            <a:off x="3657037" y="2119105"/>
            <a:ext cx="3229200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lang="en" sz="3600" b="1" dirty="0"/>
          </a:p>
        </p:txBody>
      </p:sp>
      <p:sp>
        <p:nvSpPr>
          <p:cNvPr id="705" name="Shape 705"/>
          <p:cNvSpPr/>
          <p:nvPr/>
        </p:nvSpPr>
        <p:spPr>
          <a:xfrm>
            <a:off x="2257757" y="1402659"/>
            <a:ext cx="1180108" cy="1089974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ctrTitle" idx="4294967295"/>
          </p:nvPr>
        </p:nvSpPr>
        <p:spPr>
          <a:xfrm>
            <a:off x="3131840" y="195486"/>
            <a:ext cx="46412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graphicFrame>
        <p:nvGraphicFramePr>
          <p:cNvPr id="5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196789"/>
              </p:ext>
            </p:extLst>
          </p:nvPr>
        </p:nvGraphicFramePr>
        <p:xfrm>
          <a:off x="539552" y="192367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563648"/>
                <a:gridCol w="1645920"/>
                <a:gridCol w="1182920"/>
                <a:gridCol w="2108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Jitendra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Jangid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IIT Kharagpur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14CE10023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9933915716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jitujangid38@gmail.com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Arpit</a:t>
                      </a:r>
                      <a:r>
                        <a:rPr lang="en-US" dirty="0" smtClean="0"/>
                        <a:t> Bansal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IIT Kharagpur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14EE30006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9933964106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Ritwika</a:t>
                      </a:r>
                      <a:r>
                        <a:rPr lang="en-US" dirty="0" smtClean="0"/>
                        <a:t> Chowdhury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IIT Kharagpur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14EC30027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8373066145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25025"/>
            <a:ext cx="7272808" cy="857400"/>
          </a:xfrm>
        </p:spPr>
        <p:txBody>
          <a:bodyPr/>
          <a:lstStyle/>
          <a:p>
            <a:r>
              <a:rPr lang="en-IN" sz="2800" dirty="0" smtClean="0"/>
              <a:t>Our Objectives and description about dataset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5" y="1363153"/>
            <a:ext cx="6912768" cy="3610800"/>
          </a:xfrm>
        </p:spPr>
        <p:txBody>
          <a:bodyPr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handle </a:t>
            </a: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missing values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training data provided to us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make an effective </a:t>
            </a: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multi-classification predictive model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can predict the type of glass in terms of </a:t>
            </a: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 Score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find out the </a:t>
            </a: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independent variables in the data towards predicting type of </a:t>
            </a:r>
            <a:r>
              <a:rPr lang="en-IN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glass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independent variables in training dataset: 9 excluding SN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response variables: 1 (</a:t>
            </a: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variable) – </a:t>
            </a: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‘ID of Glass’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no. of instances in the dataset: </a:t>
            </a: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38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446340" y="339502"/>
            <a:ext cx="7807246" cy="7103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/>
              <a:t>MISSING Data Prediction</a:t>
            </a:r>
            <a:endParaRPr lang="en" sz="2800" dirty="0"/>
          </a:p>
        </p:txBody>
      </p:sp>
      <p:sp>
        <p:nvSpPr>
          <p:cNvPr id="522" name="Shape 522"/>
          <p:cNvSpPr txBox="1"/>
          <p:nvPr/>
        </p:nvSpPr>
        <p:spPr>
          <a:xfrm>
            <a:off x="4716016" y="1491630"/>
            <a:ext cx="2976026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200" b="1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26" name="Picture 2" descr="H:\Composit_2017\Missing_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6" y="2211709"/>
            <a:ext cx="4332506" cy="282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486" y="1148578"/>
            <a:ext cx="83649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latin typeface="Georgia" panose="02040502050405020303" pitchFamily="18" charset="0"/>
              </a:rPr>
              <a:t>library(VIM)</a:t>
            </a:r>
          </a:p>
          <a:p>
            <a:r>
              <a:rPr lang="en-IN" sz="1200" dirty="0" err="1">
                <a:latin typeface="Georgia" panose="02040502050405020303" pitchFamily="18" charset="0"/>
              </a:rPr>
              <a:t>mice_plot</a:t>
            </a:r>
            <a:r>
              <a:rPr lang="en-IN" sz="1200" dirty="0">
                <a:latin typeface="Georgia" panose="02040502050405020303" pitchFamily="18" charset="0"/>
              </a:rPr>
              <a:t> &lt;- </a:t>
            </a:r>
            <a:r>
              <a:rPr lang="en-IN" sz="1200" dirty="0" err="1">
                <a:latin typeface="Georgia" panose="02040502050405020303" pitchFamily="18" charset="0"/>
              </a:rPr>
              <a:t>aggr</a:t>
            </a:r>
            <a:r>
              <a:rPr lang="en-IN" sz="1200" dirty="0">
                <a:latin typeface="Georgia" panose="02040502050405020303" pitchFamily="18" charset="0"/>
              </a:rPr>
              <a:t>(train, col=c('</a:t>
            </a:r>
            <a:r>
              <a:rPr lang="en-IN" sz="1200" dirty="0" err="1">
                <a:latin typeface="Georgia" panose="02040502050405020303" pitchFamily="18" charset="0"/>
              </a:rPr>
              <a:t>navyblue</a:t>
            </a:r>
            <a:r>
              <a:rPr lang="en-IN" sz="1200" dirty="0">
                <a:latin typeface="Georgia" panose="02040502050405020303" pitchFamily="18" charset="0"/>
              </a:rPr>
              <a:t>','yellow</a:t>
            </a:r>
            <a:r>
              <a:rPr lang="en-IN" sz="1200" dirty="0" smtClean="0">
                <a:latin typeface="Georgia" panose="02040502050405020303" pitchFamily="18" charset="0"/>
              </a:rPr>
              <a:t>'),numbers=TRUE</a:t>
            </a:r>
            <a:r>
              <a:rPr lang="en-IN" sz="1200" dirty="0">
                <a:latin typeface="Georgia" panose="02040502050405020303" pitchFamily="18" charset="0"/>
              </a:rPr>
              <a:t>, </a:t>
            </a:r>
            <a:r>
              <a:rPr lang="en-IN" sz="1200" dirty="0" err="1" smtClean="0">
                <a:latin typeface="Georgia" panose="02040502050405020303" pitchFamily="18" charset="0"/>
              </a:rPr>
              <a:t>sortVars</a:t>
            </a:r>
            <a:r>
              <a:rPr lang="en-IN" sz="1200" dirty="0" smtClean="0">
                <a:latin typeface="Georgia" panose="02040502050405020303" pitchFamily="18" charset="0"/>
              </a:rPr>
              <a:t>=TRUE,   labels=names(train), </a:t>
            </a:r>
            <a:r>
              <a:rPr lang="en-IN" sz="1200" dirty="0" err="1" smtClean="0">
                <a:latin typeface="Georgia" panose="02040502050405020303" pitchFamily="18" charset="0"/>
              </a:rPr>
              <a:t>cex.axis</a:t>
            </a:r>
            <a:r>
              <a:rPr lang="en-IN" sz="1200" dirty="0" smtClean="0">
                <a:latin typeface="Georgia" panose="02040502050405020303" pitchFamily="18" charset="0"/>
              </a:rPr>
              <a:t>=.7,gap=3</a:t>
            </a:r>
            <a:r>
              <a:rPr lang="en-IN" sz="1200" dirty="0">
                <a:latin typeface="Georgia" panose="02040502050405020303" pitchFamily="18" charset="0"/>
              </a:rPr>
              <a:t>, </a:t>
            </a:r>
            <a:r>
              <a:rPr lang="en-IN" sz="1200" dirty="0" err="1">
                <a:latin typeface="Georgia" panose="02040502050405020303" pitchFamily="18" charset="0"/>
              </a:rPr>
              <a:t>ylab</a:t>
            </a:r>
            <a:r>
              <a:rPr lang="en-IN" sz="1200" dirty="0">
                <a:latin typeface="Georgia" panose="02040502050405020303" pitchFamily="18" charset="0"/>
              </a:rPr>
              <a:t>=c("Missing </a:t>
            </a:r>
            <a:r>
              <a:rPr lang="en-IN" sz="1200" dirty="0" err="1" smtClean="0">
                <a:latin typeface="Georgia" panose="02040502050405020303" pitchFamily="18" charset="0"/>
              </a:rPr>
              <a:t>data,"</a:t>
            </a:r>
            <a:r>
              <a:rPr lang="en-IN" sz="1200" dirty="0" err="1">
                <a:latin typeface="Georgia" panose="02040502050405020303" pitchFamily="18" charset="0"/>
              </a:rPr>
              <a:t>Pattern</a:t>
            </a:r>
            <a:r>
              <a:rPr lang="en-IN" sz="1200" dirty="0" smtClean="0">
                <a:latin typeface="Georgia" panose="02040502050405020303" pitchFamily="18" charset="0"/>
              </a:rPr>
              <a:t>"))</a:t>
            </a:r>
          </a:p>
          <a:p>
            <a:r>
              <a:rPr lang="en-IN" sz="1200" b="1" dirty="0">
                <a:latin typeface="Georgia" panose="02040502050405020303" pitchFamily="18" charset="0"/>
              </a:rPr>
              <a:t>library(mice)</a:t>
            </a:r>
          </a:p>
          <a:p>
            <a:r>
              <a:rPr lang="en-IN" sz="1200" dirty="0" err="1">
                <a:latin typeface="Georgia" panose="02040502050405020303" pitchFamily="18" charset="0"/>
              </a:rPr>
              <a:t>imputed_train</a:t>
            </a:r>
            <a:r>
              <a:rPr lang="en-IN" sz="1200" dirty="0">
                <a:latin typeface="Georgia" panose="02040502050405020303" pitchFamily="18" charset="0"/>
              </a:rPr>
              <a:t> &lt;- mice(train, m=5, </a:t>
            </a:r>
            <a:r>
              <a:rPr lang="en-IN" sz="1200" dirty="0" err="1">
                <a:latin typeface="Georgia" panose="02040502050405020303" pitchFamily="18" charset="0"/>
              </a:rPr>
              <a:t>maxit</a:t>
            </a:r>
            <a:r>
              <a:rPr lang="en-IN" sz="1200" dirty="0">
                <a:latin typeface="Georgia" panose="02040502050405020303" pitchFamily="18" charset="0"/>
              </a:rPr>
              <a:t> = 50, method = '</a:t>
            </a:r>
            <a:r>
              <a:rPr lang="en-IN" sz="1200" dirty="0" err="1">
                <a:latin typeface="Georgia" panose="02040502050405020303" pitchFamily="18" charset="0"/>
              </a:rPr>
              <a:t>pmm</a:t>
            </a:r>
            <a:r>
              <a:rPr lang="en-IN" sz="1200" dirty="0">
                <a:latin typeface="Georgia" panose="02040502050405020303" pitchFamily="18" charset="0"/>
              </a:rPr>
              <a:t>', seed = 500)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3848" y="2309618"/>
            <a:ext cx="3300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 sorted by number of 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Missings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   Count</a:t>
            </a:r>
          </a:p>
          <a:p>
            <a:pPr algn="ctr"/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                0.055</a:t>
            </a:r>
          </a:p>
          <a:p>
            <a:pPr algn="ctr"/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                0.035</a:t>
            </a:r>
          </a:p>
          <a:p>
            <a:pPr algn="ctr"/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               0.035</a:t>
            </a:r>
          </a:p>
          <a:p>
            <a:pPr algn="ctr"/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               0.020 </a:t>
            </a:r>
          </a:p>
          <a:p>
            <a:pPr algn="ctr"/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                0.020</a:t>
            </a:r>
          </a:p>
          <a:p>
            <a:pPr algn="ctr"/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                0.015</a:t>
            </a:r>
            <a:endParaRPr lang="en-IN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7494"/>
            <a:ext cx="6140399" cy="857400"/>
          </a:xfrm>
        </p:spPr>
        <p:txBody>
          <a:bodyPr/>
          <a:lstStyle/>
          <a:p>
            <a:pPr algn="ctr"/>
            <a:r>
              <a:rPr lang="en-IN" sz="2800" dirty="0" smtClean="0"/>
              <a:t>Feature Engineering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a new feature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inverse_RI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which is inverse of numerical RI variable:</a:t>
            </a:r>
          </a:p>
          <a:p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Inverse_RI = 1/RI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779912" y="1363153"/>
            <a:ext cx="4536504" cy="3610800"/>
          </a:xfrm>
        </p:spPr>
        <p:txBody>
          <a:bodyPr/>
          <a:lstStyle/>
          <a:p>
            <a:pPr>
              <a:buNone/>
            </a:pP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completeData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&lt;- complete(imputed_train,2)</a:t>
            </a:r>
          </a:p>
          <a:p>
            <a:pPr>
              <a:buNone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completeData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$`I.D. of glass`</a:t>
            </a:r>
          </a:p>
          <a:p>
            <a:pPr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#converting into factor</a:t>
            </a:r>
          </a:p>
          <a:p>
            <a:pPr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target &lt;-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as.factor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(target)</a:t>
            </a:r>
          </a:p>
          <a:p>
            <a:pPr>
              <a:buNone/>
            </a:pP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completeData$target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&lt;- target</a:t>
            </a:r>
          </a:p>
          <a:p>
            <a:pPr>
              <a:buNone/>
            </a:pPr>
            <a:r>
              <a:rPr lang="en-IN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completeData$inverse_RI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 &lt;- 1/</a:t>
            </a:r>
            <a:r>
              <a:rPr lang="en-IN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completeData$RI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completeData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$`I.D. of glass` &lt;- NULL</a:t>
            </a:r>
          </a:p>
          <a:p>
            <a:pPr>
              <a:buNone/>
            </a:pP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completeData$SN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&lt;- NULL</a:t>
            </a:r>
          </a:p>
          <a:p>
            <a:pPr>
              <a:buNone/>
            </a:pP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322376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 smtClean="0"/>
              <a:t>Visualization </a:t>
            </a:r>
            <a:endParaRPr lang="en-IN" sz="2800" dirty="0"/>
          </a:p>
        </p:txBody>
      </p:sp>
      <p:pic>
        <p:nvPicPr>
          <p:cNvPr id="1026" name="Picture 2" descr="H:\Composit_2017\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1591"/>
            <a:ext cx="3168352" cy="20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Composit_2017\S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31591"/>
            <a:ext cx="3528392" cy="20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Composit_2017\R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9822"/>
            <a:ext cx="3168352" cy="189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:\Composit_2017\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9822"/>
            <a:ext cx="3600400" cy="189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8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 dirty="0">
                <a:latin typeface="Sniglet" panose="020B0604020202020204" charset="0"/>
              </a:rPr>
              <a:t>Equation to identify </a:t>
            </a:r>
            <a:r>
              <a:rPr lang="en-US" altLang="en-US" sz="2800" dirty="0" smtClean="0">
                <a:latin typeface="Sniglet" panose="020B0604020202020204" charset="0"/>
              </a:rPr>
              <a:t>ID of Glass</a:t>
            </a:r>
            <a:endParaRPr lang="en-IN" sz="2800" dirty="0">
              <a:latin typeface="Snigle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1779662"/>
            <a:ext cx="6776403" cy="2232248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LIST OF FEATURES/VARIABLES USED </a:t>
            </a:r>
            <a:r>
              <a:rPr lang="en-US" altLang="en-US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Final model is a </a:t>
            </a:r>
            <a:r>
              <a:rPr lang="en-US" sz="1600" b="1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Xgboost</a:t>
            </a:r>
            <a:r>
              <a:rPr lang="en-US" sz="1600" b="1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machine learning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algorithms :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IN" altLang="en-US" sz="1400" b="1" u="sng" dirty="0">
                <a:solidFill>
                  <a:schemeClr val="accent1"/>
                </a:solidFill>
                <a:latin typeface="Calibri" panose="020F0502020204030204" pitchFamily="34" charset="0"/>
              </a:rPr>
              <a:t>Model : </a:t>
            </a:r>
            <a:r>
              <a:rPr lang="en-IN" altLang="en-US" sz="1400" b="1" u="sng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Xgboost</a:t>
            </a:r>
            <a:r>
              <a:rPr lang="en-IN" altLang="en-US" sz="1400" b="1" u="sng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(</a:t>
            </a:r>
            <a:r>
              <a:rPr lang="en-IN" altLang="en-US" sz="1400" b="1" u="sng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Xtreme</a:t>
            </a:r>
            <a:r>
              <a:rPr lang="en-IN" altLang="en-US" sz="1400" b="1" u="sng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Gradient Boosting)</a:t>
            </a:r>
          </a:p>
          <a:p>
            <a:pPr marL="0" indent="0" eaLnBrk="1" hangingPunct="1">
              <a:buFontTx/>
              <a:buNone/>
              <a:defRPr/>
            </a:pPr>
            <a:endParaRPr lang="en-IN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en-IN" altLang="en-US" sz="1400" b="1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ID_of_Glass</a:t>
            </a:r>
            <a:r>
              <a:rPr lang="en-IN" altLang="en-US" sz="14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 ~ Si + RI + Ca + Mg + Al + Na + K + Ba + Fe + </a:t>
            </a:r>
            <a:r>
              <a:rPr lang="en-IN" altLang="en-US" sz="1400" b="1" i="1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inverse_RI</a:t>
            </a:r>
            <a:endParaRPr lang="en-IN" altLang="en-US" sz="1400" b="1" i="1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IN" altLang="en-US" sz="14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None/>
              <a:defRPr/>
            </a:pPr>
            <a:r>
              <a:rPr lang="en-US" altLang="en-US" sz="1400" b="1" i="1" dirty="0">
                <a:solidFill>
                  <a:schemeClr val="tx1"/>
                </a:solidFill>
                <a:latin typeface="Calibri" panose="020F0502020204030204" pitchFamily="34" charset="0"/>
              </a:rPr>
              <a:t>**features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in bold, italic, represent engineered features</a:t>
            </a:r>
          </a:p>
          <a:p>
            <a:pPr marL="0" indent="0" eaLnBrk="1" hangingPunct="1">
              <a:buFontTx/>
              <a:buNone/>
              <a:defRPr/>
            </a:pPr>
            <a:endParaRPr lang="en-IN" altLang="en-US" sz="1400" b="1" i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7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 dirty="0">
                <a:latin typeface="Sniglet" panose="020B0604020202020204" charset="0"/>
              </a:rPr>
              <a:t>Estimation Technique Used</a:t>
            </a:r>
            <a:endParaRPr lang="en-IN" sz="2800" dirty="0">
              <a:latin typeface="Snigle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63153"/>
            <a:ext cx="6776403" cy="3610800"/>
          </a:xfrm>
        </p:spPr>
        <p:txBody>
          <a:bodyPr/>
          <a:lstStyle/>
          <a:p>
            <a:pPr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Modeling Technique</a:t>
            </a:r>
            <a:r>
              <a:rPr lang="en-US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pPr>
              <a:buNone/>
            </a:pPr>
            <a:r>
              <a:rPr lang="en-US" altLang="en-US" sz="1600" b="1" u="sng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Xgboost</a:t>
            </a:r>
            <a:r>
              <a:rPr lang="en-US" altLang="en-US" sz="1600" b="1" u="sng" dirty="0" smtClean="0">
                <a:solidFill>
                  <a:srgbClr val="00B050"/>
                </a:solidFill>
                <a:latin typeface="Calibri" panose="020F0502020204030204" pitchFamily="34" charset="0"/>
              </a:rPr>
              <a:t>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model was built using an 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ensemble of 3 different parametric values 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our boosting 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 </a:t>
            </a:r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eta, </a:t>
            </a:r>
            <a:r>
              <a:rPr lang="en-IN" sz="16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colsample_bytree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subsample</a:t>
            </a:r>
            <a:endParaRPr lang="en-IN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Hyper parameter tuning using MLR package 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tuned eta(0.1,0.05,0.01), </a:t>
            </a:r>
            <a:r>
              <a:rPr lang="en-IN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colsample_bytree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(0.2,0.4,0.6) and subsample(0.4,0.8,1</a:t>
            </a:r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decided 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 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control the </a:t>
            </a:r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kept the 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rounds(</a:t>
            </a:r>
            <a:r>
              <a:rPr lang="en-IN" sz="16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nrounds</a:t>
            </a:r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to 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16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8</a:t>
            </a:r>
            <a:endParaRPr lang="en-US" altLang="en-US" sz="1600" b="1" u="sng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en-US" sz="1600" b="1" u="sng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6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Final  Prediction on Test Data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63153"/>
            <a:ext cx="6704395" cy="36108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IN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sapply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function 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accounted for our final prediction by taking the 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that particular class 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particular data 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 after getting our predictions for both training and testing data set by </a:t>
            </a:r>
            <a:r>
              <a:rPr lang="en-IN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algorithm we 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 the 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 matrix table for this multi-classification 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Several different parameters were estimated such as 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model 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(95-98 %), 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 and recall of 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predictions 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 the F1 score 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class which on an average turned out to be 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around 95</a:t>
            </a:r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65219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614</Words>
  <Application>Microsoft Office PowerPoint</Application>
  <PresentationFormat>On-screen Show (16:9)</PresentationFormat>
  <Paragraphs>87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Dosis</vt:lpstr>
      <vt:lpstr>Wingdings</vt:lpstr>
      <vt:lpstr>Calibri</vt:lpstr>
      <vt:lpstr>Sniglet</vt:lpstr>
      <vt:lpstr>Algerian</vt:lpstr>
      <vt:lpstr>Georgia</vt:lpstr>
      <vt:lpstr>Friar template</vt:lpstr>
      <vt:lpstr>EXCAVATE  Team_ExMachina Detailed Submission Report</vt:lpstr>
      <vt:lpstr>HELLO!</vt:lpstr>
      <vt:lpstr>Our Objectives and description about dataset</vt:lpstr>
      <vt:lpstr>MISSING Data Prediction</vt:lpstr>
      <vt:lpstr>Feature Engineering</vt:lpstr>
      <vt:lpstr>Visualization </vt:lpstr>
      <vt:lpstr>Equation to identify ID of Glass</vt:lpstr>
      <vt:lpstr>Estimation Technique Used</vt:lpstr>
      <vt:lpstr>Final  Prediction on Test Data</vt:lpstr>
      <vt:lpstr>Features Importance</vt:lpstr>
      <vt:lpstr>Reasons for Technique(s) Used</vt:lpstr>
      <vt:lpstr>Other Estimation Technique Tried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EXCAVATE  Team_ExMachina Detailed Submission Report</dc:title>
  <dc:creator>JITENDRA JANGID</dc:creator>
  <cp:lastModifiedBy>JITENDRA JANGID</cp:lastModifiedBy>
  <cp:revision>24</cp:revision>
  <dcterms:modified xsi:type="dcterms:W3CDTF">2017-03-11T05:42:26Z</dcterms:modified>
</cp:coreProperties>
</file>