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326" r:id="rId6"/>
    <p:sldId id="327" r:id="rId7"/>
    <p:sldId id="328" r:id="rId8"/>
    <p:sldId id="340" r:id="rId9"/>
    <p:sldId id="344" r:id="rId10"/>
    <p:sldId id="341" r:id="rId11"/>
    <p:sldId id="342" r:id="rId12"/>
    <p:sldId id="343" r:id="rId13"/>
    <p:sldId id="346" r:id="rId14"/>
    <p:sldId id="347" r:id="rId15"/>
    <p:sldId id="348" r:id="rId16"/>
    <p:sldId id="351" r:id="rId17"/>
    <p:sldId id="352" r:id="rId18"/>
    <p:sldId id="350" r:id="rId19"/>
    <p:sldId id="339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D6C7549-0246-44BA-93A9-40F12E42018F}" type="datetime1">
              <a:rPr lang="it-IT" smtClean="0"/>
              <a:t>21/12/2022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E476440-F66F-F947-8EFC-EA5202ACFD2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A8115AD7-15A0-4B5C-986D-26C693CFC79C}" type="datetime1">
              <a:rPr lang="it-IT" smtClean="0"/>
              <a:t>21/12/2022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6B79E9EB-07EB-9D44-9F5A-AB1FBECCDD8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86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24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9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492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iapositiv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it-IT" sz="2400" cap="all" baseline="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it-IT" sz="60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9643872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zion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tes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4" name="Segnaposto immagin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it-IT" sz="105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it-IT" sz="2000" cap="all" baseline="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all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none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it-IT" sz="48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it-IT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it-IT" sz="2000" cap="all" spc="200" baseline="0">
                <a:latin typeface="+mj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it-IT" sz="3600" spc="0" baseline="0">
                <a:latin typeface="+mn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Segnaposto tes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Segnaposto tes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Segnaposto tes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Segnaposto tes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Segnaposto tes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2" name="Segnaposto tes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FAI CLIC PER MODIFICARE IL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it-IT" sz="10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it-IT" smtClean="0"/>
              <a:pPr/>
              <a:t>‹N›</a:t>
            </a:fld>
            <a:endParaRPr lang="it-IT" sz="1000" dirty="0"/>
          </a:p>
        </p:txBody>
      </p:sp>
      <p:sp>
        <p:nvSpPr>
          <p:cNvPr id="25" name="Segnaposto piè di pa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28868" y="1139512"/>
            <a:ext cx="2350169" cy="2476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it-IT" sz="1000" cap="all" spc="5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it-IT"/>
              <a:t>titolo della presentazione</a:t>
            </a:r>
            <a:endParaRPr lang="it-IT" spc="5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7BF35562-F168-76D4-26DC-6878BDA767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77" b="1377"/>
          <a:stretch>
            <a:fillRect/>
          </a:stretch>
        </p:blipFill>
        <p:spPr>
          <a:xfrm>
            <a:off x="2412878" y="694944"/>
            <a:ext cx="7543800" cy="50292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8" y="1007616"/>
            <a:ext cx="10515600" cy="6400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chemeClr val="bg1"/>
                </a:solidFill>
              </a:rPr>
              <a:t>Nbody</a:t>
            </a:r>
            <a:r>
              <a:rPr lang="it-IT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Marco de rosso, Matteo </a:t>
            </a:r>
            <a:r>
              <a:rPr lang="it-IT" dirty="0" err="1"/>
              <a:t>rigamonti</a:t>
            </a:r>
            <a:r>
              <a:rPr lang="it-IT" dirty="0"/>
              <a:t>, marco </a:t>
            </a:r>
            <a:r>
              <a:rPr lang="it-IT" dirty="0" err="1"/>
              <a:t>scarpelli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32BFC0-5DD8-F37F-2984-FA1F42C5DA9B}"/>
              </a:ext>
            </a:extLst>
          </p:cNvPr>
          <p:cNvSpPr txBox="1"/>
          <p:nvPr/>
        </p:nvSpPr>
        <p:spPr>
          <a:xfrm>
            <a:off x="2705470" y="4972738"/>
            <a:ext cx="678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Optimization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gravitational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effects</a:t>
            </a:r>
            <a:r>
              <a:rPr lang="it-IT" dirty="0">
                <a:solidFill>
                  <a:schemeClr val="bg1"/>
                </a:solidFill>
              </a:rPr>
              <a:t> on a large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celestial</a:t>
            </a:r>
            <a:r>
              <a:rPr lang="it-IT" dirty="0">
                <a:solidFill>
                  <a:schemeClr val="bg1"/>
                </a:solidFill>
              </a:rPr>
              <a:t> bodies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no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909933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909908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17522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yes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220875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220788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24674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no </a:t>
            </a:r>
            <a:r>
              <a:rPr lang="it-IT" dirty="0" err="1"/>
              <a:t>omp</a:t>
            </a:r>
            <a:r>
              <a:rPr lang="it-IT" dirty="0"/>
              <a:t>, no graphics, 2000 bodies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2000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3651476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3651433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9802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– yes </a:t>
            </a:r>
            <a:r>
              <a:rPr lang="it-IT" dirty="0" err="1"/>
              <a:t>omp</a:t>
            </a:r>
            <a:r>
              <a:rPr lang="it-IT" dirty="0"/>
              <a:t>, no graphics </a:t>
            </a:r>
            <a:r>
              <a:rPr lang="it-IT" dirty="0" err="1"/>
              <a:t>optimized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            1000 milliseconds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  37667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  37578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346804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no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          616221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          616186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381011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11270-885D-CA2D-C6DB-563B7A6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 – yes </a:t>
            </a:r>
            <a:r>
              <a:rPr lang="it-IT" dirty="0" err="1"/>
              <a:t>omp</a:t>
            </a:r>
            <a:r>
              <a:rPr lang="it-IT" dirty="0"/>
              <a:t>, no graphics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B6D8CE-B00C-3E01-F898-DD1F2A59E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t>15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222061-6886-B6C0-57E8-6DE158F450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EF82F4-EF27-B0B9-574D-536791AA9D66}"/>
              </a:ext>
            </a:extLst>
          </p:cNvPr>
          <p:cNvSpPr txBox="1"/>
          <p:nvPr/>
        </p:nvSpPr>
        <p:spPr>
          <a:xfrm>
            <a:off x="1295400" y="1865717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NBody</a:t>
            </a:r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 profiling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SIMULATION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Problem dimension: 3D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Particle amount: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Number of iterations:            1000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time resolution:              10 ticks per second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Simulation elapsed time:           10000 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Graphics refresh time:             200 milliseconds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Screen resolution:  2048x 2048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br>
              <a:rPr lang="en-US" b="0" i="0" dirty="0">
                <a:solidFill>
                  <a:srgbClr val="222222"/>
                </a:solidFill>
                <a:effectLst/>
                <a:latin typeface="System Font"/>
              </a:rPr>
            </a:b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--- TIMING AND THREADS INFO ---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Total duration:           56731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.SFUI-Regular"/>
              </a:rPr>
              <a:t>ms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.SFUI-Regular"/>
              </a:rPr>
              <a:t>Iteration mean duration:           56552 us</a:t>
            </a:r>
            <a:endParaRPr lang="en-US" b="0" i="0" dirty="0">
              <a:solidFill>
                <a:srgbClr val="222222"/>
              </a:solidFill>
              <a:effectLst/>
              <a:latin typeface="System Font"/>
            </a:endParaRPr>
          </a:p>
        </p:txBody>
      </p:sp>
    </p:spTree>
    <p:extLst>
      <p:ext uri="{BB962C8B-B14F-4D97-AF65-F5344CB8AC3E}">
        <p14:creationId xmlns:p14="http://schemas.microsoft.com/office/powerpoint/2010/main" val="21975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Immagine che contiene oggetto da esterni, stella&#10;&#10;Descrizione generata automaticamente">
            <a:extLst>
              <a:ext uri="{FF2B5EF4-FFF2-40B4-BE49-F238E27FC236}">
                <a16:creationId xmlns:a16="http://schemas.microsoft.com/office/drawing/2014/main" id="{2E443FE3-6ABC-C324-6125-6E2F460D552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739" b="8739"/>
          <a:stretch>
            <a:fillRect/>
          </a:stretch>
        </p:blipFill>
        <p:spPr>
          <a:xfrm>
            <a:off x="0" y="-150813"/>
            <a:ext cx="12192000" cy="6858001"/>
          </a:xfrm>
        </p:spPr>
      </p:pic>
      <p:sp>
        <p:nvSpPr>
          <p:cNvPr id="19" name="Tito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/>
              <a:t>Thank </a:t>
            </a:r>
            <a:r>
              <a:rPr lang="it-IT" sz="4500" dirty="0" err="1"/>
              <a:t>you</a:t>
            </a:r>
            <a:r>
              <a:rPr lang="it-IT" sz="4500" dirty="0"/>
              <a:t> for the </a:t>
            </a:r>
            <a:r>
              <a:rPr lang="it-IT" sz="4500" dirty="0" err="1"/>
              <a:t>attention</a:t>
            </a:r>
            <a:r>
              <a:rPr lang="it-IT" sz="4500" dirty="0"/>
              <a:t> 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it-IT" sz="2000" cap="all" spc="0" dirty="0">
                <a:solidFill>
                  <a:schemeClr val="bg1"/>
                </a:solidFill>
              </a:rPr>
              <a:t>Marco de rosso, </a:t>
            </a:r>
            <a:r>
              <a:rPr lang="it-IT" sz="2000" cap="all" spc="0" dirty="0" err="1">
                <a:solidFill>
                  <a:schemeClr val="bg1"/>
                </a:solidFill>
              </a:rPr>
              <a:t>matteo</a:t>
            </a:r>
            <a:r>
              <a:rPr lang="it-IT" sz="2000" cap="all" spc="0" dirty="0">
                <a:solidFill>
                  <a:schemeClr val="bg1"/>
                </a:solidFill>
              </a:rPr>
              <a:t> </a:t>
            </a:r>
            <a:r>
              <a:rPr lang="it-IT" sz="2000" cap="all" spc="0" dirty="0" err="1">
                <a:solidFill>
                  <a:schemeClr val="bg1"/>
                </a:solidFill>
              </a:rPr>
              <a:t>rigamonti</a:t>
            </a:r>
            <a:r>
              <a:rPr lang="it-IT" sz="2000" cap="all" spc="0" dirty="0">
                <a:solidFill>
                  <a:schemeClr val="bg1"/>
                </a:solidFill>
              </a:rPr>
              <a:t>, marco </a:t>
            </a:r>
            <a:r>
              <a:rPr lang="it-IT" sz="2000" cap="all" spc="0" dirty="0" err="1">
                <a:solidFill>
                  <a:schemeClr val="bg1"/>
                </a:solidFill>
              </a:rPr>
              <a:t>scarpelli</a:t>
            </a:r>
            <a:endParaRPr lang="it-IT" sz="2000" cap="all" spc="0" dirty="0">
              <a:solidFill>
                <a:schemeClr val="bg1"/>
              </a:solidFill>
            </a:endParaRP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2AB2E471-DA03-7A3F-F647-F5CC51BAEF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3750" r="23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 anchor="t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Introduction</a:t>
            </a:r>
            <a:endParaRPr lang="it-IT" dirty="0"/>
          </a:p>
          <a:p>
            <a:pPr rtl="0"/>
            <a:r>
              <a:rPr lang="it-IT" dirty="0"/>
              <a:t>Code</a:t>
            </a:r>
          </a:p>
          <a:p>
            <a:pPr rtl="0"/>
            <a:r>
              <a:rPr lang="it-IT" dirty="0" err="1"/>
              <a:t>Performace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rtl="0"/>
            <a:r>
              <a:rPr lang="it-IT" dirty="0" err="1"/>
              <a:t>Conclusion</a:t>
            </a:r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8868" y="1139512"/>
            <a:ext cx="2350169" cy="247610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 err="1"/>
              <a:t>Nbody</a:t>
            </a:r>
            <a:r>
              <a:rPr lang="it-IT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 err="1"/>
              <a:t>Introduction</a:t>
            </a:r>
            <a:endParaRPr lang="it-IT" sz="45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it-IT" sz="2000" spc="0" dirty="0">
                <a:ea typeface="+mn-lt"/>
                <a:cs typeface="+mn-lt"/>
              </a:rPr>
              <a:t>The </a:t>
            </a:r>
            <a:r>
              <a:rPr lang="it-IT" sz="2000" spc="0" dirty="0" err="1">
                <a:ea typeface="+mn-lt"/>
                <a:cs typeface="+mn-lt"/>
              </a:rPr>
              <a:t>problem</a:t>
            </a:r>
            <a:r>
              <a:rPr lang="it-IT" sz="2000" spc="0" dirty="0">
                <a:ea typeface="+mn-lt"/>
                <a:cs typeface="+mn-lt"/>
              </a:rPr>
              <a:t> of </a:t>
            </a:r>
            <a:r>
              <a:rPr lang="it-IT" sz="2000" spc="0" dirty="0" err="1">
                <a:ea typeface="+mn-lt"/>
                <a:cs typeface="+mn-lt"/>
              </a:rPr>
              <a:t>calculating</a:t>
            </a:r>
            <a:r>
              <a:rPr lang="it-IT" sz="2000" spc="0" dirty="0">
                <a:ea typeface="+mn-lt"/>
                <a:cs typeface="+mn-lt"/>
              </a:rPr>
              <a:t> the interactions </a:t>
            </a:r>
            <a:r>
              <a:rPr lang="it-IT" sz="2000" spc="0" dirty="0" err="1">
                <a:ea typeface="+mn-lt"/>
                <a:cs typeface="+mn-lt"/>
              </a:rPr>
              <a:t>between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particles</a:t>
            </a:r>
            <a:r>
              <a:rPr lang="it-IT" sz="2000" spc="0" dirty="0">
                <a:ea typeface="+mn-lt"/>
                <a:cs typeface="+mn-lt"/>
              </a:rPr>
              <a:t> in a </a:t>
            </a:r>
            <a:r>
              <a:rPr lang="it-IT" sz="2000" spc="0" dirty="0" err="1">
                <a:ea typeface="+mn-lt"/>
                <a:cs typeface="+mn-lt"/>
              </a:rPr>
              <a:t>very</a:t>
            </a:r>
            <a:r>
              <a:rPr lang="it-IT" sz="2000" spc="0" dirty="0">
                <a:ea typeface="+mn-lt"/>
                <a:cs typeface="+mn-lt"/>
              </a:rPr>
              <a:t> large system </a:t>
            </a:r>
            <a:r>
              <a:rPr lang="it-IT" sz="2000" spc="0" dirty="0" err="1">
                <a:ea typeface="+mn-lt"/>
                <a:cs typeface="+mn-lt"/>
              </a:rPr>
              <a:t>is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known</a:t>
            </a:r>
            <a:r>
              <a:rPr lang="it-IT" sz="2000" spc="0" dirty="0">
                <a:ea typeface="+mn-lt"/>
                <a:cs typeface="+mn-lt"/>
              </a:rPr>
              <a:t> for </a:t>
            </a:r>
            <a:r>
              <a:rPr lang="it-IT" sz="2000" spc="0" dirty="0" err="1">
                <a:ea typeface="+mn-lt"/>
                <a:cs typeface="+mn-lt"/>
              </a:rPr>
              <a:t>having</a:t>
            </a:r>
            <a:r>
              <a:rPr lang="it-IT" sz="2000" spc="0" dirty="0">
                <a:ea typeface="+mn-lt"/>
                <a:cs typeface="+mn-lt"/>
              </a:rPr>
              <a:t> no close </a:t>
            </a:r>
            <a:r>
              <a:rPr lang="it-IT" sz="2000" spc="0" dirty="0" err="1">
                <a:ea typeface="+mn-lt"/>
                <a:cs typeface="+mn-lt"/>
              </a:rPr>
              <a:t>solution</a:t>
            </a:r>
            <a:r>
              <a:rPr lang="it-IT" sz="2000" spc="0" dirty="0">
                <a:ea typeface="+mn-lt"/>
                <a:cs typeface="+mn-lt"/>
              </a:rPr>
              <a:t>. </a:t>
            </a:r>
            <a:r>
              <a:rPr lang="it-IT" sz="2000" spc="0" dirty="0" err="1">
                <a:ea typeface="+mn-lt"/>
                <a:cs typeface="+mn-lt"/>
              </a:rPr>
              <a:t>Hence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it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has</a:t>
            </a:r>
            <a:r>
              <a:rPr lang="it-IT" sz="2000" spc="0" dirty="0">
                <a:ea typeface="+mn-lt"/>
                <a:cs typeface="+mn-lt"/>
              </a:rPr>
              <a:t> to be </a:t>
            </a:r>
            <a:r>
              <a:rPr lang="it-IT" sz="2000" spc="0" dirty="0" err="1">
                <a:ea typeface="+mn-lt"/>
                <a:cs typeface="+mn-lt"/>
              </a:rPr>
              <a:t>simulated</a:t>
            </a:r>
            <a:r>
              <a:rPr lang="it-IT" sz="2000" spc="0" dirty="0">
                <a:ea typeface="+mn-lt"/>
                <a:cs typeface="+mn-lt"/>
              </a:rPr>
              <a:t>.</a:t>
            </a:r>
          </a:p>
          <a:p>
            <a:pPr marL="0" indent="0" rtl="0">
              <a:lnSpc>
                <a:spcPts val="2400"/>
              </a:lnSpc>
              <a:buNone/>
            </a:pPr>
            <a:endParaRPr lang="it-IT" dirty="0">
              <a:ea typeface="+mn-lt"/>
              <a:cs typeface="+mn-lt"/>
            </a:endParaRPr>
          </a:p>
          <a:p>
            <a:pPr marL="0" indent="0" rtl="0">
              <a:lnSpc>
                <a:spcPts val="2400"/>
              </a:lnSpc>
              <a:buNone/>
            </a:pPr>
            <a:r>
              <a:rPr lang="it-IT" sz="2000" spc="0" dirty="0">
                <a:ea typeface="+mn-lt"/>
                <a:cs typeface="+mn-lt"/>
              </a:rPr>
              <a:t>In the code </a:t>
            </a:r>
            <a:r>
              <a:rPr lang="it-IT" sz="2000" spc="0" dirty="0" err="1">
                <a:ea typeface="+mn-lt"/>
                <a:cs typeface="+mn-lt"/>
              </a:rPr>
              <a:t>provided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write</a:t>
            </a:r>
            <a:r>
              <a:rPr lang="it-IT" sz="2000" spc="0" dirty="0">
                <a:ea typeface="+mn-lt"/>
                <a:cs typeface="+mn-lt"/>
              </a:rPr>
              <a:t> a C++ </a:t>
            </a:r>
            <a:r>
              <a:rPr lang="it-IT" sz="2000" spc="0" dirty="0" err="1">
                <a:ea typeface="+mn-lt"/>
                <a:cs typeface="+mn-lt"/>
              </a:rPr>
              <a:t>implementation</a:t>
            </a:r>
            <a:r>
              <a:rPr lang="it-IT" sz="2000" spc="0" dirty="0">
                <a:ea typeface="+mn-lt"/>
                <a:cs typeface="+mn-lt"/>
              </a:rPr>
              <a:t> of </a:t>
            </a:r>
            <a:r>
              <a:rPr lang="it-IT" sz="2000" spc="0" dirty="0" err="1">
                <a:ea typeface="+mn-lt"/>
                <a:cs typeface="+mn-lt"/>
              </a:rPr>
              <a:t>said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problem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where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we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employ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various</a:t>
            </a:r>
            <a:r>
              <a:rPr lang="it-IT" sz="2000" spc="0" dirty="0">
                <a:ea typeface="+mn-lt"/>
                <a:cs typeface="+mn-lt"/>
              </a:rPr>
              <a:t> techniques of </a:t>
            </a:r>
            <a:r>
              <a:rPr lang="it-IT" sz="2000" spc="0" dirty="0" err="1">
                <a:ea typeface="+mn-lt"/>
                <a:cs typeface="+mn-lt"/>
              </a:rPr>
              <a:t>parallelization</a:t>
            </a:r>
            <a:r>
              <a:rPr lang="it-IT" sz="2000" spc="0" dirty="0">
                <a:ea typeface="+mn-lt"/>
                <a:cs typeface="+mn-lt"/>
              </a:rPr>
              <a:t> to </a:t>
            </a:r>
            <a:r>
              <a:rPr lang="it-IT" sz="2000" spc="0" dirty="0" err="1">
                <a:ea typeface="+mn-lt"/>
                <a:cs typeface="+mn-lt"/>
              </a:rPr>
              <a:t>allow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it</a:t>
            </a:r>
            <a:r>
              <a:rPr lang="it-IT" sz="2000" spc="0" dirty="0">
                <a:ea typeface="+mn-lt"/>
                <a:cs typeface="+mn-lt"/>
              </a:rPr>
              <a:t> to be </a:t>
            </a:r>
            <a:r>
              <a:rPr lang="it-IT" sz="2000" spc="0" dirty="0" err="1">
                <a:ea typeface="+mn-lt"/>
                <a:cs typeface="+mn-lt"/>
              </a:rPr>
              <a:t>run</a:t>
            </a:r>
            <a:r>
              <a:rPr lang="it-IT" sz="2000" spc="0" dirty="0">
                <a:ea typeface="+mn-lt"/>
                <a:cs typeface="+mn-lt"/>
              </a:rPr>
              <a:t> in a </a:t>
            </a:r>
            <a:r>
              <a:rPr lang="it-IT" sz="2000" spc="0" dirty="0" err="1">
                <a:ea typeface="+mn-lt"/>
                <a:cs typeface="+mn-lt"/>
              </a:rPr>
              <a:t>multithreaded</a:t>
            </a:r>
            <a:r>
              <a:rPr lang="it-IT" sz="2000" spc="0" dirty="0">
                <a:ea typeface="+mn-lt"/>
                <a:cs typeface="+mn-lt"/>
              </a:rPr>
              <a:t> </a:t>
            </a:r>
            <a:r>
              <a:rPr lang="it-IT" sz="2000" spc="0" dirty="0" err="1">
                <a:ea typeface="+mn-lt"/>
                <a:cs typeface="+mn-lt"/>
              </a:rPr>
              <a:t>environment</a:t>
            </a:r>
            <a:r>
              <a:rPr lang="it-IT" sz="2000" spc="0" dirty="0">
                <a:ea typeface="+mn-lt"/>
                <a:cs typeface="+mn-lt"/>
              </a:rPr>
              <a:t>.</a:t>
            </a:r>
            <a:endParaRPr lang="it-IT" sz="2000" spc="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018D1D3-5AD8-4793-3A3C-0CE07A0F2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8868" y="1139512"/>
            <a:ext cx="2350169" cy="2476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pic>
        <p:nvPicPr>
          <p:cNvPr id="10" name="Segnaposto immagine 9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0633982C-F5D6-6DBF-2FCA-378FCD5E3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CAB73D73-A9F7-FBE7-5B2A-5031E5B770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263" b="226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5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39652-E1D7-1C44-0D54-9E3D8025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EC3B8-63DB-2786-0205-30DD1C46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template class </a:t>
            </a:r>
            <a:r>
              <a:rPr lang="it-IT" dirty="0" err="1"/>
              <a:t>Vector</a:t>
            </a:r>
            <a:r>
              <a:rPr lang="it-IT" dirty="0"/>
              <a:t> with template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a </a:t>
            </a:r>
            <a:r>
              <a:rPr lang="it-IT" dirty="0" err="1"/>
              <a:t>parameter</a:t>
            </a:r>
            <a:r>
              <a:rPr lang="it-IT" dirty="0"/>
              <a:t> «</a:t>
            </a:r>
            <a:r>
              <a:rPr lang="it-IT" dirty="0" err="1"/>
              <a:t>dim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dimension</a:t>
            </a:r>
            <a:r>
              <a:rPr lang="it-IT" dirty="0"/>
              <a:t> of the system </a:t>
            </a:r>
            <a:r>
              <a:rPr lang="it-IT" dirty="0" err="1"/>
              <a:t>we’re</a:t>
            </a:r>
            <a:r>
              <a:rPr lang="it-IT" dirty="0"/>
              <a:t> in (e.g. 2D,3D).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dimension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class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optimized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linear algebra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by </a:t>
            </a:r>
            <a:r>
              <a:rPr lang="it-IT" dirty="0" err="1"/>
              <a:t>overloading</a:t>
            </a:r>
            <a:r>
              <a:rPr lang="it-IT" dirty="0"/>
              <a:t> some </a:t>
            </a:r>
            <a:r>
              <a:rPr lang="it-IT" dirty="0" err="1"/>
              <a:t>operators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978521-534C-5731-7690-EF34FD3FF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2E3C7C-105D-65FA-EC3F-5F6D76CCD0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9961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28C67-1696-9110-8770-B6751E9C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52EDC-CE77-1E02-F185-0E546A27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wrote</a:t>
            </a:r>
            <a:r>
              <a:rPr lang="it-IT" sz="2000" dirty="0"/>
              <a:t> a class </a:t>
            </a:r>
            <a:r>
              <a:rPr lang="it-IT" sz="2000" dirty="0" err="1"/>
              <a:t>Particle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represents</a:t>
            </a:r>
            <a:r>
              <a:rPr lang="it-IT" sz="2000" dirty="0"/>
              <a:t> the </a:t>
            </a:r>
            <a:r>
              <a:rPr lang="it-IT" sz="2000" dirty="0" err="1"/>
              <a:t>generic</a:t>
            </a:r>
            <a:r>
              <a:rPr lang="it-IT" sz="2000" dirty="0"/>
              <a:t> body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, and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given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attributes</a:t>
            </a:r>
            <a:r>
              <a:rPr lang="it-IT" sz="2000" dirty="0"/>
              <a:t> like mass, </a:t>
            </a:r>
            <a:r>
              <a:rPr lang="it-IT" sz="2000" dirty="0" err="1"/>
              <a:t>velocity</a:t>
            </a:r>
            <a:r>
              <a:rPr lang="it-IT" sz="2000" dirty="0"/>
              <a:t>, </a:t>
            </a:r>
            <a:r>
              <a:rPr lang="it-IT" sz="2000" dirty="0" err="1"/>
              <a:t>acceleration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it’s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</a:t>
            </a:r>
            <a:r>
              <a:rPr lang="it-IT" sz="2000" dirty="0" err="1"/>
              <a:t>member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compute </a:t>
            </a:r>
            <a:r>
              <a:rPr lang="it-IT" sz="2000" dirty="0" err="1"/>
              <a:t>distances</a:t>
            </a:r>
            <a:r>
              <a:rPr lang="it-IT" sz="2000" dirty="0"/>
              <a:t> and interactions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particles</a:t>
            </a:r>
            <a:r>
              <a:rPr lang="it-IT" sz="2000" dirty="0"/>
              <a:t>. </a:t>
            </a:r>
            <a:r>
              <a:rPr lang="it-IT" dirty="0"/>
              <a:t>The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parallelized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EC93A-C7A2-DA95-9D29-BB755903C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413233-F16A-3CE6-E9E0-FFA1E01BB0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99217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EB509-D567-9E79-40A1-EEFE585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E684B-ABD2-F7DD-FC63-30AB735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In </a:t>
            </a:r>
            <a:r>
              <a:rPr lang="it-IT" sz="1800" dirty="0" err="1"/>
              <a:t>our</a:t>
            </a:r>
            <a:r>
              <a:rPr lang="it-IT" sz="1800" dirty="0"/>
              <a:t> first </a:t>
            </a:r>
            <a:r>
              <a:rPr lang="it-IT" sz="1800" dirty="0" err="1"/>
              <a:t>implementation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wanted</a:t>
            </a:r>
            <a:r>
              <a:rPr lang="it-IT" sz="1800" dirty="0"/>
              <a:t> to </a:t>
            </a: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repeated</a:t>
            </a:r>
            <a:r>
              <a:rPr lang="it-IT" sz="1800" dirty="0"/>
              <a:t> </a:t>
            </a:r>
            <a:r>
              <a:rPr lang="it-IT" sz="1800" dirty="0" err="1"/>
              <a:t>calculations</a:t>
            </a:r>
            <a:r>
              <a:rPr lang="it-IT" sz="1800" dirty="0"/>
              <a:t> of interactions, so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created</a:t>
            </a:r>
            <a:r>
              <a:rPr lang="it-IT" sz="1800" dirty="0"/>
              <a:t> a «force </a:t>
            </a:r>
            <a:r>
              <a:rPr lang="it-IT" sz="1800" dirty="0" err="1"/>
              <a:t>matrix</a:t>
            </a:r>
            <a:r>
              <a:rPr lang="it-IT" sz="1800" dirty="0"/>
              <a:t>», with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own</a:t>
            </a:r>
            <a:r>
              <a:rPr lang="it-IT" sz="1800" dirty="0"/>
              <a:t> class,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stored</a:t>
            </a:r>
            <a:r>
              <a:rPr lang="it-IT" sz="1800" dirty="0"/>
              <a:t> the </a:t>
            </a:r>
            <a:r>
              <a:rPr lang="it-IT" sz="1800" dirty="0" err="1"/>
              <a:t>forces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iteration</a:t>
            </a:r>
            <a:r>
              <a:rPr lang="it-IT" sz="1800" dirty="0"/>
              <a:t>.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noticed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this</a:t>
            </a:r>
            <a:r>
              <a:rPr lang="it-IT" sz="1800" dirty="0"/>
              <a:t> technique </a:t>
            </a:r>
            <a:r>
              <a:rPr lang="it-IT" sz="1800" dirty="0" err="1"/>
              <a:t>slowed</a:t>
            </a:r>
            <a:r>
              <a:rPr lang="it-IT" sz="1800" dirty="0"/>
              <a:t> down the </a:t>
            </a:r>
            <a:r>
              <a:rPr lang="it-IT" sz="1800" dirty="0" err="1"/>
              <a:t>process</a:t>
            </a:r>
            <a:r>
              <a:rPr lang="it-IT" sz="1800" dirty="0"/>
              <a:t>, due to the eccessive </a:t>
            </a:r>
            <a:r>
              <a:rPr lang="it-IT" sz="1800" dirty="0" err="1"/>
              <a:t>amount</a:t>
            </a:r>
            <a:r>
              <a:rPr lang="it-IT" sz="1800" dirty="0"/>
              <a:t> of </a:t>
            </a:r>
            <a:r>
              <a:rPr lang="it-IT" sz="1800" dirty="0" err="1"/>
              <a:t>memory</a:t>
            </a:r>
            <a:r>
              <a:rPr lang="it-IT" sz="1800" dirty="0"/>
              <a:t> accesses. So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</a:t>
            </a:r>
            <a:r>
              <a:rPr lang="it-IT" sz="1800" dirty="0" err="1"/>
              <a:t>remove</a:t>
            </a:r>
            <a:r>
              <a:rPr lang="it-IT" sz="1800" dirty="0"/>
              <a:t> the class and </a:t>
            </a:r>
            <a:r>
              <a:rPr lang="it-IT" sz="1800" dirty="0" err="1"/>
              <a:t>let</a:t>
            </a:r>
            <a:r>
              <a:rPr lang="it-IT" sz="1800" dirty="0"/>
              <a:t> </a:t>
            </a:r>
            <a:r>
              <a:rPr lang="it-IT" sz="1800" dirty="0" err="1"/>
              <a:t>every</a:t>
            </a:r>
            <a:r>
              <a:rPr lang="it-IT" sz="1800" dirty="0"/>
              <a:t> </a:t>
            </a:r>
            <a:r>
              <a:rPr lang="it-IT" sz="1800" dirty="0" err="1"/>
              <a:t>particle</a:t>
            </a:r>
            <a:r>
              <a:rPr lang="it-IT" sz="1800" dirty="0"/>
              <a:t> </a:t>
            </a:r>
            <a:r>
              <a:rPr lang="it-IT" sz="1800" dirty="0" err="1"/>
              <a:t>calculate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interactions (</a:t>
            </a:r>
            <a:r>
              <a:rPr lang="it-IT" sz="1800" dirty="0" err="1"/>
              <a:t>mathematical</a:t>
            </a:r>
            <a:r>
              <a:rPr lang="it-IT" sz="1800" dirty="0"/>
              <a:t> </a:t>
            </a:r>
            <a:r>
              <a:rPr lang="it-IT" sz="1800" dirty="0" err="1"/>
              <a:t>operations</a:t>
            </a:r>
            <a:r>
              <a:rPr lang="it-IT" sz="1800" dirty="0"/>
              <a:t> are </a:t>
            </a:r>
            <a:r>
              <a:rPr lang="it-IT" sz="1800" dirty="0" err="1"/>
              <a:t>much</a:t>
            </a:r>
            <a:r>
              <a:rPr lang="it-IT" sz="1800" dirty="0"/>
              <a:t> </a:t>
            </a:r>
            <a:r>
              <a:rPr lang="it-IT" sz="1800" dirty="0" err="1"/>
              <a:t>faster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</a:t>
            </a:r>
            <a:r>
              <a:rPr lang="it-IT" sz="1800" dirty="0" err="1"/>
              <a:t>memory</a:t>
            </a:r>
            <a:r>
              <a:rPr lang="it-IT" sz="1800" dirty="0"/>
              <a:t> accesses).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4448F-14F8-2922-4543-4BD0BA56F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0FE295-6F81-DDD8-7680-2A77C63C7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1339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ED3AD-F66C-7487-0BAA-B3E454A2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program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A00B5-3282-AA52-FD47-0D8D7C17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 JSON parser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constants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he way, and a </a:t>
            </a:r>
            <a:r>
              <a:rPr lang="it-IT" dirty="0" err="1"/>
              <a:t>binary</a:t>
            </a:r>
            <a:r>
              <a:rPr lang="it-IT" dirty="0"/>
              <a:t> file </a:t>
            </a:r>
            <a:r>
              <a:rPr lang="it-IT" dirty="0" err="1"/>
              <a:t>that</a:t>
            </a:r>
            <a:r>
              <a:rPr lang="it-IT" dirty="0"/>
              <a:t> stores the status of a </a:t>
            </a:r>
            <a:r>
              <a:rPr lang="it-IT" dirty="0" err="1"/>
              <a:t>simulation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load </a:t>
            </a:r>
            <a:r>
              <a:rPr lang="it-IT" dirty="0" err="1"/>
              <a:t>it</a:t>
            </a:r>
            <a:r>
              <a:rPr lang="it-IT" dirty="0"/>
              <a:t> and/or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 3D graphics </a:t>
            </a:r>
            <a:r>
              <a:rPr lang="it-IT" dirty="0" err="1"/>
              <a:t>engine</a:t>
            </a:r>
            <a:r>
              <a:rPr lang="it-IT" dirty="0"/>
              <a:t> with OpenGL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effectively</a:t>
            </a:r>
            <a:r>
              <a:rPr lang="it-IT" dirty="0"/>
              <a:t> plot </a:t>
            </a:r>
            <a:r>
              <a:rPr lang="it-IT" dirty="0" err="1"/>
              <a:t>our</a:t>
            </a:r>
            <a:r>
              <a:rPr lang="it-IT" dirty="0"/>
              <a:t> system and simulate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6B0CEA-1705-E4EC-E210-8C3D0143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0A3129-1DB3-3D83-B6AC-F7EEF296E5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70146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B756FD0C-7B81-B0EA-8BC1-FA97333640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774" b="13774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A4671B0-D050-D6C3-5581-B0F06525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195828"/>
            <a:ext cx="8110728" cy="4572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264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070_TF67061901_Win32" id="{DD09BB9C-38B2-4FCA-AB42-127A6D17AC4D}" vid="{91D5E58E-D321-46E5-A746-1FB44BA518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{A1297E0D-205C-45B7-95B6-A4F1620F1A52}tf67061901_win32</Template>
  <TotalTime>134</TotalTime>
  <Words>848</Words>
  <Application>Microsoft Office PowerPoint</Application>
  <PresentationFormat>Widescreen</PresentationFormat>
  <Paragraphs>133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.SFUI-Regular</vt:lpstr>
      <vt:lpstr>Arial</vt:lpstr>
      <vt:lpstr>Calibri</vt:lpstr>
      <vt:lpstr>Daytona Condensed Light</vt:lpstr>
      <vt:lpstr>Posterama</vt:lpstr>
      <vt:lpstr>System Font</vt:lpstr>
      <vt:lpstr>Tema di Office</vt:lpstr>
      <vt:lpstr>Nbody project</vt:lpstr>
      <vt:lpstr>summary</vt:lpstr>
      <vt:lpstr>Introduction</vt:lpstr>
      <vt:lpstr>Code</vt:lpstr>
      <vt:lpstr>Structure of the program </vt:lpstr>
      <vt:lpstr>Structure of the program </vt:lpstr>
      <vt:lpstr>Structure of the program</vt:lpstr>
      <vt:lpstr>Structure of the program</vt:lpstr>
      <vt:lpstr>Performance</vt:lpstr>
      <vt:lpstr>Server – no omp, no graphics</vt:lpstr>
      <vt:lpstr>Server – yes omp, no graphics</vt:lpstr>
      <vt:lpstr>Server – no omp, no graphics, 2000 bodies</vt:lpstr>
      <vt:lpstr>Server – yes omp, no graphics optimized</vt:lpstr>
      <vt:lpstr>pc – no omp, no graphics</vt:lpstr>
      <vt:lpstr>pc – yes omp, no graphics</vt:lpstr>
      <vt:lpstr>Thank you for the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Nbody project</dc:title>
  <dc:creator>Matteo Rigamonti</dc:creator>
  <cp:lastModifiedBy>Matteo Rigamonti</cp:lastModifiedBy>
  <cp:revision>3</cp:revision>
  <dcterms:created xsi:type="dcterms:W3CDTF">2022-12-20T13:10:13Z</dcterms:created>
  <dcterms:modified xsi:type="dcterms:W3CDTF">2022-12-21T22:30:17Z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